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56" r:id="rId2"/>
    <p:sldId id="520" r:id="rId3"/>
    <p:sldId id="484" r:id="rId4"/>
    <p:sldId id="502" r:id="rId5"/>
    <p:sldId id="512" r:id="rId6"/>
    <p:sldId id="490" r:id="rId7"/>
    <p:sldId id="503" r:id="rId8"/>
    <p:sldId id="489" r:id="rId9"/>
    <p:sldId id="504" r:id="rId10"/>
    <p:sldId id="513" r:id="rId11"/>
    <p:sldId id="498" r:id="rId12"/>
    <p:sldId id="514" r:id="rId13"/>
    <p:sldId id="505" r:id="rId14"/>
    <p:sldId id="497" r:id="rId15"/>
    <p:sldId id="506" r:id="rId16"/>
    <p:sldId id="515" r:id="rId17"/>
    <p:sldId id="496" r:id="rId18"/>
    <p:sldId id="507" r:id="rId19"/>
    <p:sldId id="516" r:id="rId20"/>
    <p:sldId id="495" r:id="rId21"/>
    <p:sldId id="508" r:id="rId22"/>
    <p:sldId id="517" r:id="rId23"/>
    <p:sldId id="499" r:id="rId24"/>
    <p:sldId id="518" r:id="rId25"/>
    <p:sldId id="509" r:id="rId26"/>
    <p:sldId id="500" r:id="rId27"/>
    <p:sldId id="519" r:id="rId28"/>
    <p:sldId id="510" r:id="rId29"/>
    <p:sldId id="501" r:id="rId30"/>
    <p:sldId id="487" r:id="rId31"/>
    <p:sldId id="521"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317" userDrawn="1">
          <p15:clr>
            <a:srgbClr val="A4A3A4"/>
          </p15:clr>
        </p15:guide>
        <p15:guide id="2" pos="499"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dvíková Pavla" initials="LP"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202"/>
    <a:srgbClr val="99FF99"/>
    <a:srgbClr val="D50202"/>
    <a:srgbClr val="CCFF99"/>
    <a:srgbClr val="99FFCC"/>
    <a:srgbClr val="0066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větlý sty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6807" autoAdjust="0"/>
  </p:normalViewPr>
  <p:slideViewPr>
    <p:cSldViewPr snapToGrid="0" snapToObjects="1">
      <p:cViewPr>
        <p:scale>
          <a:sx n="84" d="100"/>
          <a:sy n="84" d="100"/>
        </p:scale>
        <p:origin x="-966" y="-30"/>
      </p:cViewPr>
      <p:guideLst>
        <p:guide orient="horz" pos="3317"/>
        <p:guide pos="499"/>
      </p:guideLst>
    </p:cSldViewPr>
  </p:slideViewPr>
  <p:outlineViewPr>
    <p:cViewPr>
      <p:scale>
        <a:sx n="33" d="100"/>
        <a:sy n="33" d="100"/>
      </p:scale>
      <p:origin x="0" y="-20106"/>
    </p:cViewPr>
  </p:outlineViewPr>
  <p:notesTextViewPr>
    <p:cViewPr>
      <p:scale>
        <a:sx n="100" d="100"/>
        <a:sy n="100" d="100"/>
      </p:scale>
      <p:origin x="0" y="0"/>
    </p:cViewPr>
  </p:notesTextViewPr>
  <p:sorterViewPr>
    <p:cViewPr>
      <p:scale>
        <a:sx n="100" d="100"/>
        <a:sy n="100" d="100"/>
      </p:scale>
      <p:origin x="0" y="-5448"/>
    </p:cViewPr>
  </p:sorterViewPr>
  <p:notesViewPr>
    <p:cSldViewPr snapToGrid="0" snapToObjects="1">
      <p:cViewPr varScale="1">
        <p:scale>
          <a:sx n="91" d="100"/>
          <a:sy n="91" d="100"/>
        </p:scale>
        <p:origin x="376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643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970939" y="0"/>
            <a:ext cx="3037840" cy="466434"/>
          </a:xfrm>
          <a:prstGeom prst="rect">
            <a:avLst/>
          </a:prstGeom>
        </p:spPr>
        <p:txBody>
          <a:bodyPr vert="horz" lIns="91440" tIns="45720" rIns="91440" bIns="45720" rtlCol="0"/>
          <a:lstStyle>
            <a:lvl1pPr algn="r">
              <a:defRPr sz="1200"/>
            </a:lvl1pPr>
          </a:lstStyle>
          <a:p>
            <a:fld id="{2DC6700B-6DB9-4E6E-8308-1B81A615A0C7}" type="datetimeFigureOut">
              <a:rPr lang="cs-CZ" smtClean="0"/>
              <a:t>29.2.2024</a:t>
            </a:fld>
            <a:endParaRPr lang="cs-CZ"/>
          </a:p>
        </p:txBody>
      </p:sp>
      <p:sp>
        <p:nvSpPr>
          <p:cNvPr id="4" name="Zástupný symbol pro zápatí 3"/>
          <p:cNvSpPr>
            <a:spLocks noGrp="1"/>
          </p:cNvSpPr>
          <p:nvPr>
            <p:ph type="ftr" sz="quarter" idx="2"/>
          </p:nvPr>
        </p:nvSpPr>
        <p:spPr>
          <a:xfrm>
            <a:off x="1" y="8829968"/>
            <a:ext cx="3037840" cy="466433"/>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970939" y="8829968"/>
            <a:ext cx="3037840" cy="466433"/>
          </a:xfrm>
          <a:prstGeom prst="rect">
            <a:avLst/>
          </a:prstGeom>
        </p:spPr>
        <p:txBody>
          <a:bodyPr vert="horz" lIns="91440" tIns="45720" rIns="91440" bIns="45720" rtlCol="0" anchor="b"/>
          <a:lstStyle>
            <a:lvl1pPr algn="r">
              <a:defRPr sz="1200"/>
            </a:lvl1pPr>
          </a:lstStyle>
          <a:p>
            <a:fld id="{660AA3FD-3C58-4BC6-86FC-A8729BC07362}" type="slidenum">
              <a:rPr lang="cs-CZ" smtClean="0"/>
              <a:t>‹#›</a:t>
            </a:fld>
            <a:endParaRPr lang="cs-CZ"/>
          </a:p>
        </p:txBody>
      </p:sp>
    </p:spTree>
    <p:extLst>
      <p:ext uri="{BB962C8B-B14F-4D97-AF65-F5344CB8AC3E}">
        <p14:creationId xmlns:p14="http://schemas.microsoft.com/office/powerpoint/2010/main" val="2081713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482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970939" y="0"/>
            <a:ext cx="3037840" cy="464821"/>
          </a:xfrm>
          <a:prstGeom prst="rect">
            <a:avLst/>
          </a:prstGeom>
        </p:spPr>
        <p:txBody>
          <a:bodyPr vert="horz" lIns="91440" tIns="45720" rIns="91440" bIns="45720" rtlCol="0"/>
          <a:lstStyle>
            <a:lvl1pPr algn="r">
              <a:defRPr sz="1200"/>
            </a:lvl1pPr>
          </a:lstStyle>
          <a:p>
            <a:fld id="{C83DBD41-9FAA-4C3D-A3D8-9976A4942FA3}" type="datetimeFigureOut">
              <a:rPr lang="cs-CZ" smtClean="0"/>
              <a:t>29.2.2024</a:t>
            </a:fld>
            <a:endParaRPr lang="cs-CZ"/>
          </a:p>
        </p:txBody>
      </p:sp>
      <p:sp>
        <p:nvSpPr>
          <p:cNvPr id="4" name="Zástupný symbol pro obrázek snímku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701041" y="4415790"/>
            <a:ext cx="5608320" cy="418338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8829967"/>
            <a:ext cx="3037840" cy="46482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970939" y="8829967"/>
            <a:ext cx="3037840" cy="464821"/>
          </a:xfrm>
          <a:prstGeom prst="rect">
            <a:avLst/>
          </a:prstGeom>
        </p:spPr>
        <p:txBody>
          <a:bodyPr vert="horz" lIns="91440" tIns="45720" rIns="91440" bIns="45720" rtlCol="0" anchor="b"/>
          <a:lstStyle>
            <a:lvl1pPr algn="r">
              <a:defRPr sz="1200"/>
            </a:lvl1pPr>
          </a:lstStyle>
          <a:p>
            <a:fld id="{05390784-34DA-4799-BFD9-C6E9ED246103}" type="slidenum">
              <a:rPr lang="cs-CZ" smtClean="0"/>
              <a:t>‹#›</a:t>
            </a:fld>
            <a:endParaRPr lang="cs-CZ"/>
          </a:p>
        </p:txBody>
      </p:sp>
    </p:spTree>
    <p:extLst>
      <p:ext uri="{BB962C8B-B14F-4D97-AF65-F5344CB8AC3E}">
        <p14:creationId xmlns:p14="http://schemas.microsoft.com/office/powerpoint/2010/main" val="98173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5390784-34DA-4799-BFD9-C6E9ED246103}" type="slidenum">
              <a:rPr lang="cs-CZ" smtClean="0"/>
              <a:t>1</a:t>
            </a:fld>
            <a:endParaRPr lang="cs-CZ"/>
          </a:p>
        </p:txBody>
      </p:sp>
    </p:spTree>
    <p:extLst>
      <p:ext uri="{BB962C8B-B14F-4D97-AF65-F5344CB8AC3E}">
        <p14:creationId xmlns:p14="http://schemas.microsoft.com/office/powerpoint/2010/main" val="323543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63805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t>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t>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t>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t>2/29/2024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t>‹#›</a:t>
            </a:fld>
            <a:endParaRPr lang="en-US"/>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czechcrunch.cz/2019/12/steam-vyhlasil-nejprodavanejsi-hry-roku-2019-je-mezi-nimi-i-beat-saber-a-ctyri-dalsi-ceske-tituly/"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8350" y="2566220"/>
            <a:ext cx="6718685" cy="2127700"/>
          </a:xfrm>
          <a:noFill/>
        </p:spPr>
        <p:txBody>
          <a:bodyPr lIns="0" tIns="0" rIns="0" bIns="0" anchor="t" anchorCtr="0">
            <a:normAutofit fontScale="90000"/>
          </a:bodyPr>
          <a:lstStyle/>
          <a:p>
            <a:pPr algn="l">
              <a:spcBef>
                <a:spcPts val="1200"/>
              </a:spcBef>
            </a:pPr>
            <a:r>
              <a:rPr lang="cs-CZ" sz="3600" dirty="0">
                <a:solidFill>
                  <a:srgbClr val="D10202"/>
                </a:solidFill>
                <a:effectLst>
                  <a:outerShdw blurRad="38100" dist="38100" dir="2700000" algn="tl">
                    <a:srgbClr val="000000">
                      <a:alpha val="43137"/>
                    </a:srgbClr>
                  </a:outerShdw>
                </a:effectLst>
                <a:cs typeface="Arial"/>
              </a:rPr>
              <a:t>MANAGEMENT ZNAČKY  </a:t>
            </a:r>
            <a:r>
              <a:rPr lang="cs-CZ" sz="3600" dirty="0" smtClean="0">
                <a:solidFill>
                  <a:srgbClr val="D10202"/>
                </a:solidFill>
                <a:effectLst>
                  <a:outerShdw blurRad="38100" dist="38100" dir="2700000" algn="tl">
                    <a:srgbClr val="000000">
                      <a:alpha val="43137"/>
                    </a:srgbClr>
                  </a:outerShdw>
                </a:effectLst>
                <a:cs typeface="Arial"/>
              </a:rPr>
              <a:t>(YMZN</a:t>
            </a:r>
            <a:r>
              <a:rPr lang="cs-CZ" sz="3600" dirty="0">
                <a:solidFill>
                  <a:srgbClr val="D10202"/>
                </a:solidFill>
                <a:effectLst>
                  <a:outerShdw blurRad="38100" dist="38100" dir="2700000" algn="tl">
                    <a:srgbClr val="000000">
                      <a:alpha val="43137"/>
                    </a:srgbClr>
                  </a:outerShdw>
                </a:effectLst>
                <a:cs typeface="Arial"/>
              </a:rPr>
              <a:t>)</a:t>
            </a:r>
            <a:br>
              <a:rPr lang="cs-CZ" sz="3600" dirty="0">
                <a:solidFill>
                  <a:srgbClr val="D10202"/>
                </a:solidFill>
                <a:effectLst>
                  <a:outerShdw blurRad="38100" dist="38100" dir="2700000" algn="tl">
                    <a:srgbClr val="000000">
                      <a:alpha val="43137"/>
                    </a:srgbClr>
                  </a:outerShdw>
                </a:effectLst>
                <a:cs typeface="Arial"/>
              </a:rPr>
            </a:br>
            <a:r>
              <a:rPr lang="cs-CZ" sz="3600" dirty="0">
                <a:solidFill>
                  <a:srgbClr val="D10202"/>
                </a:solidFill>
                <a:effectLst>
                  <a:outerShdw blurRad="38100" dist="38100" dir="2700000" algn="tl">
                    <a:srgbClr val="000000">
                      <a:alpha val="43137"/>
                    </a:srgbClr>
                  </a:outerShdw>
                </a:effectLst>
                <a:cs typeface="Arial"/>
              </a:rPr>
              <a:t/>
            </a:r>
            <a:br>
              <a:rPr lang="cs-CZ" sz="3600" dirty="0">
                <a:solidFill>
                  <a:srgbClr val="D10202"/>
                </a:solidFill>
                <a:effectLst>
                  <a:outerShdw blurRad="38100" dist="38100" dir="2700000" algn="tl">
                    <a:srgbClr val="000000">
                      <a:alpha val="43137"/>
                    </a:srgbClr>
                  </a:outerShdw>
                </a:effectLst>
                <a:cs typeface="Arial"/>
              </a:rPr>
            </a:br>
            <a:r>
              <a:rPr lang="cs-CZ" sz="2700" dirty="0" smtClean="0">
                <a:solidFill>
                  <a:srgbClr val="D10202"/>
                </a:solidFill>
                <a:effectLst>
                  <a:outerShdw blurRad="38100" dist="38100" dir="2700000" algn="tl">
                    <a:srgbClr val="000000">
                      <a:alpha val="43137"/>
                    </a:srgbClr>
                  </a:outerShdw>
                </a:effectLst>
                <a:cs typeface="Arial"/>
              </a:rPr>
              <a:t>Příklad</a:t>
            </a:r>
            <a:r>
              <a:rPr lang="cs-CZ" sz="2700" dirty="0">
                <a:solidFill>
                  <a:srgbClr val="D10202"/>
                </a:solidFill>
                <a:effectLst>
                  <a:outerShdw blurRad="38100" dist="38100" dir="2700000" algn="tl">
                    <a:srgbClr val="000000">
                      <a:alpha val="43137"/>
                    </a:srgbClr>
                  </a:outerShdw>
                </a:effectLst>
                <a:cs typeface="Arial"/>
              </a:rPr>
              <a:t/>
            </a:r>
            <a:br>
              <a:rPr lang="cs-CZ" sz="2700" dirty="0">
                <a:solidFill>
                  <a:srgbClr val="D10202"/>
                </a:solidFill>
                <a:effectLst>
                  <a:outerShdw blurRad="38100" dist="38100" dir="2700000" algn="tl">
                    <a:srgbClr val="000000">
                      <a:alpha val="43137"/>
                    </a:srgbClr>
                  </a:outerShdw>
                </a:effectLst>
                <a:cs typeface="Arial"/>
              </a:rPr>
            </a:br>
            <a:r>
              <a:rPr lang="cs-CZ" sz="2700" dirty="0">
                <a:solidFill>
                  <a:srgbClr val="D10202"/>
                </a:solidFill>
                <a:effectLst>
                  <a:outerShdw blurRad="38100" dist="38100" dir="2700000" algn="tl">
                    <a:srgbClr val="000000">
                      <a:alpha val="43137"/>
                    </a:srgbClr>
                  </a:outerShdw>
                </a:effectLst>
                <a:cs typeface="Arial"/>
              </a:rPr>
              <a:t>Téma: Příběh značky PATAGONIA</a:t>
            </a:r>
            <a:br>
              <a:rPr lang="cs-CZ" sz="2700" dirty="0">
                <a:solidFill>
                  <a:srgbClr val="D10202"/>
                </a:solidFill>
                <a:effectLst>
                  <a:outerShdw blurRad="38100" dist="38100" dir="2700000" algn="tl">
                    <a:srgbClr val="000000">
                      <a:alpha val="43137"/>
                    </a:srgbClr>
                  </a:outerShdw>
                </a:effectLst>
                <a:cs typeface="Arial"/>
              </a:rPr>
            </a:br>
            <a:endParaRPr lang="en-US" sz="2700" dirty="0">
              <a:solidFill>
                <a:srgbClr val="D10202"/>
              </a:solidFill>
              <a:effectLst>
                <a:outerShdw blurRad="38100" dist="38100" dir="2700000" algn="tl">
                  <a:srgbClr val="000000">
                    <a:alpha val="43137"/>
                  </a:srgbClr>
                </a:outerShdw>
              </a:effectLst>
            </a:endParaRPr>
          </a:p>
        </p:txBody>
      </p:sp>
      <p:sp>
        <p:nvSpPr>
          <p:cNvPr id="3" name="Title 1"/>
          <p:cNvSpPr txBox="1">
            <a:spLocks/>
          </p:cNvSpPr>
          <p:nvPr/>
        </p:nvSpPr>
        <p:spPr>
          <a:xfrm>
            <a:off x="788350" y="5174395"/>
            <a:ext cx="2928245" cy="902268"/>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cs-CZ" sz="1400" dirty="0">
                <a:cs typeface="Arial"/>
              </a:rPr>
              <a:t>PhDr. Ing. Mgr. Renáta Pavlíčková, MBA</a:t>
            </a:r>
          </a:p>
          <a:p>
            <a:pPr algn="l"/>
            <a:r>
              <a:rPr lang="cs-CZ" sz="1400" dirty="0">
                <a:cs typeface="Arial"/>
              </a:rPr>
              <a:t>renata.pavlickova@mvso.cz</a:t>
            </a:r>
          </a:p>
          <a:p>
            <a:pPr algn="l"/>
            <a:endParaRPr lang="cs-CZ" sz="1400" dirty="0">
              <a:cs typeface="Arial"/>
            </a:endParaRPr>
          </a:p>
          <a:p>
            <a:pPr algn="l"/>
            <a:r>
              <a:rPr lang="cs-CZ" sz="1400" dirty="0">
                <a:cs typeface="Arial"/>
              </a:rPr>
              <a:t>Olomouc, LS </a:t>
            </a:r>
            <a:r>
              <a:rPr lang="cs-CZ" sz="1400" dirty="0" smtClean="0">
                <a:cs typeface="Arial"/>
              </a:rPr>
              <a:t>2023/2024</a:t>
            </a:r>
            <a:endParaRPr lang="en-US" sz="1400" dirty="0">
              <a:cs typeface="Arial"/>
            </a:endParaRPr>
          </a:p>
        </p:txBody>
      </p:sp>
    </p:spTree>
    <p:extLst>
      <p:ext uri="{BB962C8B-B14F-4D97-AF65-F5344CB8AC3E}">
        <p14:creationId xmlns:p14="http://schemas.microsoft.com/office/powerpoint/2010/main" val="173508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Ve jménu obnovitelnosti</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i="1" dirty="0"/>
              <a:t>„Všechno, co člověk dělá, vytváří více škody než užitku. Musíme tuto skutečnost přijmout </a:t>
            </a:r>
            <a:br>
              <a:rPr lang="cs-CZ" sz="1600" i="1" dirty="0"/>
            </a:br>
            <a:r>
              <a:rPr lang="cs-CZ" sz="1600" i="1" dirty="0"/>
              <a:t>a nenalhávat sami sobě, že je něco udržitelné. Když si to uvědomíme, pak se můžeme pokusit dosáhnout stavu, kdy budeme působit co nejmenší možnou škodu. To je věc, kterou se řídíme. Je to nekonečná snaha. Je to nedosažitelný vrchol. Nikdy se nedostanete až nahoru, </a:t>
            </a:r>
            <a:br>
              <a:rPr lang="cs-CZ" sz="1600" i="1" dirty="0"/>
            </a:br>
            <a:r>
              <a:rPr lang="cs-CZ" sz="1600" i="1" dirty="0"/>
              <a:t>ale to je samo o sobě cestou,“</a:t>
            </a:r>
            <a:r>
              <a:rPr lang="cs-CZ" sz="1600" dirty="0"/>
              <a:t> popsal svůj pohled na obnovitelnost Yvon </a:t>
            </a:r>
            <a:r>
              <a:rPr lang="cs-CZ" sz="1600" dirty="0" err="1"/>
              <a:t>Chouinard</a:t>
            </a:r>
            <a:r>
              <a:rPr lang="cs-CZ" sz="1600" dirty="0"/>
              <a:t> </a:t>
            </a:r>
            <a:br>
              <a:rPr lang="cs-CZ" sz="1600" dirty="0"/>
            </a:br>
            <a:r>
              <a:rPr lang="cs-CZ" sz="1600" dirty="0"/>
              <a:t>v rozhovoru pro </a:t>
            </a:r>
            <a:r>
              <a:rPr lang="cs-CZ" sz="1600" i="1" dirty="0"/>
              <a:t>Fast </a:t>
            </a:r>
            <a:r>
              <a:rPr lang="cs-CZ" sz="1600" i="1" dirty="0" err="1"/>
              <a:t>Company</a:t>
            </a:r>
            <a:r>
              <a:rPr lang="cs-CZ" sz="1600" dirty="0"/>
              <a:t>.</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300391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a:t>Logo značky </a:t>
            </a:r>
            <a:r>
              <a:rPr lang="cs-CZ" sz="1400" dirty="0" err="1"/>
              <a:t>Patagonia</a:t>
            </a:r>
            <a:r>
              <a:rPr lang="cs-CZ" sz="1400" dirty="0"/>
              <a:t>.</a:t>
            </a:r>
          </a:p>
          <a:p>
            <a:pPr lvl="0" algn="just">
              <a:lnSpc>
                <a:spcPct val="150000"/>
              </a:lnSpc>
              <a:buFont typeface="Wingdings" panose="05000000000000000000" pitchFamily="2" charset="2"/>
              <a:buChar char="§"/>
            </a:pPr>
            <a:endParaRPr lang="cs-CZ"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006" y="2069796"/>
            <a:ext cx="7346532" cy="4056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890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spcAft>
                <a:spcPts val="600"/>
              </a:spcAft>
              <a:buFont typeface="Wingdings" panose="05000000000000000000" pitchFamily="2" charset="2"/>
              <a:buChar char="§"/>
            </a:pPr>
            <a:r>
              <a:rPr lang="cs-CZ" sz="1600" dirty="0"/>
              <a:t>Již od svého začátku přistupovala značka k výrobě produktů trochu jinak a hledala způsoby, jak přinášet kvalitní oblečení, které bude co nejméně zatěžovat planetu.</a:t>
            </a:r>
          </a:p>
          <a:p>
            <a:pPr algn="just">
              <a:spcBef>
                <a:spcPts val="600"/>
              </a:spcBef>
              <a:spcAft>
                <a:spcPts val="600"/>
              </a:spcAft>
              <a:buFont typeface="Wingdings" panose="05000000000000000000" pitchFamily="2" charset="2"/>
              <a:buChar char="§"/>
            </a:pPr>
            <a:r>
              <a:rPr lang="cs-CZ" sz="1600" dirty="0" err="1"/>
              <a:t>Patagonia</a:t>
            </a:r>
            <a:r>
              <a:rPr lang="cs-CZ" sz="1600" dirty="0"/>
              <a:t> je prvním výrobcem, který začal nabízet </a:t>
            </a:r>
            <a:r>
              <a:rPr lang="cs-CZ" sz="1600" dirty="0" err="1"/>
              <a:t>fleecovou</a:t>
            </a:r>
            <a:r>
              <a:rPr lang="cs-CZ" sz="1600" dirty="0"/>
              <a:t> bundu. Jako první vnesl do světa sportovního oblečení pestré barvy. </a:t>
            </a:r>
          </a:p>
          <a:p>
            <a:pPr algn="just">
              <a:spcBef>
                <a:spcPts val="600"/>
              </a:spcBef>
              <a:spcAft>
                <a:spcPts val="600"/>
              </a:spcAft>
              <a:buFont typeface="Wingdings" panose="05000000000000000000" pitchFamily="2" charset="2"/>
              <a:buChar char="§"/>
            </a:pPr>
            <a:r>
              <a:rPr lang="cs-CZ" sz="1600" dirty="0"/>
              <a:t>A zcela přelomový byl i její unikátní syntetický materiál </a:t>
            </a:r>
            <a:r>
              <a:rPr lang="cs-CZ" sz="1600" dirty="0" err="1"/>
              <a:t>Synchilla</a:t>
            </a:r>
            <a:r>
              <a:rPr lang="cs-CZ" sz="1600" dirty="0"/>
              <a:t>, který i přes poměrně tenkou vrstvu dobře hřál, odváděl pot a zcela odstranil nutnost vrstvení.</a:t>
            </a:r>
          </a:p>
          <a:p>
            <a:pPr algn="just">
              <a:spcBef>
                <a:spcPts val="600"/>
              </a:spcBef>
              <a:spcAft>
                <a:spcPts val="600"/>
              </a:spcAft>
              <a:buFont typeface="Wingdings" panose="05000000000000000000" pitchFamily="2" charset="2"/>
              <a:buChar char="§"/>
            </a:pPr>
            <a:r>
              <a:rPr lang="cs-CZ" sz="1600" dirty="0"/>
              <a:t>Ekologický zlom přišel v roce 1991. Společnost se dostala do krize a stála na pokraji bankrotu. </a:t>
            </a:r>
          </a:p>
          <a:p>
            <a:pPr algn="just">
              <a:spcBef>
                <a:spcPts val="600"/>
              </a:spcBef>
              <a:spcAft>
                <a:spcPts val="600"/>
              </a:spcAft>
              <a:buFont typeface="Wingdings" panose="05000000000000000000" pitchFamily="2" charset="2"/>
              <a:buChar char="§"/>
            </a:pPr>
            <a:r>
              <a:rPr lang="cs-CZ" sz="1600" dirty="0"/>
              <a:t>To jí však umožnilo kompletně přehodnotit přístup k výrobě a začala vyrábět oblečení výhradně z organické bavlny. </a:t>
            </a:r>
          </a:p>
          <a:p>
            <a:pPr algn="just">
              <a:spcBef>
                <a:spcPts val="600"/>
              </a:spcBef>
              <a:spcAft>
                <a:spcPts val="600"/>
              </a:spcAft>
              <a:buFont typeface="Wingdings" panose="05000000000000000000" pitchFamily="2" charset="2"/>
              <a:buChar char="§"/>
            </a:pPr>
            <a:r>
              <a:rPr lang="cs-CZ" sz="1600" dirty="0"/>
              <a:t>Omezila své prodejní kapacity, přerušila prodej přes globální řetězce a začala hledat nové cesty, jak se dostat k zákazníkům, kteří ocení šetrnější postupy výroby. </a:t>
            </a:r>
          </a:p>
          <a:p>
            <a:pPr algn="just">
              <a:spcBef>
                <a:spcPts val="600"/>
              </a:spcBef>
              <a:spcAft>
                <a:spcPts val="600"/>
              </a:spcAft>
              <a:buFont typeface="Wingdings" panose="05000000000000000000" pitchFamily="2" charset="2"/>
              <a:buChar char="§"/>
            </a:pPr>
            <a:r>
              <a:rPr lang="cs-CZ" sz="1600" dirty="0" err="1"/>
              <a:t>Patagonia</a:t>
            </a:r>
            <a:r>
              <a:rPr lang="cs-CZ" sz="1600" dirty="0"/>
              <a:t> byla také prvním výrobcem, který začal vyrábět </a:t>
            </a:r>
            <a:r>
              <a:rPr lang="cs-CZ" sz="1600" dirty="0" err="1"/>
              <a:t>fleece</a:t>
            </a:r>
            <a:r>
              <a:rPr lang="cs-CZ" sz="1600" dirty="0"/>
              <a:t> z recyklovaných lahví, a to už v roce 1993.</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3119211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buFont typeface="Wingdings" panose="05000000000000000000" pitchFamily="2" charset="2"/>
              <a:buChar char="§"/>
            </a:pPr>
            <a:r>
              <a:rPr lang="cs-CZ" sz="1600" dirty="0"/>
              <a:t>Značka si zakládá také na tom, aby byly prodané kusy oblečení zákazníky používány tak dlouhou, jak je to možné. </a:t>
            </a:r>
          </a:p>
          <a:p>
            <a:pPr algn="just">
              <a:buFont typeface="Wingdings" panose="05000000000000000000" pitchFamily="2" charset="2"/>
              <a:buChar char="§"/>
            </a:pPr>
            <a:r>
              <a:rPr lang="cs-CZ" sz="1600" dirty="0"/>
              <a:t>Nejenže poškozené oblečení svým zákazníkům spravuje na 72 místech světa, ale zároveň </a:t>
            </a:r>
            <a:br>
              <a:rPr lang="cs-CZ" sz="1600" dirty="0"/>
            </a:br>
            <a:r>
              <a:rPr lang="cs-CZ" sz="1600" dirty="0"/>
              <a:t>od roku 2005 pořádá v horolezeckých centrech a školách kurzy, jak si vyspravit oblečení svépomocí.</a:t>
            </a:r>
          </a:p>
          <a:p>
            <a:pPr algn="just">
              <a:buFont typeface="Wingdings" panose="05000000000000000000" pitchFamily="2" charset="2"/>
              <a:buChar char="§"/>
            </a:pPr>
            <a:r>
              <a:rPr lang="cs-CZ" sz="1600" dirty="0"/>
              <a:t>Jedním z největších symbolů tohoto přístupu se stala reklamní kampaň, v rámci které </a:t>
            </a:r>
            <a:r>
              <a:rPr lang="cs-CZ" sz="1600" dirty="0" err="1"/>
              <a:t>Patagonia</a:t>
            </a:r>
            <a:r>
              <a:rPr lang="cs-CZ" sz="1600" dirty="0"/>
              <a:t> otiskla obrázek své bundy s nápisem </a:t>
            </a:r>
            <a:r>
              <a:rPr lang="cs-CZ" sz="1600" i="1" dirty="0" err="1"/>
              <a:t>Don’t</a:t>
            </a:r>
            <a:r>
              <a:rPr lang="cs-CZ" sz="1600" i="1" dirty="0"/>
              <a:t> </a:t>
            </a:r>
            <a:r>
              <a:rPr lang="cs-CZ" sz="1600" i="1" dirty="0" err="1"/>
              <a:t>buy</a:t>
            </a:r>
            <a:r>
              <a:rPr lang="cs-CZ" sz="1600" i="1" dirty="0"/>
              <a:t> </a:t>
            </a:r>
            <a:r>
              <a:rPr lang="cs-CZ" sz="1600" i="1" dirty="0" err="1"/>
              <a:t>this</a:t>
            </a:r>
            <a:r>
              <a:rPr lang="cs-CZ" sz="1600" i="1" dirty="0"/>
              <a:t> </a:t>
            </a:r>
            <a:r>
              <a:rPr lang="cs-CZ" sz="1600" i="1" dirty="0" err="1"/>
              <a:t>jacket</a:t>
            </a:r>
            <a:r>
              <a:rPr lang="cs-CZ" sz="1600" dirty="0"/>
              <a:t>, tedy </a:t>
            </a:r>
            <a:r>
              <a:rPr lang="cs-CZ" sz="1600" i="1" dirty="0"/>
              <a:t>Tuto bundu si nekupujte</a:t>
            </a:r>
            <a:r>
              <a:rPr lang="cs-CZ" sz="2400" dirty="0"/>
              <a:t>.</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err="1"/>
              <a:t>Patagonia</a:t>
            </a:r>
            <a:r>
              <a:rPr lang="cs-CZ" sz="1400" dirty="0"/>
              <a:t> vyrábí oblečení, které se hodí pro běžné nošení i extrémní sporty.</a:t>
            </a:r>
          </a:p>
          <a:p>
            <a:pPr lvl="0" algn="just">
              <a:lnSpc>
                <a:spcPct val="150000"/>
              </a:lnSpc>
              <a:buFont typeface="Wingdings" panose="05000000000000000000" pitchFamily="2" charset="2"/>
              <a:buChar char="§"/>
            </a:pPr>
            <a:endParaRPr lang="cs-CZ" sz="2400" dirty="0"/>
          </a:p>
        </p:txBody>
      </p:sp>
      <p:pic>
        <p:nvPicPr>
          <p:cNvPr id="5122" name="Picture 2" descr="https://www.czechcrunch.cz/wp-content/uploads/2019/12/patagonia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290" y="1999499"/>
            <a:ext cx="7447089" cy="412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890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gn="just">
              <a:spcBef>
                <a:spcPts val="600"/>
              </a:spcBef>
              <a:spcAft>
                <a:spcPts val="600"/>
              </a:spcAft>
              <a:buFont typeface="Wingdings" panose="05000000000000000000" pitchFamily="2" charset="2"/>
              <a:buChar char="§"/>
            </a:pPr>
            <a:r>
              <a:rPr lang="cs-CZ" sz="1900" dirty="0"/>
              <a:t>Nyní navíc začala s novým projektem nesoucím název </a:t>
            </a:r>
            <a:r>
              <a:rPr lang="cs-CZ" sz="1900" dirty="0" err="1"/>
              <a:t>Recrafted</a:t>
            </a:r>
            <a:r>
              <a:rPr lang="cs-CZ" sz="1900" dirty="0"/>
              <a:t>. Pod tímto označením je prodáváno oblečení, které je ušito minimálně ze tří kusů oblečení, které již bylo vyřazeno. V rámci projektu jsou zatím prodávány vesty, bundy, trička, čtyři druhy tašek a náčiní. Vše za poměrně nízké ceny </a:t>
            </a:r>
            <a:br>
              <a:rPr lang="cs-CZ" sz="1900" dirty="0"/>
            </a:br>
            <a:r>
              <a:rPr lang="cs-CZ" sz="1900" dirty="0"/>
              <a:t>a v nejrůznějších kombinacích barev, které doslova přiznávají, že je produkt složen z několika kusů, které byly dříve zcela jiným oděvem.</a:t>
            </a:r>
          </a:p>
          <a:p>
            <a:pPr algn="just">
              <a:spcBef>
                <a:spcPts val="600"/>
              </a:spcBef>
              <a:spcAft>
                <a:spcPts val="600"/>
              </a:spcAft>
              <a:buFont typeface="Wingdings" panose="05000000000000000000" pitchFamily="2" charset="2"/>
              <a:buChar char="§"/>
            </a:pPr>
            <a:r>
              <a:rPr lang="cs-CZ" sz="1900" dirty="0"/>
              <a:t>Od roku 1986 věnovala </a:t>
            </a:r>
            <a:r>
              <a:rPr lang="cs-CZ" sz="1900" dirty="0" err="1"/>
              <a:t>Patagonia</a:t>
            </a:r>
            <a:r>
              <a:rPr lang="cs-CZ" sz="1900" dirty="0"/>
              <a:t> již 100 milionů dolarů, přibližně 2,3 miliardy korun, neziskovým organizacím zaměřujících se na ochranu životního na životní prostřední a stála u vzniku mnoha z nich. Navíc každoročně investuje </a:t>
            </a:r>
            <a:br>
              <a:rPr lang="cs-CZ" sz="1900" dirty="0"/>
            </a:br>
            <a:r>
              <a:rPr lang="cs-CZ" sz="1900" dirty="0"/>
              <a:t>1 % ze svých zisků na výzkum v oblasti ochrany životního prostředí.</a:t>
            </a:r>
          </a:p>
          <a:p>
            <a:pPr algn="just">
              <a:spcBef>
                <a:spcPts val="600"/>
              </a:spcBef>
              <a:spcAft>
                <a:spcPts val="600"/>
              </a:spcAft>
              <a:buFont typeface="Wingdings" panose="05000000000000000000" pitchFamily="2" charset="2"/>
              <a:buChar char="§"/>
            </a:pPr>
            <a:r>
              <a:rPr lang="cs-CZ" sz="1900" dirty="0"/>
              <a:t>V roce 2016 rozdala 100 % tržeb získaných během Black </a:t>
            </a:r>
            <a:r>
              <a:rPr lang="cs-CZ" sz="1900" dirty="0" err="1"/>
              <a:t>Friday</a:t>
            </a:r>
            <a:r>
              <a:rPr lang="cs-CZ" sz="1900" dirty="0"/>
              <a:t> (přibližně </a:t>
            </a:r>
            <a:br>
              <a:rPr lang="cs-CZ" sz="1900" dirty="0"/>
            </a:br>
            <a:r>
              <a:rPr lang="cs-CZ" sz="1900" dirty="0"/>
              <a:t>10 milionů dolarů, tedy asi 230 milionů korun) environmentálním organizacím a od roku 2013 provozuje investiční fond, který investuje do začínajících podniků zabývajících se otázkami ochrany přírody.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Regenerativně</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K tomu všemu se </a:t>
            </a:r>
            <a:r>
              <a:rPr lang="cs-CZ" sz="1600" dirty="0" err="1"/>
              <a:t>Patagonia</a:t>
            </a:r>
            <a:r>
              <a:rPr lang="cs-CZ" sz="1600" dirty="0"/>
              <a:t> snaží prosazovat v oblasti regenerativního zemědělství. To spočívá v pěstování plodin, jako je například bavlna, způsobem, při kterém se více oxidu uhlíku spotřebuje, než vyprodukuje.</a:t>
            </a:r>
          </a:p>
          <a:p>
            <a:pPr algn="just">
              <a:lnSpc>
                <a:spcPct val="150000"/>
              </a:lnSpc>
              <a:spcBef>
                <a:spcPts val="600"/>
              </a:spcBef>
              <a:spcAft>
                <a:spcPts val="600"/>
              </a:spcAft>
              <a:buFont typeface="Wingdings" panose="05000000000000000000" pitchFamily="2" charset="2"/>
              <a:buChar char="§"/>
            </a:pPr>
            <a:r>
              <a:rPr lang="cs-CZ" sz="1600" dirty="0"/>
              <a:t>Nejsou při něm používána žádná chemická hnojiva, ani pesticidy a místo toho jsou používány sice pracnější, leč ekologičtější metody odstraňování škůdců, jako je ruční sběr či lákání na světlo ve tmě. S bavlnou jsou zároveň pěstovány další plodiny, jako je kurkuma či cizrna, které chrání půdu před ztrátou živin a erozí.</a:t>
            </a:r>
          </a:p>
          <a:p>
            <a:pPr algn="just">
              <a:lnSpc>
                <a:spcPct val="150000"/>
              </a:lnSpc>
              <a:spcBef>
                <a:spcPts val="600"/>
              </a:spcBef>
              <a:spcAft>
                <a:spcPts val="600"/>
              </a:spcAft>
              <a:buFont typeface="Wingdings" panose="05000000000000000000" pitchFamily="2" charset="2"/>
              <a:buChar char="§"/>
            </a:pPr>
            <a:r>
              <a:rPr lang="cs-CZ" sz="1600" dirty="0"/>
              <a:t>Prodej plodin pak pomáhá zemědělcům vyrovnat ztráty, které mohou vzniknout náročnějším stylem pěstování bavlny.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855822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err="1"/>
              <a:t>Patagonia</a:t>
            </a:r>
            <a:r>
              <a:rPr lang="cs-CZ" sz="1400" dirty="0"/>
              <a:t> </a:t>
            </a:r>
            <a:r>
              <a:rPr lang="cs-CZ" sz="1400" dirty="0" err="1"/>
              <a:t>store</a:t>
            </a:r>
            <a:r>
              <a:rPr lang="cs-CZ" sz="1400" dirty="0"/>
              <a:t> v Manchesteru.</a:t>
            </a:r>
            <a:endParaRPr lang="cs-CZ" sz="2400" dirty="0"/>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374" y="2011363"/>
            <a:ext cx="7051839"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890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spcAft>
                <a:spcPts val="600"/>
              </a:spcAft>
              <a:buFont typeface="Wingdings" panose="05000000000000000000" pitchFamily="2" charset="2"/>
              <a:buChar char="§"/>
            </a:pPr>
            <a:r>
              <a:rPr lang="cs-CZ" sz="1700" i="1" dirty="0"/>
              <a:t>„Rozhodli jsme se začít pěstovat regenerativně a organicky. Začali jsme se 150 drobnými farmáři v Indii. Regenerativní zemědělství nelze provádět ve velkém měřítku. Prostě </a:t>
            </a:r>
            <a:br>
              <a:rPr lang="cs-CZ" sz="1700" i="1" dirty="0"/>
            </a:br>
            <a:r>
              <a:rPr lang="cs-CZ" sz="1700" i="1" dirty="0"/>
              <a:t>to nelze. Tito lidé používají světla, aby přilákali hmyz v noci a používají další přirozené metody k hubení škůdců. Používají krycí plodiny cizrnu a kurkumu, po kterých je velká poptávka, a také kompost,“ </a:t>
            </a:r>
            <a:r>
              <a:rPr lang="cs-CZ" sz="1700" dirty="0"/>
              <a:t>říká o regenerativním zemědělství </a:t>
            </a:r>
            <a:r>
              <a:rPr lang="cs-CZ" sz="1700" dirty="0" err="1"/>
              <a:t>Chouinard</a:t>
            </a:r>
            <a:r>
              <a:rPr lang="cs-CZ" sz="1700" dirty="0"/>
              <a:t>.</a:t>
            </a:r>
          </a:p>
          <a:p>
            <a:pPr algn="just">
              <a:spcBef>
                <a:spcPts val="600"/>
              </a:spcBef>
              <a:spcAft>
                <a:spcPts val="600"/>
              </a:spcAft>
              <a:buFont typeface="Wingdings" panose="05000000000000000000" pitchFamily="2" charset="2"/>
              <a:buChar char="§"/>
            </a:pPr>
            <a:r>
              <a:rPr lang="cs-CZ" sz="1700" i="1" dirty="0"/>
              <a:t>„Platíme jim navíc 10 procent, takže téměř zdvojnásobili svůj příjem. Příští rok budeme mít 580 malých farmářů, kteří budou takto pěstovat bavlnu,“</a:t>
            </a:r>
            <a:r>
              <a:rPr lang="cs-CZ" sz="1700" dirty="0"/>
              <a:t> doplňuje zakladatel Patagonie.</a:t>
            </a:r>
          </a:p>
          <a:p>
            <a:pPr algn="just">
              <a:spcBef>
                <a:spcPts val="600"/>
              </a:spcBef>
              <a:spcAft>
                <a:spcPts val="600"/>
              </a:spcAft>
              <a:buFont typeface="Wingdings" panose="05000000000000000000" pitchFamily="2" charset="2"/>
              <a:buChar char="§"/>
            </a:pPr>
            <a:r>
              <a:rPr lang="cs-CZ" sz="1700" dirty="0"/>
              <a:t>Na základě snah o zlepšení kvality zemědělské půdy začala </a:t>
            </a:r>
            <a:r>
              <a:rPr lang="cs-CZ" sz="1700" dirty="0" err="1"/>
              <a:t>Patagonia</a:t>
            </a:r>
            <a:r>
              <a:rPr lang="cs-CZ" sz="1700" dirty="0"/>
              <a:t> v roce 2011 působit i v sektoru potravinářského průmyslu. </a:t>
            </a:r>
          </a:p>
          <a:p>
            <a:pPr algn="just">
              <a:spcBef>
                <a:spcPts val="600"/>
              </a:spcBef>
              <a:spcAft>
                <a:spcPts val="600"/>
              </a:spcAft>
              <a:buFont typeface="Wingdings" panose="05000000000000000000" pitchFamily="2" charset="2"/>
              <a:buChar char="§"/>
            </a:pPr>
            <a:r>
              <a:rPr lang="cs-CZ" sz="1700" dirty="0"/>
              <a:t>Její dceřiná společnost </a:t>
            </a:r>
            <a:r>
              <a:rPr lang="cs-CZ" sz="1700" dirty="0" err="1"/>
              <a:t>Patagonia</a:t>
            </a:r>
            <a:r>
              <a:rPr lang="cs-CZ" sz="1700" dirty="0"/>
              <a:t> </a:t>
            </a:r>
            <a:r>
              <a:rPr lang="cs-CZ" sz="1700" dirty="0" err="1"/>
              <a:t>Provisions</a:t>
            </a:r>
            <a:r>
              <a:rPr lang="cs-CZ" sz="1700" dirty="0"/>
              <a:t> dodává na trh organické potraviny, které jsou vhodné pro konzumaci během pobytů v přírodě, od předpřipravených pokrmů, sušeného masa až po organické mušle a pivo.</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Pokusná laboratoř</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pPr>
            <a:r>
              <a:rPr lang="cs-CZ" sz="1600" dirty="0"/>
              <a:t>Po 46 letech od založení je </a:t>
            </a:r>
            <a:r>
              <a:rPr lang="cs-CZ" sz="1600" dirty="0" err="1"/>
              <a:t>Patagonia</a:t>
            </a:r>
            <a:r>
              <a:rPr lang="cs-CZ" sz="1600" dirty="0"/>
              <a:t> jednou z předních světových značek, které si zakládají na své šetrnosti k životnímu prostředí. </a:t>
            </a:r>
          </a:p>
          <a:p>
            <a:pPr algn="just">
              <a:lnSpc>
                <a:spcPct val="150000"/>
              </a:lnSpc>
              <a:spcBef>
                <a:spcPts val="600"/>
              </a:spcBef>
              <a:spcAft>
                <a:spcPts val="600"/>
              </a:spcAft>
            </a:pPr>
            <a:r>
              <a:rPr lang="cs-CZ" sz="1600" dirty="0"/>
              <a:t>V jejím sortimentu byste našli oblečení určené pro nejrůznější druhy sportů, sportovní vybavení a další doplňky. </a:t>
            </a:r>
          </a:p>
          <a:p>
            <a:pPr algn="just">
              <a:lnSpc>
                <a:spcPct val="150000"/>
              </a:lnSpc>
              <a:spcBef>
                <a:spcPts val="600"/>
              </a:spcBef>
              <a:spcAft>
                <a:spcPts val="600"/>
              </a:spcAft>
            </a:pPr>
            <a:r>
              <a:rPr lang="cs-CZ" sz="1600" dirty="0"/>
              <a:t>Obliba značky v posledních letech raketově stoupá s tím, jak roste zájem o značky s podobnou filozofií.</a:t>
            </a:r>
          </a:p>
          <a:p>
            <a:pPr lvl="0" algn="just">
              <a:lnSpc>
                <a:spcPct val="150000"/>
              </a:lnSpc>
              <a:spcBef>
                <a:spcPts val="600"/>
              </a:spcBef>
              <a:spcAft>
                <a:spcPts val="600"/>
              </a:spcAft>
              <a:buFont typeface="Wingdings" panose="05000000000000000000" pitchFamily="2" charset="2"/>
              <a:buChar char="§"/>
            </a:pPr>
            <a:endParaRPr lang="cs-CZ" sz="1600" dirty="0"/>
          </a:p>
        </p:txBody>
      </p:sp>
    </p:spTree>
    <p:extLst>
      <p:ext uri="{BB962C8B-B14F-4D97-AF65-F5344CB8AC3E}">
        <p14:creationId xmlns:p14="http://schemas.microsoft.com/office/powerpoint/2010/main" val="2368097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Obsah předmětu</a:t>
            </a:r>
          </a:p>
        </p:txBody>
      </p:sp>
      <p:sp>
        <p:nvSpPr>
          <p:cNvPr id="3" name="Zástupný symbol pro obsah 2"/>
          <p:cNvSpPr>
            <a:spLocks noGrp="1"/>
          </p:cNvSpPr>
          <p:nvPr>
            <p:ph idx="1"/>
          </p:nvPr>
        </p:nvSpPr>
        <p:spPr>
          <a:noFill/>
        </p:spPr>
        <p:txBody>
          <a:bodyPr>
            <a:normAutofit/>
          </a:bodyPr>
          <a:lstStyle/>
          <a:p>
            <a:pPr lvl="0">
              <a:spcBef>
                <a:spcPts val="1000"/>
              </a:spcBef>
              <a:buFont typeface="+mj-lt"/>
              <a:buAutoNum type="arabicPeriod"/>
            </a:pPr>
            <a:r>
              <a:rPr lang="cs-CZ" sz="1600" dirty="0"/>
              <a:t>Značka a management značky</a:t>
            </a:r>
          </a:p>
          <a:p>
            <a:pPr lvl="0">
              <a:spcBef>
                <a:spcPts val="1000"/>
              </a:spcBef>
              <a:buFont typeface="+mj-lt"/>
              <a:buAutoNum type="arabicPeriod"/>
            </a:pPr>
            <a:r>
              <a:rPr lang="cs-CZ" sz="1600" dirty="0">
                <a:solidFill>
                  <a:prstClr val="black"/>
                </a:solidFill>
              </a:rPr>
              <a:t>Druhy značek, prvky značky a trademark</a:t>
            </a:r>
          </a:p>
          <a:p>
            <a:pPr lvl="0">
              <a:spcBef>
                <a:spcPts val="1000"/>
              </a:spcBef>
              <a:buFont typeface="+mj-lt"/>
              <a:buAutoNum type="arabicPeriod"/>
            </a:pPr>
            <a:r>
              <a:rPr lang="cs-CZ" sz="1600" b="1" dirty="0">
                <a:solidFill>
                  <a:srgbClr val="FF0000"/>
                </a:solidFill>
              </a:rPr>
              <a:t>Identita a osobnost značky</a:t>
            </a:r>
          </a:p>
          <a:p>
            <a:pPr lvl="0">
              <a:spcBef>
                <a:spcPts val="1000"/>
              </a:spcBef>
              <a:buFont typeface="+mj-lt"/>
              <a:buAutoNum type="arabicPeriod"/>
            </a:pPr>
            <a:r>
              <a:rPr lang="cs-CZ" sz="1600" dirty="0">
                <a:solidFill>
                  <a:prstClr val="black"/>
                </a:solidFill>
              </a:rPr>
              <a:t>Vnímání značky a vztah zákazníka ke značce</a:t>
            </a:r>
          </a:p>
          <a:p>
            <a:pPr lvl="0">
              <a:spcBef>
                <a:spcPts val="1000"/>
              </a:spcBef>
              <a:buFont typeface="+mj-lt"/>
              <a:buAutoNum type="arabicPeriod"/>
            </a:pPr>
            <a:r>
              <a:rPr lang="cs-CZ" sz="1600" dirty="0">
                <a:solidFill>
                  <a:prstClr val="black"/>
                </a:solidFill>
              </a:rPr>
              <a:t>Zákaznická loajalita ke značce</a:t>
            </a:r>
          </a:p>
          <a:p>
            <a:pPr lvl="0">
              <a:spcBef>
                <a:spcPts val="1000"/>
              </a:spcBef>
              <a:buFont typeface="+mj-lt"/>
              <a:buAutoNum type="arabicPeriod"/>
            </a:pPr>
            <a:r>
              <a:rPr lang="cs-CZ" sz="1600" dirty="0">
                <a:solidFill>
                  <a:prstClr val="black"/>
                </a:solidFill>
              </a:rPr>
              <a:t>Koncept hodnoty značky</a:t>
            </a:r>
          </a:p>
          <a:p>
            <a:pPr lvl="0">
              <a:spcBef>
                <a:spcPts val="1000"/>
              </a:spcBef>
              <a:buFont typeface="+mj-lt"/>
              <a:buAutoNum type="arabicPeriod"/>
            </a:pPr>
            <a:r>
              <a:rPr lang="pl-PL" sz="1600" dirty="0">
                <a:solidFill>
                  <a:prstClr val="black"/>
                </a:solidFill>
              </a:rPr>
              <a:t>Hodnota značky z pohledu spotřebitele</a:t>
            </a:r>
          </a:p>
          <a:p>
            <a:pPr lvl="0">
              <a:spcBef>
                <a:spcPts val="1000"/>
              </a:spcBef>
              <a:buFont typeface="+mj-lt"/>
              <a:buAutoNum type="arabicPeriod"/>
            </a:pPr>
            <a:r>
              <a:rPr lang="cs-CZ" sz="1600" dirty="0">
                <a:solidFill>
                  <a:prstClr val="black"/>
                </a:solidFill>
              </a:rPr>
              <a:t>Postupné kroky pro budování silné značky</a:t>
            </a:r>
          </a:p>
          <a:p>
            <a:pPr lvl="0">
              <a:spcBef>
                <a:spcPts val="1000"/>
              </a:spcBef>
              <a:buFont typeface="+mj-lt"/>
              <a:buAutoNum type="arabicPeriod"/>
            </a:pPr>
            <a:r>
              <a:rPr lang="cs-CZ" sz="1600" dirty="0">
                <a:solidFill>
                  <a:prstClr val="black"/>
                </a:solidFill>
              </a:rPr>
              <a:t>Strategický management značky</a:t>
            </a:r>
          </a:p>
          <a:p>
            <a:pPr lvl="0">
              <a:spcBef>
                <a:spcPts val="1000"/>
              </a:spcBef>
              <a:buFont typeface="+mj-lt"/>
              <a:buAutoNum type="arabicPeriod"/>
            </a:pPr>
            <a:r>
              <a:rPr lang="pl-PL" sz="1600" dirty="0">
                <a:solidFill>
                  <a:prstClr val="black"/>
                </a:solidFill>
              </a:rPr>
              <a:t>Branding v marketingových programech podniku</a:t>
            </a:r>
          </a:p>
          <a:p>
            <a:pPr lvl="0">
              <a:spcBef>
                <a:spcPts val="1000"/>
              </a:spcBef>
              <a:buFont typeface="+mj-lt"/>
              <a:buAutoNum type="arabicPeriod"/>
            </a:pPr>
            <a:r>
              <a:rPr lang="cs-CZ" sz="1600" dirty="0">
                <a:solidFill>
                  <a:prstClr val="black"/>
                </a:solidFill>
              </a:rPr>
              <a:t>Výzkum značky, měření zdrojů hodnoty značky, mínění spotřebitele</a:t>
            </a:r>
          </a:p>
          <a:p>
            <a:pPr lvl="0">
              <a:spcBef>
                <a:spcPts val="1000"/>
              </a:spcBef>
              <a:buFont typeface="+mj-lt"/>
              <a:buAutoNum type="arabicPeriod"/>
            </a:pPr>
            <a:r>
              <a:rPr lang="cs-CZ" sz="1600" dirty="0">
                <a:solidFill>
                  <a:prstClr val="black"/>
                </a:solidFill>
              </a:rPr>
              <a:t>Budování a udržení hodnoty značky</a:t>
            </a:r>
          </a:p>
          <a:p>
            <a:pPr marL="0" indent="0">
              <a:buNone/>
            </a:pPr>
            <a:endParaRPr lang="cs-CZ" sz="2400" dirty="0"/>
          </a:p>
        </p:txBody>
      </p:sp>
    </p:spTree>
    <p:extLst>
      <p:ext uri="{BB962C8B-B14F-4D97-AF65-F5344CB8AC3E}">
        <p14:creationId xmlns:p14="http://schemas.microsoft.com/office/powerpoint/2010/main" val="817604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err="1"/>
              <a:t>Patagonia</a:t>
            </a:r>
            <a:r>
              <a:rPr lang="cs-CZ" sz="1400" dirty="0"/>
              <a:t> dnes vyrábí své výrobky výhradně z organické bavlny.</a:t>
            </a:r>
          </a:p>
          <a:p>
            <a:pPr lvl="0" algn="just">
              <a:lnSpc>
                <a:spcPct val="150000"/>
              </a:lnSpc>
              <a:buFont typeface="Wingdings" panose="05000000000000000000" pitchFamily="2" charset="2"/>
              <a:buChar char="§"/>
            </a:pPr>
            <a:endParaRPr lang="cs-CZ" sz="2400" dirty="0"/>
          </a:p>
        </p:txBody>
      </p:sp>
      <p:pic>
        <p:nvPicPr>
          <p:cNvPr id="71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210" y="2069431"/>
            <a:ext cx="7350815" cy="4056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890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O oblibě značky tom nejlépe svědčí fakt, že se její prodeje v posledním desetiletí více než ztrojnásobily a v roce 2017 dosáhla ročních tržeb ve výši 1 miliardy dolarů (přibližně </a:t>
            </a:r>
            <a:br>
              <a:rPr lang="cs-CZ" sz="1600" dirty="0"/>
            </a:br>
            <a:r>
              <a:rPr lang="cs-CZ" sz="1600" dirty="0"/>
              <a:t>23 miliard korun).</a:t>
            </a:r>
          </a:p>
          <a:p>
            <a:pPr algn="just">
              <a:lnSpc>
                <a:spcPct val="150000"/>
              </a:lnSpc>
              <a:spcBef>
                <a:spcPts val="600"/>
              </a:spcBef>
              <a:spcAft>
                <a:spcPts val="600"/>
              </a:spcAft>
              <a:buFont typeface="Wingdings" panose="05000000000000000000" pitchFamily="2" charset="2"/>
              <a:buChar char="§"/>
            </a:pPr>
            <a:r>
              <a:rPr lang="cs-CZ" sz="1600" dirty="0"/>
              <a:t>Společnost jde příkladem i ve svém přístupu k zaměstnancům. Ti mohou například využívat firemních školek, které se soustředí na pěstování lásky dětí k přírodě, v kantýnách jsou podávány pouze organicky nezávadná jídla a během přestávek je zaměstnancům umožněno jít si zasurfovat nebo si udělat výšlap do okolní přírody.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Jen málokoho by ovšem napadlo, že jeden z pracovníků společnosti není příliš spokojený, </a:t>
            </a:r>
            <a:br>
              <a:rPr lang="cs-CZ" sz="1600" dirty="0"/>
            </a:br>
            <a:r>
              <a:rPr lang="cs-CZ" sz="1600" dirty="0"/>
              <a:t>a tím je sám </a:t>
            </a:r>
            <a:r>
              <a:rPr lang="cs-CZ" sz="1600" dirty="0" err="1"/>
              <a:t>Chouinard</a:t>
            </a:r>
            <a:r>
              <a:rPr lang="cs-CZ" sz="1600" dirty="0"/>
              <a:t>. </a:t>
            </a:r>
          </a:p>
          <a:p>
            <a:pPr algn="just">
              <a:lnSpc>
                <a:spcPct val="150000"/>
              </a:lnSpc>
              <a:spcBef>
                <a:spcPts val="600"/>
              </a:spcBef>
              <a:spcAft>
                <a:spcPts val="600"/>
              </a:spcAft>
              <a:buFont typeface="Wingdings" panose="05000000000000000000" pitchFamily="2" charset="2"/>
              <a:buChar char="§"/>
            </a:pPr>
            <a:r>
              <a:rPr lang="cs-CZ" sz="1600" dirty="0"/>
              <a:t>I po tom všem, co se mu podařilo vybudovat, se ve svých 81 letech více než kdy předtím snaží hledat cesty, jak by </a:t>
            </a:r>
            <a:r>
              <a:rPr lang="cs-CZ" sz="1600" dirty="0" err="1"/>
              <a:t>Patagonia</a:t>
            </a:r>
            <a:r>
              <a:rPr lang="cs-CZ" sz="1600" dirty="0"/>
              <a:t> mohla inspirovat ostatní výrobce v pozitivním přístupu </a:t>
            </a:r>
            <a:br>
              <a:rPr lang="cs-CZ" sz="1600" dirty="0"/>
            </a:br>
            <a:r>
              <a:rPr lang="cs-CZ" sz="1600" dirty="0"/>
              <a:t>k životnímu prostředí.</a:t>
            </a:r>
          </a:p>
          <a:p>
            <a:pPr algn="just">
              <a:lnSpc>
                <a:spcPct val="150000"/>
              </a:lnSpc>
              <a:spcBef>
                <a:spcPts val="600"/>
              </a:spcBef>
              <a:spcAft>
                <a:spcPts val="600"/>
              </a:spcAft>
              <a:buFont typeface="Wingdings" panose="05000000000000000000" pitchFamily="2" charset="2"/>
              <a:buChar char="§"/>
            </a:pPr>
            <a:r>
              <a:rPr lang="cs-CZ" sz="1600" dirty="0"/>
              <a:t>Už dávno totiž svou firmu nevnímá jako producenta výrobků, ale nahlíží na ni spíše jako </a:t>
            </a:r>
            <a:br>
              <a:rPr lang="cs-CZ" sz="1600" dirty="0"/>
            </a:br>
            <a:r>
              <a:rPr lang="cs-CZ" sz="1600" dirty="0"/>
              <a:t>na pokusnou laboratoř, ve které hledá nové způsoby, jak vyrábět, distribuovat a prodávat produkty takovým způsobem, který bude k planetě šetrný.</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471053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Ø"/>
            </a:pPr>
            <a:r>
              <a:rPr lang="cs-CZ" sz="1400" dirty="0"/>
              <a:t>Regenerativní zemědělství je sice náročné na čas a prostředky, k přírodě však velice šetrné.</a:t>
            </a:r>
          </a:p>
          <a:p>
            <a:pPr lvl="0" algn="just">
              <a:lnSpc>
                <a:spcPct val="150000"/>
              </a:lnSpc>
              <a:buFont typeface="Wingdings" panose="05000000000000000000" pitchFamily="2" charset="2"/>
              <a:buChar char="Ø"/>
            </a:pPr>
            <a:endParaRPr lang="cs-CZ" sz="1400" dirty="0"/>
          </a:p>
          <a:p>
            <a:pPr lvl="0" algn="just">
              <a:lnSpc>
                <a:spcPct val="150000"/>
              </a:lnSpc>
              <a:buFont typeface="Wingdings" panose="05000000000000000000" pitchFamily="2" charset="2"/>
              <a:buChar char="§"/>
            </a:pPr>
            <a:endParaRPr lang="cs-CZ"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68" y="2057398"/>
            <a:ext cx="7372617" cy="406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8394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i="1" dirty="0"/>
              <a:t>„Zavázali jsme se, že do roku 2025 nebudeme používat fosilní paliva. Investujeme </a:t>
            </a:r>
            <a:br>
              <a:rPr lang="cs-CZ" sz="1600" i="1" dirty="0"/>
            </a:br>
            <a:r>
              <a:rPr lang="cs-CZ" sz="1600" i="1" dirty="0"/>
              <a:t>do společností, které pracují na pěstování syntetických vláken, materiálů vyrobených z rostlin, a ne z ropy. Nechceme jen zametat stopy našeho podnikání, ale komunikujeme i s dodavateli a přesvědčujeme je, aby používali čistší energii,“</a:t>
            </a:r>
            <a:r>
              <a:rPr lang="cs-CZ" sz="1600" dirty="0"/>
              <a:t> popsal aktivity značky </a:t>
            </a:r>
            <a:r>
              <a:rPr lang="cs-CZ" sz="1600" dirty="0" err="1"/>
              <a:t>Chouinard</a:t>
            </a:r>
            <a:r>
              <a:rPr lang="cs-CZ" sz="1600" dirty="0"/>
              <a:t>.</a:t>
            </a:r>
          </a:p>
          <a:p>
            <a:pPr algn="just">
              <a:lnSpc>
                <a:spcPct val="150000"/>
              </a:lnSpc>
              <a:spcBef>
                <a:spcPts val="600"/>
              </a:spcBef>
              <a:spcAft>
                <a:spcPts val="600"/>
              </a:spcAft>
              <a:buFont typeface="Wingdings" panose="05000000000000000000" pitchFamily="2" charset="2"/>
              <a:buChar char="§"/>
            </a:pPr>
            <a:r>
              <a:rPr lang="cs-CZ" sz="1600" i="1" dirty="0"/>
              <a:t>„Pokračujeme v práci na záchraně velkých oblastí planety, které zachycují hodně oxidu uhlíku. Osobně pracuji na novém státním parku na jižním cípu Jižní Ameriky, asi 3 200 kilometrů čtverečních rašelinišť a bažin a 800 kilometrů čtverečních moře, které pohlcují více uhlíku </a:t>
            </a:r>
            <a:br>
              <a:rPr lang="cs-CZ" sz="1600" i="1" dirty="0"/>
            </a:br>
            <a:r>
              <a:rPr lang="cs-CZ" sz="1600" i="1" dirty="0"/>
              <a:t>než téměř jakékoliv jiné místo na světě,“ </a:t>
            </a:r>
            <a:r>
              <a:rPr lang="cs-CZ" sz="1600" dirty="0"/>
              <a:t>dodává.</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1059247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Proměna spotřebitele na ochránce díky příběhu</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Mezi další způsoby, kterými </a:t>
            </a:r>
            <a:r>
              <a:rPr lang="cs-CZ" sz="1600" dirty="0" err="1"/>
              <a:t>Patagonia</a:t>
            </a:r>
            <a:r>
              <a:rPr lang="cs-CZ" sz="1600" dirty="0"/>
              <a:t> probouzí v lidech zájem o přírodu a její ochranu, </a:t>
            </a:r>
            <a:br>
              <a:rPr lang="cs-CZ" sz="1600" dirty="0"/>
            </a:br>
            <a:r>
              <a:rPr lang="cs-CZ" sz="1600" dirty="0"/>
              <a:t>jsou i filmy a knihy. </a:t>
            </a:r>
          </a:p>
          <a:p>
            <a:pPr algn="just">
              <a:lnSpc>
                <a:spcPct val="150000"/>
              </a:lnSpc>
              <a:buFont typeface="Wingdings" panose="05000000000000000000" pitchFamily="2" charset="2"/>
              <a:buChar char="§"/>
            </a:pPr>
            <a:r>
              <a:rPr lang="cs-CZ" sz="1600" dirty="0"/>
              <a:t>Společnost je autorem celé řady knižních publikací, ale především filmů, které se věnují sportům, jako je horolezectví a surfování, cestování a v její produkci najdeme i díla pojednávající o ochraně životního prostředí a přístupu k podnikání. </a:t>
            </a:r>
          </a:p>
          <a:p>
            <a:pPr algn="just">
              <a:lnSpc>
                <a:spcPct val="150000"/>
              </a:lnSpc>
              <a:buFont typeface="Wingdings" panose="05000000000000000000" pitchFamily="2" charset="2"/>
              <a:buChar char="§"/>
            </a:pPr>
            <a:r>
              <a:rPr lang="cs-CZ" sz="1600" dirty="0"/>
              <a:t>Pro Patagonii jsou sport a adrenalin a ochrana planety základními kameny.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algn="just">
              <a:buFont typeface="Wingdings" panose="05000000000000000000" pitchFamily="2" charset="2"/>
              <a:buChar char="Ø"/>
            </a:pPr>
            <a:r>
              <a:rPr lang="cs-CZ" sz="1400" dirty="0" err="1"/>
              <a:t>Patagonia</a:t>
            </a:r>
            <a:r>
              <a:rPr lang="cs-CZ" sz="1400" dirty="0"/>
              <a:t> si pěstuje i vlastní stromy ze kterých získává látky pro výrobu organického materiálu </a:t>
            </a:r>
            <a:r>
              <a:rPr lang="cs-CZ" sz="1400" dirty="0" err="1"/>
              <a:t>Yulex</a:t>
            </a:r>
            <a:r>
              <a:rPr lang="cs-CZ" sz="1400" dirty="0"/>
              <a:t> </a:t>
            </a:r>
            <a:br>
              <a:rPr lang="cs-CZ" sz="1400" dirty="0"/>
            </a:br>
            <a:r>
              <a:rPr lang="cs-CZ" sz="1400" dirty="0"/>
              <a:t>pro výrobu neoprenů.</a:t>
            </a:r>
          </a:p>
          <a:p>
            <a:pPr lvl="0" algn="just">
              <a:lnSpc>
                <a:spcPct val="150000"/>
              </a:lnSpc>
              <a:buFont typeface="Wingdings" panose="05000000000000000000" pitchFamily="2" charset="2"/>
              <a:buChar char="Ø"/>
            </a:pPr>
            <a:endParaRPr lang="cs-CZ" sz="1400" dirty="0"/>
          </a:p>
          <a:p>
            <a:pPr lvl="0" algn="just">
              <a:lnSpc>
                <a:spcPct val="150000"/>
              </a:lnSpc>
              <a:buFont typeface="Wingdings" panose="05000000000000000000" pitchFamily="2" charset="2"/>
              <a:buChar char="§"/>
            </a:pPr>
            <a:endParaRPr lang="cs-CZ"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852" y="2082953"/>
            <a:ext cx="6051884" cy="4043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124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i="1" dirty="0"/>
              <a:t>„Uvědomujeme si, že lidé se rozhodují na základě emocí, a nejlepší způsob, jak emoce vyvolat, je prostřednictvím filmu. Není to prostřednictvím knih, katalogů nebo projevů. Takže jsme </a:t>
            </a:r>
            <a:br>
              <a:rPr lang="cs-CZ" sz="1600" i="1" dirty="0"/>
            </a:br>
            <a:r>
              <a:rPr lang="cs-CZ" sz="1600" i="1" dirty="0"/>
              <a:t>i ve filmovém průmyslu. V současné době pracujeme na 10 filmech. Některé z nich nevydělají ani cent. Ale to není jejich účel,“</a:t>
            </a:r>
            <a:r>
              <a:rPr lang="cs-CZ" sz="1600" dirty="0"/>
              <a:t> říká </a:t>
            </a:r>
            <a:r>
              <a:rPr lang="cs-CZ" sz="1600" dirty="0" err="1"/>
              <a:t>Chouinard</a:t>
            </a:r>
            <a:r>
              <a:rPr lang="cs-CZ" sz="1600" dirty="0"/>
              <a:t>. </a:t>
            </a:r>
          </a:p>
          <a:p>
            <a:pPr algn="just">
              <a:lnSpc>
                <a:spcPct val="150000"/>
              </a:lnSpc>
              <a:spcBef>
                <a:spcPts val="600"/>
              </a:spcBef>
              <a:spcAft>
                <a:spcPts val="600"/>
              </a:spcAft>
              <a:buFont typeface="Wingdings" panose="05000000000000000000" pitchFamily="2" charset="2"/>
              <a:buChar char="§"/>
            </a:pPr>
            <a:r>
              <a:rPr lang="cs-CZ" sz="1600" dirty="0"/>
              <a:t>Na sociálních sítích společnosti najdete přímo vystavený produkt jen málokdy. </a:t>
            </a:r>
          </a:p>
          <a:p>
            <a:pPr algn="just">
              <a:lnSpc>
                <a:spcPct val="150000"/>
              </a:lnSpc>
              <a:spcBef>
                <a:spcPts val="600"/>
              </a:spcBef>
              <a:spcAft>
                <a:spcPts val="600"/>
              </a:spcAft>
              <a:buFont typeface="Wingdings" panose="05000000000000000000" pitchFamily="2" charset="2"/>
              <a:buChar char="§"/>
            </a:pPr>
            <a:r>
              <a:rPr lang="cs-CZ" sz="1600" dirty="0"/>
              <a:t>Ve většině případů se věnují ukázce krásné přírody, lokálně významným postavám, které o ni pečují a ambasadorům, kteří si v ní dopřávají adrenalinových zážitků. </a:t>
            </a:r>
          </a:p>
          <a:p>
            <a:pPr algn="just">
              <a:lnSpc>
                <a:spcPct val="150000"/>
              </a:lnSpc>
              <a:spcBef>
                <a:spcPts val="600"/>
              </a:spcBef>
              <a:spcAft>
                <a:spcPts val="600"/>
              </a:spcAft>
              <a:buFont typeface="Wingdings" panose="05000000000000000000" pitchFamily="2" charset="2"/>
              <a:buChar char="§"/>
            </a:pPr>
            <a:r>
              <a:rPr lang="cs-CZ" sz="1600" dirty="0"/>
              <a:t>Stejně působivé jsou také krátké snímky značky, které jsou opět věnovány přírodě a její ochraně a produkty zde hrají jen vedlejší roli.</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3437731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lvl="0" algn="just">
              <a:lnSpc>
                <a:spcPct val="150000"/>
              </a:lnSpc>
              <a:spcBef>
                <a:spcPts val="600"/>
              </a:spcBef>
              <a:spcAft>
                <a:spcPts val="600"/>
              </a:spcAft>
              <a:buFont typeface="Wingdings" panose="05000000000000000000" pitchFamily="2" charset="2"/>
              <a:buChar char="§"/>
            </a:pPr>
            <a:r>
              <a:rPr lang="cs-CZ" sz="1600" dirty="0" err="1"/>
              <a:t>Patagonia</a:t>
            </a:r>
            <a:r>
              <a:rPr lang="cs-CZ" sz="1600" dirty="0"/>
              <a:t> je vskutku jedinečnou značkou. </a:t>
            </a:r>
          </a:p>
          <a:p>
            <a:pPr lvl="0" algn="just">
              <a:lnSpc>
                <a:spcPct val="150000"/>
              </a:lnSpc>
              <a:spcBef>
                <a:spcPts val="600"/>
              </a:spcBef>
              <a:spcAft>
                <a:spcPts val="600"/>
              </a:spcAft>
              <a:buFont typeface="Wingdings" panose="05000000000000000000" pitchFamily="2" charset="2"/>
              <a:buChar char="§"/>
            </a:pPr>
            <a:r>
              <a:rPr lang="cs-CZ" sz="1600" dirty="0"/>
              <a:t>A člověku při nahlížení na její příběh vyvstává na mysli otázka, jak by asi náš svět vypadal, kdyby </a:t>
            </a:r>
            <a:r>
              <a:rPr lang="cs-CZ" sz="1600" dirty="0" err="1"/>
              <a:t>Chouinardovy</a:t>
            </a:r>
            <a:r>
              <a:rPr lang="cs-CZ" sz="1600" dirty="0"/>
              <a:t> myšlenky a přístup k byznysu sdíleli i ostatní zakladatelé velkých značek.</a:t>
            </a:r>
          </a:p>
          <a:p>
            <a:pPr lvl="0" algn="just">
              <a:lnSpc>
                <a:spcPct val="150000"/>
              </a:lnSpc>
              <a:spcBef>
                <a:spcPts val="600"/>
              </a:spcBef>
              <a:spcAft>
                <a:spcPts val="600"/>
              </a:spcAft>
              <a:buFont typeface="Wingdings" panose="05000000000000000000" pitchFamily="2" charset="2"/>
              <a:buChar char="§"/>
            </a:pPr>
            <a:r>
              <a:rPr lang="cs-CZ" sz="1600" dirty="0"/>
              <a:t>Nejspíše by ekonomika neměla takové obrátky, jaké v současné době má. </a:t>
            </a:r>
          </a:p>
          <a:p>
            <a:pPr lvl="0" algn="just">
              <a:lnSpc>
                <a:spcPct val="150000"/>
              </a:lnSpc>
              <a:spcBef>
                <a:spcPts val="600"/>
              </a:spcBef>
              <a:spcAft>
                <a:spcPts val="600"/>
              </a:spcAft>
              <a:buFont typeface="Wingdings" panose="05000000000000000000" pitchFamily="2" charset="2"/>
              <a:buChar char="§"/>
            </a:pPr>
            <a:r>
              <a:rPr lang="cs-CZ" sz="1600" dirty="0"/>
              <a:t>Nicméně planeta by nám jen děkovala.</a:t>
            </a:r>
          </a:p>
        </p:txBody>
      </p:sp>
    </p:spTree>
    <p:extLst>
      <p:ext uri="{BB962C8B-B14F-4D97-AF65-F5344CB8AC3E}">
        <p14:creationId xmlns:p14="http://schemas.microsoft.com/office/powerpoint/2010/main" val="2000699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algn="just">
              <a:buFont typeface="Wingdings" panose="05000000000000000000" pitchFamily="2" charset="2"/>
              <a:buChar char="Ø"/>
            </a:pPr>
            <a:r>
              <a:rPr lang="cs-CZ" sz="1400" dirty="0"/>
              <a:t>Zakladatel Patagonie Yvon </a:t>
            </a:r>
            <a:r>
              <a:rPr lang="cs-CZ" sz="1400" dirty="0" err="1"/>
              <a:t>Chouinard</a:t>
            </a:r>
            <a:r>
              <a:rPr lang="cs-CZ" sz="1400" dirty="0"/>
              <a:t> bude ve svém snažení pokračovat i nadále.</a:t>
            </a:r>
          </a:p>
          <a:p>
            <a:pPr lvl="0" algn="just">
              <a:lnSpc>
                <a:spcPct val="150000"/>
              </a:lnSpc>
              <a:buFont typeface="Wingdings" panose="05000000000000000000" pitchFamily="2" charset="2"/>
              <a:buChar char="Ø"/>
            </a:pPr>
            <a:endParaRPr lang="cs-CZ" sz="1400" dirty="0"/>
          </a:p>
          <a:p>
            <a:pPr lvl="0" algn="just">
              <a:lnSpc>
                <a:spcPct val="150000"/>
              </a:lnSpc>
              <a:buFont typeface="Wingdings" panose="05000000000000000000" pitchFamily="2" charset="2"/>
              <a:buChar char="§"/>
            </a:pPr>
            <a:endParaRPr lang="cs-CZ" sz="24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957" y="1973179"/>
            <a:ext cx="6233373" cy="4152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580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50202"/>
                </a:solidFill>
                <a:effectLst>
                  <a:outerShdw blurRad="38100" dist="38100" dir="2700000" algn="tl">
                    <a:srgbClr val="000000">
                      <a:alpha val="43137"/>
                    </a:srgbClr>
                  </a:outerShdw>
                </a:effectLst>
              </a:rPr>
              <a:t>Patagonia</a:t>
            </a:r>
            <a:r>
              <a:rPr lang="cs-CZ" sz="2400" dirty="0">
                <a:solidFill>
                  <a:srgbClr val="D50202"/>
                </a:solidFill>
                <a:effectLst>
                  <a:outerShdw blurRad="38100" dist="38100" dir="2700000" algn="tl">
                    <a:srgbClr val="000000">
                      <a:alpha val="43137"/>
                    </a:srgbClr>
                  </a:outerShdw>
                </a:effectLst>
              </a:rPr>
              <a:t> aneb příběh značky, která myslela a fungovala ekologicky již v době, kdy byla planeta všem ukradená</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Ø"/>
            </a:pPr>
            <a:r>
              <a:rPr lang="cs-CZ" sz="1400" dirty="0"/>
              <a:t>Zakladatel značky </a:t>
            </a:r>
            <a:r>
              <a:rPr lang="cs-CZ" sz="1400" dirty="0" err="1"/>
              <a:t>Patagonia</a:t>
            </a:r>
            <a:r>
              <a:rPr lang="cs-CZ" sz="1400" dirty="0"/>
              <a:t> Yvon </a:t>
            </a:r>
            <a:r>
              <a:rPr lang="cs-CZ" sz="1400" dirty="0" err="1"/>
              <a:t>Chouinard</a:t>
            </a:r>
            <a:endParaRPr lang="cs-CZ" sz="1400" dirty="0"/>
          </a:p>
          <a:p>
            <a:pPr lvl="0" algn="just">
              <a:lnSpc>
                <a:spcPct val="150000"/>
              </a:lnSpc>
              <a:buFont typeface="Wingdings" panose="05000000000000000000" pitchFamily="2" charset="2"/>
              <a:buChar char="§"/>
            </a:pPr>
            <a:endParaRPr lang="cs-CZ"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21" y="2120817"/>
            <a:ext cx="8010692" cy="4005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27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Zdroj</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
            </a:pPr>
            <a:r>
              <a:rPr lang="cs-CZ" sz="1600" dirty="0"/>
              <a:t>Zdroj: CZECHCRUNCH, </a:t>
            </a:r>
            <a:r>
              <a:rPr lang="cs-CZ" sz="1600" dirty="0">
                <a:hlinkClick r:id="rId2"/>
              </a:rPr>
              <a:t>https://www.czechcrunch.cz/2019/12/steam-vyhlasil-nejprodavanejsi-hry-roku-2019-je-mezi-nimi-i-beat-saber-a-ctyri-dalsi-ceske-tituly/</a:t>
            </a:r>
            <a:r>
              <a:rPr lang="cs-CZ" sz="1600" dirty="0"/>
              <a:t> (data k 25. 2. 2021).</a:t>
            </a:r>
          </a:p>
          <a:p>
            <a:pPr lvl="0" algn="just">
              <a:lnSpc>
                <a:spcPct val="150000"/>
              </a:lnSpc>
              <a:buFont typeface="Wingdings" panose="05000000000000000000" pitchFamily="2" charset="2"/>
              <a:buChar char="§"/>
            </a:pPr>
            <a:r>
              <a:rPr lang="cs-CZ" sz="1600" dirty="0"/>
              <a:t>www.patagonia.com</a:t>
            </a:r>
            <a:endParaRPr lang="cs-CZ" sz="2400" dirty="0"/>
          </a:p>
        </p:txBody>
      </p:sp>
    </p:spTree>
    <p:extLst>
      <p:ext uri="{BB962C8B-B14F-4D97-AF65-F5344CB8AC3E}">
        <p14:creationId xmlns:p14="http://schemas.microsoft.com/office/powerpoint/2010/main" val="3293587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D3C3DB4-C217-4BEC-9375-A9E58A4ED050}"/>
              </a:ext>
            </a:extLst>
          </p:cNvPr>
          <p:cNvSpPr>
            <a:spLocks noGrp="1"/>
          </p:cNvSpPr>
          <p:nvPr>
            <p:ph type="title"/>
          </p:nvPr>
        </p:nvSpPr>
        <p:spPr>
          <a:xfrm>
            <a:off x="2762250" y="1303020"/>
            <a:ext cx="3619500" cy="1226820"/>
          </a:xfrm>
        </p:spPr>
        <p:txBody>
          <a:bodyPr>
            <a:normAutofit/>
          </a:bodyPr>
          <a:lstStyle/>
          <a:p>
            <a:r>
              <a:rPr lang="cs-CZ" sz="2400" i="1" dirty="0">
                <a:ln w="0"/>
                <a:effectLst>
                  <a:outerShdw blurRad="38100" dist="19050" dir="2700000" algn="tl" rotWithShape="0">
                    <a:schemeClr val="dk1">
                      <a:alpha val="40000"/>
                    </a:schemeClr>
                  </a:outerShdw>
                </a:effectLst>
                <a:latin typeface="+mn-lt"/>
              </a:rPr>
              <a:t>Děkuji vám za pozornost</a:t>
            </a:r>
            <a:br>
              <a:rPr lang="cs-CZ" sz="2400" i="1" dirty="0">
                <a:ln w="0"/>
                <a:effectLst>
                  <a:outerShdw blurRad="38100" dist="19050" dir="2700000" algn="tl" rotWithShape="0">
                    <a:schemeClr val="dk1">
                      <a:alpha val="40000"/>
                    </a:schemeClr>
                  </a:outerShdw>
                </a:effectLst>
                <a:latin typeface="+mn-lt"/>
              </a:rPr>
            </a:br>
            <a:r>
              <a:rPr lang="cs-CZ" sz="2400" i="1" dirty="0">
                <a:ln w="0"/>
                <a:effectLst>
                  <a:outerShdw blurRad="38100" dist="19050" dir="2700000" algn="tl" rotWithShape="0">
                    <a:schemeClr val="dk1">
                      <a:alpha val="40000"/>
                    </a:schemeClr>
                  </a:outerShdw>
                </a:effectLst>
                <a:latin typeface="+mn-lt"/>
              </a:rPr>
              <a:t>a těším se na příště</a:t>
            </a:r>
            <a:endParaRPr lang="cs-CZ" sz="2400" i="1" dirty="0"/>
          </a:p>
        </p:txBody>
      </p:sp>
      <p:pic>
        <p:nvPicPr>
          <p:cNvPr id="6" name="Zástupný obsah 5">
            <a:extLst>
              <a:ext uri="{FF2B5EF4-FFF2-40B4-BE49-F238E27FC236}">
                <a16:creationId xmlns:a16="http://schemas.microsoft.com/office/drawing/2014/main" xmlns="" id="{E60F2DEA-4A4E-4B81-94D0-D20AEA7998AC}"/>
              </a:ext>
            </a:extLst>
          </p:cNvPr>
          <p:cNvPicPr>
            <a:picLocks noGrp="1" noChangeAspect="1"/>
          </p:cNvPicPr>
          <p:nvPr>
            <p:ph idx="1"/>
          </p:nvPr>
        </p:nvPicPr>
        <p:blipFill>
          <a:blip r:embed="rId2"/>
          <a:stretch>
            <a:fillRect/>
          </a:stretch>
        </p:blipFill>
        <p:spPr>
          <a:xfrm>
            <a:off x="1433968" y="3338026"/>
            <a:ext cx="2656563" cy="2656563"/>
          </a:xfrm>
          <a:prstGeom prst="rect">
            <a:avLst/>
          </a:prstGeom>
        </p:spPr>
      </p:pic>
    </p:spTree>
    <p:extLst>
      <p:ext uri="{BB962C8B-B14F-4D97-AF65-F5344CB8AC3E}">
        <p14:creationId xmlns:p14="http://schemas.microsoft.com/office/powerpoint/2010/main" val="4170149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spcBef>
                <a:spcPts val="600"/>
              </a:spcBef>
              <a:spcAft>
                <a:spcPts val="600"/>
              </a:spcAft>
              <a:buFont typeface="Wingdings" panose="05000000000000000000" pitchFamily="2" charset="2"/>
              <a:buChar char="§"/>
            </a:pPr>
            <a:r>
              <a:rPr lang="cs-CZ" sz="1600" dirty="0"/>
              <a:t>Důvodů, proč nosit značkové oblečení, je celá řada. </a:t>
            </a:r>
          </a:p>
          <a:p>
            <a:pPr lvl="0" algn="just">
              <a:lnSpc>
                <a:spcPct val="150000"/>
              </a:lnSpc>
              <a:spcBef>
                <a:spcPts val="600"/>
              </a:spcBef>
              <a:spcAft>
                <a:spcPts val="600"/>
              </a:spcAft>
              <a:buFont typeface="Wingdings" panose="05000000000000000000" pitchFamily="2" charset="2"/>
              <a:buChar char="§"/>
            </a:pPr>
            <a:r>
              <a:rPr lang="cs-CZ" sz="1600" dirty="0"/>
              <a:t>Někdo značku upřednostňuje na základě kvality či designu jejích produktů. </a:t>
            </a:r>
          </a:p>
          <a:p>
            <a:pPr lvl="0" algn="just">
              <a:lnSpc>
                <a:spcPct val="150000"/>
              </a:lnSpc>
              <a:spcBef>
                <a:spcPts val="600"/>
              </a:spcBef>
              <a:spcAft>
                <a:spcPts val="600"/>
              </a:spcAft>
              <a:buFont typeface="Wingdings" panose="05000000000000000000" pitchFamily="2" charset="2"/>
              <a:buChar char="§"/>
            </a:pPr>
            <a:r>
              <a:rPr lang="cs-CZ" sz="1600" dirty="0"/>
              <a:t>Jiní zase vyhledávají takové značky, které jsou v souladu s jejich morálním, sociálním či environmentálním přesvědčením. </a:t>
            </a:r>
          </a:p>
          <a:p>
            <a:pPr lvl="0" algn="just">
              <a:lnSpc>
                <a:spcPct val="150000"/>
              </a:lnSpc>
              <a:spcBef>
                <a:spcPts val="600"/>
              </a:spcBef>
              <a:spcAft>
                <a:spcPts val="600"/>
              </a:spcAft>
              <a:buFont typeface="Wingdings" panose="05000000000000000000" pitchFamily="2" charset="2"/>
              <a:buChar char="§"/>
            </a:pPr>
            <a:r>
              <a:rPr lang="cs-CZ" sz="1600" dirty="0"/>
              <a:t>A někdo nosí oblečení dané značky zkrátka proto, protože je trendy a mají ji všichni ostatní.</a:t>
            </a:r>
          </a:p>
        </p:txBody>
      </p:sp>
    </p:spTree>
    <p:extLst>
      <p:ext uri="{BB962C8B-B14F-4D97-AF65-F5344CB8AC3E}">
        <p14:creationId xmlns:p14="http://schemas.microsoft.com/office/powerpoint/2010/main" val="2000699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Ať už vás značky oslovují, či nikoliv, v mnoha případech se za nimi skrývají poměrně zajímavé příběhy a myšlenky. </a:t>
            </a:r>
          </a:p>
          <a:p>
            <a:pPr algn="just">
              <a:lnSpc>
                <a:spcPct val="150000"/>
              </a:lnSpc>
              <a:spcBef>
                <a:spcPts val="600"/>
              </a:spcBef>
              <a:spcAft>
                <a:spcPts val="600"/>
              </a:spcAft>
              <a:buFont typeface="Wingdings" panose="05000000000000000000" pitchFamily="2" charset="2"/>
              <a:buChar char="§"/>
            </a:pPr>
            <a:r>
              <a:rPr lang="cs-CZ" sz="1600" dirty="0"/>
              <a:t>A přesně to platí i o značce </a:t>
            </a:r>
            <a:r>
              <a:rPr lang="cs-CZ" sz="1600" dirty="0" err="1"/>
              <a:t>Patagonia</a:t>
            </a:r>
            <a:r>
              <a:rPr lang="cs-CZ" sz="1600" dirty="0"/>
              <a:t> Yvona </a:t>
            </a:r>
            <a:r>
              <a:rPr lang="cs-CZ" sz="1600" dirty="0" err="1"/>
              <a:t>Chouinarda</a:t>
            </a:r>
            <a:r>
              <a:rPr lang="cs-CZ" sz="1600" dirty="0"/>
              <a:t>. </a:t>
            </a:r>
            <a:r>
              <a:rPr lang="cs-CZ" sz="1600" i="1" dirty="0"/>
              <a:t>(</a:t>
            </a:r>
            <a:r>
              <a:rPr lang="cs-CZ" sz="1600" i="1" dirty="0" err="1"/>
              <a:t>Šinárda</a:t>
            </a:r>
            <a:r>
              <a:rPr lang="cs-CZ" sz="1600" i="1" dirty="0"/>
              <a:t>)</a:t>
            </a:r>
          </a:p>
          <a:p>
            <a:pPr algn="just">
              <a:lnSpc>
                <a:spcPct val="150000"/>
              </a:lnSpc>
              <a:spcBef>
                <a:spcPts val="600"/>
              </a:spcBef>
              <a:spcAft>
                <a:spcPts val="600"/>
              </a:spcAft>
              <a:buFont typeface="Wingdings" panose="05000000000000000000" pitchFamily="2" charset="2"/>
              <a:buChar char="§"/>
            </a:pPr>
            <a:r>
              <a:rPr lang="cs-CZ" sz="1600" dirty="0"/>
              <a:t>Vytvořit kvalitní produkt, nepůsobit při tom zbytečné škody na životním prostředí a vést podnik tak, aby byl inspirací pro ostatní, kteří chtějí bojovat se současnou ekologickou krizí.</a:t>
            </a:r>
          </a:p>
          <a:p>
            <a:pPr algn="just">
              <a:lnSpc>
                <a:spcPct val="150000"/>
              </a:lnSpc>
              <a:spcBef>
                <a:spcPts val="600"/>
              </a:spcBef>
              <a:spcAft>
                <a:spcPts val="600"/>
              </a:spcAft>
              <a:buFont typeface="Wingdings" panose="05000000000000000000" pitchFamily="2" charset="2"/>
              <a:buChar char="§"/>
            </a:pPr>
            <a:r>
              <a:rPr lang="cs-CZ" sz="1600" dirty="0"/>
              <a:t>Tak by se dala ve zkratce popsat </a:t>
            </a:r>
            <a:r>
              <a:rPr lang="cs-CZ" sz="1600" dirty="0" err="1"/>
              <a:t>Patagonia</a:t>
            </a:r>
            <a:r>
              <a:rPr lang="cs-CZ" sz="1600" dirty="0"/>
              <a:t>, značka, která se snažila vnést ekologické postupy do výroby oděvů již v době, kdy bylo drancování zdrojů naší planety a její znečišťování téměř všem naprosto jedno.</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894425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a:t>Původně vybavení pro horolezce.  Dnes značka pro surfaře, milovníky zimních sportů, běžce i rybáře.</a:t>
            </a:r>
          </a:p>
          <a:p>
            <a:pPr lvl="0" algn="just">
              <a:lnSpc>
                <a:spcPct val="150000"/>
              </a:lnSpc>
              <a:buFont typeface="Wingdings" panose="05000000000000000000" pitchFamily="2" charset="2"/>
              <a:buChar char="§"/>
            </a:pPr>
            <a:endParaRPr lang="cs-CZ"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674" y="2117558"/>
            <a:ext cx="7263611" cy="400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587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Cesta na vrchol</a:t>
            </a:r>
          </a:p>
        </p:txBody>
      </p:sp>
      <p:sp>
        <p:nvSpPr>
          <p:cNvPr id="3" name="Zástupný symbol pro obsah 2"/>
          <p:cNvSpPr>
            <a:spLocks noGrp="1"/>
          </p:cNvSpPr>
          <p:nvPr>
            <p:ph idx="1"/>
          </p:nvPr>
        </p:nvSpPr>
        <p:spPr>
          <a:noFill/>
        </p:spPr>
        <p:txBody>
          <a:bodyPr>
            <a:normAutofit/>
          </a:bodyPr>
          <a:lstStyle/>
          <a:p>
            <a:pPr algn="just">
              <a:lnSpc>
                <a:spcPct val="120000"/>
              </a:lnSpc>
              <a:spcBef>
                <a:spcPts val="600"/>
              </a:spcBef>
              <a:spcAft>
                <a:spcPts val="600"/>
              </a:spcAft>
              <a:buFont typeface="Wingdings" panose="05000000000000000000" pitchFamily="2" charset="2"/>
              <a:buChar char="§"/>
            </a:pPr>
            <a:r>
              <a:rPr lang="cs-CZ" sz="1600" dirty="0"/>
              <a:t>Celá značka je neodmyslitelně spjata se jménem Yvona </a:t>
            </a:r>
            <a:r>
              <a:rPr lang="cs-CZ" sz="1600" dirty="0" err="1"/>
              <a:t>Chouinarda</a:t>
            </a:r>
            <a:r>
              <a:rPr lang="cs-CZ" sz="1600" dirty="0"/>
              <a:t>. </a:t>
            </a:r>
          </a:p>
          <a:p>
            <a:pPr algn="just">
              <a:lnSpc>
                <a:spcPct val="120000"/>
              </a:lnSpc>
              <a:spcBef>
                <a:spcPts val="600"/>
              </a:spcBef>
              <a:spcAft>
                <a:spcPts val="600"/>
              </a:spcAft>
              <a:buFont typeface="Wingdings" panose="05000000000000000000" pitchFamily="2" charset="2"/>
              <a:buChar char="§"/>
            </a:pPr>
            <a:r>
              <a:rPr lang="cs-CZ" sz="1600" dirty="0"/>
              <a:t>Ten ve svých 14 letech zcela propadl horolezectví. Psal se rok 1953 a tento sport byl ještě </a:t>
            </a:r>
            <a:br>
              <a:rPr lang="cs-CZ" sz="1600" dirty="0"/>
            </a:br>
            <a:r>
              <a:rPr lang="cs-CZ" sz="1600" dirty="0"/>
              <a:t>v úplných začátcích. Ovšem už tehdy si Yvon všiml, jaké stopy jeho koníček zanechává </a:t>
            </a:r>
            <a:br>
              <a:rPr lang="cs-CZ" sz="1600" dirty="0"/>
            </a:br>
            <a:r>
              <a:rPr lang="cs-CZ" sz="1600" dirty="0"/>
              <a:t>na skalních stěnách.</a:t>
            </a:r>
          </a:p>
          <a:p>
            <a:pPr algn="just">
              <a:lnSpc>
                <a:spcPct val="120000"/>
              </a:lnSpc>
              <a:spcBef>
                <a:spcPts val="600"/>
              </a:spcBef>
              <a:spcAft>
                <a:spcPts val="600"/>
              </a:spcAft>
              <a:buFont typeface="Wingdings" panose="05000000000000000000" pitchFamily="2" charset="2"/>
              <a:buChar char="§"/>
            </a:pPr>
            <a:r>
              <a:rPr lang="cs-CZ" sz="1600" dirty="0"/>
              <a:t>Začal si proto vyrábět vlastní vybavení, které bylo k přírodě o něco šetrnější. Právě to byl moment, kdy se začaly psát první kapitoly ekologicky přívětivého kodexu </a:t>
            </a:r>
            <a:r>
              <a:rPr lang="cs-CZ" sz="1600" dirty="0" err="1"/>
              <a:t>Yvonovy</a:t>
            </a:r>
            <a:r>
              <a:rPr lang="cs-CZ" sz="1600" dirty="0"/>
              <a:t> značky.</a:t>
            </a:r>
          </a:p>
          <a:p>
            <a:pPr algn="just">
              <a:lnSpc>
                <a:spcPct val="120000"/>
              </a:lnSpc>
              <a:spcBef>
                <a:spcPts val="600"/>
              </a:spcBef>
              <a:spcAft>
                <a:spcPts val="600"/>
              </a:spcAft>
              <a:buFont typeface="Wingdings" panose="05000000000000000000" pitchFamily="2" charset="2"/>
              <a:buChar char="§"/>
            </a:pPr>
            <a:r>
              <a:rPr lang="cs-CZ" sz="1600" dirty="0"/>
              <a:t>Jeho snaha brzy oslovila i další horolezce, kteří si od něj začali jednotlivé kusy náčiní kupovat. </a:t>
            </a:r>
            <a:r>
              <a:rPr lang="cs-CZ" sz="1600" dirty="0" err="1"/>
              <a:t>Yvonův</a:t>
            </a:r>
            <a:r>
              <a:rPr lang="cs-CZ" sz="1600" dirty="0"/>
              <a:t> život se v té době změnil na rutinu, ve které přes léto lezl a v zimních měsících vyráběl zboží, které následně prodával. </a:t>
            </a:r>
          </a:p>
          <a:p>
            <a:pPr algn="just">
              <a:lnSpc>
                <a:spcPct val="120000"/>
              </a:lnSpc>
              <a:spcBef>
                <a:spcPts val="600"/>
              </a:spcBef>
              <a:spcAft>
                <a:spcPts val="600"/>
              </a:spcAft>
              <a:buFont typeface="Wingdings" panose="05000000000000000000" pitchFamily="2" charset="2"/>
              <a:buChar char="§"/>
            </a:pPr>
            <a:r>
              <a:rPr lang="cs-CZ" sz="1600" dirty="0"/>
              <a:t>V roce 1970, během jednoho zimního výletu ve Skotsku, narazil Yvon na prodejce košil určených pro hráče ragby. Košile byla ušita z materiálu, který byl pevný a odolný a její vysoký límec zabraňoval zařezávání lan do krku.</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a:t>Yvon </a:t>
            </a:r>
            <a:r>
              <a:rPr lang="cs-CZ" sz="1400" dirty="0" err="1"/>
              <a:t>Chouinard</a:t>
            </a:r>
            <a:r>
              <a:rPr lang="cs-CZ" sz="1400" dirty="0"/>
              <a:t> při výrobě náčiní během svých začátků.</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338" y="2128927"/>
            <a:ext cx="7243010" cy="399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587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spcAft>
                <a:spcPts val="600"/>
              </a:spcAft>
              <a:buFont typeface="Wingdings" panose="05000000000000000000" pitchFamily="2" charset="2"/>
              <a:buChar char="§"/>
            </a:pPr>
            <a:r>
              <a:rPr lang="cs-CZ" sz="1700" dirty="0"/>
              <a:t>Košili vyzkoušel na stěně a byl z ní tak nadšený, že ji dále nosil i doma ve Státech. Toho si všimli i další horolezci, kteří takové košile začali po jeho vzoru taktéž nosit. </a:t>
            </a:r>
          </a:p>
          <a:p>
            <a:pPr algn="just">
              <a:spcBef>
                <a:spcPts val="600"/>
              </a:spcBef>
              <a:spcAft>
                <a:spcPts val="600"/>
              </a:spcAft>
              <a:buFont typeface="Wingdings" panose="05000000000000000000" pitchFamily="2" charset="2"/>
              <a:buChar char="§"/>
            </a:pPr>
            <a:r>
              <a:rPr lang="cs-CZ" sz="1700" dirty="0"/>
              <a:t>Yvon se tak chopil příležitosti a košile objednávané ze Skotska, Nového Zélandu </a:t>
            </a:r>
            <a:br>
              <a:rPr lang="cs-CZ" sz="1700" dirty="0"/>
            </a:br>
            <a:r>
              <a:rPr lang="cs-CZ" sz="1700" dirty="0"/>
              <a:t>a Argentiny zařadil do svého nabízeného sortimentu. </a:t>
            </a:r>
          </a:p>
          <a:p>
            <a:pPr algn="just">
              <a:spcBef>
                <a:spcPts val="600"/>
              </a:spcBef>
              <a:spcAft>
                <a:spcPts val="600"/>
              </a:spcAft>
              <a:buFont typeface="Wingdings" panose="05000000000000000000" pitchFamily="2" charset="2"/>
              <a:buChar char="§"/>
            </a:pPr>
            <a:r>
              <a:rPr lang="cs-CZ" sz="1700" dirty="0"/>
              <a:t>Zájem o ně byl obrovský a </a:t>
            </a:r>
            <a:r>
              <a:rPr lang="cs-CZ" sz="1700" dirty="0" err="1"/>
              <a:t>Chouinard</a:t>
            </a:r>
            <a:r>
              <a:rPr lang="cs-CZ" sz="1700" dirty="0"/>
              <a:t> pochopil, že oblečení je dobrým způsobem, jak podpořit byznys s horolezeckým náčiním.</a:t>
            </a:r>
          </a:p>
          <a:p>
            <a:pPr algn="just">
              <a:spcBef>
                <a:spcPts val="600"/>
              </a:spcBef>
              <a:spcAft>
                <a:spcPts val="600"/>
              </a:spcAft>
              <a:buFont typeface="Wingdings" panose="05000000000000000000" pitchFamily="2" charset="2"/>
              <a:buChar char="§"/>
            </a:pPr>
            <a:r>
              <a:rPr lang="cs-CZ" sz="1700" dirty="0"/>
              <a:t>O rok později začal prodávat i </a:t>
            </a:r>
            <a:r>
              <a:rPr lang="cs-CZ" sz="1700" dirty="0" err="1"/>
              <a:t>bivakové</a:t>
            </a:r>
            <a:r>
              <a:rPr lang="cs-CZ" sz="1700" dirty="0"/>
              <a:t> spací pytle, vlněné rukavice a ručně pletené čepice. </a:t>
            </a:r>
          </a:p>
          <a:p>
            <a:pPr algn="just">
              <a:spcBef>
                <a:spcPts val="600"/>
              </a:spcBef>
              <a:spcAft>
                <a:spcPts val="600"/>
              </a:spcAft>
              <a:buFont typeface="Wingdings" panose="05000000000000000000" pitchFamily="2" charset="2"/>
              <a:buChar char="§"/>
            </a:pPr>
            <a:r>
              <a:rPr lang="cs-CZ" sz="1700" dirty="0"/>
              <a:t>Zboží mělo vysoký odbyt, a proto v roce 1973 již nebylo zbytí a Yvon se rozhodl založit vlastní značku. Tak vznikla </a:t>
            </a:r>
            <a:r>
              <a:rPr lang="cs-CZ" sz="1700" dirty="0" err="1"/>
              <a:t>Patagonia</a:t>
            </a:r>
            <a:r>
              <a:rPr lang="cs-CZ" sz="1700" dirty="0"/>
              <a:t>, pojmenovaná po skalnaté oblasti Jižní Ameriky, jejíž vrcholky se promítly i do loga společnosti.</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TotalTime>
  <Words>929</Words>
  <Application>Microsoft Office PowerPoint</Application>
  <PresentationFormat>Předvádění na obrazovce (4:3)</PresentationFormat>
  <Paragraphs>120</Paragraphs>
  <Slides>31</Slides>
  <Notes>1</Notes>
  <HiddenSlides>0</HiddenSlides>
  <MMClips>0</MMClips>
  <ScaleCrop>false</ScaleCrop>
  <HeadingPairs>
    <vt:vector size="4" baseType="variant">
      <vt:variant>
        <vt:lpstr>Motiv</vt:lpstr>
      </vt:variant>
      <vt:variant>
        <vt:i4>1</vt:i4>
      </vt:variant>
      <vt:variant>
        <vt:lpstr>Nadpisy snímků</vt:lpstr>
      </vt:variant>
      <vt:variant>
        <vt:i4>31</vt:i4>
      </vt:variant>
    </vt:vector>
  </HeadingPairs>
  <TitlesOfParts>
    <vt:vector size="32" baseType="lpstr">
      <vt:lpstr>Office Theme</vt:lpstr>
      <vt:lpstr>MANAGEMENT ZNAČKY  (YMZN)  Příklad Téma: Příběh značky PATAGONIA </vt:lpstr>
      <vt:lpstr>Obsah předmětu</vt:lpstr>
      <vt:lpstr>Patagonia aneb příběh značky, která myslela a fungovala ekologicky již v době, kdy byla planeta všem ukradená</vt:lpstr>
      <vt:lpstr>Příběh značky</vt:lpstr>
      <vt:lpstr>Příběh značky</vt:lpstr>
      <vt:lpstr>PATAGONIA – příběh značky</vt:lpstr>
      <vt:lpstr>Cesta na vrchol</vt:lpstr>
      <vt:lpstr>PATAGONIA – příběh značky</vt:lpstr>
      <vt:lpstr>Příběh značky</vt:lpstr>
      <vt:lpstr>Ve jménu obnovitelnosti</vt:lpstr>
      <vt:lpstr>PATAGONIA – příběh značky</vt:lpstr>
      <vt:lpstr>Příběh značky</vt:lpstr>
      <vt:lpstr>Příběh značky</vt:lpstr>
      <vt:lpstr>PATAGONIA – příběh značky</vt:lpstr>
      <vt:lpstr>Příběh značky</vt:lpstr>
      <vt:lpstr>Regenerativně</vt:lpstr>
      <vt:lpstr>PATAGONIA – příběh značky</vt:lpstr>
      <vt:lpstr>Příběh značky</vt:lpstr>
      <vt:lpstr>Pokusná laboratoř</vt:lpstr>
      <vt:lpstr>PATAGONIA – příběh značky</vt:lpstr>
      <vt:lpstr>Příběh značky</vt:lpstr>
      <vt:lpstr>Příběh značky</vt:lpstr>
      <vt:lpstr>PATAGONIA – příběh značky</vt:lpstr>
      <vt:lpstr>Příběh značky</vt:lpstr>
      <vt:lpstr>Proměna spotřebitele na ochránce díky příběhu</vt:lpstr>
      <vt:lpstr>PATAGONIA – příběh značky</vt:lpstr>
      <vt:lpstr>Příběh značky</vt:lpstr>
      <vt:lpstr>Příběh značky</vt:lpstr>
      <vt:lpstr>PATAGONIA – příběh značky</vt:lpstr>
      <vt:lpstr>Zdroj</vt:lpstr>
      <vt:lpstr>Děkuji vám za pozornost a těším se na příště</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MARKETINGOVÁ KOMUNIKACE  (XMK) 1. cvičení Téma: Marketing a marketingový mix</dc:title>
  <dc:creator>Pavlíčková Renáta</dc:creator>
  <cp:lastModifiedBy>Renáta</cp:lastModifiedBy>
  <cp:revision>70</cp:revision>
  <cp:lastPrinted>2020-03-04T10:01:56Z</cp:lastPrinted>
  <dcterms:created xsi:type="dcterms:W3CDTF">2020-03-04T09:39:52Z</dcterms:created>
  <dcterms:modified xsi:type="dcterms:W3CDTF">2024-02-29T22:36:42Z</dcterms:modified>
</cp:coreProperties>
</file>