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472" r:id="rId5"/>
    <p:sldId id="473" r:id="rId6"/>
    <p:sldId id="478" r:id="rId7"/>
    <p:sldId id="479" r:id="rId8"/>
    <p:sldId id="480" r:id="rId9"/>
    <p:sldId id="481" r:id="rId10"/>
    <p:sldId id="483" r:id="rId11"/>
    <p:sldId id="482" r:id="rId12"/>
    <p:sldId id="484" r:id="rId13"/>
    <p:sldId id="485" r:id="rId14"/>
    <p:sldId id="486" r:id="rId15"/>
    <p:sldId id="487" r:id="rId16"/>
    <p:sldId id="488" r:id="rId17"/>
    <p:sldId id="490" r:id="rId18"/>
    <p:sldId id="489" r:id="rId19"/>
    <p:sldId id="491" r:id="rId20"/>
    <p:sldId id="492" r:id="rId21"/>
    <p:sldId id="493" r:id="rId22"/>
    <p:sldId id="494" r:id="rId23"/>
    <p:sldId id="495" r:id="rId24"/>
    <p:sldId id="496" r:id="rId25"/>
    <p:sldId id="497" r:id="rId26"/>
    <p:sldId id="498" r:id="rId27"/>
    <p:sldId id="499" r:id="rId28"/>
    <p:sldId id="500" r:id="rId29"/>
    <p:sldId id="501" r:id="rId30"/>
    <p:sldId id="502" r:id="rId31"/>
    <p:sldId id="503" r:id="rId32"/>
    <p:sldId id="504" r:id="rId33"/>
    <p:sldId id="505" r:id="rId34"/>
    <p:sldId id="506" r:id="rId35"/>
    <p:sldId id="507" r:id="rId36"/>
    <p:sldId id="508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3255"/>
    <a:srgbClr val="EE6E71"/>
    <a:srgbClr val="EF5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4660"/>
  </p:normalViewPr>
  <p:slideViewPr>
    <p:cSldViewPr snapToGrid="0">
      <p:cViewPr>
        <p:scale>
          <a:sx n="38" d="100"/>
          <a:sy n="38" d="100"/>
        </p:scale>
        <p:origin x="-126" y="-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xmlns="" id="{D4832287-B25D-4B93-BC75-BE93CB0D31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7E7F1ADD-DA58-4B89-A241-5E4057C6CA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43C98-30E3-4385-8927-9ABEBE77B9B9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679D575D-9C7F-4850-9E9D-897D11572A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6ACC3A2B-EE61-4162-BB57-AC4FE2FF19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BC866-0219-4173-BB3C-1D2CD6E12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509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A11B0-B0B0-40A1-A00E-AF6B6B39CF74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17765-0F04-463A-AE28-758453535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90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57D4BFB-93CD-4C1C-8B64-89B7EA20D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A7165BAE-6BA3-4A9C-97A2-58CEA67D3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E5FECA0A-39C4-47E0-A8B7-7BD38DC23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B82A0EF-35ED-4A7F-9108-1696181E2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971B8AA-2543-46A8-8683-FADA4CFF6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63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9578381-D54F-43A7-9DD8-C6A448A50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6F327D97-E872-411C-A567-5CC5BA021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315D2C0-D0B1-43CC-B200-E67C2312C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EE7A502-40A8-499F-AFAF-D16BAF420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3E096891-18CA-421F-B91A-4BE547AB3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624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D5117FD1-E3C5-4B44-9554-4967A6E3B1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6A6CF458-65CA-45DD-9B60-0FFBB7193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73A5F46-3E5D-4761-85E7-4C445516C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915ECCBE-9B50-4F51-AAB2-E45C5FA2A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489A2E1-9ECF-454F-9BAA-C5158139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57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6464B5A-6D32-400F-93AD-159DD9549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184FA11-7C75-49E8-9E3D-ED8013FBA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464F946-962E-461F-BD1E-425CBABE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0215877D-4706-40E9-8FEA-1EF14F6F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C169166-9D2F-45EE-9244-DCF6AFD2B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82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438E0B6-60A3-45F8-9DE1-7612EAED9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9494BD1F-16DE-417C-BD18-E6480521A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91D24F1-112B-4967-A2AA-795CE6BF7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A8906EF-BD63-4BD7-8D26-60A76653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72F6643C-2AB1-4137-8FFE-C22EDB20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11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A51C623-DAAE-4008-8000-4DEA6E0AF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248BE96-A9C0-4DC7-B224-842E5A581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C8A919C1-EA69-4015-8223-6C9A08288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0BEEEB7B-4EF0-49FD-ACBB-EB73D8B10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C94A92DC-F537-44B6-A05E-0A085767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B13B8CE2-DD56-4A6C-9833-246A40998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82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47D1E17-B41C-4F80-B3E2-059DE66DF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565993C4-BD80-41DF-9C9E-0B71AA3AD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2E53E0EE-00E9-473E-91A7-7AE29B1FB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2A8B9470-9823-4DBE-84F7-3AF8AD39E9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16BA90F4-F0CA-476F-B3A9-F9D5F132A4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E94FE976-9FA7-4F59-8A6D-D90D7BC7C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0B1252BA-A732-466B-BBFE-463B88379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D0AA444F-24E0-4A64-9A8A-A84594FB9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18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9E6CF1C-C562-4756-973F-0CAA18736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11AB918F-977B-442B-BD80-D95187F9E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A2F09EF3-E91E-492C-BDEC-E6D216C93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9ACD59AE-F998-430E-9F38-7411A9065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66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7203AF77-3F77-4C2D-9BFF-1A3817D37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BDFD52C3-4F15-41E7-B793-4A428E9D2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86E8AEB2-1D62-4BA3-94ED-1423CE0A9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09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3B87916-FB00-4403-B10A-1D1B1FB86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824F5B7-B6F2-422F-B2FD-D7A362342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56F7A7BC-10BF-4F89-99FD-DD5DE75E7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64A9F225-AA34-40AB-B975-66A09FB8C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204A844C-F55D-424D-8A89-30AB70CF0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44BC4E82-AC2A-4D93-B953-C69186E5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61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26B2332-03B9-498E-B6B6-803D6FB91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7428687A-EC28-4E7F-8C18-A28AD5AD1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2D2C728F-A84C-4AD7-B903-5021DE50F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DC947485-DA27-48C9-9837-7E7A6B931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51E5DE22-FDE0-4100-A542-F1DB05BF0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7C545D56-A4DC-4CBF-A6E6-490147FD4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8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6976A5AD-08B7-45AD-9142-24050C5EC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05F65888-FA84-42FE-B43C-F5B88080A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7BFD999-C4F0-4176-BF74-D371B13AFE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27B4CE60-5B75-4A89-BEC3-D1E2BC1FC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EF94066-FFC6-4B73-9718-6407FB8AF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88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Relationship Id="rId9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8.wdp"/><Relationship Id="rId10" Type="http://schemas.microsoft.com/office/2007/relationships/hdphoto" Target="../media/hdphoto9.wdp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77CD1DD1-E02C-4513-9142-346452858463}"/>
              </a:ext>
            </a:extLst>
          </p:cNvPr>
          <p:cNvSpPr/>
          <p:nvPr/>
        </p:nvSpPr>
        <p:spPr>
          <a:xfrm>
            <a:off x="367323" y="2152358"/>
            <a:ext cx="113166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</a:p>
          <a:p>
            <a:pPr algn="ctr"/>
            <a:r>
              <a:rPr lang="cs-CZ" sz="40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VÝROBKOVÁ POLITIKA</a:t>
            </a:r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xmlns="" id="{2C721C96-FE64-4E3B-A811-6324E416A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0000" y1="46250" x2="10000" y2="46250"/>
                        <a14:foregroundMark x1="44545" y1="36250" x2="44545" y2="36250"/>
                        <a14:foregroundMark x1="77273" y1="53125" x2="77273" y2="53125"/>
                        <a14:foregroundMark x1="88182" y1="50000" x2="88182" y2="50000"/>
                        <a14:foregroundMark x1="30000" y1="59375" x2="30000" y2="59375"/>
                        <a14:foregroundMark x1="42727" y1="48125" x2="42727" y2="48125"/>
                        <a14:foregroundMark x1="57273" y1="41875" x2="57273" y2="41875"/>
                        <a14:backgroundMark x1="38636" y1="53750" x2="38636" y2="53750"/>
                        <a14:backgroundMark x1="50455" y1="46875" x2="50455" y2="46875"/>
                        <a14:backgroundMark x1="59091" y1="51250" x2="59091" y2="5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496" y="-109775"/>
            <a:ext cx="1315341" cy="95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33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4F085726-E956-431A-9943-88F46B1F37E4}"/>
              </a:ext>
            </a:extLst>
          </p:cNvPr>
          <p:cNvSpPr txBox="1"/>
          <p:nvPr/>
        </p:nvSpPr>
        <p:spPr>
          <a:xfrm>
            <a:off x="106135" y="195943"/>
            <a:ext cx="11865041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Marketingové úpravy se týkají: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velikosti balení,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použitého obalového materiálu,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barevnosti,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slovního a obrazového ztvárnění obalu.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Ve vyspělých zemích se obvykle používají velká spotřebitelská balení, která jsou přizpůsobena nákupnímu chování zákazníků (velké týdenní nákupy v supermarketech, velká balení).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zemích s nízkou kupní silou se více používá menší a kusové balení.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Rozdíly jsou i v obalovém materiálu vyplývají i ze spotřebních zvyklostí (v USA se pivo prodává hlavně v plechovkách, v Evropě ve skleněných láhvích).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Barva obalu plní estetickou funkci a často je spojena s image firmy 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</a:t>
            </a:r>
            <a:r>
              <a:rPr lang="cs-CZ" sz="3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Coca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cola- červený obal, Pepsi cola- modrý obal, Kofola – bílý obal).</a:t>
            </a:r>
          </a:p>
        </p:txBody>
      </p:sp>
    </p:spTree>
    <p:extLst>
      <p:ext uri="{BB962C8B-B14F-4D97-AF65-F5344CB8AC3E}">
        <p14:creationId xmlns:p14="http://schemas.microsoft.com/office/powerpoint/2010/main" val="81148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4F085726-E956-431A-9943-88F46B1F37E4}"/>
              </a:ext>
            </a:extLst>
          </p:cNvPr>
          <p:cNvSpPr txBox="1"/>
          <p:nvPr/>
        </p:nvSpPr>
        <p:spPr>
          <a:xfrm>
            <a:off x="106135" y="195943"/>
            <a:ext cx="1186504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Obrazové a slovní ztvárnění obalu je mnohem propracovanější ve vyspělých zemích 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(např. grafické ztvárnění návodu na použití).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Inovativní obal může podpořit úspěch výrobku na mezinárodním trhu.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U mnoha výrobků dokonce obal do je do určité míry důležitým rozhodovacím faktorem u spotřebitelů 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(např. flakony parfémů, dárkové balení bonboniér, láhve alkoholu).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Inovace obalů vyvolává pocit modernizace výrobků a je nástrojem pro podporu prodeje.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A376CB33-39E9-4710-A5AA-03F2800810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56" b="80556" l="23906" r="52448">
                        <a14:foregroundMark x1="37500" y1="54444" x2="40313" y2="50741"/>
                        <a14:foregroundMark x1="33750" y1="51389" x2="37708" y2="49259"/>
                        <a14:foregroundMark x1="37708" y1="49259" x2="40573" y2="54537"/>
                        <a14:foregroundMark x1="40573" y1="54537" x2="36250" y2="58056"/>
                        <a14:foregroundMark x1="36250" y1="58056" x2="32760" y2="53796"/>
                        <a14:foregroundMark x1="32760" y1="53796" x2="37448" y2="52130"/>
                        <a14:foregroundMark x1="37448" y1="52130" x2="42240" y2="54167"/>
                        <a14:foregroundMark x1="24479" y1="72222" x2="25938" y2="79074"/>
                        <a14:foregroundMark x1="25938" y1="79074" x2="26250" y2="75000"/>
                        <a14:foregroundMark x1="23854" y1="71667" x2="23854" y2="78704"/>
                        <a14:foregroundMark x1="23854" y1="78704" x2="27760" y2="80278"/>
                        <a14:foregroundMark x1="27760" y1="80278" x2="29323" y2="79722"/>
                        <a14:foregroundMark x1="41406" y1="80648" x2="44844" y2="80093"/>
                        <a14:foregroundMark x1="49375" y1="69907" x2="49427" y2="71111"/>
                        <a14:foregroundMark x1="51563" y1="73611" x2="52448" y2="75093"/>
                        <a14:foregroundMark x1="50208" y1="75926" x2="50885" y2="76759"/>
                        <a14:backgroundMark x1="36250" y1="73889" x2="38646" y2="75648"/>
                        <a14:backgroundMark x1="49375" y1="75648" x2="49375" y2="75648"/>
                        <a14:backgroundMark x1="48802" y1="74722" x2="49948" y2="76019"/>
                      </a14:backgroundRemoval>
                    </a14:imgEffect>
                  </a14:imgLayer>
                </a14:imgProps>
              </a:ext>
            </a:extLst>
          </a:blip>
          <a:srcRect l="20510" t="24626" r="44363" b="14558"/>
          <a:stretch/>
        </p:blipFill>
        <p:spPr>
          <a:xfrm>
            <a:off x="3592286" y="3406578"/>
            <a:ext cx="3544078" cy="345142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E626DA6F-382E-43D4-B86D-E3C4AC1965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1143" l="9944" r="90616">
                        <a14:foregroundMark x1="16947" y1="54000" x2="18487" y2="70571"/>
                        <a14:foregroundMark x1="18487" y1="70571" x2="22269" y2="82571"/>
                        <a14:foregroundMark x1="22269" y1="82571" x2="29272" y2="80000"/>
                        <a14:foregroundMark x1="29272" y1="80000" x2="28992" y2="68571"/>
                        <a14:foregroundMark x1="40756" y1="38286" x2="56443" y2="45429"/>
                        <a14:foregroundMark x1="49860" y1="19429" x2="53081" y2="20286"/>
                        <a14:foregroundMark x1="39356" y1="88857" x2="49300" y2="88857"/>
                        <a14:foregroundMark x1="49300" y1="88857" x2="56863" y2="87429"/>
                        <a14:foregroundMark x1="56863" y1="87429" x2="61485" y2="87714"/>
                        <a14:foregroundMark x1="37535" y1="88286" x2="37675" y2="49714"/>
                        <a14:foregroundMark x1="63585" y1="46571" x2="63866" y2="78571"/>
                        <a14:foregroundMark x1="63866" y1="78571" x2="63025" y2="90286"/>
                        <a14:foregroundMark x1="37115" y1="91143" x2="36975" y2="84857"/>
                        <a14:foregroundMark x1="41597" y1="18000" x2="48739" y2="15714"/>
                        <a14:foregroundMark x1="48739" y1="15714" x2="56443" y2="16286"/>
                        <a14:foregroundMark x1="56443" y1="16286" x2="58824" y2="22571"/>
                        <a14:foregroundMark x1="53922" y1="14571" x2="55742" y2="15714"/>
                        <a14:foregroundMark x1="75630" y1="19143" x2="81092" y2="20571"/>
                        <a14:foregroundMark x1="78571" y1="10857" x2="75070" y2="13714"/>
                        <a14:foregroundMark x1="80812" y1="10857" x2="80812" y2="12286"/>
                        <a14:backgroundMark x1="90056" y1="22571" x2="92017" y2="20857"/>
                        <a14:backgroundMark x1="89636" y1="22000" x2="92577" y2="1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938" y="3667458"/>
            <a:ext cx="6621333" cy="324575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330E26AB-18E4-4974-9139-D7FFAB2336F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86" b="89733" l="5667" r="93667">
                        <a14:foregroundMark x1="7833" y1="31786" x2="7333" y2="50914"/>
                        <a14:foregroundMark x1="7333" y1="50914" x2="9000" y2="65963"/>
                        <a14:foregroundMark x1="9000" y1="65963" x2="8333" y2="72996"/>
                        <a14:foregroundMark x1="8333" y1="72996" x2="9500" y2="78481"/>
                        <a14:foregroundMark x1="6333" y1="61885" x2="6333" y2="61885"/>
                        <a14:foregroundMark x1="5667" y1="41210" x2="6667" y2="53446"/>
                        <a14:foregroundMark x1="91333" y1="31927" x2="88000" y2="65682"/>
                        <a14:foregroundMark x1="88000" y1="65682" x2="93667" y2="80591"/>
                        <a14:foregroundMark x1="93667" y1="80591" x2="92667" y2="74262"/>
                        <a14:foregroundMark x1="23500" y1="39944" x2="26000" y2="510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207" b="8461"/>
          <a:stretch/>
        </p:blipFill>
        <p:spPr>
          <a:xfrm>
            <a:off x="106135" y="3667458"/>
            <a:ext cx="3788229" cy="324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72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4F085726-E956-431A-9943-88F46B1F37E4}"/>
              </a:ext>
            </a:extLst>
          </p:cNvPr>
          <p:cNvSpPr txBox="1"/>
          <p:nvPr/>
        </p:nvSpPr>
        <p:spPr>
          <a:xfrm>
            <a:off x="106135" y="25256"/>
            <a:ext cx="118650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VÝHODY STANDARDIZACE A ADAPTACE MEZINÁRODNÍ VÝROBKOVÉ POLITIKY</a:t>
            </a:r>
          </a:p>
        </p:txBody>
      </p:sp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xmlns="" id="{7FFFCC6A-7D87-4629-99F7-017D8046E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591129"/>
              </p:ext>
            </p:extLst>
          </p:nvPr>
        </p:nvGraphicFramePr>
        <p:xfrm>
          <a:off x="0" y="1066175"/>
          <a:ext cx="12192000" cy="5978437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472612">
                  <a:extLst>
                    <a:ext uri="{9D8B030D-6E8A-4147-A177-3AD203B41FA5}">
                      <a16:colId xmlns:a16="http://schemas.microsoft.com/office/drawing/2014/main" xmlns="" val="1567755006"/>
                    </a:ext>
                  </a:extLst>
                </a:gridCol>
                <a:gridCol w="5027168">
                  <a:extLst>
                    <a:ext uri="{9D8B030D-6E8A-4147-A177-3AD203B41FA5}">
                      <a16:colId xmlns:a16="http://schemas.microsoft.com/office/drawing/2014/main" xmlns="" val="144738745"/>
                    </a:ext>
                  </a:extLst>
                </a:gridCol>
                <a:gridCol w="4692220">
                  <a:extLst>
                    <a:ext uri="{9D8B030D-6E8A-4147-A177-3AD203B41FA5}">
                      <a16:colId xmlns:a16="http://schemas.microsoft.com/office/drawing/2014/main" xmlns="" val="1921497108"/>
                    </a:ext>
                  </a:extLst>
                </a:gridCol>
              </a:tblGrid>
              <a:tr h="492037"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VÝHODY STANDARDIZACE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VÝHODY ADAPTACE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18373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ZÁKLADNÍ CHARAKTERISTIKY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úspory z rozsahu,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úspory získané díky zkušenostem,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výrobky jsou v souladu s mezinárodními standardy a předpisy,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možnost rychlého vstupu na mezinárodní trh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výrobky odpovídají standardům mezinárodních obchodních řetězců,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snadnější šíření inovací.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výrobky jsou ve shodě s tuzemskými technickými směrnicemi a normami,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výrobky jsou přizpůsobeny místním spotřebním zvyklostem a preferencím,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výrobky jsou uzpůsobeny vybavení a chodu domácností,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respektování klimatických podmínek a dalších specifik.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4893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SLUŽBY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přenos know-how,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využívání moderních technologií,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vysoký standard,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možnost spolupráce s mezinárodními firmami.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úroveň výrobků odpovídá očekávání spotřebitelů,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zohledňuje specifika distribuční sítě,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levnější pracovní síla v zemích s nižší kupní silou.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737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SYMBOLICKÉ HODNOTY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jednotná image na světovém trhu,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posílení mezinárodní známosti značky,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pozitivní vnímání země původu,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marketingové úspory z rozsahu.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positioning zahraniční značky (zakrytí původu),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odstranění problému se zahraničním názvem,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výrobek odpovídá spotřebitelům,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navázání na tradiční tuzemské značky.</a:t>
                      </a:r>
                    </a:p>
                    <a:p>
                      <a:endParaRPr lang="cs-CZ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6335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540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4F085726-E956-431A-9943-88F46B1F37E4}"/>
              </a:ext>
            </a:extLst>
          </p:cNvPr>
          <p:cNvSpPr txBox="1"/>
          <p:nvPr/>
        </p:nvSpPr>
        <p:spPr>
          <a:xfrm>
            <a:off x="186612" y="195943"/>
            <a:ext cx="1178456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2. ADAPTACE VÝROBKŮ NA TECHNICKÉ POŽADAVKY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Podniky, které vstupují na zahraniční trhy jsou povinny přizpůsobit své výrobky předpisům platným v zemi vývozu.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Technické požadavky výrobku slouží jako nástroj na ochranu tuzemského trhu  bývají však často zneužívány.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Technickými překážkami obchodu jsou například: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povinné certifikáty,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administrativní polohovací řízení,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změny výrobních postupů.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Čeští výrobci se běžně setkávají s technickými překážkami prakticky ve všech zemích.</a:t>
            </a:r>
          </a:p>
        </p:txBody>
      </p:sp>
    </p:spTree>
    <p:extLst>
      <p:ext uri="{BB962C8B-B14F-4D97-AF65-F5344CB8AC3E}">
        <p14:creationId xmlns:p14="http://schemas.microsoft.com/office/powerpoint/2010/main" val="70231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4F085726-E956-431A-9943-88F46B1F37E4}"/>
              </a:ext>
            </a:extLst>
          </p:cNvPr>
          <p:cNvSpPr txBox="1"/>
          <p:nvPr/>
        </p:nvSpPr>
        <p:spPr>
          <a:xfrm>
            <a:off x="186612" y="195943"/>
            <a:ext cx="1178456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 vstupu do EU se ČR zapojila do systému jednotného vnitřního trhu, kde je možné výrobky členit na: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výrobky prodávané volně,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výrobky, které spadají do regulované oblasti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(jedná se o produkty, které by mohli spotřebiteli způsobit újmu na zdraví, ohrozit ho na životě nebo ohrozit životní prostředí).</a:t>
            </a:r>
          </a:p>
          <a:p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- Většina národních norem pro oblast průmyslových výrobků je v současné době nahrazena evropskými směrnicemi, které jsou závazné pro všechny státy EU. </a:t>
            </a:r>
          </a:p>
        </p:txBody>
      </p:sp>
    </p:spTree>
    <p:extLst>
      <p:ext uri="{BB962C8B-B14F-4D97-AF65-F5344CB8AC3E}">
        <p14:creationId xmlns:p14="http://schemas.microsoft.com/office/powerpoint/2010/main" val="631103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4F085726-E956-431A-9943-88F46B1F37E4}"/>
              </a:ext>
            </a:extLst>
          </p:cNvPr>
          <p:cNvSpPr txBox="1"/>
          <p:nvPr/>
        </p:nvSpPr>
        <p:spPr>
          <a:xfrm>
            <a:off x="186612" y="195943"/>
            <a:ext cx="117845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Přístup EU je založen na následujících zásadách: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Evropské směrnice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– upravují základní požadavky na bezpečnosti výrobků aby mohly být uvedeny do oběhu,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Evropské normy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– jsou nezávazné, dobrovolné a uvádějí podrobné technické specifikace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Princip presumpce shody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– vychází z předpokladu, že výrobky, které byly vyrobeny podle harmonizovaných evropských norem, jsou ve shodě s požadavky směrnic.</a:t>
            </a:r>
          </a:p>
        </p:txBody>
      </p:sp>
    </p:spTree>
    <p:extLst>
      <p:ext uri="{BB962C8B-B14F-4D97-AF65-F5344CB8AC3E}">
        <p14:creationId xmlns:p14="http://schemas.microsoft.com/office/powerpoint/2010/main" val="3280457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4F085726-E956-431A-9943-88F46B1F37E4}"/>
              </a:ext>
            </a:extLst>
          </p:cNvPr>
          <p:cNvSpPr txBox="1"/>
          <p:nvPr/>
        </p:nvSpPr>
        <p:spPr>
          <a:xfrm>
            <a:off x="186612" y="195943"/>
            <a:ext cx="11784564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roce 2010 vstoupil v platnost nový legislativní rámec jehož cílem bylo odstranění zbývajících překážek pro volný pohyb zboží.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 tvořen třemi právními dokumenty, které stanoví: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Rámce pro uvádění výrobků na trh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= definuje označení CE, vymezuje úlohu jednotlivých subjektů, stanovuje požadavky na postupy posuzování shody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Požadavky pro akreditaci a dozor nad trhem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= cílem byla harmonizace systému při udělování akreditací orgánům, které posuzují shodu (certifikační orgány, laboratoře, inspekční orgány).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Princip vzájemného uznávání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= pokud je výrobek v souladu s předpisy jedné členské země, nemůže mu být odepřen vstup na trhy dalších zemí.</a:t>
            </a:r>
          </a:p>
          <a:p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- Národním akreditačním orgánem v ČR je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Český institut pro akreditaci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, akredituje podle mezinárodně uznávaných norem a dozor nad trhem v ČR vykonává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Česká obchodní inspekce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7140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4F085726-E956-431A-9943-88F46B1F37E4}"/>
              </a:ext>
            </a:extLst>
          </p:cNvPr>
          <p:cNvSpPr txBox="1"/>
          <p:nvPr/>
        </p:nvSpPr>
        <p:spPr>
          <a:xfrm>
            <a:off x="102637" y="74645"/>
            <a:ext cx="11784564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 systém uplatňovaný v EU je charakteristická odpovědnost výrobce.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Výrobce je zodpovědný za provedení postupů, které vedou k prohlášení o shodě výrobků s požadavky všech směrnic, které na výrobek vztahují.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Postupy zahrnují: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prohlášení o shodě,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typové zkoušky,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spolupráci s notifikovaným orgánem,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vypracování a archivaci technické dokumentace,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poskytování dokumentace kompetentním orgánům EU,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umísťování značení CE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Pokud výrobek spadá do regulované oblasti, musí odpovídat požadavkům příslušných směrnic a být označen značkou CE,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Výrobek je označován CE buď výrobcem nebo jeho zástupce, který má sídlo v členské zemi EU.</a:t>
            </a: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B0A83424-E1BB-46F5-8164-BBE6AC7D24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803" y="2118049"/>
            <a:ext cx="2727560" cy="192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34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4F085726-E956-431A-9943-88F46B1F37E4}"/>
              </a:ext>
            </a:extLst>
          </p:cNvPr>
          <p:cNvSpPr txBox="1"/>
          <p:nvPr/>
        </p:nvSpPr>
        <p:spPr>
          <a:xfrm>
            <a:off x="203718" y="167951"/>
            <a:ext cx="11784564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CE</a:t>
            </a:r>
          </a:p>
          <a:p>
            <a:pPr marL="457200" indent="-457200">
              <a:buFontTx/>
              <a:buChar char="-"/>
            </a:pPr>
            <a:r>
              <a:rPr lang="cs-CZ" sz="3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Označení </a:t>
            </a:r>
            <a:r>
              <a:rPr lang="cs-CZ" sz="30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cs-CZ" sz="3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dokládá, že výrobek byl posouzen před uvedením na trh Evropského hospodářského prostoru</a:t>
            </a:r>
            <a:r>
              <a:rPr lang="cs-CZ" sz="3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.</a:t>
            </a: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Jedná se o značení, které stvrzuje skutečnost, že výrobek prošel postupem posuzování shody a vyhovuje technickým předpisům evropských směrnic.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Označením výrobku na sebe výrobce bere zodpovědnost za škody způsobené vadou výrobku.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Značení CE tedy není označením původu ani označením jakosti.</a:t>
            </a:r>
          </a:p>
          <a:p>
            <a:pPr marL="457200" indent="-457200">
              <a:buFontTx/>
              <a:buChar char="-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Značení znamená evropskou shodu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CE je určeno orgánům, které dozorují trh a jejich pravomocí je požadovat po výrobci aby doložil, že splnil všechny náležitosti nutné pro uvedení výrobku na trh. Orgány mají pravomoc udělovat sankce nebo dokonce nechat stáhnout výrobek z trhu.</a:t>
            </a:r>
          </a:p>
          <a:p>
            <a:pPr marL="457200" indent="-457200">
              <a:buFontTx/>
              <a:buChar char="-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4867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4F085726-E956-431A-9943-88F46B1F37E4}"/>
              </a:ext>
            </a:extLst>
          </p:cNvPr>
          <p:cNvSpPr txBox="1"/>
          <p:nvPr/>
        </p:nvSpPr>
        <p:spPr>
          <a:xfrm>
            <a:off x="203718" y="167951"/>
            <a:ext cx="11784564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ČLENĚNÍ VÝROBKŮ NA MEZINÁRODNÍ MARKETINGOVÝ MIX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Správné členění výrobků umožňuje stanovení odpovídající marketingové strategie.</a:t>
            </a:r>
          </a:p>
          <a:p>
            <a:pPr marL="457200" indent="-457200">
              <a:buFontTx/>
              <a:buChar char="-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 hlediska marketingu členíme výrobky do dvou velkých skupin: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Spotřební výrobky,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rychloobrátkové výrobky,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výrobky dlouhodobé spotřeby,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speciální výrobky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Průmyslové výrobky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 průmyslových výrobcích hovoříme o rozumovém nakupování, při kterém jednoznačně převažují racionální hlediska (technické parametry, kvalita, servis, značka a cena).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U spotřebních výrobků je rozhodování více ovlivněno emocemi a často se jedná o impulzivní nakupování. </a:t>
            </a: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17925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4F085726-E956-431A-9943-88F46B1F37E4}"/>
              </a:ext>
            </a:extLst>
          </p:cNvPr>
          <p:cNvSpPr txBox="1"/>
          <p:nvPr/>
        </p:nvSpPr>
        <p:spPr>
          <a:xfrm>
            <a:off x="106135" y="149290"/>
            <a:ext cx="11979729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MEZINÁRODNÍ VÝROBKOVÁ POLITIKA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Výrobková politika je prvním P mezinárodního marketingovému mixu z něhož vycházejí marketingové nástroje používané na mezinárodních trzích.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 marketingového hlediska jsou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výrobkem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všechny hmotné i nehmotné statky, které mohou být nabízeny na trhu a které uspokojují potřeby zákazníků, spotřebitelů.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Úspěšnost výrobku na mezinárodních trzích je podmíněna: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souhrnem jeho užitných vlastností,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nabízenými službami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tím, jak je zahraničními spotřebiteli, zákazníky vnímán.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Aby byl výrobek na zahraničním úspěšný, musí se odlišit od ostatních výrobků, které nabízí konkurenční podniky.</a:t>
            </a:r>
          </a:p>
        </p:txBody>
      </p:sp>
    </p:spTree>
    <p:extLst>
      <p:ext uri="{BB962C8B-B14F-4D97-AF65-F5344CB8AC3E}">
        <p14:creationId xmlns:p14="http://schemas.microsoft.com/office/powerpoint/2010/main" val="3661488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4F085726-E956-431A-9943-88F46B1F37E4}"/>
              </a:ext>
            </a:extLst>
          </p:cNvPr>
          <p:cNvSpPr txBox="1"/>
          <p:nvPr/>
        </p:nvSpPr>
        <p:spPr>
          <a:xfrm>
            <a:off x="203718" y="167951"/>
            <a:ext cx="1178456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5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HLAVNÍ CHARAKTERISTIKY ZÁKLADNÍCH SKUPIN SPOTŘEBÍHO ZBOŽÍ</a:t>
            </a:r>
          </a:p>
        </p:txBody>
      </p:sp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xmlns="" id="{9142FBA0-7912-430F-8DFD-5680800CC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020018"/>
              </p:ext>
            </p:extLst>
          </p:nvPr>
        </p:nvGraphicFramePr>
        <p:xfrm>
          <a:off x="0" y="914601"/>
          <a:ext cx="12192000" cy="5943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66221">
                  <a:extLst>
                    <a:ext uri="{9D8B030D-6E8A-4147-A177-3AD203B41FA5}">
                      <a16:colId xmlns:a16="http://schemas.microsoft.com/office/drawing/2014/main" xmlns="" val="3511470986"/>
                    </a:ext>
                  </a:extLst>
                </a:gridCol>
                <a:gridCol w="3308593">
                  <a:extLst>
                    <a:ext uri="{9D8B030D-6E8A-4147-A177-3AD203B41FA5}">
                      <a16:colId xmlns:a16="http://schemas.microsoft.com/office/drawing/2014/main" xmlns="" val="1526180108"/>
                    </a:ext>
                  </a:extLst>
                </a:gridCol>
                <a:gridCol w="3308593">
                  <a:extLst>
                    <a:ext uri="{9D8B030D-6E8A-4147-A177-3AD203B41FA5}">
                      <a16:colId xmlns:a16="http://schemas.microsoft.com/office/drawing/2014/main" xmlns="" val="4182671595"/>
                    </a:ext>
                  </a:extLst>
                </a:gridCol>
                <a:gridCol w="3308593">
                  <a:extLst>
                    <a:ext uri="{9D8B030D-6E8A-4147-A177-3AD203B41FA5}">
                      <a16:colId xmlns:a16="http://schemas.microsoft.com/office/drawing/2014/main" xmlns="" val="545050024"/>
                    </a:ext>
                  </a:extLst>
                </a:gridCol>
              </a:tblGrid>
              <a:tr h="700839"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RYCHLOOBRÁTKOVÉ VÝROBKY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ZBOŽÍ DLOUHODOBÉ SPOTŘEBY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SPECIÁLNÍ VÝROBKY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03246728"/>
                  </a:ext>
                </a:extLst>
              </a:tr>
              <a:tr h="191987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KUPNÍ CHOVÁNÍ SPOTŘEBITELŮ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Časté nákupy</a:t>
                      </a:r>
                    </a:p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Impulzivní nakupování výrobků</a:t>
                      </a:r>
                    </a:p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Spotřebitelé nejsou ochotni vynaložit pro nákup velké úsilí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Méně časté nákupy</a:t>
                      </a:r>
                    </a:p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Spotřebitelé nákup plánují a porovnávají jednotlivé značky z hlediska ceny a kvality.</a:t>
                      </a:r>
                    </a:p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 nákup jsou spotřebitelé ochotni vynaložit značné úsilí.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Spotřebitelé mají silné preference vůči značkám a jsou loajální pro nákup</a:t>
                      </a:r>
                    </a:p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Spotřebitelé jsou ochotni vyvinout mimořádné úsilí</a:t>
                      </a:r>
                    </a:p>
                    <a:p>
                      <a:pPr algn="ctr"/>
                      <a:endParaRPr lang="cs-CZ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2504522"/>
                  </a:ext>
                </a:extLst>
              </a:tr>
              <a:tr h="406042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CENOVÁ POLITIKA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Nízké ceny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Vyšší ceny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Vysoké ceny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01853658"/>
                  </a:ext>
                </a:extLst>
              </a:tr>
              <a:tr h="1301558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DISTRIBUCE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Široká distribuce</a:t>
                      </a:r>
                    </a:p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Snadno dostupná obchodní síť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Selektivní distribuce</a:t>
                      </a:r>
                    </a:p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Výrobky jsou prodávány ve vybraných obchodech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Exkluzivní distribuce</a:t>
                      </a:r>
                    </a:p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Výrobky jsou prodávány pouze ve specializovaných obchodech a lokalitách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03726232"/>
                  </a:ext>
                </a:extLst>
              </a:tr>
              <a:tr h="1301558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KOMUNIKACE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Masová reklama</a:t>
                      </a:r>
                    </a:p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Silná podpora prodeje ze strany výrobce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Reklama a osobní prodej je zajišťován výrobci i obchodními mezičlánky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Vybrané formy cílené komunikace, kterou zajišťují výrobci i obchodní mezičlánky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80063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044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4F085726-E956-431A-9943-88F46B1F37E4}"/>
              </a:ext>
            </a:extLst>
          </p:cNvPr>
          <p:cNvSpPr txBox="1"/>
          <p:nvPr/>
        </p:nvSpPr>
        <p:spPr>
          <a:xfrm>
            <a:off x="203718" y="167951"/>
            <a:ext cx="11784564" cy="670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mezinárodním marketingu rozdělujeme výrobky podle toho pro jaký trh jsou určeny na: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tuzemské výrobky,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vývozní výrobky,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multinacionální výrobky,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globální výrobky.</a:t>
            </a:r>
          </a:p>
          <a:p>
            <a:endParaRPr lang="cs-CZ" sz="10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Tuzemské výrobky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Mohou být určeny úzkým cílovým segmentům.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Velmi dobrým artiklem jsou tuzemské výrobky a služby v zemích s rozvinutým turistickým ruchem (dárkové a upomínkové předměty, místní speciality)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Ve vyspělých zemích se setkáváme s preferencemi tuzemských a regionálních výrobků, které zdůrazňují regionální aspekty (štramberské uši, plzeňské pivo, víno z Moravy).</a:t>
            </a:r>
          </a:p>
        </p:txBody>
      </p:sp>
    </p:spTree>
    <p:extLst>
      <p:ext uri="{BB962C8B-B14F-4D97-AF65-F5344CB8AC3E}">
        <p14:creationId xmlns:p14="http://schemas.microsoft.com/office/powerpoint/2010/main" val="924438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4F085726-E956-431A-9943-88F46B1F37E4}"/>
              </a:ext>
            </a:extLst>
          </p:cNvPr>
          <p:cNvSpPr txBox="1"/>
          <p:nvPr/>
        </p:nvSpPr>
        <p:spPr>
          <a:xfrm>
            <a:off x="119743" y="65315"/>
            <a:ext cx="11784564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Výrobky jsou určeny pro omezený segment, ale můžou být velmi úspěšné protože jsou orientovány pro přesně vymezenou cílovou skupinu spotřebitelů.</a:t>
            </a:r>
          </a:p>
          <a:p>
            <a:endParaRPr lang="cs-CZ" sz="1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Vývozní výroby (exportní výrobky)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Jedná se o výrobky, které podnik hodlá pouze vyvážet a to na vybrané trhy a musí se adaptovat na požadavky trhů a odběratele.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Výrobky určené na vývoz jsou často vnímány spotřebiteli jako kvalitnější protože jsou určeny pro vývoz na náročné trhy.</a:t>
            </a:r>
          </a:p>
          <a:p>
            <a:endParaRPr lang="cs-CZ" sz="1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Multinacionální výrobky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Jedná se o výrobky, které jsou částečně upravovány podle specifik jednotlivých trhů.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Výrobky jsou v zásadě stejné, ale adaptují se podle kupní síly obyvatel (např. velikost balení, evropské balení menší než americké balení, barva balení, chuťové preference).</a:t>
            </a:r>
          </a:p>
        </p:txBody>
      </p:sp>
    </p:spTree>
    <p:extLst>
      <p:ext uri="{BB962C8B-B14F-4D97-AF65-F5344CB8AC3E}">
        <p14:creationId xmlns:p14="http://schemas.microsoft.com/office/powerpoint/2010/main" val="2429133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4F085726-E956-431A-9943-88F46B1F37E4}"/>
              </a:ext>
            </a:extLst>
          </p:cNvPr>
          <p:cNvSpPr txBox="1"/>
          <p:nvPr/>
        </p:nvSpPr>
        <p:spPr>
          <a:xfrm>
            <a:off x="119743" y="65315"/>
            <a:ext cx="117845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Globální výroby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Jedná se o výrobky určené pro světový trh.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Nejsou vázány na sociálně-kulturní odlišnosti a vycházejí z potřeb světových trhů.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Jedná se o výrobky určené pro nejširší segmenty spotřebitelů a jedná se o zcela standardizované výrobky.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Jedinou úpravou u globálních výrobků jsou překlady na obalech a návody k použití.</a:t>
            </a:r>
          </a:p>
        </p:txBody>
      </p:sp>
    </p:spTree>
    <p:extLst>
      <p:ext uri="{BB962C8B-B14F-4D97-AF65-F5344CB8AC3E}">
        <p14:creationId xmlns:p14="http://schemas.microsoft.com/office/powerpoint/2010/main" val="3730408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4F085726-E956-431A-9943-88F46B1F37E4}"/>
              </a:ext>
            </a:extLst>
          </p:cNvPr>
          <p:cNvSpPr txBox="1"/>
          <p:nvPr/>
        </p:nvSpPr>
        <p:spPr>
          <a:xfrm>
            <a:off x="119742" y="65315"/>
            <a:ext cx="12072257" cy="6940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Mezinárodní marketingové strategie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jsou obvykle koncipovány pro mezinárodní výrobkový mix, který zahrnuje výrobkové řady a jednotlivé výrobky, které výrobce nebo prodejce nabízí zákazníkům na zahraničních trzích.</a:t>
            </a:r>
          </a:p>
          <a:p>
            <a:pPr marL="457200" indent="-457200">
              <a:buFontTx/>
              <a:buChar char="-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Výrobkový mix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se označuje za výrobní či prodejní sortiment firmy.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Podniky neprodávají na mezinárodních trzích svůj kompletní sortiment ale pouze jeho vybranou část nebo vybrané výrobky.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Při tvorbě mezinárodního výrobkového mixu je přijímána řada rozhodnutí, která se týkají: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5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šíře, délky a hloubky,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5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konzistence,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5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funkcí,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5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designu a stylu,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5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záruk,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5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obalů,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5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značky.</a:t>
            </a:r>
          </a:p>
        </p:txBody>
      </p:sp>
    </p:spTree>
    <p:extLst>
      <p:ext uri="{BB962C8B-B14F-4D97-AF65-F5344CB8AC3E}">
        <p14:creationId xmlns:p14="http://schemas.microsoft.com/office/powerpoint/2010/main" val="3320100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4F085726-E956-431A-9943-88F46B1F37E4}"/>
              </a:ext>
            </a:extLst>
          </p:cNvPr>
          <p:cNvSpPr txBox="1"/>
          <p:nvPr/>
        </p:nvSpPr>
        <p:spPr>
          <a:xfrm>
            <a:off x="203718" y="111968"/>
            <a:ext cx="1178456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Šíře sortimentu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 dána počtem výrobkových řad.</a:t>
            </a:r>
          </a:p>
          <a:p>
            <a:pPr marL="457200" indent="-457200">
              <a:buFontTx/>
              <a:buChar char="-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Délka sortimentu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 dána celkových počtem jednotlivých položek.</a:t>
            </a:r>
          </a:p>
          <a:p>
            <a:pPr marL="457200" indent="-457200">
              <a:buFontTx/>
              <a:buChar char="-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Hloubka sortimentu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vyjadřuje kolik variant výrobků je u každé řady nabízeno.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Firmy vytvářejí základní sortiment, který doplňují o další položky výrobků =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modulové uspořádání.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Na zahraničních trzích je nabízený sortiment odvozen od: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požadavků zahraničních zákazníků,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preferencí zahraničních zákazníků,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spotřebního chování zákazníků,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 kupní síly zákazníků.</a:t>
            </a:r>
          </a:p>
          <a:p>
            <a:pPr marL="457200" indent="-457200">
              <a:buFontTx/>
              <a:buChar char="-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35890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4F085726-E956-431A-9943-88F46B1F37E4}"/>
              </a:ext>
            </a:extLst>
          </p:cNvPr>
          <p:cNvSpPr txBox="1"/>
          <p:nvPr/>
        </p:nvSpPr>
        <p:spPr>
          <a:xfrm>
            <a:off x="203718" y="111968"/>
            <a:ext cx="11784564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Strategiemi výrobkového mixu jsou: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rozšiřování výrobkové řady o nové produkty pod stávající značkou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(line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extension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),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strategie </a:t>
            </a: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víceznačkové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politiky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multibranding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).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Výhodou rozšíření výrobkové řady o novou velikost balení, další příchuť, jiné barevné provedení, jsou nižší náklady při uvedení nového výrobku na zahraniční trh.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Nevýhodou rozšíření výrobkové řady je příliš široký sortiment  spotřebitelé se neumí orientovat v sortimentu.</a:t>
            </a:r>
          </a:p>
          <a:p>
            <a:pPr marL="457200" indent="-457200">
              <a:buFontTx/>
              <a:buChar char="-"/>
            </a:pP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Víceznačkovou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strategii využívají výrobci rychloobrátkového zboží např. pivovary (Plzeňský prazdroj má na českém trhu více než 50 % podíl díky značkám, které pod něho spadají tj. Pilsner Urquell, Master, Gambrinus, Kozel, Radegast).</a:t>
            </a:r>
          </a:p>
        </p:txBody>
      </p:sp>
    </p:spTree>
    <p:extLst>
      <p:ext uri="{BB962C8B-B14F-4D97-AF65-F5344CB8AC3E}">
        <p14:creationId xmlns:p14="http://schemas.microsoft.com/office/powerpoint/2010/main" val="4016899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4F085726-E956-431A-9943-88F46B1F37E4}"/>
              </a:ext>
            </a:extLst>
          </p:cNvPr>
          <p:cNvSpPr txBox="1"/>
          <p:nvPr/>
        </p:nvSpPr>
        <p:spPr>
          <a:xfrm>
            <a:off x="203718" y="111968"/>
            <a:ext cx="117845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DA213B57-FEA1-4FB1-A367-2830E7D658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4" b="95455" l="2349" r="99329">
                        <a14:foregroundMark x1="30537" y1="5909" x2="30537" y2="5909"/>
                        <a14:foregroundMark x1="49664" y1="3182" x2="49664" y2="3182"/>
                        <a14:foregroundMark x1="46644" y1="5455" x2="46644" y2="5455"/>
                        <a14:foregroundMark x1="68792" y1="6818" x2="68792" y2="6818"/>
                        <a14:foregroundMark x1="68792" y1="5000" x2="68792" y2="5000"/>
                        <a14:foregroundMark x1="52685" y1="2727" x2="52685" y2="2727"/>
                        <a14:foregroundMark x1="48658" y1="1364" x2="48658" y2="1364"/>
                        <a14:foregroundMark x1="7718" y1="71818" x2="7718" y2="71818"/>
                        <a14:foregroundMark x1="10658" y1="78540" x2="11745" y2="80455"/>
                        <a14:foregroundMark x1="10455" y1="78182" x2="10533" y2="78320"/>
                        <a14:foregroundMark x1="7474" y1="72932" x2="10455" y2="78182"/>
                        <a14:foregroundMark x1="5034" y1="68636" x2="6072" y2="70464"/>
                        <a14:foregroundMark x1="7822" y1="87588" x2="10451" y2="90000"/>
                        <a14:foregroundMark x1="6488" y1="86364" x2="7672" y2="87451"/>
                        <a14:foregroundMark x1="3020" y1="83182" x2="5497" y2="85455"/>
                        <a14:foregroundMark x1="17174" y1="87727" x2="18456" y2="93636"/>
                        <a14:foregroundMark x1="16779" y1="85909" x2="17174" y2="87727"/>
                        <a14:foregroundMark x1="2349" y1="95455" x2="7383" y2="95455"/>
                        <a14:foregroundMark x1="22148" y1="88182" x2="22483" y2="94545"/>
                        <a14:foregroundMark x1="30537" y1="87727" x2="31208" y2="90909"/>
                        <a14:foregroundMark x1="34899" y1="90000" x2="36913" y2="91364"/>
                        <a14:foregroundMark x1="53356" y1="85909" x2="54698" y2="87727"/>
                        <a14:foregroundMark x1="72819" y1="90000" x2="73826" y2="91364"/>
                        <a14:foregroundMark x1="77181" y1="90000" x2="79195" y2="86818"/>
                        <a14:foregroundMark x1="84228" y1="84545" x2="85235" y2="87727"/>
                        <a14:foregroundMark x1="88255" y1="89091" x2="88255" y2="92727"/>
                        <a14:foregroundMark x1="92282" y1="92727" x2="91611" y2="89545"/>
                        <a14:foregroundMark x1="98993" y1="86364" x2="99329" y2="90909"/>
                        <a14:foregroundMark x1="98322" y1="83182" x2="98993" y2="80455"/>
                        <a14:foregroundMark x1="40268" y1="88636" x2="38926" y2="87727"/>
                        <a14:foregroundMark x1="51678" y1="58182" x2="51007" y2="56818"/>
                        <a14:foregroundMark x1="47651" y1="60455" x2="48658" y2="60000"/>
                        <a14:backgroundMark x1="51342" y1="1364" x2="51342" y2="1364"/>
                        <a14:backgroundMark x1="671" y1="92727" x2="2013" y2="93182"/>
                        <a14:backgroundMark x1="4698" y1="85455" x2="4698" y2="86364"/>
                        <a14:backgroundMark x1="8725" y1="84091" x2="9060" y2="83636"/>
                        <a14:backgroundMark x1="7718" y1="75000" x2="5034" y2="75455"/>
                        <a14:backgroundMark x1="9060" y1="78182" x2="9060" y2="78182"/>
                        <a14:backgroundMark x1="10738" y1="90455" x2="11074" y2="90455"/>
                        <a14:backgroundMark x1="11409" y1="90000" x2="11409" y2="94545"/>
                        <a14:backgroundMark x1="15772" y1="90000" x2="15772" y2="88182"/>
                        <a14:backgroundMark x1="83557" y1="91364" x2="83221" y2="90455"/>
                        <a14:backgroundMark x1="93960" y1="90909" x2="93624" y2="90000"/>
                        <a14:backgroundMark x1="71477" y1="91818" x2="71477" y2="91818"/>
                        <a14:backgroundMark x1="61745" y1="82273" x2="61745" y2="82273"/>
                        <a14:backgroundMark x1="37248" y1="92727" x2="37248" y2="92727"/>
                        <a14:backgroundMark x1="37584" y1="95000" x2="37248" y2="90455"/>
                        <a14:backgroundMark x1="23154" y1="87727" x2="23154" y2="87727"/>
                        <a14:backgroundMark x1="16779" y1="87727" x2="16779" y2="87727"/>
                        <a14:backgroundMark x1="8389" y1="75455" x2="7718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188" y="194904"/>
            <a:ext cx="2702626" cy="1995227"/>
          </a:xfrm>
          <a:prstGeom prst="rect">
            <a:avLst/>
          </a:prstGeom>
        </p:spPr>
      </p:pic>
      <p:sp>
        <p:nvSpPr>
          <p:cNvPr id="4" name="Šipka: dolů 3">
            <a:extLst>
              <a:ext uri="{FF2B5EF4-FFF2-40B4-BE49-F238E27FC236}">
                <a16:creationId xmlns:a16="http://schemas.microsoft.com/office/drawing/2014/main" xmlns="" id="{0D762AE5-6B19-49F7-A2DA-7D8068182F7E}"/>
              </a:ext>
            </a:extLst>
          </p:cNvPr>
          <p:cNvSpPr/>
          <p:nvPr/>
        </p:nvSpPr>
        <p:spPr>
          <a:xfrm rot="2708788">
            <a:off x="3624804" y="2069114"/>
            <a:ext cx="497103" cy="945571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xmlns="" id="{4FC5EEE7-78E8-4B16-BD40-790D190E21DE}"/>
              </a:ext>
            </a:extLst>
          </p:cNvPr>
          <p:cNvSpPr/>
          <p:nvPr/>
        </p:nvSpPr>
        <p:spPr>
          <a:xfrm rot="611535">
            <a:off x="4991587" y="2592957"/>
            <a:ext cx="497103" cy="945571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xmlns="" id="{E9A2E9DE-B5E8-4F4F-8D36-931818182A4B}"/>
              </a:ext>
            </a:extLst>
          </p:cNvPr>
          <p:cNvSpPr/>
          <p:nvPr/>
        </p:nvSpPr>
        <p:spPr>
          <a:xfrm rot="19767189">
            <a:off x="7937924" y="2171711"/>
            <a:ext cx="497103" cy="945571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xmlns="" id="{D6339BC7-5FD4-414C-9860-E50B4C959B0A}"/>
              </a:ext>
            </a:extLst>
          </p:cNvPr>
          <p:cNvSpPr/>
          <p:nvPr/>
        </p:nvSpPr>
        <p:spPr>
          <a:xfrm rot="21047169">
            <a:off x="6662193" y="2678195"/>
            <a:ext cx="497103" cy="945571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117055EE-FF16-4FD7-9344-0103548E15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119" y="1585965"/>
            <a:ext cx="4063492" cy="450793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007C7377-B7D5-4F5C-B8E4-EC1A683D21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497" y="1998755"/>
            <a:ext cx="3810539" cy="4227316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C6439AFE-BA5C-49E5-AF5B-48F6726E9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52" y="3461898"/>
            <a:ext cx="2819400" cy="354330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9556BF65-385C-4F8C-89E0-B5D2F243F9E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961" b="89760" l="21847" r="95721">
                        <a14:foregroundMark x1="40315" y1="1961" x2="45495" y2="6536"/>
                        <a14:foregroundMark x1="89189" y1="53595" x2="95721" y2="54902"/>
                        <a14:backgroundMark x1="24099" y1="39651" x2="22748" y2="47277"/>
                        <a14:backgroundMark x1="25901" y1="50545" x2="24775" y2="75817"/>
                        <a14:backgroundMark x1="24775" y1="75817" x2="25901" y2="79739"/>
                        <a14:backgroundMark x1="29054" y1="69063" x2="28153" y2="773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11" r="-13511"/>
          <a:stretch/>
        </p:blipFill>
        <p:spPr>
          <a:xfrm>
            <a:off x="5907188" y="3657464"/>
            <a:ext cx="3327603" cy="344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903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4F085726-E956-431A-9943-88F46B1F37E4}"/>
              </a:ext>
            </a:extLst>
          </p:cNvPr>
          <p:cNvSpPr txBox="1"/>
          <p:nvPr/>
        </p:nvSpPr>
        <p:spPr>
          <a:xfrm>
            <a:off x="203718" y="0"/>
            <a:ext cx="11988282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FÁZE CYKLU ŽIVOTNOSTI VÝROBKU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Každý výrobek během své životnosti prochází určitým vývojem.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každé fázi cyklu životnosti výrobku je nutné přizpůsobit marketingovou strategii.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Teorie cyklu životnosti výrobku je založena na čtyřech předpokladech: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každý výrobek má omezenou dobu životnosti,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objem prodejů se mění v závislosti na tom, v jaké fázi se výrobek nachází,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objem zisku se mění v závislosti na tom, v jaké fázi se výrobek nachází,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marketingovou strategii je nutno adaptovat na fázi, ve které se výrobek nachází.</a:t>
            </a:r>
          </a:p>
          <a:p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- Většina výrobků prochází na tuzemském i zahraničním trhu cyklem, který je možné znázornit křivkou ležatého písmene S.</a:t>
            </a:r>
          </a:p>
        </p:txBody>
      </p:sp>
    </p:spTree>
    <p:extLst>
      <p:ext uri="{BB962C8B-B14F-4D97-AF65-F5344CB8AC3E}">
        <p14:creationId xmlns:p14="http://schemas.microsoft.com/office/powerpoint/2010/main" val="29486822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158B6653-9EC1-48E7-BEEA-71B50FAF1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023" y="951553"/>
            <a:ext cx="6496594" cy="312174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D861BB38-6F90-4691-8906-C3DE9A28F5F6}"/>
              </a:ext>
            </a:extLst>
          </p:cNvPr>
          <p:cNvSpPr txBox="1"/>
          <p:nvPr/>
        </p:nvSpPr>
        <p:spPr>
          <a:xfrm>
            <a:off x="1515291" y="313509"/>
            <a:ext cx="112688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GRAFICKÉ ZNÁZORNĚNÍ CYKLU ŽIVOTNOSTI VÝROBKU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7B92EE22-8AFF-4F1F-B709-77F36F346198}"/>
              </a:ext>
            </a:extLst>
          </p:cNvPr>
          <p:cNvSpPr txBox="1"/>
          <p:nvPr/>
        </p:nvSpPr>
        <p:spPr>
          <a:xfrm>
            <a:off x="121921" y="4345577"/>
            <a:ext cx="1181753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Obecně lze říct, že cyklus tržní životnosti výrobků se neustále zkracuje </a:t>
            </a: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 důvodem je: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vědecko-technický pokrok,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stále se zvětšující náročnost spotřebitelů,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rostoucí konkurence.</a:t>
            </a:r>
            <a:endParaRPr lang="cs-CZ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806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4F085726-E956-431A-9943-88F46B1F37E4}"/>
              </a:ext>
            </a:extLst>
          </p:cNvPr>
          <p:cNvSpPr txBox="1"/>
          <p:nvPr/>
        </p:nvSpPr>
        <p:spPr>
          <a:xfrm>
            <a:off x="106135" y="149290"/>
            <a:ext cx="11979729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MÍRA ADAPTACE MEZINÁRODNÍ VÝROBKOVÉ POLITIKY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Při rozhodování o mezinárodní výrobkové politice je třeba zvážit, zda je možné realizovat výrobek na zahraničních trzích beze změny nebo je ho potřeba upravit dle požadavků zahraničních trhů.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Při rozhodování o míře adaptace je třeba brát v úvahu následující faktory: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výrobek a jeho základní charakteristiky,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potřeby, které výrobek uspokojuje,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předpisy a normy v zemi vývozu,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velikost zahraničního trhu a kupní sílu obyvatel,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sociálně kulturní odlišnosti zahraničního trhu,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nákupní a spotřební zvyklosti,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spotřebitelské preference,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velikost podniku a jeho ekonomické možnosti,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náklady na adaptaci výrobků.</a:t>
            </a:r>
          </a:p>
        </p:txBody>
      </p:sp>
    </p:spTree>
    <p:extLst>
      <p:ext uri="{BB962C8B-B14F-4D97-AF65-F5344CB8AC3E}">
        <p14:creationId xmlns:p14="http://schemas.microsoft.com/office/powerpoint/2010/main" val="2648855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4F085726-E956-431A-9943-88F46B1F37E4}"/>
              </a:ext>
            </a:extLst>
          </p:cNvPr>
          <p:cNvSpPr txBox="1"/>
          <p:nvPr/>
        </p:nvSpPr>
        <p:spPr>
          <a:xfrm>
            <a:off x="203718" y="0"/>
            <a:ext cx="11988282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1. VÝVOJOVÁ FÁZE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Jedná se o úvodní fázi celého procesu.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 konkurenceschopnost firmy na trhu je tato fáze zásadní.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Firmy musí neustále inovovat a obměňovat sortiment.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Vývoj nových výrobků může trvat řadu let a je finančně náročný.</a:t>
            </a:r>
          </a:p>
          <a:p>
            <a:pPr marL="457200" indent="-457200">
              <a:buFontTx/>
              <a:buChar char="-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této fázi je výrobek ztrátový.</a:t>
            </a:r>
          </a:p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2. ZAVÁDĚCÍ FÁZE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Výrobek vstupuje na nový trh.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mezinárodním marketingu je uvedení nového výrobku na trh: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globální,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regionální (postupné).</a:t>
            </a:r>
          </a:p>
          <a:p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- Globální uvedení výrobku na trh využívají celosvětové známé velké firmy např. Microsoft.</a:t>
            </a:r>
          </a:p>
        </p:txBody>
      </p:sp>
    </p:spTree>
    <p:extLst>
      <p:ext uri="{BB962C8B-B14F-4D97-AF65-F5344CB8AC3E}">
        <p14:creationId xmlns:p14="http://schemas.microsoft.com/office/powerpoint/2010/main" val="27313933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4F085726-E956-431A-9943-88F46B1F37E4}"/>
              </a:ext>
            </a:extLst>
          </p:cNvPr>
          <p:cNvSpPr txBox="1"/>
          <p:nvPr/>
        </p:nvSpPr>
        <p:spPr>
          <a:xfrm>
            <a:off x="203718" y="0"/>
            <a:ext cx="11988282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zaváděcí fázi je třeba vynaložit velké zdroje hlavně na komunikaci a na proniknutí do zahraničních distribučních cest.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Vzhledem k vysokým počátečním nákladům bývá výrobek v této fázi životní cyklu výrobku ještě ztrátový.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zaváděcí fázi má výrobek pouze malou nebo žádnou konkurenci, ale spotřebitelé přistupují k výrobkům s určitou nedůvěrou.</a:t>
            </a:r>
          </a:p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3. RŮSTOVÁ FÁZE (ROZVOJOVÁ FÁZE).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růstové fázi se objem prodejů rychle zvyšuje.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Výrobek v této fázi vstupuje ve známost a první spotřebitelé začínají realizovat opakované nákupy.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Některé firmy se v této fázi rozhodnout pronikat na široké mezinárodní trhy.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Dochází ke snižování cen v důsledků objevování se konkurence.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této fázi dochází k prudkému nárůstu zisku.</a:t>
            </a: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921693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4F085726-E956-431A-9943-88F46B1F37E4}"/>
              </a:ext>
            </a:extLst>
          </p:cNvPr>
          <p:cNvSpPr txBox="1"/>
          <p:nvPr/>
        </p:nvSpPr>
        <p:spPr>
          <a:xfrm>
            <a:off x="203718" y="0"/>
            <a:ext cx="11988282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4. FÁZE ZRALOSTI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Výrobek je na zahraničním trhu dobře zaveden.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první části fáze se objemy prodejů mírně zvyšují, protože se objevují spotřebitelé, kteří s nákupem výrobku vyčkávali nebo ho objevili později.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druhé části fáze už objemy prodejů klesají.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této fázi životního cyklu výrobku jsou značné konkurenční boje.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Výrobci se snaží poskytovat slevy.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Aplikace připomínkových reklam a podpora prodeje.</a:t>
            </a:r>
          </a:p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5. FÁZE ÚPADKU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Výrobek je v konečné fázi svého života.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Objem prodejů výrazně klesá, je nutné zajistit technický servis a dostatek náhradních dílů po období, kdy se už výrobek nebude vyrábět.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Poslední kusy výrobků jsou obvykle prodávány s výraznými slevami.</a:t>
            </a:r>
          </a:p>
        </p:txBody>
      </p:sp>
    </p:spTree>
    <p:extLst>
      <p:ext uri="{BB962C8B-B14F-4D97-AF65-F5344CB8AC3E}">
        <p14:creationId xmlns:p14="http://schemas.microsoft.com/office/powerpoint/2010/main" val="4131492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4F085726-E956-431A-9943-88F46B1F37E4}"/>
              </a:ext>
            </a:extLst>
          </p:cNvPr>
          <p:cNvSpPr txBox="1"/>
          <p:nvPr/>
        </p:nvSpPr>
        <p:spPr>
          <a:xfrm>
            <a:off x="203718" y="330925"/>
            <a:ext cx="1198828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Vývoj životního cyklu výrobku se na mezinárodních trzích odlišuje.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Na vyspělých trzích se životní cyklus výrobku stále zkracuje a výrobky často ani neprojdou všemi fázemi cyklu.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Na trzích rozvojových zemí, kde mají spotřebitelé nižší kupní sílu a nemohou často kupovat nové výrobky, může cyklus životnosti výrobku podstatně delší.</a:t>
            </a:r>
          </a:p>
        </p:txBody>
      </p:sp>
    </p:spTree>
    <p:extLst>
      <p:ext uri="{BB962C8B-B14F-4D97-AF65-F5344CB8AC3E}">
        <p14:creationId xmlns:p14="http://schemas.microsoft.com/office/powerpoint/2010/main" val="927001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4F085726-E956-431A-9943-88F46B1F37E4}"/>
              </a:ext>
            </a:extLst>
          </p:cNvPr>
          <p:cNvSpPr txBox="1"/>
          <p:nvPr/>
        </p:nvSpPr>
        <p:spPr>
          <a:xfrm>
            <a:off x="106135" y="195943"/>
            <a:ext cx="1197972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Neméně nákladným a nejsnadnějším řešením pro podnik je výroba zcela standardizovaných výrobků a jejich prodej na zahraničních trzích bez jakýchkoliv úprav.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Úplná standardizace však obvykle není možná a podniky musí respektovat technické požadavky a marketingové odlišnosti zahraničních trhů.</a:t>
            </a:r>
          </a:p>
        </p:txBody>
      </p:sp>
    </p:spTree>
    <p:extLst>
      <p:ext uri="{BB962C8B-B14F-4D97-AF65-F5344CB8AC3E}">
        <p14:creationId xmlns:p14="http://schemas.microsoft.com/office/powerpoint/2010/main" val="2998464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4F085726-E956-431A-9943-88F46B1F37E4}"/>
              </a:ext>
            </a:extLst>
          </p:cNvPr>
          <p:cNvSpPr txBox="1"/>
          <p:nvPr/>
        </p:nvSpPr>
        <p:spPr>
          <a:xfrm>
            <a:off x="186612" y="195943"/>
            <a:ext cx="1178456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1. MARKETINGOVÁ ADAPTACE VÝROBKŮ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U každého výrobku je možné rozlišit tři základní charakteristiky výrobku: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Základní charakteristiky výrobku a jeho užitné vlastnosti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(fyzikální vlastnosti, chemické složení, výkon, rozměry, trvanlivost, chuť).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Služby související s výrobkem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(záruka, servis, poradenské služby, zajištění přepravy, financování, platební a dodací podmínky, pojištění).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Symbolické hodnoty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(image značky, země původu, image firmy, módnost výrobku, styl).</a:t>
            </a:r>
          </a:p>
        </p:txBody>
      </p:sp>
    </p:spTree>
    <p:extLst>
      <p:ext uri="{BB962C8B-B14F-4D97-AF65-F5344CB8AC3E}">
        <p14:creationId xmlns:p14="http://schemas.microsoft.com/office/powerpoint/2010/main" val="3852695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4F085726-E956-431A-9943-88F46B1F37E4}"/>
              </a:ext>
            </a:extLst>
          </p:cNvPr>
          <p:cNvSpPr txBox="1"/>
          <p:nvPr/>
        </p:nvSpPr>
        <p:spPr>
          <a:xfrm>
            <a:off x="106135" y="195943"/>
            <a:ext cx="11979729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Základní charakteristiky výrobku musí vždy odpovídat: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platné legislativě dané země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(technickým, hygienickým, ekologickým normám a předpisům)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klimatickým podmínkám dané země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různým </a:t>
            </a: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somatypům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(Asiaté mají drobné a malé postavy, Evropané mají vyšší postavy, Američané mají silnější postavy)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specifikům bytového fondu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(spotřební elektronika přizpůsobená malé výměře bytů, menší nábytek pro panelové domy)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vybavenosti domácností a životní úrovně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(domácnosti v rozvojových zemích nemají např. lednice tudíž vyvážené mléčné výrobky jsou jen sušené.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spotřebitelským preferencím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(úprava chutí a vzhledu)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spotřebitelským zvyklostem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(sladká chuť, slaná chuť)</a:t>
            </a:r>
          </a:p>
        </p:txBody>
      </p:sp>
    </p:spTree>
    <p:extLst>
      <p:ext uri="{BB962C8B-B14F-4D97-AF65-F5344CB8AC3E}">
        <p14:creationId xmlns:p14="http://schemas.microsoft.com/office/powerpoint/2010/main" val="228536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4F085726-E956-431A-9943-88F46B1F37E4}"/>
              </a:ext>
            </a:extLst>
          </p:cNvPr>
          <p:cNvSpPr txBox="1"/>
          <p:nvPr/>
        </p:nvSpPr>
        <p:spPr>
          <a:xfrm>
            <a:off x="106135" y="195943"/>
            <a:ext cx="11865041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Obvyklou adaptací je rozsah nabízených služeb   komplexní služby jsou nedílnou součástí nabídky ve vyspělých zemích s vysokou kupní silou.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Mezinárodní konkurence se dnes prioritně nezaměřuje na základní charakteristiky výrobku, protože funkční a technická spolehlivost výrobku je samozřejmostí.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Podniky se spíše soustřeďují na oblast služeb a budování pozitivního vnímání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symbolických hodnot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image značky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Nejčastější marketingovou adaptací pro zahraniční trhy je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změna balení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. 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Obal plní dvě funkce: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ochrannou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(chrání výrobek před poškozením),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komunikační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(uvádění důležitých informací pro spotřebitele a podpora prodeje výrobku)</a:t>
            </a:r>
          </a:p>
        </p:txBody>
      </p:sp>
    </p:spTree>
    <p:extLst>
      <p:ext uri="{BB962C8B-B14F-4D97-AF65-F5344CB8AC3E}">
        <p14:creationId xmlns:p14="http://schemas.microsoft.com/office/powerpoint/2010/main" val="2207855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4F085726-E956-431A-9943-88F46B1F37E4}"/>
              </a:ext>
            </a:extLst>
          </p:cNvPr>
          <p:cNvSpPr txBox="1"/>
          <p:nvPr/>
        </p:nvSpPr>
        <p:spPr>
          <a:xfrm>
            <a:off x="106135" y="195943"/>
            <a:ext cx="1197972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Obaly ve vyspělých zemích podléhají přísným zákonům.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Musí být zdravotně nezávadný a musí být na něm uvedena řada informací: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datum výroby,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datum spotřeby,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složení výrobku,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země výroby.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Na některých výrobcích musí být na obalu uvedeny údaje o škodlivosti výrobků pro spotřebitele (typické pro alkohol a cigarety).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řadě vyspělých zemí je kladen velký důraz </a:t>
            </a:r>
          </a:p>
          <a:p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    na ekologii, proto je na obalech obvykle </a:t>
            </a:r>
          </a:p>
          <a:p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    uvedena informace o možnostech recyklace.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C98274D8-3951-4907-87AB-DEBE18B57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8807" y1="19658" x2="64205" y2="19658"/>
                        <a14:foregroundMark x1="32955" y1="40171" x2="37784" y2="39316"/>
                        <a14:foregroundMark x1="35227" y1="48433" x2="40057" y2="4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483" y="3890463"/>
            <a:ext cx="1693653" cy="168884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7BB54CD0-2BFA-4DB5-A08E-F64754A94A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352" b="52130" l="29844" r="61198">
                        <a14:foregroundMark x1="33646" y1="38056" x2="35260" y2="38333"/>
                        <a14:foregroundMark x1="36927" y1="43426" x2="36042" y2="44722"/>
                        <a14:foregroundMark x1="32552" y1="43796" x2="31823" y2="42685"/>
                        <a14:foregroundMark x1="29844" y1="50741" x2="33906" y2="50370"/>
                        <a14:foregroundMark x1="33906" y1="50370" x2="38125" y2="50463"/>
                        <a14:foregroundMark x1="38542" y1="51204" x2="39063" y2="51389"/>
                        <a14:foregroundMark x1="42083" y1="51389" x2="49688" y2="50185"/>
                        <a14:foregroundMark x1="54375" y1="50926" x2="58333" y2="50648"/>
                        <a14:foregroundMark x1="58333" y1="50648" x2="61198" y2="50741"/>
                        <a14:foregroundMark x1="42031" y1="50463" x2="41875" y2="51481"/>
                        <a14:foregroundMark x1="46198" y1="36019" x2="45938" y2="36019"/>
                        <a14:foregroundMark x1="47031" y1="37037" x2="48073" y2="37037"/>
                        <a14:foregroundMark x1="56146" y1="43519" x2="55417" y2="42130"/>
                        <a14:foregroundMark x1="57344" y1="38333" x2="57031" y2="36852"/>
                        <a14:foregroundMark x1="60052" y1="44259" x2="59844" y2="41944"/>
                      </a14:backgroundRemoval>
                    </a14:imgEffect>
                  </a14:imgLayer>
                </a14:imgProps>
              </a:ext>
            </a:extLst>
          </a:blip>
          <a:srcRect l="27934" t="32245" r="37704" b="45578"/>
          <a:stretch/>
        </p:blipFill>
        <p:spPr>
          <a:xfrm>
            <a:off x="8565502" y="5490057"/>
            <a:ext cx="3228392" cy="11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49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4F085726-E956-431A-9943-88F46B1F37E4}"/>
              </a:ext>
            </a:extLst>
          </p:cNvPr>
          <p:cNvSpPr txBox="1"/>
          <p:nvPr/>
        </p:nvSpPr>
        <p:spPr>
          <a:xfrm>
            <a:off x="106135" y="195943"/>
            <a:ext cx="11865041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Spotřební balení by mělo být: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výrazné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(musí usnadňovat spotřebitelům výběr),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pohodlné pro spotřebitele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(snadno otevíratelný obal, snadné přenášení výrobků)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souladu s marketingovou strategií,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souladu s image značky.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U spotřebního zboží dochází k testování obalů, cílem testování (výzkumu) je: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porovnání s konkurenčními výrobky,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výběr optimální tvaru,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barva a materiály,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posouzení funkčnosti balení,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srozumitelnost návodu,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preference velikosti balení.</a:t>
            </a:r>
          </a:p>
        </p:txBody>
      </p:sp>
    </p:spTree>
    <p:extLst>
      <p:ext uri="{BB962C8B-B14F-4D97-AF65-F5344CB8AC3E}">
        <p14:creationId xmlns:p14="http://schemas.microsoft.com/office/powerpoint/2010/main" val="214388310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ED20F0DFCDE7045AA6BB4CF109D500E" ma:contentTypeVersion="2" ma:contentTypeDescription="Vytvoří nový dokument" ma:contentTypeScope="" ma:versionID="a06eed8ef81bd13b4710cdcc708b4ac5">
  <xsd:schema xmlns:xsd="http://www.w3.org/2001/XMLSchema" xmlns:xs="http://www.w3.org/2001/XMLSchema" xmlns:p="http://schemas.microsoft.com/office/2006/metadata/properties" xmlns:ns2="a9f35f07-9a28-4d2d-bdff-db8c95e03da5" targetNamespace="http://schemas.microsoft.com/office/2006/metadata/properties" ma:root="true" ma:fieldsID="c89108019f81febdb48767322a5fbdfa" ns2:_="">
    <xsd:import namespace="a9f35f07-9a28-4d2d-bdff-db8c95e03d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f35f07-9a28-4d2d-bdff-db8c95e03d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3E36E6-E424-4E32-BCDB-137DB49673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B57644-5072-485E-9CBE-BDAC349815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f35f07-9a28-4d2d-bdff-db8c95e03d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D311B7-C85A-4F31-A598-C396937F2635}">
  <ds:schemaRefs>
    <ds:schemaRef ds:uri="http://schemas.microsoft.com/office/infopath/2007/PartnerControls"/>
    <ds:schemaRef ds:uri="http://purl.org/dc/terms/"/>
    <ds:schemaRef ds:uri="http://www.w3.org/XML/1998/namespace"/>
    <ds:schemaRef ds:uri="http://purl.org/dc/dcmitype/"/>
    <ds:schemaRef ds:uri="a9f35f07-9a28-4d2d-bdff-db8c95e03da5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13501</TotalTime>
  <Words>2727</Words>
  <Application>Microsoft Office PowerPoint</Application>
  <PresentationFormat>Vlastní</PresentationFormat>
  <Paragraphs>288</Paragraphs>
  <Slides>33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Tkačíková Lenka</dc:creator>
  <cp:lastModifiedBy>Renáta</cp:lastModifiedBy>
  <cp:revision>288</cp:revision>
  <dcterms:created xsi:type="dcterms:W3CDTF">2021-02-11T08:32:21Z</dcterms:created>
  <dcterms:modified xsi:type="dcterms:W3CDTF">2024-03-11T23:24:21Z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0x010100AED20F0DFCDE7045AA6BB4CF109D500E</vt:lpwstr>
  </property>
</Properties>
</file>