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74" r:id="rId5"/>
    <p:sldId id="475" r:id="rId6"/>
    <p:sldId id="476" r:id="rId7"/>
    <p:sldId id="47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82" d="100"/>
          <a:sy n="82" d="100"/>
        </p:scale>
        <p:origin x="-1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MARKETINGOVÝ MIX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Představuje soubor úkolů a opatření, které pomáhají uspokojit požadavky zahraničních zákazníků a firmě dosáhnout podnikových cílů.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Faktory působící na mezinárodních trzích ovlivňují poptávku po výrobku a rozhodují o úspěchu či neúspěchu výrobku.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složen ze čtyřech prvků tzv. 4P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roduct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produkt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rice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lace = místo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romotion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komunikace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3CF3D24-20E5-4ADF-8F1B-9E480A06A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3667">
                        <a14:foregroundMark x1="16667" y1="18333" x2="27833" y2="23500"/>
                        <a14:foregroundMark x1="22667" y1="79500" x2="25667" y2="83833"/>
                        <a14:foregroundMark x1="45333" y1="43167" x2="54000" y2="47833"/>
                        <a14:foregroundMark x1="54000" y1="47833" x2="55000" y2="49000"/>
                        <a14:foregroundMark x1="17000" y1="74000" x2="24167" y2="76500"/>
                        <a14:foregroundMark x1="35500" y1="66000" x2="35000" y2="66000"/>
                        <a14:foregroundMark x1="78333" y1="82667" x2="83333" y2="75833"/>
                        <a14:foregroundMark x1="82667" y1="14667" x2="84000" y2="29500"/>
                        <a14:foregroundMark x1="92833" y1="78500" x2="93667" y2="82333"/>
                        <a14:foregroundMark x1="66667" y1="64667" x2="67333" y2="65833"/>
                        <a14:foregroundMark x1="67000" y1="35333" x2="66500" y2="32333"/>
                        <a14:foregroundMark x1="36000" y1="33500" x2="36000" y2="35500"/>
                        <a14:foregroundMark x1="69167" y1="67167" x2="71667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30" y="2267338"/>
            <a:ext cx="4573556" cy="45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12271" y="77021"/>
            <a:ext cx="11979729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Rozšířený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složen ze sedmi prvků tzv. 7P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roduct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produkt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rice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lace = místo, distribuce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romotion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propagace, komunikace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hysical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evidence = fyzický důkaz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rocess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procesy, technologie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eople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lidé, zaměstnanci</a:t>
            </a:r>
          </a:p>
          <a:p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Nejrozšířennější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složen z devíti prvků tzv. 9P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rozšířen o další dva prvky.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acking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balení, obal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artnership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obchodní partneři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F553DB0-BEDF-492B-8286-8342D626DB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61" l="10000" r="90000">
                        <a14:foregroundMark x1="45833" y1="15417" x2="41979" y2="30694"/>
                        <a14:foregroundMark x1="41979" y1="30694" x2="42188" y2="38056"/>
                        <a14:foregroundMark x1="42188" y1="38056" x2="42500" y2="39167"/>
                        <a14:foregroundMark x1="25833" y1="39444" x2="27187" y2="57361"/>
                        <a14:foregroundMark x1="28646" y1="68750" x2="32292" y2="81250"/>
                        <a14:foregroundMark x1="49063" y1="81250" x2="60417" y2="76806"/>
                        <a14:foregroundMark x1="60417" y1="76806" x2="69063" y2="63333"/>
                        <a14:foregroundMark x1="31771" y1="51389" x2="37292" y2="66389"/>
                        <a14:foregroundMark x1="67917" y1="45556" x2="70313" y2="51389"/>
                        <a14:foregroundMark x1="50833" y1="69861" x2="40938" y2="86806"/>
                        <a14:foregroundMark x1="38854" y1="91944" x2="42292" y2="91944"/>
                        <a14:foregroundMark x1="22917" y1="39722" x2="25313" y2="51111"/>
                        <a14:foregroundMark x1="37188" y1="57778" x2="53229" y2="51528"/>
                        <a14:foregroundMark x1="46042" y1="44583" x2="50625" y2="58611"/>
                        <a14:foregroundMark x1="50625" y1="58611" x2="50833" y2="58750"/>
                        <a14:foregroundMark x1="51875" y1="49444" x2="56458" y2="53750"/>
                        <a14:foregroundMark x1="56458" y1="53750" x2="54167" y2="60000"/>
                        <a14:foregroundMark x1="54167" y1="60000" x2="48125" y2="61528"/>
                        <a14:foregroundMark x1="48125" y1="61528" x2="42500" y2="59444"/>
                        <a14:foregroundMark x1="42500" y1="59444" x2="41250" y2="51806"/>
                        <a14:foregroundMark x1="41250" y1="51806" x2="45938" y2="48472"/>
                        <a14:foregroundMark x1="45938" y1="48472" x2="51875" y2="52083"/>
                        <a14:foregroundMark x1="51875" y1="52083" x2="53542" y2="60000"/>
                        <a14:foregroundMark x1="53542" y1="60000" x2="50625" y2="67639"/>
                        <a14:foregroundMark x1="50625" y1="67639" x2="47917" y2="60139"/>
                        <a14:foregroundMark x1="47917" y1="60139" x2="46667" y2="49861"/>
                        <a14:foregroundMark x1="46667" y1="49861" x2="50521" y2="43750"/>
                        <a14:foregroundMark x1="50521" y1="43750" x2="54688" y2="49722"/>
                        <a14:foregroundMark x1="54688" y1="49722" x2="52396" y2="58889"/>
                        <a14:foregroundMark x1="52396" y1="58889" x2="45521" y2="59444"/>
                        <a14:foregroundMark x1="45521" y1="59444" x2="45000" y2="51111"/>
                        <a14:foregroundMark x1="45000" y1="51111" x2="50521" y2="47083"/>
                        <a14:foregroundMark x1="50521" y1="47083" x2="54583" y2="48750"/>
                        <a14:foregroundMark x1="24792" y1="34306" x2="22813" y2="40833"/>
                        <a14:foregroundMark x1="22813" y1="40833" x2="22396" y2="48472"/>
                        <a14:foregroundMark x1="22396" y1="48472" x2="22396" y2="48472"/>
                        <a14:foregroundMark x1="47396" y1="87083" x2="55625" y2="85000"/>
                        <a14:foregroundMark x1="47813" y1="92361" x2="53958" y2="91667"/>
                        <a14:foregroundMark x1="53958" y1="91667" x2="54375" y2="91250"/>
                        <a14:foregroundMark x1="41875" y1="72500" x2="40729" y2="78611"/>
                        <a14:foregroundMark x1="39479" y1="79861" x2="36979" y2="88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16871" b="2994"/>
          <a:stretch/>
        </p:blipFill>
        <p:spPr>
          <a:xfrm>
            <a:off x="5692062" y="-139960"/>
            <a:ext cx="6522098" cy="66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8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12271" y="263633"/>
            <a:ext cx="117029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následujících kapitolách (přednáškách) budou jednotlivé prvky základního marketingového mixu detailněji popsány. 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9.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10.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cena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11.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distribuce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12. kapitola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(přednáška)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komunikace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B1D9CE9-7A95-4662-B635-20CE87D8A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86" b="98230" l="7813" r="92500">
                        <a14:foregroundMark x1="28750" y1="18142" x2="22188" y2="10398"/>
                        <a14:foregroundMark x1="22188" y1="10398" x2="13906" y2="11726"/>
                        <a14:foregroundMark x1="13906" y1="11726" x2="9063" y2="21460"/>
                        <a14:foregroundMark x1="9063" y1="21460" x2="7813" y2="32743"/>
                        <a14:foregroundMark x1="7813" y1="32743" x2="11875" y2="38717"/>
                        <a14:foregroundMark x1="14844" y1="50000" x2="17031" y2="61504"/>
                        <a14:foregroundMark x1="17031" y1="61504" x2="19063" y2="63938"/>
                        <a14:foregroundMark x1="12969" y1="46460" x2="14375" y2="57522"/>
                        <a14:foregroundMark x1="14375" y1="57522" x2="19844" y2="65265"/>
                        <a14:foregroundMark x1="19844" y1="65265" x2="21719" y2="76327"/>
                        <a14:foregroundMark x1="21719" y1="76327" x2="26875" y2="85619"/>
                        <a14:foregroundMark x1="26875" y1="85619" x2="33750" y2="92035"/>
                        <a14:foregroundMark x1="33750" y1="92035" x2="41719" y2="91372"/>
                        <a14:foregroundMark x1="41719" y1="91372" x2="48438" y2="85177"/>
                        <a14:foregroundMark x1="48438" y1="85177" x2="48438" y2="85177"/>
                        <a14:foregroundMark x1="13594" y1="50885" x2="13906" y2="53540"/>
                        <a14:foregroundMark x1="19063" y1="68142" x2="22656" y2="81858"/>
                        <a14:foregroundMark x1="21094" y1="79646" x2="19219" y2="70133"/>
                        <a14:foregroundMark x1="18281" y1="68142" x2="19375" y2="79425"/>
                        <a14:foregroundMark x1="19375" y1="79425" x2="25469" y2="87832"/>
                        <a14:foregroundMark x1="25469" y1="87832" x2="33125" y2="92478"/>
                        <a14:foregroundMark x1="33125" y1="92478" x2="41406" y2="90265"/>
                        <a14:foregroundMark x1="41406" y1="90265" x2="43281" y2="87611"/>
                        <a14:foregroundMark x1="61719" y1="16814" x2="67813" y2="8186"/>
                        <a14:foregroundMark x1="67813" y1="8186" x2="76406" y2="8186"/>
                        <a14:foregroundMark x1="76406" y1="8186" x2="82031" y2="17035"/>
                        <a14:foregroundMark x1="82031" y1="17035" x2="81250" y2="33407"/>
                        <a14:foregroundMark x1="83125" y1="34735" x2="90156" y2="40929"/>
                        <a14:foregroundMark x1="90156" y1="40929" x2="92344" y2="52655"/>
                        <a14:foregroundMark x1="92344" y1="52655" x2="88125" y2="62168"/>
                        <a14:foregroundMark x1="88125" y1="62168" x2="81250" y2="68805"/>
                        <a14:foregroundMark x1="81250" y1="68805" x2="72344" y2="69690"/>
                        <a14:foregroundMark x1="72344" y1="69690" x2="71094" y2="67257"/>
                        <a14:foregroundMark x1="82188" y1="71681" x2="74063" y2="90929"/>
                        <a14:foregroundMark x1="74063" y1="90929" x2="70428" y2="93609"/>
                        <a14:foregroundMark x1="61282" y1="94404" x2="60313" y2="94027"/>
                        <a14:foregroundMark x1="23906" y1="87611" x2="21563" y2="83186"/>
                        <a14:foregroundMark x1="12500" y1="48894" x2="15000" y2="56858"/>
                        <a14:foregroundMark x1="80469" y1="75885" x2="76875" y2="85177"/>
                        <a14:foregroundMark x1="86427" y1="64690" x2="91094" y2="56637"/>
                        <a14:foregroundMark x1="91094" y1="56637" x2="91250" y2="56637"/>
                        <a14:foregroundMark x1="92656" y1="54867" x2="89867" y2="62133"/>
                        <a14:foregroundMark x1="85265" y1="67113" x2="83906" y2="67920"/>
                        <a14:foregroundMark x1="74564" y1="90407" x2="73594" y2="92478"/>
                        <a14:foregroundMark x1="82813" y1="72788" x2="75609" y2="88174"/>
                        <a14:foregroundMark x1="61150" y1="94693" x2="58281" y2="92920"/>
                        <a14:foregroundMark x1="79844" y1="80752" x2="77031" y2="86947"/>
                        <a14:foregroundMark x1="80938" y1="79425" x2="76406" y2="88938"/>
                        <a14:foregroundMark x1="76406" y1="88938" x2="76406" y2="88938"/>
                        <a14:backgroundMark x1="84531" y1="69248" x2="90781" y2="64602"/>
                        <a14:backgroundMark x1="59844" y1="97566" x2="68594" y2="97788"/>
                        <a14:backgroundMark x1="68594" y1="97788" x2="72031" y2="96681"/>
                        <a14:backgroundMark x1="73750" y1="92920" x2="75313" y2="9137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934">
            <a:off x="6308271" y="2289067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0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311B7-C85A-4F31-A598-C396937F2635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a9f35f07-9a28-4d2d-bdff-db8c95e03d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182</Words>
  <Application>Microsoft Office PowerPoint</Application>
  <PresentationFormat>Vlastní</PresentationFormat>
  <Paragraphs>32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290</cp:revision>
  <dcterms:created xsi:type="dcterms:W3CDTF">2021-02-11T08:32:21Z</dcterms:created>
  <dcterms:modified xsi:type="dcterms:W3CDTF">2024-03-11T23:28:28Z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