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368" r:id="rId5"/>
    <p:sldId id="399" r:id="rId6"/>
    <p:sldId id="401" r:id="rId7"/>
    <p:sldId id="400" r:id="rId8"/>
    <p:sldId id="369" r:id="rId9"/>
    <p:sldId id="370" r:id="rId10"/>
    <p:sldId id="371" r:id="rId11"/>
    <p:sldId id="372" r:id="rId12"/>
    <p:sldId id="373" r:id="rId13"/>
    <p:sldId id="374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  <p:sldId id="393" r:id="rId32"/>
    <p:sldId id="395" r:id="rId33"/>
    <p:sldId id="396" r:id="rId34"/>
    <p:sldId id="397" r:id="rId35"/>
    <p:sldId id="39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>
        <p:scale>
          <a:sx n="82" d="100"/>
          <a:sy n="82" d="100"/>
        </p:scale>
        <p:origin x="-120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FORMY VSTUPU FIREM NA MEZINÁRODNÍ TRHY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xmlns="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7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229098"/>
            <a:ext cx="11754777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METODY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Jsou jednodušší formou vstupu na zahraniční trh.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Nejčastěji jsou realizovány na smluvním základě s obchodními partnery.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rozhodování o využití smluvních vztahů je nutné zvážit obchodně politické podmínky, charakter výrobku, distribuci, ekonomické a právní prostředí a požadavky obchodního partnera.</a:t>
            </a:r>
          </a:p>
        </p:txBody>
      </p:sp>
    </p:spTree>
    <p:extLst>
      <p:ext uri="{BB962C8B-B14F-4D97-AF65-F5344CB8AC3E}">
        <p14:creationId xmlns:p14="http://schemas.microsoft.com/office/powerpoint/2010/main" val="296672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79808"/>
            <a:ext cx="117547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PROSTŘEDNICKÉ VZTAHY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prostředí často využíváme služeb subjektů, které obchodují vlastním jménem na vlastní účet a s vlastním rizikem a prodávají své zboží dalším odběratelům nebo konečným spotřebitelům.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Využití prostřednických vztahů je výhodné pro malé a střední podniky, které zahajují vývozní aktivity a nemají patřičné zkušenosti ze zahraničním trhem.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Odměna prostředníka je cenová marže, rozdíl mezi nákupní a prodejní cenou zboží.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Nevýhodou je ztráta kontroly nad distribucí a cenou  vývoz a dovoz bez souhlasu výrobce  takzvané šedé vývozy.</a:t>
            </a:r>
          </a:p>
        </p:txBody>
      </p:sp>
    </p:spTree>
    <p:extLst>
      <p:ext uri="{BB962C8B-B14F-4D97-AF65-F5344CB8AC3E}">
        <p14:creationId xmlns:p14="http://schemas.microsoft.com/office/powerpoint/2010/main" val="1193522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79808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SMLOUVA O VÝHRADNÍM PRODEJI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Smlouvou o výhradním prodeji se dodavatel zavazuje, že zboží specifikované ve smlouvě nebude v určité oblasti dodávat v jiné osobě než výhradnímu odběrateli nebo výhradnímu prodejci.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 smlouvě musí být vyhrazena oblast a druh zboží.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Smlouva musí být písemná.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je zabezpečení potřebných služeb a proniknutí na vzdálené trhy.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Nevýhodou je zablokování vstupu na zahraniční trh, pokud výhradní prodejce není schopen zajistit požadovaný rozsah distribuce.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některých případech je vhodné sjednat ve smlouvě klauzuli o nabídce zboží za dohodnuté ceny  umožňuje realizovat jednotnou cenovou strategii v celém regionu.</a:t>
            </a:r>
          </a:p>
        </p:txBody>
      </p:sp>
    </p:spTree>
    <p:extLst>
      <p:ext uri="{BB962C8B-B14F-4D97-AF65-F5344CB8AC3E}">
        <p14:creationId xmlns:p14="http://schemas.microsoft.com/office/powerpoint/2010/main" val="2295030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09305" y="0"/>
            <a:ext cx="1197338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OBCHODNÍ ZASTOUPENÍ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Podstatou obchodního zastoupení je vyvíjení aktivit, které vedou k uzavírání různých smluv a obchodů jménem zastoupeného a na jeho účet.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Výběru obchodního zástupce je nutné věnovat velkou pozornost, protože obchodní zástupce není v podřízeném ani zaměstnaneckém poměru k zastoupenému.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praxi rozlišujeme následující formy obchodního zastoupení: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jednorázové a krátkodobé obchodní zastoupení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(na základě smlouvy o zprostředkování)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dlouhodobé obchodní zastoupení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(na základě smlouvy o obchodním zastoupení)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výhradní obchodní zastoupení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(na základě zvláštního typu smlouvy o obchodním zastoupení, zastoupený nesmí pro dané území používat jiného obchodního zástupce, a na vlastní účet či účet jiné osoby uzavírat obchody.</a:t>
            </a:r>
          </a:p>
        </p:txBody>
      </p:sp>
    </p:spTree>
    <p:extLst>
      <p:ext uri="{BB962C8B-B14F-4D97-AF65-F5344CB8AC3E}">
        <p14:creationId xmlns:p14="http://schemas.microsoft.com/office/powerpoint/2010/main" val="304815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09305" y="177282"/>
            <a:ext cx="118338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KOMISIONÁŘSKÁ SMLOUVA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Komisionářskou smlouvou se komisionář zavazuje, že zařídí vlastním jménem pro komitenta na jeho účet určitou obchodní záležitost.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Komitent se zavazuje zaplatit.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Smlouva nemusí být písemná.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Komitent je povinen uhradit náklady, které vznikly komisionáři při plnění úkolů.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je možnost využití dobrého jména komisionáře na daném území.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91693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09305" y="177282"/>
            <a:ext cx="118338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5. PIGGYBACKING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spolupráci více firem ze stejného oboru podnikání v oblasti vývozu, při které dává obvykle velká a známá firma k dispozici menším firmám za úplatu své zahraniční distribuční kanály.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Piggybacking</a:t>
            </a: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je využíván: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malými podniky,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středními podniky,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podniky stejného oboru,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velkými firmami pro mezifiremní spolupráci s aktivitami podporovanými státem.</a:t>
            </a:r>
          </a:p>
        </p:txBody>
      </p:sp>
    </p:spTree>
    <p:extLst>
      <p:ext uri="{BB962C8B-B14F-4D97-AF65-F5344CB8AC3E}">
        <p14:creationId xmlns:p14="http://schemas.microsoft.com/office/powerpoint/2010/main" val="4270240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71984" y="242597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6. PŘÍMÝ VÝVOZ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 obchodní metody se používají při vývozu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výrobních zařízení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 investičních celků.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Přímý vývoz je realizován na základě kupních smluv.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Přímý vývoz je používán u vývozu komplikovaných výrobků, se kterými je spojena nutnost poskytovat celou řadu odborných služeb.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této metody je možnost: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kontroly nad výrobkem,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kontroly nad cenami 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kontroly nad marketingovou strategií na mezinárodním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Nevýhoda této metody spočívá v zatížení výrobce všemi náklady a riziky spojených s přímým vývozem.</a:t>
            </a:r>
          </a:p>
        </p:txBody>
      </p:sp>
    </p:spTree>
    <p:extLst>
      <p:ext uri="{BB962C8B-B14F-4D97-AF65-F5344CB8AC3E}">
        <p14:creationId xmlns:p14="http://schemas.microsoft.com/office/powerpoint/2010/main" val="3679150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23936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7. EXPORTNÍ ALIANCE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 je seskupení nejméně tří a maximálně dvaceti pěti malých a středních podniku, které mají doplňující se výrobní program a uzavřenou dohodu o spolupráci.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Právní forma aliance je různá a odpovídá zvyklostem dané země.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realizuje výzkumy trhů,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zpracovává nabídky,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zajišťuje logistiku,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zprostředkovává účast na zahraničních výstavách.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 přináší úsporu nákladů, lepší vyjednávací pozici i výhodnější ceny. 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 si vytváří svou image.</a:t>
            </a:r>
          </a:p>
        </p:txBody>
      </p:sp>
    </p:spTree>
    <p:extLst>
      <p:ext uri="{BB962C8B-B14F-4D97-AF65-F5344CB8AC3E}">
        <p14:creationId xmlns:p14="http://schemas.microsoft.com/office/powerpoint/2010/main" val="4198264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229098"/>
            <a:ext cx="117547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VSTUPU NENÁROČNÉ NA KAPITÁLOVÉ INVESTICE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případě, že podnik nehodlá investovat v zahraničí, ale chce v rámci rozvoje svých mezinárodních aktivit zvýraznit přítomnost svých výrobků a služeb na trhu jiným způsobem než klasickými obchodními operacemi, tak volí formy poskytnutí licencí, zušlechťovacích operací a korporací.</a:t>
            </a:r>
          </a:p>
        </p:txBody>
      </p:sp>
    </p:spTree>
    <p:extLst>
      <p:ext uri="{BB962C8B-B14F-4D97-AF65-F5344CB8AC3E}">
        <p14:creationId xmlns:p14="http://schemas.microsoft.com/office/powerpoint/2010/main" val="982827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27743" y="277286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LICENCE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Licence je povolení, svolení k činnosti, která jinak není dovolena.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Účastníky tohoto vztahu označujeme jako: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poskytovatel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majitel výlučného práva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nabyvatel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přijímá právo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Licenční smlouvou se poskytuje právo k: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 nehmotného majetku,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nakládání s nehmotným majetkem,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využívaním vynálezu,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využíváním průmyslového vzoru,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využíváním ochranné známky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 obchodního jména.</a:t>
            </a:r>
          </a:p>
        </p:txBody>
      </p:sp>
    </p:spTree>
    <p:extLst>
      <p:ext uri="{BB962C8B-B14F-4D97-AF65-F5344CB8AC3E}">
        <p14:creationId xmlns:p14="http://schemas.microsoft.com/office/powerpoint/2010/main" val="281456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MOTIVY VSTUPU DO MEZINÁRODNÍHO PROSTŘEDÍ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Účast v obchodních, podnikatelských a investičních aktivitách v mezinárodním prostředí je potenciálně velmi ziskovou činností.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nemůžou očekávat že vstoupením do mezinárodního prostředí budou úspěšnými.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Musí se totiž přizpůsobit potřebám a možnostem mezinárodního prostředí aby se postupně mohli stát úspěšnými a stabilními účastníky mezinárodních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Navíc v mezinárodním prostředí jsou podniky více vystaveny konkurenci.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Podnikatelské prostředí se neustále mění a rozvíjí, podniky nemohou ignorovat zahraniční trhy.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Každý podnik se snaží zaujmout ke svému podnikání globální postoj.</a:t>
            </a:r>
          </a:p>
        </p:txBody>
      </p:sp>
    </p:spTree>
    <p:extLst>
      <p:ext uri="{BB962C8B-B14F-4D97-AF65-F5344CB8AC3E}">
        <p14:creationId xmlns:p14="http://schemas.microsoft.com/office/powerpoint/2010/main" val="3995845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02387" y="211973"/>
            <a:ext cx="1178722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Licenční smlouvou poskytovatel opravňuje nabyvatele ve sjednaném rozsahu a na sjednaném území k výkonu práv z průmyslového vlastnictví a nabyvatel se zavazuje k poskytování určité úplaty.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Účelem licence není vytvořit hmotný statek, ale stanovit pravidla k jeho šíření.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zpravidla zvažuje prodej práv k využívání průmyslového vlastnictví v situaci, kdy: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nemá možnost zavést výrobu s využitím svých vynálezů,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schopna zavést výrobu, ale má jisté překážky ve formě obchodní, devizové nebo celní politiky, které ji znemožňují vyvážet na dané území,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nemá dostatek finančních prostředků k rozvoji vlastního výzkumu. </a:t>
            </a:r>
          </a:p>
        </p:txBody>
      </p:sp>
    </p:spTree>
    <p:extLst>
      <p:ext uri="{BB962C8B-B14F-4D97-AF65-F5344CB8AC3E}">
        <p14:creationId xmlns:p14="http://schemas.microsoft.com/office/powerpoint/2010/main" val="1335414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FRANCHISING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smluvní vztah mezi partnery, ve kterém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frenchiser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(poskytovatel licence) poskytuje svou značku a právo užívat předmět podnikání a poskytuje své know-how a nabyvatel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frachisant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se zavazuje zaplatit smluvně stanovou odměnu a dodržovat komerční politiku poskytovatele.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Nabyvatel zůstává nezávislým subjektem, tedy vlastníkem.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Podstatou je předání úspěšného konceptu podnikání a možnosti podnikání pod známou značkou.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Nabyvatel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franchisy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poskytuje finanční, materiální i lidské zdroje.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Poskytovatel určuje podnikatelskou strategii, eliminuje podnikatelská rizika a zabezpečuje centralizované nákupy.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Oblasti kde se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franchising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uplatňuje je hotelnictví, rychlé občerstvení a čerpací stanice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McDonadls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KFC, Burger King).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87272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SMLOUVA O ŘÍZENÍ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Předmětem smlouvy o řízení je poskytnutí řídících znalostí a špičkových manažerů.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Obvykle je smlouva sjednána na dobu určitou.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Může se jednat o řízení výrobního závodu nebo o řízení v oblasti služeb (hotelnictví, poradenství).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přenos osvědčené koncepce řízení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 zahraničí a využívá se pro řízení podniků v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rozvojových zemích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6937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ZUŠLECHŤOVACÍ OPERACE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Podstatou je zpracování nebo přepracování surovin, materiálů a polotovarů do vyššího stupně finality nebo do konečné podoby hotového výrobku.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Zušlechťovací operace je označována jako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outsourcing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 využití zušlechťovacích operací jsou firmy motivovány nižšími náklady na přepracování v zahraničí (nižší mzdy v jiném státě, nižší náklady na energie, nižší daně, nižší surovinové a materiálové náklady, příznivější legislativa).</a:t>
            </a:r>
          </a:p>
          <a:p>
            <a:pPr marL="457200" indent="-457200">
              <a:buFontTx/>
              <a:buChar char="-"/>
            </a:pPr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Zušlechťovací operace dělíme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aktivní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– zahraniční objednatel dodá národnímu podniku materiál nebo polotovary k zušlechtění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pasivní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– objednatelem je národní subjekt, který dodává suroviny či polotovary do zahraničí a po finalizaci je znovu dováží do ČR</a:t>
            </a:r>
          </a:p>
        </p:txBody>
      </p:sp>
    </p:spTree>
    <p:extLst>
      <p:ext uri="{BB962C8B-B14F-4D97-AF65-F5344CB8AC3E}">
        <p14:creationId xmlns:p14="http://schemas.microsoft.com/office/powerpoint/2010/main" val="3883520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5. MEZINÁRODNÍ VÝROBNÍ KOOPERACE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založena na rozdělení výrobního programu mezi výrobce z různých zemí.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Finální výrobek je kompletován jedním nebo oběma výrobci.</a:t>
            </a:r>
          </a:p>
          <a:p>
            <a:pPr marL="457200" indent="-457200">
              <a:buFontTx/>
              <a:buChar char="-"/>
            </a:pPr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Kooperace je na různých úrovních například: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výrobní,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výzkumné,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vývojové.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Podrobnosti smlouvy o výrobní kooperaci nejsou upraveny, strany si podrobnosti a podmínky smlouvy ujednají sami mezi sebou.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Hlavní výhodou této metody je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zvýšení kvality a užitné hodnoty finálního výrobku.</a:t>
            </a:r>
          </a:p>
        </p:txBody>
      </p:sp>
    </p:spTree>
    <p:extLst>
      <p:ext uri="{BB962C8B-B14F-4D97-AF65-F5344CB8AC3E}">
        <p14:creationId xmlns:p14="http://schemas.microsoft.com/office/powerpoint/2010/main" val="1070005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229098"/>
            <a:ext cx="11754777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VSTUPY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vstupy jsou nejvyšším stupněm internacionalizace.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Jsou realizovány velkými firmami.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finančně náročné metody a formy, které mají dlouhodobou povahu.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zahraničních investorů je přítomnost na vybraném trhu, v daném regionu a přihlížení se konečnému spotřebiteli.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Zahraniční investice se výrazně podílí na rozvoji světového hospodářství, do země vstupu přináší kapitál, know-how, nové pracovní místa a nové technologie.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Vstup zahraničních investorů je často podporován daňovými a celními úlevami, dotacemi a dalšími investičními pobídkami.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1767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 ZAHRANIČNÍ INVESTICE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vynaložení peněžních prostředků nebo penězi ocenitelných majetkových hodnot a práv za účelem založení, získaní nebo rozšíření trvalých ekonomických vztahů investujícího tuzemského podnikatele do podnikání v zahraničí nebo zahraničního investora do tuzemského podnikání.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kapitálových vstupů: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vklady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(hmotné a nehmotné investice),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portfoliové investice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(nákup akcií),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 investice,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reinvestice zisku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Rozhodování o kapitálové investici je ovlivněno řadou faktorů, které lze označit jako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investiční klima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2732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09080" y="74645"/>
            <a:ext cx="11787226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Investice mají podobu: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akvizice,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fúze,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investic na zelené louce,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společného podnikání,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strategických aliancí.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AKVIZICE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převzetí části firmy či celé firmy s cílem posílení postavení na trhu a dosazení konkurenční výhody.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FÚZE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realizovaná formou splynutí nebo sloučení obchodních společností.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Splynutím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vzniká nová společnost a staré společnosti zanikají. 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Sloučením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nevzniká nová společnost, ale pouze jedna společnost zanikne a sloučí se s druhou.</a:t>
            </a:r>
          </a:p>
        </p:txBody>
      </p:sp>
    </p:spTree>
    <p:extLst>
      <p:ext uri="{BB962C8B-B14F-4D97-AF65-F5344CB8AC3E}">
        <p14:creationId xmlns:p14="http://schemas.microsoft.com/office/powerpoint/2010/main" val="1777872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INVESTICE NA ZELENÉ LOUCE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nově vybudované firmy, které přináší dané zemi kapitál, nové technologie nebo pracovní místa.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SPOLEČNÉ PODNIKÁNÍ = JOINT VENTURE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vytvoření společného vlastnictví dvou a více subjektů, které se dohodly na společném podnikatelské záměru.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současné době se uplatňuje forma společného podnikání na bázi smluvního vztahu nebo kapitálového vkladu.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STRATEGICKÉ ALIANCE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novodobou formu společného podniku.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Partnery v alianci se stávají velké a kapitálově silné podniky.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Strategické aliance se vytváření v odvětvích telekomunikace, automobilového průmyslu, výrobě komponent nebo distribučních kanálech).</a:t>
            </a:r>
          </a:p>
        </p:txBody>
      </p:sp>
    </p:spTree>
    <p:extLst>
      <p:ext uri="{BB962C8B-B14F-4D97-AF65-F5344CB8AC3E}">
        <p14:creationId xmlns:p14="http://schemas.microsoft.com/office/powerpoint/2010/main" val="4090516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xmlns="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890899"/>
              </p:ext>
            </p:extLst>
          </p:nvPr>
        </p:nvGraphicFramePr>
        <p:xfrm>
          <a:off x="0" y="-1"/>
          <a:ext cx="12192000" cy="68822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1779">
                  <a:extLst>
                    <a:ext uri="{9D8B030D-6E8A-4147-A177-3AD203B41FA5}">
                      <a16:colId xmlns:a16="http://schemas.microsoft.com/office/drawing/2014/main" xmlns="" val="2916766511"/>
                    </a:ext>
                  </a:extLst>
                </a:gridCol>
                <a:gridCol w="3096015">
                  <a:extLst>
                    <a:ext uri="{9D8B030D-6E8A-4147-A177-3AD203B41FA5}">
                      <a16:colId xmlns:a16="http://schemas.microsoft.com/office/drawing/2014/main" xmlns="" val="754811123"/>
                    </a:ext>
                  </a:extLst>
                </a:gridCol>
                <a:gridCol w="4132103">
                  <a:extLst>
                    <a:ext uri="{9D8B030D-6E8A-4147-A177-3AD203B41FA5}">
                      <a16:colId xmlns:a16="http://schemas.microsoft.com/office/drawing/2014/main" xmlns="" val="184082237"/>
                    </a:ext>
                  </a:extLst>
                </a:gridCol>
                <a:gridCol w="4132103">
                  <a:extLst>
                    <a:ext uri="{9D8B030D-6E8A-4147-A177-3AD203B41FA5}">
                      <a16:colId xmlns:a16="http://schemas.microsoft.com/office/drawing/2014/main" xmlns="" val="3505591807"/>
                    </a:ext>
                  </a:extLst>
                </a:gridCol>
              </a:tblGrid>
              <a:tr h="68822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9579"/>
                  </a:ext>
                </a:extLst>
              </a:tr>
              <a:tr h="1591153">
                <a:tc rowSpan="4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OBCHODNÍ METODY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PROSTŘEDNICKÉ VZTAHY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Eliminace rizik na zahraničním trhu pro výrobce.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bezprostředního kontaktu se zákazníkem.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distribucí i cenami.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2341577"/>
                  </a:ext>
                </a:extLst>
              </a:tr>
              <a:tr h="243543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VÝHRADNÍ PRODEJ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zaběhnutých distribučních kanálů prodejce.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Proniknutí na vzdálené trhy.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bezprostředního kontaktu s trhem.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prodejcem.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Zablokování vstupu na trhy, kde prodejce nepůsobí.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4762446"/>
                  </a:ext>
                </a:extLst>
              </a:tr>
              <a:tr h="126642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OBCHODNÍ ZASTOUPENÍ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zaběhnutých distribučních kanálů prodejce.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Proniknutí na vzdálené trhy.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bezprostředního kontaktu s trhem.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Velká samostatnost prodejce.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1722178"/>
                  </a:ext>
                </a:extLst>
              </a:tr>
              <a:tr h="87675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KOMISIONÁŘSKÁ SMLOUVA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cenami.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Dobré jméno komisionáře.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Velká samostatnost komisionáře.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7174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59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71983" y="177282"/>
            <a:ext cx="1204803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Zahraniční podniky expandují na nové trhy a příležitosti na domácím trhu ubývají.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Globální konkurence se zvyšuje a je tedy třeba aby i tuzemské podniky expandovaly do zahraničí.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vstupují na mezinárodní trhy s cílem poskytovat výrobky a služby a uspokojit potřeby a přání zákazníků i vlastníků firmy.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rozhodování o vstupu a formě vstupu na mezinárodní je stále složitějším procesem na který působí celá řada faktorů.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Motivace pro expanzi na mezinárodní trhy rozdělujeme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aktivní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jedná se o motivaci, která je rozvíjena managementem firmy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pasivní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nutná reakce na změny a tlaky, které vytváří prostření na podnik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a obchodní aktivity firmy jsou ovlivněny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aktivními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pasivními faktory.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3156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xmlns="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39972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1779">
                  <a:extLst>
                    <a:ext uri="{9D8B030D-6E8A-4147-A177-3AD203B41FA5}">
                      <a16:colId xmlns:a16="http://schemas.microsoft.com/office/drawing/2014/main" xmlns="" val="2916766511"/>
                    </a:ext>
                  </a:extLst>
                </a:gridCol>
                <a:gridCol w="2797829">
                  <a:extLst>
                    <a:ext uri="{9D8B030D-6E8A-4147-A177-3AD203B41FA5}">
                      <a16:colId xmlns:a16="http://schemas.microsoft.com/office/drawing/2014/main" xmlns="" val="754811123"/>
                    </a:ext>
                  </a:extLst>
                </a:gridCol>
                <a:gridCol w="4430289">
                  <a:extLst>
                    <a:ext uri="{9D8B030D-6E8A-4147-A177-3AD203B41FA5}">
                      <a16:colId xmlns:a16="http://schemas.microsoft.com/office/drawing/2014/main" xmlns="" val="184082237"/>
                    </a:ext>
                  </a:extLst>
                </a:gridCol>
                <a:gridCol w="4132103">
                  <a:extLst>
                    <a:ext uri="{9D8B030D-6E8A-4147-A177-3AD203B41FA5}">
                      <a16:colId xmlns:a16="http://schemas.microsoft.com/office/drawing/2014/main" xmlns="" val="3505591807"/>
                    </a:ext>
                  </a:extLst>
                </a:gridCol>
              </a:tblGrid>
              <a:tr h="700736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9579"/>
                  </a:ext>
                </a:extLst>
              </a:tr>
              <a:tr h="2420665">
                <a:tc rowSpan="3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OBCHODNÍ METODY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PIGGYBACKING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Jméno a zkušenosti velké firmy.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Úspora nákladů.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realizace vlastní marketingové strategie.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cenami.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Tlak na ceny.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Poškození image firmy.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Tlak na kvalitu dodávek.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42341577"/>
                  </a:ext>
                </a:extLst>
              </a:tr>
              <a:tr h="247971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PŘÍMÝ VÝVOZ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výrobkem.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cenami.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Realizace vlastní marketingové strategie.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Zvýšení loajality zákazníků.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Zatížení všemi náklady a riziky spojenými s přímým vývozem.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74762446"/>
                  </a:ext>
                </a:extLst>
              </a:tr>
              <a:tr h="125688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EXPORTNÍ ALIANCE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Úspora nákladů. 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Výhodnější cena.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Image sdružení.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Nevyváženost vztahů.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samostatnosti.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51722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546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xmlns="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656906"/>
              </p:ext>
            </p:extLst>
          </p:nvPr>
        </p:nvGraphicFramePr>
        <p:xfrm>
          <a:off x="0" y="-1"/>
          <a:ext cx="12192001" cy="669004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35698">
                  <a:extLst>
                    <a:ext uri="{9D8B030D-6E8A-4147-A177-3AD203B41FA5}">
                      <a16:colId xmlns:a16="http://schemas.microsoft.com/office/drawing/2014/main" xmlns="" val="2916766511"/>
                    </a:ext>
                  </a:extLst>
                </a:gridCol>
                <a:gridCol w="3060441">
                  <a:extLst>
                    <a:ext uri="{9D8B030D-6E8A-4147-A177-3AD203B41FA5}">
                      <a16:colId xmlns:a16="http://schemas.microsoft.com/office/drawing/2014/main" xmlns="" val="754811123"/>
                    </a:ext>
                  </a:extLst>
                </a:gridCol>
                <a:gridCol w="4047931">
                  <a:extLst>
                    <a:ext uri="{9D8B030D-6E8A-4147-A177-3AD203B41FA5}">
                      <a16:colId xmlns:a16="http://schemas.microsoft.com/office/drawing/2014/main" xmlns="" val="184082237"/>
                    </a:ext>
                  </a:extLst>
                </a:gridCol>
                <a:gridCol w="4047931">
                  <a:extLst>
                    <a:ext uri="{9D8B030D-6E8A-4147-A177-3AD203B41FA5}">
                      <a16:colId xmlns:a16="http://schemas.microsoft.com/office/drawing/2014/main" xmlns="" val="3505591807"/>
                    </a:ext>
                  </a:extLst>
                </a:gridCol>
              </a:tblGrid>
              <a:tr h="70101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9579"/>
                  </a:ext>
                </a:extLst>
              </a:tr>
              <a:tr h="1072514">
                <a:tc rowSpan="5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FORMY NENÁROČNÉ NA KAPITÁLOVÉ INVESTICE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Nízké náklady a riziko při zavádění.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technologií.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2341577"/>
                  </a:ext>
                </a:extLst>
              </a:tr>
              <a:tr h="116679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FRANCHISING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Nízké náklady a riziko při zavádění.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kvalitou.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4762446"/>
                  </a:ext>
                </a:extLst>
              </a:tr>
              <a:tr h="12349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SMLOUVA O ŘÍZENÍ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Vklad do podnikání.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na zisku.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Získání akcií.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1722178"/>
                  </a:ext>
                </a:extLst>
              </a:tr>
              <a:tr h="1257390">
                <a:tc vMerge="1">
                  <a:txBody>
                    <a:bodyPr/>
                    <a:lstStyle/>
                    <a:p>
                      <a:pPr algn="ctr"/>
                      <a:endParaRPr lang="cs-CZ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ZUŠLECHŤOVACÍ OPERACE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Nižší náklady na přepracování výrobků v zahraničí.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8006801"/>
                  </a:ext>
                </a:extLst>
              </a:tr>
              <a:tr h="1257390">
                <a:tc vMerge="1">
                  <a:txBody>
                    <a:bodyPr/>
                    <a:lstStyle/>
                    <a:p>
                      <a:pPr algn="ctr"/>
                      <a:endParaRPr lang="cs-CZ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MEZINÁRODNÍ VÝROBNÍ KOOPERACE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celkových nákladů.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Zvýšení kvality a užitné hodnoty finálního výrobku.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9604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9680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xmlns="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727590"/>
              </p:ext>
            </p:extLst>
          </p:nvPr>
        </p:nvGraphicFramePr>
        <p:xfrm>
          <a:off x="604934" y="578497"/>
          <a:ext cx="10069286" cy="543265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55375">
                  <a:extLst>
                    <a:ext uri="{9D8B030D-6E8A-4147-A177-3AD203B41FA5}">
                      <a16:colId xmlns:a16="http://schemas.microsoft.com/office/drawing/2014/main" xmlns="" val="2916766511"/>
                    </a:ext>
                  </a:extLst>
                </a:gridCol>
                <a:gridCol w="2527596">
                  <a:extLst>
                    <a:ext uri="{9D8B030D-6E8A-4147-A177-3AD203B41FA5}">
                      <a16:colId xmlns:a16="http://schemas.microsoft.com/office/drawing/2014/main" xmlns="" val="754811123"/>
                    </a:ext>
                  </a:extLst>
                </a:gridCol>
                <a:gridCol w="3448901">
                  <a:extLst>
                    <a:ext uri="{9D8B030D-6E8A-4147-A177-3AD203B41FA5}">
                      <a16:colId xmlns:a16="http://schemas.microsoft.com/office/drawing/2014/main" xmlns="" val="184082237"/>
                    </a:ext>
                  </a:extLst>
                </a:gridCol>
                <a:gridCol w="3237414">
                  <a:extLst>
                    <a:ext uri="{9D8B030D-6E8A-4147-A177-3AD203B41FA5}">
                      <a16:colId xmlns:a16="http://schemas.microsoft.com/office/drawing/2014/main" xmlns="" val="3505591807"/>
                    </a:ext>
                  </a:extLst>
                </a:gridCol>
              </a:tblGrid>
              <a:tr h="70101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49579"/>
                  </a:ext>
                </a:extLst>
              </a:tr>
              <a:tr h="1072514">
                <a:tc rowSpan="4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KAPITÁLOVÉ VSTUPY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KAPITÁLOVÉ VKLADY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Znalost trhu.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kontaktů.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Blízkost k zákazníkovi.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na zisku.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Rozvoj trhu.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2341577"/>
                  </a:ext>
                </a:extLst>
              </a:tr>
              <a:tr h="116679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PORTFOLIOVÉ INVESTICE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4762446"/>
                  </a:ext>
                </a:extLst>
              </a:tr>
              <a:tr h="12349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FINANČNÍ INVESTICE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1722178"/>
                  </a:ext>
                </a:extLst>
              </a:tr>
              <a:tr h="1257390">
                <a:tc vMerge="1">
                  <a:txBody>
                    <a:bodyPr/>
                    <a:lstStyle/>
                    <a:p>
                      <a:pPr algn="ctr"/>
                      <a:endParaRPr lang="cs-CZ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REINVESTICE ZISKU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800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37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xmlns="" id="{67453859-BBDF-4864-9627-2E37F0E33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921699"/>
              </p:ext>
            </p:extLst>
          </p:nvPr>
        </p:nvGraphicFramePr>
        <p:xfrm>
          <a:off x="317240" y="214603"/>
          <a:ext cx="11299372" cy="605556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649686">
                  <a:extLst>
                    <a:ext uri="{9D8B030D-6E8A-4147-A177-3AD203B41FA5}">
                      <a16:colId xmlns:a16="http://schemas.microsoft.com/office/drawing/2014/main" xmlns="" val="1287969005"/>
                    </a:ext>
                  </a:extLst>
                </a:gridCol>
                <a:gridCol w="5649686">
                  <a:extLst>
                    <a:ext uri="{9D8B030D-6E8A-4147-A177-3AD203B41FA5}">
                      <a16:colId xmlns:a16="http://schemas.microsoft.com/office/drawing/2014/main" xmlns="" val="687148038"/>
                    </a:ext>
                  </a:extLst>
                </a:gridCol>
              </a:tblGrid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AKTIVNÍ FAKTORY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PASIVNÍ FAKTORY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7440807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vyššího zisku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konkurenční tlaky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5674759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unikátnost výrobků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nadvýroba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5303106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technologická výhoda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klesající domácí prodeje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5969003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exkluzivní informace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nevyužitá výrobní kapacita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1557269"/>
                  </a:ext>
                </a:extLst>
              </a:tr>
              <a:tr h="681136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aktivita managementu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nasycené domácí trhy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748415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daňový prospěch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geografická blízkost k zákazníkům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6667506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úspory z rozsahu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0585117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posílení image firmy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1828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86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ROZHODNUTÍ VSTUPU PODNIKU NA MEZINÁRODNÍ TRH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Podnik, který uvažuje o vstupu na mezinárodní trhy prochází etapami rozhodování.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rozhodování o trhu, o načasování vstupu na mezinárodní trhu o formě vstupu a o marketingovém mixu.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FAKTORY OVLIVŇUJÍCÍ FORMY VSTUPŮ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politické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právní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ekonomické faktory</a:t>
            </a:r>
          </a:p>
          <a:p>
            <a:pPr marL="514350" indent="-514350">
              <a:buAutoNum type="arabicPeriod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9254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154452"/>
            <a:ext cx="11754777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růstový potenciál podniku na trhu.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OBCHODNÍ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bariéry,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celní  a devizový režim,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kurzová rizika.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POLITICKÉ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politický systém,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stabilita země,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korupční prostředí,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politické strany a jejich vliv,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vztahy k zahraničním investorům.</a:t>
            </a:r>
          </a:p>
        </p:txBody>
      </p:sp>
    </p:spTree>
    <p:extLst>
      <p:ext uri="{BB962C8B-B14F-4D97-AF65-F5344CB8AC3E}">
        <p14:creationId xmlns:p14="http://schemas.microsoft.com/office/powerpoint/2010/main" val="184974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PRÁVNÍ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legislativa,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právní systém dané země,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podmínky pro zahraniční podnikatelské subjekty.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5.  OBCHODNÍ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tempo hospodářského růstu,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míra inflace,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míra nezaměstnanosti,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vývoj investic.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8670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VSTUPU FIREM NA MEZINÁRODNÍ TRHY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Volbě konkrétní formy vstupu na zahraniční trh předchází obchodním aktivitám a mnohdy rozhoduje o budoucím úspěchu na daném trhu.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vstupu dělíme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metody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prostřednické vztahy,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výhradní prodej,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zastoupení,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komisionářská smlouva,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piggybacking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přímý vývoz,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exportní aliance.</a:t>
            </a:r>
          </a:p>
        </p:txBody>
      </p:sp>
    </p:spTree>
    <p:extLst>
      <p:ext uri="{BB962C8B-B14F-4D97-AF65-F5344CB8AC3E}">
        <p14:creationId xmlns:p14="http://schemas.microsoft.com/office/powerpoint/2010/main" val="169807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nenáročné na kapitálové investice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licence,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franchising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smlouva o řízení,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zušlechťovací operace,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výrobní kooperace.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vstupy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 zahraniční vklady a investice</a:t>
            </a:r>
          </a:p>
        </p:txBody>
      </p:sp>
    </p:spTree>
    <p:extLst>
      <p:ext uri="{BB962C8B-B14F-4D97-AF65-F5344CB8AC3E}">
        <p14:creationId xmlns:p14="http://schemas.microsoft.com/office/powerpoint/2010/main" val="29537002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311B7-C85A-4F31-A598-C396937F2635}">
  <ds:schemaRefs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a9f35f07-9a28-4d2d-bdff-db8c95e03da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13504</TotalTime>
  <Words>2299</Words>
  <Application>Microsoft Office PowerPoint</Application>
  <PresentationFormat>Vlastní</PresentationFormat>
  <Paragraphs>312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Renáta</cp:lastModifiedBy>
  <cp:revision>289</cp:revision>
  <dcterms:created xsi:type="dcterms:W3CDTF">2021-02-11T08:32:21Z</dcterms:created>
  <dcterms:modified xsi:type="dcterms:W3CDTF">2024-03-11T23:32:12Z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