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52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5050"/>
    <a:srgbClr val="FF0000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0" autoAdjust="0"/>
  </p:normalViewPr>
  <p:slideViewPr>
    <p:cSldViewPr snapToGrid="0">
      <p:cViewPr>
        <p:scale>
          <a:sx n="70" d="100"/>
          <a:sy n="70" d="100"/>
        </p:scale>
        <p:origin x="-720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E752E-68D3-4F3A-B1F9-D6E538ED5DBD}" type="datetimeFigureOut">
              <a:rPr lang="cs-CZ" smtClean="0"/>
              <a:t>2.3.2024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90B1D-D267-4D33-9887-70F9F79D51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88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E63248F-AF27-4C19-9881-7FFF12860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5417E0F9-83E0-4F91-A61D-E3D7244B0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7E2A2BD6-009B-4ED9-8BE2-1E1FD1EC3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8D747DA7-8383-42FF-950B-DEBE99D6E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47EFE725-3170-42E4-B3DF-C32518D2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59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2ACF102-5177-4F7C-84C0-E5B20874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C25021F2-0FC1-46ED-8A84-0B7AE2EB4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FED17B89-E6AF-462A-A80F-6A6066744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730D66A2-5584-4162-9D3B-A74C710CF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DAD7DE89-9472-4B07-AB82-73B1BDD1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83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="" xmlns:a16="http://schemas.microsoft.com/office/drawing/2014/main" id="{47A11AF0-6B45-43D2-B745-142E5FAF69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410109DE-22F3-44A8-A82D-FC0729A96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702D7FD6-87AF-4E29-B862-099E58717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46F575F7-345C-4243-9E1D-68B3E453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89CF908D-8158-4B46-9555-1A1E90AD7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57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9FFDAD9-810A-4665-A1BC-DD693796B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F5E104B5-5634-4B00-914E-E97E87874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CAF3DB77-D33A-4060-B2C0-51968842F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700E1D51-6113-459D-B424-C95281CE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F160A89A-16B6-43F5-B099-C5ECFA7C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79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803805C-F20F-408C-B789-71DE57C23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241513E7-3CDB-4A32-8F95-1B2443664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E62821D6-31D2-4829-8495-C17927335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B33B96F6-030A-42D2-9D1B-C9C543A4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DAFAE29E-2BB3-45D5-8CF7-855B0FA3D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06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6E20C71-3319-4CDA-8985-5182B11F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CA77F3DC-C86B-4AA9-BE7A-F3DEEE06C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3D616916-50DF-4634-92BA-28CA6FAC8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895ABE7F-B75A-4F39-BB5A-98AA1DFA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2.3.2024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89B0BCDD-1B4E-492A-B8AE-DE3637FB7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8AAEC3B5-BAE7-4887-9DFD-807D279F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29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8DCDAC1-6EBB-4B0C-822F-A13474AEA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884413E1-5ACB-4034-99F4-BE0461925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6D335473-A920-4F7B-A642-8B7109ECF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6FEEB5A5-BE0D-4E28-AA63-A70E2B5CB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BF72F36E-308D-406D-A9A0-AD99827267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10152A51-E3AC-4E0D-B379-7C9672CCD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2.3.2024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A0BECE59-FC6D-4CBA-BAA4-A59A299A7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577B2D24-C7F0-47E6-85B0-52088E5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69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2AE45D3-7131-45C2-8B99-BFF0C410A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906DF523-80C8-4A76-8E5A-69A5340C7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2.3.2024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24924E26-4833-4340-98BD-52A19B774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06CFD240-2BC3-430B-8705-F0D1F0B0E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36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5FE58D9D-664C-40E8-8605-F8AC83143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2.3.2024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E0520B29-9824-440B-B5F8-9CA5EC9C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19DC43DA-375D-4797-83B4-4A3B48BF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82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70E2144-4A65-4FF0-B6DC-D841904D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CFD6CD14-9D09-47E2-92E1-C6DFFDF62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43AA5523-9BB8-4827-82EC-4C8C0407A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4C6E3E56-D1CB-4933-9371-406B6404D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2.3.2024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D016624E-A237-46EC-BE17-8B818EA52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3DAB3EC9-EF0E-42BB-95E6-1F1AC456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42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23EE396-42DD-47DC-9A0B-7E29FA0FB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="" xmlns:a16="http://schemas.microsoft.com/office/drawing/2014/main" id="{49306627-1C49-4198-9EEC-DDE68DBE32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1E5961D2-7492-42F0-AA36-223CE9BD6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F96D51F7-E5FA-4038-811B-A4B85954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2.3.2024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64023AF8-FA44-4201-B6B0-9F00F1DEB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181F564A-3B44-4CA0-A1EF-F7B5C41DB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36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446AD61B-FB4C-4D43-8CF5-40EF0FAB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822B2679-020B-4AA2-83EE-7F6496083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05224C8D-6ADC-4B33-81BF-49DCCB59E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4B9E3-DF22-427E-B628-24E8CFE48324}" type="datetimeFigureOut">
              <a:rPr lang="cs-CZ" smtClean="0"/>
              <a:t>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4E838387-1FC0-4168-94BA-AF1ED4780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1B7B1E84-F6EF-4890-A4EE-080DDDAEA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99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4" y="0"/>
            <a:ext cx="12192000" cy="6858000"/>
          </a:xfrm>
          <a:prstGeom prst="rect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670" y="131824"/>
            <a:ext cx="2300345" cy="9087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05D3AEE7-2877-4EB1-BC64-835F3F89AC0B}"/>
              </a:ext>
            </a:extLst>
          </p:cNvPr>
          <p:cNvSpPr txBox="1"/>
          <p:nvPr/>
        </p:nvSpPr>
        <p:spPr>
          <a:xfrm>
            <a:off x="570273" y="1248012"/>
            <a:ext cx="11098563" cy="1107996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6600" b="1" dirty="0" smtClean="0">
                <a:ln w="11430">
                  <a:solidFill>
                    <a:prstClr val="black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erlin Sans FB Demi" panose="020E0802020502020306" pitchFamily="34" charset="0"/>
              </a:rPr>
              <a:t>MARKETINGOVÝ VÝZKUM</a:t>
            </a:r>
            <a:endParaRPr lang="cs-CZ" sz="6600" b="1" dirty="0">
              <a:ln w="11430">
                <a:solidFill>
                  <a:prstClr val="black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05D3AEE7-2877-4EB1-BC64-835F3F89AC0B}"/>
              </a:ext>
            </a:extLst>
          </p:cNvPr>
          <p:cNvSpPr txBox="1"/>
          <p:nvPr/>
        </p:nvSpPr>
        <p:spPr>
          <a:xfrm>
            <a:off x="657367" y="4040088"/>
            <a:ext cx="108772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4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10. </a:t>
            </a:r>
          </a:p>
          <a:p>
            <a:pPr algn="ctr"/>
            <a:r>
              <a:rPr lang="cs-CZ" sz="44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MĚŘENÍ</a:t>
            </a:r>
          </a:p>
        </p:txBody>
      </p:sp>
    </p:spTree>
    <p:extLst>
      <p:ext uri="{BB962C8B-B14F-4D97-AF65-F5344CB8AC3E}">
        <p14:creationId xmlns:p14="http://schemas.microsoft.com/office/powerpoint/2010/main" val="3227085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117985" y="156392"/>
            <a:ext cx="1195603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POSTOJOVÉ ŠKÁLY</a:t>
            </a:r>
          </a:p>
          <a:p>
            <a:pPr marL="514350" indent="-514350">
              <a:spcBef>
                <a:spcPts val="600"/>
              </a:spcBef>
              <a:buAutoNum type="alphaLcParenR"/>
            </a:pPr>
            <a:r>
              <a:rPr lang="cs-CZ" sz="3000" b="1" dirty="0">
                <a:latin typeface="Amasis MT Pro Medium" panose="02040604050005020304" pitchFamily="18" charset="-18"/>
              </a:rPr>
              <a:t>Jednoduchá postojová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Ve většině základních měření postojů se očekává, že jedinci vyjádří souhlas nebo nesouhlas s předloženým tvrzením nebo takto reagují na jednoduchou položenou otázku.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b) Postojová hodnotící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Je při marketingovém výzkumu využívána nejčastěji, jelikož je jednoduchá a lze ji přizpůsobit většině zjišťovaných situací.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Respondent vyjadřuje stupeň svého postoje.</a:t>
            </a:r>
          </a:p>
        </p:txBody>
      </p:sp>
    </p:spTree>
    <p:extLst>
      <p:ext uri="{BB962C8B-B14F-4D97-AF65-F5344CB8AC3E}">
        <p14:creationId xmlns:p14="http://schemas.microsoft.com/office/powerpoint/2010/main" val="3819362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5A30014-8660-43D2-BE9B-020482198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34" y="876300"/>
            <a:ext cx="10267950" cy="59817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4E7B3E36-7989-406F-B070-8262C619289F}"/>
              </a:ext>
            </a:extLst>
          </p:cNvPr>
          <p:cNvSpPr txBox="1"/>
          <p:nvPr/>
        </p:nvSpPr>
        <p:spPr>
          <a:xfrm>
            <a:off x="337929" y="245358"/>
            <a:ext cx="856753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dirty="0">
                <a:latin typeface="Amasis MT Pro Medium" panose="02040604050005020304" pitchFamily="18" charset="-18"/>
              </a:rPr>
              <a:t>HODNOTÍCÍ POSTOJOVÁ ŠKÁLA</a:t>
            </a:r>
          </a:p>
        </p:txBody>
      </p:sp>
    </p:spTree>
    <p:extLst>
      <p:ext uri="{BB962C8B-B14F-4D97-AF65-F5344CB8AC3E}">
        <p14:creationId xmlns:p14="http://schemas.microsoft.com/office/powerpoint/2010/main" val="3142579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117985" y="156392"/>
            <a:ext cx="1195603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LIKERTOVA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Bodovací, známkovací, škála souhlasu.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Nejpoužívanější metoda měření postojů.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Od respondenta se požaduje, aby vyjádřil stupeň souhlasu nebo nesouhlasu s různými tvrzeními, která se týkají daného postoje k objektu.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Respondent má k vyjádření svého postoje škálu o pěti pozicích.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Výhodou je, že respondent hodnotí objekt pouze z jednoho aspektu.</a:t>
            </a:r>
          </a:p>
        </p:txBody>
      </p:sp>
    </p:spTree>
    <p:extLst>
      <p:ext uri="{BB962C8B-B14F-4D97-AF65-F5344CB8AC3E}">
        <p14:creationId xmlns:p14="http://schemas.microsoft.com/office/powerpoint/2010/main" val="3016934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BE62178D-7EC9-4434-9933-366A85A8C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17" y="681860"/>
            <a:ext cx="9750287" cy="590148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D53CA0E8-9368-49F6-9E0F-9624EA6C900B}"/>
              </a:ext>
            </a:extLst>
          </p:cNvPr>
          <p:cNvSpPr txBox="1"/>
          <p:nvPr/>
        </p:nvSpPr>
        <p:spPr>
          <a:xfrm>
            <a:off x="198782" y="129208"/>
            <a:ext cx="67784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 Medium" panose="02040604050005020304" pitchFamily="18" charset="-18"/>
              </a:rPr>
              <a:t>LIKERTOVA ŠKÁLA</a:t>
            </a:r>
          </a:p>
        </p:txBody>
      </p:sp>
    </p:spTree>
    <p:extLst>
      <p:ext uri="{BB962C8B-B14F-4D97-AF65-F5344CB8AC3E}">
        <p14:creationId xmlns:p14="http://schemas.microsoft.com/office/powerpoint/2010/main" val="985776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117985" y="156392"/>
            <a:ext cx="1195603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OSGOODOVA METODA SÉMANTICKÉHO </a:t>
            </a:r>
          </a:p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DIFERENCIÁLU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Jedná se o metodu škálování, která se používá k zjišťování image výrobku nebo organizace.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Např. Srovnávání image různých konkurenčních výrobků.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Respondenti vyjadřují svůj postoj k předmětu výzkumu pomocí pětibodových nebo sedmibodových škál, které jsou na obou stranách označený opačnými hodnotami (malý x velký, silný x slabý). Středy jsou neutrální pozice.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Jednoduchá metoda k více </a:t>
            </a:r>
            <a:r>
              <a:rPr lang="cs-CZ" sz="3000" dirty="0" err="1">
                <a:latin typeface="Amasis MT Pro Medium" panose="02040604050005020304" pitchFamily="18" charset="-18"/>
              </a:rPr>
              <a:t>aspektovanému</a:t>
            </a:r>
            <a:r>
              <a:rPr lang="cs-CZ" sz="3000" dirty="0">
                <a:latin typeface="Amasis MT Pro Medium" panose="02040604050005020304" pitchFamily="18" charset="-18"/>
              </a:rPr>
              <a:t> hodnocení.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Získáme hodnocení jednotlivých hodnocení, celkové hodnocení i průměry.</a:t>
            </a:r>
          </a:p>
        </p:txBody>
      </p:sp>
    </p:spTree>
    <p:extLst>
      <p:ext uri="{BB962C8B-B14F-4D97-AF65-F5344CB8AC3E}">
        <p14:creationId xmlns:p14="http://schemas.microsoft.com/office/powerpoint/2010/main" val="463943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29CD10CE-304D-42DA-BC33-3297612A4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81" t="19949" r="38368" b="13043"/>
          <a:stretch/>
        </p:blipFill>
        <p:spPr>
          <a:xfrm>
            <a:off x="2999383" y="565078"/>
            <a:ext cx="5436705" cy="607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48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117985" y="156392"/>
            <a:ext cx="119560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NUMERICKÁ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Používá číselného vyjádření volby pomocí bodové stupnice.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Numerická škála využívá bipolární hodnoty a je podobná jako sémantický diferenciál.</a:t>
            </a:r>
          </a:p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GRAFICKÁ HODNOTÍCÍ ŠKÁLA</a:t>
            </a:r>
          </a:p>
          <a:p>
            <a:pPr>
              <a:spcBef>
                <a:spcPts val="600"/>
              </a:spcBef>
            </a:pPr>
            <a:r>
              <a:rPr lang="cs-CZ" sz="3000" dirty="0">
                <a:latin typeface="Amasis MT Pro Medium" panose="02040604050005020304" pitchFamily="18" charset="-18"/>
              </a:rPr>
              <a:t>- Respondent je požádán, aby svůj postoj vyjádřil volbou určitého bodu na graficky vyznačené stupnici mezi dvěma póly.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70812A86-7562-4D7A-B501-F9191E7FAF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4" t="52319" r="72772" b="29565"/>
          <a:stretch/>
        </p:blipFill>
        <p:spPr>
          <a:xfrm>
            <a:off x="387625" y="4333461"/>
            <a:ext cx="4991833" cy="213691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B84CB63E-79D9-47D2-ADEE-F4C3990DA4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186" t="50999" r="4751" b="42842"/>
          <a:stretch/>
        </p:blipFill>
        <p:spPr>
          <a:xfrm>
            <a:off x="5960584" y="4863748"/>
            <a:ext cx="5578745" cy="10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02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235970" y="219288"/>
            <a:ext cx="1195603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PRAVIDLA MĚŘENÍ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Pravidla měření jsou průvodcem, co dělat při měření. 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Příklad: Jak definovat čas nákupu? Jak čas měřit?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Koncepce měření je generování ideje o skupině objektů, atributů, jevů nebo procesů.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Operativní definice vysvětluje jak chápat koncepci pomocí aktivit nebo operacím potřebných k měření.</a:t>
            </a:r>
          </a:p>
        </p:txBody>
      </p:sp>
    </p:spTree>
    <p:extLst>
      <p:ext uri="{BB962C8B-B14F-4D97-AF65-F5344CB8AC3E}">
        <p14:creationId xmlns:p14="http://schemas.microsoft.com/office/powerpoint/2010/main" val="87239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235970" y="219288"/>
            <a:ext cx="1195603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ŠKÁLOVÁNÍ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Je měření fenoménu pomocí stupnic = škál.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V marketingovém výzkumu se škálování používá při zjišťování postojů, názorů a jiných psychických jevů respondentů.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VÝHODY ŠKÁLOVÁNÍ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 Medium" panose="02040604050005020304" pitchFamily="18" charset="-18"/>
              </a:rPr>
              <a:t>Zjištěné výsledky jsou statisticky zpracovatelné.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 Medium" panose="02040604050005020304" pitchFamily="18" charset="-18"/>
              </a:rPr>
              <a:t>Kvalitativní fenomén lze transformovat do kvantifikovatelné podoby.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NEVÝHODY ŠKÁLOVÁNÍ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Amasis MT Pro Medium" panose="02040604050005020304" pitchFamily="18" charset="-18"/>
              </a:rPr>
              <a:t>Dané psychické fenomény je možno zachytit jen velmi hrubě.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Po formální stránce je možné škálu vyjádřit číselně nebo graficky.</a:t>
            </a:r>
          </a:p>
        </p:txBody>
      </p:sp>
    </p:spTree>
    <p:extLst>
      <p:ext uri="{BB962C8B-B14F-4D97-AF65-F5344CB8AC3E}">
        <p14:creationId xmlns:p14="http://schemas.microsoft.com/office/powerpoint/2010/main" val="69896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235970" y="219288"/>
            <a:ext cx="1195603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TYPY ŠKÁL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1. Nominální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Využívá se ke kvalitativnímu třídění odpovědí, je však pouze výčtem různých kategorií odpovědí (např. výčet různých podnětů k nákupu určitého zboží)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Porovnávají se především četnosti a relativní četnosti jednotlivých kategorií odpovědí.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2. Ordinální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Jedná se o pořadovou škálu.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Zařazuje prvky do určitého vzájemného pořadí, které vyjadřuje jejich hodnocení, důležitost, přitažlivost.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Tyto škály se používají v marketingových výzkumech nejčastěji.</a:t>
            </a:r>
          </a:p>
        </p:txBody>
      </p:sp>
    </p:spTree>
    <p:extLst>
      <p:ext uri="{BB962C8B-B14F-4D97-AF65-F5344CB8AC3E}">
        <p14:creationId xmlns:p14="http://schemas.microsoft.com/office/powerpoint/2010/main" val="838278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235970" y="219288"/>
            <a:ext cx="1195603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3. Kardinální škála</a:t>
            </a:r>
          </a:p>
          <a:p>
            <a:pPr marL="514350" indent="-514350">
              <a:spcBef>
                <a:spcPts val="600"/>
              </a:spcBef>
              <a:buAutoNum type="alphaLcParenR"/>
            </a:pPr>
            <a:r>
              <a:rPr lang="cs-CZ" sz="3000" b="1" dirty="0">
                <a:latin typeface="Amasis MT Pro Medium" panose="02040604050005020304" pitchFamily="18" charset="-18"/>
              </a:rPr>
              <a:t>Intervalová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Znamená, že se stejné vzdálenosti dvou hodnot přisuzuje stejný význam, ať jsou umístěny na škále kdekoliv, ale kde dvě hodnoty škály nemá smysl porovnávat poměrem.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b) Poměrové škály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Mají objektivně stanovenou nulu, hodnoty škály má smysl porovnávat vzájemným rozdílem nebo poměrem.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Tyto stupnice umožňují při zpracování odpovědí používat statistické metody, jsou běžné pro vyjádření spotřeby nebo spotřebních výdajů. 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Pro měření postojů a názorů tyto škály nejsou používány.</a:t>
            </a:r>
          </a:p>
        </p:txBody>
      </p:sp>
    </p:spTree>
    <p:extLst>
      <p:ext uri="{BB962C8B-B14F-4D97-AF65-F5344CB8AC3E}">
        <p14:creationId xmlns:p14="http://schemas.microsoft.com/office/powerpoint/2010/main" val="1034212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235970" y="219288"/>
            <a:ext cx="1195603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SROVNÁVÁNÍ POMOCÍ INDEXŮ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Index je veličina, která kvantitativně popisuje určitou sociálně ekonomickou skutečnost.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Nezajímá nás jenom jedna hodnota daného ukazatele, ale i její relativní nebo absolutní velikost ve vztahu k hodnotě téhož ukazatele v jiné situaci: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Amasis MT Pro Medium" panose="02040604050005020304" pitchFamily="18" charset="-18"/>
              </a:rPr>
              <a:t>Relativní míra rozdílnosti,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Amasis MT Pro Medium" panose="02040604050005020304" pitchFamily="18" charset="-18"/>
              </a:rPr>
              <a:t>Bezrozměrné číslo,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Amasis MT Pro Medium" panose="02040604050005020304" pitchFamily="18" charset="-18"/>
              </a:rPr>
              <a:t>Charakterizuje znaky, osoby, předmětu, situace problému,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Amasis MT Pro Medium" panose="02040604050005020304" pitchFamily="18" charset="-18"/>
              </a:rPr>
              <a:t>Řeší více otázek.</a:t>
            </a:r>
          </a:p>
        </p:txBody>
      </p:sp>
    </p:spTree>
    <p:extLst>
      <p:ext uri="{BB962C8B-B14F-4D97-AF65-F5344CB8AC3E}">
        <p14:creationId xmlns:p14="http://schemas.microsoft.com/office/powerpoint/2010/main" val="520995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235970" y="219288"/>
            <a:ext cx="119560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KLASIFIKACE INDEXŮ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 Medium" panose="02040604050005020304" pitchFamily="18" charset="-18"/>
              </a:rPr>
              <a:t>ČASOVÝ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 Medium" panose="02040604050005020304" pitchFamily="18" charset="-18"/>
              </a:rPr>
              <a:t>PROSTOROVÝ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 Medium" panose="02040604050005020304" pitchFamily="18" charset="-18"/>
              </a:rPr>
              <a:t>DRUHOVÝ</a:t>
            </a:r>
          </a:p>
          <a:p>
            <a:pPr>
              <a:spcBef>
                <a:spcPts val="600"/>
              </a:spcBef>
            </a:pPr>
            <a:endParaRPr lang="cs-CZ" sz="3000" dirty="0">
              <a:latin typeface="Amasis MT Pro Medium" panose="02040604050005020304" pitchFamily="18" charset="-18"/>
            </a:endParaRPr>
          </a:p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TŘI KRITÉRIA DOBRÉHO MĚŘENÍ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 Medium" panose="02040604050005020304" pitchFamily="18" charset="-18"/>
              </a:rPr>
              <a:t>SPOLEHLIVOST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 Medium" panose="02040604050005020304" pitchFamily="18" charset="-18"/>
              </a:rPr>
              <a:t>VALIDITA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 Medium" panose="02040604050005020304" pitchFamily="18" charset="-18"/>
              </a:rPr>
              <a:t>CITLIVOST</a:t>
            </a:r>
          </a:p>
        </p:txBody>
      </p:sp>
    </p:spTree>
    <p:extLst>
      <p:ext uri="{BB962C8B-B14F-4D97-AF65-F5344CB8AC3E}">
        <p14:creationId xmlns:p14="http://schemas.microsoft.com/office/powerpoint/2010/main" val="477737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117985" y="3776"/>
            <a:ext cx="11956030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MĚŘENÍ POSTOJŮ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U většiny marketingových manažerů převládá víra, že hlavním marketingovým cílem je změnit postoj zákazníka k produktu, tak aby produkt koupil.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Na úrovni jednotlivce je to velmi komplikovaný problém, avšak souhrnná změna postojů zákazníků může ukázat na souvislosti v celkové velikosti prodeje.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Citové, poznávací a behaviorální komponenty postojů mohou být měřeny různými způsoby. </a:t>
            </a:r>
          </a:p>
          <a:p>
            <a:r>
              <a:rPr lang="cs-CZ" sz="3000" b="1" dirty="0">
                <a:latin typeface="Amasis MT Pro Medium" panose="02040604050005020304" pitchFamily="18" charset="-18"/>
              </a:rPr>
              <a:t>POSTOJ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Je přetrvávající dispozice, odborně reagovat jistým způsobem kladně nebo záporně na určitý objekt, osobu, předmět.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Skládá se z citových a poznávacích složek a složek chování.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Postoj je obecně chápán jako hodnotící vztah.</a:t>
            </a:r>
          </a:p>
        </p:txBody>
      </p:sp>
    </p:spTree>
    <p:extLst>
      <p:ext uri="{BB962C8B-B14F-4D97-AF65-F5344CB8AC3E}">
        <p14:creationId xmlns:p14="http://schemas.microsoft.com/office/powerpoint/2010/main" val="3933933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260446" y="504581"/>
            <a:ext cx="1167110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SEŘAZENÍ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Respondenti mají úkol seřadit malý počet obchodů, značek nebo předmětů na základě stanovených preferencí nebo stimulujících charakteristik.</a:t>
            </a:r>
          </a:p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STANOVENÍ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Respondenti odhalují důležitost značky nebo kvalitu značky.</a:t>
            </a:r>
          </a:p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TŘÍDĚNÍ</a:t>
            </a:r>
          </a:p>
          <a:p>
            <a:pPr>
              <a:spcBef>
                <a:spcPts val="600"/>
              </a:spcBef>
            </a:pPr>
            <a:r>
              <a:rPr lang="cs-CZ" sz="3000" dirty="0">
                <a:latin typeface="Amasis MT Pro Medium" panose="02040604050005020304" pitchFamily="18" charset="-18"/>
              </a:rPr>
              <a:t>- Respondenti jsou tázání na zatřídění předmětů do bloků nebo klasifikaci konceptů produktů.</a:t>
            </a:r>
          </a:p>
        </p:txBody>
      </p:sp>
    </p:spTree>
    <p:extLst>
      <p:ext uri="{BB962C8B-B14F-4D97-AF65-F5344CB8AC3E}">
        <p14:creationId xmlns:p14="http://schemas.microsoft.com/office/powerpoint/2010/main" val="1217886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3504</TotalTime>
  <Words>748</Words>
  <Application>Microsoft Office PowerPoint</Application>
  <PresentationFormat>Vlastní</PresentationFormat>
  <Paragraphs>88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Tkačíková</dc:creator>
  <cp:lastModifiedBy>Renáta</cp:lastModifiedBy>
  <cp:revision>129</cp:revision>
  <dcterms:created xsi:type="dcterms:W3CDTF">2021-10-06T11:18:58Z</dcterms:created>
  <dcterms:modified xsi:type="dcterms:W3CDTF">2024-03-02T11:07:48Z</dcterms:modified>
</cp:coreProperties>
</file>