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618" r:id="rId2"/>
    <p:sldId id="619" r:id="rId3"/>
    <p:sldId id="556" r:id="rId4"/>
    <p:sldId id="557" r:id="rId5"/>
    <p:sldId id="564" r:id="rId6"/>
    <p:sldId id="563" r:id="rId7"/>
    <p:sldId id="558" r:id="rId8"/>
    <p:sldId id="561" r:id="rId9"/>
    <p:sldId id="565" r:id="rId10"/>
    <p:sldId id="559" r:id="rId11"/>
    <p:sldId id="560" r:id="rId12"/>
    <p:sldId id="523" r:id="rId13"/>
    <p:sldId id="522" r:id="rId14"/>
    <p:sldId id="521" r:id="rId15"/>
    <p:sldId id="520" r:id="rId16"/>
    <p:sldId id="581" r:id="rId17"/>
    <p:sldId id="611" r:id="rId18"/>
    <p:sldId id="605" r:id="rId19"/>
    <p:sldId id="609" r:id="rId20"/>
    <p:sldId id="588" r:id="rId21"/>
    <p:sldId id="589" r:id="rId22"/>
    <p:sldId id="607" r:id="rId23"/>
    <p:sldId id="608" r:id="rId24"/>
    <p:sldId id="583" r:id="rId25"/>
    <p:sldId id="601" r:id="rId26"/>
    <p:sldId id="582" r:id="rId27"/>
    <p:sldId id="586" r:id="rId28"/>
    <p:sldId id="612" r:id="rId29"/>
    <p:sldId id="620" r:id="rId30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317" userDrawn="1">
          <p15:clr>
            <a:srgbClr val="A4A3A4"/>
          </p15:clr>
        </p15:guide>
        <p15:guide id="2" pos="49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D10202"/>
    <a:srgbClr val="D50202"/>
    <a:srgbClr val="CCFF99"/>
    <a:srgbClr val="99FFCC"/>
    <a:srgbClr val="0066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6807" autoAdjust="0"/>
  </p:normalViewPr>
  <p:slideViewPr>
    <p:cSldViewPr snapToGrid="0" snapToObjects="1">
      <p:cViewPr>
        <p:scale>
          <a:sx n="84" d="100"/>
          <a:sy n="84" d="100"/>
        </p:scale>
        <p:origin x="-966" y="-48"/>
      </p:cViewPr>
      <p:guideLst>
        <p:guide orient="horz" pos="3317"/>
        <p:guide pos="499"/>
      </p:guideLst>
    </p:cSldViewPr>
  </p:slideViewPr>
  <p:outlineViewPr>
    <p:cViewPr>
      <p:scale>
        <a:sx n="33" d="100"/>
        <a:sy n="33" d="100"/>
      </p:scale>
      <p:origin x="0" y="-201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91" d="100"/>
          <a:sy n="91" d="100"/>
        </p:scale>
        <p:origin x="376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C6700B-6DB9-4E6E-8308-1B81A615A0C7}" type="datetimeFigureOut">
              <a:rPr lang="cs-CZ" smtClean="0"/>
              <a:t>14.3.2024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0939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AA3FD-3C58-4BC6-86FC-A8729BC073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713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14.3.2024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5390784-34DA-4799-BFD9-C6E9ED246103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5430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350" y="2566220"/>
            <a:ext cx="7006910" cy="1967679"/>
          </a:xfrm>
          <a:noFill/>
        </p:spPr>
        <p:txBody>
          <a:bodyPr lIns="0" tIns="0" rIns="0" bIns="0" anchor="t" anchorCtr="0">
            <a:normAutofit fontScale="90000"/>
          </a:bodyPr>
          <a:lstStyle/>
          <a:p>
            <a:pPr algn="l">
              <a:spcBef>
                <a:spcPts val="1200"/>
              </a:spcBef>
            </a:pP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MARKETINGOVÁ KOMUNIKACE  </a:t>
            </a:r>
            <a:r>
              <a:rPr lang="cs-CZ" sz="36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(YMK</a:t>
            </a: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)</a:t>
            </a:r>
            <a: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9. přednáška</a:t>
            </a:r>
            <a:b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Téma: Public Relations + Přímý marketing</a:t>
            </a:r>
            <a: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endParaRPr lang="en-US" sz="1300" dirty="0">
              <a:solidFill>
                <a:srgbClr val="D10202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88350" y="5170133"/>
            <a:ext cx="3105470" cy="90226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PhDr. Ing. Mgr. Renáta Pavlíčková, MBA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renata.pavlickova@mvso.cz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Olomouc, </a:t>
            </a:r>
            <a:r>
              <a:rPr kumimoji="0" lang="cs-CZ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LS </a:t>
            </a:r>
            <a:r>
              <a:rPr kumimoji="0" lang="cs-CZ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2023/2024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036640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Nástroje PR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zpráva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tištěné materiály (jednoduché tiskoviny, plakáty, letáky, hromadné dopisy)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komponované materiály (výroční zprávy, brožury)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časopisy a zpravodaje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drobné tištěné prostředky (dopisní obálky, hlavičkové papíry, faktury, poštovní poukázky, potisky s logem, atd.)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audiovizuální materiály (internet, videozáznamy, interview poskytnuté rozhlasu či televizi)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angažovanost firmy v činnostech ve prospěch místní komunity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2866409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Osobní image řečníka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profesionalita prezentující osoby/řečníka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důvěryhodnost řečníka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osobní image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charisma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zevnějšek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gesta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chování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rétorika 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834794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Účinnost PR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má-li být PR činnost účinná, musí být řízena vrcholovým vedením, musí být systematická </a:t>
            </a:r>
            <a:br>
              <a:rPr lang="cs-CZ" sz="1600" dirty="0"/>
            </a:br>
            <a:r>
              <a:rPr lang="cs-CZ" sz="1600" dirty="0"/>
              <a:t>a cílená na určitý segment společnosti, a současně prováděna odborníky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055763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err="1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Eventy</a:t>
            </a:r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cs-CZ" sz="2400" dirty="0" err="1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Event</a:t>
            </a:r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marketing)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jedná se o komplexní nástroj komunikace firmy orientovaného na zážitek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úkolem organizování akcí je spojit významné zážitky s určitou firmou nebo institucí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 PR existují dva druhy akcí a událostí: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ty, jejichž cíle je dosáhnout větší a příznivé publicity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ty, kde jsou zdůrazněny osobní kontakty pracovníků organizace </a:t>
            </a:r>
            <a:r>
              <a:rPr lang="cs-CZ" sz="1600" i="1" dirty="0"/>
              <a:t>(většinou se jedná o kombinaci obou cílů)</a:t>
            </a:r>
          </a:p>
        </p:txBody>
      </p:sp>
    </p:spTree>
    <p:extLst>
      <p:ext uri="{BB962C8B-B14F-4D97-AF65-F5344CB8AC3E}">
        <p14:creationId xmlns:p14="http://schemas.microsoft.com/office/powerpoint/2010/main" val="10824481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err="1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Eventy</a:t>
            </a:r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organizování akcí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lnSpcReduction="10000"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b="1" dirty="0"/>
              <a:t>společenské akce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400" dirty="0"/>
              <a:t>společenská setkání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400" dirty="0"/>
              <a:t>plesy (spojení lidí v příjemném prostředí, pozitivní publicita, posílení image, zdroj příjmů)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400" dirty="0"/>
              <a:t>vernisáže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400" dirty="0"/>
              <a:t>večeře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400" dirty="0"/>
              <a:t>rauty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400" dirty="0"/>
              <a:t>recepce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b="1" dirty="0"/>
              <a:t>umělecké a sportovní akce, soutěže či turnaje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400" dirty="0"/>
              <a:t>dobročinné (benefiční) akce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400" dirty="0"/>
              <a:t>soutěže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b="1" dirty="0"/>
              <a:t>vzdělávací akce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400" dirty="0"/>
              <a:t>semináře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400" dirty="0"/>
              <a:t>konference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400" dirty="0"/>
              <a:t>prezentační akce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cs-CZ" sz="20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527839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Sponzoring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sponzoring (sponzorování) je podpora převážně neziskové akce, osoby nebo organizace formou finančního příspěvku případně nefinanční podpory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chronický nedostatek peněz na rozvoj kultury, vzdělání, sportu, ochrany životního prostředí, atd. nutí neziskové organizace žádat firmy o sponzorství, tj. finanční příspěvek na podporu uvedených oblastí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sponzor je někdy považován za synonymum mecenáše, na rozdíl od něho ale klade sponzorství v současnosti velký důraz na marketingový přínos pro sponzora, především pokud jde o jeho zviditelnění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proto jde často o investování finančních či jiných prostředků do činností, jejichž potenciál lze podnikatelsky využít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sponzoring je především obchod, který musí přinášet užitek oběma zúčastněným stranám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815245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Přímý marketing (direct marketing)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definice dle  Direct Marketing </a:t>
            </a:r>
            <a:r>
              <a:rPr lang="cs-CZ" sz="1800" dirty="0" err="1"/>
              <a:t>Association</a:t>
            </a:r>
            <a:r>
              <a:rPr lang="cs-CZ" sz="1800" dirty="0"/>
              <a:t> (DMA): „direct marketing je interaktivní systém, který používá jedno nebo více reklamních médií pro vytváření měřitelné odezvy nebo transakce v jakémkoliv místě“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interaktivní marketingová komunikace, která předává sdělení prostřednictvím komunikačních nástrojů s cílem bezprostředně získat měřitelnou zpětnou vazbu určitého příjemce ve formě: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přímé, adresné oslovení, vyvolání přímé reakce adresáta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indent="0" algn="just">
              <a:lnSpc>
                <a:spcPct val="150000"/>
              </a:lnSpc>
              <a:buNone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461224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Přímý marketing (direct marketing)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přímý marketing </a:t>
            </a:r>
            <a:r>
              <a:rPr lang="cs-CZ" sz="1800" i="1" dirty="0"/>
              <a:t>(direct marketing) </a:t>
            </a:r>
            <a:r>
              <a:rPr lang="cs-CZ" sz="1800" dirty="0"/>
              <a:t>je</a:t>
            </a:r>
            <a:r>
              <a:rPr lang="cs-CZ" sz="1800" i="1" dirty="0"/>
              <a:t> </a:t>
            </a:r>
            <a:r>
              <a:rPr lang="cs-CZ" sz="1800" dirty="0"/>
              <a:t>jednou z nejrychleji rostoucích částí marketingové komunikace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direct marketing je určitou filozofií, která je založena na vybudování trvalé a pevné vazby mezi firmou a zákazníky – stávajícími i potenciálními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dlouhodobý cíl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budování dlouhodobého registru zákazníků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188355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Přímý marketing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členění: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adresný direct marketing – konkrétnímu adresátovi přímo na jméno (pozitivní psychologický účinek)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neadresný direct marketing – materiál doručovaný zdarma do poštovních schránek  nebo rozdávaný na frekventovaných místech (letáky, tiskoviny, katalogy)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indent="0" algn="just">
              <a:lnSpc>
                <a:spcPct val="150000"/>
              </a:lnSpc>
              <a:buNone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831821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Přímý marketing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důležité prvky direct marketingu: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sběr dat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zpracovávání dat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vyhodnocování dat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ukládání dat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využitelnost dat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segmentace trhu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zacílení a načasování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93514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572764"/>
          </a:xfrm>
          <a:noFill/>
          <a:ln w="38100">
            <a:noFill/>
          </a:ln>
        </p:spPr>
        <p:txBody>
          <a:bodyPr>
            <a:noAutofit/>
          </a:bodyPr>
          <a:lstStyle/>
          <a:p>
            <a:r>
              <a:rPr lang="cs-CZ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  <a:ln w="38100"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Úvod do marketingové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Komunikační proces a modely marketingové komunikace (AIDA, ATR, DAGMAR)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Psychologie a marketingová komunikace; úloha emocí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Integrované marketingová komunikace a digitální transformace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Komunikační mix a životní cyklus produktu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Reklama – proces plánování reklamy, druhy reklamy, média, reklamní agentury, měření účinnosti reklamy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Podpora prodeje – cíle, formy, nástroje podpory prodeje zaměřené na spotřebitele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Osobní prodej – podstata a cíle, proces osobního prodeje, personální řízení osobního prodeje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b="1" dirty="0">
                <a:highlight>
                  <a:srgbClr val="99FF99"/>
                </a:highlight>
              </a:rPr>
              <a:t>Public Relations – typy PR, nástroje PR, krizová komunikace; Přímý marketing – nástroje přímého marketingu, práce s databázemi, etické problémy přímého marketingu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Mezinárodní marketingová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Marketingová komunikace na internetu; sociální sítě (virální marketing, WOM)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Trendy marketingové komunikace v 21. století (</a:t>
            </a:r>
            <a:r>
              <a:rPr lang="cs-CZ" sz="1500" dirty="0" err="1"/>
              <a:t>neuromarketing</a:t>
            </a:r>
            <a:r>
              <a:rPr lang="cs-CZ" sz="1500" dirty="0"/>
              <a:t>, </a:t>
            </a:r>
            <a:r>
              <a:rPr lang="cs-CZ" sz="1500" dirty="0" err="1"/>
              <a:t>product</a:t>
            </a:r>
            <a:r>
              <a:rPr lang="cs-CZ" sz="1500" dirty="0"/>
              <a:t> </a:t>
            </a:r>
            <a:r>
              <a:rPr lang="cs-CZ" sz="1500" dirty="0" err="1"/>
              <a:t>placement</a:t>
            </a:r>
            <a:r>
              <a:rPr lang="cs-CZ" sz="1500" dirty="0"/>
              <a:t>, guerillová reklama, mobilní marketing, </a:t>
            </a:r>
            <a:r>
              <a:rPr lang="cs-CZ" sz="1500" dirty="0" err="1"/>
              <a:t>advergaming</a:t>
            </a:r>
            <a:r>
              <a:rPr lang="cs-CZ" sz="15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826615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Přímý marketing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výhody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efektivní zacílení na spotřebitele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operativnost realizované komunikace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nízké náklady na jeden kontakt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možnost utajení před konkurencí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jednoduchý a rychlý nákup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interaktivita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široký výběr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nevýhody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závislost na kvalitě databází a jejich aktualizaci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odmítavý přístup některých zákazníků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095180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Nástroje přímého marketingu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direct mail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neadresná distribuce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telemarketing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teleshopping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on-line marketing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 err="1"/>
              <a:t>kioskové</a:t>
            </a:r>
            <a:r>
              <a:rPr lang="cs-CZ" sz="1800" dirty="0"/>
              <a:t> nakupování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vkládaná inzerce do novin a časopisů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855844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E-mailing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e-mailing, čili e-mail marketing, využívá rozesílání krátkých sdělení uživatelům pomocí elektronické pošty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využití e-mailu k doručení reklamních sdělení: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e-mailové vsuvky (krátká sdělení jsou přikládána k běžným  e-mailovým zprávám, a to obvykle na jejich koncích)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vyžádané e-maily (zprávy se dostávají k uživatelům na jejich vlastní žádost)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placené e-maily (konkrétní firma vyhledává uživatele, kteří jsou ochotni za úplatu číst reklamní texty různých firem)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550846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Přímý marketing v prostředí internetu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direct mail – je propagační činnost, která slouží k adresnému oslovení cílové skupiny, která je vybrána na základě údajů databáze podle předem stanovených kritérií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direct mail je e-mail nebo listovní zásilka s informací nebo propagačním obsahem, která je zaslaná na konkrétní poštovní adresu konkrétnímu člověku nebo firmě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151453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Telemarketing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telemarketing lze definovat jako jakoukoliv měřitelnou činnost využívající telefon, jejímž cílem je pomoci nalézt, získat a rozvíjet vztah se zákazníkem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výhody telemarketingu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telefon je flexibilní, interaktivní, rychlý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možnost okamžitého zahájení telemarketingové kampaně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možnost okamžitého sledování efektivity kampaně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nevýhody telemarketingu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obtížná forma prodeje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telefonování může být nepříjemné (nevhodné načasování, …..)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vysoké náklady na 1 zákazníka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909219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Telemarketing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2 dimenze telemarketingu: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iniciátor (ten, kdo volá nebo komu je voláno)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rozsah (v němž se používá jako nástroj generující prodej)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2 typy telemarketingu: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 err="1"/>
              <a:t>out-bound</a:t>
            </a:r>
            <a:r>
              <a:rPr lang="cs-CZ" sz="1800" dirty="0"/>
              <a:t> – je volání klientům nebo budoucím zákazníkům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in-</a:t>
            </a:r>
            <a:r>
              <a:rPr lang="cs-CZ" sz="1800" dirty="0" err="1"/>
              <a:t>bound</a:t>
            </a:r>
            <a:r>
              <a:rPr lang="cs-CZ" sz="1800" dirty="0"/>
              <a:t> – zainteresovaný zákazník sám kontaktuje firmu, aby získal další informace nebo sdělil svoji stížnost</a:t>
            </a:r>
          </a:p>
          <a:p>
            <a:pPr marL="457200" lvl="1" indent="0" algn="just">
              <a:lnSpc>
                <a:spcPct val="150000"/>
              </a:lnSpc>
              <a:buNone/>
            </a:pPr>
            <a:r>
              <a:rPr lang="cs-CZ" sz="1800" dirty="0"/>
              <a:t>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458214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Katalogy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katalog je seznam výrobků a služeb ve vizuální a verbální podobě, vytištěný nebo uložený v elektronické podobě na disku, CD, atd.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3 typy katalogů: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referenční katalogy – přehled o všech produktech a jejich vlastnostech </a:t>
            </a:r>
            <a:br>
              <a:rPr lang="cs-CZ" sz="1800" dirty="0"/>
            </a:br>
            <a:r>
              <a:rPr lang="cs-CZ" sz="1800" dirty="0"/>
              <a:t>a cenách (vhodné ve vztazích mezi  výrobci)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prodejní katalogy – nástroj generující prodej bez jakéhokoliv zapojení prodejců (konfekce, knihy, CD, atd.)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ukázkové katalogy – slouží jako návody a pomocné nástroje při vyjednávání, podporují prodej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8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9092197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Teleshopping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900" dirty="0"/>
              <a:t>teleshopping je právně vymezen v zákoně č. 231/2001 Sb. o provozování rozhlasového a televizního vysílání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900" dirty="0"/>
              <a:t>teleshoppingem se rozumí „přímá nabídka zboží, a to včetně nemovitého majetku, práv a závazků, nebo služeb, určená veřejnosti a zařazená do rozhlasového či televizního vysílání za úplatu nebo obdobnou protihodnotu“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900" dirty="0"/>
              <a:t>Evropská směrnice 89/552/EHS ho potom definuje jako „televizní vysílání přímých nabídek pro veřejnost na poskytnutí zboží nebo služeb, včetně nemovitého majetku, práv a povinností, za úplatu“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909219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Teleshopping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teleshoppingový pořad: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trvá několik minut (na rozdíl od reklamy), 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konkrétní osoba/osoby prezentují přednosti produktu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uvedení ceny, bonusů a podmínek prodeje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apel na povahové vlastnosti cílové skupiny</a:t>
            </a:r>
          </a:p>
          <a:p>
            <a:pPr marL="457200" lvl="1" indent="0" algn="just">
              <a:lnSpc>
                <a:spcPct val="150000"/>
              </a:lnSpc>
              <a:buNone/>
            </a:pPr>
            <a:endParaRPr lang="cs-CZ" sz="18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6288538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D3C3DB4-C217-4BEC-9375-A9E58A4ED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0" y="1303020"/>
            <a:ext cx="3619500" cy="1226820"/>
          </a:xfrm>
        </p:spPr>
        <p:txBody>
          <a:bodyPr>
            <a:normAutofit/>
          </a:bodyPr>
          <a:lstStyle/>
          <a:p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Děkuji vám za pozornost</a:t>
            </a:r>
            <a:b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</a:br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a těším se na příště</a:t>
            </a:r>
            <a:endParaRPr lang="cs-CZ" sz="2400" i="1" dirty="0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xmlns="" id="{577459DF-6072-401D-B65A-C4AD9CDF8D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560" y="3194729"/>
            <a:ext cx="4945380" cy="281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3999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Public relations (PR)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 je formou komunikace, která firmě pomáhá přizpůsobit se okolí, měnit je nebo udržet, </a:t>
            </a:r>
            <a:br>
              <a:rPr lang="cs-CZ" sz="1600" dirty="0"/>
            </a:br>
            <a:r>
              <a:rPr lang="cs-CZ" sz="1600" dirty="0"/>
              <a:t>a to se zřetelem k dosažení vlastních cílů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snahy o budování pozitivních vztahů veřejnosti k dané firmě, vytváření dobrého image </a:t>
            </a:r>
            <a:br>
              <a:rPr lang="cs-CZ" sz="1600" dirty="0"/>
            </a:br>
            <a:r>
              <a:rPr lang="cs-CZ" sz="1600" dirty="0"/>
              <a:t>a snaha o minimalizaci následků nepříznivých událostí (např. pomluv, které se o firmě šíří)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tzv. vztahy s veřejností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 má některé rysy shodné s reklamou, nebo s podporou prodeje, např.: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i="1" dirty="0"/>
              <a:t>programy PR jsou rovněž uskutečňovány prostřednictvím médií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i="1" dirty="0"/>
              <a:t>podobný je i způsob plánování, rovněž založený na marketingovém výzkumu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i="1" dirty="0"/>
              <a:t>při stanovení komunikačních cílů a strategie se využívá segmentace trhu a zacílení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i="1" dirty="0"/>
              <a:t>PR však není reklamou, i když se při svém působení bez ní málokdy zcela obejde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53206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Hlavní cíle Public relations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cílem je vytvoření kladných představ (image) o organizaci a spoluvytváření podmínek </a:t>
            </a:r>
            <a:br>
              <a:rPr lang="cs-CZ" sz="1600" dirty="0"/>
            </a:br>
            <a:r>
              <a:rPr lang="cs-CZ" sz="1600" dirty="0"/>
              <a:t>pro realizaci jejich cílů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budování větší důvěryhodnosti organizace a připravenost na případnou krizovou situaci (krizový management)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 stimulování zájmu veřejnosti o aktivity organizace, zájem partnerských organizací na spolupráci (např. dodavatelů, distributorů apod.)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snižování nákladů na efektivní komunikaci organizace s veřejností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posilování vnitřní komunikace a motivace zaměstnanců organizace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570574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Hlavní cíle komunikace uvnitř organizace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informovat pracovníky firmy o cílech, úkolech, úspěších, popř. problémech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motivovat pracovníky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vytvářet vhodné podmínky pro práci (vytváření atmosféry důvěry a vzájemné podpory)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71547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Bariéry efektivní vnitřní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ochota naslouchat pouze tomu, co a od koho chceme slyšet</a:t>
            </a:r>
          </a:p>
          <a:p>
            <a:pPr lvl="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neochota řešit konfliktní situace</a:t>
            </a:r>
          </a:p>
          <a:p>
            <a:pPr lvl="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nezájem o zpětnou vazbu</a:t>
            </a:r>
          </a:p>
          <a:p>
            <a:pPr lvl="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přeceňování nových technologií</a:t>
            </a:r>
          </a:p>
          <a:p>
            <a:pPr lvl="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nedostatky v osobních schopnostech a dovednostech verbální i neverbální komunikace</a:t>
            </a:r>
          </a:p>
          <a:p>
            <a:pPr lvl="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nedostatky v odborných, lidských a sociálně psychologických znalostech a dovednostech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995565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Aktivity PR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publicita 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organizování akcí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interní komunikace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aktivity krizového managementu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lobování (lobbing) – zastupování zájmů firmy při jednání s veřejnými činiteli (politiky, zákonodárci), 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sponzoring – finanční podpora různých aktivit z oblasti kultury, sportu, charity, apod.,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firemní identita (</a:t>
            </a:r>
            <a:r>
              <a:rPr lang="cs-CZ" sz="1600" dirty="0" err="1"/>
              <a:t>corporate</a:t>
            </a:r>
            <a:r>
              <a:rPr lang="cs-CZ" sz="1600" dirty="0"/>
              <a:t> identity) – stanovení a zachování jednotné vizuální podoby firmy (firemní barvy, logo, www stránky, atd.)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firemní kultura – chování zaměstnanců k zákazníkovi a obchodním partnerům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sociální odpovědnost firmy 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745659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Publicita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aktivita spočívající ve vytváření nových zpráv o osobách, produktech či službách určité organizace, které se objeví v médiích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publicita je neplacený prostor v médiích, který je poskytován osobě, firmě nebo události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chápe se většinou v pozitivním slova smyslu, tedy jako pozitivní publicita, tzn. informace, které vylepšují image nebo pomáhají udržet dobrou pověst firmy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publicita firmy nemusí být vždy kladná</a:t>
            </a:r>
            <a:r>
              <a:rPr lang="cs-CZ" sz="1600" i="1" dirty="0"/>
              <a:t> (např. firma se podílí na znečišťování životního prostředí a tyto informace se objevují v médiích – tzv. špatná publicita firmy)</a:t>
            </a:r>
            <a:r>
              <a:rPr lang="cs-CZ" sz="1600" dirty="0"/>
              <a:t>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publicita je nástrojem a často i cílem public relations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200643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Publicita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publicita je neplacený prostor v médiích, který je poskytován osobě, firmě nebo události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chápe se většinou v pozitivním slova smyslu, tedy jako pozitivní publicita, tzn. informace, které vylepšují image nebo pomáhají udržet dobrou pověst firmy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negativní publicita je však také možná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publicita je nástrojem a často i cílem public relations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6380778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1667</TotalTime>
  <Words>1496</Words>
  <Application>Microsoft Office PowerPoint</Application>
  <PresentationFormat>Předvádění na obrazovce (4:3)</PresentationFormat>
  <Paragraphs>234</Paragraphs>
  <Slides>29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0" baseType="lpstr">
      <vt:lpstr>Office Theme</vt:lpstr>
      <vt:lpstr>MARKETINGOVÁ KOMUNIKACE  (YMK) 9. přednáška Téma: Public Relations + Přímý marketing </vt:lpstr>
      <vt:lpstr>OBSAH PŘEDMĚTU</vt:lpstr>
      <vt:lpstr>Public relations (PR)</vt:lpstr>
      <vt:lpstr>Hlavní cíle Public relations</vt:lpstr>
      <vt:lpstr>Hlavní cíle komunikace uvnitř organizace</vt:lpstr>
      <vt:lpstr>Bariéry efektivní vnitřní komunikace</vt:lpstr>
      <vt:lpstr>Aktivity PR</vt:lpstr>
      <vt:lpstr>Publicita</vt:lpstr>
      <vt:lpstr>Publicita</vt:lpstr>
      <vt:lpstr>Nástroje PR</vt:lpstr>
      <vt:lpstr>Osobní image řečníka</vt:lpstr>
      <vt:lpstr>Účinnost PR</vt:lpstr>
      <vt:lpstr>Eventy (Event marketing)</vt:lpstr>
      <vt:lpstr>Eventy – organizování akcí</vt:lpstr>
      <vt:lpstr>Sponzoring</vt:lpstr>
      <vt:lpstr>Přímý marketing (direct marketing)</vt:lpstr>
      <vt:lpstr>Přímý marketing (direct marketing)</vt:lpstr>
      <vt:lpstr>Přímý marketing</vt:lpstr>
      <vt:lpstr>Přímý marketing</vt:lpstr>
      <vt:lpstr>Přímý marketing</vt:lpstr>
      <vt:lpstr>Nástroje přímého marketingu</vt:lpstr>
      <vt:lpstr>E-mailing</vt:lpstr>
      <vt:lpstr>Přímý marketing v prostředí internetu</vt:lpstr>
      <vt:lpstr>Telemarketing</vt:lpstr>
      <vt:lpstr>Telemarketing</vt:lpstr>
      <vt:lpstr>Katalogy</vt:lpstr>
      <vt:lpstr>Teleshopping</vt:lpstr>
      <vt:lpstr>Teleshopping</vt:lpstr>
      <vt:lpstr>Děkuji vám za pozornost a těším se na příště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MARKETINGOVÁ KOMUNIKACE  (XMK) 2. cvičení</dc:title>
  <dc:creator>Pavlíčková Renáta</dc:creator>
  <cp:lastModifiedBy>Renáta</cp:lastModifiedBy>
  <cp:revision>213</cp:revision>
  <cp:lastPrinted>2020-03-03T12:19:40Z</cp:lastPrinted>
  <dcterms:created xsi:type="dcterms:W3CDTF">2020-03-02T13:24:01Z</dcterms:created>
  <dcterms:modified xsi:type="dcterms:W3CDTF">2024-03-14T22:12:45Z</dcterms:modified>
</cp:coreProperties>
</file>