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580" r:id="rId3"/>
    <p:sldId id="545" r:id="rId4"/>
    <p:sldId id="579" r:id="rId5"/>
    <p:sldId id="544" r:id="rId6"/>
    <p:sldId id="543" r:id="rId7"/>
    <p:sldId id="542" r:id="rId8"/>
    <p:sldId id="541" r:id="rId9"/>
    <p:sldId id="540" r:id="rId10"/>
    <p:sldId id="547" r:id="rId11"/>
    <p:sldId id="539" r:id="rId12"/>
    <p:sldId id="538" r:id="rId13"/>
    <p:sldId id="537" r:id="rId14"/>
    <p:sldId id="548" r:id="rId15"/>
    <p:sldId id="549" r:id="rId16"/>
    <p:sldId id="556" r:id="rId17"/>
    <p:sldId id="573" r:id="rId18"/>
    <p:sldId id="555" r:id="rId19"/>
    <p:sldId id="553" r:id="rId20"/>
    <p:sldId id="552" r:id="rId21"/>
    <p:sldId id="551" r:id="rId22"/>
    <p:sldId id="578" r:id="rId23"/>
    <p:sldId id="533" r:id="rId24"/>
    <p:sldId id="572" r:id="rId25"/>
    <p:sldId id="571" r:id="rId26"/>
    <p:sldId id="577" r:id="rId27"/>
    <p:sldId id="581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FFFF"/>
    <a:srgbClr val="D10202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>
        <p:scale>
          <a:sx n="84" d="100"/>
          <a:sy n="84" d="100"/>
        </p:scale>
        <p:origin x="-966" y="-3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14.3.2024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14.3.2024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741501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MARKETINGOVÁ KOMUNIKACE  (YMK)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5. přednáška</a:t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Komunikační mix a životní cyklus produktu</a:t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333274" cy="1035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>
                <a:cs typeface="Arial"/>
              </a:rPr>
              <a:t>PhDr. Ing.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</a:t>
            </a:r>
            <a:r>
              <a:rPr lang="cs-CZ" sz="1400">
                <a:cs typeface="Arial"/>
              </a:rPr>
              <a:t>LS </a:t>
            </a:r>
            <a:r>
              <a:rPr lang="cs-CZ" sz="1400" smtClean="0">
                <a:cs typeface="Arial"/>
              </a:rPr>
              <a:t>2023/2024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komunikační kampaně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4461"/>
            <a:ext cx="8266813" cy="452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95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marketingovou komunikaci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Výběr konkrétních nástrojů marketingové komunikace ovlivňuje celá řada faktorů.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Před výběrem konkrétních nástrojů a jejich vzájemnou integrací je nutné si položit základní otázky: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produkt v ziskovém nebo neziskovém sektoru?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intenzita konkurence vysoká nebo nízká?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geografický dosah produktu velký nebo malý?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Existují v daném odvětví zvyklosti, které předurčují nástroje marketingové komunikace?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úroveň znalostí a zkušeností manažerů v této oblasti vysoká nebo nízká?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Složky komunikačního mixu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24" y="1371087"/>
            <a:ext cx="6787274" cy="475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5554640" y="2902460"/>
            <a:ext cx="1542196" cy="941699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Marketingová komunikace</a:t>
            </a:r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79" y="1426190"/>
            <a:ext cx="6308679" cy="473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8" y="1404890"/>
            <a:ext cx="6295030" cy="472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90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Cílová skupina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58" y="1425361"/>
            <a:ext cx="6267735" cy="470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206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Míra povědomí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41" y="1363947"/>
            <a:ext cx="6349621" cy="476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Míra povědomí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9" y="1428754"/>
            <a:ext cx="6240438" cy="46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75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firmy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46" y="1466305"/>
            <a:ext cx="6213144" cy="46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 pracovník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6" y="1361363"/>
            <a:ext cx="6359857" cy="476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572764"/>
          </a:xfrm>
          <a:noFill/>
          <a:ln w="38100">
            <a:noFill/>
          </a:ln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Úvod do marketingové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proces a modely marketingové komunikace (AIDA, ATR, DAGMAR)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Psychologie a marketingová komunikace; úloha emocí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Integrované marketingová komunikace a digitální transformace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b="1" dirty="0">
                <a:highlight>
                  <a:srgbClr val="99FF99"/>
                </a:highlight>
              </a:rPr>
              <a:t>Komunikační mix a životní cyklus produktu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Reklama – proces plánování reklamy, druhy reklamy, média, reklamní agentury, měření účinnosti reklamy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Podpora prodeje – cíle, formy, nástroje podpory prodeje zaměřené na spotřebitele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Osobní prodej – podstata a cíle, proces osobního prodeje, personální řízení osobního prodeje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Public Relations – typy PR, nástroje PR, krizová komunikace; přímý marketing – nástroje přímého marketingu, práce s databázemi, etické problémy přímého marketingu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Mezinárodní marketingová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Marketingová komunikace na internetu; sociální sítě (virální marketing, WOM)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Trendy marketingové komunikace v 21. století (</a:t>
            </a:r>
            <a:r>
              <a:rPr lang="cs-CZ" sz="1500" dirty="0" err="1"/>
              <a:t>neuromarketing</a:t>
            </a:r>
            <a:r>
              <a:rPr lang="cs-CZ" sz="1500" dirty="0"/>
              <a:t>, </a:t>
            </a:r>
            <a:r>
              <a:rPr lang="cs-CZ" sz="1500" dirty="0" err="1"/>
              <a:t>product</a:t>
            </a:r>
            <a:r>
              <a:rPr lang="cs-CZ" sz="1500" dirty="0"/>
              <a:t> </a:t>
            </a:r>
            <a:r>
              <a:rPr lang="cs-CZ" sz="1500" dirty="0" err="1"/>
              <a:t>placement</a:t>
            </a:r>
            <a:r>
              <a:rPr lang="cs-CZ" sz="1500" dirty="0"/>
              <a:t>, guerillová reklama, mobilní marketing, </a:t>
            </a:r>
            <a:r>
              <a:rPr lang="cs-CZ" sz="1500" dirty="0" err="1"/>
              <a:t>advergaming</a:t>
            </a:r>
            <a:r>
              <a:rPr lang="cs-CZ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266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Stadia připravenosti ke koupi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9" y="1312768"/>
            <a:ext cx="6417860" cy="481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95" y="1419367"/>
            <a:ext cx="6275728" cy="470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zprávy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Rozumový apel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Emoční apel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Morální apel</a:t>
            </a:r>
            <a:endParaRPr lang="cs-CZ" sz="2000" dirty="0"/>
          </a:p>
          <a:p>
            <a:pPr>
              <a:lnSpc>
                <a:spcPct val="2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0680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409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„Život“ výrobku v podniku od fáze zavedení produktu na trh až po útlum zájmu o produkt a jeho stažení z trhu.</a:t>
            </a: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Životní cyklus výrobku a služby představuje její postavení na trhu.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Každý výrobek či služba prochází určitým </a:t>
            </a:r>
            <a:r>
              <a:rPr lang="cs-CZ" sz="1600" b="1" dirty="0"/>
              <a:t>životním cyklem</a:t>
            </a:r>
            <a:r>
              <a:rPr lang="cs-CZ" sz="1600" dirty="0"/>
              <a:t> (anglicky Product </a:t>
            </a:r>
            <a:r>
              <a:rPr lang="cs-CZ" sz="1600" dirty="0" err="1"/>
              <a:t>Lifecycle</a:t>
            </a:r>
            <a:r>
              <a:rPr lang="cs-CZ" sz="1600" dirty="0"/>
              <a:t>).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Tedy každý produkt si prožívá svůj život podobně jako živé bytosti.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Na rozdíl od nich ale může být inovován, vylepšen a jeho život tak může být prodloužen.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Řízení tohoto životního cyklu je jednou z </a:t>
            </a:r>
            <a:r>
              <a:rPr lang="cs-CZ" sz="1600" b="1" dirty="0"/>
              <a:t>klíčových úloh řízení marketingu a prodeje</a:t>
            </a:r>
            <a:r>
              <a:rPr lang="cs-CZ" sz="1600" dirty="0"/>
              <a:t>.</a:t>
            </a:r>
            <a:br>
              <a:rPr lang="cs-CZ" sz="1600" dirty="0"/>
            </a:b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1274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Model vymezuje pět fází života produktu: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Vývojová fáze</a:t>
            </a:r>
            <a:r>
              <a:rPr lang="cs-CZ" sz="1600" dirty="0"/>
              <a:t> – produkt je vyvíjen, dosud není na trhu, existují pouze náklady (tj. zisk (profit)  je záporný)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Zaváděcí fáze</a:t>
            </a:r>
            <a:r>
              <a:rPr lang="cs-CZ" sz="1600" dirty="0"/>
              <a:t> – produkt je uveden na trh, prodeje pomalu rostou, zisk je většinou záporný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Růstová fáze</a:t>
            </a:r>
            <a:r>
              <a:rPr lang="cs-CZ" sz="1600" dirty="0"/>
              <a:t> – zisk se dostává do kladných hodnot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zralosti</a:t>
            </a:r>
            <a:r>
              <a:rPr lang="cs-CZ" sz="1600" dirty="0"/>
              <a:t> – prodeje nadále rostou, ale zisk začíná klesat (klesá cena)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úpadku</a:t>
            </a:r>
            <a:r>
              <a:rPr lang="cs-CZ" sz="1600" dirty="0"/>
              <a:t> – prodeje i zisk postupně klesají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04051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1" y="586025"/>
            <a:ext cx="7386851" cy="55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527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9" y="803558"/>
            <a:ext cx="8584441" cy="541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AIDA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/>
              <a:t>Awareness</a:t>
            </a:r>
            <a:r>
              <a:rPr lang="cs-CZ" sz="1600" dirty="0"/>
              <a:t> – upoutání pozornosti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/>
              <a:t>Interest</a:t>
            </a:r>
            <a:r>
              <a:rPr lang="cs-CZ" sz="1600" dirty="0"/>
              <a:t> – vzbuzení zájmu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/>
              <a:t>Desire</a:t>
            </a:r>
            <a:r>
              <a:rPr lang="cs-CZ" sz="1600" dirty="0"/>
              <a:t> – vyvolání přání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/>
              <a:t>Action</a:t>
            </a:r>
            <a:r>
              <a:rPr lang="cs-CZ" sz="1600" dirty="0"/>
              <a:t> – dosažení akce</a:t>
            </a: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6733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Komunikační mix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Marketingový komunikační mix je součástí marketingového mixu.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Jedná se o soubor nástrojů, prvků a médií, kterými se podnik snaží komunikovat relevantní informace se svými stávajícími a potenciálními zákazníky a tímto způsoben ovlivnit jejich rozhodování.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komunikačního mixu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Marketingová komunikace </a:t>
            </a:r>
            <a:r>
              <a:rPr lang="cs-CZ" sz="1600" dirty="0"/>
              <a:t>je vedle </a:t>
            </a:r>
            <a:r>
              <a:rPr lang="cs-CZ" sz="1600" b="1" dirty="0"/>
              <a:t>produktu</a:t>
            </a:r>
            <a:r>
              <a:rPr lang="cs-CZ" sz="1600" dirty="0"/>
              <a:t>, </a:t>
            </a:r>
            <a:r>
              <a:rPr lang="cs-CZ" sz="1600" b="1" dirty="0"/>
              <a:t>ceny</a:t>
            </a:r>
            <a:r>
              <a:rPr lang="cs-CZ" sz="1600" dirty="0"/>
              <a:t> a </a:t>
            </a:r>
            <a:r>
              <a:rPr lang="cs-CZ" sz="1600" b="1" dirty="0"/>
              <a:t>distribuce</a:t>
            </a:r>
            <a:r>
              <a:rPr lang="cs-CZ" sz="1600" dirty="0"/>
              <a:t> základním nástrojem marketingu.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Firmy musí se svými současnými i potenciálními zákazníky komunikovat a obsah jejich sdělení musí být důkladně promyšlen.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Často jsou pro zajištění kvalitní komunikace najímány externí reklamní agentury, jejichž odborníci připravují jednotlivé složky reklamní kampaně.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Pro oblast služeb je komunikační mix nezbytný proto, že ve většině případů přibližuje nehmotný produkt spotřebiteli a tím snižuje jeho nejistotu při výběru a nákupu služby.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Úloha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Oznámit ve společenském prostoru existenci podniku po legislativní, právní a propagační stránce.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Překonat počáteční nekomunikativnost a neznalost na trhu ve všeobecné veřejnosti.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Usměrnit sociálně-psychologické motivy potenciálních zákazníků - AIDA.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Budovat korektní komunikační vazby s dodavateli, jinými obchodními partnery, s konkurencí pro respektování zákonných společenských a tržních pravidel.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Oslovit trh s podnikovou nabídkou (prostřednictvím konkrétního marketingového mixu).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Dokázat přetransformovat zákazníka jednotlivými stádii marketingové připravenosti (AIDA) až po nákupní řízení.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Realizovat výběrový nebo hromadný prodej v co nejširším tržním prostoru,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Dokázat přetransformovat jednorázového zákazníka/spotřebitele na kontinuálního/stálého.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Dělení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1600" dirty="0"/>
              <a:t>Marketingovou komunikace lze rozdělit na základě různých faktorů.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1. podle prostředí, ve kterém probíhá: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externí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interní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2. podle časově významového kontextu: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primární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sekundární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3. podle zúčastněných komunikačních subjektů: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zákazníkem,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spotřebitelem,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konkurentem,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společenským zástupcem.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Integrace nástrojů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600" b="1" dirty="0"/>
              <a:t>Postup při integraci nástrojů marketingové komunikace: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identifikovat cílovou skupinu, na kterou bude úsilí zaměřené,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stanovit cíle propagace,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podpořit umístění produktu,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vyvinout a posílit značku a image,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informovat zákazníky o službě a jejích základních vlastnostech,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přesvědčit zákazníky ke koupi,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nabízenou službu zákazníkům průběžně připomínat,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vypracovat zprávu, která se opírá o poznání reakce zákazníka,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vybrat komunikační mix, který sestává z vhodných komunikačních nástrojů.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859</Words>
  <Application>Microsoft Office PowerPoint</Application>
  <PresentationFormat>Předvádění na obrazovce (4:3)</PresentationFormat>
  <Paragraphs>132</Paragraphs>
  <Slides>27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Office Theme</vt:lpstr>
      <vt:lpstr>MARKETINGOVÁ KOMUNIKACE  (YMK)  5. přednáška Téma: Komunikační mix a životní cyklus produktu </vt:lpstr>
      <vt:lpstr>OBSAH PŘEDMĚTU</vt:lpstr>
      <vt:lpstr>Prezentace aplikace PowerPoint</vt:lpstr>
      <vt:lpstr>Model AIDA </vt:lpstr>
      <vt:lpstr>Komunikační mix </vt:lpstr>
      <vt:lpstr>Význam komunikačního mixu </vt:lpstr>
      <vt:lpstr>Úloha marketingové komunikace</vt:lpstr>
      <vt:lpstr>Dělení marketingové komunikace</vt:lpstr>
      <vt:lpstr>Integrace nástrojů marketingové komunikace</vt:lpstr>
      <vt:lpstr>Tvorba komunikační kampaně</vt:lpstr>
      <vt:lpstr>Faktory ovlivňující marketingovou komunikaci</vt:lpstr>
      <vt:lpstr>Složky komunikačního mixu</vt:lpstr>
      <vt:lpstr>Sdělení</vt:lpstr>
      <vt:lpstr>Sdělení</vt:lpstr>
      <vt:lpstr>Cílová skupina</vt:lpstr>
      <vt:lpstr>Míra povědomí</vt:lpstr>
      <vt:lpstr>Míra povědomí</vt:lpstr>
      <vt:lpstr>Image firmy</vt:lpstr>
      <vt:lpstr>Marketingový pracovník</vt:lpstr>
      <vt:lpstr>Stadia připravenosti ke koupi</vt:lpstr>
      <vt:lpstr>Sdělení</vt:lpstr>
      <vt:lpstr>Obsah zprávy</vt:lpstr>
      <vt:lpstr>Životní cyklus produktu</vt:lpstr>
      <vt:lpstr>Životní cyklus produktu</vt:lpstr>
      <vt:lpstr>Životní cyklus produktu</vt:lpstr>
      <vt:lpstr>Prezentace aplikace PowerPoint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55</cp:revision>
  <cp:lastPrinted>2020-03-04T10:01:56Z</cp:lastPrinted>
  <dcterms:created xsi:type="dcterms:W3CDTF">2020-03-04T09:39:52Z</dcterms:created>
  <dcterms:modified xsi:type="dcterms:W3CDTF">2024-03-14T21:43:39Z</dcterms:modified>
</cp:coreProperties>
</file>