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07" r:id="rId2"/>
    <p:sldId id="514" r:id="rId3"/>
    <p:sldId id="502" r:id="rId4"/>
    <p:sldId id="503" r:id="rId5"/>
    <p:sldId id="505" r:id="rId6"/>
    <p:sldId id="504" r:id="rId7"/>
    <p:sldId id="515" r:id="rId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D10202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6807" autoAdjust="0"/>
  </p:normalViewPr>
  <p:slideViewPr>
    <p:cSldViewPr snapToGrid="0" snapToObjects="1">
      <p:cViewPr>
        <p:scale>
          <a:sx n="84" d="100"/>
          <a:sy n="84" d="100"/>
        </p:scale>
        <p:origin x="-966" y="-3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14.3.2024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14.3.2024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6718685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(YMK)</a:t>
            </a:r>
            <a:r>
              <a:rPr lang="cs-CZ" sz="31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1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1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4. přednáška</a:t>
            </a:r>
            <a:br>
              <a:rPr lang="cs-CZ" sz="3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Integrovaná marketingová komunikace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1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273455"/>
            <a:ext cx="3113090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PhDr. Ing. Mgr. Renáta Pavlíčková, MBA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renata.pavlickova@mvso.cz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Olomouc, </a:t>
            </a:r>
            <a:r>
              <a:rPr kumimoji="0" lang="cs-CZ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LS </a:t>
            </a:r>
            <a:r>
              <a:rPr kumimoji="0" lang="cs-CZ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2023/2024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94362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b="1" dirty="0">
                <a:highlight>
                  <a:srgbClr val="99FF99"/>
                </a:highlight>
              </a:rPr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Osobní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Trendy marketingové komunikace v 21. století (</a:t>
            </a:r>
            <a:r>
              <a:rPr lang="cs-CZ" sz="1500" dirty="0" err="1"/>
              <a:t>neuromarketing</a:t>
            </a:r>
            <a:r>
              <a:rPr lang="cs-CZ" sz="1500" dirty="0"/>
              <a:t>, </a:t>
            </a:r>
            <a:r>
              <a:rPr lang="cs-CZ" sz="1500" dirty="0" err="1"/>
              <a:t>product</a:t>
            </a:r>
            <a:r>
              <a:rPr lang="cs-CZ" sz="1500" dirty="0"/>
              <a:t> </a:t>
            </a:r>
            <a:r>
              <a:rPr lang="cs-CZ" sz="1500" dirty="0" err="1"/>
              <a:t>placement</a:t>
            </a:r>
            <a:r>
              <a:rPr lang="cs-CZ" sz="1500" dirty="0"/>
              <a:t>, guerillová reklama, mobilní marketing, </a:t>
            </a:r>
            <a:r>
              <a:rPr lang="cs-CZ" sz="1500" dirty="0" err="1"/>
              <a:t>advergaming</a:t>
            </a:r>
            <a:r>
              <a:rPr lang="cs-CZ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08064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Integrovaná marketingová komunikace (IMC)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„IMC je koncepce plánování marketingové komunikace, která respektuje novou hodnotu, jež vzniká díky ucelenému plánu, založenému na poznání strategických rolí různých komunikačních disciplín, jako je reklama, přímý kontakt, podpora prodeje a PR, a kombinuje je s cílem vyvolat maximální, zřetelný a konzistentní dopad.“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„IMC je strategická koordinace všech komunikačních sdělení a využitých médií příslušnou organizací, tak aby společně ovlivňovaly vnímání hodnoty jejich značek.“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„IMC je nový způsob pohledu na celek, z něhož jsme viděli pouze část, jako je reklama, public relations, podpora prodeje, nákup, komunikace atd., a to takovým způsobem, jak vše dohromady vnímá zákazník – jako tok informací z jednoho zdroje.“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IMC je tedy v podání různých lidí různě vnímána. </a:t>
            </a:r>
          </a:p>
          <a:p>
            <a:pPr marL="0" indent="0">
              <a:buNone/>
            </a:pPr>
            <a:endParaRPr lang="cs-CZ" sz="20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38019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Jednotná koncepce IMC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jedná se o koncepci plánování a koordinace komunikačních aktivit v rámci celé organizace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IMC je součástí její celkové marketingové strategie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cílem IMC je vytvoření nové, vyšší hodnoty a kvality sdělení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následným primárním cílem je posílení komunikace a zvýšení její efektivity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charakteristickým rysem IMC je využití všech médií a nástrojů komunikačního mixu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stejně jako vytváření nového, silnějšího vztahu se zákazníky a ostatními stakeholdery</a:t>
            </a:r>
            <a:endParaRPr lang="cs-CZ" sz="20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88495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Motivace k využívání IMC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cs-CZ" sz="1600" dirty="0"/>
              <a:t>Mezi </a:t>
            </a:r>
            <a:r>
              <a:rPr lang="cs-CZ" sz="1600" b="1" dirty="0"/>
              <a:t>čtyři E  přínosy </a:t>
            </a:r>
            <a:r>
              <a:rPr lang="cs-CZ" sz="1600" dirty="0"/>
              <a:t>integrovaných marketingových komunikací patří: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ekonomický </a:t>
            </a:r>
            <a:r>
              <a:rPr lang="cs-CZ" sz="1600" i="1" dirty="0"/>
              <a:t>(</a:t>
            </a:r>
            <a:r>
              <a:rPr lang="cs-CZ" sz="1600" i="1" dirty="0" err="1"/>
              <a:t>economical</a:t>
            </a:r>
            <a:r>
              <a:rPr lang="cs-CZ" sz="1600" i="1" dirty="0"/>
              <a:t>) </a:t>
            </a:r>
            <a:r>
              <a:rPr lang="cs-CZ" sz="1600" dirty="0"/>
              <a:t>přínos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výkonnost </a:t>
            </a:r>
            <a:r>
              <a:rPr lang="cs-CZ" sz="1600" i="1" dirty="0"/>
              <a:t>(</a:t>
            </a:r>
            <a:r>
              <a:rPr lang="cs-CZ" sz="1600" i="1" dirty="0" err="1"/>
              <a:t>efficient</a:t>
            </a:r>
            <a:r>
              <a:rPr lang="cs-CZ" sz="1600" i="1" dirty="0"/>
              <a:t>)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efektivita </a:t>
            </a:r>
            <a:r>
              <a:rPr lang="cs-CZ" sz="1600" i="1" dirty="0"/>
              <a:t>(</a:t>
            </a:r>
            <a:r>
              <a:rPr lang="cs-CZ" sz="1600" i="1" dirty="0" err="1"/>
              <a:t>effective</a:t>
            </a:r>
            <a:r>
              <a:rPr lang="cs-CZ" sz="1600" i="1" dirty="0"/>
              <a:t>)</a:t>
            </a:r>
            <a:endParaRPr lang="cs-CZ" sz="1600" dirty="0"/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zvýšení intenzity působení </a:t>
            </a:r>
            <a:r>
              <a:rPr lang="cs-CZ" sz="1600" i="1" dirty="0"/>
              <a:t>(</a:t>
            </a:r>
            <a:r>
              <a:rPr lang="cs-CZ" sz="1600" i="1" dirty="0" err="1"/>
              <a:t>enhancing</a:t>
            </a:r>
            <a:r>
              <a:rPr lang="cs-CZ" sz="1600" i="1" dirty="0"/>
              <a:t>)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endParaRPr lang="cs-CZ" sz="1600" dirty="0"/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endParaRPr lang="cs-CZ" sz="1600" dirty="0"/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cs-CZ" sz="1600" dirty="0"/>
              <a:t>Mezi </a:t>
            </a:r>
            <a:r>
              <a:rPr lang="cs-CZ" sz="1600" b="1" dirty="0"/>
              <a:t>čtyři C  přínosy </a:t>
            </a:r>
            <a:r>
              <a:rPr lang="cs-CZ" sz="1600" dirty="0"/>
              <a:t>integrovaných marketingových komunikací patří: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ucelenost </a:t>
            </a:r>
            <a:r>
              <a:rPr lang="cs-CZ" sz="1600" i="1" dirty="0"/>
              <a:t>(</a:t>
            </a:r>
            <a:r>
              <a:rPr lang="cs-CZ" sz="1600" i="1" dirty="0" err="1"/>
              <a:t>coherence</a:t>
            </a:r>
            <a:r>
              <a:rPr lang="cs-CZ" sz="1600" i="1" dirty="0"/>
              <a:t>)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konzistentnost </a:t>
            </a:r>
            <a:r>
              <a:rPr lang="cs-CZ" sz="1600" i="1" dirty="0"/>
              <a:t>(</a:t>
            </a:r>
            <a:r>
              <a:rPr lang="cs-CZ" sz="1600" i="1" dirty="0" err="1"/>
              <a:t>consistency</a:t>
            </a:r>
            <a:r>
              <a:rPr lang="cs-CZ" sz="1600" i="1" dirty="0"/>
              <a:t>)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kontinuita </a:t>
            </a:r>
            <a:r>
              <a:rPr lang="cs-CZ" sz="1600" i="1" dirty="0"/>
              <a:t>(</a:t>
            </a:r>
            <a:r>
              <a:rPr lang="cs-CZ" sz="1600" i="1" dirty="0" err="1"/>
              <a:t>continuity</a:t>
            </a:r>
            <a:r>
              <a:rPr lang="cs-CZ" sz="1600" i="1" dirty="0"/>
              <a:t>)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doplňující se komunikace </a:t>
            </a:r>
            <a:r>
              <a:rPr lang="cs-CZ" sz="1600" i="1" dirty="0"/>
              <a:t>(</a:t>
            </a:r>
            <a:r>
              <a:rPr lang="cs-CZ" sz="1600" i="1" dirty="0" err="1"/>
              <a:t>complementary</a:t>
            </a:r>
            <a:r>
              <a:rPr lang="cs-CZ" sz="1600" i="1" dirty="0"/>
              <a:t> </a:t>
            </a:r>
            <a:r>
              <a:rPr lang="cs-CZ" sz="1600" i="1" dirty="0" err="1"/>
              <a:t>communications</a:t>
            </a:r>
            <a:r>
              <a:rPr lang="cs-CZ" sz="1600" i="1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84548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Fáze zavádění IMC do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fáze: taktická koordinace všech nástrojů komunikačního mixu ve firmě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fáze: předefinování obsahu, rozsahu a koordinace marketingových komunikací ve firmě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fáze: aplikace IT, využívání nových médií a platforem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fáze: finanční a strategická integrace</a:t>
            </a:r>
          </a:p>
        </p:txBody>
      </p:sp>
    </p:spTree>
    <p:extLst>
      <p:ext uri="{BB962C8B-B14F-4D97-AF65-F5344CB8AC3E}">
        <p14:creationId xmlns:p14="http://schemas.microsoft.com/office/powerpoint/2010/main" val="1761596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="" xmlns:a16="http://schemas.microsoft.com/office/drawing/2014/main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172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483</Words>
  <Application>Microsoft Office PowerPoint</Application>
  <PresentationFormat>Předvádění na obrazovce (4:3)</PresentationFormat>
  <Paragraphs>51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Office Theme</vt:lpstr>
      <vt:lpstr>MARKETINGOVÁ KOMUNIKACE  (YMK)  4. přednáška Téma: Integrovaná marketingová komunikace </vt:lpstr>
      <vt:lpstr>OBSAH PŘEDMĚTU</vt:lpstr>
      <vt:lpstr>Integrovaná marketingová komunikace (IMC)</vt:lpstr>
      <vt:lpstr>Jednotná koncepce IMC</vt:lpstr>
      <vt:lpstr>Motivace k využívání IMC</vt:lpstr>
      <vt:lpstr>Fáze zavádění IMC do organizace</vt:lpstr>
      <vt:lpstr>Děkuji vám za pozornost a těším se na příště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2. cvičení</dc:title>
  <dc:creator>Pavlíčková Renáta</dc:creator>
  <cp:lastModifiedBy>Renáta</cp:lastModifiedBy>
  <cp:revision>56</cp:revision>
  <cp:lastPrinted>2020-03-03T12:19:40Z</cp:lastPrinted>
  <dcterms:created xsi:type="dcterms:W3CDTF">2020-03-02T13:24:01Z</dcterms:created>
  <dcterms:modified xsi:type="dcterms:W3CDTF">2024-03-14T21:42:32Z</dcterms:modified>
</cp:coreProperties>
</file>