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  <p:sldMasterId id="2147483660" r:id="rId2"/>
  </p:sldMasterIdLst>
  <p:notesMasterIdLst>
    <p:notesMasterId r:id="rId44"/>
  </p:notesMasterIdLst>
  <p:handoutMasterIdLst>
    <p:handoutMasterId r:id="rId45"/>
  </p:handoutMasterIdLst>
  <p:sldIdLst>
    <p:sldId id="502" r:id="rId3"/>
    <p:sldId id="514" r:id="rId4"/>
    <p:sldId id="318" r:id="rId5"/>
    <p:sldId id="493" r:id="rId6"/>
    <p:sldId id="489" r:id="rId7"/>
    <p:sldId id="490" r:id="rId8"/>
    <p:sldId id="350" r:id="rId9"/>
    <p:sldId id="323" r:id="rId10"/>
    <p:sldId id="348" r:id="rId11"/>
    <p:sldId id="458" r:id="rId12"/>
    <p:sldId id="470" r:id="rId13"/>
    <p:sldId id="474" r:id="rId14"/>
    <p:sldId id="473" r:id="rId15"/>
    <p:sldId id="347" r:id="rId16"/>
    <p:sldId id="460" r:id="rId17"/>
    <p:sldId id="475" r:id="rId18"/>
    <p:sldId id="498" r:id="rId19"/>
    <p:sldId id="346" r:id="rId20"/>
    <p:sldId id="495" r:id="rId21"/>
    <p:sldId id="465" r:id="rId22"/>
    <p:sldId id="464" r:id="rId23"/>
    <p:sldId id="463" r:id="rId24"/>
    <p:sldId id="462" r:id="rId25"/>
    <p:sldId id="461" r:id="rId26"/>
    <p:sldId id="345" r:id="rId27"/>
    <p:sldId id="343" r:id="rId28"/>
    <p:sldId id="486" r:id="rId29"/>
    <p:sldId id="485" r:id="rId30"/>
    <p:sldId id="496" r:id="rId31"/>
    <p:sldId id="341" r:id="rId32"/>
    <p:sldId id="497" r:id="rId33"/>
    <p:sldId id="476" r:id="rId34"/>
    <p:sldId id="494" r:id="rId35"/>
    <p:sldId id="477" r:id="rId36"/>
    <p:sldId id="487" r:id="rId37"/>
    <p:sldId id="491" r:id="rId38"/>
    <p:sldId id="480" r:id="rId39"/>
    <p:sldId id="482" r:id="rId40"/>
    <p:sldId id="479" r:id="rId41"/>
    <p:sldId id="483" r:id="rId42"/>
    <p:sldId id="515" r:id="rId43"/>
  </p:sldIdLst>
  <p:sldSz cx="9144000" cy="6858000" type="screen4x3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3317" userDrawn="1">
          <p15:clr>
            <a:srgbClr val="A4A3A4"/>
          </p15:clr>
        </p15:guide>
        <p15:guide id="2" pos="499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udvíková Pavla" initials="LP" lastIdx="7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FF99"/>
    <a:srgbClr val="D10202"/>
    <a:srgbClr val="D50202"/>
    <a:srgbClr val="CCFF99"/>
    <a:srgbClr val="99FFCC"/>
    <a:srgbClr val="0066FF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Světlý styl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2" autoAdjust="0"/>
    <p:restoredTop sz="96807" autoAdjust="0"/>
  </p:normalViewPr>
  <p:slideViewPr>
    <p:cSldViewPr snapToGrid="0" snapToObjects="1">
      <p:cViewPr>
        <p:scale>
          <a:sx n="84" d="100"/>
          <a:sy n="84" d="100"/>
        </p:scale>
        <p:origin x="-966" y="-30"/>
      </p:cViewPr>
      <p:guideLst>
        <p:guide orient="horz" pos="3317"/>
        <p:guide pos="499"/>
      </p:guideLst>
    </p:cSldViewPr>
  </p:slideViewPr>
  <p:outlineViewPr>
    <p:cViewPr>
      <p:scale>
        <a:sx n="33" d="100"/>
        <a:sy n="33" d="100"/>
      </p:scale>
      <p:origin x="0" y="-20106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5448"/>
    </p:cViewPr>
  </p:sorterViewPr>
  <p:notesViewPr>
    <p:cSldViewPr snapToGrid="0" snapToObjects="1">
      <p:cViewPr varScale="1">
        <p:scale>
          <a:sx n="91" d="100"/>
          <a:sy n="91" d="100"/>
        </p:scale>
        <p:origin x="3768" y="9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slide" Target="slides/slide40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49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slide" Target="slides/slide41.xml"/><Relationship Id="rId48" Type="http://schemas.openxmlformats.org/officeDocument/2006/relationships/viewProps" Target="viewProps.xml"/><Relationship Id="rId8" Type="http://schemas.openxmlformats.org/officeDocument/2006/relationships/slide" Target="slides/slide6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137F3DE4-3103-41FD-933C-0B5DD6CD19BB}" type="doc">
      <dgm:prSet loTypeId="urn:microsoft.com/office/officeart/2005/8/layout/process1" loCatId="process" qsTypeId="urn:microsoft.com/office/officeart/2005/8/quickstyle/simple1" qsCatId="simple" csTypeId="urn:microsoft.com/office/officeart/2005/8/colors/accent1_2" csCatId="accent1" phldr="1"/>
      <dgm:spPr/>
    </dgm:pt>
    <dgm:pt modelId="{6A845D8D-4913-460A-AFDD-3ECD8C436344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Výrobce</a:t>
          </a:r>
        </a:p>
      </dgm:t>
    </dgm:pt>
    <dgm:pt modelId="{C83D5B40-0443-4084-A5C8-C5FC97C7F99A}" type="parTrans" cxnId="{1CEE8C0B-F3EC-4C55-AC00-920E87CB3936}">
      <dgm:prSet/>
      <dgm:spPr/>
      <dgm:t>
        <a:bodyPr/>
        <a:lstStyle/>
        <a:p>
          <a:endParaRPr lang="cs-CZ"/>
        </a:p>
      </dgm:t>
    </dgm:pt>
    <dgm:pt modelId="{D8DC5D10-2496-48F9-BD1B-CCF8E75A72C3}" type="sibTrans" cxnId="{1CEE8C0B-F3EC-4C55-AC00-920E87CB3936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0EAB44F8-DA7F-49ED-8F31-1756FE82B231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Obchodní mezičlánek</a:t>
          </a:r>
        </a:p>
      </dgm:t>
    </dgm:pt>
    <dgm:pt modelId="{A20FDC1B-52AD-487B-AC0F-238EC562567C}" type="parTrans" cxnId="{28810195-1437-49E6-9F16-AF127C5750C2}">
      <dgm:prSet/>
      <dgm:spPr/>
      <dgm:t>
        <a:bodyPr/>
        <a:lstStyle/>
        <a:p>
          <a:endParaRPr lang="cs-CZ"/>
        </a:p>
      </dgm:t>
    </dgm:pt>
    <dgm:pt modelId="{2B84C07C-301D-49BF-AF73-9427F33B425B}" type="sibTrans" cxnId="{28810195-1437-49E6-9F16-AF127C5750C2}">
      <dgm:prSet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endParaRPr lang="cs-CZ"/>
        </a:p>
      </dgm:t>
    </dgm:pt>
    <dgm:pt modelId="{FFD8468A-ACA3-499E-AC3E-3C2620698010}">
      <dgm:prSet phldrT="[Text]"/>
      <dgm:spPr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/>
            <a:t>Zákazník</a:t>
          </a:r>
        </a:p>
      </dgm:t>
    </dgm:pt>
    <dgm:pt modelId="{FE44F486-1229-454B-99DC-31B272D29A84}" type="parTrans" cxnId="{E01B8DE7-6A6D-4A78-808B-B63C0A799103}">
      <dgm:prSet/>
      <dgm:spPr/>
      <dgm:t>
        <a:bodyPr/>
        <a:lstStyle/>
        <a:p>
          <a:endParaRPr lang="cs-CZ"/>
        </a:p>
      </dgm:t>
    </dgm:pt>
    <dgm:pt modelId="{65F97B6C-D9FA-4538-9F16-F4F2C792B24E}" type="sibTrans" cxnId="{E01B8DE7-6A6D-4A78-808B-B63C0A799103}">
      <dgm:prSet/>
      <dgm:spPr/>
      <dgm:t>
        <a:bodyPr/>
        <a:lstStyle/>
        <a:p>
          <a:endParaRPr lang="cs-CZ"/>
        </a:p>
      </dgm:t>
    </dgm:pt>
    <dgm:pt modelId="{6C6B97BD-C990-4305-9A19-519F1AF04D45}" type="pres">
      <dgm:prSet presAssocID="{137F3DE4-3103-41FD-933C-0B5DD6CD19BB}" presName="Name0" presStyleCnt="0">
        <dgm:presLayoutVars>
          <dgm:dir/>
          <dgm:resizeHandles val="exact"/>
        </dgm:presLayoutVars>
      </dgm:prSet>
      <dgm:spPr/>
    </dgm:pt>
    <dgm:pt modelId="{C2B256EF-DCBD-44C2-84DF-E27B6520B9B8}" type="pres">
      <dgm:prSet presAssocID="{6A845D8D-4913-460A-AFDD-3ECD8C436344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46239177-BFC7-47D1-9D14-F933144841CA}" type="pres">
      <dgm:prSet presAssocID="{D8DC5D10-2496-48F9-BD1B-CCF8E75A72C3}" presName="sibTrans" presStyleLbl="sibTrans2D1" presStyleIdx="0" presStyleCnt="2" custAng="10800000"/>
      <dgm:spPr/>
      <dgm:t>
        <a:bodyPr/>
        <a:lstStyle/>
        <a:p>
          <a:endParaRPr lang="cs-CZ"/>
        </a:p>
      </dgm:t>
    </dgm:pt>
    <dgm:pt modelId="{658DEFEC-6499-41E0-8838-C0569298AF11}" type="pres">
      <dgm:prSet presAssocID="{D8DC5D10-2496-48F9-BD1B-CCF8E75A72C3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573BA94D-1219-4213-A622-D563A9797D40}" type="pres">
      <dgm:prSet presAssocID="{0EAB44F8-DA7F-49ED-8F31-1756FE82B231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DCAB411A-88C2-4A06-980E-EC18A4B76421}" type="pres">
      <dgm:prSet presAssocID="{2B84C07C-301D-49BF-AF73-9427F33B425B}" presName="sibTrans" presStyleLbl="sibTrans2D1" presStyleIdx="1" presStyleCnt="2" custAng="10800000"/>
      <dgm:spPr/>
      <dgm:t>
        <a:bodyPr/>
        <a:lstStyle/>
        <a:p>
          <a:endParaRPr lang="cs-CZ"/>
        </a:p>
      </dgm:t>
    </dgm:pt>
    <dgm:pt modelId="{7E5A72A3-35A5-412A-8114-988011FCF3B8}" type="pres">
      <dgm:prSet presAssocID="{2B84C07C-301D-49BF-AF73-9427F33B425B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D8962E31-3E6D-4C09-8A34-17D6C9DEA147}" type="pres">
      <dgm:prSet presAssocID="{FFD8468A-ACA3-499E-AC3E-3C262069801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B0F45683-915D-4C5D-A131-2C71E0598F0B}" type="presOf" srcId="{6A845D8D-4913-460A-AFDD-3ECD8C436344}" destId="{C2B256EF-DCBD-44C2-84DF-E27B6520B9B8}" srcOrd="0" destOrd="0" presId="urn:microsoft.com/office/officeart/2005/8/layout/process1"/>
    <dgm:cxn modelId="{77D5BF3A-2735-4A72-AB49-49A4EEB8687A}" type="presOf" srcId="{137F3DE4-3103-41FD-933C-0B5DD6CD19BB}" destId="{6C6B97BD-C990-4305-9A19-519F1AF04D45}" srcOrd="0" destOrd="0" presId="urn:microsoft.com/office/officeart/2005/8/layout/process1"/>
    <dgm:cxn modelId="{65D8649B-CCC3-463E-A467-E6C815C0A85E}" type="presOf" srcId="{0EAB44F8-DA7F-49ED-8F31-1756FE82B231}" destId="{573BA94D-1219-4213-A622-D563A9797D40}" srcOrd="0" destOrd="0" presId="urn:microsoft.com/office/officeart/2005/8/layout/process1"/>
    <dgm:cxn modelId="{D3BA4035-7AE7-4105-B446-BCCFE96AA55D}" type="presOf" srcId="{FFD8468A-ACA3-499E-AC3E-3C2620698010}" destId="{D8962E31-3E6D-4C09-8A34-17D6C9DEA147}" srcOrd="0" destOrd="0" presId="urn:microsoft.com/office/officeart/2005/8/layout/process1"/>
    <dgm:cxn modelId="{F4DB125E-A646-4208-8ED8-6B6BF5B876EA}" type="presOf" srcId="{2B84C07C-301D-49BF-AF73-9427F33B425B}" destId="{7E5A72A3-35A5-412A-8114-988011FCF3B8}" srcOrd="1" destOrd="0" presId="urn:microsoft.com/office/officeart/2005/8/layout/process1"/>
    <dgm:cxn modelId="{D080306A-BA1E-457D-BD26-2CB6383205F9}" type="presOf" srcId="{D8DC5D10-2496-48F9-BD1B-CCF8E75A72C3}" destId="{46239177-BFC7-47D1-9D14-F933144841CA}" srcOrd="0" destOrd="0" presId="urn:microsoft.com/office/officeart/2005/8/layout/process1"/>
    <dgm:cxn modelId="{E01B8DE7-6A6D-4A78-808B-B63C0A799103}" srcId="{137F3DE4-3103-41FD-933C-0B5DD6CD19BB}" destId="{FFD8468A-ACA3-499E-AC3E-3C2620698010}" srcOrd="2" destOrd="0" parTransId="{FE44F486-1229-454B-99DC-31B272D29A84}" sibTransId="{65F97B6C-D9FA-4538-9F16-F4F2C792B24E}"/>
    <dgm:cxn modelId="{1CEE8C0B-F3EC-4C55-AC00-920E87CB3936}" srcId="{137F3DE4-3103-41FD-933C-0B5DD6CD19BB}" destId="{6A845D8D-4913-460A-AFDD-3ECD8C436344}" srcOrd="0" destOrd="0" parTransId="{C83D5B40-0443-4084-A5C8-C5FC97C7F99A}" sibTransId="{D8DC5D10-2496-48F9-BD1B-CCF8E75A72C3}"/>
    <dgm:cxn modelId="{8FA5CF70-3E15-4E5C-ACF8-FE5E4951F745}" type="presOf" srcId="{D8DC5D10-2496-48F9-BD1B-CCF8E75A72C3}" destId="{658DEFEC-6499-41E0-8838-C0569298AF11}" srcOrd="1" destOrd="0" presId="urn:microsoft.com/office/officeart/2005/8/layout/process1"/>
    <dgm:cxn modelId="{E311CF5A-387B-4CE0-8D36-43D88BDD0277}" type="presOf" srcId="{2B84C07C-301D-49BF-AF73-9427F33B425B}" destId="{DCAB411A-88C2-4A06-980E-EC18A4B76421}" srcOrd="0" destOrd="0" presId="urn:microsoft.com/office/officeart/2005/8/layout/process1"/>
    <dgm:cxn modelId="{28810195-1437-49E6-9F16-AF127C5750C2}" srcId="{137F3DE4-3103-41FD-933C-0B5DD6CD19BB}" destId="{0EAB44F8-DA7F-49ED-8F31-1756FE82B231}" srcOrd="1" destOrd="0" parTransId="{A20FDC1B-52AD-487B-AC0F-238EC562567C}" sibTransId="{2B84C07C-301D-49BF-AF73-9427F33B425B}"/>
    <dgm:cxn modelId="{CA81B52C-0911-4EB9-8D70-C3D386EA7BDC}" type="presParOf" srcId="{6C6B97BD-C990-4305-9A19-519F1AF04D45}" destId="{C2B256EF-DCBD-44C2-84DF-E27B6520B9B8}" srcOrd="0" destOrd="0" presId="urn:microsoft.com/office/officeart/2005/8/layout/process1"/>
    <dgm:cxn modelId="{3569CA1E-D9EA-46AA-84B1-072712DB6074}" type="presParOf" srcId="{6C6B97BD-C990-4305-9A19-519F1AF04D45}" destId="{46239177-BFC7-47D1-9D14-F933144841CA}" srcOrd="1" destOrd="0" presId="urn:microsoft.com/office/officeart/2005/8/layout/process1"/>
    <dgm:cxn modelId="{7E18AE4E-4528-4A4E-B3F6-36739776FBDE}" type="presParOf" srcId="{46239177-BFC7-47D1-9D14-F933144841CA}" destId="{658DEFEC-6499-41E0-8838-C0569298AF11}" srcOrd="0" destOrd="0" presId="urn:microsoft.com/office/officeart/2005/8/layout/process1"/>
    <dgm:cxn modelId="{40DC1244-4C4E-4EEC-BD5A-48103B299019}" type="presParOf" srcId="{6C6B97BD-C990-4305-9A19-519F1AF04D45}" destId="{573BA94D-1219-4213-A622-D563A9797D40}" srcOrd="2" destOrd="0" presId="urn:microsoft.com/office/officeart/2005/8/layout/process1"/>
    <dgm:cxn modelId="{EC2E9592-1132-401B-B427-85A60B3DF70A}" type="presParOf" srcId="{6C6B97BD-C990-4305-9A19-519F1AF04D45}" destId="{DCAB411A-88C2-4A06-980E-EC18A4B76421}" srcOrd="3" destOrd="0" presId="urn:microsoft.com/office/officeart/2005/8/layout/process1"/>
    <dgm:cxn modelId="{B252A3B4-A0C2-4F3A-BA59-DFA4FDB95FD3}" type="presParOf" srcId="{DCAB411A-88C2-4A06-980E-EC18A4B76421}" destId="{7E5A72A3-35A5-412A-8114-988011FCF3B8}" srcOrd="0" destOrd="0" presId="urn:microsoft.com/office/officeart/2005/8/layout/process1"/>
    <dgm:cxn modelId="{C2B48DB5-7EC1-4F9D-8FF4-5E1F39ED03D9}" type="presParOf" srcId="{6C6B97BD-C990-4305-9A19-519F1AF04D45}" destId="{D8962E31-3E6D-4C09-8A34-17D6C9DEA147}" srcOrd="4" destOrd="0" presId="urn:microsoft.com/office/officeart/2005/8/layout/process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AD8C38A-4A0C-43F8-97D1-3390983D0FB4}" type="doc">
      <dgm:prSet loTypeId="urn:microsoft.com/office/officeart/2005/8/layout/StepDown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cs-CZ"/>
        </a:p>
      </dgm:t>
    </dgm:pt>
    <dgm:pt modelId="{447CF5D2-9AB8-4AB0-A82B-39DE348A12B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kognitivní</a:t>
          </a:r>
        </a:p>
      </dgm:t>
    </dgm:pt>
    <dgm:pt modelId="{CC4A86D8-4F9E-4955-8CC8-2D2D1AC634C7}" type="parTrans" cxnId="{42C75F9C-2660-42E2-8567-A76B7BCC3476}">
      <dgm:prSet/>
      <dgm:spPr/>
      <dgm:t>
        <a:bodyPr/>
        <a:lstStyle/>
        <a:p>
          <a:endParaRPr lang="cs-CZ"/>
        </a:p>
      </dgm:t>
    </dgm:pt>
    <dgm:pt modelId="{F9B548C3-A15A-474D-9003-348214859B1C}" type="sibTrans" cxnId="{42C75F9C-2660-42E2-8567-A76B7BCC3476}">
      <dgm:prSet/>
      <dgm:spPr/>
      <dgm:t>
        <a:bodyPr/>
        <a:lstStyle/>
        <a:p>
          <a:endParaRPr lang="cs-CZ"/>
        </a:p>
      </dgm:t>
    </dgm:pt>
    <dgm:pt modelId="{4DED4803-0611-49B6-AA19-AE14A2664C39}">
      <dgm:prSet phldrT="[Text]" custT="1"/>
      <dgm:spPr/>
      <dgm:t>
        <a:bodyPr/>
        <a:lstStyle/>
        <a:p>
          <a:r>
            <a:rPr lang="cs-CZ" sz="1200" b="1" dirty="0"/>
            <a:t>MYSLÍM</a:t>
          </a:r>
        </a:p>
      </dgm:t>
    </dgm:pt>
    <dgm:pt modelId="{ACA6244A-7202-4A7A-9D49-EA76FCDE95D4}" type="parTrans" cxnId="{F058C320-1E86-42AF-8559-7F543D25826B}">
      <dgm:prSet/>
      <dgm:spPr/>
      <dgm:t>
        <a:bodyPr/>
        <a:lstStyle/>
        <a:p>
          <a:endParaRPr lang="cs-CZ"/>
        </a:p>
      </dgm:t>
    </dgm:pt>
    <dgm:pt modelId="{C8C852EE-396D-43BA-A8A0-5DB5D41D9103}" type="sibTrans" cxnId="{F058C320-1E86-42AF-8559-7F543D25826B}">
      <dgm:prSet/>
      <dgm:spPr/>
      <dgm:t>
        <a:bodyPr/>
        <a:lstStyle/>
        <a:p>
          <a:endParaRPr lang="cs-CZ"/>
        </a:p>
      </dgm:t>
    </dgm:pt>
    <dgm:pt modelId="{FBA3FC8C-B2C9-43C9-BAAA-4BAB2863FDBD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emocionální</a:t>
          </a:r>
        </a:p>
      </dgm:t>
    </dgm:pt>
    <dgm:pt modelId="{AB66B9DB-122C-44E9-920C-CFAE07F65CDC}" type="parTrans" cxnId="{314454FE-9A6D-4885-9174-8F3D16FAD9DF}">
      <dgm:prSet/>
      <dgm:spPr/>
      <dgm:t>
        <a:bodyPr/>
        <a:lstStyle/>
        <a:p>
          <a:endParaRPr lang="cs-CZ"/>
        </a:p>
      </dgm:t>
    </dgm:pt>
    <dgm:pt modelId="{B48B3C14-0ED6-460D-8E92-E5C0556640BC}" type="sibTrans" cxnId="{314454FE-9A6D-4885-9174-8F3D16FAD9DF}">
      <dgm:prSet/>
      <dgm:spPr/>
      <dgm:t>
        <a:bodyPr/>
        <a:lstStyle/>
        <a:p>
          <a:endParaRPr lang="cs-CZ"/>
        </a:p>
      </dgm:t>
    </dgm:pt>
    <dgm:pt modelId="{A81C7ECC-31AC-40F9-9A15-DCF522EF4252}">
      <dgm:prSet phldrT="[Text]" custT="1"/>
      <dgm:spPr/>
      <dgm:t>
        <a:bodyPr/>
        <a:lstStyle/>
        <a:p>
          <a:r>
            <a:rPr lang="cs-CZ" sz="1200" b="1" dirty="0"/>
            <a:t>CÍTÍM</a:t>
          </a:r>
        </a:p>
      </dgm:t>
    </dgm:pt>
    <dgm:pt modelId="{370C22C3-A52D-4C4F-B299-441560DEBED9}" type="parTrans" cxnId="{23D5F8BE-3B0F-4E4C-8B76-579312F9432E}">
      <dgm:prSet/>
      <dgm:spPr/>
      <dgm:t>
        <a:bodyPr/>
        <a:lstStyle/>
        <a:p>
          <a:endParaRPr lang="cs-CZ"/>
        </a:p>
      </dgm:t>
    </dgm:pt>
    <dgm:pt modelId="{DC1B137E-63E2-41F6-A68F-9EF542259663}" type="sibTrans" cxnId="{23D5F8BE-3B0F-4E4C-8B76-579312F9432E}">
      <dgm:prSet/>
      <dgm:spPr/>
      <dgm:t>
        <a:bodyPr/>
        <a:lstStyle/>
        <a:p>
          <a:endParaRPr lang="cs-CZ"/>
        </a:p>
      </dgm:t>
    </dgm:pt>
    <dgm:pt modelId="{1BDEB0A1-2719-44F4-A7D0-82D7BD756E19}">
      <dgm:prSet phldrT="[Text]"/>
      <dgm:spPr>
        <a:solidFill>
          <a:schemeClr val="accent1">
            <a:lumMod val="40000"/>
            <a:lumOff val="60000"/>
          </a:schemeClr>
        </a:solidFill>
        <a:ln>
          <a:solidFill>
            <a:schemeClr val="tx1"/>
          </a:solidFill>
        </a:ln>
        <a:scene3d>
          <a:camera prst="orthographicFront"/>
          <a:lightRig rig="threePt" dir="t"/>
        </a:scene3d>
        <a:sp3d>
          <a:bevelT/>
        </a:sp3d>
      </dgm:spPr>
      <dgm:t>
        <a:bodyPr/>
        <a:lstStyle/>
        <a:p>
          <a:r>
            <a:rPr lang="cs-CZ" dirty="0">
              <a:solidFill>
                <a:schemeClr val="tx1"/>
              </a:solidFill>
            </a:rPr>
            <a:t>Fáze konativní</a:t>
          </a:r>
        </a:p>
      </dgm:t>
    </dgm:pt>
    <dgm:pt modelId="{8205A927-05DE-4B9C-8194-77691A43A158}" type="parTrans" cxnId="{CF069EFB-C08E-43DF-BDFA-B0607423838E}">
      <dgm:prSet/>
      <dgm:spPr/>
      <dgm:t>
        <a:bodyPr/>
        <a:lstStyle/>
        <a:p>
          <a:endParaRPr lang="cs-CZ"/>
        </a:p>
      </dgm:t>
    </dgm:pt>
    <dgm:pt modelId="{0395F9EC-2E2D-40A7-AFEB-50FF5C45E75A}" type="sibTrans" cxnId="{CF069EFB-C08E-43DF-BDFA-B0607423838E}">
      <dgm:prSet/>
      <dgm:spPr/>
      <dgm:t>
        <a:bodyPr/>
        <a:lstStyle/>
        <a:p>
          <a:endParaRPr lang="cs-CZ"/>
        </a:p>
      </dgm:t>
    </dgm:pt>
    <dgm:pt modelId="{61452C68-6FFD-4C50-A56E-7CD5DEDE180B}">
      <dgm:prSet phldrT="[Text]" custT="1"/>
      <dgm:spPr/>
      <dgm:t>
        <a:bodyPr/>
        <a:lstStyle/>
        <a:p>
          <a:r>
            <a:rPr lang="cs-CZ" sz="1200" b="1" dirty="0"/>
            <a:t>DĚLÁM</a:t>
          </a:r>
        </a:p>
      </dgm:t>
    </dgm:pt>
    <dgm:pt modelId="{EFA99537-F9ED-4277-A70C-4E8A0BF24686}" type="parTrans" cxnId="{53DD216F-6B60-47DA-A475-97077DEA9A18}">
      <dgm:prSet/>
      <dgm:spPr/>
      <dgm:t>
        <a:bodyPr/>
        <a:lstStyle/>
        <a:p>
          <a:endParaRPr lang="cs-CZ"/>
        </a:p>
      </dgm:t>
    </dgm:pt>
    <dgm:pt modelId="{56513223-DCE5-45B5-9BB2-274955917987}" type="sibTrans" cxnId="{53DD216F-6B60-47DA-A475-97077DEA9A18}">
      <dgm:prSet/>
      <dgm:spPr/>
      <dgm:t>
        <a:bodyPr/>
        <a:lstStyle/>
        <a:p>
          <a:endParaRPr lang="cs-CZ"/>
        </a:p>
      </dgm:t>
    </dgm:pt>
    <dgm:pt modelId="{AA57834B-4B35-4BF2-9B76-D06CD6E666F3}" type="pres">
      <dgm:prSet presAssocID="{9AD8C38A-4A0C-43F8-97D1-3390983D0FB4}" presName="rootnode" presStyleCnt="0">
        <dgm:presLayoutVars>
          <dgm:chMax/>
          <dgm:chPref/>
          <dgm:dir/>
          <dgm:animLvl val="lvl"/>
        </dgm:presLayoutVars>
      </dgm:prSet>
      <dgm:spPr/>
      <dgm:t>
        <a:bodyPr/>
        <a:lstStyle/>
        <a:p>
          <a:endParaRPr lang="cs-CZ"/>
        </a:p>
      </dgm:t>
    </dgm:pt>
    <dgm:pt modelId="{7090BCAE-B665-4889-8D18-4165BB0BD9E1}" type="pres">
      <dgm:prSet presAssocID="{447CF5D2-9AB8-4AB0-A82B-39DE348A12B9}" presName="composite" presStyleCnt="0"/>
      <dgm:spPr/>
    </dgm:pt>
    <dgm:pt modelId="{0AD0DA76-B85D-4E99-BDF8-5B7B65CB8AB4}" type="pres">
      <dgm:prSet presAssocID="{447CF5D2-9AB8-4AB0-A82B-39DE348A12B9}" presName="bentUpArrow1" presStyleLbl="alignImgPlace1" presStyleIdx="0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CDFD784C-4E4B-4A8A-A08F-0FF6CFE9CB72}" type="pres">
      <dgm:prSet presAssocID="{447CF5D2-9AB8-4AB0-A82B-39DE348A12B9}" presName="ParentText" presStyleLbl="node1" presStyleIdx="0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C4FCE4D7-0306-4B66-B517-DF85D9AA95BF}" type="pres">
      <dgm:prSet presAssocID="{447CF5D2-9AB8-4AB0-A82B-39DE348A12B9}" presName="ChildText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92A0830D-2E1C-4A75-BA3E-7F46955482F9}" type="pres">
      <dgm:prSet presAssocID="{F9B548C3-A15A-474D-9003-348214859B1C}" presName="sibTrans" presStyleCnt="0"/>
      <dgm:spPr/>
    </dgm:pt>
    <dgm:pt modelId="{624F4934-9E8A-4DB6-9808-DCB9B07A4B07}" type="pres">
      <dgm:prSet presAssocID="{FBA3FC8C-B2C9-43C9-BAAA-4BAB2863FDBD}" presName="composite" presStyleCnt="0"/>
      <dgm:spPr/>
    </dgm:pt>
    <dgm:pt modelId="{4E8FA65A-EF40-49D3-A829-3F9245DC8EB6}" type="pres">
      <dgm:prSet presAssocID="{FBA3FC8C-B2C9-43C9-BAAA-4BAB2863FDBD}" presName="bentUpArrow1" presStyleLbl="alignImgPlace1" presStyleIdx="1" presStyleCnt="2"/>
      <dgm:spPr>
        <a:solidFill>
          <a:schemeClr val="bg1">
            <a:lumMod val="75000"/>
          </a:schemeClr>
        </a:solidFill>
        <a:ln>
          <a:solidFill>
            <a:schemeClr val="tx1"/>
          </a:solidFill>
        </a:ln>
      </dgm:spPr>
    </dgm:pt>
    <dgm:pt modelId="{1589E9ED-A4D8-40F2-A57E-D0D65693342E}" type="pres">
      <dgm:prSet presAssocID="{FBA3FC8C-B2C9-43C9-BAAA-4BAB2863FDBD}" presName="ParentText" presStyleLbl="node1" presStyleIdx="1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51D0C688-A9D8-440B-879E-25CE990335F0}" type="pres">
      <dgm:prSet presAssocID="{FBA3FC8C-B2C9-43C9-BAAA-4BAB2863FDBD}" presName="ChildText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BDBFC624-804D-423C-B94C-193CEB42358A}" type="pres">
      <dgm:prSet presAssocID="{B48B3C14-0ED6-460D-8E92-E5C0556640BC}" presName="sibTrans" presStyleCnt="0"/>
      <dgm:spPr/>
    </dgm:pt>
    <dgm:pt modelId="{7D424401-FD2C-4373-8106-D835E01DFF8B}" type="pres">
      <dgm:prSet presAssocID="{1BDEB0A1-2719-44F4-A7D0-82D7BD756E19}" presName="composite" presStyleCnt="0"/>
      <dgm:spPr/>
    </dgm:pt>
    <dgm:pt modelId="{91C35ACA-4037-4ADC-96AE-31E85C761C63}" type="pres">
      <dgm:prSet presAssocID="{1BDEB0A1-2719-44F4-A7D0-82D7BD756E19}" presName="ParentText" presStyleLbl="node1" presStyleIdx="2" presStyleCnt="3">
        <dgm:presLayoutVars>
          <dgm:chMax val="1"/>
          <dgm:chPref val="1"/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364072A4-123A-4D49-A8CE-4D3E31E59484}" type="pres">
      <dgm:prSet presAssocID="{1BDEB0A1-2719-44F4-A7D0-82D7BD756E19}" presName="FinalChildText" presStyleLbl="revTx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6FCD14ED-398C-49C1-A5CF-519E6FA78A38}" type="presOf" srcId="{A81C7ECC-31AC-40F9-9A15-DCF522EF4252}" destId="{51D0C688-A9D8-440B-879E-25CE990335F0}" srcOrd="0" destOrd="0" presId="urn:microsoft.com/office/officeart/2005/8/layout/StepDownProcess"/>
    <dgm:cxn modelId="{53DD216F-6B60-47DA-A475-97077DEA9A18}" srcId="{1BDEB0A1-2719-44F4-A7D0-82D7BD756E19}" destId="{61452C68-6FFD-4C50-A56E-7CD5DEDE180B}" srcOrd="0" destOrd="0" parTransId="{EFA99537-F9ED-4277-A70C-4E8A0BF24686}" sibTransId="{56513223-DCE5-45B5-9BB2-274955917987}"/>
    <dgm:cxn modelId="{23D5F8BE-3B0F-4E4C-8B76-579312F9432E}" srcId="{FBA3FC8C-B2C9-43C9-BAAA-4BAB2863FDBD}" destId="{A81C7ECC-31AC-40F9-9A15-DCF522EF4252}" srcOrd="0" destOrd="0" parTransId="{370C22C3-A52D-4C4F-B299-441560DEBED9}" sibTransId="{DC1B137E-63E2-41F6-A68F-9EF542259663}"/>
    <dgm:cxn modelId="{314454FE-9A6D-4885-9174-8F3D16FAD9DF}" srcId="{9AD8C38A-4A0C-43F8-97D1-3390983D0FB4}" destId="{FBA3FC8C-B2C9-43C9-BAAA-4BAB2863FDBD}" srcOrd="1" destOrd="0" parTransId="{AB66B9DB-122C-44E9-920C-CFAE07F65CDC}" sibTransId="{B48B3C14-0ED6-460D-8E92-E5C0556640BC}"/>
    <dgm:cxn modelId="{F058C320-1E86-42AF-8559-7F543D25826B}" srcId="{447CF5D2-9AB8-4AB0-A82B-39DE348A12B9}" destId="{4DED4803-0611-49B6-AA19-AE14A2664C39}" srcOrd="0" destOrd="0" parTransId="{ACA6244A-7202-4A7A-9D49-EA76FCDE95D4}" sibTransId="{C8C852EE-396D-43BA-A8A0-5DB5D41D9103}"/>
    <dgm:cxn modelId="{9C997ED8-7E28-4C70-B5E2-9241EA669F45}" type="presOf" srcId="{447CF5D2-9AB8-4AB0-A82B-39DE348A12B9}" destId="{CDFD784C-4E4B-4A8A-A08F-0FF6CFE9CB72}" srcOrd="0" destOrd="0" presId="urn:microsoft.com/office/officeart/2005/8/layout/StepDownProcess"/>
    <dgm:cxn modelId="{DC4741A0-86DA-459E-8206-52B975B068FC}" type="presOf" srcId="{4DED4803-0611-49B6-AA19-AE14A2664C39}" destId="{C4FCE4D7-0306-4B66-B517-DF85D9AA95BF}" srcOrd="0" destOrd="0" presId="urn:microsoft.com/office/officeart/2005/8/layout/StepDownProcess"/>
    <dgm:cxn modelId="{42C75F9C-2660-42E2-8567-A76B7BCC3476}" srcId="{9AD8C38A-4A0C-43F8-97D1-3390983D0FB4}" destId="{447CF5D2-9AB8-4AB0-A82B-39DE348A12B9}" srcOrd="0" destOrd="0" parTransId="{CC4A86D8-4F9E-4955-8CC8-2D2D1AC634C7}" sibTransId="{F9B548C3-A15A-474D-9003-348214859B1C}"/>
    <dgm:cxn modelId="{48C6884D-9D5C-4839-BE28-FAFB6D8A08B1}" type="presOf" srcId="{9AD8C38A-4A0C-43F8-97D1-3390983D0FB4}" destId="{AA57834B-4B35-4BF2-9B76-D06CD6E666F3}" srcOrd="0" destOrd="0" presId="urn:microsoft.com/office/officeart/2005/8/layout/StepDownProcess"/>
    <dgm:cxn modelId="{CF069EFB-C08E-43DF-BDFA-B0607423838E}" srcId="{9AD8C38A-4A0C-43F8-97D1-3390983D0FB4}" destId="{1BDEB0A1-2719-44F4-A7D0-82D7BD756E19}" srcOrd="2" destOrd="0" parTransId="{8205A927-05DE-4B9C-8194-77691A43A158}" sibTransId="{0395F9EC-2E2D-40A7-AFEB-50FF5C45E75A}"/>
    <dgm:cxn modelId="{783137D1-B2E3-4944-81CD-4D94E6AF4A50}" type="presOf" srcId="{1BDEB0A1-2719-44F4-A7D0-82D7BD756E19}" destId="{91C35ACA-4037-4ADC-96AE-31E85C761C63}" srcOrd="0" destOrd="0" presId="urn:microsoft.com/office/officeart/2005/8/layout/StepDownProcess"/>
    <dgm:cxn modelId="{B93DDE46-6F5C-4A6E-A931-E1631CCB551C}" type="presOf" srcId="{FBA3FC8C-B2C9-43C9-BAAA-4BAB2863FDBD}" destId="{1589E9ED-A4D8-40F2-A57E-D0D65693342E}" srcOrd="0" destOrd="0" presId="urn:microsoft.com/office/officeart/2005/8/layout/StepDownProcess"/>
    <dgm:cxn modelId="{A472B253-46F4-4343-8F5B-92AEAAD021D8}" type="presOf" srcId="{61452C68-6FFD-4C50-A56E-7CD5DEDE180B}" destId="{364072A4-123A-4D49-A8CE-4D3E31E59484}" srcOrd="0" destOrd="0" presId="urn:microsoft.com/office/officeart/2005/8/layout/StepDownProcess"/>
    <dgm:cxn modelId="{43FD032C-9025-4C3F-B4B1-D21F3A2458F4}" type="presParOf" srcId="{AA57834B-4B35-4BF2-9B76-D06CD6E666F3}" destId="{7090BCAE-B665-4889-8D18-4165BB0BD9E1}" srcOrd="0" destOrd="0" presId="urn:microsoft.com/office/officeart/2005/8/layout/StepDownProcess"/>
    <dgm:cxn modelId="{D93F70AB-F6B0-446C-BA7C-8A5D71C61094}" type="presParOf" srcId="{7090BCAE-B665-4889-8D18-4165BB0BD9E1}" destId="{0AD0DA76-B85D-4E99-BDF8-5B7B65CB8AB4}" srcOrd="0" destOrd="0" presId="urn:microsoft.com/office/officeart/2005/8/layout/StepDownProcess"/>
    <dgm:cxn modelId="{1BD8132D-1CDD-4EF9-B4EA-9CD80D751BDC}" type="presParOf" srcId="{7090BCAE-B665-4889-8D18-4165BB0BD9E1}" destId="{CDFD784C-4E4B-4A8A-A08F-0FF6CFE9CB72}" srcOrd="1" destOrd="0" presId="urn:microsoft.com/office/officeart/2005/8/layout/StepDownProcess"/>
    <dgm:cxn modelId="{AAF5D34C-94AE-474E-9FF8-3EB0577445AF}" type="presParOf" srcId="{7090BCAE-B665-4889-8D18-4165BB0BD9E1}" destId="{C4FCE4D7-0306-4B66-B517-DF85D9AA95BF}" srcOrd="2" destOrd="0" presId="urn:microsoft.com/office/officeart/2005/8/layout/StepDownProcess"/>
    <dgm:cxn modelId="{98A9F167-1B78-4107-A826-0CD6B4F0E9A5}" type="presParOf" srcId="{AA57834B-4B35-4BF2-9B76-D06CD6E666F3}" destId="{92A0830D-2E1C-4A75-BA3E-7F46955482F9}" srcOrd="1" destOrd="0" presId="urn:microsoft.com/office/officeart/2005/8/layout/StepDownProcess"/>
    <dgm:cxn modelId="{285BC695-C6CD-46C8-8F10-AEF3E5DC057A}" type="presParOf" srcId="{AA57834B-4B35-4BF2-9B76-D06CD6E666F3}" destId="{624F4934-9E8A-4DB6-9808-DCB9B07A4B07}" srcOrd="2" destOrd="0" presId="urn:microsoft.com/office/officeart/2005/8/layout/StepDownProcess"/>
    <dgm:cxn modelId="{684AF587-1C8D-4F1B-B3B7-DAEA1386E79C}" type="presParOf" srcId="{624F4934-9E8A-4DB6-9808-DCB9B07A4B07}" destId="{4E8FA65A-EF40-49D3-A829-3F9245DC8EB6}" srcOrd="0" destOrd="0" presId="urn:microsoft.com/office/officeart/2005/8/layout/StepDownProcess"/>
    <dgm:cxn modelId="{4E71F6C0-E308-4AAA-A49B-5658414F92CF}" type="presParOf" srcId="{624F4934-9E8A-4DB6-9808-DCB9B07A4B07}" destId="{1589E9ED-A4D8-40F2-A57E-D0D65693342E}" srcOrd="1" destOrd="0" presId="urn:microsoft.com/office/officeart/2005/8/layout/StepDownProcess"/>
    <dgm:cxn modelId="{5905B22D-6D9A-4C7B-95CB-5C7D58F9A1C8}" type="presParOf" srcId="{624F4934-9E8A-4DB6-9808-DCB9B07A4B07}" destId="{51D0C688-A9D8-440B-879E-25CE990335F0}" srcOrd="2" destOrd="0" presId="urn:microsoft.com/office/officeart/2005/8/layout/StepDownProcess"/>
    <dgm:cxn modelId="{EB4DC2B5-12E1-412E-96E2-8B307B43E355}" type="presParOf" srcId="{AA57834B-4B35-4BF2-9B76-D06CD6E666F3}" destId="{BDBFC624-804D-423C-B94C-193CEB42358A}" srcOrd="3" destOrd="0" presId="urn:microsoft.com/office/officeart/2005/8/layout/StepDownProcess"/>
    <dgm:cxn modelId="{50151D0D-DF49-48B9-AFE6-E889955B0E98}" type="presParOf" srcId="{AA57834B-4B35-4BF2-9B76-D06CD6E666F3}" destId="{7D424401-FD2C-4373-8106-D835E01DFF8B}" srcOrd="4" destOrd="0" presId="urn:microsoft.com/office/officeart/2005/8/layout/StepDownProcess"/>
    <dgm:cxn modelId="{9C854BCA-D668-4D97-9F20-0BBD2FA6F946}" type="presParOf" srcId="{7D424401-FD2C-4373-8106-D835E01DFF8B}" destId="{91C35ACA-4037-4ADC-96AE-31E85C761C63}" srcOrd="0" destOrd="0" presId="urn:microsoft.com/office/officeart/2005/8/layout/StepDownProcess"/>
    <dgm:cxn modelId="{006C4E37-4F19-4A0E-B512-992392B22835}" type="presParOf" srcId="{7D424401-FD2C-4373-8106-D835E01DFF8B}" destId="{364072A4-123A-4D49-A8CE-4D3E31E59484}" srcOrd="1" destOrd="0" presId="urn:microsoft.com/office/officeart/2005/8/layout/StepDownProcess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ATTENTION</a:t>
          </a:r>
        </a:p>
        <a:p>
          <a:pPr algn="ctr"/>
          <a:r>
            <a:rPr lang="cs-CZ" sz="1400" b="0" dirty="0"/>
            <a:t>Upoutání pozornosti</a:t>
          </a:r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INTEREST</a:t>
          </a:r>
        </a:p>
        <a:p>
          <a:pPr algn="ctr"/>
          <a:r>
            <a:rPr lang="cs-CZ" sz="1400" b="0" dirty="0"/>
            <a:t>Vzbuzení zájmu</a:t>
          </a:r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ACTION</a:t>
          </a:r>
        </a:p>
        <a:p>
          <a:pPr algn="ctr"/>
          <a:r>
            <a:rPr lang="cs-CZ" sz="1400" b="0" dirty="0"/>
            <a:t>Dosažení akce</a:t>
          </a:r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DESIRE</a:t>
          </a:r>
        </a:p>
        <a:p>
          <a:pPr algn="ctr"/>
          <a:r>
            <a:rPr lang="cs-CZ" sz="1400" b="0" dirty="0"/>
            <a:t>Vyvolání touhy</a:t>
          </a:r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3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3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3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3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4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3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3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E4E0CA75-C476-496E-A7F4-46C3B3810B5C}" srcId="{756F3824-065C-4EA0-823D-8EE947D816CD}" destId="{DE0ABC8B-FD19-4C28-86FA-67C73AC3014D}" srcOrd="3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53175717-478D-4EB6-92CC-90C6BA30AA97}" type="presParOf" srcId="{EB814FF8-5131-4CEA-BA97-02FD49740EB7}" destId="{27C217D5-8205-4D1B-85E8-34613A1D98F2}" srcOrd="6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F614CA29-0ED9-4019-A366-158150FBA97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NEZNALOST</a:t>
          </a:r>
          <a:endParaRPr lang="cs-CZ" sz="1600" b="0" dirty="0"/>
        </a:p>
      </dgm:t>
    </dgm:pt>
    <dgm:pt modelId="{F7D622CB-55DE-4A15-AD76-2544EBAC6A1C}" type="parTrans" cxnId="{1364C326-914C-4EC0-90F7-A7905532E44A}">
      <dgm:prSet/>
      <dgm:spPr/>
      <dgm:t>
        <a:bodyPr/>
        <a:lstStyle/>
        <a:p>
          <a:pPr algn="ctr"/>
          <a:endParaRPr lang="cs-CZ"/>
        </a:p>
      </dgm:t>
    </dgm:pt>
    <dgm:pt modelId="{69BF34E7-BBFB-413E-B53C-5ED9AA247908}" type="sibTrans" cxnId="{1364C326-914C-4EC0-90F7-A7905532E44A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DE0ABC8B-FD19-4C28-86FA-67C73AC3014D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AKCE</a:t>
          </a:r>
          <a:endParaRPr lang="cs-CZ" sz="1600" b="0" dirty="0"/>
        </a:p>
      </dgm:t>
    </dgm:pt>
    <dgm:pt modelId="{70594E67-8CA7-44CA-81E9-CDECBE3E8CAB}" type="par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8707060A-A61D-45F4-8FC2-A8E0F3360E53}" type="sibTrans" cxnId="{E4E0CA75-C476-496E-A7F4-46C3B3810B5C}">
      <dgm:prSet/>
      <dgm:spPr/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POCHOPEN</a:t>
          </a:r>
          <a:r>
            <a:rPr lang="cs-CZ" sz="1400" b="0" dirty="0">
              <a:solidFill>
                <a:schemeClr val="tx1"/>
              </a:solidFill>
            </a:rPr>
            <a:t>Í</a:t>
          </a:r>
          <a:endParaRPr lang="cs-CZ" sz="14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PŘESVĚDČEN</a:t>
          </a:r>
          <a:r>
            <a:rPr lang="cs-CZ" sz="1400" b="0" dirty="0">
              <a:solidFill>
                <a:schemeClr val="tx1"/>
              </a:solidFill>
            </a:rPr>
            <a:t>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B00F488C-3D30-46CE-A1B8-0C190DF1882E}" type="pres">
      <dgm:prSet presAssocID="{F614CA29-0ED9-4019-A366-158150FBA97D}" presName="node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FF98BA2C-8684-4E97-A222-C783BCC41BC5}" type="pres">
      <dgm:prSet presAssocID="{69BF34E7-BBFB-413E-B53C-5ED9AA247908}" presName="sibTrans" presStyleLbl="sibTrans2D1" presStyleIdx="0" presStyleCnt="4"/>
      <dgm:spPr/>
      <dgm:t>
        <a:bodyPr/>
        <a:lstStyle/>
        <a:p>
          <a:endParaRPr lang="cs-CZ"/>
        </a:p>
      </dgm:t>
    </dgm:pt>
    <dgm:pt modelId="{FDC9E6ED-1F43-45F5-BC41-ABFAC3ADB962}" type="pres">
      <dgm:prSet presAssocID="{69BF34E7-BBFB-413E-B53C-5ED9AA247908}" presName="connectorText" presStyleLbl="sibTrans2D1" presStyleIdx="0" presStyleCnt="4"/>
      <dgm:spPr/>
      <dgm:t>
        <a:bodyPr/>
        <a:lstStyle/>
        <a:p>
          <a:endParaRPr lang="cs-CZ"/>
        </a:p>
      </dgm:t>
    </dgm:pt>
    <dgm:pt modelId="{55005608-542F-4B00-B481-6B32608E28C3}" type="pres">
      <dgm:prSet presAssocID="{E696FC92-DC83-4460-9D4B-1C517BD5570E}" presName="node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1" presStyleCnt="4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1" presStyleCnt="4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2" presStyleCnt="5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2" presStyleCnt="4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2" presStyleCnt="4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3" presStyleCnt="5" custScaleX="111578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1787E819-2029-4997-A1BF-B4807C1578E0}" type="pres">
      <dgm:prSet presAssocID="{84EA506B-9316-46CC-8DC7-DD6B0D7192E2}" presName="sibTrans" presStyleLbl="sibTrans2D1" presStyleIdx="3" presStyleCnt="4"/>
      <dgm:spPr/>
      <dgm:t>
        <a:bodyPr/>
        <a:lstStyle/>
        <a:p>
          <a:endParaRPr lang="cs-CZ"/>
        </a:p>
      </dgm:t>
    </dgm:pt>
    <dgm:pt modelId="{32830AA7-C04F-4BFE-B8ED-415FE2FD4BED}" type="pres">
      <dgm:prSet presAssocID="{84EA506B-9316-46CC-8DC7-DD6B0D7192E2}" presName="connectorText" presStyleLbl="sibTrans2D1" presStyleIdx="3" presStyleCnt="4"/>
      <dgm:spPr/>
      <dgm:t>
        <a:bodyPr/>
        <a:lstStyle/>
        <a:p>
          <a:endParaRPr lang="cs-CZ"/>
        </a:p>
      </dgm:t>
    </dgm:pt>
    <dgm:pt modelId="{27C217D5-8205-4D1B-85E8-34613A1D98F2}" type="pres">
      <dgm:prSet presAssocID="{DE0ABC8B-FD19-4C28-86FA-67C73AC3014D}" presName="node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4A82BA43-AF59-454C-B7BB-1F2D48CE6780}" srcId="{756F3824-065C-4EA0-823D-8EE947D816CD}" destId="{E696FC92-DC83-4460-9D4B-1C517BD5570E}" srcOrd="1" destOrd="0" parTransId="{A2E743E2-63A1-4E8E-A4E7-10F19D42FB26}" sibTransId="{E77F97E8-EBD9-48B8-BA39-546234A2B2E9}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C602E9C-6EA0-4871-B761-C9D05FA603B8}" srcId="{756F3824-065C-4EA0-823D-8EE947D816CD}" destId="{04C68F30-4C0B-4442-BEB7-BA6CFFAD188A}" srcOrd="2" destOrd="0" parTransId="{AA734E69-3A32-48A4-A3B4-0116BEC87A4F}" sibTransId="{DC1560B1-38FB-43DE-8438-7B7CE7472903}"/>
    <dgm:cxn modelId="{0338037D-7CC9-4A6C-92BC-B692BE40EE9B}" type="presOf" srcId="{69BF34E7-BBFB-413E-B53C-5ED9AA247908}" destId="{FF98BA2C-8684-4E97-A222-C783BCC41BC5}" srcOrd="0" destOrd="0" presId="urn:microsoft.com/office/officeart/2005/8/layout/process1"/>
    <dgm:cxn modelId="{ADDA1539-B910-49E5-A714-0B06F7333114}" srcId="{756F3824-065C-4EA0-823D-8EE947D816CD}" destId="{56AF3160-CCAD-4DCD-96B3-39EFFE5ACB20}" srcOrd="3" destOrd="0" parTransId="{B34DDBD2-F1D2-4F07-AF1C-58BAFA6580E8}" sibTransId="{84EA506B-9316-46CC-8DC7-DD6B0D7192E2}"/>
    <dgm:cxn modelId="{1364C326-914C-4EC0-90F7-A7905532E44A}" srcId="{756F3824-065C-4EA0-823D-8EE947D816CD}" destId="{F614CA29-0ED9-4019-A366-158150FBA97D}" srcOrd="0" destOrd="0" parTransId="{F7D622CB-55DE-4A15-AD76-2544EBAC6A1C}" sibTransId="{69BF34E7-BBFB-413E-B53C-5ED9AA247908}"/>
    <dgm:cxn modelId="{921A9691-06A2-4EBC-90E1-48069A6BEFCE}" type="presOf" srcId="{84EA506B-9316-46CC-8DC7-DD6B0D7192E2}" destId="{32830AA7-C04F-4BFE-B8ED-415FE2FD4BED}" srcOrd="1" destOrd="0" presId="urn:microsoft.com/office/officeart/2005/8/layout/process1"/>
    <dgm:cxn modelId="{4F280E62-2E6A-4E1E-B64E-6B80A929F8A4}" type="presOf" srcId="{84EA506B-9316-46CC-8DC7-DD6B0D7192E2}" destId="{1787E819-2029-4997-A1BF-B4807C1578E0}" srcOrd="0" destOrd="0" presId="urn:microsoft.com/office/officeart/2005/8/layout/process1"/>
    <dgm:cxn modelId="{E4E0CA75-C476-496E-A7F4-46C3B3810B5C}" srcId="{756F3824-065C-4EA0-823D-8EE947D816CD}" destId="{DE0ABC8B-FD19-4C28-86FA-67C73AC3014D}" srcOrd="4" destOrd="0" parTransId="{70594E67-8CA7-44CA-81E9-CDECBE3E8CAB}" sibTransId="{8707060A-A61D-45F4-8FC2-A8E0F3360E53}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6AAD42C1-8E8B-40F8-97BF-DBBCEE1DE08B}" type="presOf" srcId="{DE0ABC8B-FD19-4C28-86FA-67C73AC3014D}" destId="{27C217D5-8205-4D1B-85E8-34613A1D98F2}" srcOrd="0" destOrd="0" presId="urn:microsoft.com/office/officeart/2005/8/layout/process1"/>
    <dgm:cxn modelId="{C1FEF13A-D0B5-4BB3-B8B3-2340856B2D10}" type="presOf" srcId="{69BF34E7-BBFB-413E-B53C-5ED9AA247908}" destId="{FDC9E6ED-1F43-45F5-BC41-ABFAC3ADB962}" srcOrd="1" destOrd="0" presId="urn:microsoft.com/office/officeart/2005/8/layout/process1"/>
    <dgm:cxn modelId="{574D11F5-F4E0-4FC9-9706-4B615C9E370A}" type="presOf" srcId="{F614CA29-0ED9-4019-A366-158150FBA97D}" destId="{B00F488C-3D30-46CE-A1B8-0C190DF1882E}" srcOrd="0" destOrd="0" presId="urn:microsoft.com/office/officeart/2005/8/layout/process1"/>
    <dgm:cxn modelId="{6834E710-FED1-4836-B9A4-422A5ADC589D}" type="presParOf" srcId="{EB814FF8-5131-4CEA-BA97-02FD49740EB7}" destId="{B00F488C-3D30-46CE-A1B8-0C190DF1882E}" srcOrd="0" destOrd="0" presId="urn:microsoft.com/office/officeart/2005/8/layout/process1"/>
    <dgm:cxn modelId="{E316CEBC-5501-4ED7-95E2-258AD2D20343}" type="presParOf" srcId="{EB814FF8-5131-4CEA-BA97-02FD49740EB7}" destId="{FF98BA2C-8684-4E97-A222-C783BCC41BC5}" srcOrd="1" destOrd="0" presId="urn:microsoft.com/office/officeart/2005/8/layout/process1"/>
    <dgm:cxn modelId="{2F1B0A3B-D2E6-4936-90F4-6BC37A7F25FA}" type="presParOf" srcId="{FF98BA2C-8684-4E97-A222-C783BCC41BC5}" destId="{FDC9E6ED-1F43-45F5-BC41-ABFAC3ADB962}" srcOrd="0" destOrd="0" presId="urn:microsoft.com/office/officeart/2005/8/layout/process1"/>
    <dgm:cxn modelId="{3A84ABEA-91D2-489D-80E0-6C4D79021C55}" type="presParOf" srcId="{EB814FF8-5131-4CEA-BA97-02FD49740EB7}" destId="{55005608-542F-4B00-B481-6B32608E28C3}" srcOrd="2" destOrd="0" presId="urn:microsoft.com/office/officeart/2005/8/layout/process1"/>
    <dgm:cxn modelId="{081554C9-DCB1-4FC0-B737-38855873C9B2}" type="presParOf" srcId="{EB814FF8-5131-4CEA-BA97-02FD49740EB7}" destId="{6962A784-9440-4C2E-BF40-110AB3CEC1A3}" srcOrd="3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4" destOrd="0" presId="urn:microsoft.com/office/officeart/2005/8/layout/process1"/>
    <dgm:cxn modelId="{E0F0D2D4-A848-43A7-9CD5-7A31E2EC5D08}" type="presParOf" srcId="{EB814FF8-5131-4CEA-BA97-02FD49740EB7}" destId="{A6984C14-5C42-44ED-BA50-9B69B7E9C88C}" srcOrd="5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6" destOrd="0" presId="urn:microsoft.com/office/officeart/2005/8/layout/process1"/>
    <dgm:cxn modelId="{1C4B4F80-0A52-45A0-BDFC-EF58DD25B096}" type="presParOf" srcId="{EB814FF8-5131-4CEA-BA97-02FD49740EB7}" destId="{1787E819-2029-4997-A1BF-B4807C1578E0}" srcOrd="7" destOrd="0" presId="urn:microsoft.com/office/officeart/2005/8/layout/process1"/>
    <dgm:cxn modelId="{62C1CABE-A4FA-4B01-BAA0-3550274CEBA1}" type="presParOf" srcId="{1787E819-2029-4997-A1BF-B4807C1578E0}" destId="{32830AA7-C04F-4BFE-B8ED-415FE2FD4BED}" srcOrd="0" destOrd="0" presId="urn:microsoft.com/office/officeart/2005/8/layout/process1"/>
    <dgm:cxn modelId="{53175717-478D-4EB6-92CC-90C6BA30AA97}" type="presParOf" srcId="{EB814FF8-5131-4CEA-BA97-02FD49740EB7}" destId="{27C217D5-8205-4D1B-85E8-34613A1D98F2}" srcOrd="8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756F3824-065C-4EA0-823D-8EE947D816CD}" type="doc">
      <dgm:prSet loTypeId="urn:microsoft.com/office/officeart/2005/8/layout/process1" loCatId="process" qsTypeId="urn:microsoft.com/office/officeart/2005/8/quickstyle/3d3" qsCatId="3D" csTypeId="urn:microsoft.com/office/officeart/2005/8/colors/accent1_2" csCatId="accent1" phldr="1"/>
      <dgm:spPr/>
    </dgm:pt>
    <dgm:pt modelId="{E696FC92-DC83-4460-9D4B-1C517BD5570E}">
      <dgm:prSet phldrT="[Text]"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POVĚDOMÍ</a:t>
          </a:r>
          <a:endParaRPr lang="cs-CZ" sz="1600" b="0" dirty="0"/>
        </a:p>
      </dgm:t>
    </dgm:pt>
    <dgm:pt modelId="{A2E743E2-63A1-4E8E-A4E7-10F19D42FB26}" type="parTrans" cxnId="{4A82BA43-AF59-454C-B7BB-1F2D48CE6780}">
      <dgm:prSet/>
      <dgm:spPr/>
      <dgm:t>
        <a:bodyPr/>
        <a:lstStyle/>
        <a:p>
          <a:pPr algn="ctr"/>
          <a:endParaRPr lang="cs-CZ"/>
        </a:p>
      </dgm:t>
    </dgm:pt>
    <dgm:pt modelId="{E77F97E8-EBD9-48B8-BA39-546234A2B2E9}" type="sibTrans" cxnId="{4A82BA43-AF59-454C-B7BB-1F2D48CE6780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04C68F30-4C0B-4442-BEB7-BA6CFFAD188A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pPr algn="ctr"/>
          <a:r>
            <a:rPr lang="cs-CZ" sz="1600" b="0" dirty="0">
              <a:solidFill>
                <a:schemeClr val="tx1"/>
              </a:solidFill>
            </a:rPr>
            <a:t>TESTOVÁNÍ</a:t>
          </a:r>
          <a:endParaRPr lang="cs-CZ" sz="1600" b="0" dirty="0"/>
        </a:p>
      </dgm:t>
    </dgm:pt>
    <dgm:pt modelId="{AA734E69-3A32-48A4-A3B4-0116BEC87A4F}" type="parTrans" cxnId="{9C602E9C-6EA0-4871-B761-C9D05FA603B8}">
      <dgm:prSet/>
      <dgm:spPr/>
      <dgm:t>
        <a:bodyPr/>
        <a:lstStyle/>
        <a:p>
          <a:pPr algn="ctr"/>
          <a:endParaRPr lang="cs-CZ"/>
        </a:p>
      </dgm:t>
    </dgm:pt>
    <dgm:pt modelId="{DC1560B1-38FB-43DE-8438-7B7CE7472903}" type="sibTrans" cxnId="{9C602E9C-6EA0-4871-B761-C9D05FA603B8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pPr algn="ctr"/>
          <a:endParaRPr lang="cs-CZ"/>
        </a:p>
      </dgm:t>
    </dgm:pt>
    <dgm:pt modelId="{56AF3160-CCAD-4DCD-96B3-39EFFE5ACB20}">
      <dgm:prSet custT="1"/>
      <dgm:spPr>
        <a:solidFill>
          <a:srgbClr val="00B0F0"/>
        </a:solidFill>
        <a:ln>
          <a:solidFill>
            <a:schemeClr val="tx1"/>
          </a:solidFill>
        </a:ln>
      </dgm:spPr>
      <dgm:t>
        <a:bodyPr/>
        <a:lstStyle/>
        <a:p>
          <a:r>
            <a:rPr lang="cs-CZ" sz="1600" b="0" dirty="0">
              <a:solidFill>
                <a:schemeClr val="tx1"/>
              </a:solidFill>
            </a:rPr>
            <a:t>POSÍLENÍ</a:t>
          </a:r>
        </a:p>
      </dgm:t>
    </dgm:pt>
    <dgm:pt modelId="{B34DDBD2-F1D2-4F07-AF1C-58BAFA6580E8}" type="parTrans" cxnId="{ADDA1539-B910-49E5-A714-0B06F7333114}">
      <dgm:prSet/>
      <dgm:spPr/>
      <dgm:t>
        <a:bodyPr/>
        <a:lstStyle/>
        <a:p>
          <a:endParaRPr lang="cs-CZ"/>
        </a:p>
      </dgm:t>
    </dgm:pt>
    <dgm:pt modelId="{84EA506B-9316-46CC-8DC7-DD6B0D7192E2}" type="sibTrans" cxnId="{ADDA1539-B910-49E5-A714-0B06F7333114}">
      <dgm:prSet/>
      <dgm:spPr>
        <a:solidFill>
          <a:srgbClr val="0066FF"/>
        </a:solidFill>
        <a:ln>
          <a:solidFill>
            <a:schemeClr val="tx1"/>
          </a:solidFill>
        </a:ln>
      </dgm:spPr>
      <dgm:t>
        <a:bodyPr/>
        <a:lstStyle/>
        <a:p>
          <a:endParaRPr lang="cs-CZ"/>
        </a:p>
      </dgm:t>
    </dgm:pt>
    <dgm:pt modelId="{EB814FF8-5131-4CEA-BA97-02FD49740EB7}" type="pres">
      <dgm:prSet presAssocID="{756F3824-065C-4EA0-823D-8EE947D816CD}" presName="Name0" presStyleCnt="0">
        <dgm:presLayoutVars>
          <dgm:dir/>
          <dgm:resizeHandles val="exact"/>
        </dgm:presLayoutVars>
      </dgm:prSet>
      <dgm:spPr/>
    </dgm:pt>
    <dgm:pt modelId="{55005608-542F-4B00-B481-6B32608E28C3}" type="pres">
      <dgm:prSet presAssocID="{E696FC92-DC83-4460-9D4B-1C517BD5570E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6962A784-9440-4C2E-BF40-110AB3CEC1A3}" type="pres">
      <dgm:prSet presAssocID="{E77F97E8-EBD9-48B8-BA39-546234A2B2E9}" presName="sibTrans" presStyleLbl="sibTrans2D1" presStyleIdx="0" presStyleCnt="2"/>
      <dgm:spPr/>
      <dgm:t>
        <a:bodyPr/>
        <a:lstStyle/>
        <a:p>
          <a:endParaRPr lang="cs-CZ"/>
        </a:p>
      </dgm:t>
    </dgm:pt>
    <dgm:pt modelId="{16FFB711-E858-4325-9912-2B5E36843149}" type="pres">
      <dgm:prSet presAssocID="{E77F97E8-EBD9-48B8-BA39-546234A2B2E9}" presName="connectorText" presStyleLbl="sibTrans2D1" presStyleIdx="0" presStyleCnt="2"/>
      <dgm:spPr/>
      <dgm:t>
        <a:bodyPr/>
        <a:lstStyle/>
        <a:p>
          <a:endParaRPr lang="cs-CZ"/>
        </a:p>
      </dgm:t>
    </dgm:pt>
    <dgm:pt modelId="{E73C2B49-BF57-49B7-9E1B-5C8F54F7880B}" type="pres">
      <dgm:prSet presAssocID="{04C68F30-4C0B-4442-BEB7-BA6CFFAD188A}" presName="node" presStyleLbl="node1" presStyleIdx="1" presStyleCnt="3" custLinFactNeighborX="-1574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  <dgm:pt modelId="{A6984C14-5C42-44ED-BA50-9B69B7E9C88C}" type="pres">
      <dgm:prSet presAssocID="{DC1560B1-38FB-43DE-8438-7B7CE7472903}" presName="sibTrans" presStyleLbl="sibTrans2D1" presStyleIdx="1" presStyleCnt="2"/>
      <dgm:spPr/>
      <dgm:t>
        <a:bodyPr/>
        <a:lstStyle/>
        <a:p>
          <a:endParaRPr lang="cs-CZ"/>
        </a:p>
      </dgm:t>
    </dgm:pt>
    <dgm:pt modelId="{4E063F47-705E-4FC6-A6E8-81A7319CDD09}" type="pres">
      <dgm:prSet presAssocID="{DC1560B1-38FB-43DE-8438-7B7CE7472903}" presName="connectorText" presStyleLbl="sibTrans2D1" presStyleIdx="1" presStyleCnt="2"/>
      <dgm:spPr/>
      <dgm:t>
        <a:bodyPr/>
        <a:lstStyle/>
        <a:p>
          <a:endParaRPr lang="cs-CZ"/>
        </a:p>
      </dgm:t>
    </dgm:pt>
    <dgm:pt modelId="{74572664-E7B5-4AE2-8AFA-8D00FD6F1F64}" type="pres">
      <dgm:prSet presAssocID="{56AF3160-CCAD-4DCD-96B3-39EFFE5ACB20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cs-CZ"/>
        </a:p>
      </dgm:t>
    </dgm:pt>
  </dgm:ptLst>
  <dgm:cxnLst>
    <dgm:cxn modelId="{C9B943BE-ACFD-42FA-B54C-44B99583B825}" type="presOf" srcId="{56AF3160-CCAD-4DCD-96B3-39EFFE5ACB20}" destId="{74572664-E7B5-4AE2-8AFA-8D00FD6F1F64}" srcOrd="0" destOrd="0" presId="urn:microsoft.com/office/officeart/2005/8/layout/process1"/>
    <dgm:cxn modelId="{5768C3D0-4B89-4580-AD06-7EF556999425}" type="presOf" srcId="{756F3824-065C-4EA0-823D-8EE947D816CD}" destId="{EB814FF8-5131-4CEA-BA97-02FD49740EB7}" srcOrd="0" destOrd="0" presId="urn:microsoft.com/office/officeart/2005/8/layout/process1"/>
    <dgm:cxn modelId="{4A82BA43-AF59-454C-B7BB-1F2D48CE6780}" srcId="{756F3824-065C-4EA0-823D-8EE947D816CD}" destId="{E696FC92-DC83-4460-9D4B-1C517BD5570E}" srcOrd="0" destOrd="0" parTransId="{A2E743E2-63A1-4E8E-A4E7-10F19D42FB26}" sibTransId="{E77F97E8-EBD9-48B8-BA39-546234A2B2E9}"/>
    <dgm:cxn modelId="{0D041B2F-1CAD-4419-BFBC-5C5A468076E7}" type="presOf" srcId="{E77F97E8-EBD9-48B8-BA39-546234A2B2E9}" destId="{16FFB711-E858-4325-9912-2B5E36843149}" srcOrd="1" destOrd="0" presId="urn:microsoft.com/office/officeart/2005/8/layout/process1"/>
    <dgm:cxn modelId="{ADDA1539-B910-49E5-A714-0B06F7333114}" srcId="{756F3824-065C-4EA0-823D-8EE947D816CD}" destId="{56AF3160-CCAD-4DCD-96B3-39EFFE5ACB20}" srcOrd="2" destOrd="0" parTransId="{B34DDBD2-F1D2-4F07-AF1C-58BAFA6580E8}" sibTransId="{84EA506B-9316-46CC-8DC7-DD6B0D7192E2}"/>
    <dgm:cxn modelId="{1911A55B-7684-434B-816A-01168D1C57BC}" type="presOf" srcId="{04C68F30-4C0B-4442-BEB7-BA6CFFAD188A}" destId="{E73C2B49-BF57-49B7-9E1B-5C8F54F7880B}" srcOrd="0" destOrd="0" presId="urn:microsoft.com/office/officeart/2005/8/layout/process1"/>
    <dgm:cxn modelId="{9D217438-E1C1-4D08-AB99-3CD44323386A}" type="presOf" srcId="{E77F97E8-EBD9-48B8-BA39-546234A2B2E9}" destId="{6962A784-9440-4C2E-BF40-110AB3CEC1A3}" srcOrd="0" destOrd="0" presId="urn:microsoft.com/office/officeart/2005/8/layout/process1"/>
    <dgm:cxn modelId="{9C602E9C-6EA0-4871-B761-C9D05FA603B8}" srcId="{756F3824-065C-4EA0-823D-8EE947D816CD}" destId="{04C68F30-4C0B-4442-BEB7-BA6CFFAD188A}" srcOrd="1" destOrd="0" parTransId="{AA734E69-3A32-48A4-A3B4-0116BEC87A4F}" sibTransId="{DC1560B1-38FB-43DE-8438-7B7CE7472903}"/>
    <dgm:cxn modelId="{95F49E75-4741-4630-B2A8-8C453C94FBDB}" type="presOf" srcId="{DC1560B1-38FB-43DE-8438-7B7CE7472903}" destId="{4E063F47-705E-4FC6-A6E8-81A7319CDD09}" srcOrd="1" destOrd="0" presId="urn:microsoft.com/office/officeart/2005/8/layout/process1"/>
    <dgm:cxn modelId="{B465EBB6-540F-4D2B-B2D9-F4F35F4735F6}" type="presOf" srcId="{DC1560B1-38FB-43DE-8438-7B7CE7472903}" destId="{A6984C14-5C42-44ED-BA50-9B69B7E9C88C}" srcOrd="0" destOrd="0" presId="urn:microsoft.com/office/officeart/2005/8/layout/process1"/>
    <dgm:cxn modelId="{919FBCD4-EC4A-4741-9830-21CFDF871536}" type="presOf" srcId="{E696FC92-DC83-4460-9D4B-1C517BD5570E}" destId="{55005608-542F-4B00-B481-6B32608E28C3}" srcOrd="0" destOrd="0" presId="urn:microsoft.com/office/officeart/2005/8/layout/process1"/>
    <dgm:cxn modelId="{3A84ABEA-91D2-489D-80E0-6C4D79021C55}" type="presParOf" srcId="{EB814FF8-5131-4CEA-BA97-02FD49740EB7}" destId="{55005608-542F-4B00-B481-6B32608E28C3}" srcOrd="0" destOrd="0" presId="urn:microsoft.com/office/officeart/2005/8/layout/process1"/>
    <dgm:cxn modelId="{081554C9-DCB1-4FC0-B737-38855873C9B2}" type="presParOf" srcId="{EB814FF8-5131-4CEA-BA97-02FD49740EB7}" destId="{6962A784-9440-4C2E-BF40-110AB3CEC1A3}" srcOrd="1" destOrd="0" presId="urn:microsoft.com/office/officeart/2005/8/layout/process1"/>
    <dgm:cxn modelId="{3A91A74A-01D8-4BDC-B08D-5B8C625D1040}" type="presParOf" srcId="{6962A784-9440-4C2E-BF40-110AB3CEC1A3}" destId="{16FFB711-E858-4325-9912-2B5E36843149}" srcOrd="0" destOrd="0" presId="urn:microsoft.com/office/officeart/2005/8/layout/process1"/>
    <dgm:cxn modelId="{D7F31F18-37A2-4FC1-B3CE-D40010D25678}" type="presParOf" srcId="{EB814FF8-5131-4CEA-BA97-02FD49740EB7}" destId="{E73C2B49-BF57-49B7-9E1B-5C8F54F7880B}" srcOrd="2" destOrd="0" presId="urn:microsoft.com/office/officeart/2005/8/layout/process1"/>
    <dgm:cxn modelId="{E0F0D2D4-A848-43A7-9CD5-7A31E2EC5D08}" type="presParOf" srcId="{EB814FF8-5131-4CEA-BA97-02FD49740EB7}" destId="{A6984C14-5C42-44ED-BA50-9B69B7E9C88C}" srcOrd="3" destOrd="0" presId="urn:microsoft.com/office/officeart/2005/8/layout/process1"/>
    <dgm:cxn modelId="{A127ACD8-6683-4A82-B180-59FBF8A87584}" type="presParOf" srcId="{A6984C14-5C42-44ED-BA50-9B69B7E9C88C}" destId="{4E063F47-705E-4FC6-A6E8-81A7319CDD09}" srcOrd="0" destOrd="0" presId="urn:microsoft.com/office/officeart/2005/8/layout/process1"/>
    <dgm:cxn modelId="{99E9F5F4-50C9-440F-9EB0-10134896E8DC}" type="presParOf" srcId="{EB814FF8-5131-4CEA-BA97-02FD49740EB7}" destId="{74572664-E7B5-4AE2-8AFA-8D00FD6F1F64}" srcOrd="4" destOrd="0" presId="urn:microsoft.com/office/officeart/2005/8/layout/process1"/>
  </dgm:cxnLst>
  <dgm:bg>
    <a:noFill/>
  </dgm:bg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StepDownProcess">
  <dgm:title val=""/>
  <dgm:desc val=""/>
  <dgm:catLst>
    <dgm:cat type="process" pri="16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60" srcId="0" destId="10" srcOrd="0" destOrd="0"/>
        <dgm:cxn modelId="12" srcId="10" destId="11" srcOrd="0" destOrd="0"/>
        <dgm:cxn modelId="70" srcId="0" destId="20" srcOrd="1" destOrd="0"/>
        <dgm:cxn modelId="22" srcId="20" destId="21" srcOrd="0" destOrd="0"/>
        <dgm:cxn modelId="8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t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t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hoose name="Name3">
      <dgm:if name="Name4" func="var" arg="dir" op="equ" val="norm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if>
      <dgm:else name="Name5">
        <dgm:constrLst>
          <dgm:constr type="alignOff" forName="rootnode" val="0.48"/>
          <dgm:constr type="primFontSz" for="des" forName="ParentText" val="65"/>
          <dgm:constr type="primFontSz" for="des" forName="ChildText" refType="primFontSz" refFor="des" refForName="ParentText" op="lte"/>
          <dgm:constr type="w" for="ch" forName="composite" refType="w"/>
          <dgm:constr type="h" for="ch" forName="composite" refType="h"/>
          <dgm:constr type="sp" refType="h" refFor="ch" refForName="composite" op="equ" fact="-0.38"/>
        </dgm:constrLst>
      </dgm:else>
    </dgm:choose>
    <dgm:forEach name="nodesForEach" axis="ch" ptType="node">
      <dgm:layoutNode name="composite">
        <dgm:alg type="composite">
          <dgm:param type="ar" val="1.2439"/>
        </dgm:alg>
        <dgm:shape xmlns:r="http://schemas.openxmlformats.org/officeDocument/2006/relationships" r:blip="">
          <dgm:adjLst/>
        </dgm:shape>
        <dgm:choose name="Name6">
          <dgm:if name="Name7" func="var" arg="dir" op="equ" val="norm">
            <dgm:constrLst>
              <dgm:constr type="l" for="ch" forName="bentUpArrow1" refType="w" fact="0.0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refFor="ch" refForName="ParentText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refFor="ch" refForName="ParentText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if>
          <dgm:else name="Name8">
            <dgm:constrLst>
              <dgm:constr type="r" for="ch" forName="bentUpArrow1" refType="w" fact="0.97"/>
              <dgm:constr type="t" for="ch" forName="bentUpArrow1" refType="h" fact="0.524"/>
              <dgm:constr type="w" for="ch" forName="bentUpArrow1" refType="w" fact="0.3844"/>
              <dgm:constr type="h" for="ch" forName="bentUpArrow1" refType="h" fact="0.42"/>
              <dgm:constr type="l" for="ch" forName="ParentText" refType="w" fact="0.4316"/>
              <dgm:constr type="t" for="ch" forName="ParentText" refType="h" fact="0"/>
              <dgm:constr type="w" for="ch" forName="ParentText" refType="w" fact="0.5684"/>
              <dgm:constr type="h" for="ch" forName="ParentText" refType="h" fact="0.4949"/>
              <dgm:constr type="l" for="ch" forName="ChildText" refType="w" fact="0"/>
              <dgm:constr type="t" for="ch" forName="ChildText" refType="h" fact="0.05"/>
              <dgm:constr type="w" for="ch" forName="ChildText" refType="w" fact="0.4134"/>
              <dgm:constr type="h" for="ch" forName="ChildText" refType="h" fact="0.4"/>
              <dgm:constr type="l" for="ch" forName="FinalChildText" refType="w" fact="0"/>
              <dgm:constr type="t" for="ch" forName="FinalChildText" refType="h" fact="0.05"/>
              <dgm:constr type="w" for="ch" forName="FinalChildText" refType="w" fact="0.4134"/>
              <dgm:constr type="h" for="ch" forName="FinalChildText" refType="h" fact="0.4"/>
            </dgm:constrLst>
          </dgm:else>
        </dgm:choose>
        <dgm:choose name="Name9">
          <dgm:if name="Name10" axis="followSib" ptType="node" func="cnt" op="gte" val="1">
            <dgm:layoutNode name="bentUpArrow1" styleLbl="alignImgPlace1">
              <dgm:alg type="sp"/>
              <dgm:choose name="Name11">
                <dgm:if name="Name12" func="var" arg="dir" op="equ" val="norm">
                  <dgm:shape xmlns:r="http://schemas.openxmlformats.org/officeDocument/2006/relationships" rot="90" type="bentUpArrow" r:blip="">
                    <dgm:adjLst>
                      <dgm:adj idx="1" val="0.3284"/>
                      <dgm:adj idx="2" val="0.25"/>
                      <dgm:adj idx="3" val="0.3578"/>
                    </dgm:adjLst>
                  </dgm:shape>
                </dgm:if>
                <dgm:else name="Name13">
                  <dgm:shape xmlns:r="http://schemas.openxmlformats.org/officeDocument/2006/relationships" rot="180" type="bentArrow" r:blip="">
                    <dgm:adjLst>
                      <dgm:adj idx="1" val="0.3284"/>
                      <dgm:adj idx="2" val="0.25"/>
                      <dgm:adj idx="3" val="0.3578"/>
                      <dgm:adj idx="4" val="0"/>
                    </dgm:adjLst>
                  </dgm:shape>
                </dgm:else>
              </dgm:choose>
              <dgm:presOf/>
            </dgm:layoutNode>
          </dgm:if>
          <dgm:else name="Name14"/>
        </dgm:choose>
        <dgm:layoutNode name="ParentText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66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15">
          <dgm:if name="Name16" axis="followSib" ptType="node" func="cnt" op="equ" val="0">
            <dgm:choose name="Name17">
              <dgm:if name="Name18" axis="ch" ptType="node" func="cnt" op="gte" val="1">
                <dgm:layoutNode name="FinalChildText" styleLbl="revTx">
                  <dgm:varLst>
                    <dgm:chMax val="0"/>
                    <dgm:chPref val="0"/>
                    <dgm:bulletEnabled val="1"/>
                  </dgm:varLst>
                  <dgm:alg type="tx">
                    <dgm:param type="stBulletLvl" val="1"/>
                    <dgm:param type="txAnchorVertCh" val="mid"/>
                    <dgm:param type="parTxLTRAlign" val="l"/>
                  </dgm:alg>
                  <dgm:shape xmlns:r="http://schemas.openxmlformats.org/officeDocument/2006/relationships" type="rect" r:blip="">
                    <dgm:adjLst/>
                  </dgm:shape>
                  <dgm:presOf axis="des" ptType="node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9"/>
            </dgm:choose>
          </dgm:if>
          <dgm:else name="Name20">
            <dgm:layoutNode name="ChildText" styleLbl="revTx">
              <dgm:varLst>
                <dgm:chMax val="0"/>
                <dgm:chPref val="0"/>
                <dgm:bulletEnabled val="1"/>
              </dgm:varLst>
              <dgm:alg type="tx">
                <dgm:param type="stBulletLvl" val="1"/>
                <dgm:param type="txAnchorVertCh" val="mid"/>
                <dgm:param type="parTxLTRAlign" val="l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else>
        </dgm:choose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process1">
  <dgm:title val=""/>
  <dgm:desc val=""/>
  <dgm:catLst>
    <dgm:cat type="process" pri="1000"/>
    <dgm:cat type="convert" pri="15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op="equ"/>
      <dgm:constr type="primFontSz" for="ch" ptType="node" op="equ" val="65"/>
      <dgm:constr type="w" for="ch" ptType="sibTrans" refType="w" refFor="ch" refPtType="node" op="equ" fact="0.4"/>
      <dgm:constr type="h" for="ch" ptType="sibTrans" op="equ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>
            <dgm:adj idx="1" val="0.1"/>
          </dgm:adjLst>
        </dgm:shape>
        <dgm:presOf axis="desOrSelf" ptType="node"/>
        <dgm:constrLst>
          <dgm:constr type="h" refType="w" fact="0.6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18" fact="NaN" max="NaN"/>
          <dgm:rule type="h" val="NaN" fact="1.5" max="NaN"/>
          <dgm:rule type="primFontSz" val="5" fact="NaN" max="NaN"/>
          <dgm:rule type="h" val="INF" fact="NaN" max="NaN"/>
        </dgm:ruleLst>
      </dgm:layoutNode>
      <dgm:forEach name="sibTransForEach" axis="followSib" ptType="sibTrans" cnt="1">
        <dgm:layoutNode name="sibTrans">
          <dgm:alg type="conn">
            <dgm:param type="begPts" val="auto"/>
            <dgm:param type="endPts" val="auto"/>
          </dgm:alg>
          <dgm:shape xmlns:r="http://schemas.openxmlformats.org/officeDocument/2006/relationships" type="conn" r:blip="">
            <dgm:adjLst/>
          </dgm:shape>
          <dgm:presOf axis="self"/>
          <dgm:constrLst>
            <dgm:constr type="h" refType="w" fact="0.62"/>
            <dgm:constr type="connDist"/>
            <dgm:constr type="begPad" refType="connDist" fact="0.25"/>
            <dgm:constr type="endPad" refType="connDist" fact="0.22"/>
          </dgm:constrLst>
          <dgm:ruleLst/>
          <dgm:layoutNode name="connectorText">
            <dgm:alg type="tx">
              <dgm:param type="autoTxRot" val="grav"/>
            </dgm:alg>
            <dgm:shape xmlns:r="http://schemas.openxmlformats.org/officeDocument/2006/relationships" type="conn" r:blip="" hideGeom="1">
              <dgm:adjLst/>
            </dgm:shape>
            <dgm:presOf axis="self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DC6700B-6DB9-4E6E-8308-1B81A615A0C7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1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6433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0AA3FD-3C58-4BC6-86FC-A8729BC07362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8171371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83DBD41-9FAA-4C3D-A3D8-9976A4942FA3}" type="datetimeFigureOut">
              <a:rPr lang="cs-CZ" smtClean="0"/>
              <a:t>14.3.2024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701041" y="4415790"/>
            <a:ext cx="5608320" cy="418338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5390784-34DA-4799-BFD9-C6E9ED246103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981736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05390784-34DA-4799-BFD9-C6E9ED246103}" type="slidenum">
              <a:rPr kumimoji="0" lang="cs-CZ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cs-CZ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354307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05390784-34DA-4799-BFD9-C6E9ED246103}" type="slidenum">
              <a:rPr lang="cs-CZ" smtClean="0"/>
              <a:t>20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806830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37243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98226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80586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08D7-83C9-4116-A95F-DFC00F76D74A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56864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4971D-4A33-4BB7-B823-BFBFA84A78DF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87644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2966E-5A75-44DF-AFA5-47231BFE564C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9396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9A18-8683-4715-92DA-D2537D11A269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98074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D59D1D-4A33-463D-B739-59EC12380534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6197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418EDD-9671-424A-922A-52EF24498BAA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4180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27415A-261A-4783-B136-192EA443340C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464929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C7D600-D0E1-441E-A7A1-A0F6A2752B32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1394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68077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097522-788D-4A56-80A4-33E633D70FFA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589044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AA5B5F-46BD-4E86-AE65-01CDA5C59C31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36340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E73780E-22C1-4FAF-8145-3152DEC01F7B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74834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50234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4874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52235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46510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1002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43783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6019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4B1EB3-18E5-3B48-B1FD-09B9226D6C2A}" type="datetimeFigureOut">
              <a:rPr lang="en-US" smtClean="0"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7048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Click to edit Master text styles</a:t>
            </a:r>
          </a:p>
          <a:p>
            <a:pPr lvl="1"/>
            <a:r>
              <a:rPr lang="cs-CZ"/>
              <a:t>Second level</a:t>
            </a:r>
          </a:p>
          <a:p>
            <a:pPr lvl="2"/>
            <a:r>
              <a:rPr lang="cs-CZ"/>
              <a:t>Third level</a:t>
            </a:r>
          </a:p>
          <a:p>
            <a:pPr lvl="3"/>
            <a:r>
              <a:rPr lang="cs-CZ"/>
              <a:t>Fourth level</a:t>
            </a:r>
          </a:p>
          <a:p>
            <a:pPr lvl="4"/>
            <a:r>
              <a:rPr lang="cs-CZ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804955-0F7D-441C-BA9A-66459BC62F1C}" type="datetime1">
              <a:rPr lang="en-US" smtClean="0"/>
              <a:pPr/>
              <a:t>3/14/2024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88AB19-9DFA-5149-B5A7-89AF7957815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70855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ctr" defTabSz="457200" rtl="0" eaLnBrk="1" latinLnBrk="0" hangingPunct="1">
        <a:spcBef>
          <a:spcPct val="0"/>
        </a:spcBef>
        <a:buNone/>
        <a:defRPr sz="4400" b="0" i="0" u="none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b="0" i="0" u="none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88350" y="2566220"/>
            <a:ext cx="7083110" cy="1967679"/>
          </a:xfrm>
          <a:noFill/>
        </p:spPr>
        <p:txBody>
          <a:bodyPr lIns="0" tIns="0" rIns="0" bIns="0" anchor="t" anchorCtr="0">
            <a:normAutofit fontScale="90000"/>
          </a:bodyPr>
          <a:lstStyle/>
          <a:p>
            <a:pPr algn="l">
              <a:spcBef>
                <a:spcPts val="1200"/>
              </a:spcBef>
            </a:pP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MARKETINGOVÁ KOMUNIKACE  (YMK)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2. přednáška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Téma: Komunikační proces a modely </a:t>
            </a:r>
            <a:b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r>
              <a:rPr lang="cs-CZ" sz="31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>            marketingové komunikace</a:t>
            </a:r>
            <a: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  <a:t/>
            </a:r>
            <a:br>
              <a:rPr lang="cs-CZ" sz="3600" b="1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cs typeface="Arial"/>
              </a:rPr>
            </a:br>
            <a:endParaRPr lang="en-US" sz="1300" dirty="0">
              <a:solidFill>
                <a:srgbClr val="D10202"/>
              </a:solidFill>
            </a:endParaRPr>
          </a:p>
        </p:txBody>
      </p:sp>
      <p:sp>
        <p:nvSpPr>
          <p:cNvPr id="3" name="Title 1"/>
          <p:cNvSpPr txBox="1">
            <a:spLocks/>
          </p:cNvSpPr>
          <p:nvPr/>
        </p:nvSpPr>
        <p:spPr>
          <a:xfrm>
            <a:off x="788350" y="5174395"/>
            <a:ext cx="3113090" cy="902268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PhDr. Ing. Mgr. Renáta Pavlíčková, MBA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renata.pavlickova@mvso.cz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cs-CZ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cs-CZ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Olomouc, </a:t>
            </a:r>
            <a:r>
              <a:rPr kumimoji="0" lang="cs-CZ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LS </a:t>
            </a:r>
            <a:r>
              <a:rPr kumimoji="0" lang="cs-CZ" sz="14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j-ea"/>
                <a:cs typeface="Arial"/>
              </a:rPr>
              <a:t>2023/2024</a:t>
            </a:r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j-ea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106796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typy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interpersonální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skupinová komunikace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masová komunikace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80645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Interpersonální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interpersonální komunikace</a:t>
            </a:r>
          </a:p>
          <a:p>
            <a:pPr marL="685800"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Interpersonální komunikace je základním typem lidské komunikace. V tomto případě jeden člověk sděluje něco o něčem druhému člověku. Jde o individuální záměr, protože vzniká ze záměru jedné osoby. Lidé tu zastávají specifické role vypravěče a posluchače, které v průběhu komunikace mění (posluchač se stává vypravěčem a naopak). 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9283122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Skupinová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skupinové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Jakmile jsou při dorozumívání přítomny více než dvě osoby, komunikace dostává zcela jiný charakter. Dorozumívání, které se odehrává v určité skupině lidí (například ve vaší třídě) se nazývá skupinová komunikace. Jedinci v tomto případě na sebe působí navzájem a zcela bezprostředně, jsou v bezprostředním vzájemném styku. Dorozumívání ve skupině vede ke společným významům a stejně tak sama stejné významy předpokládá. Gesta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symboly v této komunikaci jsou pro všechny členy skupiny stejně pochopitelné, ať už jsou „vysílány“ či „přijímány“.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7113384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Masová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Podstata masové komunikace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i="1" dirty="0">
                <a:solidFill>
                  <a:srgbClr val="000000"/>
                </a:solidFill>
              </a:rPr>
              <a:t>Zásadní odlišností masové komunikace od interpersonální je především jednostrannost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a přítomnost širokého publika (velká skupina recipientů – příjemců sdělení). Odlišností však je mnohem více. Masová komunikace umožňuje velkoplošné šíření informací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do širokého anonymního a také jazykově a kulturně rozličného publika. Sdělení je šířeno periodicky prostřednictvím prostředků hromadného sdělování (masových médií), přičemž tok informací je jednostranný, bez možnosti přímé reakce příjemců a jejich kontaktu </a:t>
            </a:r>
            <a:br>
              <a:rPr lang="cs-CZ" sz="1600" i="1" dirty="0">
                <a:solidFill>
                  <a:srgbClr val="000000"/>
                </a:solidFill>
              </a:rPr>
            </a:br>
            <a:r>
              <a:rPr lang="cs-CZ" sz="1600" i="1" dirty="0">
                <a:solidFill>
                  <a:srgbClr val="000000"/>
                </a:solidFill>
              </a:rPr>
              <a:t>s komunikátorem. </a:t>
            </a:r>
            <a:endParaRPr lang="cs-CZ" sz="1600" i="1" dirty="0">
              <a:cs typeface="Arial"/>
            </a:endParaRP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Nevýhody</a:t>
            </a:r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Příklady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5372850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(1b) Komunikační proces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každá komunikace je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procesem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do procesu jsou zapojeni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zdroj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(komunikátor),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sdělení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a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příjemce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(recipient)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v momentě, kdy je do této komunikace aktivně zapojeno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médium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, probíhá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proces mediální komunikace 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(k popisu tohoto procesu se používají různé modely, popisy skutečnosti)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 poznání procesu masové komunikace využijeme takzvaný </a:t>
            </a:r>
            <a:r>
              <a:rPr lang="cs-CZ" sz="1600" b="1" dirty="0">
                <a:solidFill>
                  <a:srgbClr val="000000"/>
                </a:solidFill>
                <a:latin typeface="Calibri" panose="020F0502020204030204" pitchFamily="34" charset="0"/>
              </a:rPr>
              <a:t>přenosový model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Ten publikovali v roce 1949 američtí matematici Shannon 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Weaver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. Vychází z původního modelu Harolda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z roku 1948. </a:t>
            </a:r>
          </a:p>
          <a:p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2567520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Přenosový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přenosový model názorně ukazuje </a:t>
            </a:r>
            <a:r>
              <a:rPr lang="cs-CZ" sz="1600" b="1" dirty="0">
                <a:solidFill>
                  <a:srgbClr val="000000"/>
                </a:solidFill>
              </a:rPr>
              <a:t>zdroj </a:t>
            </a:r>
            <a:r>
              <a:rPr lang="cs-CZ" sz="1600" dirty="0">
                <a:solidFill>
                  <a:srgbClr val="000000"/>
                </a:solidFill>
              </a:rPr>
              <a:t>(odesílatel; komunikátor), který vysílá </a:t>
            </a:r>
            <a:r>
              <a:rPr lang="cs-CZ" sz="1600" b="1" dirty="0">
                <a:solidFill>
                  <a:srgbClr val="000000"/>
                </a:solidFill>
              </a:rPr>
              <a:t>sdělení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ten při jeho odesílání </a:t>
            </a:r>
            <a:r>
              <a:rPr lang="cs-CZ" sz="1600" b="1" dirty="0">
                <a:solidFill>
                  <a:srgbClr val="000000"/>
                </a:solidFill>
              </a:rPr>
              <a:t>zakóduje </a:t>
            </a:r>
            <a:r>
              <a:rPr lang="cs-CZ" sz="1600" dirty="0">
                <a:solidFill>
                  <a:srgbClr val="000000"/>
                </a:solidFill>
              </a:rPr>
              <a:t>za použití určitého </a:t>
            </a:r>
            <a:r>
              <a:rPr lang="cs-CZ" sz="1600" b="1" dirty="0">
                <a:solidFill>
                  <a:srgbClr val="000000"/>
                </a:solidFill>
              </a:rPr>
              <a:t>kódu </a:t>
            </a:r>
            <a:r>
              <a:rPr lang="cs-CZ" sz="1600" dirty="0">
                <a:solidFill>
                  <a:srgbClr val="000000"/>
                </a:solidFill>
              </a:rPr>
              <a:t>a odešle jej prostřednictvím nějakého </a:t>
            </a:r>
            <a:r>
              <a:rPr lang="cs-CZ" sz="1600" b="1" dirty="0">
                <a:solidFill>
                  <a:srgbClr val="000000"/>
                </a:solidFill>
              </a:rPr>
              <a:t>vysílače </a:t>
            </a:r>
            <a:r>
              <a:rPr lang="cs-CZ" sz="1600" dirty="0">
                <a:solidFill>
                  <a:srgbClr val="000000"/>
                </a:solidFill>
              </a:rPr>
              <a:t>nějakým </a:t>
            </a:r>
            <a:r>
              <a:rPr lang="cs-CZ" sz="1600" b="1" dirty="0">
                <a:solidFill>
                  <a:srgbClr val="000000"/>
                </a:solidFill>
              </a:rPr>
              <a:t>kanálem </a:t>
            </a:r>
            <a:r>
              <a:rPr lang="cs-CZ" sz="1600" dirty="0">
                <a:solidFill>
                  <a:srgbClr val="000000"/>
                </a:solidFill>
              </a:rPr>
              <a:t>k </a:t>
            </a:r>
            <a:r>
              <a:rPr lang="cs-CZ" sz="1600" b="1" dirty="0">
                <a:solidFill>
                  <a:srgbClr val="000000"/>
                </a:solidFill>
              </a:rPr>
              <a:t>příjemci </a:t>
            </a:r>
            <a:r>
              <a:rPr lang="cs-CZ" sz="1600" dirty="0">
                <a:solidFill>
                  <a:srgbClr val="000000"/>
                </a:solidFill>
              </a:rPr>
              <a:t>(recipientovi; adresátovi)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 přijatý signál přijme </a:t>
            </a:r>
            <a:r>
              <a:rPr lang="cs-CZ" sz="1600" b="1" dirty="0">
                <a:solidFill>
                  <a:srgbClr val="000000"/>
                </a:solidFill>
              </a:rPr>
              <a:t>přijímačem </a:t>
            </a:r>
            <a:r>
              <a:rPr lang="cs-CZ" sz="1600" dirty="0">
                <a:solidFill>
                  <a:srgbClr val="000000"/>
                </a:solidFill>
              </a:rPr>
              <a:t>a </a:t>
            </a:r>
            <a:r>
              <a:rPr lang="cs-CZ" sz="1600" b="1" dirty="0">
                <a:solidFill>
                  <a:srgbClr val="000000"/>
                </a:solidFill>
              </a:rPr>
              <a:t>dekóduje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pak připraven </a:t>
            </a:r>
            <a:r>
              <a:rPr lang="cs-CZ" sz="1600" b="1" dirty="0">
                <a:solidFill>
                  <a:srgbClr val="000000"/>
                </a:solidFill>
              </a:rPr>
              <a:t>interpretovat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příjemcova reakce na sdělení je pak pro komunikátora jistým typem </a:t>
            </a:r>
            <a:r>
              <a:rPr lang="cs-CZ" sz="1600" b="1" dirty="0">
                <a:solidFill>
                  <a:srgbClr val="000000"/>
                </a:solidFill>
              </a:rPr>
              <a:t>zpětné vazby</a:t>
            </a:r>
            <a:r>
              <a:rPr lang="cs-CZ" sz="1600" dirty="0">
                <a:solidFill>
                  <a:srgbClr val="000000"/>
                </a:solidFill>
              </a:rPr>
              <a:t>, která mu umožňuje posoudit úspěšnost komunikačního úmyslu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kdekoliv v procesu komunikace může dojít k různým komplikacím neboli </a:t>
            </a:r>
            <a:r>
              <a:rPr lang="cs-CZ" sz="1600" b="1" dirty="0">
                <a:solidFill>
                  <a:srgbClr val="000000"/>
                </a:solidFill>
              </a:rPr>
              <a:t>šumu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55778060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Základní model komunikačního procesu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cs-CZ" sz="1600" dirty="0"/>
              <a:t>8 prvků základního modelu komunikačního procesu: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zpráva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přenos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příjemce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sz="1600" dirty="0"/>
              <a:t>komunikační šumy</a:t>
            </a:r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05346297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Harold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</a:t>
            </a:r>
            <a:endParaRPr lang="cs-CZ" sz="16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model publikován v roce 1948. 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Lasswellův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komunikační model umožňuje jednoduše pochopit vztahy mezi jednotlivými aktéry komunikačního procesu a je samotné popsat. Průběh komunikace se dá podle </a:t>
            </a:r>
            <a:r>
              <a:rPr lang="cs-CZ" sz="1600" dirty="0" err="1">
                <a:solidFill>
                  <a:srgbClr val="000000"/>
                </a:solidFill>
                <a:latin typeface="Calibri" panose="020F0502020204030204" pitchFamily="34" charset="0"/>
              </a:rPr>
              <a:t>Lasswella</a:t>
            </a: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 nejlépe popsat, jestliže si zodpovíme následující otázky: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KDO hovoří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CO říká 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JAKÝM médiem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KOMU sděluje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s JAKÝM účinkem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  <a:latin typeface="Calibri" panose="020F0502020204030204" pitchFamily="34" charset="0"/>
              </a:rPr>
              <a:t>PROČ někdo komunikuje (psychologové zkoumající komunikaci přidali tuto doplňující otázku k otázkám základním) </a:t>
            </a:r>
          </a:p>
          <a:p>
            <a:endParaRPr lang="cs-CZ" sz="1400" dirty="0">
              <a:solidFill>
                <a:srgbClr val="000000"/>
              </a:solidFill>
              <a:latin typeface="Calibri" panose="020F0502020204030204" pitchFamily="34" charset="0"/>
            </a:endParaRPr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82267929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 err="1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Lasswellův</a:t>
            </a: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komunikační model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3760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cs-CZ" sz="2400" dirty="0"/>
          </a:p>
        </p:txBody>
      </p:sp>
      <p:pic>
        <p:nvPicPr>
          <p:cNvPr id="4" name="Obrázek 3">
            <a:extLst>
              <a:ext uri="{FF2B5EF4-FFF2-40B4-BE49-F238E27FC236}">
                <a16:creationId xmlns="" xmlns:a16="http://schemas.microsoft.com/office/drawing/2014/main" id="{52AEBEF7-47B0-4E45-BF31-981BD61478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25509" y="2389033"/>
            <a:ext cx="8229599" cy="2812025"/>
          </a:xfrm>
          <a:prstGeom prst="rect">
            <a:avLst/>
          </a:prstGeom>
        </p:spPr>
      </p:pic>
      <p:sp>
        <p:nvSpPr>
          <p:cNvPr id="5" name="Obdélník 4">
            <a:extLst>
              <a:ext uri="{FF2B5EF4-FFF2-40B4-BE49-F238E27FC236}">
                <a16:creationId xmlns="" xmlns:a16="http://schemas.microsoft.com/office/drawing/2014/main" id="{14BA310F-BB29-4498-8840-1C6A8682B820}"/>
              </a:ext>
            </a:extLst>
          </p:cNvPr>
          <p:cNvSpPr/>
          <p:nvPr/>
        </p:nvSpPr>
        <p:spPr>
          <a:xfrm>
            <a:off x="311104" y="5882118"/>
            <a:ext cx="1428596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cs-CZ" sz="1000" dirty="0">
                <a:solidFill>
                  <a:srgbClr val="000000"/>
                </a:solidFill>
              </a:rPr>
              <a:t>(Zdroj: Harold </a:t>
            </a:r>
            <a:r>
              <a:rPr lang="cs-CZ" sz="1000" dirty="0" err="1">
                <a:solidFill>
                  <a:srgbClr val="000000"/>
                </a:solidFill>
              </a:rPr>
              <a:t>Lasswell</a:t>
            </a:r>
            <a:r>
              <a:rPr lang="cs-CZ" sz="1000" dirty="0">
                <a:solidFill>
                  <a:srgbClr val="000000"/>
                </a:solidFill>
              </a:rPr>
              <a:t>) </a:t>
            </a:r>
            <a:endParaRPr lang="cs-CZ" sz="1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42525938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Proces masové komunikace</a:t>
            </a:r>
          </a:p>
        </p:txBody>
      </p:sp>
      <p:pic>
        <p:nvPicPr>
          <p:cNvPr id="4" name="Picture 2" descr="C:\Users\Honza\Desktop\Honza\DISERTACE\TEZE_01\obrazky\model-komunikacniho-procesu_CZ.jpg">
            <a:extLst>
              <a:ext uri="{FF2B5EF4-FFF2-40B4-BE49-F238E27FC236}">
                <a16:creationId xmlns="" xmlns:a16="http://schemas.microsoft.com/office/drawing/2014/main" id="{C08CA824-419E-4581-B289-571475861992}"/>
              </a:ext>
            </a:extLst>
          </p:cNvPr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82470" y="2005027"/>
            <a:ext cx="6979060" cy="3617104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6667348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572764"/>
          </a:xfrm>
          <a:noFill/>
          <a:ln w="38100">
            <a:noFill/>
          </a:ln>
        </p:spPr>
        <p:txBody>
          <a:bodyPr>
            <a:noAutofit/>
          </a:bodyPr>
          <a:lstStyle/>
          <a:p>
            <a:r>
              <a:rPr lang="cs-CZ" sz="22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OBSAH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  <a:ln w="38100">
            <a:solidFill>
              <a:srgbClr val="C00000"/>
            </a:solidFill>
          </a:ln>
        </p:spPr>
        <p:txBody>
          <a:bodyPr>
            <a:normAutofit/>
          </a:bodyPr>
          <a:lstStyle/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Úvod do marketingové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>
                <a:highlight>
                  <a:srgbClr val="99FF99"/>
                </a:highlight>
              </a:rPr>
              <a:t>Komunikační proces a modely marketingové komunikace (AIDA, ATR, DAGMAR)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Psychologie a marketingová komunikace; úloha emocí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Integrované marketingová komunikace a digitální transformace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Komunikační mix a životní cyklus produktu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Reklama – proces plánování reklamy, druhy reklamy, média, reklamní agentury, měření účinnosti reklamy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Podpora prodeje – cíle, formy, nástroje podpory prodeje zaměřené na spotřebitele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Osobní prodej – podstata a cíle, proces osobního prodeje, personální řízení osobního prodeje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Public Relations – typy PR, nástroje PR, krizová komunikace; přímý marketing – nástroje přímého marketingu, práce s databázemi, etické problémy přímého marketingu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Mezinárodní marketingová komunikace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Marketingová komunikace na internetu; sociální sítě (virální marketing, WOM)</a:t>
            </a:r>
          </a:p>
          <a:p>
            <a:pPr lvl="0" algn="just">
              <a:spcBef>
                <a:spcPts val="600"/>
              </a:spcBef>
              <a:buFont typeface="+mj-lt"/>
              <a:buAutoNum type="arabicPeriod"/>
            </a:pPr>
            <a:r>
              <a:rPr lang="cs-CZ" sz="1500" dirty="0"/>
              <a:t>Trendy marketingové komunikace v 21. století (</a:t>
            </a:r>
            <a:r>
              <a:rPr lang="cs-CZ" sz="1500" dirty="0" err="1"/>
              <a:t>neuromarketing</a:t>
            </a:r>
            <a:r>
              <a:rPr lang="cs-CZ" sz="1500" dirty="0"/>
              <a:t>, </a:t>
            </a:r>
            <a:r>
              <a:rPr lang="cs-CZ" sz="1500" dirty="0" err="1"/>
              <a:t>product</a:t>
            </a:r>
            <a:r>
              <a:rPr lang="cs-CZ" sz="1500" dirty="0"/>
              <a:t> </a:t>
            </a:r>
            <a:r>
              <a:rPr lang="cs-CZ" sz="1500" dirty="0" err="1"/>
              <a:t>placement</a:t>
            </a:r>
            <a:r>
              <a:rPr lang="cs-CZ" sz="1500" dirty="0"/>
              <a:t>, guerillová reklama, mobilní marketing, </a:t>
            </a:r>
            <a:r>
              <a:rPr lang="cs-CZ" sz="1500" dirty="0" err="1"/>
              <a:t>advergaming</a:t>
            </a:r>
            <a:r>
              <a:rPr lang="cs-CZ" sz="1500" dirty="0"/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4080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Zdroj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zdroj (komunikátor) je v procesu masové komunikace představován </a:t>
            </a:r>
            <a:r>
              <a:rPr lang="cs-CZ" sz="1600" b="1" dirty="0">
                <a:solidFill>
                  <a:srgbClr val="000000"/>
                </a:solidFill>
              </a:rPr>
              <a:t>mediálními institucemi, </a:t>
            </a:r>
            <a:br>
              <a:rPr lang="cs-CZ" sz="1600" b="1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ty mají své specifické postavení, vytváří zvláštní odvětví trhu, které nazýváme mediální průmysl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řadíme mezi firmy poskytující služby, jsou budována a řízena tak, aby mohla v mediálním průmyslu dosáhnout úspěchu, což znamená zisk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mediální instituce reagují na řadu událostí a názorů, které jsou přítomné ve společnosti, stejně tak ale mají možnost tuto komunikaci moderovat (omezovat, mírnit), nebo naopak vytvářet a podporovat nová témata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3756230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sdělení, které chce komunikátor odeslat příjemci, musí nejprve zakódovat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kód je prostředkem (nástrojem) komunikace, který, aby bylo možné komunikaci úspěšně absolvovat, musí společně sdílet komunikátor i příjemce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v podstatě o soubor znaků a pravidel pro jejich využívání, tedy znakový systém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zakódované sdělení nazýváme text, přestože kódovat můžeme například do formátu televizních zpráv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způsob, jakým jsou sdělení nakonec zakódována, velkou měrou ovlivňuje to, jak jsou příjemci pochopena (zpráva v televizi určitě není totéž, co zpráva v novinách)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7509409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je mediálním produktem, který má určité charakteristické rysy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jde o produkt kódování, který je v procesu masové komunikace odesílán prostřednictvím médií příjemcům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sdělení vysílá komunikátor, aby naplnil svůj komunikační cíl. Mluvíme v tomto případě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o poslání sdělení. Vedle něj jsou tu i tematické složky, z nichž je sdělení sestaveno. Ty tvoří obsah sdělení.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aby se na straně komunikátora minimalizovala možnost nesprávného pochopení „čteného“ textu, mají komunikátoři tendence mediální sdělení </a:t>
            </a:r>
            <a:r>
              <a:rPr lang="cs-CZ" sz="1600" dirty="0" err="1">
                <a:solidFill>
                  <a:srgbClr val="000000"/>
                </a:solidFill>
              </a:rPr>
              <a:t>stereotypizovat</a:t>
            </a:r>
            <a:endParaRPr lang="cs-CZ" sz="1600" dirty="0">
              <a:solidFill>
                <a:srgbClr val="000000"/>
              </a:solidFill>
            </a:endParaRP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stereotypizace v procesu masové komunikace znamená opakování celé řady prvků,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jako jsou například témata, hotová sdělení, žánry a formáty, využívání známých „osobností“ atd. (pokud se tyto prvky opakují často, mají příjemci tendenci obsah sdělení akceptovat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a věřit mu) 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7403958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Dekódování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lnSpcReduction="10000"/>
          </a:bodyPr>
          <a:lstStyle/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dekódování přijatého textu představuje způsob, jakým si člověk přijímá a převádí přijaté kódované sdělení (text)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většina recipientů dekóduje přes síto vlastních zkušeností, předsudků a představ (díky nim může být zmařen komunikátorův záměr)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vysílané sdělení si recipient interpretuje sám a takto interpretovaný text může při dekódování zcela změnit komunikátorem zamýšlený význam 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nebezpečí špatného dekódování, respektive nesprávného udělení smyslu sdělení jeho příjemcem, nutí komunikátory k účelovým změnám při kódování sdělení</a:t>
            </a:r>
          </a:p>
          <a:p>
            <a:pPr algn="just">
              <a:lnSpc>
                <a:spcPct val="150000"/>
              </a:lnSpc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komunikátoři jsou si velmi dobře vědomi, že příjemce má tendenci vyčíst si z komunikovaného sdělení právě to, co chce, z toho důvodu se komunikátoři snaží sestavit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text sdělení takovým způsobem, aby příjemce dovedli k takovému pochopení textu, </a:t>
            </a:r>
            <a:br>
              <a:rPr lang="cs-CZ" sz="1600" dirty="0">
                <a:solidFill>
                  <a:srgbClr val="000000"/>
                </a:solidFill>
              </a:rPr>
            </a:br>
            <a:r>
              <a:rPr lang="cs-CZ" sz="1600" dirty="0">
                <a:solidFill>
                  <a:srgbClr val="000000"/>
                </a:solidFill>
              </a:rPr>
              <a:t>jež je pro komunikátory žádoucí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0508973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Příjemce sdělení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příjemcem, nebo také adresátem mediálního sdělení, v mediální komunikaci je masové publikum, zkráceně jen </a:t>
            </a:r>
            <a:r>
              <a:rPr lang="cs-CZ" sz="1600" b="1" dirty="0">
                <a:solidFill>
                  <a:srgbClr val="000000"/>
                </a:solidFill>
              </a:rPr>
              <a:t>publikum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výraz „publikum“ pochází z latiny a jeho původní význam je veřejnost, stát či obec (v češtině se blíží slovu </a:t>
            </a:r>
            <a:r>
              <a:rPr lang="cs-CZ" sz="1600" b="1" dirty="0">
                <a:solidFill>
                  <a:srgbClr val="000000"/>
                </a:solidFill>
              </a:rPr>
              <a:t>obecenstvo)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v procesu masové komunikace pojem publikum zahrnuje množinu příjemců („uživatelů“ médií), která je mnohem rozsáhlejší než jakákoliv skupina, dav nebo dokonce veřejnost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publikum je početné a velmi rozptýlené, jeho příslušníci se navzájem neznají, nezná je ani komunikátor, chybí jim sebeuvědomění a vědomí příslušnosti ke skupině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solidFill>
                  <a:srgbClr val="000000"/>
                </a:solidFill>
              </a:rPr>
              <a:t>složení publika je tvořeno ad-hoc (pro to příslušné dané sdělení) a je proměnlivé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01414349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(1c) Cíle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poskytnout informace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a stimulovat poptávku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odlišit výrobek (diferenciace produktu)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vytvořit preference, zdůraznit hodnotu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stabilizovat obrat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vytvářet pozitivní image</a:t>
            </a:r>
          </a:p>
          <a:p>
            <a:pPr marL="457200" lvl="0" indent="-457200">
              <a:lnSpc>
                <a:spcPct val="150000"/>
              </a:lnSpc>
              <a:spcBef>
                <a:spcPts val="0"/>
              </a:spcBef>
              <a:buFont typeface="+mj-lt"/>
              <a:buAutoNum type="arabicPeriod"/>
            </a:pPr>
            <a:r>
              <a:rPr lang="cs-CZ" sz="1600" dirty="0">
                <a:cs typeface="Arial"/>
              </a:rPr>
              <a:t>vybudovat a pěstovat značku</a:t>
            </a:r>
          </a:p>
          <a:p>
            <a:pPr marL="0" lvl="0" indent="0">
              <a:buNone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67801988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(1d) Strategie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Strategické otázky marketingu: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Kdo je náš zákazník?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hodnota pro zákazníka?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Zajišťujeme zákazníkovi dlouhodobou spokojenost? Pokud ano, jak?</a:t>
            </a:r>
          </a:p>
          <a:p>
            <a:pPr lvl="1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Jaká je naše konkurenční výhoda a jak ji budeme udržovat a prohlubovat?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PULL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strategie PUSH</a:t>
            </a:r>
          </a:p>
        </p:txBody>
      </p:sp>
    </p:spTree>
    <p:extLst>
      <p:ext uri="{BB962C8B-B14F-4D97-AF65-F5344CB8AC3E}">
        <p14:creationId xmlns:p14="http://schemas.microsoft.com/office/powerpoint/2010/main" val="27743787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Výběr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591034"/>
            <a:ext cx="8229600" cy="4525963"/>
          </a:xfrm>
          <a:noFill/>
        </p:spPr>
        <p:txBody>
          <a:bodyPr>
            <a:normAutofit/>
          </a:bodyPr>
          <a:lstStyle/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PULL (protáhnout)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prodávající stimuluje poptávku spotřebitele (reklama, podpora prodeje)</a:t>
            </a:r>
          </a:p>
          <a:p>
            <a:pPr marL="457200" lvl="1" indent="0">
              <a:buNone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lvl="1">
              <a:buFont typeface="Wingdings" panose="05000000000000000000" pitchFamily="2" charset="2"/>
              <a:buChar char="§"/>
            </a:pPr>
            <a:endParaRPr lang="cs-CZ" sz="1600" dirty="0"/>
          </a:p>
          <a:p>
            <a:pPr marL="457200" lvl="1" indent="0">
              <a:buNone/>
            </a:pPr>
            <a:endParaRPr lang="cs-CZ" sz="1600" dirty="0"/>
          </a:p>
          <a:p>
            <a:pPr lvl="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>
                <a:cs typeface="Arial"/>
              </a:rPr>
              <a:t>S</a:t>
            </a:r>
            <a:r>
              <a:rPr lang="cs-CZ" sz="1600" dirty="0"/>
              <a:t>trategie PUSH (protlačit)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komunikace s jednotlivými členy distribučního kanálu (osobní prodej, podpora prodeje)</a:t>
            </a:r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1073A83A-7B44-482A-9AEB-DCADEBB0101A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171001687"/>
              </p:ext>
            </p:extLst>
          </p:nvPr>
        </p:nvGraphicFramePr>
        <p:xfrm>
          <a:off x="1978741" y="4916743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82B4D95B-A6B1-4BA3-BB73-AAC06C6CE6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551680159"/>
              </p:ext>
            </p:extLst>
          </p:nvPr>
        </p:nvGraphicFramePr>
        <p:xfrm>
          <a:off x="1978741" y="2994228"/>
          <a:ext cx="5392994" cy="68211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cxnSp>
        <p:nvCxnSpPr>
          <p:cNvPr id="7" name="Přímá spojnice 6">
            <a:extLst>
              <a:ext uri="{FF2B5EF4-FFF2-40B4-BE49-F238E27FC236}">
                <a16:creationId xmlns="" xmlns:a16="http://schemas.microsoft.com/office/drawing/2014/main" id="{6A24642E-8C4C-463B-AF94-2BBD6F22BD40}"/>
              </a:ext>
            </a:extLst>
          </p:cNvPr>
          <p:cNvCxnSpPr/>
          <p:nvPr/>
        </p:nvCxnSpPr>
        <p:spPr>
          <a:xfrm flipV="1">
            <a:off x="2671916" y="2580906"/>
            <a:ext cx="0" cy="36072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8">
            <a:extLst>
              <a:ext uri="{FF2B5EF4-FFF2-40B4-BE49-F238E27FC236}">
                <a16:creationId xmlns="" xmlns:a16="http://schemas.microsoft.com/office/drawing/2014/main" id="{8CBD6D6B-433A-410B-B0FF-F4F0718FB167}"/>
              </a:ext>
            </a:extLst>
          </p:cNvPr>
          <p:cNvCxnSpPr/>
          <p:nvPr/>
        </p:nvCxnSpPr>
        <p:spPr>
          <a:xfrm>
            <a:off x="2671916" y="2580906"/>
            <a:ext cx="4055807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Přímá spojnice se šipkou 10">
            <a:extLst>
              <a:ext uri="{FF2B5EF4-FFF2-40B4-BE49-F238E27FC236}">
                <a16:creationId xmlns="" xmlns:a16="http://schemas.microsoft.com/office/drawing/2014/main" id="{D40AFD64-FD90-48DC-92B5-CAB7E18C8C9F}"/>
              </a:ext>
            </a:extLst>
          </p:cNvPr>
          <p:cNvCxnSpPr/>
          <p:nvPr/>
        </p:nvCxnSpPr>
        <p:spPr>
          <a:xfrm>
            <a:off x="6723300" y="2580906"/>
            <a:ext cx="0" cy="36072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4367903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Rozpočet komunikační strategie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rozpočet: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podle firemních možností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procento z obratu/prodeje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pevná částka na jednotku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sledování konkurence</a:t>
            </a:r>
          </a:p>
          <a:p>
            <a:pPr marL="857250" lvl="1" indent="-457200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metoda ÚKOL-CÍL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měřitelnost, </a:t>
            </a:r>
            <a:r>
              <a:rPr lang="cs-CZ" sz="1600" dirty="0" err="1"/>
              <a:t>kvantifikovatelnost</a:t>
            </a:r>
            <a:endParaRPr lang="cs-CZ" sz="16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333494935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(1e) Modely marketingové komunikace (AIDA, DAGMAR, ATR)</a:t>
            </a:r>
            <a:b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D5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tzv. 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komunikační modely: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AIDA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ATR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6265804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(1) Marketing a komunikace: komunikační proces, cíle, strategie </a:t>
            </a:r>
            <a:b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modely marketingové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marL="0" lvl="0" indent="0">
              <a:lnSpc>
                <a:spcPct val="150000"/>
              </a:lnSpc>
              <a:buNone/>
            </a:pPr>
            <a:r>
              <a:rPr lang="cs-CZ" sz="1600" b="1" dirty="0"/>
              <a:t>(1) Marketing a komunikace: komunikační proces, cíle, strategie a modely marketingové komunikace</a:t>
            </a:r>
            <a:endParaRPr lang="cs-CZ" sz="1600" dirty="0"/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(1a) Marketing a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(1b) Komunikační proces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(1c) Cíle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(1d) Strategie marketingové komunikace</a:t>
            </a:r>
          </a:p>
          <a:p>
            <a:pPr marL="400050" lvl="1" indent="0">
              <a:lnSpc>
                <a:spcPct val="150000"/>
              </a:lnSpc>
              <a:buNone/>
            </a:pPr>
            <a:r>
              <a:rPr lang="cs-CZ" sz="1600" dirty="0"/>
              <a:t>(1e) Modely marketingové komunikace (AIDA, DAGMAR, ATR)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7762151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 (efektů) patří v marketingové komunikaci mezi nejstarší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první model byl publikován v roce 1898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jsou založeny na předpokladu, že věci mají určitý řád, a tedy dřívější účinek (efekt) formuje nezbytné předpoklady pro efekt následný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12588857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Modely hierarchie účinků</a:t>
            </a:r>
            <a: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cs-CZ" sz="24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endParaRPr lang="cs-CZ" sz="24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dirty="0"/>
              <a:t>dle daného modelu zákazník prochází třemi odlišnými fázemi reakce na marketingovou komunikaci: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poznávací (kognitivní) </a:t>
            </a:r>
            <a:r>
              <a:rPr lang="cs-CZ" sz="1600" dirty="0"/>
              <a:t>– zákazník se seznamuje s informacemi, jež formují jeho znalosti o značce a povědomí o ní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pocitovou (emocionální) </a:t>
            </a:r>
            <a:r>
              <a:rPr lang="cs-CZ" sz="1600" dirty="0"/>
              <a:t>– pocitové reakce a postoje ke komunikované značce</a:t>
            </a:r>
          </a:p>
          <a:p>
            <a:pPr lvl="1" algn="just">
              <a:spcBef>
                <a:spcPts val="0"/>
              </a:spcBef>
              <a:spcAft>
                <a:spcPts val="600"/>
              </a:spcAft>
              <a:buFont typeface="Wingdings" panose="05000000000000000000" pitchFamily="2" charset="2"/>
              <a:buChar char="§"/>
            </a:pPr>
            <a:r>
              <a:rPr lang="cs-CZ" sz="1600" b="1" dirty="0"/>
              <a:t>fází jednání, konání (konativní) </a:t>
            </a:r>
            <a:r>
              <a:rPr lang="cs-CZ" sz="1600" dirty="0"/>
              <a:t>– jde o chování zákazníka, které nastává, rozhodne-li se k činu (koupit nebo nekoupit)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  <p:graphicFrame>
        <p:nvGraphicFramePr>
          <p:cNvPr id="5" name="Diagram 4">
            <a:extLst>
              <a:ext uri="{FF2B5EF4-FFF2-40B4-BE49-F238E27FC236}">
                <a16:creationId xmlns="" xmlns:a16="http://schemas.microsoft.com/office/drawing/2014/main" id="{7E13F128-2B94-4695-BA10-2BFD1BF6B846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37445673"/>
              </p:ext>
            </p:extLst>
          </p:nvPr>
        </p:nvGraphicFramePr>
        <p:xfrm>
          <a:off x="3863340" y="3620764"/>
          <a:ext cx="4937760" cy="23545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17053045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lvl="0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autorem modelu E. St. </a:t>
            </a:r>
            <a:r>
              <a:rPr lang="cs-CZ" sz="1700" dirty="0" err="1">
                <a:cs typeface="Arial"/>
              </a:rPr>
              <a:t>Elmo</a:t>
            </a:r>
            <a:r>
              <a:rPr lang="cs-CZ" sz="1700" dirty="0">
                <a:cs typeface="Arial"/>
              </a:rPr>
              <a:t> Lewis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vznik modelu v roce 1898</a:t>
            </a:r>
          </a:p>
          <a:p>
            <a:pPr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dirty="0">
                <a:cs typeface="Arial"/>
              </a:rPr>
              <a:t>historie modelu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model původně vznikl jako „návod“ pro chování prodejců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původní návrh obsahoval 3 kroky, o 2 roky později byl navržen krok čtvrtý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kroky představovaly základní fáze úspěšného modelu osobního prodeje, kterými by měl zákazník projít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racionální proces založený na poskytnutí informací a možnosti zakoupit si produkt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80. letech 19. stol. byli prodejci registračních pokladem vybavování příručkami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„jak na to“, jak úspěšně pokladny prodávat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 err="1">
                <a:cs typeface="Arial"/>
              </a:rPr>
              <a:t>Elmo</a:t>
            </a:r>
            <a:r>
              <a:rPr lang="cs-CZ" sz="1700" i="1" dirty="0">
                <a:cs typeface="Arial"/>
              </a:rPr>
              <a:t> Lewis (prodejce firmy </a:t>
            </a:r>
            <a:r>
              <a:rPr lang="cs-CZ" sz="1700" i="1" dirty="0" err="1">
                <a:cs typeface="Arial"/>
              </a:rPr>
              <a:t>National</a:t>
            </a:r>
            <a:r>
              <a:rPr lang="cs-CZ" sz="1700" i="1" dirty="0">
                <a:cs typeface="Arial"/>
              </a:rPr>
              <a:t> Cash </a:t>
            </a:r>
            <a:r>
              <a:rPr lang="cs-CZ" sz="1700" i="1" dirty="0" err="1">
                <a:cs typeface="Arial"/>
              </a:rPr>
              <a:t>Register</a:t>
            </a:r>
            <a:r>
              <a:rPr lang="cs-CZ" sz="1700" i="1" dirty="0">
                <a:cs typeface="Arial"/>
              </a:rPr>
              <a:t> Co.) převedl doporučení příruček </a:t>
            </a:r>
            <a:br>
              <a:rPr lang="cs-CZ" sz="1700" i="1" dirty="0">
                <a:cs typeface="Arial"/>
              </a:rPr>
            </a:br>
            <a:r>
              <a:rPr lang="cs-CZ" sz="1700" i="1" dirty="0">
                <a:cs typeface="Arial"/>
              </a:rPr>
              <a:t>do snadno pochopitelného modelu prodejního chování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v té době nová a úspěšná opera (1871) Itala Verdiho nabídla pro nový model zapamatovatelné a přitažlivé jméno v podobě akronymu AIDA</a:t>
            </a:r>
          </a:p>
          <a:p>
            <a:pPr lvl="1" algn="just">
              <a:lnSpc>
                <a:spcPct val="110000"/>
              </a:lnSpc>
              <a:spcBef>
                <a:spcPts val="0"/>
              </a:spcBef>
              <a:spcAft>
                <a:spcPts val="400"/>
              </a:spcAft>
              <a:buFont typeface="Wingdings" panose="05000000000000000000" pitchFamily="2" charset="2"/>
              <a:buChar char="§"/>
            </a:pPr>
            <a:r>
              <a:rPr lang="cs-CZ" sz="1700" i="1" dirty="0">
                <a:cs typeface="Arial"/>
              </a:rPr>
              <a:t>o 25 let později byly kroky převzaty jiným Američanem </a:t>
            </a:r>
            <a:r>
              <a:rPr lang="cs-CZ" sz="1700" i="1" dirty="0" err="1">
                <a:cs typeface="Arial"/>
              </a:rPr>
              <a:t>Strongem</a:t>
            </a:r>
            <a:r>
              <a:rPr lang="cs-CZ" sz="1700" i="1" dirty="0">
                <a:cs typeface="Arial"/>
              </a:rPr>
              <a:t> a prezentovány jako vysvětlení pro fungování reklamy</a:t>
            </a: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16339305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jde o způsob postupného, stupňovitého a účinného působení propagace nebo reklamy určitého produktu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skládá se ze čtyř fází (název AIDA je akronymem z počátečních písmen):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Attention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upoutání pozornosti, upoutat pozornost k informacím o produktu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I (</a:t>
            </a:r>
            <a:r>
              <a:rPr lang="cs-CZ" sz="1600" dirty="0" err="1"/>
              <a:t>Interest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vzbuzení zájmu, vzbudit zájem o produkt (záměrná a vědomá pozornost)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D (</a:t>
            </a:r>
            <a:r>
              <a:rPr lang="cs-CZ" sz="1600" dirty="0" err="1"/>
              <a:t>Desire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vyvolání přání, vzniká touha, zájem, přání a pak rozhodnutí vlastnit produkt</a:t>
            </a:r>
            <a:endParaRPr lang="cs-CZ" sz="1600" dirty="0"/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600" dirty="0"/>
              <a:t>fáze – A (</a:t>
            </a:r>
            <a:r>
              <a:rPr lang="cs-CZ" sz="1600" dirty="0" err="1"/>
              <a:t>Action</a:t>
            </a:r>
            <a:r>
              <a:rPr lang="cs-CZ" sz="1600" dirty="0"/>
              <a:t>),</a:t>
            </a:r>
            <a:r>
              <a:rPr lang="cs-CZ" sz="1600" dirty="0">
                <a:solidFill>
                  <a:prstClr val="black"/>
                </a:solidFill>
              </a:rPr>
              <a:t> dosažení akce, výzva k akci, k zakoupení, k zaslání objednávky</a:t>
            </a:r>
            <a:endParaRPr lang="cs-CZ" sz="1600" dirty="0"/>
          </a:p>
          <a:p>
            <a:pPr marL="0" indent="0">
              <a:buNone/>
            </a:pPr>
            <a:endParaRPr 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82885596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AIDA</a:t>
            </a:r>
            <a:endParaRPr lang="cs-CZ" sz="2400" dirty="0">
              <a:solidFill>
                <a:srgbClr val="D1020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endParaRPr lang="cs-CZ" sz="2400" dirty="0"/>
          </a:p>
        </p:txBody>
      </p:sp>
      <p:graphicFrame>
        <p:nvGraphicFramePr>
          <p:cNvPr id="6" name="Diagram 5">
            <a:extLst>
              <a:ext uri="{FF2B5EF4-FFF2-40B4-BE49-F238E27FC236}">
                <a16:creationId xmlns="" xmlns:a16="http://schemas.microsoft.com/office/drawing/2014/main" id="{22F842E8-BD92-450A-BE88-903BD4D0C39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39468954"/>
              </p:ext>
            </p:extLst>
          </p:nvPr>
        </p:nvGraphicFramePr>
        <p:xfrm>
          <a:off x="925461" y="2057400"/>
          <a:ext cx="7293077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61810584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DAGMAR je akronym pro model obsažený ve stejnojmenné knize </a:t>
            </a:r>
            <a:r>
              <a:rPr lang="cs-CZ" sz="1600" i="1" dirty="0" err="1"/>
              <a:t>Defining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Goals</a:t>
            </a:r>
            <a:r>
              <a:rPr lang="cs-CZ" sz="1600" i="1" dirty="0"/>
              <a:t> </a:t>
            </a:r>
            <a:r>
              <a:rPr lang="cs-CZ" sz="1600" i="1" dirty="0" err="1"/>
              <a:t>for</a:t>
            </a:r>
            <a:r>
              <a:rPr lang="cs-CZ" sz="1600" i="1" dirty="0"/>
              <a:t> </a:t>
            </a:r>
            <a:r>
              <a:rPr lang="cs-CZ" sz="1600" i="1" dirty="0" err="1"/>
              <a:t>Measured</a:t>
            </a:r>
            <a:r>
              <a:rPr lang="cs-CZ" sz="1600" i="1" dirty="0"/>
              <a:t> </a:t>
            </a:r>
            <a:r>
              <a:rPr lang="cs-CZ" sz="1600" i="1" dirty="0" err="1"/>
              <a:t>Advertising</a:t>
            </a:r>
            <a:r>
              <a:rPr lang="cs-CZ" sz="1600" i="1" dirty="0"/>
              <a:t> </a:t>
            </a:r>
            <a:r>
              <a:rPr lang="cs-CZ" sz="1600" i="1" dirty="0" err="1"/>
              <a:t>Results</a:t>
            </a:r>
            <a:endParaRPr lang="cs-CZ" sz="1600" i="1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autorem modelu (a knihy) je Russell </a:t>
            </a:r>
            <a:r>
              <a:rPr lang="cs-CZ" sz="1600" dirty="0" err="1"/>
              <a:t>Colley</a:t>
            </a:r>
            <a:r>
              <a:rPr lang="cs-CZ" sz="1600" dirty="0"/>
              <a:t> (1961)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vysvětlující hierarchii účinků působení reklamy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se zabývá reklamními, nikoliv marketingovými cíli (prodej, tržní podíl aj.)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je také známý pod zkratkou ACCA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podstata modelu DAGMAR spočívá ve skutečnosti, že místo cílů prodeje, jež jsou obtížně kvantifikovatelné vůči nákladům na komunikaci, jsou aplikována jiná měřitelná měřítka, </a:t>
            </a:r>
            <a:br>
              <a:rPr lang="cs-CZ" sz="1600" dirty="0"/>
            </a:br>
            <a:r>
              <a:rPr lang="cs-CZ" sz="1600" dirty="0"/>
              <a:t>a to například právě </a:t>
            </a:r>
            <a:r>
              <a:rPr lang="cs-CZ" sz="1600" b="1" dirty="0"/>
              <a:t>povědomí o značce </a:t>
            </a:r>
            <a:r>
              <a:rPr lang="cs-CZ" sz="1600" dirty="0"/>
              <a:t>a </a:t>
            </a:r>
            <a:r>
              <a:rPr lang="cs-CZ" sz="1600" b="1" dirty="0"/>
              <a:t>image</a:t>
            </a:r>
            <a:r>
              <a:rPr lang="cs-CZ" sz="1600" dirty="0"/>
              <a:t> (ve srovnání s veličinami pro měření budoucího obratu mají tyto měřítka okamžitý efekt)</a:t>
            </a:r>
          </a:p>
          <a:p>
            <a:pPr marL="0" lvl="0" indent="0" algn="just">
              <a:lnSpc>
                <a:spcPct val="150000"/>
              </a:lnSpc>
              <a:buNone/>
            </a:pP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497768777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 fontScale="92500" lnSpcReduction="20000"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model má 3 samostatně významné části: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reklamních cílů (v souladu se zásadou SMART tak, aby jejich prostřednictvím mohla být měřena efektivita reklamního působení)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definování čtyř kroků, kterými postupně potenciální zákazník prochází před koupí produktu: 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uvědomění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pochopení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přesvědčení</a:t>
            </a:r>
          </a:p>
          <a:p>
            <a:pPr lvl="2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700" dirty="0"/>
              <a:t>jednání</a:t>
            </a:r>
          </a:p>
          <a:p>
            <a:pPr marL="800100" lvl="1" indent="-342900" algn="just">
              <a:lnSpc>
                <a:spcPct val="150000"/>
              </a:lnSpc>
              <a:buFont typeface="+mj-lt"/>
              <a:buAutoNum type="arabicPeriod"/>
            </a:pPr>
            <a:r>
              <a:rPr lang="cs-CZ" sz="1700" dirty="0"/>
              <a:t>měření výsledků reklamy</a:t>
            </a:r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endParaRPr lang="cs-CZ" sz="1400" i="1" dirty="0"/>
          </a:p>
          <a:p>
            <a:pPr marL="57150" indent="0" algn="just">
              <a:lnSpc>
                <a:spcPct val="110000"/>
              </a:lnSpc>
              <a:spcBef>
                <a:spcPts val="0"/>
              </a:spcBef>
              <a:spcAft>
                <a:spcPts val="600"/>
              </a:spcAft>
              <a:buNone/>
            </a:pPr>
            <a:r>
              <a:rPr lang="cs-CZ" sz="1500" i="1" dirty="0"/>
              <a:t>(Poznámka k bodu 1.: vágní konstatování, že reklama zviditelní náš produkt nemůže být považováno </a:t>
            </a:r>
            <a:br>
              <a:rPr lang="cs-CZ" sz="1500" i="1" dirty="0"/>
            </a:br>
            <a:r>
              <a:rPr lang="cs-CZ" sz="1500" i="1" dirty="0"/>
              <a:t>za reklamní cíl. Tím například může být zvýšení povědomí značky u cílového trhu z 10 na 20%).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03560507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bere do úvahy více komunikačních cílů: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potřeba dané kategorie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povědomí o </a:t>
            </a:r>
            <a:r>
              <a:rPr lang="pl-PL" sz="1600" dirty="0"/>
              <a:t>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znalost značky 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pl-PL" sz="1600" dirty="0"/>
              <a:t>postoj ke značce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záměr koupit značku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pomoc při nákupu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nákup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spokojenost</a:t>
            </a:r>
          </a:p>
          <a:p>
            <a:pPr lvl="1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loajalita ke značce</a:t>
            </a:r>
            <a:endParaRPr lang="cs-CZ" sz="1600" dirty="0">
              <a:cs typeface="Arial"/>
            </a:endParaRP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20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33896869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DAGMAR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51E356E5-899D-43E8-913E-7372E0180E8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861369623"/>
              </p:ext>
            </p:extLst>
          </p:nvPr>
        </p:nvGraphicFramePr>
        <p:xfrm>
          <a:off x="457200" y="2094271"/>
          <a:ext cx="8229600" cy="334570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341058653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 err="1"/>
              <a:t>awareness</a:t>
            </a:r>
            <a:r>
              <a:rPr lang="cs-CZ" sz="1600" dirty="0"/>
              <a:t> trial </a:t>
            </a:r>
            <a:r>
              <a:rPr lang="cs-CZ" sz="1600" dirty="0" err="1"/>
              <a:t>reinforcement</a:t>
            </a:r>
            <a:endParaRPr lang="cs-CZ" sz="1600" dirty="0"/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je tzv. modelem slabé teorie marketingové komunikace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 lze zařadit mezi tzv. modely tradičních silných teorií komunikace. Tyto modely kritizoval </a:t>
            </a:r>
            <a:r>
              <a:rPr lang="cs-CZ" sz="1600" dirty="0" err="1"/>
              <a:t>Ehrenberg</a:t>
            </a:r>
            <a:r>
              <a:rPr lang="cs-CZ" sz="1600" dirty="0"/>
              <a:t> s názorem, že neexistuje důkaz toho, že zákazníci před svým nákupem uplatňují přání nebo silná přesvědčení. Na základě toho vytvořil ve spolupráci </a:t>
            </a:r>
            <a:br>
              <a:rPr lang="cs-CZ" sz="1600" dirty="0"/>
            </a:br>
            <a:r>
              <a:rPr lang="cs-CZ" sz="1600" dirty="0"/>
              <a:t>s Jonesem nový model ATR, tedy model slabé teorie marketingové komunikace.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 je tedy alternativou k tradičním silným teoriím komunikace (jako DAGMAR)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pPr>
              <a:buFont typeface="Wingdings" panose="05000000000000000000" pitchFamily="2" charset="2"/>
              <a:buChar char="§"/>
            </a:pPr>
            <a:endParaRPr lang="cs-CZ" sz="20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0434705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31836"/>
            <a:ext cx="8229600" cy="685801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Klíčové pojmy kapitoly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="" xmlns:a16="http://schemas.microsoft.com/office/drawing/2014/main" id="{A97078EE-C312-4970-8F18-2F893F913D4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marketingová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propagace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komunikačního procesu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zdroj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dekódování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příjemce sdělení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šumy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zpětná vazba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cíle komunikace</a:t>
            </a:r>
          </a:p>
          <a:p>
            <a:pPr>
              <a:buFont typeface="Wingdings" panose="05000000000000000000" pitchFamily="2" charset="2"/>
              <a:buChar char="§"/>
            </a:pPr>
            <a:endParaRPr lang="cs-CZ" sz="1400" i="1" dirty="0"/>
          </a:p>
          <a:p>
            <a:endParaRPr lang="cs-CZ" sz="1400" i="1" dirty="0"/>
          </a:p>
        </p:txBody>
      </p:sp>
      <p:sp>
        <p:nvSpPr>
          <p:cNvPr id="5" name="Zástupný obsah 4">
            <a:extLst>
              <a:ext uri="{FF2B5EF4-FFF2-40B4-BE49-F238E27FC236}">
                <a16:creationId xmlns="" xmlns:a16="http://schemas.microsoft.com/office/drawing/2014/main" id="{67A207FA-8A15-4BAB-B944-328C981F1C6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noFill/>
        </p:spPr>
        <p:txBody>
          <a:bodyPr>
            <a:normAutofit lnSpcReduction="10000"/>
          </a:bodyPr>
          <a:lstStyle/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tahu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strategie tlaku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marketingové komunikace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modely hierarchie účinků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AIDA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DAGMAR</a:t>
            </a: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model ATR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2381766874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Komunikační model ATR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endParaRPr lang="cs-CZ" sz="2400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="" xmlns:a16="http://schemas.microsoft.com/office/drawing/2014/main" id="{4363447F-20E8-40DB-BC3D-FD61C310540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089987512"/>
              </p:ext>
            </p:extLst>
          </p:nvPr>
        </p:nvGraphicFramePr>
        <p:xfrm>
          <a:off x="1216742" y="3288891"/>
          <a:ext cx="6481916" cy="8406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31000723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D3C3DB4-C217-4BEC-9375-A9E58A4ED05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62250" y="1303020"/>
            <a:ext cx="3619500" cy="1226820"/>
          </a:xfrm>
        </p:spPr>
        <p:txBody>
          <a:bodyPr>
            <a:normAutofit/>
          </a:bodyPr>
          <a:lstStyle/>
          <a:p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Děkuji vám za pozornost</a:t>
            </a:r>
            <a:b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</a:br>
            <a:r>
              <a:rPr lang="cs-CZ" sz="2400" i="1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+mn-lt"/>
              </a:rPr>
              <a:t>a těším se na příště</a:t>
            </a:r>
            <a:endParaRPr lang="cs-CZ" sz="2400" i="1" dirty="0"/>
          </a:p>
        </p:txBody>
      </p:sp>
      <p:pic>
        <p:nvPicPr>
          <p:cNvPr id="4" name="Zástupný obsah 3">
            <a:extLst>
              <a:ext uri="{FF2B5EF4-FFF2-40B4-BE49-F238E27FC236}">
                <a16:creationId xmlns="" xmlns:a16="http://schemas.microsoft.com/office/drawing/2014/main" id="{577459DF-6072-401D-B65A-C4AD9CDF8D4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89560" y="3194729"/>
            <a:ext cx="4945380" cy="2810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11727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výrazné změny na přelomu 20. a 21. století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na poli mediální scény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prolnutí nadlinkové a podlinkové komunikace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změna cílových skupin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transformace řady marketingových technik ve specializované obory (např. digitální marketing, guerilla marketing, mobilní marketing, virální marketing)</a:t>
            </a:r>
          </a:p>
          <a:p>
            <a:pPr lvl="0" algn="just">
              <a:buFont typeface="Wingdings" panose="05000000000000000000" pitchFamily="2" charset="2"/>
              <a:buChar char="§"/>
            </a:pPr>
            <a:endParaRPr lang="cs-CZ" sz="16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556191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Marketingová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koordinace marketingových komunikačních aktivit s cílem ovlivnit postoje nebo chování spotřebitelů,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zahrnuje aktivity určené ke komunikaci se zákazníky, kteří jsou informováni o produktech </a:t>
            </a:r>
            <a:br>
              <a:rPr lang="cs-CZ" sz="1600" dirty="0"/>
            </a:br>
            <a:r>
              <a:rPr lang="cs-CZ" sz="1600" dirty="0"/>
              <a:t>a povzbuzováni k jejich nákupu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informuje, přesvědčuje nebo připomíná spotřebitelům vlastnosti a dostupnost produktu</a:t>
            </a:r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pPr lvl="0">
              <a:buFont typeface="Wingdings" panose="05000000000000000000" pitchFamily="2" charset="2"/>
              <a:buChar char="§"/>
            </a:pPr>
            <a:endParaRPr lang="cs-CZ" sz="1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27394425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5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(1a) Marketing a komunikace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označuje všechny činnosti, procesy, snahy a metody prezentování, propagování, prodeje služeb nebo produktů firmy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předmětem marketingu je také usměrňování a aktivní ovlivňování nabídky firmy, zásadním způsobem tedy ovlivňuje celé podnikání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musí umět správně rozpoznat a poznat současné, ale zejména budoucí potřeby trhu, přesněji konkrétních skupin zákazníků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marketing v sobě integruje všechny činnosti, které budují silné vztahy se zákazníkem </a:t>
            </a:r>
            <a:br>
              <a:rPr lang="cs-CZ" sz="1600" dirty="0"/>
            </a:br>
            <a:r>
              <a:rPr lang="cs-CZ" sz="1600" dirty="0"/>
              <a:t>a ovlivňují celkovou strategii podniku a jeho postavení na trhu</a:t>
            </a:r>
          </a:p>
          <a:p>
            <a:pPr lvl="0"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sz="1600" dirty="0"/>
              <a:t>soustředí se na předprodejní aktivity, zjišťování nebo vyvolávání potřeb zákazníků, a tím také ovlivňuje produktovou strategii firmy, vývoj nových výrobků a služeb, ale i cenotvorbu</a:t>
            </a:r>
            <a:endParaRPr lang="cs-CZ" sz="1600" dirty="0">
              <a:cs typeface="Arial"/>
            </a:endParaRPr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425014632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– definování pojmu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proces řízení, jehož výsledkem je poznání, předvídání, ovlivňování a v konečné fázi uspokojení potřeb a přání zákazníka, a to efektivním a výhodným způsobem zajišťujícím splnění cílů organizace.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cs-CZ" altLang="cs-CZ" sz="1600" b="1" dirty="0"/>
              <a:t>Marketing </a:t>
            </a:r>
            <a:r>
              <a:rPr lang="cs-CZ" altLang="cs-CZ" sz="1600" dirty="0"/>
              <a:t>můžeme definovat jako společenský a manažerský proces, jehož prostřednictvím uspokojují jednotlivci i skupiny své potřeby a přání v procesu výroby a směny výrobků, </a:t>
            </a:r>
            <a:br>
              <a:rPr lang="cs-CZ" altLang="cs-CZ" sz="1600" dirty="0"/>
            </a:br>
            <a:r>
              <a:rPr lang="cs-CZ" altLang="cs-CZ" sz="1600" dirty="0"/>
              <a:t>či jiných hodnot.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oblast podnikání, která je založena především na vztazích se zákazníky.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uspokojení potřeb zákazníka na straně jedné a tvorba zisku na straně druhé.</a:t>
            </a:r>
            <a:r>
              <a:rPr lang="cs-CZ" altLang="cs-CZ" sz="1600" b="1" i="1" dirty="0"/>
              <a:t> </a:t>
            </a:r>
          </a:p>
          <a:p>
            <a:pPr algn="just">
              <a:lnSpc>
                <a:spcPct val="150000"/>
              </a:lnSpc>
              <a:buFont typeface="Wingdings" panose="05000000000000000000" pitchFamily="2" charset="2"/>
              <a:buChar char="§"/>
              <a:defRPr/>
            </a:pPr>
            <a:r>
              <a:rPr lang="cs-CZ" altLang="cs-CZ" sz="1600" b="1" dirty="0"/>
              <a:t>Marketing</a:t>
            </a:r>
            <a:r>
              <a:rPr lang="cs-CZ" altLang="cs-CZ" sz="1600" dirty="0"/>
              <a:t> je management trhu.</a:t>
            </a:r>
            <a:r>
              <a:rPr lang="cs-CZ" altLang="cs-CZ" sz="1600" b="1" i="1" dirty="0"/>
              <a:t>                 </a:t>
            </a:r>
          </a:p>
          <a:p>
            <a:pPr marL="0" indent="0">
              <a:buNone/>
            </a:pPr>
            <a:endParaRPr lang="cs-CZ" altLang="cs-CZ" sz="1400" dirty="0"/>
          </a:p>
          <a:p>
            <a:pPr marL="0" lvl="0" indent="0">
              <a:buNone/>
            </a:pPr>
            <a:endParaRPr lang="cs-CZ" sz="14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4281406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791216"/>
            <a:ext cx="8229600" cy="729660"/>
          </a:xfrm>
          <a:noFill/>
        </p:spPr>
        <p:txBody>
          <a:bodyPr>
            <a:noAutofit/>
          </a:bodyPr>
          <a:lstStyle/>
          <a:p>
            <a:r>
              <a:rPr lang="cs-CZ" sz="2400" dirty="0">
                <a:solidFill>
                  <a:srgbClr val="D1020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Marketing hledá odpovědi na otázky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noFill/>
        </p:spPr>
        <p:txBody>
          <a:bodyPr>
            <a:normAutofit/>
          </a:bodyPr>
          <a:lstStyle/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tvoří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KDO se podílí na nakupování?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CO kupuje trh?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PROČ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JAK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KDY trh kupuje?</a:t>
            </a:r>
          </a:p>
          <a:p>
            <a:pPr>
              <a:lnSpc>
                <a:spcPct val="150000"/>
              </a:lnSpc>
              <a:spcBef>
                <a:spcPts val="0"/>
              </a:spcBef>
              <a:buFont typeface="Wingdings" panose="05000000000000000000" pitchFamily="2" charset="2"/>
              <a:buChar char="§"/>
            </a:pPr>
            <a:r>
              <a:rPr lang="cs-CZ" altLang="cs-CZ" sz="1600" dirty="0"/>
              <a:t>KDE trh kupuje?</a:t>
            </a:r>
            <a:endParaRPr lang="cs-CZ" sz="1600" dirty="0">
              <a:cs typeface="Arial"/>
            </a:endParaRPr>
          </a:p>
          <a:p>
            <a:pPr marL="0" indent="0">
              <a:buNone/>
            </a:pPr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61410478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1955</Words>
  <Application>Microsoft Office PowerPoint</Application>
  <PresentationFormat>Předvádění na obrazovce (4:3)</PresentationFormat>
  <Paragraphs>302</Paragraphs>
  <Slides>41</Slides>
  <Notes>2</Notes>
  <HiddenSlides>0</HiddenSlides>
  <MMClips>0</MMClips>
  <ScaleCrop>false</ScaleCrop>
  <HeadingPairs>
    <vt:vector size="4" baseType="variant">
      <vt:variant>
        <vt:lpstr>Motiv</vt:lpstr>
      </vt:variant>
      <vt:variant>
        <vt:i4>2</vt:i4>
      </vt:variant>
      <vt:variant>
        <vt:lpstr>Nadpisy snímků</vt:lpstr>
      </vt:variant>
      <vt:variant>
        <vt:i4>41</vt:i4>
      </vt:variant>
    </vt:vector>
  </HeadingPairs>
  <TitlesOfParts>
    <vt:vector size="43" baseType="lpstr">
      <vt:lpstr>Office Theme</vt:lpstr>
      <vt:lpstr>1_Office Theme</vt:lpstr>
      <vt:lpstr>MARKETINGOVÁ KOMUNIKACE  (YMK)  2. přednáška Téma: Komunikační proces a modely              marketingové komunikace </vt:lpstr>
      <vt:lpstr>OBSAH PŘEDMĚTU</vt:lpstr>
      <vt:lpstr>(1) Marketing a komunikace: komunikační proces, cíle, strategie  a modely marketingové komunikace</vt:lpstr>
      <vt:lpstr>Klíčové pojmy kapitoly</vt:lpstr>
      <vt:lpstr>Marketingová komunikace</vt:lpstr>
      <vt:lpstr>Marketingová komunikace</vt:lpstr>
      <vt:lpstr>(1a) Marketing a komunikace</vt:lpstr>
      <vt:lpstr>Marketing – definování pojmu</vt:lpstr>
      <vt:lpstr>Marketing hledá odpovědi na otázky</vt:lpstr>
      <vt:lpstr>Základní typy komunikace</vt:lpstr>
      <vt:lpstr>Interpersonální komunikace</vt:lpstr>
      <vt:lpstr>Skupinová komunikace</vt:lpstr>
      <vt:lpstr>Masová komunikace</vt:lpstr>
      <vt:lpstr>(1b) Komunikační proces</vt:lpstr>
      <vt:lpstr>Přenosový model</vt:lpstr>
      <vt:lpstr>Základní model komunikačního procesu</vt:lpstr>
      <vt:lpstr>Lasswellův komunikační model</vt:lpstr>
      <vt:lpstr>Lasswellův komunikační model</vt:lpstr>
      <vt:lpstr>Proces masové komunikace</vt:lpstr>
      <vt:lpstr>Zdroj</vt:lpstr>
      <vt:lpstr>Kódování</vt:lpstr>
      <vt:lpstr>Sdělení</vt:lpstr>
      <vt:lpstr>Dekódování</vt:lpstr>
      <vt:lpstr>Příjemce sdělení</vt:lpstr>
      <vt:lpstr>(1c) Cíle marketingové komunikace</vt:lpstr>
      <vt:lpstr>(1d) Strategie marketingové komunikace</vt:lpstr>
      <vt:lpstr>Výběr komunikační strategie</vt:lpstr>
      <vt:lpstr>Rozpočet komunikační strategie</vt:lpstr>
      <vt:lpstr> (1e) Modely marketingové komunikace (AIDA, DAGMAR, ATR) </vt:lpstr>
      <vt:lpstr> Modely hierarchie účinků </vt:lpstr>
      <vt:lpstr> Modely hierarchie účinků </vt:lpstr>
      <vt:lpstr>Komunikační model AIDA</vt:lpstr>
      <vt:lpstr>Komunikační model AIDA</vt:lpstr>
      <vt:lpstr>Komunikační model AIDA</vt:lpstr>
      <vt:lpstr>Komunikační model DAGMAR</vt:lpstr>
      <vt:lpstr>Komunikační model DAGMAR</vt:lpstr>
      <vt:lpstr>Komunikační model DAGMAR</vt:lpstr>
      <vt:lpstr>Komunikační model DAGMAR</vt:lpstr>
      <vt:lpstr>Komunikační model ATR</vt:lpstr>
      <vt:lpstr>Komunikační model ATR</vt:lpstr>
      <vt:lpstr>Děkuji vám za pozornost a těším se na příště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MARKETINGOVÁ KOMUNIKACE  (XMK) 2. cvičení</dc:title>
  <dc:creator>Pavlíčková Renáta</dc:creator>
  <cp:lastModifiedBy>Renáta</cp:lastModifiedBy>
  <cp:revision>50</cp:revision>
  <cp:lastPrinted>2020-03-03T12:19:40Z</cp:lastPrinted>
  <dcterms:created xsi:type="dcterms:W3CDTF">2020-03-02T13:24:01Z</dcterms:created>
  <dcterms:modified xsi:type="dcterms:W3CDTF">2024-03-14T21:41:19Z</dcterms:modified>
</cp:coreProperties>
</file>