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502" r:id="rId3"/>
    <p:sldId id="514" r:id="rId4"/>
    <p:sldId id="318" r:id="rId5"/>
    <p:sldId id="493" r:id="rId6"/>
    <p:sldId id="489" r:id="rId7"/>
    <p:sldId id="490" r:id="rId8"/>
    <p:sldId id="350" r:id="rId9"/>
    <p:sldId id="323" r:id="rId10"/>
    <p:sldId id="348" r:id="rId11"/>
    <p:sldId id="458" r:id="rId12"/>
    <p:sldId id="470" r:id="rId13"/>
    <p:sldId id="474" r:id="rId14"/>
    <p:sldId id="473" r:id="rId15"/>
    <p:sldId id="347" r:id="rId16"/>
    <p:sldId id="460" r:id="rId17"/>
    <p:sldId id="475" r:id="rId18"/>
    <p:sldId id="498" r:id="rId19"/>
    <p:sldId id="346" r:id="rId20"/>
    <p:sldId id="495" r:id="rId21"/>
    <p:sldId id="465" r:id="rId22"/>
    <p:sldId id="464" r:id="rId23"/>
    <p:sldId id="463" r:id="rId24"/>
    <p:sldId id="462" r:id="rId25"/>
    <p:sldId id="461" r:id="rId26"/>
    <p:sldId id="345" r:id="rId27"/>
    <p:sldId id="343" r:id="rId28"/>
    <p:sldId id="486" r:id="rId29"/>
    <p:sldId id="485" r:id="rId30"/>
    <p:sldId id="496" r:id="rId31"/>
    <p:sldId id="341" r:id="rId32"/>
    <p:sldId id="497" r:id="rId33"/>
    <p:sldId id="476" r:id="rId34"/>
    <p:sldId id="494" r:id="rId35"/>
    <p:sldId id="477" r:id="rId36"/>
    <p:sldId id="487" r:id="rId37"/>
    <p:sldId id="491" r:id="rId38"/>
    <p:sldId id="480" r:id="rId39"/>
    <p:sldId id="482" r:id="rId40"/>
    <p:sldId id="479" r:id="rId41"/>
    <p:sldId id="483" r:id="rId42"/>
    <p:sldId id="515" r:id="rId4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39177-BFC7-47D1-9D14-F933144841CA}" type="pres">
      <dgm:prSet presAssocID="{D8DC5D10-2496-48F9-BD1B-CCF8E75A72C3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58DEFEC-6499-41E0-8838-C0569298AF11}" type="pres">
      <dgm:prSet presAssocID="{D8DC5D10-2496-48F9-BD1B-CCF8E75A72C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B411A-88C2-4A06-980E-EC18A4B76421}" type="pres">
      <dgm:prSet presAssocID="{2B84C07C-301D-49BF-AF73-9427F33B425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7E5A72A3-35A5-412A-8114-988011FCF3B8}" type="pres">
      <dgm:prSet presAssocID="{2B84C07C-301D-49BF-AF73-9427F33B425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39177-BFC7-47D1-9D14-F933144841CA}" type="pres">
      <dgm:prSet presAssocID="{D8DC5D10-2496-48F9-BD1B-CCF8E75A72C3}" presName="sibTrans" presStyleLbl="sibTrans2D1" presStyleIdx="0" presStyleCnt="2" custAng="10800000"/>
      <dgm:spPr/>
      <dgm:t>
        <a:bodyPr/>
        <a:lstStyle/>
        <a:p>
          <a:endParaRPr lang="cs-CZ"/>
        </a:p>
      </dgm:t>
    </dgm:pt>
    <dgm:pt modelId="{658DEFEC-6499-41E0-8838-C0569298AF11}" type="pres">
      <dgm:prSet presAssocID="{D8DC5D10-2496-48F9-BD1B-CCF8E75A72C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B411A-88C2-4A06-980E-EC18A4B76421}" type="pres">
      <dgm:prSet presAssocID="{2B84C07C-301D-49BF-AF73-9427F33B425B}" presName="sibTrans" presStyleLbl="sibTrans2D1" presStyleIdx="1" presStyleCnt="2" custAng="10800000"/>
      <dgm:spPr/>
      <dgm:t>
        <a:bodyPr/>
        <a:lstStyle/>
        <a:p>
          <a:endParaRPr lang="cs-CZ"/>
        </a:p>
      </dgm:t>
    </dgm:pt>
    <dgm:pt modelId="{7E5A72A3-35A5-412A-8114-988011FCF3B8}" type="pres">
      <dgm:prSet presAssocID="{2B84C07C-301D-49BF-AF73-9427F33B425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8C38A-4A0C-43F8-97D1-3390983D0FB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7CF5D2-9AB8-4AB0-A82B-39DE348A12B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kognitivní</a:t>
          </a:r>
        </a:p>
      </dgm:t>
    </dgm:pt>
    <dgm:pt modelId="{CC4A86D8-4F9E-4955-8CC8-2D2D1AC634C7}" type="parTrans" cxnId="{42C75F9C-2660-42E2-8567-A76B7BCC3476}">
      <dgm:prSet/>
      <dgm:spPr/>
      <dgm:t>
        <a:bodyPr/>
        <a:lstStyle/>
        <a:p>
          <a:endParaRPr lang="cs-CZ"/>
        </a:p>
      </dgm:t>
    </dgm:pt>
    <dgm:pt modelId="{F9B548C3-A15A-474D-9003-348214859B1C}" type="sibTrans" cxnId="{42C75F9C-2660-42E2-8567-A76B7BCC3476}">
      <dgm:prSet/>
      <dgm:spPr/>
      <dgm:t>
        <a:bodyPr/>
        <a:lstStyle/>
        <a:p>
          <a:endParaRPr lang="cs-CZ"/>
        </a:p>
      </dgm:t>
    </dgm:pt>
    <dgm:pt modelId="{4DED4803-0611-49B6-AA19-AE14A2664C39}">
      <dgm:prSet phldrT="[Text]" custT="1"/>
      <dgm:spPr/>
      <dgm:t>
        <a:bodyPr/>
        <a:lstStyle/>
        <a:p>
          <a:r>
            <a:rPr lang="cs-CZ" sz="1200" b="1" dirty="0"/>
            <a:t>MYSLÍM</a:t>
          </a:r>
        </a:p>
      </dgm:t>
    </dgm:pt>
    <dgm:pt modelId="{ACA6244A-7202-4A7A-9D49-EA76FCDE95D4}" type="parTrans" cxnId="{F058C320-1E86-42AF-8559-7F543D25826B}">
      <dgm:prSet/>
      <dgm:spPr/>
      <dgm:t>
        <a:bodyPr/>
        <a:lstStyle/>
        <a:p>
          <a:endParaRPr lang="cs-CZ"/>
        </a:p>
      </dgm:t>
    </dgm:pt>
    <dgm:pt modelId="{C8C852EE-396D-43BA-A8A0-5DB5D41D9103}" type="sibTrans" cxnId="{F058C320-1E86-42AF-8559-7F543D25826B}">
      <dgm:prSet/>
      <dgm:spPr/>
      <dgm:t>
        <a:bodyPr/>
        <a:lstStyle/>
        <a:p>
          <a:endParaRPr lang="cs-CZ"/>
        </a:p>
      </dgm:t>
    </dgm:pt>
    <dgm:pt modelId="{FBA3FC8C-B2C9-43C9-BAAA-4BAB2863FDBD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emocionální</a:t>
          </a:r>
        </a:p>
      </dgm:t>
    </dgm:pt>
    <dgm:pt modelId="{AB66B9DB-122C-44E9-920C-CFAE07F65CDC}" type="parTrans" cxnId="{314454FE-9A6D-4885-9174-8F3D16FAD9DF}">
      <dgm:prSet/>
      <dgm:spPr/>
      <dgm:t>
        <a:bodyPr/>
        <a:lstStyle/>
        <a:p>
          <a:endParaRPr lang="cs-CZ"/>
        </a:p>
      </dgm:t>
    </dgm:pt>
    <dgm:pt modelId="{B48B3C14-0ED6-460D-8E92-E5C0556640BC}" type="sibTrans" cxnId="{314454FE-9A6D-4885-9174-8F3D16FAD9DF}">
      <dgm:prSet/>
      <dgm:spPr/>
      <dgm:t>
        <a:bodyPr/>
        <a:lstStyle/>
        <a:p>
          <a:endParaRPr lang="cs-CZ"/>
        </a:p>
      </dgm:t>
    </dgm:pt>
    <dgm:pt modelId="{A81C7ECC-31AC-40F9-9A15-DCF522EF4252}">
      <dgm:prSet phldrT="[Text]" custT="1"/>
      <dgm:spPr/>
      <dgm:t>
        <a:bodyPr/>
        <a:lstStyle/>
        <a:p>
          <a:r>
            <a:rPr lang="cs-CZ" sz="1200" b="1" dirty="0"/>
            <a:t>CÍTÍM</a:t>
          </a:r>
        </a:p>
      </dgm:t>
    </dgm:pt>
    <dgm:pt modelId="{370C22C3-A52D-4C4F-B299-441560DEBED9}" type="parTrans" cxnId="{23D5F8BE-3B0F-4E4C-8B76-579312F9432E}">
      <dgm:prSet/>
      <dgm:spPr/>
      <dgm:t>
        <a:bodyPr/>
        <a:lstStyle/>
        <a:p>
          <a:endParaRPr lang="cs-CZ"/>
        </a:p>
      </dgm:t>
    </dgm:pt>
    <dgm:pt modelId="{DC1B137E-63E2-41F6-A68F-9EF542259663}" type="sibTrans" cxnId="{23D5F8BE-3B0F-4E4C-8B76-579312F9432E}">
      <dgm:prSet/>
      <dgm:spPr/>
      <dgm:t>
        <a:bodyPr/>
        <a:lstStyle/>
        <a:p>
          <a:endParaRPr lang="cs-CZ"/>
        </a:p>
      </dgm:t>
    </dgm:pt>
    <dgm:pt modelId="{1BDEB0A1-2719-44F4-A7D0-82D7BD756E1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konativní</a:t>
          </a:r>
        </a:p>
      </dgm:t>
    </dgm:pt>
    <dgm:pt modelId="{8205A927-05DE-4B9C-8194-77691A43A158}" type="parTrans" cxnId="{CF069EFB-C08E-43DF-BDFA-B0607423838E}">
      <dgm:prSet/>
      <dgm:spPr/>
      <dgm:t>
        <a:bodyPr/>
        <a:lstStyle/>
        <a:p>
          <a:endParaRPr lang="cs-CZ"/>
        </a:p>
      </dgm:t>
    </dgm:pt>
    <dgm:pt modelId="{0395F9EC-2E2D-40A7-AFEB-50FF5C45E75A}" type="sibTrans" cxnId="{CF069EFB-C08E-43DF-BDFA-B0607423838E}">
      <dgm:prSet/>
      <dgm:spPr/>
      <dgm:t>
        <a:bodyPr/>
        <a:lstStyle/>
        <a:p>
          <a:endParaRPr lang="cs-CZ"/>
        </a:p>
      </dgm:t>
    </dgm:pt>
    <dgm:pt modelId="{61452C68-6FFD-4C50-A56E-7CD5DEDE180B}">
      <dgm:prSet phldrT="[Text]" custT="1"/>
      <dgm:spPr/>
      <dgm:t>
        <a:bodyPr/>
        <a:lstStyle/>
        <a:p>
          <a:r>
            <a:rPr lang="cs-CZ" sz="1200" b="1" dirty="0"/>
            <a:t>DĚLÁM</a:t>
          </a:r>
        </a:p>
      </dgm:t>
    </dgm:pt>
    <dgm:pt modelId="{EFA99537-F9ED-4277-A70C-4E8A0BF24686}" type="parTrans" cxnId="{53DD216F-6B60-47DA-A475-97077DEA9A18}">
      <dgm:prSet/>
      <dgm:spPr/>
      <dgm:t>
        <a:bodyPr/>
        <a:lstStyle/>
        <a:p>
          <a:endParaRPr lang="cs-CZ"/>
        </a:p>
      </dgm:t>
    </dgm:pt>
    <dgm:pt modelId="{56513223-DCE5-45B5-9BB2-274955917987}" type="sibTrans" cxnId="{53DD216F-6B60-47DA-A475-97077DEA9A18}">
      <dgm:prSet/>
      <dgm:spPr/>
      <dgm:t>
        <a:bodyPr/>
        <a:lstStyle/>
        <a:p>
          <a:endParaRPr lang="cs-CZ"/>
        </a:p>
      </dgm:t>
    </dgm:pt>
    <dgm:pt modelId="{AA57834B-4B35-4BF2-9B76-D06CD6E666F3}" type="pres">
      <dgm:prSet presAssocID="{9AD8C38A-4A0C-43F8-97D1-3390983D0FB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090BCAE-B665-4889-8D18-4165BB0BD9E1}" type="pres">
      <dgm:prSet presAssocID="{447CF5D2-9AB8-4AB0-A82B-39DE348A12B9}" presName="composite" presStyleCnt="0"/>
      <dgm:spPr/>
    </dgm:pt>
    <dgm:pt modelId="{0AD0DA76-B85D-4E99-BDF8-5B7B65CB8AB4}" type="pres">
      <dgm:prSet presAssocID="{447CF5D2-9AB8-4AB0-A82B-39DE348A12B9}" presName="bentUpArrow1" presStyleLbl="alignImgPlace1" presStyleIdx="0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CDFD784C-4E4B-4A8A-A08F-0FF6CFE9CB72}" type="pres">
      <dgm:prSet presAssocID="{447CF5D2-9AB8-4AB0-A82B-39DE348A12B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FCE4D7-0306-4B66-B517-DF85D9AA95BF}" type="pres">
      <dgm:prSet presAssocID="{447CF5D2-9AB8-4AB0-A82B-39DE348A12B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A0830D-2E1C-4A75-BA3E-7F46955482F9}" type="pres">
      <dgm:prSet presAssocID="{F9B548C3-A15A-474D-9003-348214859B1C}" presName="sibTrans" presStyleCnt="0"/>
      <dgm:spPr/>
    </dgm:pt>
    <dgm:pt modelId="{624F4934-9E8A-4DB6-9808-DCB9B07A4B07}" type="pres">
      <dgm:prSet presAssocID="{FBA3FC8C-B2C9-43C9-BAAA-4BAB2863FDBD}" presName="composite" presStyleCnt="0"/>
      <dgm:spPr/>
    </dgm:pt>
    <dgm:pt modelId="{4E8FA65A-EF40-49D3-A829-3F9245DC8EB6}" type="pres">
      <dgm:prSet presAssocID="{FBA3FC8C-B2C9-43C9-BAAA-4BAB2863FDBD}" presName="bentUpArrow1" presStyleLbl="alignImgPlace1" presStyleIdx="1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1589E9ED-A4D8-40F2-A57E-D0D65693342E}" type="pres">
      <dgm:prSet presAssocID="{FBA3FC8C-B2C9-43C9-BAAA-4BAB2863FD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0C688-A9D8-440B-879E-25CE990335F0}" type="pres">
      <dgm:prSet presAssocID="{FBA3FC8C-B2C9-43C9-BAAA-4BAB2863FD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BFC624-804D-423C-B94C-193CEB42358A}" type="pres">
      <dgm:prSet presAssocID="{B48B3C14-0ED6-460D-8E92-E5C0556640BC}" presName="sibTrans" presStyleCnt="0"/>
      <dgm:spPr/>
    </dgm:pt>
    <dgm:pt modelId="{7D424401-FD2C-4373-8106-D835E01DFF8B}" type="pres">
      <dgm:prSet presAssocID="{1BDEB0A1-2719-44F4-A7D0-82D7BD756E19}" presName="composite" presStyleCnt="0"/>
      <dgm:spPr/>
    </dgm:pt>
    <dgm:pt modelId="{91C35ACA-4037-4ADC-96AE-31E85C761C63}" type="pres">
      <dgm:prSet presAssocID="{1BDEB0A1-2719-44F4-A7D0-82D7BD756E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4072A4-123A-4D49-A8CE-4D3E31E59484}" type="pres">
      <dgm:prSet presAssocID="{1BDEB0A1-2719-44F4-A7D0-82D7BD756E1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CD14ED-398C-49C1-A5CF-519E6FA78A38}" type="presOf" srcId="{A81C7ECC-31AC-40F9-9A15-DCF522EF4252}" destId="{51D0C688-A9D8-440B-879E-25CE990335F0}" srcOrd="0" destOrd="0" presId="urn:microsoft.com/office/officeart/2005/8/layout/StepDownProcess"/>
    <dgm:cxn modelId="{53DD216F-6B60-47DA-A475-97077DEA9A18}" srcId="{1BDEB0A1-2719-44F4-A7D0-82D7BD756E19}" destId="{61452C68-6FFD-4C50-A56E-7CD5DEDE180B}" srcOrd="0" destOrd="0" parTransId="{EFA99537-F9ED-4277-A70C-4E8A0BF24686}" sibTransId="{56513223-DCE5-45B5-9BB2-274955917987}"/>
    <dgm:cxn modelId="{23D5F8BE-3B0F-4E4C-8B76-579312F9432E}" srcId="{FBA3FC8C-B2C9-43C9-BAAA-4BAB2863FDBD}" destId="{A81C7ECC-31AC-40F9-9A15-DCF522EF4252}" srcOrd="0" destOrd="0" parTransId="{370C22C3-A52D-4C4F-B299-441560DEBED9}" sibTransId="{DC1B137E-63E2-41F6-A68F-9EF542259663}"/>
    <dgm:cxn modelId="{314454FE-9A6D-4885-9174-8F3D16FAD9DF}" srcId="{9AD8C38A-4A0C-43F8-97D1-3390983D0FB4}" destId="{FBA3FC8C-B2C9-43C9-BAAA-4BAB2863FDBD}" srcOrd="1" destOrd="0" parTransId="{AB66B9DB-122C-44E9-920C-CFAE07F65CDC}" sibTransId="{B48B3C14-0ED6-460D-8E92-E5C0556640BC}"/>
    <dgm:cxn modelId="{F058C320-1E86-42AF-8559-7F543D25826B}" srcId="{447CF5D2-9AB8-4AB0-A82B-39DE348A12B9}" destId="{4DED4803-0611-49B6-AA19-AE14A2664C39}" srcOrd="0" destOrd="0" parTransId="{ACA6244A-7202-4A7A-9D49-EA76FCDE95D4}" sibTransId="{C8C852EE-396D-43BA-A8A0-5DB5D41D9103}"/>
    <dgm:cxn modelId="{9C997ED8-7E28-4C70-B5E2-9241EA669F45}" type="presOf" srcId="{447CF5D2-9AB8-4AB0-A82B-39DE348A12B9}" destId="{CDFD784C-4E4B-4A8A-A08F-0FF6CFE9CB72}" srcOrd="0" destOrd="0" presId="urn:microsoft.com/office/officeart/2005/8/layout/StepDownProcess"/>
    <dgm:cxn modelId="{DC4741A0-86DA-459E-8206-52B975B068FC}" type="presOf" srcId="{4DED4803-0611-49B6-AA19-AE14A2664C39}" destId="{C4FCE4D7-0306-4B66-B517-DF85D9AA95BF}" srcOrd="0" destOrd="0" presId="urn:microsoft.com/office/officeart/2005/8/layout/StepDownProcess"/>
    <dgm:cxn modelId="{42C75F9C-2660-42E2-8567-A76B7BCC3476}" srcId="{9AD8C38A-4A0C-43F8-97D1-3390983D0FB4}" destId="{447CF5D2-9AB8-4AB0-A82B-39DE348A12B9}" srcOrd="0" destOrd="0" parTransId="{CC4A86D8-4F9E-4955-8CC8-2D2D1AC634C7}" sibTransId="{F9B548C3-A15A-474D-9003-348214859B1C}"/>
    <dgm:cxn modelId="{48C6884D-9D5C-4839-BE28-FAFB6D8A08B1}" type="presOf" srcId="{9AD8C38A-4A0C-43F8-97D1-3390983D0FB4}" destId="{AA57834B-4B35-4BF2-9B76-D06CD6E666F3}" srcOrd="0" destOrd="0" presId="urn:microsoft.com/office/officeart/2005/8/layout/StepDownProcess"/>
    <dgm:cxn modelId="{CF069EFB-C08E-43DF-BDFA-B0607423838E}" srcId="{9AD8C38A-4A0C-43F8-97D1-3390983D0FB4}" destId="{1BDEB0A1-2719-44F4-A7D0-82D7BD756E19}" srcOrd="2" destOrd="0" parTransId="{8205A927-05DE-4B9C-8194-77691A43A158}" sibTransId="{0395F9EC-2E2D-40A7-AFEB-50FF5C45E75A}"/>
    <dgm:cxn modelId="{783137D1-B2E3-4944-81CD-4D94E6AF4A50}" type="presOf" srcId="{1BDEB0A1-2719-44F4-A7D0-82D7BD756E19}" destId="{91C35ACA-4037-4ADC-96AE-31E85C761C63}" srcOrd="0" destOrd="0" presId="urn:microsoft.com/office/officeart/2005/8/layout/StepDownProcess"/>
    <dgm:cxn modelId="{B93DDE46-6F5C-4A6E-A931-E1631CCB551C}" type="presOf" srcId="{FBA3FC8C-B2C9-43C9-BAAA-4BAB2863FDBD}" destId="{1589E9ED-A4D8-40F2-A57E-D0D65693342E}" srcOrd="0" destOrd="0" presId="urn:microsoft.com/office/officeart/2005/8/layout/StepDownProcess"/>
    <dgm:cxn modelId="{A472B253-46F4-4343-8F5B-92AEAAD021D8}" type="presOf" srcId="{61452C68-6FFD-4C50-A56E-7CD5DEDE180B}" destId="{364072A4-123A-4D49-A8CE-4D3E31E59484}" srcOrd="0" destOrd="0" presId="urn:microsoft.com/office/officeart/2005/8/layout/StepDownProcess"/>
    <dgm:cxn modelId="{43FD032C-9025-4C3F-B4B1-D21F3A2458F4}" type="presParOf" srcId="{AA57834B-4B35-4BF2-9B76-D06CD6E666F3}" destId="{7090BCAE-B665-4889-8D18-4165BB0BD9E1}" srcOrd="0" destOrd="0" presId="urn:microsoft.com/office/officeart/2005/8/layout/StepDownProcess"/>
    <dgm:cxn modelId="{D93F70AB-F6B0-446C-BA7C-8A5D71C61094}" type="presParOf" srcId="{7090BCAE-B665-4889-8D18-4165BB0BD9E1}" destId="{0AD0DA76-B85D-4E99-BDF8-5B7B65CB8AB4}" srcOrd="0" destOrd="0" presId="urn:microsoft.com/office/officeart/2005/8/layout/StepDownProcess"/>
    <dgm:cxn modelId="{1BD8132D-1CDD-4EF9-B4EA-9CD80D751BDC}" type="presParOf" srcId="{7090BCAE-B665-4889-8D18-4165BB0BD9E1}" destId="{CDFD784C-4E4B-4A8A-A08F-0FF6CFE9CB72}" srcOrd="1" destOrd="0" presId="urn:microsoft.com/office/officeart/2005/8/layout/StepDownProcess"/>
    <dgm:cxn modelId="{AAF5D34C-94AE-474E-9FF8-3EB0577445AF}" type="presParOf" srcId="{7090BCAE-B665-4889-8D18-4165BB0BD9E1}" destId="{C4FCE4D7-0306-4B66-B517-DF85D9AA95BF}" srcOrd="2" destOrd="0" presId="urn:microsoft.com/office/officeart/2005/8/layout/StepDownProcess"/>
    <dgm:cxn modelId="{98A9F167-1B78-4107-A826-0CD6B4F0E9A5}" type="presParOf" srcId="{AA57834B-4B35-4BF2-9B76-D06CD6E666F3}" destId="{92A0830D-2E1C-4A75-BA3E-7F46955482F9}" srcOrd="1" destOrd="0" presId="urn:microsoft.com/office/officeart/2005/8/layout/StepDownProcess"/>
    <dgm:cxn modelId="{285BC695-C6CD-46C8-8F10-AEF3E5DC057A}" type="presParOf" srcId="{AA57834B-4B35-4BF2-9B76-D06CD6E666F3}" destId="{624F4934-9E8A-4DB6-9808-DCB9B07A4B07}" srcOrd="2" destOrd="0" presId="urn:microsoft.com/office/officeart/2005/8/layout/StepDownProcess"/>
    <dgm:cxn modelId="{684AF587-1C8D-4F1B-B3B7-DAEA1386E79C}" type="presParOf" srcId="{624F4934-9E8A-4DB6-9808-DCB9B07A4B07}" destId="{4E8FA65A-EF40-49D3-A829-3F9245DC8EB6}" srcOrd="0" destOrd="0" presId="urn:microsoft.com/office/officeart/2005/8/layout/StepDownProcess"/>
    <dgm:cxn modelId="{4E71F6C0-E308-4AAA-A49B-5658414F92CF}" type="presParOf" srcId="{624F4934-9E8A-4DB6-9808-DCB9B07A4B07}" destId="{1589E9ED-A4D8-40F2-A57E-D0D65693342E}" srcOrd="1" destOrd="0" presId="urn:microsoft.com/office/officeart/2005/8/layout/StepDownProcess"/>
    <dgm:cxn modelId="{5905B22D-6D9A-4C7B-95CB-5C7D58F9A1C8}" type="presParOf" srcId="{624F4934-9E8A-4DB6-9808-DCB9B07A4B07}" destId="{51D0C688-A9D8-440B-879E-25CE990335F0}" srcOrd="2" destOrd="0" presId="urn:microsoft.com/office/officeart/2005/8/layout/StepDownProcess"/>
    <dgm:cxn modelId="{EB4DC2B5-12E1-412E-96E2-8B307B43E355}" type="presParOf" srcId="{AA57834B-4B35-4BF2-9B76-D06CD6E666F3}" destId="{BDBFC624-804D-423C-B94C-193CEB42358A}" srcOrd="3" destOrd="0" presId="urn:microsoft.com/office/officeart/2005/8/layout/StepDownProcess"/>
    <dgm:cxn modelId="{50151D0D-DF49-48B9-AFE6-E889955B0E98}" type="presParOf" srcId="{AA57834B-4B35-4BF2-9B76-D06CD6E666F3}" destId="{7D424401-FD2C-4373-8106-D835E01DFF8B}" srcOrd="4" destOrd="0" presId="urn:microsoft.com/office/officeart/2005/8/layout/StepDownProcess"/>
    <dgm:cxn modelId="{9C854BCA-D668-4D97-9F20-0BBD2FA6F946}" type="presParOf" srcId="{7D424401-FD2C-4373-8106-D835E01DFF8B}" destId="{91C35ACA-4037-4ADC-96AE-31E85C761C63}" srcOrd="0" destOrd="0" presId="urn:microsoft.com/office/officeart/2005/8/layout/StepDownProcess"/>
    <dgm:cxn modelId="{006C4E37-4F19-4A0E-B512-992392B22835}" type="presParOf" srcId="{7D424401-FD2C-4373-8106-D835E01DFF8B}" destId="{364072A4-123A-4D49-A8CE-4D3E31E5948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ATTENTION</a:t>
          </a:r>
        </a:p>
        <a:p>
          <a:pPr algn="ctr"/>
          <a:r>
            <a:rPr lang="cs-CZ" sz="1400" b="0" dirty="0"/>
            <a:t>Upoutání pozornosti</a:t>
          </a:r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INTEREST</a:t>
          </a:r>
        </a:p>
        <a:p>
          <a:pPr algn="ctr"/>
          <a:r>
            <a:rPr lang="cs-CZ" sz="1400" b="0" dirty="0"/>
            <a:t>Vzbuzení zájmu</a:t>
          </a:r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ACTION</a:t>
          </a:r>
        </a:p>
        <a:p>
          <a:pPr algn="ctr"/>
          <a:r>
            <a:rPr lang="cs-CZ" sz="1400" b="0" dirty="0"/>
            <a:t>Dosažení akce</a:t>
          </a:r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DESIRE</a:t>
          </a:r>
        </a:p>
        <a:p>
          <a:pPr algn="ctr"/>
          <a:r>
            <a:rPr lang="cs-CZ" sz="1400" b="0" dirty="0"/>
            <a:t>Vyvolání touhy</a:t>
          </a:r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8BA2C-8684-4E97-A222-C783BCC41BC5}" type="pres">
      <dgm:prSet presAssocID="{69BF34E7-BBFB-413E-B53C-5ED9AA247908}" presName="sibTrans" presStyleLbl="sibTrans2D1" presStyleIdx="0" presStyleCnt="3"/>
      <dgm:spPr/>
      <dgm:t>
        <a:bodyPr/>
        <a:lstStyle/>
        <a:p>
          <a:endParaRPr lang="cs-CZ"/>
        </a:p>
      </dgm:t>
    </dgm:pt>
    <dgm:pt modelId="{FDC9E6ED-1F43-45F5-BC41-ABFAC3ADB962}" type="pres">
      <dgm:prSet presAssocID="{69BF34E7-BBFB-413E-B53C-5ED9AA247908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55005608-542F-4B00-B481-6B32608E28C3}" type="pres">
      <dgm:prSet presAssocID="{E696FC92-DC83-4460-9D4B-1C517BD557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2" presStyleCnt="4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2" presStyleCnt="3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27C217D5-8205-4D1B-85E8-34613A1D98F2}" type="pres">
      <dgm:prSet presAssocID="{DE0ABC8B-FD19-4C28-86FA-67C73AC3014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E4E0CA75-C476-496E-A7F4-46C3B3810B5C}" srcId="{756F3824-065C-4EA0-823D-8EE947D816CD}" destId="{DE0ABC8B-FD19-4C28-86FA-67C73AC3014D}" srcOrd="3" destOrd="0" parTransId="{70594E67-8CA7-44CA-81E9-CDECBE3E8CAB}" sibTransId="{8707060A-A61D-45F4-8FC2-A8E0F3360E53}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53175717-478D-4EB6-92CC-90C6BA30AA97}" type="presParOf" srcId="{EB814FF8-5131-4CEA-BA97-02FD49740EB7}" destId="{27C217D5-8205-4D1B-85E8-34613A1D98F2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NEZNALOST</a:t>
          </a:r>
          <a:endParaRPr lang="cs-CZ" sz="1600" b="0" dirty="0"/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AKCE</a:t>
          </a:r>
          <a:endParaRPr lang="cs-CZ" sz="1600" b="0" dirty="0"/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POCHOPEN</a:t>
          </a:r>
          <a:r>
            <a:rPr lang="cs-CZ" sz="1400" b="0" dirty="0">
              <a:solidFill>
                <a:schemeClr val="tx1"/>
              </a:solidFill>
            </a:rPr>
            <a:t>Í</a:t>
          </a:r>
          <a:endParaRPr lang="cs-CZ" sz="14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PŘESVĚDČEN</a:t>
          </a:r>
          <a:r>
            <a:rPr lang="cs-CZ" sz="1400" b="0" dirty="0">
              <a:solidFill>
                <a:schemeClr val="tx1"/>
              </a:solidFill>
            </a:rPr>
            <a:t>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8BA2C-8684-4E97-A222-C783BCC41BC5}" type="pres">
      <dgm:prSet presAssocID="{69BF34E7-BBFB-413E-B53C-5ED9AA247908}" presName="sibTrans" presStyleLbl="sibTrans2D1" presStyleIdx="0" presStyleCnt="4"/>
      <dgm:spPr/>
      <dgm:t>
        <a:bodyPr/>
        <a:lstStyle/>
        <a:p>
          <a:endParaRPr lang="cs-CZ"/>
        </a:p>
      </dgm:t>
    </dgm:pt>
    <dgm:pt modelId="{FDC9E6ED-1F43-45F5-BC41-ABFAC3ADB962}" type="pres">
      <dgm:prSet presAssocID="{69BF34E7-BBFB-413E-B53C-5ED9AA247908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55005608-542F-4B00-B481-6B32608E28C3}" type="pres">
      <dgm:prSet presAssocID="{E696FC92-DC83-4460-9D4B-1C517BD5570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1" presStyleCnt="4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2" presStyleCnt="5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2" presStyleCnt="4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74572664-E7B5-4AE2-8AFA-8D00FD6F1F64}" type="pres">
      <dgm:prSet presAssocID="{56AF3160-CCAD-4DCD-96B3-39EFFE5ACB20}" presName="node" presStyleLbl="node1" presStyleIdx="3" presStyleCnt="5" custScaleX="1115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87E819-2029-4997-A1BF-B4807C1578E0}" type="pres">
      <dgm:prSet presAssocID="{84EA506B-9316-46CC-8DC7-DD6B0D7192E2}" presName="sibTrans" presStyleLbl="sibTrans2D1" presStyleIdx="3" presStyleCnt="4"/>
      <dgm:spPr/>
      <dgm:t>
        <a:bodyPr/>
        <a:lstStyle/>
        <a:p>
          <a:endParaRPr lang="cs-CZ"/>
        </a:p>
      </dgm:t>
    </dgm:pt>
    <dgm:pt modelId="{32830AA7-C04F-4BFE-B8ED-415FE2FD4BED}" type="pres">
      <dgm:prSet presAssocID="{84EA506B-9316-46CC-8DC7-DD6B0D7192E2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27C217D5-8205-4D1B-85E8-34613A1D98F2}" type="pres">
      <dgm:prSet presAssocID="{DE0ABC8B-FD19-4C28-86FA-67C73AC301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ADDA1539-B910-49E5-A714-0B06F7333114}" srcId="{756F3824-065C-4EA0-823D-8EE947D816CD}" destId="{56AF3160-CCAD-4DCD-96B3-39EFFE5ACB20}" srcOrd="3" destOrd="0" parTransId="{B34DDBD2-F1D2-4F07-AF1C-58BAFA6580E8}" sibTransId="{84EA506B-9316-46CC-8DC7-DD6B0D7192E2}"/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921A9691-06A2-4EBC-90E1-48069A6BEFCE}" type="presOf" srcId="{84EA506B-9316-46CC-8DC7-DD6B0D7192E2}" destId="{32830AA7-C04F-4BFE-B8ED-415FE2FD4BED}" srcOrd="1" destOrd="0" presId="urn:microsoft.com/office/officeart/2005/8/layout/process1"/>
    <dgm:cxn modelId="{4F280E62-2E6A-4E1E-B64E-6B80A929F8A4}" type="presOf" srcId="{84EA506B-9316-46CC-8DC7-DD6B0D7192E2}" destId="{1787E819-2029-4997-A1BF-B4807C1578E0}" srcOrd="0" destOrd="0" presId="urn:microsoft.com/office/officeart/2005/8/layout/process1"/>
    <dgm:cxn modelId="{E4E0CA75-C476-496E-A7F4-46C3B3810B5C}" srcId="{756F3824-065C-4EA0-823D-8EE947D816CD}" destId="{DE0ABC8B-FD19-4C28-86FA-67C73AC3014D}" srcOrd="4" destOrd="0" parTransId="{70594E67-8CA7-44CA-81E9-CDECBE3E8CAB}" sibTransId="{8707060A-A61D-45F4-8FC2-A8E0F3360E53}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6" destOrd="0" presId="urn:microsoft.com/office/officeart/2005/8/layout/process1"/>
    <dgm:cxn modelId="{1C4B4F80-0A52-45A0-BDFC-EF58DD25B096}" type="presParOf" srcId="{EB814FF8-5131-4CEA-BA97-02FD49740EB7}" destId="{1787E819-2029-4997-A1BF-B4807C1578E0}" srcOrd="7" destOrd="0" presId="urn:microsoft.com/office/officeart/2005/8/layout/process1"/>
    <dgm:cxn modelId="{62C1CABE-A4FA-4B01-BAA0-3550274CEBA1}" type="presParOf" srcId="{1787E819-2029-4997-A1BF-B4807C1578E0}" destId="{32830AA7-C04F-4BFE-B8ED-415FE2FD4BED}" srcOrd="0" destOrd="0" presId="urn:microsoft.com/office/officeart/2005/8/layout/process1"/>
    <dgm:cxn modelId="{53175717-478D-4EB6-92CC-90C6BA30AA97}" type="presParOf" srcId="{EB814FF8-5131-4CEA-BA97-02FD49740EB7}" destId="{27C217D5-8205-4D1B-85E8-34613A1D98F2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TESTOVÁNÍ</a:t>
          </a:r>
          <a:endParaRPr lang="cs-CZ" sz="16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POSÍLENÍ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55005608-542F-4B00-B481-6B32608E28C3}" type="pres">
      <dgm:prSet presAssocID="{E696FC92-DC83-4460-9D4B-1C517BD5570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1" presStyleCnt="3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1" presStyleCnt="2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74572664-E7B5-4AE2-8AFA-8D00FD6F1F64}" type="pres">
      <dgm:prSet presAssocID="{56AF3160-CCAD-4DCD-96B3-39EFFE5ACB2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4A82BA43-AF59-454C-B7BB-1F2D48CE6780}" srcId="{756F3824-065C-4EA0-823D-8EE947D816CD}" destId="{E696FC92-DC83-4460-9D4B-1C517BD5570E}" srcOrd="0" destOrd="0" parTransId="{A2E743E2-63A1-4E8E-A4E7-10F19D42FB26}" sibTransId="{E77F97E8-EBD9-48B8-BA39-546234A2B2E9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ADDA1539-B910-49E5-A714-0B06F7333114}" srcId="{756F3824-065C-4EA0-823D-8EE947D816CD}" destId="{56AF3160-CCAD-4DCD-96B3-39EFFE5ACB20}" srcOrd="2" destOrd="0" parTransId="{B34DDBD2-F1D2-4F07-AF1C-58BAFA6580E8}" sibTransId="{84EA506B-9316-46CC-8DC7-DD6B0D7192E2}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9C602E9C-6EA0-4871-B761-C9D05FA603B8}" srcId="{756F3824-065C-4EA0-823D-8EE947D816CD}" destId="{04C68F30-4C0B-4442-BEB7-BA6CFFAD188A}" srcOrd="1" destOrd="0" parTransId="{AA734E69-3A32-48A4-A3B4-0116BEC87A4F}" sibTransId="{DC1560B1-38FB-43DE-8438-7B7CE7472903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3A84ABEA-91D2-489D-80E0-6C4D79021C55}" type="presParOf" srcId="{EB814FF8-5131-4CEA-BA97-02FD49740EB7}" destId="{55005608-542F-4B00-B481-6B32608E28C3}" srcOrd="0" destOrd="0" presId="urn:microsoft.com/office/officeart/2005/8/layout/process1"/>
    <dgm:cxn modelId="{081554C9-DCB1-4FC0-B737-38855873C9B2}" type="presParOf" srcId="{EB814FF8-5131-4CEA-BA97-02FD49740EB7}" destId="{6962A784-9440-4C2E-BF40-110AB3CEC1A3}" srcOrd="1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2" destOrd="0" presId="urn:microsoft.com/office/officeart/2005/8/layout/process1"/>
    <dgm:cxn modelId="{E0F0D2D4-A848-43A7-9CD5-7A31E2EC5D08}" type="presParOf" srcId="{EB814FF8-5131-4CEA-BA97-02FD49740EB7}" destId="{A6984C14-5C42-44ED-BA50-9B69B7E9C88C}" srcOrd="3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831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Komunikační proces a modely 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marketingové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</a:t>
            </a: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6796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interpersonální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skupinová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masová komunikace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80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interpersonální komunikace</a:t>
            </a:r>
          </a:p>
          <a:p>
            <a:pPr marL="685800"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Interpersonální komunikace je základním typem lidské komunikace. V tomto případě jeden člověk sděluje něco o něčem druhému člověku. Jde o individuální záměr, protože vzniká ze záměru jedné osoby. Lidé tu zastávají specifické role vypravěče a posluchače, které v průběhu komunikace mění (posluchač se stává vypravěčem a naopak).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831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skupinové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Jakmile jsou při dorozumívání přítomny více než dvě osoby, komunikace dostává zcela jiný charakter. Dorozumívání, které se odehrává v určité skupině lidí (například ve vaší třídě) se nazývá skupinová komunikace. Jedinci v tomto případě na sebe působí navzájem a zcela bezprostředně, jsou v bezprostředním vzájemném styku. Dorozumívání ve skupině vede ke společným významům a stejně tak sama stejné významy předpokládá. Gesta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symboly v této komunikaci jsou pro všechny členy skupiny stejně pochopitelné, ať už jsou „vysílány“ či „přijímány“.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1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masové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Zásadní odlišností masové komunikace od interpersonální je především jednostrannost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přítomnost širokého publika (velká skupina recipientů – příjemců sdělení). Odlišností však je mnohem více. Masová komunikace umožňuje velkoplošné šíření informací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do širokého anonymního a také jazykově a kulturně rozličného publika. Sdělení je šířeno periodicky prostřednictvím prostředků hromadného sdělování (masových médií), přičemž tok informací je jednostranný, bez možnosti přímé reakce příjemců a jejich kontaktu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s komunikátorem.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728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(1b) Komunikační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každá komunikace je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do procesu jsou zapojeni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zdroj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(komunikátor),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sdělení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příjemce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(recipient)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 momentě, kdy je do této komunikace aktivně zapojeno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médium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probíhá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 mediální komunikace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 popisu tohoto procesu se používají různé modely, popisy skutečnosti)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 poznání procesu masové komunikace využijeme takzvaný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přenosový model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Ten publikovali v roce 1949 američtí matematici Shannon 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Weaver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Vychází z původního modelu Harolda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z roku 1948. </a:t>
            </a: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675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Přenosový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přenosový model názorně ukazuje </a:t>
            </a:r>
            <a:r>
              <a:rPr lang="cs-CZ" sz="1600" b="1" dirty="0">
                <a:solidFill>
                  <a:srgbClr val="000000"/>
                </a:solidFill>
              </a:rPr>
              <a:t>zdroj </a:t>
            </a:r>
            <a:r>
              <a:rPr lang="cs-CZ" sz="1600" dirty="0">
                <a:solidFill>
                  <a:srgbClr val="000000"/>
                </a:solidFill>
              </a:rPr>
              <a:t>(odesílatel; komunikátor), který vysílá </a:t>
            </a:r>
            <a:r>
              <a:rPr lang="cs-CZ" sz="1600" b="1" dirty="0">
                <a:solidFill>
                  <a:srgbClr val="000000"/>
                </a:solidFill>
              </a:rPr>
              <a:t>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ten při jeho odesílání </a:t>
            </a:r>
            <a:r>
              <a:rPr lang="cs-CZ" sz="1600" b="1" dirty="0">
                <a:solidFill>
                  <a:srgbClr val="000000"/>
                </a:solidFill>
              </a:rPr>
              <a:t>zakóduje </a:t>
            </a:r>
            <a:r>
              <a:rPr lang="cs-CZ" sz="1600" dirty="0">
                <a:solidFill>
                  <a:srgbClr val="000000"/>
                </a:solidFill>
              </a:rPr>
              <a:t>za použití určitého </a:t>
            </a:r>
            <a:r>
              <a:rPr lang="cs-CZ" sz="1600" b="1" dirty="0">
                <a:solidFill>
                  <a:srgbClr val="000000"/>
                </a:solidFill>
              </a:rPr>
              <a:t>kódu </a:t>
            </a:r>
            <a:r>
              <a:rPr lang="cs-CZ" sz="1600" dirty="0">
                <a:solidFill>
                  <a:srgbClr val="000000"/>
                </a:solidFill>
              </a:rPr>
              <a:t>a odešle jej prostřednictvím nějakého </a:t>
            </a:r>
            <a:r>
              <a:rPr lang="cs-CZ" sz="1600" b="1" dirty="0">
                <a:solidFill>
                  <a:srgbClr val="000000"/>
                </a:solidFill>
              </a:rPr>
              <a:t>vysílače </a:t>
            </a:r>
            <a:r>
              <a:rPr lang="cs-CZ" sz="1600" dirty="0">
                <a:solidFill>
                  <a:srgbClr val="000000"/>
                </a:solidFill>
              </a:rPr>
              <a:t>nějakým </a:t>
            </a:r>
            <a:r>
              <a:rPr lang="cs-CZ" sz="1600" b="1" dirty="0">
                <a:solidFill>
                  <a:srgbClr val="000000"/>
                </a:solidFill>
              </a:rPr>
              <a:t>kanálem </a:t>
            </a:r>
            <a:r>
              <a:rPr lang="cs-CZ" sz="1600" dirty="0">
                <a:solidFill>
                  <a:srgbClr val="000000"/>
                </a:solidFill>
              </a:rPr>
              <a:t>k </a:t>
            </a:r>
            <a:r>
              <a:rPr lang="cs-CZ" sz="1600" b="1" dirty="0">
                <a:solidFill>
                  <a:srgbClr val="000000"/>
                </a:solidFill>
              </a:rPr>
              <a:t>příjemci </a:t>
            </a:r>
            <a:r>
              <a:rPr lang="cs-CZ" sz="1600" dirty="0">
                <a:solidFill>
                  <a:srgbClr val="000000"/>
                </a:solidFill>
              </a:rPr>
              <a:t>(recipientovi; adresátovi)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 přijatý signál přijme </a:t>
            </a:r>
            <a:r>
              <a:rPr lang="cs-CZ" sz="1600" b="1" dirty="0">
                <a:solidFill>
                  <a:srgbClr val="000000"/>
                </a:solidFill>
              </a:rPr>
              <a:t>přijímačem </a:t>
            </a:r>
            <a:r>
              <a:rPr lang="cs-CZ" sz="1600" dirty="0">
                <a:solidFill>
                  <a:srgbClr val="000000"/>
                </a:solidFill>
              </a:rPr>
              <a:t>a </a:t>
            </a:r>
            <a:r>
              <a:rPr lang="cs-CZ" sz="1600" b="1" dirty="0">
                <a:solidFill>
                  <a:srgbClr val="000000"/>
                </a:solidFill>
              </a:rPr>
              <a:t>dekóduje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pak připraven </a:t>
            </a:r>
            <a:r>
              <a:rPr lang="cs-CZ" sz="1600" b="1" dirty="0">
                <a:solidFill>
                  <a:srgbClr val="000000"/>
                </a:solidFill>
              </a:rPr>
              <a:t>interpretovat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příjemcova reakce na sdělení je pak pro komunikátora jistým typem </a:t>
            </a:r>
            <a:r>
              <a:rPr lang="cs-CZ" sz="1600" b="1" dirty="0">
                <a:solidFill>
                  <a:srgbClr val="000000"/>
                </a:solidFill>
              </a:rPr>
              <a:t>zpětné vazby</a:t>
            </a:r>
            <a:r>
              <a:rPr lang="cs-CZ" sz="1600" dirty="0">
                <a:solidFill>
                  <a:srgbClr val="000000"/>
                </a:solidFill>
              </a:rPr>
              <a:t>, která mu umožňuje posoudit úspěšnost komunikačního úmyslu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kdekoliv v procesu komunikace může dojít k různým komplikacím neboli </a:t>
            </a:r>
            <a:r>
              <a:rPr lang="cs-CZ" sz="1600" b="1" dirty="0">
                <a:solidFill>
                  <a:srgbClr val="000000"/>
                </a:solidFill>
              </a:rPr>
              <a:t>šumu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78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model komunikačního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8 prvků základního modelu komunikačního procesu: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přenos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příjemce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komunikační šumy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34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Harold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model publikován v roce 1948.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Lasswellův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komunikační model umožňuje jednoduše pochopit vztahy mezi jednotlivými aktéry komunikačního procesu a je samotné popsat. Průběh komunikace se dá podle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nejlépe popsat, jestliže si zodpovíme následující otázky: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KDO hovoří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CO říká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JAKÝM médiem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KOMU sděluje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 JAKÝM účinkem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PROČ někdo komunikuje (psychologové zkoumající komunikaci přidali tuto doplňující otázku k otázkám základním) </a:t>
            </a:r>
          </a:p>
          <a:p>
            <a:endParaRPr lang="cs-CZ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267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3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52AEBEF7-47B0-4E45-BF31-981BD614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" y="2389033"/>
            <a:ext cx="8229599" cy="28120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14BA310F-BB29-4498-8840-1C6A8682B820}"/>
              </a:ext>
            </a:extLst>
          </p:cNvPr>
          <p:cNvSpPr/>
          <p:nvPr/>
        </p:nvSpPr>
        <p:spPr>
          <a:xfrm>
            <a:off x="311104" y="5882118"/>
            <a:ext cx="14285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000" dirty="0">
                <a:solidFill>
                  <a:srgbClr val="000000"/>
                </a:solidFill>
              </a:rPr>
              <a:t>(Zdroj: Harold </a:t>
            </a:r>
            <a:r>
              <a:rPr lang="cs-CZ" sz="1000" dirty="0" err="1">
                <a:solidFill>
                  <a:srgbClr val="000000"/>
                </a:solidFill>
              </a:rPr>
              <a:t>Lasswell</a:t>
            </a:r>
            <a:r>
              <a:rPr lang="cs-CZ" sz="1000" dirty="0">
                <a:solidFill>
                  <a:srgbClr val="000000"/>
                </a:solidFill>
              </a:rPr>
              <a:t>) </a:t>
            </a:r>
            <a:endParaRPr lang="cs-CZ" sz="1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2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masové komunikace</a:t>
            </a:r>
          </a:p>
        </p:txBody>
      </p:sp>
      <p:pic>
        <p:nvPicPr>
          <p:cNvPr id="4" name="Picture 2" descr="C:\Users\Honza\Desktop\Honza\DISERTACE\TEZE_01\obrazky\model-komunikacniho-procesu_CZ.jpg">
            <a:extLst>
              <a:ext uri="{FF2B5EF4-FFF2-40B4-BE49-F238E27FC236}">
                <a16:creationId xmlns="" xmlns:a16="http://schemas.microsoft.com/office/drawing/2014/main" id="{C08CA824-419E-4581-B289-5714758619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470" y="2005027"/>
            <a:ext cx="6979060" cy="3617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67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zdroj (komunikátor) je v procesu masové komunikace představován </a:t>
            </a:r>
            <a:r>
              <a:rPr lang="cs-CZ" sz="1600" b="1" dirty="0">
                <a:solidFill>
                  <a:srgbClr val="000000"/>
                </a:solidFill>
              </a:rPr>
              <a:t>mediálními institucemi, </a:t>
            </a:r>
            <a:br>
              <a:rPr lang="cs-CZ" sz="1600" b="1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ty mají své specifické postavení, vytváří zvláštní odvětví trhu, které nazýváme mediální průmysl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řadíme mezi firmy poskytující služby, jsou budována a řízena tak, aby mohla v mediálním průmyslu dosáhnout úspěchu, což znamená zisk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reagují na řadu událostí a názorů, které jsou přítomné ve společnosti, stejně tak ale mají možnost tuto komunikaci moderovat (omezovat, mírnit), nebo naopak vytvářet a podporovat nová témata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756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sdělení, které chce komunikátor odeslat příjemci, musí nejprve zakódovat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kód je prostředkem (nástrojem) komunikace, který, aby bylo možné komunikaci úspěšně absolvovat, musí společně sdílet komunikátor i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v podstatě o soubor znaků a pravidel pro jejich využívání, tedy znakový systém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zakódované sdělení nazýváme text, přestože kódovat můžeme například do formátu televizních zpráv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způsob, jakým jsou sdělení nakonec zakódována, velkou měrou ovlivňuje to, jak jsou příjemci pochopena (zpráva v televizi určitě není totéž, co zpráva v novinách)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509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mediálním produktem, který má určité charakteristické rysy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o produkt kódování, který je v procesu masové komunikace odesílán prostřednictvím médií příjemcům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vysílá komunikátor, aby naplnil svůj komunikační cíl. Mluvíme v tomto případě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o poslání sdělení. Vedle něj jsou tu i tematické složky, z nichž je sdělení sestaveno. Ty tvoří obsah sdělení.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aby se na straně komunikátora minimalizovala možnost nesprávného pochopení „čteného“ textu, mají komunikátoři tendence mediální sdělení </a:t>
            </a:r>
            <a:r>
              <a:rPr lang="cs-CZ" sz="1600" dirty="0" err="1">
                <a:solidFill>
                  <a:srgbClr val="000000"/>
                </a:solidFill>
              </a:rPr>
              <a:t>stereotypizovat</a:t>
            </a:r>
            <a:endParaRPr lang="cs-CZ" sz="16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stereotypizace v procesu masové komunikace znamená opakování celé řady prvků,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jako jsou například témata, hotová sdělení, žánry a formáty, využívání známých „osobností“ atd. (pokud se tyto prvky opakují často, mají příjemci tendenci obsah sdělení akceptovat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věřit mu)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39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dekódování přijatého textu představuje způsob, jakým si člověk přijímá a převádí přijaté kódované sdělení (text)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většina recipientů dekóduje přes síto vlastních zkušeností, předsudků a představ (díky nim může být zmařen komunikátorův záměr)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vysílané sdělení si recipient interpretuje sám a takto interpretovaný text může při dekódování zcela změnit komunikátorem zamýšlený význam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nebezpečí špatného dekódování, respektive nesprávného udělení smyslu sdělení jeho příjemcem, nutí komunikátory k účelovým změnám při kódování sdělení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komunikátoři jsou si velmi dobře vědomi, že příjemce má tendenci vyčíst si z komunikovaného sdělení právě to, co chce, z toho důvodu se komunikátoři snaží sestavit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text sdělení takovým způsobem, aby příjemce dovedli k takovému pochopení textu,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jež je pro komunikátory žádoucí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89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Příjemce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příjemcem, nebo také adresátem mediálního sdělení, v mediální komunikaci je masové publikum, zkráceně jen </a:t>
            </a:r>
            <a:r>
              <a:rPr lang="cs-CZ" sz="1600" b="1" dirty="0">
                <a:solidFill>
                  <a:srgbClr val="000000"/>
                </a:solidFill>
              </a:rPr>
              <a:t>publikum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výraz „publikum“ pochází z latiny a jeho původní význam je veřejnost, stát či obec (v češtině se blíží slovu </a:t>
            </a:r>
            <a:r>
              <a:rPr lang="cs-CZ" sz="1600" b="1" dirty="0">
                <a:solidFill>
                  <a:srgbClr val="000000"/>
                </a:solidFill>
              </a:rPr>
              <a:t>obecenstvo)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 procesu masové komunikace pojem publikum zahrnuje množinu příjemců („uživatelů“ médií), která je mnohem rozsáhlejší než jakákoliv skupina, dav nebo dokonce veřejnost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publikum je početné a velmi rozptýlené, jeho příslušníci se navzájem neznají, nezná je ani komunikátor, chybí jim sebeuvědomění a vědomí příslušnosti ke skupině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složení publika je tvořeno ad-hoc (pro to příslušné dané sdělení) a je proměnlivé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14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(1c) Cíle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poskytnout informace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a stimulovat poptávku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odlišit výrobek (diferenciace produktu)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preference, zdůraznit hodnotu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stabilizovat obrat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vytvářet pozitivní image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vybudovat a pěstovat značku</a:t>
            </a:r>
          </a:p>
          <a:p>
            <a:pPr marL="0" lvl="0" indent="0">
              <a:buNone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801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(1d) Strategie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Strategické otázky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Kdo je náš zákazník?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hodnota pro zákazníka?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Zajišťujeme zákazníkovi dlouhodobou spokojenost? Pokud ano, jak?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konkurenční výhoda a jak ji budeme udržovat a prohlubovat?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PULL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PUSH</a:t>
            </a:r>
          </a:p>
        </p:txBody>
      </p:sp>
    </p:spTree>
    <p:extLst>
      <p:ext uri="{BB962C8B-B14F-4D97-AF65-F5344CB8AC3E}">
        <p14:creationId xmlns:p14="http://schemas.microsoft.com/office/powerpoint/2010/main" val="277437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1034"/>
            <a:ext cx="8229600" cy="4525963"/>
          </a:xfrm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PULL (protáhnout)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prodávající stimuluje poptávku spotřebitele (reklama, podpora prodeje)</a:t>
            </a:r>
          </a:p>
          <a:p>
            <a:pPr marL="457200" lvl="1" indent="0">
              <a:buNone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PUSH (protlačit)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s jednotlivými členy distribučního kanálu (osobní prodej, podpora prodeje)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1073A83A-7B44-482A-9AEB-DCADEBB010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001687"/>
              </p:ext>
            </p:extLst>
          </p:nvPr>
        </p:nvGraphicFramePr>
        <p:xfrm>
          <a:off x="1978741" y="4916743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82B4D95B-A6B1-4BA3-BB73-AAC06C6CE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80159"/>
              </p:ext>
            </p:extLst>
          </p:nvPr>
        </p:nvGraphicFramePr>
        <p:xfrm>
          <a:off x="1978741" y="2994228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="" xmlns:a16="http://schemas.microsoft.com/office/drawing/2014/main" id="{6A24642E-8C4C-463B-AF94-2BBD6F22BD40}"/>
              </a:ext>
            </a:extLst>
          </p:cNvPr>
          <p:cNvCxnSpPr/>
          <p:nvPr/>
        </p:nvCxnSpPr>
        <p:spPr>
          <a:xfrm flipV="1">
            <a:off x="2671916" y="2580906"/>
            <a:ext cx="0" cy="360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="" xmlns:a16="http://schemas.microsoft.com/office/drawing/2014/main" id="{8CBD6D6B-433A-410B-B0FF-F4F0718FB167}"/>
              </a:ext>
            </a:extLst>
          </p:cNvPr>
          <p:cNvCxnSpPr/>
          <p:nvPr/>
        </p:nvCxnSpPr>
        <p:spPr>
          <a:xfrm>
            <a:off x="2671916" y="2580906"/>
            <a:ext cx="4055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="" xmlns:a16="http://schemas.microsoft.com/office/drawing/2014/main" id="{D40AFD64-FD90-48DC-92B5-CAB7E18C8C9F}"/>
              </a:ext>
            </a:extLst>
          </p:cNvPr>
          <p:cNvCxnSpPr/>
          <p:nvPr/>
        </p:nvCxnSpPr>
        <p:spPr>
          <a:xfrm>
            <a:off x="6723300" y="2580906"/>
            <a:ext cx="0" cy="360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679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rozpočet: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podle firemních možností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procento z obratu/prodeje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pevná částka na jednotku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konkurence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metoda ÚKOL-CÍL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měřitelnost, </a:t>
            </a:r>
            <a:r>
              <a:rPr lang="cs-CZ" sz="1600" dirty="0" err="1"/>
              <a:t>kvantifikovatelnost</a:t>
            </a:r>
            <a:endParaRPr lang="cs-CZ" sz="16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3494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(1e) Modely marketingové komunikace (AIDA, DAGMAR, ATR)</a:t>
            </a:r>
            <a:b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modely: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AIDA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ATR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265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Marketing a komunikace: komunikační proces, cíle, strategie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modely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600" b="1" dirty="0"/>
              <a:t>(1) Marketing a komunikace: komunikační proces, cíle, strategie a modely marketingové komunikace</a:t>
            </a:r>
            <a:endParaRPr lang="cs-CZ" sz="16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(1a) Marketing a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(1b) Komunikační proces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(1c) Cíle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(1d) Strategie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(1e) Modely marketingové komunikace (AIDA, DAGMAR, ATR)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7621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 (efektů) patří v marketingové komunikaci mezi nejstarší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první model byl publikován v roce 1898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jsou založeny na předpokladu, že věci mají určitý řád, a tedy dřívější účinek (efekt) formuje nezbytné předpoklady pro efekt následný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888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dle daného modelu zákazník prochází třemi odlišnými fázemi reakce na marketingovou komunikaci: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poznávací (kognitivní) </a:t>
            </a:r>
            <a:r>
              <a:rPr lang="cs-CZ" sz="1600" dirty="0"/>
              <a:t>– zákazník se seznamuje s informacemi, jež formují jeho znalosti o značce a povědomí o ní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pocitovou (emocionální) </a:t>
            </a:r>
            <a:r>
              <a:rPr lang="cs-CZ" sz="1600" dirty="0"/>
              <a:t>– pocitové reakce a postoje ke komunikované značce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jednání, konání (konativní) </a:t>
            </a:r>
            <a:r>
              <a:rPr lang="cs-CZ" sz="1600" dirty="0"/>
              <a:t>– jde o chování zákazníka, které nastává, rozhodne-li se k činu (koupit nebo nekoupit)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7E13F128-2B94-4695-BA10-2BFD1BF6B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445673"/>
              </p:ext>
            </p:extLst>
          </p:nvPr>
        </p:nvGraphicFramePr>
        <p:xfrm>
          <a:off x="3863340" y="3620764"/>
          <a:ext cx="4937760" cy="235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53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autorem modelu E. St. </a:t>
            </a:r>
            <a:r>
              <a:rPr lang="cs-CZ" sz="1700" dirty="0" err="1">
                <a:cs typeface="Arial"/>
              </a:rPr>
              <a:t>Elmo</a:t>
            </a:r>
            <a:r>
              <a:rPr lang="cs-CZ" sz="1700" dirty="0">
                <a:cs typeface="Arial"/>
              </a:rPr>
              <a:t> Lewis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vznik modelu v roce 1898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historie modelu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model původně vznikl jako „návod“ pro chování prodejců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původní návrh obsahoval 3 kroky, o 2 roky později byl navržen krok čtvrtý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kroky představovaly základní fáze úspěšného modelu osobního prodeje, kterými by měl zákazník projít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racionální proces založený na poskytnutí informací a možnosti zakoupit si produkt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80. letech 19. stol. byli prodejci registračních pokladem vybavování příručkami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„jak na to“, jak úspěšně pokladny prodávat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 err="1">
                <a:cs typeface="Arial"/>
              </a:rPr>
              <a:t>Elmo</a:t>
            </a:r>
            <a:r>
              <a:rPr lang="cs-CZ" sz="1700" i="1" dirty="0">
                <a:cs typeface="Arial"/>
              </a:rPr>
              <a:t> Lewis (prodejce firmy </a:t>
            </a:r>
            <a:r>
              <a:rPr lang="cs-CZ" sz="1700" i="1" dirty="0" err="1">
                <a:cs typeface="Arial"/>
              </a:rPr>
              <a:t>National</a:t>
            </a:r>
            <a:r>
              <a:rPr lang="cs-CZ" sz="1700" i="1" dirty="0">
                <a:cs typeface="Arial"/>
              </a:rPr>
              <a:t> Cash </a:t>
            </a:r>
            <a:r>
              <a:rPr lang="cs-CZ" sz="1700" i="1" dirty="0" err="1">
                <a:cs typeface="Arial"/>
              </a:rPr>
              <a:t>Register</a:t>
            </a:r>
            <a:r>
              <a:rPr lang="cs-CZ" sz="1700" i="1" dirty="0">
                <a:cs typeface="Arial"/>
              </a:rPr>
              <a:t> Co.) převedl doporučení příruček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do snadno pochopitelného modelu prodejního chování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té době nová a úspěšná opera (1871) Itala Verdiho nabídla pro nový model zapamatovatelné a přitažlivé jméno v podobě akronymu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o 25 let později byly kroky převzaty jiným Američanem </a:t>
            </a:r>
            <a:r>
              <a:rPr lang="cs-CZ" sz="1700" i="1" dirty="0" err="1">
                <a:cs typeface="Arial"/>
              </a:rPr>
              <a:t>Strongem</a:t>
            </a:r>
            <a:r>
              <a:rPr lang="cs-CZ" sz="1700" i="1" dirty="0">
                <a:cs typeface="Arial"/>
              </a:rPr>
              <a:t> a prezentovány jako vysvětlení pro fungování reklamy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3393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jde o způsob postupného, stupňovitého a účinného působení propagace nebo reklamy určitého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skládá se ze čtyř fází (název AIDA je akronymem z počátečních písmen):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Attention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upoutání pozornosti, upoutat pozornost k informacím o produktu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I (</a:t>
            </a:r>
            <a:r>
              <a:rPr lang="cs-CZ" sz="1600" dirty="0" err="1"/>
              <a:t>Interest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vzbuzení zájmu, vzbudit zájem o produkt (záměrná a vědomá pozornost)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D (</a:t>
            </a:r>
            <a:r>
              <a:rPr lang="cs-CZ" sz="1600" dirty="0" err="1"/>
              <a:t>Desire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vyvolání přání, vzniká touha, zájem, přání a pak rozhodnutí vlastnit produkt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Action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dosažení akce, výzva k akci, k zakoupení, k zaslání objednávky</a:t>
            </a:r>
            <a:endParaRPr lang="cs-CZ" sz="1600" dirty="0"/>
          </a:p>
          <a:p>
            <a:pPr marL="0" indent="0">
              <a:buNone/>
            </a:pPr>
            <a:endParaRPr 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885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22F842E8-BD92-450A-BE88-903BD4D0C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468954"/>
              </p:ext>
            </p:extLst>
          </p:nvPr>
        </p:nvGraphicFramePr>
        <p:xfrm>
          <a:off x="925461" y="2057400"/>
          <a:ext cx="7293077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8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 je akronym pro model obsažený ve stejnojmenné knize </a:t>
            </a:r>
            <a:r>
              <a:rPr lang="cs-CZ" sz="1600" i="1" dirty="0" err="1"/>
              <a:t>Defining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Goals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Measured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Results</a:t>
            </a:r>
            <a:endParaRPr lang="cs-CZ" sz="160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autorem modelu (a knihy) je Russell </a:t>
            </a:r>
            <a:r>
              <a:rPr lang="cs-CZ" sz="1600" dirty="0" err="1"/>
              <a:t>Colley</a:t>
            </a:r>
            <a:r>
              <a:rPr lang="cs-CZ" sz="1600" dirty="0"/>
              <a:t> (1961)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vysvětlující hierarchii účinků působení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se zabývá reklamními, nikoliv marketingovými cíli (prodej, tržní podíl aj.)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je také známý pod zkratkou ACCA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podstata modelu DAGMAR spočívá ve skutečnosti, že místo cílů prodeje, jež jsou obtížně kvantifikovatelné vůči nákladům na komunikaci, jsou aplikována jiná měřitelná měřítka, </a:t>
            </a:r>
            <a:br>
              <a:rPr lang="cs-CZ" sz="1600" dirty="0"/>
            </a:br>
            <a:r>
              <a:rPr lang="cs-CZ" sz="1600" dirty="0"/>
              <a:t>a to například právě </a:t>
            </a:r>
            <a:r>
              <a:rPr lang="cs-CZ" sz="1600" b="1" dirty="0"/>
              <a:t>povědomí o značce </a:t>
            </a:r>
            <a:r>
              <a:rPr lang="cs-CZ" sz="1600" dirty="0"/>
              <a:t>a </a:t>
            </a:r>
            <a:r>
              <a:rPr lang="cs-CZ" sz="1600" b="1" dirty="0"/>
              <a:t>image</a:t>
            </a:r>
            <a:r>
              <a:rPr lang="cs-CZ" sz="1600" dirty="0"/>
              <a:t> (ve srovnání s veličinami pro měření budoucího obratu mají tyto měřítka okamžitý efekt)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7768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model má 3 samostatně významné části: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reklamních cílů (v souladu se zásadou SMART tak, aby jejich prostřednictvím mohla být měřena efektivita reklamního působení)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čtyř kroků, kterými postupně potenciální zákazník prochází před koupí produktu: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uvědomění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pochopení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přesvědčení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jednání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měření výsledků reklamy</a:t>
            </a:r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i="1" dirty="0"/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i="1" dirty="0"/>
              <a:t>(Poznámka k bodu 1.: vágní konstatování, že reklama zviditelní náš produkt nemůže být považováno </a:t>
            </a:r>
            <a:br>
              <a:rPr lang="cs-CZ" sz="1500" i="1" dirty="0"/>
            </a:br>
            <a:r>
              <a:rPr lang="cs-CZ" sz="1500" i="1" dirty="0"/>
              <a:t>za reklamní cíl. Tím například může být zvýšení povědomí značky u cílového trhu z 10 na 20%).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3560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bere do úvahy více komunikačních cílů: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 dané kategorie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povědomí o </a:t>
            </a:r>
            <a:r>
              <a:rPr lang="pl-PL" sz="1600" dirty="0"/>
              <a:t>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znalost značky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postoj ke 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záměr koupit značku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pomoc při nákupu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nákup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loajalita ke značce</a:t>
            </a:r>
            <a:endParaRPr lang="cs-CZ" sz="1600" dirty="0">
              <a:cs typeface="Arial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968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51E356E5-899D-43E8-913E-7372E0180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369623"/>
              </p:ext>
            </p:extLst>
          </p:nvPr>
        </p:nvGraphicFramePr>
        <p:xfrm>
          <a:off x="457200" y="2094271"/>
          <a:ext cx="8229600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058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awareness</a:t>
            </a:r>
            <a:r>
              <a:rPr lang="cs-CZ" sz="1600" dirty="0"/>
              <a:t> trial </a:t>
            </a:r>
            <a:r>
              <a:rPr lang="cs-CZ" sz="1600" dirty="0" err="1"/>
              <a:t>reinforcement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tzv. modelem slabé teorie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 lze zařadit mezi tzv. modely tradičních silných teorií komunikace. Tyto modely kritizoval </a:t>
            </a:r>
            <a:r>
              <a:rPr lang="cs-CZ" sz="1600" dirty="0" err="1"/>
              <a:t>Ehrenberg</a:t>
            </a:r>
            <a:r>
              <a:rPr lang="cs-CZ" sz="1600" dirty="0"/>
              <a:t> s názorem, že neexistuje důkaz toho, že zákazníci před svým nákupem uplatňují přání nebo silná přesvědčení. Na základě toho vytvořil ve spolupráci </a:t>
            </a:r>
            <a:br>
              <a:rPr lang="cs-CZ" sz="1600" dirty="0"/>
            </a:br>
            <a:r>
              <a:rPr lang="cs-CZ" sz="1600" dirty="0"/>
              <a:t>s Jonesem nový model ATR, tedy model slabé teorie marketingové komunikace.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 je tedy alternativou k tradičním silným teoriím komunikace (jako DAGMAR)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34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propagace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komunikačního procesu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šumy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komunikace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tahu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tlaku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4363447F-20E8-40DB-BC3D-FD61C3105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987512"/>
              </p:ext>
            </p:extLst>
          </p:nvPr>
        </p:nvGraphicFramePr>
        <p:xfrm>
          <a:off x="1216742" y="3288891"/>
          <a:ext cx="6481916" cy="84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007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zahrnuje aktivity určené ke komunikaci se zákazníky, kteří jsou informováni o produktech </a:t>
            </a:r>
            <a:br>
              <a:rPr lang="cs-CZ" sz="1600" dirty="0"/>
            </a:br>
            <a:r>
              <a:rPr lang="cs-CZ" sz="1600" dirty="0"/>
              <a:t>a povzbuzováni k jejich nákupu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produktu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944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(1a) Marketing a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 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</a:t>
            </a:r>
            <a:br>
              <a:rPr lang="cs-CZ" altLang="cs-CZ" sz="1600" dirty="0"/>
            </a:br>
            <a:r>
              <a:rPr lang="cs-CZ" altLang="cs-CZ" sz="1600" dirty="0"/>
              <a:t>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hledá odpovědi na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tvoří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se podílí na nakupování?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CO kupuje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PROČ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JAK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KDY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KDE trh kupuje?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410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1955</Words>
  <Application>Microsoft Office PowerPoint</Application>
  <PresentationFormat>Předvádění na obrazovce (4:3)</PresentationFormat>
  <Paragraphs>302</Paragraphs>
  <Slides>41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3" baseType="lpstr">
      <vt:lpstr>Office Theme</vt:lpstr>
      <vt:lpstr>1_Office Theme</vt:lpstr>
      <vt:lpstr>MARKETINGOVÁ KOMUNIKACE  (YMK)  2. přednáška Téma: Komunikační proces a modely              marketingové komunikace </vt:lpstr>
      <vt:lpstr>OBSAH PŘEDMĚTU</vt:lpstr>
      <vt:lpstr>(1) Marketing a komunikace: komunikační proces, cíle, strategie  a modely marketingové komunikace</vt:lpstr>
      <vt:lpstr>Klíčové pojmy kapitoly</vt:lpstr>
      <vt:lpstr>Marketingová komunikace</vt:lpstr>
      <vt:lpstr>Marketingová komunikace</vt:lpstr>
      <vt:lpstr>(1a) Marketing a komunikace</vt:lpstr>
      <vt:lpstr>Marketing – definování pojmu</vt:lpstr>
      <vt:lpstr>Marketing hledá odpovědi na otázky</vt:lpstr>
      <vt:lpstr>Základní typy komunikace</vt:lpstr>
      <vt:lpstr>Interpersonální komunikace</vt:lpstr>
      <vt:lpstr>Skupinová komunikace</vt:lpstr>
      <vt:lpstr>Masová komunikace</vt:lpstr>
      <vt:lpstr>(1b) Komunikační proces</vt:lpstr>
      <vt:lpstr>Přenosový model</vt:lpstr>
      <vt:lpstr>Základní model komunikačního procesu</vt:lpstr>
      <vt:lpstr>Lasswellův komunikační model</vt:lpstr>
      <vt:lpstr>Lasswellův komunikační model</vt:lpstr>
      <vt:lpstr>Proces masové komunikace</vt:lpstr>
      <vt:lpstr>Zdroj</vt:lpstr>
      <vt:lpstr>Kódování</vt:lpstr>
      <vt:lpstr>Sdělení</vt:lpstr>
      <vt:lpstr>Dekódování</vt:lpstr>
      <vt:lpstr>Příjemce sdělení</vt:lpstr>
      <vt:lpstr>(1c) Cíle marketingové komunikace</vt:lpstr>
      <vt:lpstr>(1d) Strategie marketingové komunikace</vt:lpstr>
      <vt:lpstr>Výběr komunikační strategie</vt:lpstr>
      <vt:lpstr>Rozpočet komunikační strategie</vt:lpstr>
      <vt:lpstr> (1e) Modely marketingové komunikace (AIDA, DAGMAR, ATR) </vt:lpstr>
      <vt:lpstr> Modely hierarchie účinků </vt:lpstr>
      <vt:lpstr> Modely hierarchie účinků </vt:lpstr>
      <vt:lpstr>Komunikační model AIDA</vt:lpstr>
      <vt:lpstr>Komunikační model AIDA</vt:lpstr>
      <vt:lpstr>Komunikační model AIDA</vt:lpstr>
      <vt:lpstr>Komunikační model DAGMAR</vt:lpstr>
      <vt:lpstr>Komunikační model DAGMAR</vt:lpstr>
      <vt:lpstr>Komunikační model DAGMAR</vt:lpstr>
      <vt:lpstr>Komunikační model DAGMAR</vt:lpstr>
      <vt:lpstr>Komunikační model ATR</vt:lpstr>
      <vt:lpstr>Komunikační model ATR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50</cp:revision>
  <cp:lastPrinted>2020-03-03T12:19:40Z</cp:lastPrinted>
  <dcterms:created xsi:type="dcterms:W3CDTF">2020-03-02T13:24:01Z</dcterms:created>
  <dcterms:modified xsi:type="dcterms:W3CDTF">2024-03-14T21:41:19Z</dcterms:modified>
</cp:coreProperties>
</file>