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618" r:id="rId2"/>
    <p:sldId id="619" r:id="rId3"/>
    <p:sldId id="622" r:id="rId4"/>
    <p:sldId id="577" r:id="rId5"/>
    <p:sldId id="578" r:id="rId6"/>
    <p:sldId id="566" r:id="rId7"/>
    <p:sldId id="575" r:id="rId8"/>
    <p:sldId id="624" r:id="rId9"/>
    <p:sldId id="625" r:id="rId10"/>
    <p:sldId id="613" r:id="rId11"/>
    <p:sldId id="626" r:id="rId12"/>
    <p:sldId id="630" r:id="rId13"/>
    <p:sldId id="629" r:id="rId14"/>
    <p:sldId id="562" r:id="rId15"/>
    <p:sldId id="584" r:id="rId16"/>
    <p:sldId id="581" r:id="rId17"/>
    <p:sldId id="583" r:id="rId18"/>
    <p:sldId id="623" r:id="rId19"/>
    <p:sldId id="620" r:id="rId2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317" userDrawn="1">
          <p15:clr>
            <a:srgbClr val="A4A3A4"/>
          </p15:clr>
        </p15:guide>
        <p15:guide id="2" pos="499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dvíková Pavla" initials="LP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CCFF99"/>
    <a:srgbClr val="D10202"/>
    <a:srgbClr val="D50202"/>
    <a:srgbClr val="99FFCC"/>
    <a:srgbClr val="0066F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07" autoAdjust="0"/>
  </p:normalViewPr>
  <p:slideViewPr>
    <p:cSldViewPr snapToGrid="0" snapToObjects="1">
      <p:cViewPr>
        <p:scale>
          <a:sx n="80" d="100"/>
          <a:sy n="80" d="100"/>
        </p:scale>
        <p:origin x="-1086" y="-72"/>
      </p:cViewPr>
      <p:guideLst>
        <p:guide orient="horz" pos="3317"/>
        <p:guide pos="499"/>
      </p:guideLst>
    </p:cSldViewPr>
  </p:slideViewPr>
  <p:outlineViewPr>
    <p:cViewPr>
      <p:scale>
        <a:sx n="33" d="100"/>
        <a:sy n="33" d="100"/>
      </p:scale>
      <p:origin x="0" y="-20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1" d="100"/>
          <a:sy n="91" d="100"/>
        </p:scale>
        <p:origin x="376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6700B-6DB9-4E6E-8308-1B81A615A0C7}" type="datetimeFigureOut">
              <a:rPr lang="cs-CZ" smtClean="0"/>
              <a:t>14.3.2024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939" y="8829968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A3FD-3C58-4BC6-86FC-A8729BC0736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17137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DBD41-9FAA-4C3D-A3D8-9976A4942FA3}" type="datetimeFigureOut">
              <a:rPr lang="cs-CZ" smtClean="0"/>
              <a:t>14.3.2024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90784-34DA-4799-BFD9-C6E9ED2461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17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390784-34DA-4799-BFD9-C6E9ED24610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54307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2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822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5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80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023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22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65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002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378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4B1EB3-18E5-3B48-B1FD-09B9226D6C2A}" type="datetimeFigureOut">
              <a:rPr lang="en-US" smtClean="0"/>
              <a:t>3/14/2024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AB19-9DFA-5149-B5A7-89AF795781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8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350" y="2566220"/>
            <a:ext cx="7006910" cy="1967679"/>
          </a:xfrm>
          <a:noFill/>
        </p:spPr>
        <p:txBody>
          <a:bodyPr lIns="0" tIns="0" rIns="0" bIns="0" anchor="t" anchorCtr="0">
            <a:normAutofit fontScale="90000"/>
          </a:bodyPr>
          <a:lstStyle/>
          <a:p>
            <a:pPr algn="l">
              <a:spcBef>
                <a:spcPts val="1200"/>
              </a:spcBef>
            </a:pP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MARKETINGOVÁ KOMUNIKACE  </a:t>
            </a:r>
            <a:r>
              <a:rPr lang="cs-CZ" sz="3600" dirty="0" smtClean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(YMK</a:t>
            </a: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)</a:t>
            </a:r>
            <a: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6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11. přednáška</a:t>
            </a:r>
            <a:br>
              <a:rPr lang="cs-CZ" sz="36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r>
              <a:rPr lang="cs-CZ" sz="31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>Téma: Marketingová komunikace na internetu; sociální sítě (virální marketing, WOM)</a:t>
            </a:r>
            <a: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  <a:t/>
            </a:r>
            <a:br>
              <a:rPr lang="cs-CZ" sz="3100" b="1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/>
              </a:rPr>
            </a:br>
            <a:endParaRPr lang="en-US" sz="3100" dirty="0">
              <a:solidFill>
                <a:srgbClr val="D10202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788350" y="5170133"/>
            <a:ext cx="3105470" cy="9022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PhDr. Ing. Mgr. Renáta Pavlíčková, MBA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renata.pavlickova@mvso.cz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Olomouc, </a:t>
            </a:r>
            <a:r>
              <a:rPr kumimoji="0" lang="cs-CZ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LS </a:t>
            </a:r>
            <a:r>
              <a:rPr kumimoji="0" lang="cs-CZ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Arial"/>
              </a:rPr>
              <a:t>2023/2024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36640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2 formy WOM marketingu: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spontánní WOM – vzniká spontánně díky aktivitě uživatelů či příznivců produktu či značky bez přímé motivace od jeho producenta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umělý WOM – je vyvolán uměle marketingovou aktivitou producenta nebo reklamní agentury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„Šeptandou můžete zničit konkurenci. Nebo sami sebe.“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897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Sernowitz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Proč by ale lidé měli zrovna o naší značce, produktu, službách či firmě hovořit?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Musíme dát lidem důvod, aby o nás hovořili, </a:t>
            </a:r>
            <a:r>
              <a:rPr lang="cs-CZ" sz="1600" b="1" dirty="0">
                <a:solidFill>
                  <a:srgbClr val="000000"/>
                </a:solidFill>
              </a:rPr>
              <a:t>dle </a:t>
            </a:r>
            <a:r>
              <a:rPr lang="cs-CZ" sz="1600" b="1" dirty="0" err="1">
                <a:solidFill>
                  <a:srgbClr val="000000"/>
                </a:solidFill>
              </a:rPr>
              <a:t>Sernowitze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platí, že pokud si chceme zasloužit WOM, musíme dodržet </a:t>
            </a:r>
            <a:r>
              <a:rPr lang="cs-CZ" sz="1600" b="1" dirty="0">
                <a:solidFill>
                  <a:srgbClr val="000000"/>
                </a:solidFill>
              </a:rPr>
              <a:t>čtyři základní pravidla</a:t>
            </a:r>
            <a:r>
              <a:rPr lang="cs-CZ" sz="1600" dirty="0">
                <a:solidFill>
                  <a:srgbClr val="000000"/>
                </a:solidFill>
              </a:rPr>
              <a:t>: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Být zajímavým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svým produktem, reklamou apod. (nikdo nebude hovořit o produktu, který jej nudí nebo značce, která v podstatě nikomu nic neříká a nikoho nezajímá).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věci jednoduše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sdělení, které se přenáší WOM musí být velmi jednoduchým (jednoduše - někdy pro odlišení stačí nezvyklá barva produktu, jeho design, nová funkce apod.).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Dělat lidi šťastnými </a:t>
            </a:r>
            <a:r>
              <a:rPr lang="cs-CZ" sz="1600" dirty="0">
                <a:solidFill>
                  <a:srgbClr val="000000"/>
                </a:solidFill>
              </a:rPr>
              <a:t>– náš produkt by měl dělat lidi nadstandardně spokojenými, aby lidi „nabudily“ tak, že budou mít potřebu se o svůj zážitek či pocit spokojenosti, až štěstí, podělit s ostatními. </a:t>
            </a:r>
          </a:p>
          <a:p>
            <a:pPr marL="800100" lvl="1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600" b="1" dirty="0">
                <a:solidFill>
                  <a:srgbClr val="000000"/>
                </a:solidFill>
              </a:rPr>
              <a:t> Zasloužit si důvěru, respekt a reputaci </a:t>
            </a:r>
            <a:r>
              <a:rPr lang="cs-CZ" sz="1600" dirty="0">
                <a:solidFill>
                  <a:srgbClr val="000000"/>
                </a:solidFill>
              </a:rPr>
              <a:t>–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firma, které lidé věří, která s nimi dlouhodobě komunikuje otevřeně a fair, která dodržuje vlastní etický kodex, firma, která svými nápady, produkty, službami, aktivitami dovede příjemně překvapit, o takové firmě lidé mezi sebou rádi hovoří. 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232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 err="1">
                <a:solidFill>
                  <a:srgbClr val="000000"/>
                </a:solidFill>
              </a:rPr>
              <a:t>Sernowitz</a:t>
            </a:r>
            <a:r>
              <a:rPr lang="cs-CZ" sz="1600" dirty="0">
                <a:solidFill>
                  <a:srgbClr val="000000"/>
                </a:solidFill>
              </a:rPr>
              <a:t> ve své knize hovoří o základních stavebních kamenech plánování účinné kampaně WOMM a nazývá je 5T: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tj. osoby, které budou o nás se svými přáteli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tj. téma, o kterém budou hovořit.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jakým způsobem umožníme, aby se sdělení dostalo k mluvčím.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jak se zapojíte do konverzace. </a:t>
            </a:r>
          </a:p>
          <a:p>
            <a:pPr marL="800100" lvl="1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co lidé o nás hovoří?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0717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 – 5T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lnSpcReduction="10000"/>
          </a:bodyPr>
          <a:lstStyle/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Talkers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(mluvčí) – jsou osoby nebo skupina osob, kteří jsou ochotni s určitým nasazením šířit naše sdělení. Nemusí to být celebrity, mohou to být lidé ze sousedství, či naši zákazníci.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Topics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(náměty) – musíme najít </a:t>
            </a:r>
            <a:r>
              <a:rPr lang="cs-CZ" sz="1600" b="1" dirty="0">
                <a:solidFill>
                  <a:srgbClr val="000000"/>
                </a:solidFill>
              </a:rPr>
              <a:t>téma</a:t>
            </a:r>
            <a:r>
              <a:rPr lang="cs-CZ" sz="1600" dirty="0">
                <a:solidFill>
                  <a:srgbClr val="000000"/>
                </a:solidFill>
              </a:rPr>
              <a:t>, které je natolik zajímavé a nosné, že stojí za to, aby se o něm hovořilo (může to být úplná drobnost).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Tools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(nástroje) – např. sociální síť </a:t>
            </a:r>
            <a:r>
              <a:rPr lang="cs-CZ" sz="1600" dirty="0" err="1">
                <a:solidFill>
                  <a:srgbClr val="000000"/>
                </a:solidFill>
              </a:rPr>
              <a:t>YouTube</a:t>
            </a:r>
            <a:r>
              <a:rPr lang="cs-CZ" sz="1600" dirty="0">
                <a:solidFill>
                  <a:srgbClr val="000000"/>
                </a:solidFill>
              </a:rPr>
              <a:t> představuje </a:t>
            </a:r>
            <a:r>
              <a:rPr lang="cs-CZ" sz="1600" b="1" dirty="0">
                <a:solidFill>
                  <a:srgbClr val="000000"/>
                </a:solidFill>
              </a:rPr>
              <a:t>nástroj</a:t>
            </a:r>
            <a:r>
              <a:rPr lang="cs-CZ" sz="1600" dirty="0">
                <a:solidFill>
                  <a:srgbClr val="000000"/>
                </a:solidFill>
              </a:rPr>
              <a:t>, který napomáhá šířit sdělení, a to nejen rychle, ale v tomto případě dokonce globálně. Aby se sdělení mohlo šířit v co největším rozsahu, je potřeba vybudovat vhodnou infrastrukturu.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pl-PL" sz="1600" b="1" dirty="0">
                <a:solidFill>
                  <a:srgbClr val="000000"/>
                </a:solidFill>
              </a:rPr>
              <a:t>Taking part </a:t>
            </a:r>
            <a:r>
              <a:rPr lang="pl-PL" sz="1600" dirty="0">
                <a:solidFill>
                  <a:srgbClr val="000000"/>
                </a:solidFill>
              </a:rPr>
              <a:t>(účast) – j</a:t>
            </a:r>
            <a:r>
              <a:rPr lang="cs-CZ" sz="1600" dirty="0" err="1">
                <a:solidFill>
                  <a:srgbClr val="000000"/>
                </a:solidFill>
              </a:rPr>
              <a:t>akmile</a:t>
            </a:r>
            <a:r>
              <a:rPr lang="cs-CZ" sz="1600" dirty="0">
                <a:solidFill>
                  <a:srgbClr val="000000"/>
                </a:solidFill>
              </a:rPr>
              <a:t> jednou existuje slovo z úst týkající se vaší značky či firmy, již jej nikdy nevezmete zpět. Pokud se </a:t>
            </a:r>
            <a:r>
              <a:rPr lang="cs-CZ" sz="1600" b="1" dirty="0">
                <a:solidFill>
                  <a:srgbClr val="000000"/>
                </a:solidFill>
              </a:rPr>
              <a:t>nezapojíte do konverzace</a:t>
            </a:r>
            <a:r>
              <a:rPr lang="cs-CZ" sz="1600" dirty="0">
                <a:solidFill>
                  <a:srgbClr val="000000"/>
                </a:solidFill>
              </a:rPr>
              <a:t>, bude žít vlastním životem a v řadě případů může dobrou myšlenku, vaši pověst nebo jméno značky i poškodit. </a:t>
            </a:r>
            <a:r>
              <a:rPr lang="pl-PL" sz="1600" dirty="0">
                <a:solidFill>
                  <a:srgbClr val="000000"/>
                </a:solidFill>
              </a:rPr>
              <a:t> </a:t>
            </a:r>
          </a:p>
          <a:p>
            <a:pPr marL="400050" algn="just">
              <a:lnSpc>
                <a:spcPct val="150000"/>
              </a:lnSpc>
              <a:buFont typeface="+mj-lt"/>
              <a:buAutoNum type="arabicPeriod"/>
            </a:pPr>
            <a:r>
              <a:rPr lang="cs-CZ" sz="1600" b="1" dirty="0" err="1">
                <a:solidFill>
                  <a:srgbClr val="000000"/>
                </a:solidFill>
              </a:rPr>
              <a:t>Tracking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dirty="0">
                <a:solidFill>
                  <a:srgbClr val="000000"/>
                </a:solidFill>
              </a:rPr>
              <a:t>(monitorování) – </a:t>
            </a:r>
            <a:r>
              <a:rPr lang="cs-CZ" sz="1600" b="1" dirty="0">
                <a:solidFill>
                  <a:srgbClr val="000000"/>
                </a:solidFill>
              </a:rPr>
              <a:t>monitorovat </a:t>
            </a:r>
            <a:r>
              <a:rPr lang="cs-CZ" sz="1600" dirty="0">
                <a:solidFill>
                  <a:srgbClr val="000000"/>
                </a:solidFill>
              </a:rPr>
              <a:t>většinu informací týkajících se vašich produktů, značky, firmy apod.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290241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 Asociace (nezisková organizace zabývající se propagací 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 definuje </a:t>
            </a:r>
            <a:r>
              <a:rPr lang="cs-CZ" sz="1800" dirty="0" err="1"/>
              <a:t>influencer</a:t>
            </a:r>
            <a:r>
              <a:rPr lang="cs-CZ" sz="1800" dirty="0"/>
              <a:t> marketing jako aktivní marketingovou taktiku, při níž "obchodník identifikuje, vyhledává a získává </a:t>
            </a:r>
            <a:r>
              <a:rPr lang="cs-CZ" sz="1800" dirty="0" err="1"/>
              <a:t>ovlivňovatele</a:t>
            </a:r>
            <a:r>
              <a:rPr lang="cs-CZ" sz="1800" dirty="0"/>
              <a:t> trhu (</a:t>
            </a:r>
            <a:r>
              <a:rPr lang="cs-CZ" sz="1800" dirty="0" err="1"/>
              <a:t>influencery</a:t>
            </a:r>
            <a:r>
              <a:rPr lang="cs-CZ" sz="1800" dirty="0"/>
              <a:t>) na podporu svého podnikatelského cíle"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661960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</a:t>
            </a:r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činnosti marketérů je nutné zaměřit se na: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zhodnocení, zda je využití </a:t>
            </a:r>
            <a:r>
              <a:rPr lang="cs-CZ" sz="1800" dirty="0" err="1"/>
              <a:t>influencer</a:t>
            </a:r>
            <a:r>
              <a:rPr lang="cs-CZ" sz="1800" dirty="0"/>
              <a:t> marketingu vhodné pro naše produktové portfolio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pokud ano, zahrnout </a:t>
            </a:r>
            <a:r>
              <a:rPr lang="cs-CZ" sz="1800" dirty="0" err="1"/>
              <a:t>influencer</a:t>
            </a:r>
            <a:r>
              <a:rPr lang="cs-CZ" sz="1800" dirty="0"/>
              <a:t> marketing do marketingového mixu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typu </a:t>
            </a:r>
            <a:r>
              <a:rPr lang="cs-CZ" sz="1800" dirty="0" err="1"/>
              <a:t>influencera</a:t>
            </a:r>
            <a:r>
              <a:rPr lang="cs-CZ" sz="1800" dirty="0"/>
              <a:t> (dle oborového zaměření)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správný výběr konkrétního/ideálního </a:t>
            </a:r>
            <a:r>
              <a:rPr lang="cs-CZ" sz="1800" dirty="0" err="1"/>
              <a:t>influencera</a:t>
            </a:r>
            <a:r>
              <a:rPr lang="cs-CZ" sz="1800" dirty="0"/>
              <a:t> (dle osobnostní charakteristiky </a:t>
            </a:r>
            <a:br>
              <a:rPr lang="cs-CZ" sz="1800" dirty="0"/>
            </a:br>
            <a:r>
              <a:rPr lang="cs-CZ" sz="1800" dirty="0"/>
              <a:t>a dalších kritérií)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výběr vhodné sociální sítě (kombinace/mix)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investice do </a:t>
            </a:r>
            <a:r>
              <a:rPr lang="cs-CZ" sz="1800" dirty="0" err="1"/>
              <a:t>influencer</a:t>
            </a:r>
            <a:r>
              <a:rPr lang="cs-CZ" sz="1800" dirty="0"/>
              <a:t> marketingu (také v návaznosti na tzv. </a:t>
            </a:r>
            <a:r>
              <a:rPr lang="cs-CZ" sz="1800" dirty="0" err="1"/>
              <a:t>followery</a:t>
            </a:r>
            <a:r>
              <a:rPr lang="cs-CZ" sz="1800" dirty="0"/>
              <a:t> </a:t>
            </a:r>
            <a:r>
              <a:rPr lang="cs-CZ" sz="1800" dirty="0" err="1"/>
              <a:t>influencera</a:t>
            </a:r>
            <a:r>
              <a:rPr lang="cs-CZ" sz="1800" dirty="0"/>
              <a:t> – tedy osob, které jej pravidelně sledují, pozor na falešné uživatele/</a:t>
            </a:r>
            <a:r>
              <a:rPr lang="cs-CZ" sz="1800" dirty="0" err="1"/>
              <a:t>followery</a:t>
            </a:r>
            <a:r>
              <a:rPr lang="cs-CZ" sz="1800" dirty="0"/>
              <a:t>)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514263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Influenceři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jsou lidé, kteří svými názory ovlivňují myšlení a názory skupiny dalších lidí (kteří je sledují), inspirují je a ovlivňují jejich tržní chování a rozhodování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influenceři</a:t>
            </a:r>
            <a:r>
              <a:rPr lang="cs-CZ" sz="1800" dirty="0"/>
              <a:t> dnes působí zejména na sociálních sítích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jsou součástí WOM (Word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Mouth</a:t>
            </a:r>
            <a:r>
              <a:rPr lang="cs-CZ" sz="1800" dirty="0"/>
              <a:t> Marketingu)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 rámci marketingových aktivit určité firmy tak komunikují (prezentují) určité produkty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56470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Typy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typy </a:t>
            </a:r>
            <a:r>
              <a:rPr lang="cs-CZ" sz="1800" dirty="0" err="1"/>
              <a:t>influencerů</a:t>
            </a:r>
            <a:r>
              <a:rPr lang="cs-CZ" sz="1800" dirty="0"/>
              <a:t> dle sociálních sítí: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Facebook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Instagram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Youtube</a:t>
            </a:r>
            <a:r>
              <a:rPr lang="cs-CZ" sz="1800" dirty="0"/>
              <a:t> </a:t>
            </a:r>
            <a:r>
              <a:rPr lang="cs-CZ" sz="1800" dirty="0" err="1"/>
              <a:t>influencer</a:t>
            </a:r>
            <a:endParaRPr lang="cs-CZ" sz="1800" dirty="0"/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 err="1"/>
              <a:t>Blogger</a:t>
            </a: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62" y="4444473"/>
            <a:ext cx="2131483" cy="1420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2151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Představitelé </a:t>
            </a:r>
            <a:r>
              <a:rPr lang="cs-CZ" sz="2400" dirty="0" err="1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influencerů</a:t>
            </a:r>
            <a:endParaRPr lang="cs-CZ" sz="2400" dirty="0">
              <a:solidFill>
                <a:srgbClr val="D1020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formální autority (politici, komory, svazy,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uznávaní experti (vědci, akademici, oboroví specialisté, autoři knih,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celebrity (herci, zpěváci, sportovci,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komunitní názoroví vůdci (lídři komunit, zakladatelé blogů, diskusních fór, …)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média (novináři, …)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5" y="3829371"/>
            <a:ext cx="3177902" cy="2118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916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="" xmlns:a16="http://schemas.microsoft.com/office/drawing/2014/main" id="{6D3C3DB4-C217-4BEC-9375-A9E58A4ED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2250" y="1303020"/>
            <a:ext cx="3619500" cy="1226820"/>
          </a:xfrm>
        </p:spPr>
        <p:txBody>
          <a:bodyPr>
            <a:normAutofit/>
          </a:bodyPr>
          <a:lstStyle/>
          <a:p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Děkuji vám za pozornost</a:t>
            </a:r>
            <a:b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</a:br>
            <a:r>
              <a:rPr lang="cs-CZ" sz="24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</a:rPr>
              <a:t>a těším se na příště</a:t>
            </a:r>
            <a:endParaRPr lang="cs-CZ" sz="2400" i="1" dirty="0"/>
          </a:p>
        </p:txBody>
      </p:sp>
      <p:pic>
        <p:nvPicPr>
          <p:cNvPr id="4" name="Zástupný obsah 3">
            <a:extLst>
              <a:ext uri="{FF2B5EF4-FFF2-40B4-BE49-F238E27FC236}">
                <a16:creationId xmlns="" xmlns:a16="http://schemas.microsoft.com/office/drawing/2014/main" id="{577459DF-6072-401D-B65A-C4AD9CDF8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560" y="3194729"/>
            <a:ext cx="4945380" cy="28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572764"/>
          </a:xfrm>
          <a:noFill/>
          <a:ln w="38100">
            <a:noFill/>
          </a:ln>
        </p:spPr>
        <p:txBody>
          <a:bodyPr>
            <a:noAutofit/>
          </a:bodyPr>
          <a:lstStyle/>
          <a:p>
            <a:r>
              <a:rPr lang="cs-CZ" sz="2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OBSAH PŘEDMĚTU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Úvod do marketingové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proces a modely marketingové komunikace (AIDA, ATR, DAGMAR)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Psychologie a marketingová komunikace; úloha emocí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Integrované marketingová komunikace a digitální transformace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Komunikační mix a životní cyklus produktu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Reklama – proces plánování reklamy, druhy reklamy, média, reklamní agentury, měření účinnosti reklamy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Podpora prodeje – cíle, formy, nástroje podpory prodeje zaměřené na spotřebitele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Osobní prodej – podstata a cíle, proces osobního prodeje, personální řízení osobního prodeje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Public Relations – typy PR, nástroje PR, krizová komunikace; Přímý marketing – nástroje přímého marketingu, práce s databázemi, etické problémy přímého marketingu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Mezinárodní marketingová komunikace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b="1" dirty="0">
                <a:highlight>
                  <a:srgbClr val="99FF99"/>
                </a:highlight>
              </a:rPr>
              <a:t>Marketingová komunikace na internetu; sociální sítě (virální marketing, WOM)</a:t>
            </a:r>
          </a:p>
          <a:p>
            <a:pPr lvl="0" algn="just">
              <a:spcBef>
                <a:spcPts val="600"/>
              </a:spcBef>
              <a:buFont typeface="+mj-lt"/>
              <a:buAutoNum type="arabicPeriod"/>
            </a:pPr>
            <a:r>
              <a:rPr lang="cs-CZ" sz="1500" dirty="0"/>
              <a:t>Trendy marketingové komunikace v 21. století (</a:t>
            </a:r>
            <a:r>
              <a:rPr lang="cs-CZ" sz="1500" dirty="0" err="1"/>
              <a:t>neuromarketing</a:t>
            </a:r>
            <a:r>
              <a:rPr lang="cs-CZ" sz="1500" dirty="0"/>
              <a:t>, </a:t>
            </a:r>
            <a:r>
              <a:rPr lang="cs-CZ" sz="1500" dirty="0" err="1"/>
              <a:t>product</a:t>
            </a:r>
            <a:r>
              <a:rPr lang="cs-CZ" sz="1500" dirty="0"/>
              <a:t> </a:t>
            </a:r>
            <a:r>
              <a:rPr lang="cs-CZ" sz="1500" dirty="0" err="1"/>
              <a:t>placement</a:t>
            </a:r>
            <a:r>
              <a:rPr lang="cs-CZ" sz="1500" dirty="0"/>
              <a:t>, guerillová reklama, mobilní marketing, </a:t>
            </a:r>
            <a:r>
              <a:rPr lang="cs-CZ" sz="1500" dirty="0" err="1"/>
              <a:t>advergaming</a:t>
            </a:r>
            <a:r>
              <a:rPr lang="cs-CZ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2661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Marketing na sociálních sítích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online média (blogy, sdílení obsahu, sociální sítě), na kterých lidé mají možnost patřit do určité skupiny, sdílet obsahy, diskutovat, účastnit se různých činností (hrát online hry, soutěže apod.)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nabídka služeb, které poskytují sociální média – hlasování, hodnocení, komentáře, získávání zpětné vazby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 sociální média umožňují propojení s ostatními stránkami, zdroji a lidmi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sociální média používají spíše oboustrannou komunikaci, tedy přímou interakci uživatelů, na rozdíl od jednosměrné komunikace (například televizní reklamy)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16658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pojem je odvozen z medicíny od slova „virus“ (virus se šíří lavinovitě)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pro termín „</a:t>
            </a:r>
            <a:r>
              <a:rPr lang="cs-CZ" sz="1800" dirty="0" err="1"/>
              <a:t>viral</a:t>
            </a:r>
            <a:r>
              <a:rPr lang="cs-CZ" sz="1800" dirty="0"/>
              <a:t> marketing“ se používá spojení virový marketing, nebo jeho zdomácnělý český ekvivalent virální marketing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označení virový je odvozeno z představy osoby, která je nakažena marketingovým sdělením, a poté ho rozšiřuje mezi své přátele jako vir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virus se nesdružuje, ale násobí, znovu a znovu s geometrickým narůstáním síly, znásobuje se k každým dalším opakováním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70" y="4615355"/>
            <a:ext cx="1921259" cy="15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62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/>
              <a:t>virus se nesdružuje, ale násobí, znovu a znovu s geometrickým narůstáním síly, znásobuje se k každým dalším opakováním</a:t>
            </a:r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marL="0" indent="0" algn="just">
              <a:buNone/>
            </a:pPr>
            <a:r>
              <a:rPr lang="cs-CZ" sz="2400" dirty="0"/>
              <a:t>                                           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XXXXXXXX</a:t>
            </a:r>
          </a:p>
          <a:p>
            <a:pPr marL="0" indent="0" algn="just">
              <a:buNone/>
            </a:pPr>
            <a:r>
              <a:rPr lang="cs-CZ" sz="2400" dirty="0"/>
              <a:t>                           XXXXXXXXXXXXXXXX</a:t>
            </a:r>
          </a:p>
          <a:p>
            <a:pPr marL="0" indent="0" algn="just">
              <a:buNone/>
            </a:pPr>
            <a:r>
              <a:rPr lang="cs-CZ" sz="2400" dirty="0"/>
              <a:t>        XXXXXXXXXXXXXXXXXXXXXXXXXXXXXXXX</a:t>
            </a:r>
          </a:p>
        </p:txBody>
      </p:sp>
    </p:spTree>
    <p:extLst>
      <p:ext uri="{BB962C8B-B14F-4D97-AF65-F5344CB8AC3E}">
        <p14:creationId xmlns:p14="http://schemas.microsoft.com/office/powerpoint/2010/main" val="1924491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marketingová technika, která pro šíření komerčního sdělení využívá převážně sociální sítě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ke vzniku této nové formy marketingu přispěly nejnovější technologie 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principy virálního marketingu umožňují oslovit velké množství potenciálních spotřebitelů za relativně nízkých mediálních nákladů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téměř nulová možnost kontrolovat šířený obsah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800" dirty="0"/>
              <a:t>obsahem sdělení může být cokoliv, co je možné nějakým způsobem poslat nebo předat dál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97222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Virální marketing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aby k virálnímu šíření skutečně docházelo, je nezbytné, aby obsah sdělení splňoval několik kritérií: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snadnou přenositelnost 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potřebnou sílu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zajímavost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hodnotnost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humornost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atd.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/>
              <a:t>sdělení musí být natolik „atraktiv</a:t>
            </a:r>
            <a:r>
              <a:rPr lang="cs-CZ" sz="1800" dirty="0"/>
              <a:t>ní“, že lidé si o něm budou chtít povídat a předávat si informaci mezi sebou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376" y="3167742"/>
            <a:ext cx="2576946" cy="128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076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solidFill>
            <a:schemeClr val="bg1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b="1" dirty="0">
                <a:solidFill>
                  <a:srgbClr val="000000"/>
                </a:solidFill>
              </a:rPr>
              <a:t>Word </a:t>
            </a:r>
            <a:r>
              <a:rPr lang="cs-CZ" sz="1700" b="1" dirty="0" err="1">
                <a:solidFill>
                  <a:srgbClr val="000000"/>
                </a:solidFill>
              </a:rPr>
              <a:t>of</a:t>
            </a:r>
            <a:r>
              <a:rPr lang="cs-CZ" sz="1700" b="1" dirty="0">
                <a:solidFill>
                  <a:srgbClr val="000000"/>
                </a:solidFill>
              </a:rPr>
              <a:t> </a:t>
            </a:r>
            <a:r>
              <a:rPr lang="cs-CZ" sz="1700" b="1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(WOM) je jednou z forem šíření povědomí o produktech, značce, službách, popř. firmě mezi existujícími či potenciálními zákazníky.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Marketing založený na tzv. osobním doporučení či faktoru „o čem se mluví“.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Pojem Word </a:t>
            </a:r>
            <a:r>
              <a:rPr lang="cs-CZ" sz="1700" dirty="0" err="1">
                <a:solidFill>
                  <a:srgbClr val="000000"/>
                </a:solidFill>
              </a:rPr>
              <a:t>of</a:t>
            </a:r>
            <a:r>
              <a:rPr lang="cs-CZ" sz="1700" dirty="0">
                <a:solidFill>
                  <a:srgbClr val="000000"/>
                </a:solidFill>
              </a:rPr>
              <a:t> </a:t>
            </a:r>
            <a:r>
              <a:rPr lang="cs-CZ" sz="1700" dirty="0" err="1">
                <a:solidFill>
                  <a:srgbClr val="000000"/>
                </a:solidFill>
              </a:rPr>
              <a:t>Mouth</a:t>
            </a:r>
            <a:r>
              <a:rPr lang="cs-CZ" sz="1700" dirty="0">
                <a:solidFill>
                  <a:srgbClr val="000000"/>
                </a:solidFill>
              </a:rPr>
              <a:t> se překládá do češtiny více způsoby: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můžeme se setkat víceméně asi s nejvýstižnějším pojmem </a:t>
            </a:r>
            <a:r>
              <a:rPr lang="cs-CZ" sz="1700" b="1" dirty="0">
                <a:solidFill>
                  <a:srgbClr val="000000"/>
                </a:solidFill>
              </a:rPr>
              <a:t>slovo z úst </a:t>
            </a:r>
            <a:r>
              <a:rPr lang="cs-CZ" sz="1700" dirty="0">
                <a:solidFill>
                  <a:srgbClr val="000000"/>
                </a:solidFill>
              </a:rPr>
              <a:t>(stejně jako anglický originál nedává velký smysl),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700" dirty="0">
                <a:solidFill>
                  <a:srgbClr val="000000"/>
                </a:solidFill>
              </a:rPr>
              <a:t>nebo také </a:t>
            </a:r>
            <a:r>
              <a:rPr lang="cs-CZ" sz="1700" b="1" dirty="0">
                <a:solidFill>
                  <a:srgbClr val="000000"/>
                </a:solidFill>
              </a:rPr>
              <a:t>šeptanda</a:t>
            </a:r>
            <a:r>
              <a:rPr lang="cs-CZ" sz="1700" dirty="0">
                <a:solidFill>
                  <a:srgbClr val="000000"/>
                </a:solidFill>
              </a:rPr>
              <a:t>, </a:t>
            </a:r>
            <a:r>
              <a:rPr lang="cs-CZ" sz="1700" b="1" dirty="0">
                <a:solidFill>
                  <a:srgbClr val="000000"/>
                </a:solidFill>
              </a:rPr>
              <a:t>doporučení, reference </a:t>
            </a:r>
            <a:r>
              <a:rPr lang="cs-CZ" sz="1700" dirty="0">
                <a:solidFill>
                  <a:srgbClr val="000000"/>
                </a:solidFill>
              </a:rPr>
              <a:t>(které však přesně nepostihují obsah anglický výrazu). </a:t>
            </a:r>
            <a:endParaRPr lang="cs-CZ" sz="1700" dirty="0"/>
          </a:p>
          <a:p>
            <a:pPr marL="342900" marR="0" lvl="0" indent="-34290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Komunikační kanály, které WOM typicky využívá: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mluvená verbální komunikace  – bezprostřední rozhovor nebo telefon,</a:t>
            </a:r>
          </a:p>
          <a:p>
            <a:pPr marL="742950" marR="0" lvl="1" indent="-285750" algn="l" defTabSz="4572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cs-CZ" sz="17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psaná verbální komunikace – elektronická komunikace (např. internet, e-mail, SMS).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26697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91216"/>
            <a:ext cx="8229600" cy="729660"/>
          </a:xfrm>
          <a:noFill/>
        </p:spPr>
        <p:txBody>
          <a:bodyPr>
            <a:noAutofit/>
          </a:bodyPr>
          <a:lstStyle/>
          <a:p>
            <a:r>
              <a:rPr lang="cs-CZ" sz="2400" dirty="0">
                <a:solidFill>
                  <a:srgbClr val="D1020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noFill/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V poslední době se o využití </a:t>
            </a:r>
            <a:r>
              <a:rPr lang="cs-CZ" sz="1600" b="1" dirty="0">
                <a:solidFill>
                  <a:srgbClr val="000000"/>
                </a:solidFill>
              </a:rPr>
              <a:t>Word </a:t>
            </a:r>
            <a:r>
              <a:rPr lang="cs-CZ" sz="1600" b="1" dirty="0" err="1">
                <a:solidFill>
                  <a:srgbClr val="000000"/>
                </a:solidFill>
              </a:rPr>
              <a:t>of</a:t>
            </a:r>
            <a:r>
              <a:rPr lang="cs-CZ" sz="1600" b="1" dirty="0">
                <a:solidFill>
                  <a:srgbClr val="000000"/>
                </a:solidFill>
              </a:rPr>
              <a:t> </a:t>
            </a:r>
            <a:r>
              <a:rPr lang="cs-CZ" sz="1600" b="1" dirty="0" err="1">
                <a:solidFill>
                  <a:srgbClr val="000000"/>
                </a:solidFill>
              </a:rPr>
              <a:t>Mouth</a:t>
            </a:r>
            <a:r>
              <a:rPr lang="cs-CZ" sz="1600" b="1" dirty="0">
                <a:solidFill>
                  <a:srgbClr val="000000"/>
                </a:solidFill>
              </a:rPr>
              <a:t> marketingu </a:t>
            </a:r>
            <a:r>
              <a:rPr lang="cs-CZ" sz="1600" dirty="0">
                <a:solidFill>
                  <a:srgbClr val="000000"/>
                </a:solidFill>
              </a:rPr>
              <a:t>(</a:t>
            </a:r>
            <a:r>
              <a:rPr lang="cs-CZ" sz="1600" b="1" dirty="0">
                <a:solidFill>
                  <a:srgbClr val="000000"/>
                </a:solidFill>
              </a:rPr>
              <a:t>WOMM</a:t>
            </a:r>
            <a:r>
              <a:rPr lang="cs-CZ" sz="1600" dirty="0">
                <a:solidFill>
                  <a:srgbClr val="000000"/>
                </a:solidFill>
              </a:rPr>
              <a:t>) jako významného komunikačního nástroje hodně hovoří a dává se mu velký prostor.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b="1" dirty="0">
                <a:solidFill>
                  <a:srgbClr val="000000"/>
                </a:solidFill>
              </a:rPr>
              <a:t>Důvody: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příchod nových digitálních technologií, 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stále oblíbenější využívání internetu (který poskytl této formě komunikace zcela nové možnosti v podobě aktivit diskuzních skupin, blogů a komunikace na sociálních sítích, které umožnily šířit veškerá sdělení nejen rychleji, ale v nesrovnatelně větším rozsahu, než tomu bylo dříve),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pokles důvěry v ostatní nástroje komunikačního mixu (zejména reklamy),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sz="1600" dirty="0">
                <a:solidFill>
                  <a:srgbClr val="000000"/>
                </a:solidFill>
              </a:rPr>
              <a:t>růst významu osobního hodnocení spotřebitelů (pozitivního i negativního).</a:t>
            </a: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pPr lvl="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cs-CZ" sz="16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6697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1701</TotalTime>
  <Words>1465</Words>
  <Application>Microsoft Office PowerPoint</Application>
  <PresentationFormat>Předvádění na obrazovce (4:3)</PresentationFormat>
  <Paragraphs>157</Paragraphs>
  <Slides>19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Office Theme</vt:lpstr>
      <vt:lpstr>MARKETINGOVÁ KOMUNIKACE  (YMK) 11. přednáška Téma: Marketingová komunikace na internetu; sociální sítě (virální marketing, WOM) </vt:lpstr>
      <vt:lpstr>OBSAH PŘEDMĚTU</vt:lpstr>
      <vt:lpstr>Marketing na sociálních sítích</vt:lpstr>
      <vt:lpstr>Virální marketing</vt:lpstr>
      <vt:lpstr>Virální marketing</vt:lpstr>
      <vt:lpstr>Virální marketing</vt:lpstr>
      <vt:lpstr>Virální marketing</vt:lpstr>
      <vt:lpstr>WOM</vt:lpstr>
      <vt:lpstr>WOM</vt:lpstr>
      <vt:lpstr>WOM</vt:lpstr>
      <vt:lpstr>WOM – Sernowitz</vt:lpstr>
      <vt:lpstr>WOM – 5T</vt:lpstr>
      <vt:lpstr>WOM – 5T</vt:lpstr>
      <vt:lpstr>Influencer marketing</vt:lpstr>
      <vt:lpstr>Influencer marketing</vt:lpstr>
      <vt:lpstr>Influenceři</vt:lpstr>
      <vt:lpstr>Typy influencerů</vt:lpstr>
      <vt:lpstr>Představitelé influencerů</vt:lpstr>
      <vt:lpstr>Děkuji vám za pozornost a těším se na příště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MARKETINGOVÁ KOMUNIKACE  (XMK) 2. cvičení</dc:title>
  <dc:creator>Pavlíčková Renáta</dc:creator>
  <cp:lastModifiedBy>Renáta</cp:lastModifiedBy>
  <cp:revision>217</cp:revision>
  <cp:lastPrinted>2020-03-03T12:19:40Z</cp:lastPrinted>
  <dcterms:created xsi:type="dcterms:W3CDTF">2020-03-02T13:24:01Z</dcterms:created>
  <dcterms:modified xsi:type="dcterms:W3CDTF">2024-03-14T22:11:46Z</dcterms:modified>
</cp:coreProperties>
</file>