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10. 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Nástroje mezinárodní 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reklama,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</a:t>
            </a:r>
            <a:r>
              <a:rPr lang="cs-CZ" sz="1600" dirty="0" smtClean="0"/>
              <a:t>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Rozvoj technologií způsobuje zkracování životního cyklu </a:t>
            </a:r>
            <a:r>
              <a:rPr lang="cs-CZ" sz="1600" dirty="0"/>
              <a:t>produktů.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Vytváří se </a:t>
            </a:r>
            <a:r>
              <a:rPr lang="cs-CZ" sz="1600" dirty="0"/>
              <a:t>větší prostor </a:t>
            </a:r>
            <a:r>
              <a:rPr lang="cs-CZ" sz="1600" b="1" dirty="0" smtClean="0"/>
              <a:t>pro inovované produkty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Podniky </a:t>
            </a:r>
            <a:r>
              <a:rPr lang="cs-CZ" sz="1600" dirty="0"/>
              <a:t>již </a:t>
            </a:r>
            <a:r>
              <a:rPr lang="cs-CZ" sz="1600" dirty="0" smtClean="0"/>
              <a:t>nemohou zavádět </a:t>
            </a:r>
            <a:r>
              <a:rPr lang="cs-CZ" sz="1600" dirty="0"/>
              <a:t>nový produkt s vidinou toho, že bude trvale dominovat na trhu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Kratší životní cykly </a:t>
            </a:r>
            <a:r>
              <a:rPr lang="cs-CZ" sz="1600" b="1" dirty="0"/>
              <a:t>produktů </a:t>
            </a:r>
            <a:r>
              <a:rPr lang="cs-CZ" sz="1600" dirty="0"/>
              <a:t>znamenají, že obchodní společnost musí maximalizovat tržby tak rychle</a:t>
            </a:r>
            <a:r>
              <a:rPr lang="cs-CZ" sz="1600" dirty="0" smtClean="0"/>
              <a:t>, aby </a:t>
            </a:r>
            <a:r>
              <a:rPr lang="cs-CZ" sz="1600" dirty="0"/>
              <a:t>získala náklady na vývoj a vytvářela zisk tím, že nabízí své produkty </a:t>
            </a:r>
            <a:r>
              <a:rPr lang="cs-CZ" sz="1600" dirty="0" smtClean="0"/>
              <a:t>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Firmy </a:t>
            </a:r>
            <a:r>
              <a:rPr lang="cs-CZ" sz="1600" dirty="0"/>
              <a:t>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Neschopnost </a:t>
            </a:r>
            <a:r>
              <a:rPr lang="cs-CZ" sz="1600" dirty="0"/>
              <a:t>porozumět globálnímu </a:t>
            </a:r>
            <a:r>
              <a:rPr lang="cs-CZ" sz="1600" dirty="0" smtClean="0"/>
              <a:t>trhu vede </a:t>
            </a:r>
            <a:r>
              <a:rPr lang="cs-CZ" sz="1600" dirty="0"/>
              <a:t>k selhání na zahraničních </a:t>
            </a:r>
            <a:r>
              <a:rPr lang="cs-CZ" sz="1600" dirty="0" smtClean="0"/>
              <a:t>trzích.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</a:t>
            </a:r>
            <a:r>
              <a:rPr lang="cs-CZ" sz="1600" dirty="0" smtClean="0"/>
              <a:t> zároveň </a:t>
            </a:r>
            <a:r>
              <a:rPr lang="cs-CZ" sz="1600" dirty="0"/>
              <a:t>nejvýznamnějším nástrojům pro analýzu konkurenčního prostředí firmy a jejího strategického řízení.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Jejím </a:t>
            </a:r>
            <a:r>
              <a:rPr lang="cs-CZ" sz="1600" dirty="0"/>
              <a:t>tvůrcem je profesor </a:t>
            </a:r>
            <a:r>
              <a:rPr lang="cs-CZ" sz="1600" b="1" dirty="0" smtClean="0"/>
              <a:t>Michael Eugene Porter </a:t>
            </a:r>
            <a:br>
              <a:rPr lang="cs-CZ" sz="1600" b="1" dirty="0" smtClean="0"/>
            </a:br>
            <a:r>
              <a:rPr lang="cs-CZ" sz="1600" dirty="0" smtClean="0"/>
              <a:t>z Harvard Business </a:t>
            </a:r>
            <a:r>
              <a:rPr lang="cs-CZ" sz="1600" dirty="0" err="1" smtClean="0"/>
              <a:t>School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k </a:t>
            </a:r>
            <a:r>
              <a:rPr lang="cs-CZ" sz="1600" dirty="0"/>
              <a:t>uspokojování </a:t>
            </a:r>
            <a:r>
              <a:rPr lang="cs-CZ" sz="1600" dirty="0" smtClean="0"/>
              <a:t>potřeb zákazníků </a:t>
            </a:r>
            <a:r>
              <a:rPr lang="cs-CZ" sz="1600" dirty="0"/>
              <a:t>na </a:t>
            </a:r>
            <a:r>
              <a:rPr lang="cs-CZ" sz="1600" dirty="0" smtClean="0"/>
              <a:t>zahraničních trzích, </a:t>
            </a:r>
            <a:r>
              <a:rPr lang="cs-CZ" sz="1600" dirty="0"/>
              <a:t>přičemž musí být zároveň dosaženo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i </a:t>
            </a:r>
            <a:r>
              <a:rPr lang="cs-CZ" sz="1600" dirty="0"/>
              <a:t>cílů organizace. </a:t>
            </a:r>
            <a:endParaRPr lang="cs-CZ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Mezinárodní </a:t>
            </a:r>
            <a:r>
              <a:rPr lang="cs-CZ" sz="1600" dirty="0"/>
              <a:t>marketing můžeme označit </a:t>
            </a:r>
            <a:r>
              <a:rPr lang="cs-CZ" sz="1600" dirty="0" smtClean="0"/>
              <a:t>jako marketing, </a:t>
            </a:r>
            <a:r>
              <a:rPr lang="cs-CZ" sz="1600" dirty="0"/>
              <a:t>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</a:t>
            </a:r>
            <a:r>
              <a:rPr lang="cs-CZ" sz="1600" dirty="0" smtClean="0"/>
              <a:t>bude </a:t>
            </a:r>
            <a:r>
              <a:rPr lang="cs-CZ" sz="1600" b="1" dirty="0" smtClean="0"/>
              <a:t>podnik</a:t>
            </a:r>
            <a:r>
              <a:rPr lang="cs-CZ" sz="1600" dirty="0" smtClean="0"/>
              <a:t> působit </a:t>
            </a:r>
            <a:r>
              <a:rPr lang="cs-CZ" sz="1600" dirty="0"/>
              <a:t>i na zahraničních trzích, </a:t>
            </a:r>
            <a:r>
              <a:rPr lang="cs-CZ" sz="1600" b="1" dirty="0"/>
              <a:t>může dosáhnout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</a:t>
            </a:r>
            <a:r>
              <a:rPr lang="cs-CZ" sz="1600" dirty="0" smtClean="0"/>
              <a:t>výrobků,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lepší konkurenční pozice </a:t>
            </a:r>
            <a:r>
              <a:rPr lang="cs-CZ" sz="1600" dirty="0"/>
              <a:t>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</a:t>
            </a:r>
            <a:r>
              <a:rPr lang="cs-CZ" sz="1600" dirty="0" smtClean="0"/>
              <a:t>nebo služeb.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  <a:endParaRPr lang="cs-CZ" sz="17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V </a:t>
            </a:r>
            <a:r>
              <a:rPr lang="cs-CZ" sz="1700" dirty="0"/>
              <a:t>této </a:t>
            </a:r>
            <a:r>
              <a:rPr lang="cs-CZ" sz="1700" dirty="0" smtClean="0"/>
              <a:t>oblasti existují </a:t>
            </a:r>
            <a:r>
              <a:rPr lang="cs-CZ" sz="1700" dirty="0"/>
              <a:t>dvě základní </a:t>
            </a:r>
            <a:r>
              <a:rPr lang="cs-CZ" sz="1700" dirty="0" smtClean="0"/>
              <a:t>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První </a:t>
            </a:r>
            <a:r>
              <a:rPr lang="cs-CZ" sz="1700" dirty="0"/>
              <a:t>tvrzení je založeno na specializované reklamě </a:t>
            </a:r>
            <a:r>
              <a:rPr lang="cs-CZ" sz="1700" dirty="0" smtClean="0"/>
              <a:t>vůči každé </a:t>
            </a:r>
            <a:r>
              <a:rPr lang="cs-CZ" sz="1700" dirty="0"/>
              <a:t>zemi, jelikož každá země je považována za specifický a odlišný trh. </a:t>
            </a:r>
            <a:endParaRPr lang="cs-CZ" sz="17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Druhé tvrzení o </a:t>
            </a:r>
            <a:r>
              <a:rPr lang="cs-CZ" sz="1700" dirty="0"/>
              <a:t>standardizované reklamě říká, že správným postupem je </a:t>
            </a:r>
            <a:r>
              <a:rPr lang="cs-CZ" sz="1700" dirty="0" smtClean="0"/>
              <a:t>jednotná reklama </a:t>
            </a:r>
            <a:r>
              <a:rPr lang="cs-CZ" sz="1700" dirty="0"/>
              <a:t>vůči všem </a:t>
            </a:r>
            <a:r>
              <a:rPr lang="cs-CZ" sz="1700" dirty="0" smtClean="0"/>
              <a:t>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Doporučení pro </a:t>
            </a:r>
            <a:r>
              <a:rPr lang="cs-CZ" sz="1700" b="1" dirty="0" smtClean="0"/>
              <a:t>přezkoumání mezinárodní strategie </a:t>
            </a:r>
            <a:r>
              <a:rPr lang="cs-CZ" sz="1700" dirty="0" smtClean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Mezinárodní </a:t>
            </a:r>
            <a:r>
              <a:rPr lang="cs-CZ" sz="1700" dirty="0"/>
              <a:t>podniky </a:t>
            </a:r>
            <a:r>
              <a:rPr lang="cs-CZ" sz="1700" dirty="0" smtClean="0"/>
              <a:t>by měly postupovat tak, </a:t>
            </a:r>
            <a:r>
              <a:rPr lang="cs-CZ" sz="1700" dirty="0"/>
              <a:t>jako kdyby byl svět jedním velkým </a:t>
            </a:r>
            <a:r>
              <a:rPr lang="cs-CZ" sz="1700" dirty="0" smtClean="0"/>
              <a:t>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Firmy ale musí </a:t>
            </a:r>
            <a:r>
              <a:rPr lang="cs-CZ" sz="1700" b="1" dirty="0" smtClean="0"/>
              <a:t>respektovat regionální a </a:t>
            </a:r>
            <a:r>
              <a:rPr lang="cs-CZ" sz="1700" b="1" dirty="0"/>
              <a:t>národní </a:t>
            </a:r>
            <a:r>
              <a:rPr lang="cs-CZ" sz="1700" b="1" dirty="0" smtClean="0"/>
              <a:t>rozdíly</a:t>
            </a:r>
            <a:r>
              <a:rPr lang="cs-CZ" sz="1700" dirty="0" smtClean="0"/>
              <a:t> (zejména s ohledem na teritorium, ve kterém operují).</a:t>
            </a:r>
            <a:endParaRPr lang="cs-CZ" sz="17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a bariéry mezinárodní marketingové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legislativa,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atd.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432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MARKETINGOVÁ KOMUNIKACE  (YMK) 10.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216</cp:revision>
  <cp:lastPrinted>2020-03-03T12:19:40Z</cp:lastPrinted>
  <dcterms:created xsi:type="dcterms:W3CDTF">2020-03-02T13:24:01Z</dcterms:created>
  <dcterms:modified xsi:type="dcterms:W3CDTF">2024-03-14T22:12:14Z</dcterms:modified>
</cp:coreProperties>
</file>