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256" r:id="rId2"/>
    <p:sldId id="257" r:id="rId3"/>
    <p:sldId id="364" r:id="rId4"/>
    <p:sldId id="259" r:id="rId5"/>
    <p:sldId id="260" r:id="rId6"/>
    <p:sldId id="267" r:id="rId7"/>
    <p:sldId id="268" r:id="rId8"/>
    <p:sldId id="365" r:id="rId9"/>
    <p:sldId id="366" r:id="rId10"/>
    <p:sldId id="368" r:id="rId11"/>
    <p:sldId id="367" r:id="rId12"/>
    <p:sldId id="370" r:id="rId13"/>
    <p:sldId id="369" r:id="rId14"/>
    <p:sldId id="371" r:id="rId15"/>
    <p:sldId id="269" r:id="rId16"/>
    <p:sldId id="271" r:id="rId17"/>
    <p:sldId id="270" r:id="rId18"/>
    <p:sldId id="372" r:id="rId19"/>
    <p:sldId id="373" r:id="rId20"/>
    <p:sldId id="374" r:id="rId21"/>
    <p:sldId id="375" r:id="rId22"/>
    <p:sldId id="272" r:id="rId23"/>
    <p:sldId id="376" r:id="rId24"/>
    <p:sldId id="377" r:id="rId25"/>
    <p:sldId id="378" r:id="rId26"/>
    <p:sldId id="379" r:id="rId27"/>
    <p:sldId id="381" r:id="rId28"/>
    <p:sldId id="380" r:id="rId29"/>
    <p:sldId id="382" r:id="rId30"/>
    <p:sldId id="413" r:id="rId31"/>
    <p:sldId id="415" r:id="rId32"/>
    <p:sldId id="414" r:id="rId33"/>
    <p:sldId id="274" r:id="rId34"/>
    <p:sldId id="383" r:id="rId35"/>
    <p:sldId id="275" r:id="rId36"/>
    <p:sldId id="276" r:id="rId37"/>
    <p:sldId id="277" r:id="rId38"/>
    <p:sldId id="384" r:id="rId39"/>
    <p:sldId id="278" r:id="rId40"/>
    <p:sldId id="417" r:id="rId41"/>
    <p:sldId id="416" r:id="rId42"/>
    <p:sldId id="418" r:id="rId43"/>
    <p:sldId id="385" r:id="rId44"/>
    <p:sldId id="279" r:id="rId45"/>
    <p:sldId id="386" r:id="rId46"/>
    <p:sldId id="387" r:id="rId47"/>
    <p:sldId id="280" r:id="rId48"/>
    <p:sldId id="388" r:id="rId49"/>
    <p:sldId id="389" r:id="rId50"/>
    <p:sldId id="419" r:id="rId51"/>
    <p:sldId id="420" r:id="rId52"/>
    <p:sldId id="390" r:id="rId53"/>
    <p:sldId id="391" r:id="rId54"/>
    <p:sldId id="392" r:id="rId55"/>
    <p:sldId id="393" r:id="rId56"/>
    <p:sldId id="396" r:id="rId57"/>
    <p:sldId id="262" r:id="rId58"/>
    <p:sldId id="263" r:id="rId59"/>
    <p:sldId id="398" r:id="rId60"/>
    <p:sldId id="400" r:id="rId61"/>
    <p:sldId id="266" r:id="rId62"/>
    <p:sldId id="401" r:id="rId63"/>
    <p:sldId id="283" r:id="rId64"/>
    <p:sldId id="282" r:id="rId65"/>
    <p:sldId id="402" r:id="rId66"/>
    <p:sldId id="284" r:id="rId67"/>
    <p:sldId id="403" r:id="rId68"/>
    <p:sldId id="404" r:id="rId69"/>
    <p:sldId id="405" r:id="rId70"/>
    <p:sldId id="406" r:id="rId71"/>
    <p:sldId id="407" r:id="rId72"/>
    <p:sldId id="408" r:id="rId73"/>
    <p:sldId id="409" r:id="rId74"/>
    <p:sldId id="410" r:id="rId75"/>
    <p:sldId id="411" r:id="rId76"/>
    <p:sldId id="41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63954" autoAdjust="0"/>
  </p:normalViewPr>
  <p:slideViewPr>
    <p:cSldViewPr snapToGrid="0">
      <p:cViewPr varScale="1">
        <p:scale>
          <a:sx n="57" d="100"/>
          <a:sy n="57" d="100"/>
        </p:scale>
        <p:origin x="12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02/05/2025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cs-CZ" sz="1200" dirty="0">
                <a:solidFill>
                  <a:schemeClr val="hlink"/>
                </a:solidFill>
              </a:rPr>
              <a:t>Hranice výrobních možností (</a:t>
            </a:r>
            <a:r>
              <a:rPr lang="cs-CZ" sz="1200" dirty="0" err="1">
                <a:solidFill>
                  <a:schemeClr val="hlink"/>
                </a:solidFill>
              </a:rPr>
              <a:t>Possibility</a:t>
            </a:r>
            <a:r>
              <a:rPr lang="cs-CZ" sz="1200" dirty="0">
                <a:solidFill>
                  <a:schemeClr val="hlink"/>
                </a:solidFill>
              </a:rPr>
              <a:t> </a:t>
            </a:r>
            <a:r>
              <a:rPr lang="cs-CZ" sz="1200" dirty="0" err="1">
                <a:solidFill>
                  <a:schemeClr val="hlink"/>
                </a:solidFill>
              </a:rPr>
              <a:t>Production</a:t>
            </a:r>
            <a:r>
              <a:rPr lang="cs-CZ" sz="1200" dirty="0">
                <a:solidFill>
                  <a:schemeClr val="hlink"/>
                </a:solidFill>
              </a:rPr>
              <a:t> </a:t>
            </a:r>
            <a:r>
              <a:rPr lang="cs-CZ" sz="1200" dirty="0" err="1">
                <a:solidFill>
                  <a:schemeClr val="hlink"/>
                </a:solidFill>
              </a:rPr>
              <a:t>Frontier</a:t>
            </a:r>
            <a:r>
              <a:rPr lang="cs-CZ" sz="1200" dirty="0">
                <a:solidFill>
                  <a:schemeClr val="hlink"/>
                </a:solidFill>
              </a:rPr>
              <a:t>, PPF) je křivka znázorňující alternativní kombinace dvou výrobků, které mohou být efektivně vyrobeny s určitým fixním rozsahem </a:t>
            </a:r>
            <a:r>
              <a:rPr lang="cs-CZ" sz="1200" dirty="0" err="1">
                <a:solidFill>
                  <a:schemeClr val="hlink"/>
                </a:solidFill>
              </a:rPr>
              <a:t>zdrojů.Technologický</a:t>
            </a:r>
            <a:r>
              <a:rPr lang="cs-CZ" sz="1200" dirty="0">
                <a:solidFill>
                  <a:schemeClr val="hlink"/>
                </a:solidFill>
              </a:rPr>
              <a:t> pokrok ve výrobě statku X či Y, případně zvýšení či pokles dostupných zdrojů pro výrobu těchto produktů, se projeví posunem křivky hranice výrobních možností.</a:t>
            </a:r>
          </a:p>
          <a:p>
            <a:pPr eaLnBrk="1" hangingPunct="1">
              <a:defRPr/>
            </a:pPr>
            <a:endParaRPr lang="cs-CZ" sz="1200" dirty="0">
              <a:solidFill>
                <a:schemeClr val="hlink"/>
              </a:solidFill>
            </a:endParaRPr>
          </a:p>
          <a:p>
            <a:pPr eaLnBrk="1" hangingPunct="1">
              <a:defRPr/>
            </a:pPr>
            <a:r>
              <a:rPr lang="cs-CZ" sz="1200" dirty="0">
                <a:solidFill>
                  <a:schemeClr val="hlink"/>
                </a:solidFill>
              </a:rPr>
              <a:t>Hranice výrobních možností - PPF (</a:t>
            </a:r>
            <a:r>
              <a:rPr lang="cs-CZ" sz="1200" dirty="0" err="1">
                <a:solidFill>
                  <a:schemeClr val="hlink"/>
                </a:solidFill>
              </a:rPr>
              <a:t>Possibility</a:t>
            </a:r>
            <a:r>
              <a:rPr lang="cs-CZ" sz="1200" dirty="0">
                <a:solidFill>
                  <a:schemeClr val="hlink"/>
                </a:solidFill>
              </a:rPr>
              <a:t> </a:t>
            </a:r>
            <a:r>
              <a:rPr lang="cs-CZ" sz="1200" dirty="0" err="1">
                <a:solidFill>
                  <a:schemeClr val="hlink"/>
                </a:solidFill>
              </a:rPr>
              <a:t>Production</a:t>
            </a:r>
            <a:r>
              <a:rPr lang="cs-CZ" sz="1200" dirty="0">
                <a:solidFill>
                  <a:schemeClr val="hlink"/>
                </a:solidFill>
              </a:rPr>
              <a:t> </a:t>
            </a:r>
            <a:r>
              <a:rPr lang="cs-CZ" sz="1200" dirty="0" err="1">
                <a:solidFill>
                  <a:schemeClr val="hlink"/>
                </a:solidFill>
              </a:rPr>
              <a:t>Frontier</a:t>
            </a:r>
            <a:r>
              <a:rPr lang="cs-CZ" sz="1200" dirty="0">
                <a:solidFill>
                  <a:schemeClr val="hlink"/>
                </a:solidFill>
              </a:rPr>
              <a:t>):</a:t>
            </a:r>
            <a:r>
              <a:rPr lang="cs-CZ" sz="1200" dirty="0">
                <a:latin typeface="Times New Roman" panose="02020603050405020304" pitchFamily="18" charset="0"/>
              </a:rPr>
              <a:t> dána různými kombinacemi výstupu, které </a:t>
            </a:r>
            <a:r>
              <a:rPr lang="cs-CZ" sz="1200" dirty="0">
                <a:solidFill>
                  <a:schemeClr val="hlink"/>
                </a:solidFill>
                <a:latin typeface="Times New Roman" panose="02020603050405020304" pitchFamily="18" charset="0"/>
              </a:rPr>
              <a:t>je možno vyrobit,</a:t>
            </a:r>
            <a:r>
              <a:rPr lang="cs-CZ" sz="1200" dirty="0">
                <a:latin typeface="Times New Roman" panose="02020603050405020304" pitchFamily="18" charset="0"/>
              </a:rPr>
              <a:t> při daném množství vstupů a technologii výroby.</a:t>
            </a:r>
          </a:p>
          <a:p>
            <a:pPr eaLnBrk="1" hangingPunct="1">
              <a:defRPr/>
            </a:pPr>
            <a:r>
              <a:rPr lang="cs-CZ" sz="1200" dirty="0">
                <a:solidFill>
                  <a:schemeClr val="hlink"/>
                </a:solidFill>
                <a:latin typeface="Times New Roman" panose="02020603050405020304" pitchFamily="18" charset="0"/>
              </a:rPr>
              <a:t>Křivka hranice výrobních možností</a:t>
            </a:r>
            <a:r>
              <a:rPr lang="cs-CZ" sz="1200" dirty="0">
                <a:latin typeface="Times New Roman" panose="02020603050405020304" pitchFamily="18" charset="0"/>
              </a:rPr>
              <a:t> znázorňuje alternativní kombinace dvou výrobků, které mohou být efektivně vyrobeny s určitým fixním rozsahem zdrojů.</a:t>
            </a:r>
          </a:p>
          <a:p>
            <a:pPr eaLnBrk="1" hangingPunct="1">
              <a:defRPr/>
            </a:pPr>
            <a:endParaRPr lang="cs-CZ" sz="1200" dirty="0">
              <a:latin typeface="Times New Roman" panose="02020603050405020304" pitchFamily="18" charset="0"/>
            </a:endParaRPr>
          </a:p>
          <a:p>
            <a:pPr eaLnBrk="1" hangingPunct="1">
              <a:defRPr/>
            </a:pPr>
            <a:r>
              <a:rPr lang="cs-CZ" sz="1200" dirty="0">
                <a:latin typeface="Times New Roman" panose="02020603050405020304" pitchFamily="18" charset="0"/>
              </a:rPr>
              <a:t>Při daném rozsahu výrobních zdrojů (práce a kapitálu)</a:t>
            </a:r>
          </a:p>
          <a:p>
            <a:pPr eaLnBrk="1" hangingPunct="1">
              <a:defRPr/>
            </a:pPr>
            <a:r>
              <a:rPr lang="cs-CZ" sz="1200" dirty="0">
                <a:latin typeface="Times New Roman" panose="02020603050405020304" pitchFamily="18" charset="0"/>
              </a:rPr>
              <a:t>a) je nemožné dosáhnout bodu ležícího vně křivky hranice výrobních možností (např. bod Q) - jemu odpovídající produkt by mohl být vyroben pouze s větším množstvím zdrojů;</a:t>
            </a:r>
          </a:p>
          <a:p>
            <a:pPr eaLnBrk="1" hangingPunct="1">
              <a:defRPr/>
            </a:pPr>
            <a:r>
              <a:rPr lang="cs-CZ" sz="1200" dirty="0">
                <a:latin typeface="Times New Roman" panose="02020603050405020304" pitchFamily="18" charset="0"/>
              </a:rPr>
              <a:t>b) je možné vyrábět v rozsahu představovaném body pod křivkou hranice výrobních možností (např. bod U), ale byla by to výroba neefektivní, protože by nevyužívala veškeré dostupné zdroje.</a:t>
            </a:r>
          </a:p>
          <a:p>
            <a:pPr eaLnBrk="1" hangingPunct="1">
              <a:defRPr/>
            </a:pPr>
            <a:r>
              <a:rPr lang="cs-CZ" sz="1200" dirty="0">
                <a:latin typeface="Times New Roman" panose="02020603050405020304" pitchFamily="18" charset="0"/>
              </a:rPr>
              <a:t>Tvar křivky hranice výrobních možností vyjadřuje rostoucí mezní míru transformace produktu. S posunem po PPF od osy y směrem k ose x je pro výrobu každé dodatečné jednotky X nutné stále více snižovat výrobu Y. Pro úroveň produktu blízkou ose x (velký podíl statku X a malý podíl statku Y) musí být pro rozšíření výroby X o další jednotku podstatně snížena výroba Y (poměr </a:t>
            </a:r>
            <a:r>
              <a:rPr lang="cs-CZ" sz="1200" dirty="0" err="1">
                <a:latin typeface="Times New Roman" panose="02020603050405020304" pitchFamily="18" charset="0"/>
              </a:rPr>
              <a:t>dY</a:t>
            </a:r>
            <a:r>
              <a:rPr lang="cs-CZ" sz="1200" dirty="0">
                <a:latin typeface="Times New Roman" panose="02020603050405020304" pitchFamily="18" charset="0"/>
              </a:rPr>
              <a:t>/</a:t>
            </a:r>
            <a:r>
              <a:rPr lang="cs-CZ" sz="1200" dirty="0" err="1">
                <a:latin typeface="Times New Roman" panose="02020603050405020304" pitchFamily="18" charset="0"/>
              </a:rPr>
              <a:t>dX</a:t>
            </a:r>
            <a:r>
              <a:rPr lang="cs-CZ" sz="1200" dirty="0">
                <a:latin typeface="Times New Roman" panose="02020603050405020304" pitchFamily="18" charset="0"/>
              </a:rPr>
              <a:t> - neboli směrnice křivky - je v absolutní hodnotě relativně velký). Za tohoto předpokladu můžeme ukázat, proč většině výrobních situací bude odpovídat konkávní tvar křivky hranice výrobních možností.</a:t>
            </a: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Stejně tak, jako posun po smluvní křivce z jednoho bodu do druhého, také posun po křivce hranice výrobních možností ukazuje, že s růstem výroby jednoho výrobku musí - při daném rozsahu zdrojů (a dané technologii) - klesat výroba druhého výrobku, protože výrobní faktory musí být převedeny na výrobu prvního statku. Jinak řečeno, růst výstupu statku X je možný pouze na úkor poklesu výstupu statku Y (a naopak). Křivka hranice výrobních možností nejen klesá dolů, ale stává se stále strmější, neboť se </a:t>
            </a:r>
          </a:p>
          <a:p>
            <a:r>
              <a:rPr lang="cs-CZ" noProof="0" dirty="0"/>
              <a:t>zvyšováním výroby jednoho statku se musíme vzdát rostoucího množství druhého statku.</a:t>
            </a:r>
          </a:p>
        </p:txBody>
      </p:sp>
      <p:sp>
        <p:nvSpPr>
          <p:cNvPr id="4" name="Slide Number Placeholder 3"/>
          <p:cNvSpPr>
            <a:spLocks noGrp="1"/>
          </p:cNvSpPr>
          <p:nvPr>
            <p:ph type="sldNum" sz="quarter" idx="5"/>
          </p:nvPr>
        </p:nvSpPr>
        <p:spPr/>
        <p:txBody>
          <a:bodyPr/>
          <a:lstStyle/>
          <a:p>
            <a:fld id="{B6B4AD3D-6C93-44BC-9123-10DDA05B8073}" type="slidenum">
              <a:rPr lang="en-GB" smtClean="0"/>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altLang="en-US" sz="1200" b="1" dirty="0">
                <a:latin typeface="Times New Roman" panose="02020603050405020304" pitchFamily="18" charset="0"/>
                <a:cs typeface="Times New Roman" panose="02020603050405020304" pitchFamily="18" charset="0"/>
              </a:rPr>
              <a:t>MRPT: míra, v níž výroba jednoho statku může být převedena ve výrobu druhého statku.</a:t>
            </a:r>
          </a:p>
          <a:p>
            <a:pPr marL="0" marR="0" lvl="0" indent="0" algn="l" defTabSz="914400" rtl="0" eaLnBrk="1" fontAlgn="auto" latinLnBrk="0" hangingPunct="1">
              <a:lnSpc>
                <a:spcPct val="100000"/>
              </a:lnSpc>
              <a:spcBef>
                <a:spcPts val="0"/>
              </a:spcBef>
              <a:spcAft>
                <a:spcPts val="0"/>
              </a:spcAft>
              <a:buClrTx/>
              <a:buSzTx/>
              <a:buFontTx/>
              <a:buNone/>
              <a:defRPr/>
            </a:pPr>
            <a:endParaRPr lang="cs-CZ" altLang="en-US" sz="1200" b="1" dirty="0">
              <a:latin typeface="Times New Roman" panose="02020603050405020304" pitchFamily="18" charset="0"/>
              <a:cs typeface="Times New Roman" panose="02020603050405020304" pitchFamily="18" charset="0"/>
            </a:endParaRPr>
          </a:p>
          <a:p>
            <a:pPr>
              <a:buNone/>
            </a:pPr>
            <a:r>
              <a:rPr lang="en-GB" sz="1800" i="1" dirty="0" err="1">
                <a:solidFill>
                  <a:srgbClr val="000000"/>
                </a:solidFill>
                <a:effectLst/>
                <a:latin typeface="Times New Roman" panose="02020603050405020304" pitchFamily="18" charset="0"/>
              </a:rPr>
              <a:t>Poznámka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Mezní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míra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transformace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produktu</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absolutní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hodnotou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směrnice</a:t>
            </a:r>
            <a:r>
              <a:rPr lang="en-GB" sz="1800" i="1" dirty="0">
                <a:solidFill>
                  <a:srgbClr val="000000"/>
                </a:solidFill>
                <a:effectLst/>
                <a:latin typeface="Times New Roman" panose="02020603050405020304" pitchFamily="18" charset="0"/>
              </a:rPr>
              <a:t> PPF. </a:t>
            </a:r>
            <a:r>
              <a:rPr lang="en-GB" sz="1800" i="1" dirty="0" err="1">
                <a:solidFill>
                  <a:srgbClr val="000000"/>
                </a:solidFill>
                <a:effectLst/>
                <a:latin typeface="Times New Roman" panose="02020603050405020304" pitchFamily="18" charset="0"/>
              </a:rPr>
              <a:t>Směrnice</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záporná</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křivka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hranice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výrobních</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možností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klesá</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dolů</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protože</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vzdáváme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jednoho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statku</a:t>
            </a:r>
            <a:r>
              <a:rPr lang="en-GB" sz="1800" i="1" dirty="0">
                <a:solidFill>
                  <a:srgbClr val="000000"/>
                </a:solidFill>
                <a:effectLst/>
                <a:latin typeface="Times New Roman" panose="02020603050405020304" pitchFamily="18" charset="0"/>
              </a:rPr>
              <a:t> za </a:t>
            </a:r>
            <a:r>
              <a:rPr lang="en-GB" sz="1800" i="1" dirty="0" err="1">
                <a:solidFill>
                  <a:srgbClr val="000000"/>
                </a:solidFill>
                <a:effectLst/>
                <a:latin typeface="Times New Roman" panose="02020603050405020304" pitchFamily="18" charset="0"/>
              </a:rPr>
              <a:t>účelem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získání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většího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množství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druhého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statku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analogický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případ</a:t>
            </a:r>
            <a:r>
              <a:rPr lang="en-GB" sz="1800" i="1" dirty="0">
                <a:solidFill>
                  <a:srgbClr val="000000"/>
                </a:solidFill>
                <a:effectLst/>
                <a:latin typeface="Times New Roman" panose="02020603050405020304" pitchFamily="18" charset="0"/>
              </a:rPr>
              <a:t>, s </a:t>
            </a:r>
            <a:r>
              <a:rPr lang="en-GB" sz="1800" i="1" dirty="0" err="1">
                <a:solidFill>
                  <a:srgbClr val="000000"/>
                </a:solidFill>
                <a:effectLst/>
                <a:latin typeface="Times New Roman" panose="02020603050405020304" pitchFamily="18" charset="0"/>
              </a:rPr>
              <a:t>jakým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jsme</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již</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několikrát</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setkali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např</a:t>
            </a:r>
            <a:r>
              <a:rPr lang="en-GB" sz="1800" i="1" dirty="0">
                <a:solidFill>
                  <a:srgbClr val="000000"/>
                </a:solidFill>
                <a:effectLst/>
                <a:latin typeface="Times New Roman" panose="02020603050405020304" pitchFamily="18" charset="0"/>
              </a:rPr>
              <a:t>. v </a:t>
            </a:r>
            <a:r>
              <a:rPr lang="en-GB" sz="1800" i="1" dirty="0" err="1">
                <a:solidFill>
                  <a:srgbClr val="000000"/>
                </a:solidFill>
                <a:effectLst/>
                <a:latin typeface="Times New Roman" panose="02020603050405020304" pitchFamily="18" charset="0"/>
              </a:rPr>
              <a:t>teorii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spotřebitele</a:t>
            </a:r>
            <a:r>
              <a:rPr lang="en-GB" sz="1800" i="1" dirty="0">
                <a:solidFill>
                  <a:srgbClr val="000000"/>
                </a:solidFill>
                <a:effectLst/>
                <a:latin typeface="Times New Roman" panose="02020603050405020304" pitchFamily="18" charset="0"/>
              </a:rPr>
              <a:t> MRSC a MRSE, </a:t>
            </a:r>
            <a:r>
              <a:rPr lang="en-GB" sz="1800" b="1" dirty="0">
                <a:solidFill>
                  <a:srgbClr val="000000"/>
                </a:solidFill>
                <a:effectLst/>
                <a:latin typeface="Times New Roman" panose="02020603050405020304" pitchFamily="18" charset="0"/>
              </a:rPr>
              <a:t>v </a:t>
            </a:r>
            <a:r>
              <a:rPr lang="en-GB" sz="1800" i="1" dirty="0" err="1">
                <a:solidFill>
                  <a:srgbClr val="000000"/>
                </a:solidFill>
                <a:effectLst/>
                <a:latin typeface="Times New Roman" panose="02020603050405020304" pitchFamily="18" charset="0"/>
              </a:rPr>
              <a:t>teorii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MRTS).</a:t>
            </a:r>
            <a:endParaRPr lang="cs-CZ" altLang="en-US" sz="1200" b="1"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altLang="en-US" sz="1200" b="1" dirty="0">
                <a:latin typeface="Times New Roman" panose="02020603050405020304" pitchFamily="18" charset="0"/>
                <a:cs typeface="Times New Roman" panose="02020603050405020304" pitchFamily="18" charset="0"/>
              </a:rPr>
              <a:t>MRPT: míra, v níž výroba jednoho statku může být převedena ve výrobu druhého statku.</a:t>
            </a:r>
          </a:p>
          <a:p>
            <a:pPr marL="0" marR="0" lvl="0" indent="0" algn="l" defTabSz="914400" rtl="0" eaLnBrk="1" fontAlgn="auto" latinLnBrk="0" hangingPunct="1">
              <a:lnSpc>
                <a:spcPct val="100000"/>
              </a:lnSpc>
              <a:spcBef>
                <a:spcPts val="0"/>
              </a:spcBef>
              <a:spcAft>
                <a:spcPts val="0"/>
              </a:spcAft>
              <a:buClrTx/>
              <a:buSzTx/>
              <a:buFontTx/>
              <a:buNone/>
              <a:defRPr/>
            </a:pPr>
            <a:endParaRPr lang="cs-CZ" altLang="en-US" sz="1200" b="1" dirty="0">
              <a:latin typeface="Times New Roman" panose="02020603050405020304" pitchFamily="18" charset="0"/>
              <a:cs typeface="Times New Roman" panose="02020603050405020304" pitchFamily="18" charset="0"/>
            </a:endParaRPr>
          </a:p>
          <a:p>
            <a:pPr>
              <a:buNone/>
            </a:pPr>
            <a:r>
              <a:rPr lang="en-GB" sz="1800" i="1" dirty="0" err="1">
                <a:solidFill>
                  <a:srgbClr val="000000"/>
                </a:solidFill>
                <a:effectLst/>
                <a:latin typeface="Times New Roman" panose="02020603050405020304" pitchFamily="18" charset="0"/>
              </a:rPr>
              <a:t>Poznámka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Mezní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míra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transformace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produktu</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absolutní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hodnotou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směrnice</a:t>
            </a:r>
            <a:r>
              <a:rPr lang="en-GB" sz="1800" i="1" dirty="0">
                <a:solidFill>
                  <a:srgbClr val="000000"/>
                </a:solidFill>
                <a:effectLst/>
                <a:latin typeface="Times New Roman" panose="02020603050405020304" pitchFamily="18" charset="0"/>
              </a:rPr>
              <a:t> PPF. </a:t>
            </a:r>
            <a:r>
              <a:rPr lang="en-GB" sz="1800" i="1" dirty="0" err="1">
                <a:solidFill>
                  <a:srgbClr val="000000"/>
                </a:solidFill>
                <a:effectLst/>
                <a:latin typeface="Times New Roman" panose="02020603050405020304" pitchFamily="18" charset="0"/>
              </a:rPr>
              <a:t>Směrnice</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záporná</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křivka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hranice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výrobních</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možností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klesá</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dolů</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protože</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vzdáváme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jednoho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statku</a:t>
            </a:r>
            <a:r>
              <a:rPr lang="en-GB" sz="1800" i="1" dirty="0">
                <a:solidFill>
                  <a:srgbClr val="000000"/>
                </a:solidFill>
                <a:effectLst/>
                <a:latin typeface="Times New Roman" panose="02020603050405020304" pitchFamily="18" charset="0"/>
              </a:rPr>
              <a:t> za </a:t>
            </a:r>
            <a:r>
              <a:rPr lang="en-GB" sz="1800" i="1" dirty="0" err="1">
                <a:solidFill>
                  <a:srgbClr val="000000"/>
                </a:solidFill>
                <a:effectLst/>
                <a:latin typeface="Times New Roman" panose="02020603050405020304" pitchFamily="18" charset="0"/>
              </a:rPr>
              <a:t>účelem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získání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většího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množství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druhého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statku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analogický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případ</a:t>
            </a:r>
            <a:r>
              <a:rPr lang="en-GB" sz="1800" i="1" dirty="0">
                <a:solidFill>
                  <a:srgbClr val="000000"/>
                </a:solidFill>
                <a:effectLst/>
                <a:latin typeface="Times New Roman" panose="02020603050405020304" pitchFamily="18" charset="0"/>
              </a:rPr>
              <a:t>, s </a:t>
            </a:r>
            <a:r>
              <a:rPr lang="en-GB" sz="1800" i="1" dirty="0" err="1">
                <a:solidFill>
                  <a:srgbClr val="000000"/>
                </a:solidFill>
                <a:effectLst/>
                <a:latin typeface="Times New Roman" panose="02020603050405020304" pitchFamily="18" charset="0"/>
              </a:rPr>
              <a:t>jakým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jsme</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již</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několikrát</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setkali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např</a:t>
            </a:r>
            <a:r>
              <a:rPr lang="en-GB" sz="1800" i="1" dirty="0">
                <a:solidFill>
                  <a:srgbClr val="000000"/>
                </a:solidFill>
                <a:effectLst/>
                <a:latin typeface="Times New Roman" panose="02020603050405020304" pitchFamily="18" charset="0"/>
              </a:rPr>
              <a:t>. v </a:t>
            </a:r>
            <a:r>
              <a:rPr lang="en-GB" sz="1800" i="1" dirty="0" err="1">
                <a:solidFill>
                  <a:srgbClr val="000000"/>
                </a:solidFill>
                <a:effectLst/>
                <a:latin typeface="Times New Roman" panose="02020603050405020304" pitchFamily="18" charset="0"/>
              </a:rPr>
              <a:t>teorii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spotřebitele</a:t>
            </a:r>
            <a:r>
              <a:rPr lang="en-GB" sz="1800" i="1" dirty="0">
                <a:solidFill>
                  <a:srgbClr val="000000"/>
                </a:solidFill>
                <a:effectLst/>
                <a:latin typeface="Times New Roman" panose="02020603050405020304" pitchFamily="18" charset="0"/>
              </a:rPr>
              <a:t> MRSC a MRSE, </a:t>
            </a:r>
            <a:r>
              <a:rPr lang="en-GB" sz="1800" b="1" dirty="0">
                <a:solidFill>
                  <a:srgbClr val="000000"/>
                </a:solidFill>
                <a:effectLst/>
                <a:latin typeface="Times New Roman" panose="02020603050405020304" pitchFamily="18" charset="0"/>
              </a:rPr>
              <a:t>v </a:t>
            </a:r>
            <a:r>
              <a:rPr lang="en-GB" sz="1800" i="1" dirty="0" err="1">
                <a:solidFill>
                  <a:srgbClr val="000000"/>
                </a:solidFill>
                <a:effectLst/>
                <a:latin typeface="Times New Roman" panose="02020603050405020304" pitchFamily="18" charset="0"/>
              </a:rPr>
              <a:t>teorii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MRTS).</a:t>
            </a:r>
            <a:endParaRPr lang="cs-CZ" altLang="en-US" sz="1200" b="1"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altLang="en-US" sz="1200" b="1" dirty="0">
                <a:latin typeface="Times New Roman" panose="02020603050405020304" pitchFamily="18" charset="0"/>
                <a:cs typeface="Times New Roman" panose="02020603050405020304" pitchFamily="18" charset="0"/>
              </a:rPr>
              <a:t>MRPT: míra, v níž výroba jednoho statku může být převedena ve výrobu druhého statku.</a:t>
            </a:r>
          </a:p>
          <a:p>
            <a:pPr marL="0" marR="0" lvl="0" indent="0" algn="l" defTabSz="914400" rtl="0" eaLnBrk="1" fontAlgn="auto" latinLnBrk="0" hangingPunct="1">
              <a:lnSpc>
                <a:spcPct val="100000"/>
              </a:lnSpc>
              <a:spcBef>
                <a:spcPts val="0"/>
              </a:spcBef>
              <a:spcAft>
                <a:spcPts val="0"/>
              </a:spcAft>
              <a:buClrTx/>
              <a:buSzTx/>
              <a:buFontTx/>
              <a:buNone/>
              <a:defRPr/>
            </a:pPr>
            <a:endParaRPr lang="cs-CZ" altLang="en-US" sz="1200" b="1" dirty="0">
              <a:latin typeface="Times New Roman" panose="02020603050405020304" pitchFamily="18" charset="0"/>
              <a:cs typeface="Times New Roman" panose="02020603050405020304" pitchFamily="18" charset="0"/>
            </a:endParaRPr>
          </a:p>
          <a:p>
            <a:pPr>
              <a:buNone/>
            </a:pPr>
            <a:r>
              <a:rPr lang="en-GB" sz="1800" i="1" dirty="0" err="1">
                <a:solidFill>
                  <a:srgbClr val="000000"/>
                </a:solidFill>
                <a:effectLst/>
                <a:latin typeface="Times New Roman" panose="02020603050405020304" pitchFamily="18" charset="0"/>
              </a:rPr>
              <a:t>Poznámka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Mezní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míra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transformace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produktu</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absolutní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hodnotou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směrnice</a:t>
            </a:r>
            <a:r>
              <a:rPr lang="en-GB" sz="1800" i="1" dirty="0">
                <a:solidFill>
                  <a:srgbClr val="000000"/>
                </a:solidFill>
                <a:effectLst/>
                <a:latin typeface="Times New Roman" panose="02020603050405020304" pitchFamily="18" charset="0"/>
              </a:rPr>
              <a:t> PPF. </a:t>
            </a:r>
            <a:r>
              <a:rPr lang="en-GB" sz="1800" i="1" dirty="0" err="1">
                <a:solidFill>
                  <a:srgbClr val="000000"/>
                </a:solidFill>
                <a:effectLst/>
                <a:latin typeface="Times New Roman" panose="02020603050405020304" pitchFamily="18" charset="0"/>
              </a:rPr>
              <a:t>Směrnice</a:t>
            </a:r>
            <a:r>
              <a:rPr lang="en-GB" sz="1800" i="1" dirty="0">
                <a:solidFill>
                  <a:srgbClr val="000000"/>
                </a:solidFill>
                <a:effectLst/>
                <a:latin typeface="Times New Roman" panose="02020603050405020304" pitchFamily="18" charset="0"/>
              </a:rPr>
              <a:t> je </a:t>
            </a:r>
            <a:r>
              <a:rPr lang="en-GB" sz="1800" i="1" dirty="0" err="1">
                <a:solidFill>
                  <a:srgbClr val="000000"/>
                </a:solidFill>
                <a:effectLst/>
                <a:latin typeface="Times New Roman" panose="02020603050405020304" pitchFamily="18" charset="0"/>
              </a:rPr>
              <a:t>záporná</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křivka</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hranice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výrobních</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možností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klesá</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dolů</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protože</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vzdáváme</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jednoho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statku</a:t>
            </a:r>
            <a:r>
              <a:rPr lang="en-GB" sz="1800" i="1" dirty="0">
                <a:solidFill>
                  <a:srgbClr val="000000"/>
                </a:solidFill>
                <a:effectLst/>
                <a:latin typeface="Times New Roman" panose="02020603050405020304" pitchFamily="18" charset="0"/>
              </a:rPr>
              <a:t> za </a:t>
            </a:r>
            <a:r>
              <a:rPr lang="en-GB" sz="1800" i="1" dirty="0" err="1">
                <a:solidFill>
                  <a:srgbClr val="000000"/>
                </a:solidFill>
                <a:effectLst/>
                <a:latin typeface="Times New Roman" panose="02020603050405020304" pitchFamily="18" charset="0"/>
              </a:rPr>
              <a:t>účelem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získání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většího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množství</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druhého</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statku</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Jde</a:t>
            </a:r>
            <a:r>
              <a:rPr lang="en-GB" sz="1800" i="1" dirty="0">
                <a:solidFill>
                  <a:srgbClr val="000000"/>
                </a:solidFill>
                <a:effectLst/>
                <a:latin typeface="Times New Roman" panose="02020603050405020304" pitchFamily="18" charset="0"/>
              </a:rPr>
              <a:t> o </a:t>
            </a:r>
            <a:r>
              <a:rPr lang="en-GB" sz="1800" i="1" dirty="0" err="1">
                <a:solidFill>
                  <a:srgbClr val="000000"/>
                </a:solidFill>
                <a:effectLst/>
                <a:latin typeface="Times New Roman" panose="02020603050405020304" pitchFamily="18" charset="0"/>
              </a:rPr>
              <a:t>analogický</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případ</a:t>
            </a:r>
            <a:r>
              <a:rPr lang="en-GB" sz="1800" i="1" dirty="0">
                <a:solidFill>
                  <a:srgbClr val="000000"/>
                </a:solidFill>
                <a:effectLst/>
                <a:latin typeface="Times New Roman" panose="02020603050405020304" pitchFamily="18" charset="0"/>
              </a:rPr>
              <a:t>, s </a:t>
            </a:r>
            <a:r>
              <a:rPr lang="en-GB" sz="1800" i="1" dirty="0" err="1">
                <a:solidFill>
                  <a:srgbClr val="000000"/>
                </a:solidFill>
                <a:effectLst/>
                <a:latin typeface="Times New Roman" panose="02020603050405020304" pitchFamily="18" charset="0"/>
              </a:rPr>
              <a:t>jakým</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jsme</a:t>
            </a:r>
            <a:r>
              <a:rPr lang="en-GB" sz="1800" i="1" dirty="0">
                <a:solidFill>
                  <a:srgbClr val="000000"/>
                </a:solidFill>
                <a:effectLst/>
                <a:latin typeface="Times New Roman" panose="02020603050405020304" pitchFamily="18" charset="0"/>
              </a:rPr>
              <a:t> se </a:t>
            </a:r>
            <a:r>
              <a:rPr lang="en-GB" sz="1800" i="1" dirty="0" err="1">
                <a:solidFill>
                  <a:srgbClr val="000000"/>
                </a:solidFill>
                <a:effectLst/>
                <a:latin typeface="Times New Roman" panose="02020603050405020304" pitchFamily="18" charset="0"/>
              </a:rPr>
              <a:t>již</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několikrát</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setkali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např</a:t>
            </a:r>
            <a:r>
              <a:rPr lang="en-GB" sz="1800" i="1" dirty="0">
                <a:solidFill>
                  <a:srgbClr val="000000"/>
                </a:solidFill>
                <a:effectLst/>
                <a:latin typeface="Times New Roman" panose="02020603050405020304" pitchFamily="18" charset="0"/>
              </a:rPr>
              <a:t>. v </a:t>
            </a:r>
            <a:r>
              <a:rPr lang="en-GB" sz="1800" i="1" dirty="0" err="1">
                <a:solidFill>
                  <a:srgbClr val="000000"/>
                </a:solidFill>
                <a:effectLst/>
                <a:latin typeface="Times New Roman" panose="02020603050405020304" pitchFamily="18" charset="0"/>
              </a:rPr>
              <a:t>teorii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spotřebitele</a:t>
            </a:r>
            <a:r>
              <a:rPr lang="en-GB" sz="1800" i="1" dirty="0">
                <a:solidFill>
                  <a:srgbClr val="000000"/>
                </a:solidFill>
                <a:effectLst/>
                <a:latin typeface="Times New Roman" panose="02020603050405020304" pitchFamily="18" charset="0"/>
              </a:rPr>
              <a:t> MRSC a MRSE, </a:t>
            </a:r>
            <a:r>
              <a:rPr lang="en-GB" sz="1800" b="1" dirty="0">
                <a:solidFill>
                  <a:srgbClr val="000000"/>
                </a:solidFill>
                <a:effectLst/>
                <a:latin typeface="Times New Roman" panose="02020603050405020304" pitchFamily="18" charset="0"/>
              </a:rPr>
              <a:t>v </a:t>
            </a:r>
            <a:r>
              <a:rPr lang="en-GB" sz="1800" i="1" dirty="0" err="1">
                <a:solidFill>
                  <a:srgbClr val="000000"/>
                </a:solidFill>
                <a:effectLst/>
                <a:latin typeface="Times New Roman" panose="02020603050405020304" pitchFamily="18" charset="0"/>
              </a:rPr>
              <a:t>teorii</a:t>
            </a:r>
            <a:r>
              <a:rPr lang="en-GB" sz="1800" i="1" dirty="0">
                <a:solidFill>
                  <a:srgbClr val="000000"/>
                </a:solidFill>
                <a:effectLst/>
                <a:latin typeface="Times New Roman" panose="02020603050405020304" pitchFamily="18" charset="0"/>
              </a:rPr>
              <a:t> </a:t>
            </a:r>
            <a:r>
              <a:rPr lang="en-GB" sz="1800" i="1" dirty="0" err="1">
                <a:solidFill>
                  <a:srgbClr val="000000"/>
                </a:solidFill>
                <a:effectLst/>
                <a:latin typeface="Times New Roman" panose="02020603050405020304" pitchFamily="18" charset="0"/>
              </a:rPr>
              <a:t>firmy</a:t>
            </a:r>
            <a:r>
              <a:rPr lang="en-GB" sz="1800" i="1" dirty="0">
                <a:solidFill>
                  <a:srgbClr val="000000"/>
                </a:solidFill>
                <a:effectLst/>
                <a:latin typeface="Times New Roman" panose="02020603050405020304" pitchFamily="18" charset="0"/>
              </a:rPr>
              <a:t> MRTS).</a:t>
            </a:r>
            <a:endParaRPr lang="cs-CZ" altLang="en-US" sz="1200" b="1"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b="1" noProof="0" dirty="0">
                <a:solidFill>
                  <a:srgbClr val="000000"/>
                </a:solidFill>
                <a:effectLst/>
                <a:latin typeface="Times New Roman" panose="02020603050405020304" pitchFamily="18" charset="0"/>
              </a:rPr>
              <a:t>1. Klesající výnosy </a:t>
            </a:r>
            <a:endParaRPr lang="cs-CZ" noProof="0" dirty="0"/>
          </a:p>
          <a:p>
            <a:pPr>
              <a:buNone/>
            </a:pPr>
            <a:r>
              <a:rPr lang="cs-CZ" sz="1800" noProof="0" dirty="0">
                <a:solidFill>
                  <a:srgbClr val="000000"/>
                </a:solidFill>
                <a:effectLst/>
                <a:latin typeface="Times New Roman" panose="02020603050405020304" pitchFamily="18" charset="0"/>
              </a:rPr>
              <a:t>Jestliže jsou oba statky vyrobeny za podmínky klesajících výnosů, vzrůstající výstup statku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zvýší </a:t>
            </a:r>
            <a:r>
              <a:rPr lang="cs-CZ" sz="1800" i="1" noProof="0" dirty="0">
                <a:solidFill>
                  <a:srgbClr val="000000"/>
                </a:solidFill>
                <a:effectLst/>
                <a:latin typeface="Times New Roman" panose="02020603050405020304" pitchFamily="18" charset="0"/>
              </a:rPr>
              <a:t>MCX, </a:t>
            </a:r>
            <a:r>
              <a:rPr lang="cs-CZ" sz="1800" noProof="0" dirty="0">
                <a:solidFill>
                  <a:srgbClr val="000000"/>
                </a:solidFill>
                <a:effectLst/>
                <a:latin typeface="Times New Roman" panose="02020603050405020304" pitchFamily="18" charset="0"/>
              </a:rPr>
              <a:t>zatímco pokles produktu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bude snižovat </a:t>
            </a:r>
            <a:r>
              <a:rPr lang="cs-CZ" sz="1800" i="1" noProof="0" dirty="0">
                <a:solidFill>
                  <a:srgbClr val="000000"/>
                </a:solidFill>
                <a:effectLst/>
                <a:latin typeface="Times New Roman" panose="02020603050405020304" pitchFamily="18" charset="0"/>
              </a:rPr>
              <a:t>MCY. </a:t>
            </a:r>
            <a:endParaRPr lang="cs-CZ" noProof="0" dirty="0"/>
          </a:p>
          <a:p>
            <a:pPr>
              <a:buNone/>
            </a:pPr>
            <a:r>
              <a:rPr lang="cs-CZ" sz="1800" noProof="0" dirty="0">
                <a:solidFill>
                  <a:srgbClr val="000000"/>
                </a:solidFill>
                <a:effectLst/>
                <a:latin typeface="Times New Roman" panose="02020603050405020304" pitchFamily="18" charset="0"/>
              </a:rPr>
              <a:t>Rovnice (18.4) ukazuje, že </a:t>
            </a:r>
            <a:r>
              <a:rPr lang="cs-CZ" sz="1800" i="1" noProof="0" dirty="0">
                <a:solidFill>
                  <a:srgbClr val="000000"/>
                </a:solidFill>
                <a:effectLst/>
                <a:latin typeface="Times New Roman" panose="02020603050405020304" pitchFamily="18" charset="0"/>
              </a:rPr>
              <a:t>MRPT </a:t>
            </a:r>
            <a:r>
              <a:rPr lang="cs-CZ" sz="1800" noProof="0" dirty="0">
                <a:solidFill>
                  <a:srgbClr val="000000"/>
                </a:solidFill>
                <a:effectLst/>
                <a:latin typeface="Times New Roman" panose="02020603050405020304" pitchFamily="18" charset="0"/>
              </a:rPr>
              <a:t>bude při posunu po PPF z 0X do 0Y růst. Nedostatkem tohoto vysvětlení je samozřejmě to, že platí pouze pro případy, kdy se při výrobě obou statků prosazují klesající výnosy z rozsahu. </a:t>
            </a:r>
            <a:endParaRPr lang="cs-CZ" noProof="0" dirty="0"/>
          </a:p>
          <a:p>
            <a:pPr>
              <a:buNone/>
            </a:pPr>
            <a:r>
              <a:rPr lang="cs-CZ" sz="1800" b="1" noProof="0" dirty="0">
                <a:solidFill>
                  <a:srgbClr val="000000"/>
                </a:solidFill>
                <a:effectLst/>
                <a:latin typeface="Times New Roman" panose="02020603050405020304" pitchFamily="18" charset="0"/>
              </a:rPr>
              <a:t>2. Specializované vstupy </a:t>
            </a:r>
            <a:endParaRPr lang="cs-CZ" noProof="0" dirty="0"/>
          </a:p>
          <a:p>
            <a:pPr>
              <a:buNone/>
            </a:pPr>
            <a:r>
              <a:rPr lang="cs-CZ" sz="1800" noProof="0" dirty="0">
                <a:solidFill>
                  <a:srgbClr val="000000"/>
                </a:solidFill>
                <a:effectLst/>
                <a:latin typeface="Times New Roman" panose="02020603050405020304" pitchFamily="18" charset="0"/>
              </a:rPr>
              <a:t>Konkávní tvar </a:t>
            </a:r>
            <a:r>
              <a:rPr lang="cs-CZ" sz="1800" i="1" noProof="0" dirty="0">
                <a:solidFill>
                  <a:srgbClr val="000000"/>
                </a:solidFill>
                <a:effectLst/>
                <a:latin typeface="Times New Roman" panose="02020603050405020304" pitchFamily="18" charset="0"/>
              </a:rPr>
              <a:t>PPF </a:t>
            </a:r>
            <a:r>
              <a:rPr lang="cs-CZ" sz="1800" noProof="0" dirty="0">
                <a:solidFill>
                  <a:srgbClr val="000000"/>
                </a:solidFill>
                <a:effectLst/>
                <a:latin typeface="Times New Roman" panose="02020603050405020304" pitchFamily="18" charset="0"/>
              </a:rPr>
              <a:t>může být také vysvětlen za předpokladu, že některé vstupy jsou vhodnější pro výrobu jednoho statku než pro výrobu statku druhého. V tomto případě by růst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vyžadoval použití dodatečných (méně vhodných) vstupů ve výrobě tohoto statku. </a:t>
            </a:r>
            <a:r>
              <a:rPr lang="cs-CZ" sz="1800" i="1" noProof="0" dirty="0">
                <a:solidFill>
                  <a:srgbClr val="000000"/>
                </a:solidFill>
                <a:effectLst/>
                <a:latin typeface="Times New Roman" panose="02020603050405020304" pitchFamily="18" charset="0"/>
              </a:rPr>
              <a:t>MCX </a:t>
            </a:r>
            <a:r>
              <a:rPr lang="cs-CZ" sz="1800" noProof="0" dirty="0">
                <a:solidFill>
                  <a:srgbClr val="000000"/>
                </a:solidFill>
                <a:effectLst/>
                <a:latin typeface="Times New Roman" panose="02020603050405020304" pitchFamily="18" charset="0"/>
              </a:rPr>
              <a:t>by proto rostly, a </a:t>
            </a:r>
            <a:r>
              <a:rPr lang="cs-CZ" sz="1800" i="1" noProof="0" dirty="0" err="1">
                <a:solidFill>
                  <a:srgbClr val="000000"/>
                </a:solidFill>
                <a:effectLst/>
                <a:latin typeface="Times New Roman" panose="02020603050405020304" pitchFamily="18" charset="0"/>
              </a:rPr>
              <a:t>MCy</a:t>
            </a:r>
            <a:r>
              <a:rPr lang="cs-CZ" sz="1800" i="1" noProof="0" dirty="0">
                <a:solidFill>
                  <a:srgbClr val="000000"/>
                </a:solidFill>
                <a:effectLst/>
                <a:latin typeface="Times New Roman" panose="02020603050405020304" pitchFamily="18" charset="0"/>
              </a:rPr>
              <a:t> </a:t>
            </a:r>
            <a:r>
              <a:rPr lang="cs-CZ" sz="1800" noProof="0" dirty="0">
                <a:solidFill>
                  <a:srgbClr val="000000"/>
                </a:solidFill>
                <a:effectLst/>
                <a:latin typeface="Times New Roman" panose="02020603050405020304" pitchFamily="18" charset="0"/>
              </a:rPr>
              <a:t>naopak klesaly tak, jak by nižší produkt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mohl být vyráběn pouze vhodnějšími vstupy. Takový argument může platit např. pro rolníka, který má různě úrodné pozemky pro pěstování určité plodiny - ve snaze zvýšit její výrobu musí využívat stále méně výhodnou půdu. </a:t>
            </a:r>
            <a:endParaRPr lang="cs-CZ" noProof="0" dirty="0"/>
          </a:p>
          <a:p>
            <a:pPr>
              <a:buNone/>
            </a:pPr>
            <a:r>
              <a:rPr lang="cs-CZ" sz="1800" noProof="0" dirty="0">
                <a:solidFill>
                  <a:srgbClr val="000000"/>
                </a:solidFill>
                <a:effectLst/>
                <a:latin typeface="Times New Roman" panose="02020603050405020304" pitchFamily="18" charset="0"/>
              </a:rPr>
              <a:t>Ačkoli tento argument může vysvětlit mnohý případ reality, není v souladu s všeobecným předpokladem homogennosti výrobních faktorů. Neposkytuje tedy všeobecné vysvětlení konkávnosti. </a:t>
            </a:r>
            <a:endParaRPr lang="cs-CZ" noProof="0" dirty="0"/>
          </a:p>
          <a:p>
            <a:pPr>
              <a:buNone/>
            </a:pPr>
            <a:r>
              <a:rPr lang="cs-CZ" sz="1800" b="1" noProof="0" dirty="0">
                <a:solidFill>
                  <a:srgbClr val="000000"/>
                </a:solidFill>
                <a:effectLst/>
                <a:latin typeface="Times New Roman" panose="02020603050405020304" pitchFamily="18" charset="0"/>
              </a:rPr>
              <a:t>3. Rozdíly ve fondové náročnosti výroby statků </a:t>
            </a:r>
            <a:endParaRPr lang="cs-CZ" noProof="0" dirty="0"/>
          </a:p>
          <a:p>
            <a:pPr>
              <a:buNone/>
            </a:pPr>
            <a:r>
              <a:rPr lang="cs-CZ" sz="1800" noProof="0" dirty="0">
                <a:solidFill>
                  <a:srgbClr val="000000"/>
                </a:solidFill>
                <a:effectLst/>
                <a:latin typeface="Times New Roman" panose="02020603050405020304" pitchFamily="18" charset="0"/>
              </a:rPr>
              <a:t>I v případě homogenních faktorů a konstantních výnosů z rozsahu bude křivka hranice výrobních možností konkávní, jestliže budou oba produkty vyráběny s různými proporcemi vstupů. (V případě homogenních faktorů, konstantních výnosů z rozsahu a stejné proporce vstupů by </a:t>
            </a:r>
            <a:r>
              <a:rPr lang="cs-CZ" sz="1800" i="1" noProof="0" dirty="0">
                <a:solidFill>
                  <a:srgbClr val="000000"/>
                </a:solidFill>
                <a:effectLst/>
                <a:latin typeface="Times New Roman" panose="02020603050405020304" pitchFamily="18" charset="0"/>
              </a:rPr>
              <a:t>PPF </a:t>
            </a:r>
            <a:r>
              <a:rPr lang="cs-CZ" sz="1800" noProof="0" dirty="0">
                <a:solidFill>
                  <a:srgbClr val="000000"/>
                </a:solidFill>
                <a:effectLst/>
                <a:latin typeface="Times New Roman" panose="02020603050405020304" pitchFamily="18" charset="0"/>
              </a:rPr>
              <a:t>byla přímkou.) </a:t>
            </a:r>
            <a:endParaRPr lang="cs-CZ" noProof="0" dirty="0"/>
          </a:p>
          <a:p>
            <a:pPr>
              <a:buNone/>
            </a:pPr>
            <a:r>
              <a:rPr lang="cs-CZ" sz="1800" noProof="0" dirty="0">
                <a:solidFill>
                  <a:srgbClr val="000000"/>
                </a:solidFill>
                <a:effectLst/>
                <a:latin typeface="Times New Roman" panose="02020603050405020304" pitchFamily="18" charset="0"/>
              </a:rPr>
              <a:t>Jestliže např. výroba statku X je více kapitálově náročná než výroba statku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potom v každém bodě smluvní křivky výroby (obr. 18-1) převyšuje poměr </a:t>
            </a:r>
            <a:r>
              <a:rPr lang="cs-CZ" sz="1800" i="1" noProof="0" dirty="0">
                <a:solidFill>
                  <a:srgbClr val="000000"/>
                </a:solidFill>
                <a:effectLst/>
                <a:latin typeface="Times New Roman" panose="02020603050405020304" pitchFamily="18" charset="0"/>
              </a:rPr>
              <a:t>K </a:t>
            </a:r>
            <a:r>
              <a:rPr lang="cs-CZ" sz="1800" noProof="0" dirty="0">
                <a:solidFill>
                  <a:srgbClr val="000000"/>
                </a:solidFill>
                <a:effectLst/>
                <a:latin typeface="Times New Roman" panose="02020603050405020304" pitchFamily="18" charset="0"/>
              </a:rPr>
              <a:t>ku </a:t>
            </a:r>
            <a:r>
              <a:rPr lang="cs-CZ" sz="1800" i="1" noProof="0" dirty="0">
                <a:solidFill>
                  <a:srgbClr val="000000"/>
                </a:solidFill>
                <a:effectLst/>
                <a:latin typeface="Times New Roman" panose="02020603050405020304" pitchFamily="18" charset="0"/>
              </a:rPr>
              <a:t>L </a:t>
            </a:r>
            <a:r>
              <a:rPr lang="cs-CZ" sz="1800" noProof="0" dirty="0">
                <a:solidFill>
                  <a:srgbClr val="000000"/>
                </a:solidFill>
                <a:effectLst/>
                <a:latin typeface="Times New Roman" panose="02020603050405020304" pitchFamily="18" charset="0"/>
              </a:rPr>
              <a:t>ve výrobě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poměr </a:t>
            </a:r>
            <a:r>
              <a:rPr lang="cs-CZ" sz="1800" i="1" noProof="0" dirty="0">
                <a:solidFill>
                  <a:srgbClr val="000000"/>
                </a:solidFill>
                <a:effectLst/>
                <a:latin typeface="Times New Roman" panose="02020603050405020304" pitchFamily="18" charset="0"/>
              </a:rPr>
              <a:t>K </a:t>
            </a:r>
            <a:r>
              <a:rPr lang="cs-CZ" sz="1800" noProof="0" dirty="0">
                <a:solidFill>
                  <a:srgbClr val="000000"/>
                </a:solidFill>
                <a:effectLst/>
                <a:latin typeface="Times New Roman" panose="02020603050405020304" pitchFamily="18" charset="0"/>
              </a:rPr>
              <a:t>ku </a:t>
            </a:r>
            <a:r>
              <a:rPr lang="cs-CZ" sz="1800" i="1" noProof="0" dirty="0">
                <a:solidFill>
                  <a:srgbClr val="000000"/>
                </a:solidFill>
                <a:effectLst/>
                <a:latin typeface="Times New Roman" panose="02020603050405020304" pitchFamily="18" charset="0"/>
              </a:rPr>
              <a:t>L </a:t>
            </a:r>
            <a:r>
              <a:rPr lang="cs-CZ" sz="1800" noProof="0" dirty="0">
                <a:solidFill>
                  <a:srgbClr val="000000"/>
                </a:solidFill>
                <a:effectLst/>
                <a:latin typeface="Times New Roman" panose="02020603050405020304" pitchFamily="18" charset="0"/>
              </a:rPr>
              <a:t>ve výrobě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Smluvní křivka musí být nad diagonálou krabicového schématu. V opačném případě, kdy je výroba statku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méně </a:t>
            </a:r>
            <a:endParaRPr lang="cs-CZ" noProof="0" dirty="0"/>
          </a:p>
          <a:p>
            <a:pPr>
              <a:buNone/>
            </a:pPr>
            <a:r>
              <a:rPr lang="cs-CZ" sz="1800" noProof="0" dirty="0">
                <a:solidFill>
                  <a:srgbClr val="000000"/>
                </a:solidFill>
                <a:effectLst/>
                <a:latin typeface="Times New Roman" panose="02020603050405020304" pitchFamily="18" charset="0"/>
              </a:rPr>
              <a:t>kapitálově náročná než výroba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je smluvní křivka pod diagonálou. </a:t>
            </a:r>
            <a:endParaRPr lang="cs-CZ" noProof="0" dirty="0"/>
          </a:p>
          <a:p>
            <a:pPr>
              <a:buNone/>
            </a:pPr>
            <a:r>
              <a:rPr lang="cs-CZ" sz="1800" i="1" noProof="0" dirty="0">
                <a:solidFill>
                  <a:srgbClr val="000000"/>
                </a:solidFill>
                <a:effectLst/>
                <a:latin typeface="Times New Roman" panose="02020603050405020304" pitchFamily="18" charset="0"/>
              </a:rPr>
              <a:t>MRPT s růstem produktu roste. Je-li výroba změněna v severovýchodním směru v průběhu smluvní křivky </a:t>
            </a:r>
            <a:endParaRPr lang="cs-CZ" noProof="0" dirty="0"/>
          </a:p>
          <a:p>
            <a:pPr>
              <a:buNone/>
            </a:pPr>
            <a:r>
              <a:rPr lang="cs-CZ" sz="1800" i="1" noProof="0" dirty="0">
                <a:solidFill>
                  <a:srgbClr val="000000"/>
                </a:solidFill>
                <a:effectLst/>
                <a:latin typeface="Times New Roman" panose="02020603050405020304" pitchFamily="18" charset="0"/>
              </a:rPr>
              <a:t>výroby, poměr KIL ve výrobě X i Y klesá. Tato změna vede k růstu </a:t>
            </a:r>
            <a:r>
              <a:rPr lang="cs-CZ" sz="1800" noProof="0" dirty="0">
                <a:solidFill>
                  <a:srgbClr val="000000"/>
                </a:solidFill>
                <a:effectLst/>
                <a:latin typeface="Times New Roman" panose="02020603050405020304" pitchFamily="18" charset="0"/>
              </a:rPr>
              <a:t>MC X, </a:t>
            </a:r>
            <a:r>
              <a:rPr lang="cs-CZ" sz="1800" i="1" noProof="0" dirty="0">
                <a:solidFill>
                  <a:srgbClr val="000000"/>
                </a:solidFill>
                <a:effectLst/>
                <a:latin typeface="Times New Roman" panose="02020603050405020304" pitchFamily="18" charset="0"/>
              </a:rPr>
              <a:t>protože výroba X je kapitálově náročná. MCY naopak klesá, protože výroba Y je náročná na práci. </a:t>
            </a:r>
            <a:endParaRPr lang="cs-CZ" noProof="0" dirty="0"/>
          </a:p>
          <a:p>
            <a:pPr>
              <a:buNone/>
            </a:pPr>
            <a:r>
              <a:rPr lang="cs-CZ" sz="1800" b="1" noProof="0" dirty="0">
                <a:solidFill>
                  <a:srgbClr val="000000"/>
                </a:solidFill>
                <a:effectLst/>
                <a:latin typeface="Times New Roman" panose="02020603050405020304" pitchFamily="18" charset="0"/>
              </a:rPr>
              <a:t>Alternativní náklady </a:t>
            </a:r>
            <a:endParaRPr lang="cs-CZ" noProof="0" dirty="0"/>
          </a:p>
          <a:p>
            <a:pPr>
              <a:buNone/>
            </a:pPr>
            <a:r>
              <a:rPr lang="cs-CZ" sz="1800" noProof="0" dirty="0">
                <a:solidFill>
                  <a:srgbClr val="000000"/>
                </a:solidFill>
                <a:effectLst/>
                <a:latin typeface="Times New Roman" panose="02020603050405020304" pitchFamily="18" charset="0"/>
              </a:rPr>
              <a:t>Hranice výrobních možností vyjadřuje skutečnost, že pro výrobu většího množství jednoho statku je nutné </a:t>
            </a:r>
            <a:endParaRPr lang="cs-CZ" noProof="0" dirty="0"/>
          </a:p>
          <a:p>
            <a:pPr>
              <a:buNone/>
            </a:pPr>
            <a:r>
              <a:rPr lang="cs-CZ" sz="1800" noProof="0" dirty="0">
                <a:solidFill>
                  <a:srgbClr val="000000"/>
                </a:solidFill>
                <a:effectLst/>
                <a:latin typeface="Times New Roman" panose="02020603050405020304" pitchFamily="18" charset="0"/>
              </a:rPr>
              <a:t>omezit výrobu statku jiného za předpokladu fixních výrobních faktorů. Tento fakt ekonomická teorie označuje </a:t>
            </a:r>
            <a:endParaRPr lang="cs-CZ" noProof="0" dirty="0"/>
          </a:p>
          <a:p>
            <a:pPr>
              <a:buNone/>
            </a:pPr>
            <a:r>
              <a:rPr lang="cs-CZ" sz="1800" noProof="0" dirty="0">
                <a:solidFill>
                  <a:srgbClr val="000000"/>
                </a:solidFill>
                <a:effectLst/>
                <a:latin typeface="Times New Roman" panose="02020603050405020304" pitchFamily="18" charset="0"/>
              </a:rPr>
              <a:t>termínem alternativní náklady. Náklady na výrobu většího množství produktu Z mohou být snáze měřeny </a:t>
            </a:r>
            <a:endParaRPr lang="cs-CZ" noProof="0" dirty="0"/>
          </a:p>
          <a:p>
            <a:pPr>
              <a:buNone/>
            </a:pPr>
            <a:r>
              <a:rPr lang="cs-CZ" sz="1800" noProof="0" dirty="0">
                <a:solidFill>
                  <a:srgbClr val="000000"/>
                </a:solidFill>
                <a:effectLst/>
                <a:latin typeface="Times New Roman" panose="02020603050405020304" pitchFamily="18" charset="0"/>
              </a:rPr>
              <a:t>omezením výstupu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které je tímto zvětšením výroby způsobeno. Náklad na každou další jednotku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je </a:t>
            </a:r>
            <a:endParaRPr lang="cs-CZ" noProof="0" dirty="0"/>
          </a:p>
          <a:p>
            <a:pPr>
              <a:buNone/>
            </a:pPr>
            <a:r>
              <a:rPr lang="cs-CZ" sz="1800" noProof="0" dirty="0">
                <a:solidFill>
                  <a:srgbClr val="000000"/>
                </a:solidFill>
                <a:effectLst/>
                <a:latin typeface="Times New Roman" panose="02020603050405020304" pitchFamily="18" charset="0"/>
              </a:rPr>
              <a:t>nejlépe měřitelný jako </a:t>
            </a:r>
            <a:r>
              <a:rPr lang="cs-CZ" sz="1800" i="1" noProof="0" dirty="0">
                <a:solidFill>
                  <a:srgbClr val="000000"/>
                </a:solidFill>
                <a:effectLst/>
                <a:latin typeface="Times New Roman" panose="02020603050405020304" pitchFamily="18" charset="0"/>
              </a:rPr>
              <a:t>MRPT (X </a:t>
            </a:r>
            <a:r>
              <a:rPr lang="cs-CZ" sz="1800" noProof="0" dirty="0">
                <a:solidFill>
                  <a:srgbClr val="000000"/>
                </a:solidFill>
                <a:effectLst/>
                <a:latin typeface="Times New Roman" panose="02020603050405020304" pitchFamily="18" charset="0"/>
              </a:rPr>
              <a:t>za Y) v odpovídajícím bodě </a:t>
            </a:r>
            <a:r>
              <a:rPr lang="cs-CZ" sz="1800" i="1" noProof="0" dirty="0">
                <a:solidFill>
                  <a:srgbClr val="000000"/>
                </a:solidFill>
                <a:effectLst/>
                <a:latin typeface="Times New Roman" panose="02020603050405020304" pitchFamily="18" charset="0"/>
              </a:rPr>
              <a:t>PPF.</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b="1" noProof="0" dirty="0">
                <a:solidFill>
                  <a:srgbClr val="000000"/>
                </a:solidFill>
                <a:effectLst/>
                <a:latin typeface="Times New Roman" panose="02020603050405020304" pitchFamily="18" charset="0"/>
              </a:rPr>
              <a:t>Alternativní náklady </a:t>
            </a:r>
            <a:endParaRPr lang="cs-CZ" sz="2800" noProof="0" dirty="0"/>
          </a:p>
          <a:p>
            <a:pPr>
              <a:buNone/>
            </a:pPr>
            <a:r>
              <a:rPr lang="cs-CZ" sz="1800" noProof="0" dirty="0">
                <a:solidFill>
                  <a:srgbClr val="000000"/>
                </a:solidFill>
                <a:effectLst/>
                <a:latin typeface="Times New Roman" panose="02020603050405020304" pitchFamily="18" charset="0"/>
              </a:rPr>
              <a:t>Hranice výrobních možností vyjadřuje skutečnost, že pro výrobu většího množství jednoho statku je nutné omezit výrobu statku jiného za předpokladu fixních výrobních faktorů. Tento fakt ekonomická teorie označuje termínem alternativní náklady. Náklady na výrobu většího množství produktu X mohou být snáze měřeny </a:t>
            </a:r>
            <a:endParaRPr lang="cs-CZ" sz="2800" noProof="0" dirty="0"/>
          </a:p>
          <a:p>
            <a:pPr>
              <a:buNone/>
            </a:pPr>
            <a:r>
              <a:rPr lang="cs-CZ" sz="1800" noProof="0" dirty="0">
                <a:solidFill>
                  <a:srgbClr val="000000"/>
                </a:solidFill>
                <a:effectLst/>
                <a:latin typeface="Times New Roman" panose="02020603050405020304" pitchFamily="18" charset="0"/>
              </a:rPr>
              <a:t>omezením výstupu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které je tímto zvětšením výroby způsobeno. Náklad na každou další jednotku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je nejlépe měřitelný jako </a:t>
            </a:r>
            <a:r>
              <a:rPr lang="cs-CZ" sz="1800" i="1" noProof="0" dirty="0">
                <a:solidFill>
                  <a:srgbClr val="000000"/>
                </a:solidFill>
                <a:effectLst/>
                <a:latin typeface="Times New Roman" panose="02020603050405020304" pitchFamily="18" charset="0"/>
              </a:rPr>
              <a:t>MRPT (X </a:t>
            </a:r>
            <a:r>
              <a:rPr lang="cs-CZ" sz="1800" noProof="0" dirty="0">
                <a:solidFill>
                  <a:srgbClr val="000000"/>
                </a:solidFill>
                <a:effectLst/>
                <a:latin typeface="Times New Roman" panose="02020603050405020304" pitchFamily="18" charset="0"/>
              </a:rPr>
              <a:t>za Y) v odpovídajícím bodě </a:t>
            </a:r>
            <a:r>
              <a:rPr lang="cs-CZ" sz="1800" i="1" noProof="0" dirty="0">
                <a:solidFill>
                  <a:srgbClr val="000000"/>
                </a:solidFill>
                <a:effectLst/>
                <a:latin typeface="Times New Roman" panose="02020603050405020304" pitchFamily="18" charset="0"/>
              </a:rPr>
              <a:t>PPF.</a:t>
            </a:r>
          </a:p>
          <a:p>
            <a:pPr>
              <a:buNone/>
            </a:pPr>
            <a:endParaRPr lang="cs-CZ" sz="1800" b="1" i="1" noProof="0" dirty="0">
              <a:solidFill>
                <a:srgbClr val="000000"/>
              </a:solidFill>
              <a:effectLst/>
              <a:latin typeface="Times New Roman" panose="02020603050405020304" pitchFamily="18" charset="0"/>
            </a:endParaRPr>
          </a:p>
          <a:p>
            <a:pPr>
              <a:buNone/>
            </a:pPr>
            <a:r>
              <a:rPr lang="cs-CZ" sz="1800" b="1" noProof="0" dirty="0">
                <a:solidFill>
                  <a:srgbClr val="000000"/>
                </a:solidFill>
                <a:effectLst/>
                <a:latin typeface="Times New Roman" panose="02020603050405020304" pitchFamily="18" charset="0"/>
              </a:rPr>
              <a:t>Zákon rostoucích alternativních nákladů </a:t>
            </a:r>
            <a:r>
              <a:rPr lang="cs-CZ" sz="1800" noProof="0" dirty="0">
                <a:solidFill>
                  <a:srgbClr val="000000"/>
                </a:solidFill>
                <a:effectLst/>
                <a:latin typeface="Times New Roman" panose="02020603050405020304" pitchFamily="18" charset="0"/>
              </a:rPr>
              <a:t>vyjadřuje skutečnost, že čím více je určitého statku vyráběno, tím vyšší jsou alternativní náklady těchto dodatečných jednotek statku (v důsledku klesajících výnosů, specializovaných zdrojů či existence rozdílné fondové náročnosti výroby). V případě konstantních alternativních nákladů by </a:t>
            </a:r>
            <a:r>
              <a:rPr lang="cs-CZ" sz="1800" i="1" noProof="0" dirty="0">
                <a:solidFill>
                  <a:srgbClr val="000000"/>
                </a:solidFill>
                <a:effectLst/>
                <a:latin typeface="Times New Roman" panose="02020603050405020304" pitchFamily="18" charset="0"/>
              </a:rPr>
              <a:t>PPF </a:t>
            </a:r>
            <a:r>
              <a:rPr lang="cs-CZ" sz="1800" noProof="0" dirty="0">
                <a:solidFill>
                  <a:srgbClr val="000000"/>
                </a:solidFill>
                <a:effectLst/>
                <a:latin typeface="Times New Roman" panose="02020603050405020304" pitchFamily="18" charset="0"/>
              </a:rPr>
              <a:t>byla přímkou. </a:t>
            </a:r>
            <a:endParaRPr lang="cs-CZ" sz="2800" noProof="0" dirty="0"/>
          </a:p>
          <a:p>
            <a:pPr>
              <a:buNone/>
            </a:pPr>
            <a:r>
              <a:rPr lang="cs-CZ" sz="1800" i="1" noProof="0" dirty="0">
                <a:solidFill>
                  <a:srgbClr val="000000"/>
                </a:solidFill>
                <a:effectLst/>
                <a:latin typeface="Times New Roman" panose="02020603050405020304" pitchFamily="18" charset="0"/>
              </a:rPr>
              <a:t>Poznámka: Ač vysvětlujeme podstatu alternativních nákladů pro případ jedné firmy, je zřejmé, že mají obecnou platnost. Představíme-li si celou ekonomiku jako jednu gigantickou firmu (předpoklad fixních výrobních faktorů by byl pro takovou situaci případný), bude PPF ukazovat takové kombinace statků, které ekonomika může produkovat, jsou-li její zdroje efektivně využity. PPF je tedy široce použitelná pro studium národních i mezinárodních ekonomických problémů.</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b="1" noProof="0" dirty="0">
                <a:solidFill>
                  <a:srgbClr val="000000"/>
                </a:solidFill>
                <a:effectLst/>
                <a:latin typeface="Times New Roman" panose="02020603050405020304" pitchFamily="18" charset="0"/>
              </a:rPr>
              <a:t>Má-li ekonomika fixní zásobu zdrojů, potom je další podmínkou celkové efektivnosti výroby efektivní rozmístění těchto zdrojů mezi jednotlivé firmy. Intuitivně dokážeme říci, že by zdroje měly být rozděleny do těch firem, kde mohou být nejefektivněji využity. Přesněji je tato podmínka vyjádřena 2. alokačním </a:t>
            </a:r>
          </a:p>
          <a:p>
            <a:pPr>
              <a:buNone/>
            </a:pPr>
            <a:r>
              <a:rPr lang="cs-CZ" sz="1800" b="1" noProof="0" dirty="0">
                <a:solidFill>
                  <a:srgbClr val="000000"/>
                </a:solidFill>
                <a:effectLst/>
                <a:latin typeface="Times New Roman" panose="02020603050405020304" pitchFamily="18" charset="0"/>
              </a:rPr>
              <a:t>pravidlem.</a:t>
            </a:r>
          </a:p>
          <a:p>
            <a:pPr>
              <a:buNone/>
            </a:pPr>
            <a:r>
              <a:rPr lang="cs-CZ" sz="1800" b="1" noProof="0" dirty="0">
                <a:solidFill>
                  <a:srgbClr val="000000"/>
                </a:solidFill>
                <a:effectLst/>
                <a:latin typeface="Times New Roman" panose="02020603050405020304" pitchFamily="18" charset="0"/>
              </a:rPr>
              <a:t>Druhou podmínkou efektivnosti výroby je taková alokace fixního množství práce a kapitálu mezi obě firmy, při níž je mezní produkt obou výrobních faktorů pro oba vyráběné statky stejný.</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b="1" noProof="0" dirty="0">
                <a:solidFill>
                  <a:srgbClr val="000000"/>
                </a:solidFill>
                <a:effectLst/>
                <a:latin typeface="Times New Roman" panose="02020603050405020304" pitchFamily="18" charset="0"/>
              </a:rPr>
              <a:t>Předpokládejme výchozí alokaci L1 dělníků ve firmě 1 a L2 ve firmě 2. Z obrázku je jasné, že MPL prvé firmy převyšuje v této situaci MPL druhé firmy. Alokační pravidlo navrhuje, aby byla práce přemístěna z druhé do první firmy. Předpokládejme, že je tak přemístěn pouze jeden pracovník. Šrafovaná plocha na </a:t>
            </a:r>
          </a:p>
          <a:p>
            <a:pPr>
              <a:buNone/>
            </a:pPr>
            <a:r>
              <a:rPr lang="cs-CZ" sz="1800" b="1" noProof="0" dirty="0">
                <a:solidFill>
                  <a:srgbClr val="000000"/>
                </a:solidFill>
                <a:effectLst/>
                <a:latin typeface="Times New Roman" panose="02020603050405020304" pitchFamily="18" charset="0"/>
              </a:rPr>
              <a:t>obrázku a znázorňuje rozšíření výroby pomocí tohoto dodatečného pracovníka v první firmě, na obrázku b omezení výroby ve druhé firmě v důsledku ztráty tohoto pracovníka. Šrafovaná plocha na obrázku a je zřetelně větší než na obrázku b. Přesun také napomohl k vyrovnání MPL obou firem - dodatečný </a:t>
            </a:r>
          </a:p>
          <a:p>
            <a:pPr>
              <a:buNone/>
            </a:pPr>
            <a:r>
              <a:rPr lang="cs-CZ" sz="1800" b="1" noProof="0" dirty="0">
                <a:solidFill>
                  <a:srgbClr val="000000"/>
                </a:solidFill>
                <a:effectLst/>
                <a:latin typeface="Times New Roman" panose="02020603050405020304" pitchFamily="18" charset="0"/>
              </a:rPr>
              <a:t>pracovník v první firmě způsobil, že MPL poklesl, zatímco ve druhé firmě je méně pracovníků a MPL roste. </a:t>
            </a:r>
          </a:p>
          <a:p>
            <a:pPr>
              <a:buNone/>
            </a:pPr>
            <a:r>
              <a:rPr lang="cs-CZ" sz="1800" b="1" noProof="0" dirty="0">
                <a:solidFill>
                  <a:srgbClr val="000000"/>
                </a:solidFill>
                <a:effectLst/>
                <a:latin typeface="Times New Roman" panose="02020603050405020304" pitchFamily="18" charset="0"/>
              </a:rPr>
              <a:t>Přesun práce by pokračoval, dokud rovnosti požadované alokačním pravidlem 2 není dosaženo.</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Char char="ü"/>
              <a:defRPr/>
            </a:pPr>
            <a:r>
              <a:rPr lang="cs-CZ" sz="1200" dirty="0">
                <a:latin typeface="Times New Roman" panose="02020603050405020304" pitchFamily="18" charset="0"/>
              </a:rPr>
              <a:t>Důležité:</a:t>
            </a:r>
          </a:p>
          <a:p>
            <a:pPr eaLnBrk="1" hangingPunct="1">
              <a:defRPr/>
            </a:pPr>
            <a:endParaRPr lang="cs-CZ" sz="1200" dirty="0">
              <a:latin typeface="Times New Roman" panose="02020603050405020304" pitchFamily="18" charset="0"/>
            </a:endParaRPr>
          </a:p>
          <a:p>
            <a:pPr eaLnBrk="1" hangingPunct="1">
              <a:defRPr/>
            </a:pPr>
            <a:r>
              <a:rPr lang="cs-CZ" sz="1200" dirty="0">
                <a:latin typeface="Times New Roman" panose="02020603050405020304" pitchFamily="18" charset="0"/>
              </a:rPr>
              <a:t>Existují pouze </a:t>
            </a:r>
            <a:r>
              <a:rPr lang="cs-CZ" sz="1200" b="1" dirty="0">
                <a:latin typeface="Times New Roman" panose="02020603050405020304" pitchFamily="18" charset="0"/>
              </a:rPr>
              <a:t>dva druhy spotřebních statků </a:t>
            </a:r>
            <a:r>
              <a:rPr lang="cs-CZ" sz="1200" dirty="0">
                <a:latin typeface="Times New Roman" panose="02020603050405020304" pitchFamily="18" charset="0"/>
              </a:rPr>
              <a:t>— X a Y:</a:t>
            </a:r>
          </a:p>
          <a:p>
            <a:pPr eaLnBrk="1" hangingPunct="1">
              <a:buFont typeface="Wingdings" panose="05000000000000000000" pitchFamily="2" charset="2"/>
              <a:buChar char="Ø"/>
              <a:defRPr/>
            </a:pPr>
            <a:r>
              <a:rPr lang="cs-CZ" sz="1200" dirty="0">
                <a:latin typeface="Times New Roman" panose="02020603050405020304" pitchFamily="18" charset="0"/>
              </a:rPr>
              <a:t>spotřebitelé za ně utrácejí </a:t>
            </a:r>
            <a:r>
              <a:rPr lang="cs-CZ" sz="1200" b="1" dirty="0">
                <a:latin typeface="Times New Roman" panose="02020603050405020304" pitchFamily="18" charset="0"/>
              </a:rPr>
              <a:t>celý svůj příjem.</a:t>
            </a:r>
          </a:p>
          <a:p>
            <a:pPr eaLnBrk="1" hangingPunct="1">
              <a:defRPr/>
            </a:pPr>
            <a:endParaRPr lang="cs-CZ" sz="1200" dirty="0">
              <a:latin typeface="Times New Roman" panose="02020603050405020304" pitchFamily="18" charset="0"/>
            </a:endParaRPr>
          </a:p>
          <a:p>
            <a:pPr eaLnBrk="1" hangingPunct="1">
              <a:defRPr/>
            </a:pPr>
            <a:r>
              <a:rPr lang="cs-CZ" sz="1200" dirty="0">
                <a:latin typeface="Times New Roman" panose="02020603050405020304" pitchFamily="18" charset="0"/>
              </a:rPr>
              <a:t>Existují pouze </a:t>
            </a:r>
            <a:r>
              <a:rPr lang="cs-CZ" sz="1200" b="1" dirty="0">
                <a:latin typeface="Times New Roman" panose="02020603050405020304" pitchFamily="18" charset="0"/>
              </a:rPr>
              <a:t>dva výrobní faktory </a:t>
            </a:r>
            <a:r>
              <a:rPr lang="cs-CZ" sz="1200" dirty="0">
                <a:latin typeface="Times New Roman" panose="02020603050405020304" pitchFamily="18" charset="0"/>
              </a:rPr>
              <a:t>— L a K:  práce a kapitál. </a:t>
            </a:r>
          </a:p>
          <a:p>
            <a:pPr eaLnBrk="1" hangingPunct="1">
              <a:buFont typeface="Wingdings" panose="05000000000000000000" pitchFamily="2" charset="2"/>
              <a:buChar char="Ø"/>
              <a:defRPr/>
            </a:pPr>
            <a:r>
              <a:rPr lang="cs-CZ" sz="1200" dirty="0">
                <a:latin typeface="Times New Roman" panose="02020603050405020304" pitchFamily="18" charset="0"/>
              </a:rPr>
              <a:t>Tyto výrobní faktory vlastní spotřebitelé a jejich </a:t>
            </a:r>
            <a:r>
              <a:rPr lang="cs-CZ" sz="1200" b="1" dirty="0">
                <a:latin typeface="Times New Roman" panose="02020603050405020304" pitchFamily="18" charset="0"/>
              </a:rPr>
              <a:t>prodejem získávají příjem.</a:t>
            </a:r>
          </a:p>
          <a:p>
            <a:pPr eaLnBrk="1" hangingPunct="1">
              <a:defRPr/>
            </a:pPr>
            <a:endParaRPr lang="cs-CZ" sz="1200" b="1" dirty="0">
              <a:latin typeface="Times New Roman" panose="02020603050405020304" pitchFamily="18" charset="0"/>
            </a:endParaRPr>
          </a:p>
          <a:p>
            <a:pPr eaLnBrk="1" hangingPunct="1">
              <a:defRPr/>
            </a:pPr>
            <a:r>
              <a:rPr lang="cs-CZ" sz="1200" dirty="0">
                <a:latin typeface="Times New Roman" panose="02020603050405020304" pitchFamily="18" charset="0"/>
              </a:rPr>
              <a:t>Existují jen </a:t>
            </a:r>
            <a:r>
              <a:rPr lang="cs-CZ" sz="1200" b="1" dirty="0">
                <a:latin typeface="Times New Roman" panose="02020603050405020304" pitchFamily="18" charset="0"/>
              </a:rPr>
              <a:t>dva lidé, </a:t>
            </a:r>
            <a:r>
              <a:rPr lang="cs-CZ" sz="1200" dirty="0">
                <a:latin typeface="Times New Roman" panose="02020603050405020304" pitchFamily="18" charset="0"/>
              </a:rPr>
              <a:t>tvořící společnost — A </a:t>
            </a:r>
            <a:r>
              <a:rPr lang="cs-CZ" sz="1200" dirty="0" err="1">
                <a:latin typeface="Times New Roman" panose="02020603050405020304" pitchFamily="18" charset="0"/>
              </a:rPr>
              <a:t>a</a:t>
            </a:r>
            <a:r>
              <a:rPr lang="cs-CZ" sz="1200" dirty="0">
                <a:latin typeface="Times New Roman" panose="02020603050405020304" pitchFamily="18" charset="0"/>
              </a:rPr>
              <a:t> E (Adam a Eva).</a:t>
            </a:r>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b="1" noProof="0" dirty="0">
                <a:solidFill>
                  <a:srgbClr val="000000"/>
                </a:solidFill>
                <a:effectLst/>
                <a:latin typeface="Times New Roman" panose="02020603050405020304" pitchFamily="18" charset="0"/>
              </a:rPr>
              <a:t>Přesun práce by pokračoval, dokud rovnosti požadované alokačním pravidlem 2 není dosaženo.</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dirty="0">
                <a:solidFill>
                  <a:srgbClr val="000000"/>
                </a:solidFill>
                <a:effectLst/>
                <a:latin typeface="Times New Roman" panose="02020603050405020304" pitchFamily="18" charset="0"/>
              </a:rPr>
              <a:t>I v </a:t>
            </a:r>
            <a:r>
              <a:rPr lang="en-GB" sz="1800" dirty="0" err="1">
                <a:solidFill>
                  <a:srgbClr val="000000"/>
                </a:solidFill>
                <a:effectLst/>
                <a:latin typeface="Times New Roman" panose="02020603050405020304" pitchFamily="18" charset="0"/>
              </a:rPr>
              <a:t>případě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zdroje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rozmístěny</a:t>
            </a:r>
            <a:r>
              <a:rPr lang="en-GB" sz="1800" dirty="0">
                <a:solidFill>
                  <a:srgbClr val="000000"/>
                </a:solidFill>
                <a:effectLst/>
                <a:latin typeface="Times New Roman" panose="02020603050405020304" pitchFamily="18" charset="0"/>
              </a:rPr>
              <a:t> jak v </a:t>
            </a:r>
            <a:r>
              <a:rPr lang="en-GB" sz="1800" dirty="0" err="1">
                <a:solidFill>
                  <a:srgbClr val="000000"/>
                </a:solidFill>
                <a:effectLst/>
                <a:latin typeface="Times New Roman" panose="02020603050405020304" pitchFamily="18" charset="0"/>
              </a:rPr>
              <a:t>rámci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musí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zabezpečení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splněna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ještě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podmínka</a:t>
            </a:r>
            <a:r>
              <a:rPr lang="en-GB" sz="1800" dirty="0">
                <a:solidFill>
                  <a:srgbClr val="000000"/>
                </a:solidFill>
                <a:effectLst/>
                <a:latin typeface="Times New Roman" panose="02020603050405020304" pitchFamily="18" charset="0"/>
              </a:rPr>
              <a:t> -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musí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Nutné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předpoklady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situace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shrnuty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b="1" dirty="0">
                <a:solidFill>
                  <a:srgbClr val="000000"/>
                </a:solidFill>
                <a:effectLst/>
                <a:latin typeface="Times New Roman" panose="02020603050405020304" pitchFamily="18" charset="0"/>
              </a:rPr>
              <a:t>3. </a:t>
            </a:r>
            <a:r>
              <a:rPr lang="en-GB" sz="1800" b="1" dirty="0" err="1">
                <a:solidFill>
                  <a:srgbClr val="000000"/>
                </a:solidFill>
                <a:effectLst/>
                <a:latin typeface="Times New Roman" panose="02020603050405020304" pitchFamily="18" charset="0"/>
              </a:rPr>
              <a:t>alokačním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pravidle</a:t>
            </a:r>
            <a:r>
              <a:rPr lang="en-GB" sz="1800" b="1" dirty="0">
                <a:solidFill>
                  <a:srgbClr val="000000"/>
                </a:solidFill>
                <a:effectLst/>
                <a:latin typeface="Times New Roman" panose="02020603050405020304" pitchFamily="18" charset="0"/>
              </a:rPr>
              <a:t>: </a:t>
            </a:r>
            <a:endParaRPr lang="en-GB" dirty="0"/>
          </a:p>
          <a:p>
            <a:pPr>
              <a:buNone/>
            </a:pPr>
            <a:r>
              <a:rPr lang="en-GB" sz="1800" b="1" i="1" dirty="0" err="1">
                <a:solidFill>
                  <a:srgbClr val="000000"/>
                </a:solidFill>
                <a:effectLst/>
                <a:latin typeface="Times New Roman" panose="02020603050405020304" pitchFamily="18" charset="0"/>
              </a:rPr>
              <a:t>Třetí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podmínkou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efektivnosti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výroby</a:t>
            </a:r>
            <a:r>
              <a:rPr lang="en-GB" sz="1800" b="1" i="1" dirty="0">
                <a:solidFill>
                  <a:srgbClr val="000000"/>
                </a:solidFill>
                <a:effectLst/>
                <a:latin typeface="Times New Roman" panose="02020603050405020304" pitchFamily="18" charset="0"/>
              </a:rPr>
              <a:t> je </a:t>
            </a:r>
            <a:r>
              <a:rPr lang="en-GB" sz="1800" b="1" i="1" dirty="0" err="1">
                <a:solidFill>
                  <a:srgbClr val="000000"/>
                </a:solidFill>
                <a:effectLst/>
                <a:latin typeface="Times New Roman" panose="02020603050405020304" pitchFamily="18" charset="0"/>
              </a:rPr>
              <a:t>taková</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struktura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výroby</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obou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statků</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při</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níž</a:t>
            </a:r>
            <a:r>
              <a:rPr lang="en-GB" sz="1800" b="1" i="1" dirty="0">
                <a:solidFill>
                  <a:srgbClr val="000000"/>
                </a:solidFill>
                <a:effectLst/>
                <a:latin typeface="Times New Roman" panose="02020603050405020304" pitchFamily="18" charset="0"/>
              </a:rPr>
              <a:t> je </a:t>
            </a:r>
            <a:r>
              <a:rPr lang="en-GB" sz="1800" b="1" i="1" dirty="0" err="1">
                <a:solidFill>
                  <a:srgbClr val="000000"/>
                </a:solidFill>
                <a:effectLst/>
                <a:latin typeface="Times New Roman" panose="02020603050405020304" pitchFamily="18" charset="0"/>
              </a:rPr>
              <a:t>mezní</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míra</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transformace</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produktu</a:t>
            </a:r>
            <a:r>
              <a:rPr lang="en-GB" sz="1800" b="1" i="1" dirty="0">
                <a:solidFill>
                  <a:srgbClr val="000000"/>
                </a:solidFill>
                <a:effectLst/>
                <a:latin typeface="Times New Roman" panose="02020603050405020304" pitchFamily="18" charset="0"/>
              </a:rPr>
              <a:t> u </a:t>
            </a:r>
            <a:r>
              <a:rPr lang="en-GB" sz="1800" b="1" i="1" dirty="0" err="1">
                <a:solidFill>
                  <a:srgbClr val="000000"/>
                </a:solidFill>
                <a:effectLst/>
                <a:latin typeface="Times New Roman" panose="02020603050405020304" pitchFamily="18" charset="0"/>
              </a:rPr>
              <a:t>obou</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firem</a:t>
            </a:r>
            <a:r>
              <a:rPr lang="en-GB" sz="1800" b="1" i="1" dirty="0">
                <a:solidFill>
                  <a:srgbClr val="000000"/>
                </a:solidFill>
                <a:effectLst/>
                <a:latin typeface="Times New Roman" panose="02020603050405020304" pitchFamily="18" charset="0"/>
              </a:rPr>
              <a:t> </a:t>
            </a:r>
            <a:r>
              <a:rPr lang="en-GB" sz="1800" b="1" i="1" dirty="0" err="1">
                <a:solidFill>
                  <a:srgbClr val="000000"/>
                </a:solidFill>
                <a:effectLst/>
                <a:latin typeface="Times New Roman" panose="02020603050405020304" pitchFamily="18" charset="0"/>
              </a:rPr>
              <a:t>stejná</a:t>
            </a:r>
            <a:r>
              <a:rPr lang="en-GB" sz="1800" b="1" i="1" dirty="0">
                <a:solidFill>
                  <a:srgbClr val="000000"/>
                </a:solidFill>
                <a:effectLst/>
                <a:latin typeface="Times New Roman" panose="02020603050405020304" pitchFamily="18" charset="0"/>
              </a:rPr>
              <a:t>.</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dirty="0" err="1">
                <a:solidFill>
                  <a:srgbClr val="000000"/>
                </a:solidFill>
                <a:effectLst/>
                <a:latin typeface="Times New Roman" panose="02020603050405020304" pitchFamily="18" charset="0"/>
              </a:rPr>
              <a:t>Předpokládejme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a</a:t>
            </a:r>
            <a:r>
              <a:rPr lang="en-GB" sz="1800" dirty="0">
                <a:solidFill>
                  <a:srgbClr val="000000"/>
                </a:solidFill>
                <a:effectLst/>
                <a:latin typeface="Times New Roman" panose="02020603050405020304" pitchFamily="18" charset="0"/>
              </a:rPr>
              <a:t> B, </a:t>
            </a:r>
            <a:r>
              <a:rPr lang="en-GB" sz="1800" dirty="0" err="1">
                <a:solidFill>
                  <a:srgbClr val="000000"/>
                </a:solidFill>
                <a:effectLst/>
                <a:latin typeface="Times New Roman" panose="02020603050405020304" pitchFamily="18" charset="0"/>
              </a:rPr>
              <a:t>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vyrábějí</a:t>
            </a:r>
            <a:r>
              <a:rPr lang="en-GB" sz="1800" dirty="0">
                <a:solidFill>
                  <a:srgbClr val="000000"/>
                </a:solidFill>
                <a:effectLst/>
                <a:latin typeface="Times New Roman" panose="02020603050405020304" pitchFamily="18" charset="0"/>
              </a:rPr>
              <a:t> pivo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křivky</a:t>
            </a:r>
            <a:r>
              <a:rPr lang="en-GB" sz="1800" dirty="0">
                <a:solidFill>
                  <a:srgbClr val="000000"/>
                </a:solidFill>
                <a:effectLst/>
                <a:latin typeface="Times New Roman" panose="02020603050405020304" pitchFamily="18" charset="0"/>
              </a:rPr>
              <a:t> PPF </a:t>
            </a:r>
            <a:r>
              <a:rPr lang="en-GB" sz="1800" dirty="0" err="1">
                <a:solidFill>
                  <a:srgbClr val="000000"/>
                </a:solidFill>
                <a:effectLst/>
                <a:latin typeface="Times New Roman" panose="02020603050405020304" pitchFamily="18" charset="0"/>
              </a:rPr>
              <a:t>znázorňuje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obrázek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volí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kombinaci</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RA (100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50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kde</a:t>
            </a:r>
            <a:r>
              <a:rPr lang="en-GB" sz="1800" dirty="0">
                <a:solidFill>
                  <a:srgbClr val="000000"/>
                </a:solidFill>
                <a:effectLst/>
                <a:latin typeface="Times New Roman" panose="02020603050405020304" pitchFamily="18" charset="0"/>
              </a:rPr>
              <a:t> MRPT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za </a:t>
            </a:r>
            <a:r>
              <a:rPr lang="en-GB" sz="1800" dirty="0" err="1">
                <a:solidFill>
                  <a:srgbClr val="000000"/>
                </a:solidFill>
                <a:effectLst/>
                <a:latin typeface="Times New Roman" panose="02020603050405020304" pitchFamily="18" charset="0"/>
              </a:rPr>
              <a:t>víno</a:t>
            </a:r>
            <a:r>
              <a:rPr lang="en-GB" sz="1800" dirty="0">
                <a:solidFill>
                  <a:srgbClr val="000000"/>
                </a:solidFill>
                <a:effectLst/>
                <a:latin typeface="Times New Roman" panose="02020603050405020304" pitchFamily="18" charset="0"/>
              </a:rPr>
              <a:t>) je 2/1. V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situaci</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musí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vzdát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výroby</a:t>
            </a:r>
            <a:r>
              <a:rPr lang="en-GB" sz="1800" dirty="0">
                <a:solidFill>
                  <a:srgbClr val="000000"/>
                </a:solidFill>
                <a:effectLst/>
                <a:latin typeface="Times New Roman" panose="02020603050405020304" pitchFamily="18" charset="0"/>
              </a:rPr>
              <a:t> 2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chce</a:t>
            </a:r>
            <a:r>
              <a:rPr lang="en-GB" sz="1800" dirty="0">
                <a:solidFill>
                  <a:srgbClr val="000000"/>
                </a:solidFill>
                <a:effectLst/>
                <a:latin typeface="Times New Roman" panose="02020603050405020304" pitchFamily="18" charset="0"/>
              </a:rPr>
              <a:t>-li </a:t>
            </a:r>
            <a:r>
              <a:rPr lang="en-GB" sz="1800" dirty="0" err="1">
                <a:solidFill>
                  <a:srgbClr val="000000"/>
                </a:solidFill>
                <a:effectLst/>
                <a:latin typeface="Times New Roman" panose="02020603050405020304" pitchFamily="18" charset="0"/>
              </a:rPr>
              <a:t>vyrobit</a:t>
            </a:r>
            <a:r>
              <a:rPr lang="en-GB" sz="1800" dirty="0">
                <a:solidFill>
                  <a:srgbClr val="000000"/>
                </a:solidFill>
                <a:effectLst/>
                <a:latin typeface="Times New Roman" panose="02020603050405020304" pitchFamily="18" charset="0"/>
              </a:rPr>
              <a:t> o 1 </a:t>
            </a:r>
            <a:r>
              <a:rPr lang="en-GB" sz="1800" dirty="0" err="1">
                <a:solidFill>
                  <a:srgbClr val="000000"/>
                </a:solidFill>
                <a:effectLst/>
                <a:latin typeface="Times New Roman" panose="02020603050405020304" pitchFamily="18" charset="0"/>
              </a:rPr>
              <a:t>láhev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Předpokládejme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B </a:t>
            </a:r>
            <a:r>
              <a:rPr lang="en-GB" sz="1800" dirty="0" err="1">
                <a:solidFill>
                  <a:srgbClr val="000000"/>
                </a:solidFill>
                <a:effectLst/>
                <a:latin typeface="Times New Roman" panose="02020603050405020304" pitchFamily="18" charset="0"/>
              </a:rPr>
              <a:t>volí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výrobu</a:t>
            </a:r>
            <a:r>
              <a:rPr lang="en-GB" sz="1800" dirty="0">
                <a:solidFill>
                  <a:srgbClr val="000000"/>
                </a:solidFill>
                <a:effectLst/>
                <a:latin typeface="Times New Roman" panose="02020603050405020304" pitchFamily="18" charset="0"/>
              </a:rPr>
              <a:t> 100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50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 bod RB - </a:t>
            </a:r>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MRPT v </a:t>
            </a:r>
            <a:r>
              <a:rPr lang="en-GB" sz="1800" dirty="0" err="1">
                <a:solidFill>
                  <a:srgbClr val="000000"/>
                </a:solidFill>
                <a:effectLst/>
                <a:latin typeface="Times New Roman" panose="02020603050405020304" pitchFamily="18" charset="0"/>
              </a:rPr>
              <a:t>tomto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je 1/1. Za </a:t>
            </a:r>
            <a:r>
              <a:rPr lang="en-GB" sz="1800" dirty="0" err="1">
                <a:solidFill>
                  <a:srgbClr val="000000"/>
                </a:solidFill>
                <a:effectLst/>
                <a:latin typeface="Times New Roman" panose="02020603050405020304" pitchFamily="18" charset="0"/>
              </a:rPr>
              <a:t>takového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předpokladu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zvýšena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bude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je v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efektivnější</a:t>
            </a:r>
            <a:r>
              <a:rPr lang="en-GB" sz="1800" dirty="0">
                <a:solidFill>
                  <a:srgbClr val="000000"/>
                </a:solidFill>
                <a:effectLst/>
                <a:latin typeface="Times New Roman" panose="02020603050405020304" pitchFamily="18" charset="0"/>
              </a:rPr>
              <a:t>) a B </a:t>
            </a:r>
            <a:r>
              <a:rPr lang="en-GB" sz="1800" dirty="0" err="1">
                <a:solidFill>
                  <a:srgbClr val="000000"/>
                </a:solidFill>
                <a:effectLst/>
                <a:latin typeface="Times New Roman" panose="02020603050405020304" pitchFamily="18" charset="0"/>
              </a:rPr>
              <a:t>více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(ze </a:t>
            </a:r>
            <a:r>
              <a:rPr lang="en-GB" sz="1800" dirty="0" err="1">
                <a:solidFill>
                  <a:srgbClr val="000000"/>
                </a:solidFill>
                <a:effectLst/>
                <a:latin typeface="Times New Roman" panose="02020603050405020304" pitchFamily="18" charset="0"/>
              </a:rPr>
              <a:t>stejného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Například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 by </a:t>
            </a:r>
            <a:r>
              <a:rPr lang="en-GB" sz="1800" dirty="0" err="1">
                <a:solidFill>
                  <a:srgbClr val="000000"/>
                </a:solidFill>
                <a:effectLst/>
                <a:latin typeface="Times New Roman" panose="02020603050405020304" pitchFamily="18" charset="0"/>
              </a:rPr>
              <a:t>mohla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vyrábět</a:t>
            </a:r>
            <a:r>
              <a:rPr lang="en-GB" sz="1800" dirty="0">
                <a:solidFill>
                  <a:srgbClr val="000000"/>
                </a:solidFill>
                <a:effectLst/>
                <a:latin typeface="Times New Roman" panose="02020603050405020304" pitchFamily="18" charset="0"/>
              </a:rPr>
              <a:t> 102 </a:t>
            </a:r>
            <a:r>
              <a:rPr lang="en-GB" sz="1800" dirty="0" err="1">
                <a:solidFill>
                  <a:srgbClr val="000000"/>
                </a:solidFill>
                <a:effectLst/>
                <a:latin typeface="Times New Roman" panose="02020603050405020304" pitchFamily="18" charset="0"/>
              </a:rPr>
              <a:t>láhve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49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zatímco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B 99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51 </a:t>
            </a:r>
            <a:r>
              <a:rPr lang="en-GB" sz="1800" dirty="0" err="1">
                <a:solidFill>
                  <a:srgbClr val="000000"/>
                </a:solidFill>
                <a:effectLst/>
                <a:latin typeface="Times New Roman" panose="02020603050405020304" pitchFamily="18" charset="0"/>
              </a:rPr>
              <a:t>láhev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Tato </a:t>
            </a:r>
            <a:r>
              <a:rPr lang="en-GB" sz="1800" dirty="0" err="1">
                <a:solidFill>
                  <a:srgbClr val="000000"/>
                </a:solidFill>
                <a:effectLst/>
                <a:latin typeface="Times New Roman" panose="02020603050405020304" pitchFamily="18" charset="0"/>
              </a:rPr>
              <a:t>reorganizace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umožní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zvýšit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aniž</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poklesl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Výchozí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volba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a</a:t>
            </a:r>
            <a:r>
              <a:rPr lang="en-GB" sz="1800" dirty="0">
                <a:solidFill>
                  <a:srgbClr val="000000"/>
                </a:solidFill>
                <a:effectLst/>
                <a:latin typeface="Times New Roman" panose="02020603050405020304" pitchFamily="18" charset="0"/>
              </a:rPr>
              <a:t> B </a:t>
            </a:r>
            <a:r>
              <a:rPr lang="en-GB" sz="1800" dirty="0" err="1">
                <a:solidFill>
                  <a:srgbClr val="000000"/>
                </a:solidFill>
                <a:effectLst/>
                <a:latin typeface="Times New Roman" panose="02020603050405020304" pitchFamily="18" charset="0"/>
              </a:rPr>
              <a:t>byla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neefektivní</a:t>
            </a:r>
            <a:r>
              <a:rPr lang="en-GB" sz="1800" dirty="0">
                <a:solidFill>
                  <a:srgbClr val="000000"/>
                </a:solidFill>
                <a:effectLst/>
                <a:latin typeface="Times New Roman" panose="02020603050405020304" pitchFamily="18" charset="0"/>
              </a:rPr>
              <a:t>.</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dirty="0" err="1">
                <a:solidFill>
                  <a:srgbClr val="000000"/>
                </a:solidFill>
                <a:effectLst/>
                <a:latin typeface="Times New Roman" panose="02020603050405020304" pitchFamily="18" charset="0"/>
              </a:rPr>
              <a:t>Předpokládejme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a</a:t>
            </a:r>
            <a:r>
              <a:rPr lang="en-GB" sz="1800" dirty="0">
                <a:solidFill>
                  <a:srgbClr val="000000"/>
                </a:solidFill>
                <a:effectLst/>
                <a:latin typeface="Times New Roman" panose="02020603050405020304" pitchFamily="18" charset="0"/>
              </a:rPr>
              <a:t> B, </a:t>
            </a:r>
            <a:r>
              <a:rPr lang="en-GB" sz="1800" dirty="0" err="1">
                <a:solidFill>
                  <a:srgbClr val="000000"/>
                </a:solidFill>
                <a:effectLst/>
                <a:latin typeface="Times New Roman" panose="02020603050405020304" pitchFamily="18" charset="0"/>
              </a:rPr>
              <a:t>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vyrábějí</a:t>
            </a:r>
            <a:r>
              <a:rPr lang="en-GB" sz="1800" dirty="0">
                <a:solidFill>
                  <a:srgbClr val="000000"/>
                </a:solidFill>
                <a:effectLst/>
                <a:latin typeface="Times New Roman" panose="02020603050405020304" pitchFamily="18" charset="0"/>
              </a:rPr>
              <a:t> pivo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Jejich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křivky</a:t>
            </a:r>
            <a:r>
              <a:rPr lang="en-GB" sz="1800" dirty="0">
                <a:solidFill>
                  <a:srgbClr val="000000"/>
                </a:solidFill>
                <a:effectLst/>
                <a:latin typeface="Times New Roman" panose="02020603050405020304" pitchFamily="18" charset="0"/>
              </a:rPr>
              <a:t> PPF </a:t>
            </a:r>
            <a:r>
              <a:rPr lang="en-GB" sz="1800" dirty="0" err="1">
                <a:solidFill>
                  <a:srgbClr val="000000"/>
                </a:solidFill>
                <a:effectLst/>
                <a:latin typeface="Times New Roman" panose="02020603050405020304" pitchFamily="18" charset="0"/>
              </a:rPr>
              <a:t>znázorňuje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obrázek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volí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kombinaci</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RA (100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50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kde</a:t>
            </a:r>
            <a:r>
              <a:rPr lang="en-GB" sz="1800" dirty="0">
                <a:solidFill>
                  <a:srgbClr val="000000"/>
                </a:solidFill>
                <a:effectLst/>
                <a:latin typeface="Times New Roman" panose="02020603050405020304" pitchFamily="18" charset="0"/>
              </a:rPr>
              <a:t> MRPT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za </a:t>
            </a:r>
            <a:r>
              <a:rPr lang="en-GB" sz="1800" dirty="0" err="1">
                <a:solidFill>
                  <a:srgbClr val="000000"/>
                </a:solidFill>
                <a:effectLst/>
                <a:latin typeface="Times New Roman" panose="02020603050405020304" pitchFamily="18" charset="0"/>
              </a:rPr>
              <a:t>víno</a:t>
            </a:r>
            <a:r>
              <a:rPr lang="en-GB" sz="1800" dirty="0">
                <a:solidFill>
                  <a:srgbClr val="000000"/>
                </a:solidFill>
                <a:effectLst/>
                <a:latin typeface="Times New Roman" panose="02020603050405020304" pitchFamily="18" charset="0"/>
              </a:rPr>
              <a:t>) je 2/1. V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situaci</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musí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vzdát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výroby</a:t>
            </a:r>
            <a:r>
              <a:rPr lang="en-GB" sz="1800" dirty="0">
                <a:solidFill>
                  <a:srgbClr val="000000"/>
                </a:solidFill>
                <a:effectLst/>
                <a:latin typeface="Times New Roman" panose="02020603050405020304" pitchFamily="18" charset="0"/>
              </a:rPr>
              <a:t> 2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chce</a:t>
            </a:r>
            <a:r>
              <a:rPr lang="en-GB" sz="1800" dirty="0">
                <a:solidFill>
                  <a:srgbClr val="000000"/>
                </a:solidFill>
                <a:effectLst/>
                <a:latin typeface="Times New Roman" panose="02020603050405020304" pitchFamily="18" charset="0"/>
              </a:rPr>
              <a:t>-li </a:t>
            </a:r>
            <a:r>
              <a:rPr lang="en-GB" sz="1800" dirty="0" err="1">
                <a:solidFill>
                  <a:srgbClr val="000000"/>
                </a:solidFill>
                <a:effectLst/>
                <a:latin typeface="Times New Roman" panose="02020603050405020304" pitchFamily="18" charset="0"/>
              </a:rPr>
              <a:t>vyrobit</a:t>
            </a:r>
            <a:r>
              <a:rPr lang="en-GB" sz="1800" dirty="0">
                <a:solidFill>
                  <a:srgbClr val="000000"/>
                </a:solidFill>
                <a:effectLst/>
                <a:latin typeface="Times New Roman" panose="02020603050405020304" pitchFamily="18" charset="0"/>
              </a:rPr>
              <a:t> o 1 </a:t>
            </a:r>
            <a:r>
              <a:rPr lang="en-GB" sz="1800" dirty="0" err="1">
                <a:solidFill>
                  <a:srgbClr val="000000"/>
                </a:solidFill>
                <a:effectLst/>
                <a:latin typeface="Times New Roman" panose="02020603050405020304" pitchFamily="18" charset="0"/>
              </a:rPr>
              <a:t>láhev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Předpokládejme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B </a:t>
            </a:r>
            <a:r>
              <a:rPr lang="en-GB" sz="1800" dirty="0" err="1">
                <a:solidFill>
                  <a:srgbClr val="000000"/>
                </a:solidFill>
                <a:effectLst/>
                <a:latin typeface="Times New Roman" panose="02020603050405020304" pitchFamily="18" charset="0"/>
              </a:rPr>
              <a:t>volí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výrobu</a:t>
            </a:r>
            <a:r>
              <a:rPr lang="en-GB" sz="1800" dirty="0">
                <a:solidFill>
                  <a:srgbClr val="000000"/>
                </a:solidFill>
                <a:effectLst/>
                <a:latin typeface="Times New Roman" panose="02020603050405020304" pitchFamily="18" charset="0"/>
              </a:rPr>
              <a:t> 100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50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 bod RB - </a:t>
            </a:r>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MRPT v </a:t>
            </a:r>
            <a:r>
              <a:rPr lang="en-GB" sz="1800" dirty="0" err="1">
                <a:solidFill>
                  <a:srgbClr val="000000"/>
                </a:solidFill>
                <a:effectLst/>
                <a:latin typeface="Times New Roman" panose="02020603050405020304" pitchFamily="18" charset="0"/>
              </a:rPr>
              <a:t>tomto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je 1/1. Za </a:t>
            </a:r>
            <a:r>
              <a:rPr lang="en-GB" sz="1800" dirty="0" err="1">
                <a:solidFill>
                  <a:srgbClr val="000000"/>
                </a:solidFill>
                <a:effectLst/>
                <a:latin typeface="Times New Roman" panose="02020603050405020304" pitchFamily="18" charset="0"/>
              </a:rPr>
              <a:t>takového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předpokladu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zvýšena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bude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protože</a:t>
            </a:r>
            <a:r>
              <a:rPr lang="en-GB" sz="1800" dirty="0">
                <a:solidFill>
                  <a:srgbClr val="000000"/>
                </a:solidFill>
                <a:effectLst/>
                <a:latin typeface="Times New Roman" panose="02020603050405020304" pitchFamily="18" charset="0"/>
              </a:rPr>
              <a:t> je v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relativně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efektivnější</a:t>
            </a:r>
            <a:r>
              <a:rPr lang="en-GB" sz="1800" dirty="0">
                <a:solidFill>
                  <a:srgbClr val="000000"/>
                </a:solidFill>
                <a:effectLst/>
                <a:latin typeface="Times New Roman" panose="02020603050405020304" pitchFamily="18" charset="0"/>
              </a:rPr>
              <a:t>) a B </a:t>
            </a:r>
            <a:r>
              <a:rPr lang="en-GB" sz="1800" dirty="0" err="1">
                <a:solidFill>
                  <a:srgbClr val="000000"/>
                </a:solidFill>
                <a:effectLst/>
                <a:latin typeface="Times New Roman" panose="02020603050405020304" pitchFamily="18" charset="0"/>
              </a:rPr>
              <a:t>více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(ze </a:t>
            </a:r>
            <a:r>
              <a:rPr lang="en-GB" sz="1800" dirty="0" err="1">
                <a:solidFill>
                  <a:srgbClr val="000000"/>
                </a:solidFill>
                <a:effectLst/>
                <a:latin typeface="Times New Roman" panose="02020603050405020304" pitchFamily="18" charset="0"/>
              </a:rPr>
              <a:t>stejného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důvodu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Například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 by </a:t>
            </a:r>
            <a:r>
              <a:rPr lang="en-GB" sz="1800" dirty="0" err="1">
                <a:solidFill>
                  <a:srgbClr val="000000"/>
                </a:solidFill>
                <a:effectLst/>
                <a:latin typeface="Times New Roman" panose="02020603050405020304" pitchFamily="18" charset="0"/>
              </a:rPr>
              <a:t>mohla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vyrábět</a:t>
            </a:r>
            <a:r>
              <a:rPr lang="en-GB" sz="1800" dirty="0">
                <a:solidFill>
                  <a:srgbClr val="000000"/>
                </a:solidFill>
                <a:effectLst/>
                <a:latin typeface="Times New Roman" panose="02020603050405020304" pitchFamily="18" charset="0"/>
              </a:rPr>
              <a:t> 102 </a:t>
            </a:r>
            <a:r>
              <a:rPr lang="en-GB" sz="1800" dirty="0" err="1">
                <a:solidFill>
                  <a:srgbClr val="000000"/>
                </a:solidFill>
                <a:effectLst/>
                <a:latin typeface="Times New Roman" panose="02020603050405020304" pitchFamily="18" charset="0"/>
              </a:rPr>
              <a:t>láhve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49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zatímco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B 99 </a:t>
            </a:r>
            <a:r>
              <a:rPr lang="en-GB" sz="1800" dirty="0" err="1">
                <a:solidFill>
                  <a:srgbClr val="000000"/>
                </a:solidFill>
                <a:effectLst/>
                <a:latin typeface="Times New Roman" panose="02020603050405020304" pitchFamily="18" charset="0"/>
              </a:rPr>
              <a:t>láhví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 51 </a:t>
            </a:r>
            <a:r>
              <a:rPr lang="en-GB" sz="1800" dirty="0" err="1">
                <a:solidFill>
                  <a:srgbClr val="000000"/>
                </a:solidFill>
                <a:effectLst/>
                <a:latin typeface="Times New Roman" panose="02020603050405020304" pitchFamily="18" charset="0"/>
              </a:rPr>
              <a:t>láhev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Tato </a:t>
            </a:r>
            <a:r>
              <a:rPr lang="en-GB" sz="1800" dirty="0" err="1">
                <a:solidFill>
                  <a:srgbClr val="000000"/>
                </a:solidFill>
                <a:effectLst/>
                <a:latin typeface="Times New Roman" panose="02020603050405020304" pitchFamily="18" charset="0"/>
              </a:rPr>
              <a:t>reorganizace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umožní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zvýšit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piva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aniž</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poklesl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Výchozí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volba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firem</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a</a:t>
            </a:r>
            <a:r>
              <a:rPr lang="en-GB" sz="1800" dirty="0">
                <a:solidFill>
                  <a:srgbClr val="000000"/>
                </a:solidFill>
                <a:effectLst/>
                <a:latin typeface="Times New Roman" panose="02020603050405020304" pitchFamily="18" charset="0"/>
              </a:rPr>
              <a:t> B </a:t>
            </a:r>
            <a:r>
              <a:rPr lang="en-GB" sz="1800" dirty="0" err="1">
                <a:solidFill>
                  <a:srgbClr val="000000"/>
                </a:solidFill>
                <a:effectLst/>
                <a:latin typeface="Times New Roman" panose="02020603050405020304" pitchFamily="18" charset="0"/>
              </a:rPr>
              <a:t>byla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neefektivní</a:t>
            </a:r>
            <a:r>
              <a:rPr lang="en-GB" sz="1800" dirty="0">
                <a:solidFill>
                  <a:srgbClr val="000000"/>
                </a:solidFill>
                <a:effectLst/>
                <a:latin typeface="Times New Roman" panose="02020603050405020304" pitchFamily="18" charset="0"/>
              </a:rPr>
              <a:t>.</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noProof="0" dirty="0">
                <a:solidFill>
                  <a:srgbClr val="000000"/>
                </a:solidFill>
                <a:effectLst/>
                <a:latin typeface="Times New Roman" panose="02020603050405020304" pitchFamily="18" charset="0"/>
              </a:rPr>
              <a:t>Hranice výrobních možností představuje různé kombinace efektivně vyráběného produktu, nicméně teprve jeho uplatnění ve spotřebě potvrzuje jeho prospěch pro společnost. Pro určení efektivní struktury výroby a tedy odvození společensky efektivního bodu na křivce hranice výrobních možností musíme do analýzy zahrnout spotřebu, resp. preference spotřebitelů (v našem zjednodušeném modelu preference dvou spotřebitelů - Adama a Evy).Jinými slovy, je zřejmé, že celková rovnováha leží kdesi na smluvní křivce v krabicovém schématu výroby, resp. na křivce hranice výrobních možností. Kde přesně, to záleží na podmínkách poptávky po obou výrobcích.</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29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2842-F272-908D-4723-3EBCBF683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215CB-B0EF-5636-F7AD-E59A21F35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C4C00-532F-63F3-90B5-84FE521DA607}"/>
              </a:ext>
            </a:extLst>
          </p:cNvPr>
          <p:cNvSpPr>
            <a:spLocks noGrp="1"/>
          </p:cNvSpPr>
          <p:nvPr>
            <p:ph type="body" idx="1"/>
          </p:nvPr>
        </p:nvSpPr>
        <p:spPr/>
        <p:txBody>
          <a:bodyPr/>
          <a:lstStyle/>
          <a:p>
            <a:pPr>
              <a:buNone/>
            </a:pPr>
            <a:r>
              <a:rPr lang="cs-CZ" sz="1800" noProof="0" dirty="0">
                <a:solidFill>
                  <a:srgbClr val="000000"/>
                </a:solidFill>
                <a:effectLst/>
                <a:latin typeface="Times New Roman" panose="02020603050405020304" pitchFamily="18" charset="0"/>
              </a:rPr>
              <a:t>První z podmínek </a:t>
            </a:r>
            <a:r>
              <a:rPr lang="cs-CZ" sz="1800" noProof="0" dirty="0" err="1">
                <a:solidFill>
                  <a:srgbClr val="000000"/>
                </a:solidFill>
                <a:effectLst/>
                <a:latin typeface="Times New Roman" panose="02020603050405020304" pitchFamily="18" charset="0"/>
              </a:rPr>
              <a:t>Paretovské</a:t>
            </a:r>
            <a:r>
              <a:rPr lang="cs-CZ" sz="1800" noProof="0" dirty="0">
                <a:solidFill>
                  <a:srgbClr val="000000"/>
                </a:solidFill>
                <a:effectLst/>
                <a:latin typeface="Times New Roman" panose="02020603050405020304" pitchFamily="18" charset="0"/>
              </a:rPr>
              <a:t> efektivnosti zahrnuje výrobu s ekonomikou dosahující vhodné alokace zdrojů mezi výrobu dvou statků. </a:t>
            </a:r>
          </a:p>
          <a:p>
            <a:pPr>
              <a:buNone/>
            </a:pPr>
            <a:r>
              <a:rPr lang="cs-CZ" sz="1800" noProof="0" dirty="0">
                <a:solidFill>
                  <a:srgbClr val="000000"/>
                </a:solidFill>
                <a:effectLst/>
                <a:latin typeface="Times New Roman" panose="02020603050405020304" pitchFamily="18" charset="0"/>
              </a:rPr>
              <a:t>Nyní se zaměříme na to, jakým způsobem mohou ceny poskytovat signály firmám tak, aby docházelo k efektivnímu rozdělení K a L mezi firmy, resp. na výrobu statku X a Y.</a:t>
            </a:r>
          </a:p>
          <a:p>
            <a:pPr>
              <a:buNone/>
            </a:pPr>
            <a:endParaRPr lang="cs-CZ" sz="1800" noProof="0" dirty="0">
              <a:solidFill>
                <a:srgbClr val="000000"/>
              </a:solidFill>
              <a:effectLst/>
              <a:latin typeface="Times New Roman" panose="02020603050405020304" pitchFamily="18" charset="0"/>
            </a:endParaRPr>
          </a:p>
          <a:p>
            <a:pPr>
              <a:buNone/>
            </a:pPr>
            <a:endParaRPr lang="cs-CZ" sz="1800" noProof="0" dirty="0">
              <a:solidFill>
                <a:srgbClr val="000000"/>
              </a:solidFill>
              <a:effectLst/>
              <a:latin typeface="Times New Roman" panose="02020603050405020304" pitchFamily="18" charset="0"/>
            </a:endParaRPr>
          </a:p>
          <a:p>
            <a:pPr>
              <a:buNone/>
            </a:pPr>
            <a:r>
              <a:rPr lang="cs-CZ" noProof="0" dirty="0"/>
              <a:t>Poměr práce a kapitálu použitý při výrobě určité výše produktu závisí na relativní ceně vstupů. Firma volí takovou kombinaci vstupů, která odpovídá bodu, v němž se </a:t>
            </a:r>
            <a:r>
              <a:rPr lang="cs-CZ" noProof="0" dirty="0" err="1"/>
              <a:t>izokosta</a:t>
            </a:r>
            <a:r>
              <a:rPr lang="cs-CZ" noProof="0" dirty="0"/>
              <a:t> dotýká izokvanty, tzn. že se jejich směrnice shodují. Již z předchozích kapitol víme, že sklon </a:t>
            </a:r>
            <a:r>
              <a:rPr lang="cs-CZ" noProof="0" dirty="0" err="1"/>
              <a:t>izokosty</a:t>
            </a:r>
            <a:r>
              <a:rPr lang="cs-CZ" noProof="0" dirty="0"/>
              <a:t> je dán poměrem</a:t>
            </a:r>
          </a:p>
          <a:p>
            <a:pPr>
              <a:buNone/>
            </a:pPr>
            <a:r>
              <a:rPr lang="cs-CZ" noProof="0" dirty="0"/>
              <a:t>cen vstupů (w/r). V podmínkách dokonalé konkurence na trhu výrobních </a:t>
            </a:r>
            <a:r>
              <a:rPr lang="cs-CZ" noProof="0" dirty="0" err="1"/>
              <a:t>faktorů</a:t>
            </a:r>
            <a:r>
              <a:rPr lang="cs-CZ" noProof="0" dirty="0"/>
              <a:t> je tento cenový poměr shodný pro všechny firmy v ekonomice, tzn. že jejich</a:t>
            </a:r>
          </a:p>
          <a:p>
            <a:pPr>
              <a:buNone/>
            </a:pPr>
            <a:r>
              <a:rPr lang="cs-CZ" noProof="0" dirty="0"/>
              <a:t>finanční omezení je určováno </a:t>
            </a:r>
            <a:r>
              <a:rPr lang="cs-CZ" noProof="0" dirty="0" err="1"/>
              <a:t>izokostou</a:t>
            </a:r>
            <a:r>
              <a:rPr lang="cs-CZ" noProof="0" dirty="0"/>
              <a:t> se stejným sklonem.</a:t>
            </a:r>
          </a:p>
        </p:txBody>
      </p:sp>
      <p:sp>
        <p:nvSpPr>
          <p:cNvPr id="4" name="Slide Number Placeholder 3">
            <a:extLst>
              <a:ext uri="{FF2B5EF4-FFF2-40B4-BE49-F238E27FC236}">
                <a16:creationId xmlns:a16="http://schemas.microsoft.com/office/drawing/2014/main" id="{0B52482F-372C-A612-5605-D557DD85DA0A}"/>
              </a:ext>
            </a:extLst>
          </p:cNvPr>
          <p:cNvSpPr>
            <a:spLocks noGrp="1"/>
          </p:cNvSpPr>
          <p:nvPr>
            <p:ph type="sldNum" sz="quarter" idx="5"/>
          </p:nvPr>
        </p:nvSpPr>
        <p:spPr/>
        <p:txBody>
          <a:bodyPr/>
          <a:lstStyle/>
          <a:p>
            <a:fld id="{B6B4AD3D-6C93-44BC-9123-10DDA05B8073}" type="slidenum">
              <a:rPr lang="en-GB" smtClean="0"/>
              <a:t>30</a:t>
            </a:fld>
            <a:endParaRPr lang="en-GB"/>
          </a:p>
        </p:txBody>
      </p:sp>
    </p:spTree>
    <p:extLst>
      <p:ext uri="{BB962C8B-B14F-4D97-AF65-F5344CB8AC3E}">
        <p14:creationId xmlns:p14="http://schemas.microsoft.com/office/powerpoint/2010/main" val="1773332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3507-DDBE-6729-DF27-A5398AD1F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3AAD5-1516-4400-D739-C0F39D100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83E2A-1D30-0FE3-9A7F-C318B05C6133}"/>
              </a:ext>
            </a:extLst>
          </p:cNvPr>
          <p:cNvSpPr>
            <a:spLocks noGrp="1"/>
          </p:cNvSpPr>
          <p:nvPr>
            <p:ph type="body" idx="1"/>
          </p:nvPr>
        </p:nvSpPr>
        <p:spPr/>
        <p:txBody>
          <a:bodyPr/>
          <a:lstStyle/>
          <a:p>
            <a:pPr>
              <a:buNone/>
            </a:pPr>
            <a:endParaRPr lang="cs-CZ" noProof="0" dirty="0"/>
          </a:p>
        </p:txBody>
      </p:sp>
      <p:sp>
        <p:nvSpPr>
          <p:cNvPr id="4" name="Slide Number Placeholder 3">
            <a:extLst>
              <a:ext uri="{FF2B5EF4-FFF2-40B4-BE49-F238E27FC236}">
                <a16:creationId xmlns:a16="http://schemas.microsoft.com/office/drawing/2014/main" id="{12C905F8-8C55-529A-329B-2239D2DE4F69}"/>
              </a:ext>
            </a:extLst>
          </p:cNvPr>
          <p:cNvSpPr>
            <a:spLocks noGrp="1"/>
          </p:cNvSpPr>
          <p:nvPr>
            <p:ph type="sldNum" sz="quarter" idx="5"/>
          </p:nvPr>
        </p:nvSpPr>
        <p:spPr/>
        <p:txBody>
          <a:bodyPr/>
          <a:lstStyle/>
          <a:p>
            <a:fld id="{B6B4AD3D-6C93-44BC-9123-10DDA05B8073}" type="slidenum">
              <a:rPr lang="en-GB" smtClean="0"/>
              <a:t>31</a:t>
            </a:fld>
            <a:endParaRPr lang="en-GB"/>
          </a:p>
        </p:txBody>
      </p:sp>
    </p:spTree>
    <p:extLst>
      <p:ext uri="{BB962C8B-B14F-4D97-AF65-F5344CB8AC3E}">
        <p14:creationId xmlns:p14="http://schemas.microsoft.com/office/powerpoint/2010/main" val="2807197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B143-503C-3C8E-BF01-C6480E632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A497A-6D2D-0CDA-1E02-71064E355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910AE-8983-18CD-3D38-6374733A8B65}"/>
              </a:ext>
            </a:extLst>
          </p:cNvPr>
          <p:cNvSpPr>
            <a:spLocks noGrp="1"/>
          </p:cNvSpPr>
          <p:nvPr>
            <p:ph type="body" idx="1"/>
          </p:nvPr>
        </p:nvSpPr>
        <p:spPr/>
        <p:txBody>
          <a:bodyPr/>
          <a:lstStyle/>
          <a:p>
            <a:pPr>
              <a:buNone/>
            </a:pPr>
            <a:endParaRPr lang="cs-CZ" noProof="0" dirty="0"/>
          </a:p>
        </p:txBody>
      </p:sp>
      <p:sp>
        <p:nvSpPr>
          <p:cNvPr id="4" name="Slide Number Placeholder 3">
            <a:extLst>
              <a:ext uri="{FF2B5EF4-FFF2-40B4-BE49-F238E27FC236}">
                <a16:creationId xmlns:a16="http://schemas.microsoft.com/office/drawing/2014/main" id="{6287BA31-E429-383E-23A1-A8E3F605BAF8}"/>
              </a:ext>
            </a:extLst>
          </p:cNvPr>
          <p:cNvSpPr>
            <a:spLocks noGrp="1"/>
          </p:cNvSpPr>
          <p:nvPr>
            <p:ph type="sldNum" sz="quarter" idx="5"/>
          </p:nvPr>
        </p:nvSpPr>
        <p:spPr/>
        <p:txBody>
          <a:bodyPr/>
          <a:lstStyle/>
          <a:p>
            <a:fld id="{B6B4AD3D-6C93-44BC-9123-10DDA05B8073}" type="slidenum">
              <a:rPr lang="en-GB" smtClean="0"/>
              <a:t>32</a:t>
            </a:fld>
            <a:endParaRPr lang="en-GB"/>
          </a:p>
        </p:txBody>
      </p:sp>
    </p:spTree>
    <p:extLst>
      <p:ext uri="{BB962C8B-B14F-4D97-AF65-F5344CB8AC3E}">
        <p14:creationId xmlns:p14="http://schemas.microsoft.com/office/powerpoint/2010/main" val="293544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Rozdělení</a:t>
            </a:r>
            <a:r>
              <a:rPr lang="en-GB" dirty="0"/>
              <a:t> je </a:t>
            </a:r>
            <a:r>
              <a:rPr lang="en-GB" dirty="0" err="1"/>
              <a:t>tedy</a:t>
            </a:r>
            <a:r>
              <a:rPr lang="en-GB" dirty="0"/>
              <a:t> </a:t>
            </a:r>
            <a:r>
              <a:rPr lang="en-GB" dirty="0" err="1"/>
              <a:t>efektivní</a:t>
            </a:r>
            <a:r>
              <a:rPr lang="en-GB" dirty="0"/>
              <a:t>, </a:t>
            </a:r>
            <a:r>
              <a:rPr lang="en-GB" dirty="0" err="1"/>
              <a:t>jestliže</a:t>
            </a:r>
            <a:r>
              <a:rPr lang="en-GB" dirty="0"/>
              <a:t> </a:t>
            </a:r>
            <a:r>
              <a:rPr lang="en-GB" dirty="0" err="1"/>
              <a:t>podmínky</a:t>
            </a:r>
            <a:r>
              <a:rPr lang="en-GB" dirty="0"/>
              <a:t> </a:t>
            </a:r>
            <a:r>
              <a:rPr lang="en-GB" dirty="0" err="1"/>
              <a:t>nemohou</a:t>
            </a:r>
            <a:r>
              <a:rPr lang="en-GB" dirty="0"/>
              <a:t> </a:t>
            </a:r>
            <a:r>
              <a:rPr lang="en-GB" dirty="0" err="1"/>
              <a:t>být</a:t>
            </a:r>
            <a:r>
              <a:rPr lang="en-GB" dirty="0"/>
              <a:t> </a:t>
            </a:r>
            <a:r>
              <a:rPr lang="en-GB" dirty="0" err="1"/>
              <a:t>jednoznačně</a:t>
            </a:r>
            <a:r>
              <a:rPr lang="en-GB" dirty="0"/>
              <a:t> </a:t>
            </a:r>
            <a:r>
              <a:rPr lang="en-GB" dirty="0" err="1"/>
              <a:t>zlepšeny</a:t>
            </a:r>
            <a:r>
              <a:rPr lang="en-GB" dirty="0"/>
              <a:t>. </a:t>
            </a:r>
            <a:r>
              <a:rPr lang="en-GB" dirty="0" err="1"/>
              <a:t>Situace</a:t>
            </a:r>
            <a:r>
              <a:rPr lang="en-GB" dirty="0"/>
              <a:t>, </a:t>
            </a:r>
            <a:r>
              <a:rPr lang="en-GB" dirty="0" err="1"/>
              <a:t>kdy</a:t>
            </a:r>
            <a:r>
              <a:rPr lang="en-GB" dirty="0"/>
              <a:t> </a:t>
            </a:r>
            <a:r>
              <a:rPr lang="en-GB" dirty="0" err="1"/>
              <a:t>může</a:t>
            </a:r>
            <a:r>
              <a:rPr lang="en-GB" dirty="0"/>
              <a:t> </a:t>
            </a:r>
            <a:r>
              <a:rPr lang="en-GB" dirty="0" err="1"/>
              <a:t>být</a:t>
            </a:r>
            <a:r>
              <a:rPr lang="en-GB" dirty="0"/>
              <a:t> </a:t>
            </a:r>
            <a:r>
              <a:rPr lang="en-GB" dirty="0" err="1"/>
              <a:t>jednomu</a:t>
            </a:r>
            <a:r>
              <a:rPr lang="en-GB" dirty="0"/>
              <a:t> </a:t>
            </a:r>
            <a:r>
              <a:rPr lang="en-GB" dirty="0" err="1"/>
              <a:t>polepšeno</a:t>
            </a:r>
            <a:r>
              <a:rPr lang="en-GB" dirty="0"/>
              <a:t>, </a:t>
            </a:r>
            <a:r>
              <a:rPr lang="en-GB" dirty="0" err="1"/>
              <a:t>aniž</a:t>
            </a:r>
            <a:r>
              <a:rPr lang="en-GB" dirty="0"/>
              <a:t> by se </a:t>
            </a:r>
            <a:r>
              <a:rPr lang="en-GB" dirty="0" err="1"/>
              <a:t>současně</a:t>
            </a:r>
            <a:r>
              <a:rPr lang="en-GB" dirty="0"/>
              <a:t> </a:t>
            </a:r>
            <a:r>
              <a:rPr lang="en-GB" dirty="0" err="1"/>
              <a:t>musel</a:t>
            </a:r>
            <a:r>
              <a:rPr lang="en-GB" dirty="0"/>
              <a:t> </a:t>
            </a:r>
            <a:r>
              <a:rPr lang="en-GB" dirty="0" err="1"/>
              <a:t>snížit</a:t>
            </a:r>
            <a:r>
              <a:rPr lang="en-GB" dirty="0"/>
              <a:t> </a:t>
            </a:r>
            <a:r>
              <a:rPr lang="en-GB" dirty="0" err="1"/>
              <a:t>blahobyt</a:t>
            </a:r>
            <a:r>
              <a:rPr lang="en-GB" dirty="0"/>
              <a:t> </a:t>
            </a:r>
            <a:r>
              <a:rPr lang="en-GB" dirty="0" err="1"/>
              <a:t>kohokoliv</a:t>
            </a:r>
            <a:r>
              <a:rPr lang="en-GB" dirty="0"/>
              <a:t> </a:t>
            </a:r>
            <a:r>
              <a:rPr lang="en-GB" dirty="0" err="1"/>
              <a:t>jiného</a:t>
            </a:r>
            <a:r>
              <a:rPr lang="en-GB" dirty="0"/>
              <a:t>, </a:t>
            </a:r>
            <a:r>
              <a:rPr lang="en-GB" dirty="0" err="1"/>
              <a:t>bude</a:t>
            </a:r>
            <a:r>
              <a:rPr lang="en-GB" dirty="0"/>
              <a:t> </a:t>
            </a:r>
            <a:r>
              <a:rPr lang="en-GB" dirty="0" err="1"/>
              <a:t>jasně</a:t>
            </a:r>
            <a:r>
              <a:rPr lang="en-GB" dirty="0"/>
              <a:t> </a:t>
            </a:r>
            <a:r>
              <a:rPr lang="en-GB" dirty="0" err="1"/>
              <a:t>neefektivní</a:t>
            </a:r>
            <a:r>
              <a:rPr lang="en-GB" dirty="0"/>
              <a:t>. V </a:t>
            </a:r>
            <a:r>
              <a:rPr lang="en-GB" dirty="0" err="1"/>
              <a:t>tomto</a:t>
            </a:r>
            <a:r>
              <a:rPr lang="en-GB" dirty="0"/>
              <a:t> </a:t>
            </a:r>
            <a:r>
              <a:rPr lang="en-GB" dirty="0" err="1"/>
              <a:t>případě</a:t>
            </a:r>
            <a:r>
              <a:rPr lang="en-GB" dirty="0"/>
              <a:t> </a:t>
            </a:r>
            <a:r>
              <a:rPr lang="en-GB" dirty="0" err="1"/>
              <a:t>mohou</a:t>
            </a:r>
            <a:r>
              <a:rPr lang="en-GB" dirty="0"/>
              <a:t> </a:t>
            </a:r>
            <a:r>
              <a:rPr lang="en-GB" dirty="0" err="1"/>
              <a:t>být</a:t>
            </a:r>
            <a:r>
              <a:rPr lang="en-GB" dirty="0"/>
              <a:t> </a:t>
            </a:r>
            <a:r>
              <a:rPr lang="en-GB" dirty="0" err="1"/>
              <a:t>podmínky</a:t>
            </a:r>
            <a:r>
              <a:rPr lang="en-GB" dirty="0"/>
              <a:t> </a:t>
            </a:r>
            <a:r>
              <a:rPr lang="en-GB" dirty="0" err="1"/>
              <a:t>jednoznačně</a:t>
            </a:r>
            <a:r>
              <a:rPr lang="en-GB" dirty="0"/>
              <a:t> </a:t>
            </a:r>
            <a:r>
              <a:rPr lang="en-GB" dirty="0" err="1"/>
              <a:t>zlepšeny</a:t>
            </a:r>
            <a:r>
              <a:rPr lang="en-GB" dirty="0"/>
              <a:t> </a:t>
            </a:r>
            <a:r>
              <a:rPr lang="en-GB" dirty="0" err="1"/>
              <a:t>přerozdělením</a:t>
            </a:r>
            <a:r>
              <a:rPr lang="en-GB" dirty="0"/>
              <a:t> </a:t>
            </a:r>
            <a:r>
              <a:rPr lang="en-GB" dirty="0" err="1"/>
              <a:t>statků</a:t>
            </a:r>
            <a:r>
              <a:rPr lang="en-GB" dirty="0"/>
              <a:t>.</a:t>
            </a:r>
            <a:endParaRPr lang="cs-CZ" dirty="0"/>
          </a:p>
          <a:p>
            <a:endParaRPr lang="cs-CZ" dirty="0"/>
          </a:p>
          <a:p>
            <a:r>
              <a:rPr lang="en-GB" dirty="0"/>
              <a:t>V </a:t>
            </a:r>
            <a:r>
              <a:rPr lang="en-GB" dirty="0" err="1"/>
              <a:t>naší</a:t>
            </a:r>
            <a:r>
              <a:rPr lang="en-GB" dirty="0"/>
              <a:t> </a:t>
            </a:r>
            <a:r>
              <a:rPr lang="en-GB" dirty="0" err="1"/>
              <a:t>zjednodušené</a:t>
            </a:r>
            <a:r>
              <a:rPr lang="en-GB" dirty="0"/>
              <a:t> </a:t>
            </a:r>
            <a:r>
              <a:rPr lang="en-GB" dirty="0" err="1"/>
              <a:t>ekonomice</a:t>
            </a:r>
            <a:r>
              <a:rPr lang="en-GB" dirty="0"/>
              <a:t> je </a:t>
            </a:r>
            <a:r>
              <a:rPr lang="en-GB" dirty="0" err="1"/>
              <a:t>množství</a:t>
            </a:r>
            <a:r>
              <a:rPr lang="en-GB" dirty="0"/>
              <a:t> </a:t>
            </a:r>
            <a:r>
              <a:rPr lang="en-GB" dirty="0" err="1"/>
              <a:t>statků</a:t>
            </a:r>
            <a:r>
              <a:rPr lang="en-GB" dirty="0"/>
              <a:t> </a:t>
            </a:r>
            <a:r>
              <a:rPr lang="en-GB" dirty="0" err="1"/>
              <a:t>fixní</a:t>
            </a:r>
            <a:r>
              <a:rPr lang="en-GB" dirty="0"/>
              <a:t> a </a:t>
            </a:r>
            <a:r>
              <a:rPr lang="en-GB" dirty="0" err="1"/>
              <a:t>úkolem</a:t>
            </a:r>
            <a:r>
              <a:rPr lang="en-GB" dirty="0"/>
              <a:t> je </a:t>
            </a:r>
            <a:r>
              <a:rPr lang="en-GB" dirty="0" err="1"/>
              <a:t>rozdělit</a:t>
            </a:r>
            <a:r>
              <a:rPr lang="en-GB" dirty="0"/>
              <a:t> </a:t>
            </a:r>
            <a:r>
              <a:rPr lang="en-GB" dirty="0" err="1"/>
              <a:t>tyto</a:t>
            </a:r>
            <a:r>
              <a:rPr lang="en-GB" dirty="0"/>
              <a:t> </a:t>
            </a:r>
            <a:r>
              <a:rPr lang="en-GB" dirty="0" err="1"/>
              <a:t>statky</a:t>
            </a:r>
            <a:r>
              <a:rPr lang="en-GB" dirty="0"/>
              <a:t> </a:t>
            </a:r>
            <a:r>
              <a:rPr lang="en-GB" dirty="0" err="1"/>
              <a:t>mezi</a:t>
            </a:r>
            <a:r>
              <a:rPr lang="en-GB" dirty="0"/>
              <a:t> </a:t>
            </a:r>
            <a:r>
              <a:rPr lang="en-GB" dirty="0" err="1"/>
              <a:t>spotřebitele</a:t>
            </a:r>
            <a:r>
              <a:rPr lang="en-GB" dirty="0"/>
              <a:t> </a:t>
            </a:r>
            <a:r>
              <a:rPr lang="en-GB" dirty="0" err="1"/>
              <a:t>efektivním</a:t>
            </a:r>
            <a:r>
              <a:rPr lang="en-GB" dirty="0"/>
              <a:t> </a:t>
            </a:r>
            <a:r>
              <a:rPr lang="en-GB" dirty="0" err="1"/>
              <a:t>způsobem</a:t>
            </a:r>
            <a:r>
              <a:rPr lang="en-GB" dirty="0"/>
              <a:t>. </a:t>
            </a:r>
            <a:r>
              <a:rPr lang="en-GB" dirty="0" err="1"/>
              <a:t>Nezbytnou</a:t>
            </a:r>
            <a:r>
              <a:rPr lang="en-GB" dirty="0"/>
              <a:t> </a:t>
            </a:r>
            <a:r>
              <a:rPr lang="en-GB" dirty="0" err="1"/>
              <a:t>podmínkou</a:t>
            </a:r>
            <a:r>
              <a:rPr lang="en-GB" dirty="0"/>
              <a:t> </a:t>
            </a:r>
            <a:r>
              <a:rPr lang="en-GB" dirty="0" err="1"/>
              <a:t>takového</a:t>
            </a:r>
            <a:r>
              <a:rPr lang="en-GB" dirty="0"/>
              <a:t> </a:t>
            </a:r>
            <a:r>
              <a:rPr lang="en-GB" dirty="0" err="1"/>
              <a:t>rozdělení</a:t>
            </a:r>
            <a:r>
              <a:rPr lang="en-GB" dirty="0"/>
              <a:t> je, </a:t>
            </a:r>
            <a:r>
              <a:rPr lang="en-GB" dirty="0" err="1"/>
              <a:t>že</a:t>
            </a:r>
            <a:r>
              <a:rPr lang="en-GB" dirty="0"/>
              <a:t> MRSC </a:t>
            </a:r>
            <a:r>
              <a:rPr lang="en-GB" dirty="0" err="1"/>
              <a:t>mezi</a:t>
            </a:r>
            <a:r>
              <a:rPr lang="en-GB" dirty="0"/>
              <a:t> </a:t>
            </a:r>
            <a:r>
              <a:rPr lang="en-GB" dirty="0" err="1"/>
              <a:t>jakýmikoliv</a:t>
            </a:r>
            <a:r>
              <a:rPr lang="en-GB" dirty="0"/>
              <a:t> </a:t>
            </a:r>
            <a:r>
              <a:rPr lang="en-GB" dirty="0" err="1"/>
              <a:t>dvojicemi</a:t>
            </a:r>
            <a:r>
              <a:rPr lang="en-GB" dirty="0"/>
              <a:t> </a:t>
            </a:r>
            <a:r>
              <a:rPr lang="en-GB" dirty="0" err="1"/>
              <a:t>statků</a:t>
            </a:r>
            <a:r>
              <a:rPr lang="en-GB" dirty="0"/>
              <a:t> </a:t>
            </a:r>
            <a:r>
              <a:rPr lang="en-GB" dirty="0" err="1"/>
              <a:t>musí</a:t>
            </a:r>
            <a:r>
              <a:rPr lang="en-GB" dirty="0"/>
              <a:t> </a:t>
            </a:r>
            <a:r>
              <a:rPr lang="en-GB" dirty="0" err="1"/>
              <a:t>být</a:t>
            </a:r>
            <a:r>
              <a:rPr lang="en-GB" dirty="0"/>
              <a:t> pro </a:t>
            </a:r>
            <a:r>
              <a:rPr lang="en-GB" dirty="0" err="1"/>
              <a:t>všechny</a:t>
            </a:r>
            <a:r>
              <a:rPr lang="en-GB" dirty="0"/>
              <a:t> </a:t>
            </a:r>
            <a:r>
              <a:rPr lang="en-GB" dirty="0" err="1"/>
              <a:t>spotřebitele</a:t>
            </a:r>
            <a:r>
              <a:rPr lang="en-GB" dirty="0"/>
              <a:t> </a:t>
            </a:r>
            <a:r>
              <a:rPr lang="en-GB" dirty="0" err="1"/>
              <a:t>stejná</a:t>
            </a:r>
            <a:r>
              <a:rPr lang="en-GB" dirty="0"/>
              <a:t>. </a:t>
            </a:r>
            <a:r>
              <a:rPr lang="cs-CZ" dirty="0"/>
              <a:t>T</a:t>
            </a:r>
            <a:r>
              <a:rPr lang="en-GB" dirty="0" err="1"/>
              <a:t>ato</a:t>
            </a:r>
            <a:r>
              <a:rPr lang="en-GB" dirty="0"/>
              <a:t> </a:t>
            </a:r>
            <a:r>
              <a:rPr lang="en-GB" dirty="0" err="1"/>
              <a:t>podmínka</a:t>
            </a:r>
            <a:r>
              <a:rPr lang="en-GB" dirty="0"/>
              <a:t> </a:t>
            </a:r>
            <a:r>
              <a:rPr lang="en-GB" dirty="0" err="1"/>
              <a:t>může</a:t>
            </a:r>
            <a:r>
              <a:rPr lang="en-GB" dirty="0"/>
              <a:t> </a:t>
            </a:r>
            <a:r>
              <a:rPr lang="en-GB" dirty="0" err="1"/>
              <a:t>platit</a:t>
            </a:r>
            <a:r>
              <a:rPr lang="en-GB" dirty="0"/>
              <a:t> </a:t>
            </a:r>
            <a:r>
              <a:rPr lang="en-GB" dirty="0" err="1"/>
              <a:t>pouze</a:t>
            </a:r>
            <a:r>
              <a:rPr lang="en-GB" dirty="0"/>
              <a:t> za </a:t>
            </a:r>
            <a:r>
              <a:rPr lang="en-GB" dirty="0" err="1"/>
              <a:t>předpokladu</a:t>
            </a:r>
            <a:r>
              <a:rPr lang="en-GB" dirty="0"/>
              <a:t>, </a:t>
            </a:r>
            <a:r>
              <a:rPr lang="en-GB" dirty="0" err="1"/>
              <a:t>že</a:t>
            </a:r>
            <a:r>
              <a:rPr lang="en-GB" dirty="0"/>
              <a:t> oba </a:t>
            </a:r>
            <a:r>
              <a:rPr lang="en-GB" dirty="0" err="1"/>
              <a:t>spotřebitelé</a:t>
            </a:r>
            <a:r>
              <a:rPr lang="en-GB" dirty="0"/>
              <a:t> </a:t>
            </a:r>
            <a:r>
              <a:rPr lang="en-GB" dirty="0" err="1"/>
              <a:t>konzumují</a:t>
            </a:r>
            <a:r>
              <a:rPr lang="en-GB" dirty="0"/>
              <a:t> </a:t>
            </a:r>
          </a:p>
          <a:p>
            <a:r>
              <a:rPr lang="en-GB" dirty="0"/>
              <a:t>oba </a:t>
            </a:r>
            <a:r>
              <a:rPr lang="en-GB" dirty="0" err="1"/>
              <a:t>statky</a:t>
            </a:r>
            <a:r>
              <a:rPr lang="en-GB" dirty="0"/>
              <a:t>. V </a:t>
            </a:r>
            <a:r>
              <a:rPr lang="en-GB" dirty="0" err="1"/>
              <a:t>případě</a:t>
            </a:r>
            <a:r>
              <a:rPr lang="en-GB" dirty="0"/>
              <a:t> </a:t>
            </a:r>
            <a:r>
              <a:rPr lang="en-GB" dirty="0" err="1"/>
              <a:t>rohového</a:t>
            </a:r>
            <a:r>
              <a:rPr lang="en-GB" dirty="0"/>
              <a:t> </a:t>
            </a:r>
            <a:r>
              <a:rPr lang="en-GB" dirty="0" err="1"/>
              <a:t>řešení</a:t>
            </a:r>
            <a:r>
              <a:rPr lang="en-GB" dirty="0"/>
              <a:t> (</a:t>
            </a:r>
            <a:r>
              <a:rPr lang="en-GB" dirty="0" err="1"/>
              <a:t>když</a:t>
            </a:r>
            <a:r>
              <a:rPr lang="en-GB" dirty="0"/>
              <a:t> se </a:t>
            </a:r>
            <a:r>
              <a:rPr lang="en-GB" dirty="0" err="1"/>
              <a:t>spotřebitel</a:t>
            </a:r>
            <a:r>
              <a:rPr lang="en-GB" dirty="0"/>
              <a:t> </a:t>
            </a:r>
            <a:r>
              <a:rPr lang="en-GB" dirty="0" err="1"/>
              <a:t>specializuje</a:t>
            </a:r>
            <a:r>
              <a:rPr lang="en-GB" dirty="0"/>
              <a:t> </a:t>
            </a:r>
            <a:r>
              <a:rPr lang="en-GB" dirty="0" err="1"/>
              <a:t>ve</a:t>
            </a:r>
            <a:r>
              <a:rPr lang="en-GB" dirty="0"/>
              <a:t> </a:t>
            </a:r>
            <a:r>
              <a:rPr lang="en-GB" dirty="0" err="1"/>
              <a:t>spotřebě</a:t>
            </a:r>
            <a:r>
              <a:rPr lang="en-GB" dirty="0"/>
              <a:t>) se </a:t>
            </a:r>
            <a:r>
              <a:rPr lang="en-GB" dirty="0" err="1"/>
              <a:t>MRSc</a:t>
            </a:r>
            <a:r>
              <a:rPr lang="en-GB" dirty="0"/>
              <a:t> </a:t>
            </a:r>
            <a:r>
              <a:rPr lang="en-GB" dirty="0" err="1"/>
              <a:t>nemusí</a:t>
            </a:r>
            <a:r>
              <a:rPr lang="en-GB" dirty="0"/>
              <a:t> </a:t>
            </a:r>
            <a:r>
              <a:rPr lang="en-GB" dirty="0" err="1"/>
              <a:t>při</a:t>
            </a:r>
            <a:r>
              <a:rPr lang="en-GB" dirty="0"/>
              <a:t> </a:t>
            </a:r>
            <a:r>
              <a:rPr lang="en-GB" dirty="0" err="1"/>
              <a:t>efektivní</a:t>
            </a:r>
            <a:r>
              <a:rPr lang="en-GB" dirty="0"/>
              <a:t> </a:t>
            </a:r>
            <a:r>
              <a:rPr lang="en-GB" dirty="0" err="1"/>
              <a:t>alokaci</a:t>
            </a:r>
            <a:r>
              <a:rPr lang="en-GB" dirty="0"/>
              <a:t> </a:t>
            </a:r>
            <a:r>
              <a:rPr lang="en-GB" dirty="0" err="1"/>
              <a:t>rovnat</a:t>
            </a:r>
            <a:r>
              <a:rPr lang="en-GB" dirty="0"/>
              <a:t>.</a:t>
            </a:r>
            <a:endParaRPr lang="cs-CZ" dirty="0"/>
          </a:p>
          <a:p>
            <a:endParaRPr lang="cs-CZ" dirty="0"/>
          </a:p>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33</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Předpokládejme opět zjednodušenou ekonomiku se dvěma produkty (víno a pivo) a dvěma spotřebiteli (Adam a Eva). Máme k dispozici 50 láhví vína a 100 láhví piva a výchozí rozdělení je rovné pro oba spotřebitele- jak Adam, tak Eva dostanou 25 láhví vína a 50 láhví piva. Efektivní rozdělení však bude záviset na jejich preferencích - tedy na mezní míře substituce ve spotřebě obou spotřebitelů. </a:t>
            </a:r>
          </a:p>
          <a:p>
            <a:endParaRPr lang="cs-CZ" noProof="0" dirty="0"/>
          </a:p>
          <a:p>
            <a:r>
              <a:rPr lang="cs-CZ" noProof="0" dirty="0"/>
              <a:t>Za předpokladu, že MRSC (vína za pivo) Adama je 2/1, je Adam ochoten vzdát se 2 láhví piva, aby získal o 1 láhev vína více. Současně předpokládáme, že Evina MRSC (vína za pivo) je 1/1, bude si tedy přát obchodovat v poměru jedna láhev vína za jednu láhev piva. Je jasně vidět, že za těchto předpokladů není alokace efektivní. Vezměme dvě láhve piva Adamovi, vyměňme je s Evou za jednu láhev vína (obchod, který Evě vyhovuje) a dejme ji </a:t>
            </a:r>
          </a:p>
          <a:p>
            <a:r>
              <a:rPr lang="cs-CZ" noProof="0" dirty="0"/>
              <a:t>Adamovi - bude stejně spokojený jako předtím, než jsme mu vzali dvě láhve piva. Máme nyní novou alokaci, při níž Adam (s 26 láhvemi vína a 48 láhvemi piva) a Eva (s 24 láhvemi vína a 51 láhvemi piva) jsou stejně spokojeni, jako byli při původním rozdělení. V této nové situaci však vybývá jedna láhev piva, která může být </a:t>
            </a:r>
          </a:p>
          <a:p>
            <a:r>
              <a:rPr lang="cs-CZ" noProof="0" dirty="0"/>
              <a:t>někomu přidána, a tak si tento člověk může polepšit. Ukázali jsme, proč původní rozdělení nebylo efektivní. Existovala nějaká alternativa rozdělení, při níž si buď Adam, nebo Eva mohli polepšit, aniž by se zhoršila situace druhého.</a:t>
            </a:r>
          </a:p>
        </p:txBody>
      </p:sp>
      <p:sp>
        <p:nvSpPr>
          <p:cNvPr id="4" name="Slide Number Placeholder 3"/>
          <p:cNvSpPr>
            <a:spLocks noGrp="1"/>
          </p:cNvSpPr>
          <p:nvPr>
            <p:ph type="sldNum" sz="quarter" idx="5"/>
          </p:nvPr>
        </p:nvSpPr>
        <p:spPr/>
        <p:txBody>
          <a:bodyPr/>
          <a:lstStyle/>
          <a:p>
            <a:fld id="{B6B4AD3D-6C93-44BC-9123-10DDA05B8073}" type="slidenum">
              <a:rPr lang="en-GB" smtClean="0"/>
              <a:t>34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Efektivnost</a:t>
            </a:r>
            <a:r>
              <a:rPr lang="en-GB" dirty="0"/>
              <a:t> </a:t>
            </a:r>
            <a:r>
              <a:rPr lang="en-GB" dirty="0" err="1"/>
              <a:t>ve</a:t>
            </a:r>
            <a:r>
              <a:rPr lang="en-GB" dirty="0"/>
              <a:t> </a:t>
            </a:r>
            <a:r>
              <a:rPr lang="en-GB" dirty="0" err="1"/>
              <a:t>výrobě</a:t>
            </a:r>
            <a:endParaRPr lang="en-GB" dirty="0"/>
          </a:p>
          <a:p>
            <a:r>
              <a:rPr lang="en-GB" dirty="0" err="1"/>
              <a:t>Nastává</a:t>
            </a:r>
            <a:r>
              <a:rPr lang="en-GB" dirty="0"/>
              <a:t> </a:t>
            </a:r>
            <a:r>
              <a:rPr lang="en-GB" dirty="0" err="1"/>
              <a:t>pokud</a:t>
            </a:r>
            <a:r>
              <a:rPr lang="en-GB" dirty="0"/>
              <a:t> </a:t>
            </a:r>
            <a:r>
              <a:rPr lang="en-GB" dirty="0" err="1"/>
              <a:t>nelze</a:t>
            </a:r>
            <a:r>
              <a:rPr lang="en-GB" dirty="0"/>
              <a:t> </a:t>
            </a:r>
            <a:r>
              <a:rPr lang="en-GB" dirty="0" err="1"/>
              <a:t>zvýšit</a:t>
            </a:r>
            <a:r>
              <a:rPr lang="en-GB" dirty="0"/>
              <a:t> </a:t>
            </a:r>
            <a:r>
              <a:rPr lang="en-GB" dirty="0" err="1"/>
              <a:t>výstup</a:t>
            </a:r>
            <a:r>
              <a:rPr lang="en-GB" dirty="0"/>
              <a:t> </a:t>
            </a:r>
            <a:r>
              <a:rPr lang="en-GB" dirty="0" err="1"/>
              <a:t>pouhým</a:t>
            </a:r>
            <a:r>
              <a:rPr lang="en-GB" dirty="0"/>
              <a:t> </a:t>
            </a:r>
            <a:r>
              <a:rPr lang="en-GB" dirty="0" err="1"/>
              <a:t>přerozdělením</a:t>
            </a:r>
            <a:r>
              <a:rPr lang="en-GB" dirty="0"/>
              <a:t> </a:t>
            </a:r>
            <a:r>
              <a:rPr lang="en-GB" dirty="0" err="1"/>
              <a:t>zdrojů</a:t>
            </a:r>
            <a:endParaRPr lang="en-GB" dirty="0"/>
          </a:p>
          <a:p>
            <a:r>
              <a:rPr lang="en-GB" dirty="0" err="1"/>
              <a:t>Přerozdělení</a:t>
            </a:r>
            <a:r>
              <a:rPr lang="en-GB" dirty="0"/>
              <a:t> </a:t>
            </a:r>
            <a:r>
              <a:rPr lang="en-GB" dirty="0" err="1"/>
              <a:t>vstupů</a:t>
            </a:r>
            <a:r>
              <a:rPr lang="en-GB" dirty="0"/>
              <a:t> </a:t>
            </a:r>
            <a:r>
              <a:rPr lang="en-GB" dirty="0" err="1"/>
              <a:t>umožní</a:t>
            </a:r>
            <a:r>
              <a:rPr lang="en-GB" dirty="0"/>
              <a:t> </a:t>
            </a:r>
            <a:r>
              <a:rPr lang="en-GB" dirty="0" err="1"/>
              <a:t>zvýšený</a:t>
            </a:r>
            <a:r>
              <a:rPr lang="en-GB" dirty="0"/>
              <a:t> </a:t>
            </a:r>
            <a:r>
              <a:rPr lang="en-GB" dirty="0" err="1"/>
              <a:t>výstup</a:t>
            </a:r>
            <a:r>
              <a:rPr lang="en-GB" dirty="0"/>
              <a:t> X a Y se </a:t>
            </a:r>
            <a:r>
              <a:rPr lang="en-GB" dirty="0" err="1"/>
              <a:t>nemění</a:t>
            </a:r>
            <a:r>
              <a:rPr lang="en-GB" dirty="0"/>
              <a:t>-NEEFEKTIVNÍ</a:t>
            </a:r>
          </a:p>
          <a:p>
            <a:endParaRPr lang="cs-CZ" dirty="0"/>
          </a:p>
          <a:p>
            <a:r>
              <a:rPr lang="en-GB" dirty="0" err="1"/>
              <a:t>Efektivnost</a:t>
            </a:r>
            <a:r>
              <a:rPr lang="en-GB" dirty="0"/>
              <a:t> </a:t>
            </a:r>
            <a:r>
              <a:rPr lang="en-GB" dirty="0" err="1"/>
              <a:t>ve</a:t>
            </a:r>
            <a:r>
              <a:rPr lang="en-GB" dirty="0"/>
              <a:t> </a:t>
            </a:r>
            <a:r>
              <a:rPr lang="en-GB" dirty="0" err="1"/>
              <a:t>směně</a:t>
            </a:r>
            <a:endParaRPr lang="en-GB" dirty="0"/>
          </a:p>
          <a:p>
            <a:r>
              <a:rPr lang="en-GB" dirty="0" err="1"/>
              <a:t>Přerozdělením</a:t>
            </a:r>
            <a:r>
              <a:rPr lang="en-GB" dirty="0"/>
              <a:t> </a:t>
            </a:r>
            <a:r>
              <a:rPr lang="en-GB" dirty="0" err="1"/>
              <a:t>statků</a:t>
            </a:r>
            <a:r>
              <a:rPr lang="en-GB" dirty="0"/>
              <a:t> X a Y </a:t>
            </a:r>
            <a:r>
              <a:rPr lang="en-GB" dirty="0" err="1"/>
              <a:t>není</a:t>
            </a:r>
            <a:r>
              <a:rPr lang="en-GB" dirty="0"/>
              <a:t> </a:t>
            </a:r>
            <a:r>
              <a:rPr lang="en-GB" dirty="0" err="1"/>
              <a:t>možné</a:t>
            </a:r>
            <a:r>
              <a:rPr lang="en-GB" dirty="0"/>
              <a:t> </a:t>
            </a:r>
            <a:r>
              <a:rPr lang="en-GB" dirty="0" err="1"/>
              <a:t>zvýšit</a:t>
            </a:r>
            <a:r>
              <a:rPr lang="en-GB" dirty="0"/>
              <a:t> </a:t>
            </a:r>
            <a:r>
              <a:rPr lang="en-GB" dirty="0" err="1"/>
              <a:t>užitek</a:t>
            </a:r>
            <a:r>
              <a:rPr lang="en-GB" dirty="0"/>
              <a:t> </a:t>
            </a:r>
            <a:r>
              <a:rPr lang="en-GB" dirty="0" err="1"/>
              <a:t>spotřebitele</a:t>
            </a:r>
            <a:r>
              <a:rPr lang="en-GB" dirty="0"/>
              <a:t> </a:t>
            </a:r>
            <a:r>
              <a:rPr lang="en-GB" dirty="0" err="1"/>
              <a:t>Lukáše</a:t>
            </a:r>
            <a:r>
              <a:rPr lang="cs-CZ" dirty="0"/>
              <a:t> </a:t>
            </a:r>
            <a:r>
              <a:rPr lang="en-GB" dirty="0" err="1"/>
              <a:t>kdy</a:t>
            </a:r>
            <a:r>
              <a:rPr lang="en-GB" dirty="0"/>
              <a:t> </a:t>
            </a:r>
            <a:r>
              <a:rPr lang="en-GB" dirty="0" err="1"/>
              <a:t>Petrovo</a:t>
            </a:r>
            <a:r>
              <a:rPr lang="en-GB" dirty="0"/>
              <a:t> </a:t>
            </a:r>
            <a:r>
              <a:rPr lang="en-GB" dirty="0" err="1"/>
              <a:t>užitek</a:t>
            </a:r>
            <a:r>
              <a:rPr lang="en-GB" dirty="0"/>
              <a:t> se </a:t>
            </a:r>
            <a:r>
              <a:rPr lang="en-GB" dirty="0" err="1"/>
              <a:t>nemění</a:t>
            </a:r>
            <a:r>
              <a:rPr lang="cs-CZ" dirty="0"/>
              <a:t> </a:t>
            </a:r>
            <a:r>
              <a:rPr lang="en-GB" dirty="0"/>
              <a:t>(</a:t>
            </a:r>
            <a:r>
              <a:rPr lang="en-GB" dirty="0" err="1"/>
              <a:t>neklesne</a:t>
            </a:r>
            <a:r>
              <a:rPr lang="en-GB" dirty="0"/>
              <a:t>)</a:t>
            </a:r>
          </a:p>
          <a:p>
            <a:endParaRPr lang="cs-CZ" dirty="0"/>
          </a:p>
          <a:p>
            <a:r>
              <a:rPr lang="en-GB" dirty="0" err="1"/>
              <a:t>Výrobně</a:t>
            </a:r>
            <a:r>
              <a:rPr lang="en-GB" dirty="0"/>
              <a:t> </a:t>
            </a:r>
            <a:r>
              <a:rPr lang="en-GB" dirty="0" err="1"/>
              <a:t>spotřební</a:t>
            </a:r>
            <a:r>
              <a:rPr lang="en-GB" dirty="0"/>
              <a:t> </a:t>
            </a:r>
            <a:r>
              <a:rPr lang="en-GB" dirty="0" err="1"/>
              <a:t>efektivnost</a:t>
            </a:r>
            <a:endParaRPr lang="en-GB" dirty="0"/>
          </a:p>
          <a:p>
            <a:r>
              <a:rPr lang="en-GB" dirty="0" err="1"/>
              <a:t>Změna</a:t>
            </a:r>
            <a:r>
              <a:rPr lang="en-GB" dirty="0"/>
              <a:t> </a:t>
            </a:r>
            <a:r>
              <a:rPr lang="en-GB" dirty="0" err="1"/>
              <a:t>výroby</a:t>
            </a:r>
            <a:r>
              <a:rPr lang="en-GB" dirty="0"/>
              <a:t>, </a:t>
            </a:r>
            <a:r>
              <a:rPr lang="en-GB" dirty="0" err="1"/>
              <a:t>poměr</a:t>
            </a:r>
            <a:r>
              <a:rPr lang="en-GB" dirty="0"/>
              <a:t> X a Y </a:t>
            </a:r>
            <a:r>
              <a:rPr lang="en-GB" dirty="0" err="1"/>
              <a:t>nesmí</a:t>
            </a:r>
            <a:r>
              <a:rPr lang="en-GB" dirty="0"/>
              <a:t> </a:t>
            </a:r>
            <a:r>
              <a:rPr lang="en-GB" dirty="0" err="1"/>
              <a:t>zvýšit</a:t>
            </a:r>
            <a:r>
              <a:rPr lang="en-GB" dirty="0"/>
              <a:t> </a:t>
            </a:r>
            <a:r>
              <a:rPr lang="en-GB" dirty="0" err="1"/>
              <a:t>užitek</a:t>
            </a:r>
            <a:r>
              <a:rPr lang="en-GB" dirty="0"/>
              <a:t> </a:t>
            </a:r>
            <a:r>
              <a:rPr lang="en-GB" dirty="0" err="1"/>
              <a:t>Lukáše</a:t>
            </a:r>
            <a:r>
              <a:rPr lang="cs-CZ" dirty="0"/>
              <a:t> </a:t>
            </a:r>
            <a:r>
              <a:rPr lang="en-GB" dirty="0" err="1"/>
              <a:t>aniž</a:t>
            </a:r>
            <a:r>
              <a:rPr lang="en-GB" dirty="0"/>
              <a:t> by se </a:t>
            </a:r>
            <a:r>
              <a:rPr lang="en-GB" dirty="0" err="1"/>
              <a:t>nesnížil</a:t>
            </a:r>
            <a:r>
              <a:rPr lang="en-GB" dirty="0"/>
              <a:t> </a:t>
            </a:r>
            <a:r>
              <a:rPr lang="en-GB" dirty="0" err="1"/>
              <a:t>užitek</a:t>
            </a:r>
            <a:r>
              <a:rPr lang="en-GB" dirty="0"/>
              <a:t> Petra</a:t>
            </a:r>
          </a:p>
          <a:p>
            <a:r>
              <a:rPr lang="en-GB" dirty="0"/>
              <a:t>V </a:t>
            </a:r>
            <a:r>
              <a:rPr lang="en-GB" dirty="0" err="1"/>
              <a:t>ekonomice</a:t>
            </a:r>
            <a:r>
              <a:rPr lang="en-GB" dirty="0"/>
              <a:t> se </a:t>
            </a:r>
            <a:r>
              <a:rPr lang="en-GB" dirty="0" err="1"/>
              <a:t>začne</a:t>
            </a:r>
            <a:r>
              <a:rPr lang="en-GB" dirty="0"/>
              <a:t> </a:t>
            </a:r>
            <a:r>
              <a:rPr lang="en-GB" dirty="0" err="1"/>
              <a:t>vyrábět</a:t>
            </a:r>
            <a:r>
              <a:rPr lang="en-GB" dirty="0"/>
              <a:t> </a:t>
            </a:r>
            <a:r>
              <a:rPr lang="en-GB" dirty="0" err="1"/>
              <a:t>více</a:t>
            </a:r>
            <a:r>
              <a:rPr lang="en-GB" dirty="0"/>
              <a:t> </a:t>
            </a:r>
            <a:r>
              <a:rPr lang="en-GB" dirty="0" err="1"/>
              <a:t>piva</a:t>
            </a:r>
            <a:r>
              <a:rPr lang="en-GB" dirty="0"/>
              <a:t> </a:t>
            </a:r>
            <a:r>
              <a:rPr lang="en-GB" dirty="0" err="1"/>
              <a:t>na</a:t>
            </a:r>
            <a:r>
              <a:rPr lang="en-GB" dirty="0"/>
              <a:t> </a:t>
            </a:r>
            <a:r>
              <a:rPr lang="en-GB" dirty="0" err="1"/>
              <a:t>úkor</a:t>
            </a:r>
            <a:r>
              <a:rPr lang="en-GB" dirty="0"/>
              <a:t> </a:t>
            </a:r>
            <a:r>
              <a:rPr lang="en-GB" dirty="0" err="1"/>
              <a:t>vína</a:t>
            </a:r>
            <a:endParaRPr lang="en-GB" dirty="0"/>
          </a:p>
          <a:p>
            <a:r>
              <a:rPr lang="en-GB" dirty="0"/>
              <a:t>Lukáš </a:t>
            </a:r>
            <a:r>
              <a:rPr lang="en-GB" dirty="0" err="1"/>
              <a:t>si</a:t>
            </a:r>
            <a:r>
              <a:rPr lang="en-GB" dirty="0"/>
              <a:t> „</a:t>
            </a:r>
            <a:r>
              <a:rPr lang="en-GB" dirty="0" err="1"/>
              <a:t>polepší</a:t>
            </a:r>
            <a:r>
              <a:rPr lang="en-GB" dirty="0"/>
              <a:t>“ Petr </a:t>
            </a:r>
            <a:r>
              <a:rPr lang="en-GB" dirty="0" err="1"/>
              <a:t>na</a:t>
            </a:r>
            <a:r>
              <a:rPr lang="en-GB" dirty="0"/>
              <a:t> tom </a:t>
            </a:r>
            <a:r>
              <a:rPr lang="en-GB" dirty="0" err="1"/>
              <a:t>zůstane</a:t>
            </a:r>
            <a:r>
              <a:rPr lang="en-GB" dirty="0"/>
              <a:t> </a:t>
            </a:r>
            <a:r>
              <a:rPr lang="en-GB" dirty="0" err="1"/>
              <a:t>stejně</a:t>
            </a:r>
            <a:r>
              <a:rPr lang="en-GB" dirty="0"/>
              <a:t> - </a:t>
            </a:r>
            <a:r>
              <a:rPr lang="en-GB" dirty="0" err="1"/>
              <a:t>neefektivní</a:t>
            </a: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5</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Stejně jako v krabicovém schématu výroby i v tomto případě leží všechny rovnovážné body na smluvní křivce. Smluvní křivka směny je množinou bodů, které představují efektivní alokaci dvou výrobků mezi dva spotřebitele; spojuje všechny body, v nichž se dotýkají indiferenční křivky spotřebitele A </a:t>
            </a:r>
            <a:r>
              <a:rPr lang="cs-CZ" noProof="0" dirty="0" err="1"/>
              <a:t>a</a:t>
            </a:r>
            <a:r>
              <a:rPr lang="cs-CZ" noProof="0" dirty="0"/>
              <a:t> E. </a:t>
            </a:r>
          </a:p>
          <a:p>
            <a:endParaRPr lang="cs-CZ" noProof="0" dirty="0"/>
          </a:p>
          <a:p>
            <a:r>
              <a:rPr lang="cs-CZ" noProof="0" dirty="0"/>
              <a:t>Sklon indiferenční křivky je mezní míra substituce jednoho statku za jiný statek (MRSC). Z toho vyplývá, že pro efektivní směnu musí platit, že mezní míra substituce se u obou spotřebitelů musí navzájem rovnat:</a:t>
            </a:r>
          </a:p>
        </p:txBody>
      </p:sp>
      <p:sp>
        <p:nvSpPr>
          <p:cNvPr id="4" name="Slide Number Placeholder 3"/>
          <p:cNvSpPr>
            <a:spLocks noGrp="1"/>
          </p:cNvSpPr>
          <p:nvPr>
            <p:ph type="sldNum" sz="quarter" idx="5"/>
          </p:nvPr>
        </p:nvSpPr>
        <p:spPr/>
        <p:txBody>
          <a:bodyPr/>
          <a:lstStyle/>
          <a:p>
            <a:fld id="{B6B4AD3D-6C93-44BC-9123-10DDA05B8073}" type="slidenum">
              <a:rPr lang="en-GB" smtClean="0"/>
              <a:t>38</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Cílem ekonomického systému je uspokojit lidské potřeby - efektivnost ve výrobě nemusí být vůbec žádoucí, jestliže je vyrobena špatná kombinace statků z hlediska požadavků spotřebitelů. Pro dosažení celkové efektivnosti musí být splněny současně podmínky pro dosažení efektivnosti ve výrobě i efektivnosti ve směně.</a:t>
            </a:r>
          </a:p>
          <a:p>
            <a:r>
              <a:rPr lang="cs-CZ" noProof="0" dirty="0"/>
              <a:t>Například je-li výroba neefektivní, potom existuje určitý statek, jehož výroba by mohla být zvýšena, aniž by klesla výroba jiného statku. Tento dodatečný produkt by mohl zvýšit užitek spotřebitelů, aniž by se zhoršila situace jiného spotřebitele. Výchozí situace nemohla být tedy efektivní. Proto alokační pravidla 1 až 3 v souvislosti s efektivností výroby, musí pro dosažení celkové efektivnosti platit při každé alokaci. (V grafickém vyjádření to znamená, že výroba je na hranici výrobních možností.)</a:t>
            </a:r>
          </a:p>
          <a:p>
            <a:r>
              <a:rPr lang="cs-CZ" noProof="0" dirty="0"/>
              <a:t>Vyráběné statky musí být také efektivně rozděleny - jinak by si spotřebitelé mohli zlepšit situaci tak, že by si mezi sebou statky vyměnili. Splnění podmínek efektivnosti výroby i směny není postačující podmínkou celkové efektivnosti - současně musí být vyráběna žádaná kombinace statků.</a:t>
            </a:r>
          </a:p>
        </p:txBody>
      </p:sp>
      <p:sp>
        <p:nvSpPr>
          <p:cNvPr id="4" name="Slide Number Placeholder 3"/>
          <p:cNvSpPr>
            <a:spLocks noGrp="1"/>
          </p:cNvSpPr>
          <p:nvPr>
            <p:ph type="sldNum" sz="quarter" idx="5"/>
          </p:nvPr>
        </p:nvSpPr>
        <p:spPr/>
        <p:txBody>
          <a:bodyPr/>
          <a:lstStyle/>
          <a:p>
            <a:fld id="{B6B4AD3D-6C93-44BC-9123-10DDA05B8073}" type="slidenum">
              <a:rPr lang="en-GB" smtClean="0"/>
              <a:t>39</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C5E4-A32A-89B5-D431-23EDE86CF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396BC-17F3-84B8-1E0C-4A8E245AA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B1E35-D290-2178-DE26-FB3156D2A73F}"/>
              </a:ext>
            </a:extLst>
          </p:cNvPr>
          <p:cNvSpPr>
            <a:spLocks noGrp="1"/>
          </p:cNvSpPr>
          <p:nvPr>
            <p:ph type="body" idx="1"/>
          </p:nvPr>
        </p:nvSpPr>
        <p:spPr/>
        <p:txBody>
          <a:bodyPr/>
          <a:lstStyle/>
          <a:p>
            <a:r>
              <a:rPr lang="cs-CZ" noProof="0" dirty="0"/>
              <a:t>Z teorie chování spotřebitele víme, že spotřebitel volí takovou kombinaci statků, která odpovídá bodu, v  němž se linie rozpočtu dotýká jeho nejvyšší možné indiferenční křivky; směrnice linie rozpočtu a indiferenční křivky se v tomto bodě shodují. Sklon linie rozpočtu dán poměrem cen vyrobených statků (PX /PY). Jestliže je poměr cen vyrobených statků stejný pro oba spotřebitele (tj. když nakupují spotřební statky na dokonale konkurenčních trzích), potom je finanční omezení spotřebitelů určováno linií rozpočtu se stejným sklonem.</a:t>
            </a:r>
          </a:p>
        </p:txBody>
      </p:sp>
      <p:sp>
        <p:nvSpPr>
          <p:cNvPr id="4" name="Slide Number Placeholder 3">
            <a:extLst>
              <a:ext uri="{FF2B5EF4-FFF2-40B4-BE49-F238E27FC236}">
                <a16:creationId xmlns:a16="http://schemas.microsoft.com/office/drawing/2014/main" id="{1B777249-0FB9-22AD-AB24-FD932C079049}"/>
              </a:ext>
            </a:extLst>
          </p:cNvPr>
          <p:cNvSpPr>
            <a:spLocks noGrp="1"/>
          </p:cNvSpPr>
          <p:nvPr>
            <p:ph type="sldNum" sz="quarter" idx="5"/>
          </p:nvPr>
        </p:nvSpPr>
        <p:spPr/>
        <p:txBody>
          <a:bodyPr/>
          <a:lstStyle/>
          <a:p>
            <a:fld id="{B6B4AD3D-6C93-44BC-9123-10DDA05B8073}" type="slidenum">
              <a:rPr lang="en-GB" smtClean="0"/>
              <a:t>40</a:t>
            </a:fld>
            <a:endParaRPr lang="en-GB"/>
          </a:p>
        </p:txBody>
      </p:sp>
    </p:spTree>
    <p:extLst>
      <p:ext uri="{BB962C8B-B14F-4D97-AF65-F5344CB8AC3E}">
        <p14:creationId xmlns:p14="http://schemas.microsoft.com/office/powerpoint/2010/main" val="4058641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8006-A683-E9EC-CE2C-35CEA0742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80A78-4BFE-8B42-36D2-5CC7DE25F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8457A-9DA5-6745-886F-A1DFC4E0CB26}"/>
              </a:ext>
            </a:extLst>
          </p:cNvPr>
          <p:cNvSpPr>
            <a:spLocks noGrp="1"/>
          </p:cNvSpPr>
          <p:nvPr>
            <p:ph type="body" idx="1"/>
          </p:nvPr>
        </p:nvSpPr>
        <p:spPr/>
        <p:txBody>
          <a:bodyPr/>
          <a:lstStyle/>
          <a:p>
            <a:endParaRPr lang="cs-CZ" noProof="0" dirty="0"/>
          </a:p>
        </p:txBody>
      </p:sp>
      <p:sp>
        <p:nvSpPr>
          <p:cNvPr id="4" name="Slide Number Placeholder 3">
            <a:extLst>
              <a:ext uri="{FF2B5EF4-FFF2-40B4-BE49-F238E27FC236}">
                <a16:creationId xmlns:a16="http://schemas.microsoft.com/office/drawing/2014/main" id="{67FD581C-E2A7-C93A-9C8C-96FFDCB175D8}"/>
              </a:ext>
            </a:extLst>
          </p:cNvPr>
          <p:cNvSpPr>
            <a:spLocks noGrp="1"/>
          </p:cNvSpPr>
          <p:nvPr>
            <p:ph type="sldNum" sz="quarter" idx="5"/>
          </p:nvPr>
        </p:nvSpPr>
        <p:spPr/>
        <p:txBody>
          <a:bodyPr/>
          <a:lstStyle/>
          <a:p>
            <a:fld id="{B6B4AD3D-6C93-44BC-9123-10DDA05B8073}" type="slidenum">
              <a:rPr lang="en-GB" smtClean="0"/>
              <a:t>41</a:t>
            </a:fld>
            <a:endParaRPr lang="en-GB"/>
          </a:p>
        </p:txBody>
      </p:sp>
    </p:spTree>
    <p:extLst>
      <p:ext uri="{BB962C8B-B14F-4D97-AF65-F5344CB8AC3E}">
        <p14:creationId xmlns:p14="http://schemas.microsoft.com/office/powerpoint/2010/main" val="405083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BA0F-CA30-9BC4-6F52-657AEA851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BEC66-5F7F-2A4C-4EEF-26344B680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E0B95-D95F-4AD5-3792-2DE4EEE1CFC7}"/>
              </a:ext>
            </a:extLst>
          </p:cNvPr>
          <p:cNvSpPr>
            <a:spLocks noGrp="1"/>
          </p:cNvSpPr>
          <p:nvPr>
            <p:ph type="body" idx="1"/>
          </p:nvPr>
        </p:nvSpPr>
        <p:spPr/>
        <p:txBody>
          <a:bodyPr/>
          <a:lstStyle/>
          <a:p>
            <a:r>
              <a:rPr lang="cs-CZ" noProof="0" dirty="0"/>
              <a:t>Z</a:t>
            </a:r>
          </a:p>
        </p:txBody>
      </p:sp>
      <p:sp>
        <p:nvSpPr>
          <p:cNvPr id="4" name="Slide Number Placeholder 3">
            <a:extLst>
              <a:ext uri="{FF2B5EF4-FFF2-40B4-BE49-F238E27FC236}">
                <a16:creationId xmlns:a16="http://schemas.microsoft.com/office/drawing/2014/main" id="{C3126E8E-8B84-78A1-FAB0-DAB80ACE0215}"/>
              </a:ext>
            </a:extLst>
          </p:cNvPr>
          <p:cNvSpPr>
            <a:spLocks noGrp="1"/>
          </p:cNvSpPr>
          <p:nvPr>
            <p:ph type="sldNum" sz="quarter" idx="5"/>
          </p:nvPr>
        </p:nvSpPr>
        <p:spPr/>
        <p:txBody>
          <a:bodyPr/>
          <a:lstStyle/>
          <a:p>
            <a:fld id="{B6B4AD3D-6C93-44BC-9123-10DDA05B8073}" type="slidenum">
              <a:rPr lang="en-GB" smtClean="0"/>
              <a:t>42</a:t>
            </a:fld>
            <a:endParaRPr lang="en-GB"/>
          </a:p>
        </p:txBody>
      </p:sp>
    </p:spTree>
    <p:extLst>
      <p:ext uri="{BB962C8B-B14F-4D97-AF65-F5344CB8AC3E}">
        <p14:creationId xmlns:p14="http://schemas.microsoft.com/office/powerpoint/2010/main" val="1909594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Cílem ekonomického systému je uspokojit lidské potřeby - efektivnost ve výrobě nemusí být vůbec žádoucí, jestliže je vyrobena špatná kombinace statků z hlediska požadavků spotřebitelů. Pro dosažení celkové efektivnosti musí být splněny současně podmínky pro dosažení efektivnosti ve výrobě i efektivnosti ve směně.</a:t>
            </a:r>
          </a:p>
          <a:p>
            <a:r>
              <a:rPr lang="cs-CZ" noProof="0" dirty="0"/>
              <a:t>Například je-li výroba neefektivní, potom existuje určitý statek, jehož výroba by mohla být zvýšena, aniž by klesla výroba jiného statku. Tento dodatečný produkt by mohl zvýšit užitek spotřebitelů, aniž by se zhoršila situace jiného spotřebitele. Výchozí situace nemohla být tedy efektivní. Proto alokační pravidla 1 až 3 v souvislosti s efektivností výroby, musí pro dosažení celkové efektivnosti platit při každé alokaci. (V grafickém vyjádření to znamená, že výroba je na hranici výrobních možností.)</a:t>
            </a:r>
          </a:p>
          <a:p>
            <a:r>
              <a:rPr lang="cs-CZ" noProof="0" dirty="0"/>
              <a:t>Vyráběné statky musí být také efektivně rozděleny - jinak by si spotřebitelé mohli zlepšit situaci tak, že by si mezi sebou statky vyměnili. Splnění podmínek efektivnosti výroby i směny není postačující podmínkou celkové efektivnosti - současně musí být vyráběna žádaná kombinace statků.</a:t>
            </a:r>
          </a:p>
        </p:txBody>
      </p:sp>
      <p:sp>
        <p:nvSpPr>
          <p:cNvPr id="4" name="Slide Number Placeholder 3"/>
          <p:cNvSpPr>
            <a:spLocks noGrp="1"/>
          </p:cNvSpPr>
          <p:nvPr>
            <p:ph type="sldNum" sz="quarter" idx="5"/>
          </p:nvPr>
        </p:nvSpPr>
        <p:spPr/>
        <p:txBody>
          <a:bodyPr/>
          <a:lstStyle/>
          <a:p>
            <a:fld id="{B6B4AD3D-6C93-44BC-9123-10DDA05B8073}" type="slidenum">
              <a:rPr lang="en-GB" smtClean="0"/>
              <a:t>43</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Jestliže si spotřebitel přeje směnit 21 piva za 11 vína, ale zdroje ve výrobě byly rozmístěny tak, že 11 piva by mohl být vyráběn místo 1 l vína, potom situace není efektivní - vyrábí se příliš málo vína a spotřebitelé mu dávají vyšší ohodnocení, než odpovídá jeho alternativním nákladům ve výrobě. Pro vyrobení jednoho </a:t>
            </a:r>
          </a:p>
          <a:p>
            <a:r>
              <a:rPr lang="cs-CZ" noProof="0" dirty="0"/>
              <a:t>dodatečného litru vína by bylo nutné snížit výrobu piva o 1 litr - ale spotřebitelé chtějí za 21 piva 11 vína. Tak jako vždy, když se míra, v níž si spotřebitelé přejí vyměňovat zboží, liší od míry, v níž je to technicky možné, může být provedeno přerozdělení tak, aby bylo dosaženo výhodnější situace.</a:t>
            </a:r>
          </a:p>
        </p:txBody>
      </p:sp>
      <p:sp>
        <p:nvSpPr>
          <p:cNvPr id="4" name="Slide Number Placeholder 3"/>
          <p:cNvSpPr>
            <a:spLocks noGrp="1"/>
          </p:cNvSpPr>
          <p:nvPr>
            <p:ph type="sldNum" sz="quarter" idx="5"/>
          </p:nvPr>
        </p:nvSpPr>
        <p:spPr/>
        <p:txBody>
          <a:bodyPr/>
          <a:lstStyle/>
          <a:p>
            <a:fld id="{B6B4AD3D-6C93-44BC-9123-10DDA05B8073}" type="slidenum">
              <a:rPr lang="en-GB" smtClean="0"/>
              <a:t>45</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noProof="0" dirty="0">
                <a:solidFill>
                  <a:srgbClr val="000000"/>
                </a:solidFill>
                <a:effectLst/>
                <a:latin typeface="Times New Roman" panose="02020603050405020304" pitchFamily="18" charset="0"/>
              </a:rPr>
              <a:t>Budou-li oba spotřebitelé preferovat </a:t>
            </a:r>
            <a:r>
              <a:rPr lang="cs-CZ" sz="1800" i="1" noProof="0" dirty="0">
                <a:solidFill>
                  <a:srgbClr val="000000"/>
                </a:solidFill>
                <a:effectLst/>
                <a:latin typeface="Times New Roman" panose="02020603050405020304" pitchFamily="18" charset="0"/>
              </a:rPr>
              <a:t>X </a:t>
            </a:r>
            <a:r>
              <a:rPr lang="cs-CZ" sz="1800" noProof="0" dirty="0">
                <a:solidFill>
                  <a:srgbClr val="000000"/>
                </a:solidFill>
                <a:effectLst/>
                <a:latin typeface="Times New Roman" panose="02020603050405020304" pitchFamily="18" charset="0"/>
              </a:rPr>
              <a:t>před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bude posun po křivce hranice výrobních možností ve smyslu zvýšení výroby X na úkor výroby </a:t>
            </a:r>
            <a:r>
              <a:rPr lang="cs-CZ" sz="1800" i="1" noProof="0" dirty="0">
                <a:solidFill>
                  <a:srgbClr val="000000"/>
                </a:solidFill>
                <a:effectLst/>
                <a:latin typeface="Times New Roman" panose="02020603050405020304" pitchFamily="18" charset="0"/>
              </a:rPr>
              <a:t>Y </a:t>
            </a:r>
            <a:r>
              <a:rPr lang="cs-CZ" sz="1800" noProof="0" dirty="0">
                <a:solidFill>
                  <a:srgbClr val="000000"/>
                </a:solidFill>
                <a:effectLst/>
                <a:latin typeface="Times New Roman" panose="02020603050405020304" pitchFamily="18" charset="0"/>
              </a:rPr>
              <a:t>pro oba výhodný. Problém je ale určit bod na křivce hranice výrobních možností, ze kterého libovolný posun znamená poškození přinejmenším jednoho spotřebitele. Jinými slovy,- takový stav ve výrobě obou produktů, při kterém je dosažena optimální kombinace jak z hlediska dostupných výrobních zdrojů, tak z hlediska preferencí spotřebitelů. Tento bod musí splňovat </a:t>
            </a:r>
            <a:endParaRPr lang="cs-CZ" noProof="0" dirty="0"/>
          </a:p>
          <a:p>
            <a:pPr>
              <a:buNone/>
            </a:pPr>
            <a:r>
              <a:rPr lang="cs-CZ" sz="1800" noProof="0" dirty="0">
                <a:solidFill>
                  <a:srgbClr val="000000"/>
                </a:solidFill>
                <a:effectLst/>
                <a:latin typeface="Times New Roman" panose="02020603050405020304" pitchFamily="18" charset="0"/>
              </a:rPr>
              <a:t>podmínku: </a:t>
            </a:r>
            <a:r>
              <a:rPr lang="cs-CZ" sz="1800" i="1" noProof="0" dirty="0">
                <a:solidFill>
                  <a:srgbClr val="000000"/>
                </a:solidFill>
                <a:effectLst/>
                <a:latin typeface="Times New Roman" panose="02020603050405020304" pitchFamily="18" charset="0"/>
              </a:rPr>
              <a:t>MRSC = MRPT.</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46</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dirty="0">
                <a:solidFill>
                  <a:srgbClr val="000000"/>
                </a:solidFill>
                <a:effectLst/>
                <a:latin typeface="Times New Roman" panose="02020603050405020304" pitchFamily="18" charset="0"/>
              </a:rPr>
              <a:t>Má-li být produkt rozdělen tak, aby uspokojení potřeb obou spotřebitelů bylo maximalizováno, musí být mezní míra transformace shodná s mezní mírou substituce. V grafickém vyjádření to znamená, že optimální rozdělení obou statků mezi spotřebitele by mělo být představováno tím bodem na smluvní křivce, ve kterém směrnice jejich indiferenčních křivek je shodná se směrnicí křivky hranice výrobních možností v bodě R (tečny r a g jsou rovnoběžné). Tato podmínka je splněna v bodě G na smluvní křivce, kdy</a:t>
            </a:r>
          </a:p>
          <a:p>
            <a:pPr marL="285750" indent="-285750">
              <a:buFont typeface="Arial" panose="020B0604020202020204" pitchFamily="34" charset="0"/>
              <a:buChar char="•"/>
            </a:pPr>
            <a:r>
              <a:rPr lang="cs-CZ" sz="1800" dirty="0">
                <a:solidFill>
                  <a:srgbClr val="000000"/>
                </a:solidFill>
                <a:effectLst/>
                <a:latin typeface="Times New Roman" panose="02020603050405020304" pitchFamily="18" charset="0"/>
              </a:rPr>
              <a:t>spotřebitel A dostává X A jednotek X a Y A jednotek Y a</a:t>
            </a:r>
          </a:p>
          <a:p>
            <a:pPr marL="285750" indent="-285750">
              <a:buFont typeface="Arial" panose="020B0604020202020204" pitchFamily="34" charset="0"/>
              <a:buChar char="•"/>
            </a:pPr>
            <a:r>
              <a:rPr lang="cs-CZ" sz="1800" dirty="0">
                <a:solidFill>
                  <a:srgbClr val="000000"/>
                </a:solidFill>
                <a:effectLst/>
                <a:latin typeface="Times New Roman" panose="02020603050405020304" pitchFamily="18" charset="0"/>
              </a:rPr>
              <a:t>spotřebitel E dostává X - X A jednotek X a Y-YA jednotek Y.</a:t>
            </a:r>
          </a:p>
          <a:p>
            <a:pPr>
              <a:buNone/>
            </a:pPr>
            <a:endParaRPr lang="cs-CZ" sz="1800" dirty="0">
              <a:solidFill>
                <a:srgbClr val="000000"/>
              </a:solidFill>
              <a:effectLst/>
              <a:latin typeface="Times New Roman" panose="02020603050405020304" pitchFamily="18" charset="0"/>
            </a:endParaRPr>
          </a:p>
          <a:p>
            <a:pPr>
              <a:buNone/>
            </a:pPr>
            <a:r>
              <a:rPr lang="cs-CZ" sz="1800" dirty="0">
                <a:solidFill>
                  <a:srgbClr val="000000"/>
                </a:solidFill>
                <a:effectLst/>
                <a:latin typeface="Times New Roman" panose="02020603050405020304" pitchFamily="18" charset="0"/>
              </a:rPr>
              <a:t>Pro každé vyrobené množství obou produktů můžeme tímto způsobem odvodit množství každého výrobku, které by mělo být rozděleno oběma spotřebitelům.</a:t>
            </a:r>
          </a:p>
          <a:p>
            <a:pPr>
              <a:buNone/>
            </a:pPr>
            <a:endParaRPr lang="cs-CZ" sz="1800" dirty="0">
              <a:solidFill>
                <a:srgbClr val="000000"/>
              </a:solidFill>
              <a:effectLst/>
              <a:latin typeface="Times New Roman" panose="02020603050405020304" pitchFamily="18" charset="0"/>
            </a:endParaRPr>
          </a:p>
          <a:p>
            <a:pPr>
              <a:buNone/>
            </a:pP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48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cs-CZ" sz="1800" dirty="0">
                <a:solidFill>
                  <a:srgbClr val="000000"/>
                </a:solidFill>
                <a:effectLst/>
                <a:latin typeface="Times New Roman" panose="02020603050405020304" pitchFamily="18" charset="0"/>
              </a:rPr>
              <a:t>Dále můžeme s pomocí krabicového schématu výroby zjistit množství práce a kapitálu, které by mělo být alokováno na výrobu každého produktu, protože víme, že</a:t>
            </a:r>
          </a:p>
          <a:p>
            <a:pPr marL="285750" indent="-285750">
              <a:buFont typeface="Arial" panose="020B0604020202020204" pitchFamily="34" charset="0"/>
              <a:buChar char="•"/>
            </a:pPr>
            <a:r>
              <a:rPr lang="cs-CZ" sz="1800" dirty="0">
                <a:solidFill>
                  <a:srgbClr val="000000"/>
                </a:solidFill>
                <a:effectLst/>
                <a:latin typeface="Times New Roman" panose="02020603050405020304" pitchFamily="18" charset="0"/>
              </a:rPr>
              <a:t>každý bod na křivce hranice výrobních možností odpovídá bodu na smluvní křivce v krabicovém schématu výroby (např. bod R na křivce PPF na obrázku </a:t>
            </a:r>
            <a:r>
              <a:rPr lang="cs-CZ" sz="1800" dirty="0" err="1">
                <a:solidFill>
                  <a:srgbClr val="000000"/>
                </a:solidFill>
                <a:effectLst/>
                <a:latin typeface="Times New Roman" panose="02020603050405020304" pitchFamily="18" charset="0"/>
              </a:rPr>
              <a:t>sn</a:t>
            </a:r>
            <a:r>
              <a:rPr lang="cs-CZ" sz="1800" dirty="0">
                <a:solidFill>
                  <a:srgbClr val="000000"/>
                </a:solidFill>
                <a:effectLst/>
                <a:latin typeface="Times New Roman" panose="02020603050405020304" pitchFamily="18" charset="0"/>
              </a:rPr>
              <a:t>. 41 je totožný s bodem R na smluvní křivce na obrázku </a:t>
            </a:r>
            <a:r>
              <a:rPr lang="cs-CZ" sz="1800" dirty="0" err="1">
                <a:solidFill>
                  <a:srgbClr val="000000"/>
                </a:solidFill>
                <a:effectLst/>
                <a:latin typeface="Times New Roman" panose="02020603050405020304" pitchFamily="18" charset="0"/>
              </a:rPr>
              <a:t>sn</a:t>
            </a:r>
            <a:r>
              <a:rPr lang="cs-CZ" sz="1800" dirty="0">
                <a:solidFill>
                  <a:srgbClr val="000000"/>
                </a:solidFill>
                <a:effectLst/>
                <a:latin typeface="Times New Roman" panose="02020603050405020304" pitchFamily="18" charset="0"/>
              </a:rPr>
              <a:t>. 11);</a:t>
            </a:r>
          </a:p>
          <a:p>
            <a:pPr marL="285750" indent="-285750">
              <a:buFont typeface="Arial" panose="020B0604020202020204" pitchFamily="34" charset="0"/>
              <a:buChar char="•"/>
            </a:pPr>
            <a:r>
              <a:rPr lang="cs-CZ" sz="1800" dirty="0">
                <a:solidFill>
                  <a:srgbClr val="000000"/>
                </a:solidFill>
                <a:effectLst/>
                <a:latin typeface="Times New Roman" panose="02020603050405020304" pitchFamily="18" charset="0"/>
              </a:rPr>
              <a:t>každý bod na smluvní křivce v krabicovém schématu výroby představuje určitou alokaci práce a kapitálu na výrobu obou statků. Při skladbě produktu znázorněné bodem R je</a:t>
            </a:r>
          </a:p>
          <a:p>
            <a:pPr marL="285750" indent="-285750">
              <a:buFont typeface="Wingdings" panose="05000000000000000000" pitchFamily="2" charset="2"/>
              <a:buChar char="ü"/>
            </a:pPr>
            <a:r>
              <a:rPr lang="cs-CZ" sz="1800" dirty="0" err="1">
                <a:solidFill>
                  <a:srgbClr val="000000"/>
                </a:solidFill>
                <a:effectLst/>
                <a:latin typeface="Times New Roman" panose="02020603050405020304" pitchFamily="18" charset="0"/>
              </a:rPr>
              <a:t>Lx</a:t>
            </a:r>
            <a:r>
              <a:rPr lang="cs-CZ" sz="1800" dirty="0">
                <a:solidFill>
                  <a:srgbClr val="000000"/>
                </a:solidFill>
                <a:effectLst/>
                <a:latin typeface="Times New Roman" panose="02020603050405020304" pitchFamily="18" charset="0"/>
              </a:rPr>
              <a:t> jednotek práce vynaloženo na výrobu X a LY na výrobu Y;</a:t>
            </a:r>
          </a:p>
          <a:p>
            <a:pPr marL="285750" indent="-285750">
              <a:buFont typeface="Wingdings" panose="05000000000000000000" pitchFamily="2" charset="2"/>
              <a:buChar char="ü"/>
            </a:pPr>
            <a:r>
              <a:rPr lang="cs-CZ" sz="1800" dirty="0" err="1">
                <a:solidFill>
                  <a:srgbClr val="000000"/>
                </a:solidFill>
                <a:effectLst/>
                <a:latin typeface="Times New Roman" panose="02020603050405020304" pitchFamily="18" charset="0"/>
              </a:rPr>
              <a:t>Kx</a:t>
            </a:r>
            <a:r>
              <a:rPr lang="cs-CZ" sz="1800" dirty="0">
                <a:solidFill>
                  <a:srgbClr val="000000"/>
                </a:solidFill>
                <a:effectLst/>
                <a:latin typeface="Times New Roman" panose="02020603050405020304" pitchFamily="18" charset="0"/>
              </a:rPr>
              <a:t> jednotek kapitálu vynaloženo na výrobu X a KY na výrobu Y.</a:t>
            </a:r>
          </a:p>
          <a:p>
            <a:pPr>
              <a:buNone/>
            </a:pPr>
            <a:endParaRPr lang="cs-CZ" sz="180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B4AD3D-6C93-44BC-9123-10DDA05B8073}" type="slidenum">
              <a:rPr lang="en-GB" smtClean="0"/>
              <a:t>49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Předpoklád</a:t>
            </a:r>
            <a:r>
              <a:rPr lang="cs-CZ" dirty="0"/>
              <a:t>:</a:t>
            </a:r>
            <a:r>
              <a:rPr lang="en-GB" dirty="0"/>
              <a:t> </a:t>
            </a:r>
            <a:r>
              <a:rPr lang="en-GB" dirty="0" err="1"/>
              <a:t>jednoduch</a:t>
            </a:r>
            <a:r>
              <a:rPr lang="cs-CZ" dirty="0"/>
              <a:t>á</a:t>
            </a:r>
            <a:r>
              <a:rPr lang="en-GB" dirty="0"/>
              <a:t> </a:t>
            </a:r>
            <a:r>
              <a:rPr lang="en-GB" dirty="0" err="1"/>
              <a:t>ekonomik</a:t>
            </a:r>
            <a:r>
              <a:rPr lang="cs-CZ" dirty="0"/>
              <a:t>a</a:t>
            </a:r>
            <a:r>
              <a:rPr lang="en-GB" dirty="0"/>
              <a:t> </a:t>
            </a:r>
            <a:r>
              <a:rPr lang="en-GB" dirty="0" err="1"/>
              <a:t>produkující</a:t>
            </a:r>
            <a:r>
              <a:rPr lang="en-GB" dirty="0"/>
              <a:t> </a:t>
            </a:r>
            <a:r>
              <a:rPr lang="en-GB" dirty="0" err="1"/>
              <a:t>pouze</a:t>
            </a:r>
            <a:r>
              <a:rPr lang="en-GB" dirty="0"/>
              <a:t> </a:t>
            </a:r>
            <a:r>
              <a:rPr lang="en-GB" dirty="0" err="1"/>
              <a:t>výrobky</a:t>
            </a:r>
            <a:r>
              <a:rPr lang="en-GB" dirty="0"/>
              <a:t> X a Y. </a:t>
            </a:r>
            <a:r>
              <a:rPr lang="en-GB" dirty="0" err="1"/>
              <a:t>Takové</a:t>
            </a:r>
            <a:r>
              <a:rPr lang="en-GB" dirty="0"/>
              <a:t> </a:t>
            </a:r>
            <a:r>
              <a:rPr lang="en-GB" dirty="0" err="1"/>
              <a:t>rozmístění</a:t>
            </a:r>
            <a:r>
              <a:rPr lang="cs-CZ" dirty="0"/>
              <a:t> </a:t>
            </a:r>
            <a:r>
              <a:rPr lang="en-GB" dirty="0" err="1"/>
              <a:t>zdrojů</a:t>
            </a:r>
            <a:r>
              <a:rPr lang="en-GB" dirty="0"/>
              <a:t>, </a:t>
            </a:r>
            <a:r>
              <a:rPr lang="en-GB" dirty="0" err="1"/>
              <a:t>které</a:t>
            </a:r>
            <a:r>
              <a:rPr lang="en-GB" dirty="0"/>
              <a:t> </a:t>
            </a:r>
            <a:r>
              <a:rPr lang="en-GB" dirty="0" err="1"/>
              <a:t>umožňuje</a:t>
            </a:r>
            <a:r>
              <a:rPr lang="en-GB" dirty="0"/>
              <a:t> </a:t>
            </a:r>
            <a:r>
              <a:rPr lang="en-GB" dirty="0" err="1"/>
              <a:t>vyrobit</a:t>
            </a:r>
            <a:r>
              <a:rPr lang="en-GB" dirty="0"/>
              <a:t> </a:t>
            </a:r>
            <a:r>
              <a:rPr lang="en-GB" dirty="0" err="1"/>
              <a:t>více</a:t>
            </a:r>
            <a:r>
              <a:rPr lang="en-GB" dirty="0"/>
              <a:t> X, </a:t>
            </a:r>
            <a:r>
              <a:rPr lang="en-GB" dirty="0" err="1"/>
              <a:t>aniž</a:t>
            </a:r>
            <a:r>
              <a:rPr lang="en-GB" dirty="0"/>
              <a:t> se </a:t>
            </a:r>
            <a:r>
              <a:rPr lang="en-GB" dirty="0" err="1"/>
              <a:t>omezí</a:t>
            </a:r>
            <a:r>
              <a:rPr lang="en-GB" dirty="0"/>
              <a:t> </a:t>
            </a:r>
            <a:r>
              <a:rPr lang="en-GB" dirty="0" err="1"/>
              <a:t>výroba</a:t>
            </a:r>
            <a:r>
              <a:rPr lang="en-GB" dirty="0"/>
              <a:t> Y, je </a:t>
            </a:r>
            <a:r>
              <a:rPr lang="en-GB" dirty="0" err="1"/>
              <a:t>zjevně</a:t>
            </a:r>
            <a:r>
              <a:rPr lang="en-GB" dirty="0"/>
              <a:t> </a:t>
            </a:r>
            <a:r>
              <a:rPr lang="en-GB" dirty="0" err="1"/>
              <a:t>neefektivní</a:t>
            </a:r>
            <a:r>
              <a:rPr lang="en-GB" dirty="0"/>
              <a:t>. </a:t>
            </a:r>
            <a:r>
              <a:rPr lang="en-GB" dirty="0" err="1"/>
              <a:t>Není</a:t>
            </a:r>
            <a:r>
              <a:rPr lang="en-GB" dirty="0"/>
              <a:t> </a:t>
            </a:r>
            <a:r>
              <a:rPr lang="en-GB" dirty="0" err="1"/>
              <a:t>důvodu</a:t>
            </a:r>
            <a:r>
              <a:rPr lang="en-GB" dirty="0"/>
              <a:t>, </a:t>
            </a:r>
            <a:r>
              <a:rPr lang="en-GB" dirty="0" err="1"/>
              <a:t>proč</a:t>
            </a:r>
            <a:r>
              <a:rPr lang="cs-CZ" dirty="0"/>
              <a:t> </a:t>
            </a:r>
            <a:r>
              <a:rPr lang="en-GB" dirty="0" err="1"/>
              <a:t>zdroje</a:t>
            </a:r>
            <a:r>
              <a:rPr lang="en-GB" dirty="0"/>
              <a:t> </a:t>
            </a:r>
            <a:r>
              <a:rPr lang="en-GB" dirty="0" err="1"/>
              <a:t>nepřemístit</a:t>
            </a:r>
            <a:r>
              <a:rPr lang="en-GB" dirty="0"/>
              <a:t> za </a:t>
            </a:r>
            <a:r>
              <a:rPr lang="en-GB" dirty="0" err="1"/>
              <a:t>účelem</a:t>
            </a:r>
            <a:r>
              <a:rPr lang="en-GB" dirty="0"/>
              <a:t> </a:t>
            </a:r>
            <a:r>
              <a:rPr lang="en-GB" dirty="0" err="1"/>
              <a:t>vyšší</a:t>
            </a:r>
            <a:r>
              <a:rPr lang="en-GB" dirty="0"/>
              <a:t> </a:t>
            </a:r>
            <a:r>
              <a:rPr lang="en-GB" dirty="0" err="1"/>
              <a:t>výroby</a:t>
            </a:r>
            <a:r>
              <a:rPr lang="en-GB" dirty="0"/>
              <a:t> X. </a:t>
            </a:r>
            <a:r>
              <a:rPr lang="en-GB" dirty="0" err="1"/>
              <a:t>Naopak</a:t>
            </a:r>
            <a:r>
              <a:rPr lang="en-GB" dirty="0"/>
              <a:t> v </a:t>
            </a:r>
            <a:r>
              <a:rPr lang="en-GB" dirty="0" err="1"/>
              <a:t>případě</a:t>
            </a:r>
            <a:r>
              <a:rPr lang="en-GB" dirty="0"/>
              <a:t>, </a:t>
            </a:r>
            <a:r>
              <a:rPr lang="en-GB" dirty="0" err="1"/>
              <a:t>kdy</a:t>
            </a:r>
            <a:r>
              <a:rPr lang="en-GB" dirty="0"/>
              <a:t> </a:t>
            </a:r>
            <a:r>
              <a:rPr lang="en-GB" dirty="0" err="1"/>
              <a:t>výroba</a:t>
            </a:r>
            <a:r>
              <a:rPr lang="en-GB" dirty="0"/>
              <a:t> </a:t>
            </a:r>
            <a:r>
              <a:rPr lang="en-GB" dirty="0" err="1"/>
              <a:t>většího</a:t>
            </a:r>
            <a:r>
              <a:rPr lang="en-GB" dirty="0"/>
              <a:t> </a:t>
            </a:r>
            <a:r>
              <a:rPr lang="en-GB" dirty="0" err="1"/>
              <a:t>množství</a:t>
            </a:r>
            <a:r>
              <a:rPr lang="en-GB" dirty="0"/>
              <a:t> X </a:t>
            </a:r>
            <a:r>
              <a:rPr lang="en-GB" dirty="0" err="1"/>
              <a:t>vyžaduje</a:t>
            </a:r>
            <a:r>
              <a:rPr lang="cs-CZ" dirty="0"/>
              <a:t> </a:t>
            </a:r>
            <a:r>
              <a:rPr lang="en-GB" dirty="0" err="1"/>
              <a:t>omezení</a:t>
            </a:r>
            <a:r>
              <a:rPr lang="en-GB" dirty="0"/>
              <a:t> </a:t>
            </a:r>
            <a:r>
              <a:rPr lang="en-GB" dirty="0" err="1"/>
              <a:t>výroby</a:t>
            </a:r>
            <a:r>
              <a:rPr lang="en-GB" dirty="0"/>
              <a:t> Y, </a:t>
            </a:r>
            <a:r>
              <a:rPr lang="en-GB" dirty="0" err="1"/>
              <a:t>bude</a:t>
            </a:r>
            <a:r>
              <a:rPr lang="en-GB" dirty="0"/>
              <a:t> </a:t>
            </a:r>
            <a:r>
              <a:rPr lang="en-GB" dirty="0" err="1"/>
              <a:t>alokace</a:t>
            </a:r>
            <a:r>
              <a:rPr lang="en-GB" dirty="0"/>
              <a:t> </a:t>
            </a:r>
            <a:r>
              <a:rPr lang="en-GB" dirty="0" err="1"/>
              <a:t>efektivní</a:t>
            </a:r>
            <a:r>
              <a:rPr lang="en-GB" dirty="0"/>
              <a:t> – </a:t>
            </a:r>
            <a:r>
              <a:rPr lang="en-GB" dirty="0" err="1"/>
              <a:t>produkt</a:t>
            </a:r>
            <a:r>
              <a:rPr lang="en-GB" dirty="0"/>
              <a:t> </a:t>
            </a:r>
            <a:r>
              <a:rPr lang="en-GB" dirty="0" err="1"/>
              <a:t>nemůže</a:t>
            </a:r>
            <a:r>
              <a:rPr lang="en-GB" dirty="0"/>
              <a:t> </a:t>
            </a:r>
            <a:r>
              <a:rPr lang="en-GB" dirty="0" err="1"/>
              <a:t>být</a:t>
            </a:r>
            <a:r>
              <a:rPr lang="en-GB" dirty="0"/>
              <a:t> </a:t>
            </a:r>
            <a:r>
              <a:rPr lang="en-GB" dirty="0" err="1"/>
              <a:t>zvýšen</a:t>
            </a:r>
            <a:r>
              <a:rPr lang="cs-CZ" dirty="0"/>
              <a:t>.</a:t>
            </a:r>
          </a:p>
          <a:p>
            <a:endParaRPr lang="cs-CZ" dirty="0"/>
          </a:p>
          <a:p>
            <a:r>
              <a:rPr lang="en-GB" dirty="0" err="1"/>
              <a:t>Určení</a:t>
            </a:r>
            <a:r>
              <a:rPr lang="en-GB" dirty="0"/>
              <a:t> </a:t>
            </a:r>
            <a:r>
              <a:rPr lang="en-GB" dirty="0" err="1"/>
              <a:t>podmínek</a:t>
            </a:r>
            <a:r>
              <a:rPr lang="en-GB" dirty="0"/>
              <a:t>, </a:t>
            </a:r>
            <a:r>
              <a:rPr lang="en-GB" dirty="0" err="1"/>
              <a:t>které</a:t>
            </a:r>
            <a:r>
              <a:rPr lang="en-GB" dirty="0"/>
              <a:t> </a:t>
            </a:r>
            <a:r>
              <a:rPr lang="en-GB" dirty="0" err="1"/>
              <a:t>umožňují</a:t>
            </a:r>
            <a:r>
              <a:rPr lang="en-GB" dirty="0"/>
              <a:t> </a:t>
            </a:r>
            <a:r>
              <a:rPr lang="en-GB" dirty="0" err="1"/>
              <a:t>efektivnost</a:t>
            </a:r>
            <a:r>
              <a:rPr lang="en-GB" dirty="0"/>
              <a:t> </a:t>
            </a:r>
            <a:r>
              <a:rPr lang="en-GB" dirty="0" err="1"/>
              <a:t>ve</a:t>
            </a:r>
            <a:r>
              <a:rPr lang="en-GB" dirty="0"/>
              <a:t> </a:t>
            </a:r>
            <a:r>
              <a:rPr lang="en-GB" dirty="0" err="1"/>
              <a:t>výrobě</a:t>
            </a:r>
            <a:r>
              <a:rPr lang="en-GB" dirty="0"/>
              <a:t>, je </a:t>
            </a:r>
            <a:r>
              <a:rPr lang="en-GB" dirty="0" err="1"/>
              <a:t>komplikováno</a:t>
            </a:r>
            <a:r>
              <a:rPr lang="en-GB" dirty="0"/>
              <a:t> </a:t>
            </a:r>
            <a:r>
              <a:rPr lang="en-GB" dirty="0" err="1"/>
              <a:t>tím</a:t>
            </a:r>
            <a:r>
              <a:rPr lang="en-GB" dirty="0"/>
              <a:t>, </a:t>
            </a:r>
            <a:r>
              <a:rPr lang="en-GB" dirty="0" err="1"/>
              <a:t>že</a:t>
            </a:r>
            <a:r>
              <a:rPr lang="en-GB" dirty="0"/>
              <a:t> v </a:t>
            </a:r>
            <a:r>
              <a:rPr lang="en-GB" dirty="0" err="1"/>
              <a:t>ekonomice</a:t>
            </a:r>
            <a:r>
              <a:rPr lang="en-GB" dirty="0"/>
              <a:t> </a:t>
            </a:r>
            <a:r>
              <a:rPr lang="en-GB" dirty="0" err="1"/>
              <a:t>existuje</a:t>
            </a:r>
            <a:r>
              <a:rPr lang="cs-CZ" dirty="0"/>
              <a:t> </a:t>
            </a:r>
            <a:r>
              <a:rPr lang="en-GB" dirty="0" err="1"/>
              <a:t>velké</a:t>
            </a:r>
            <a:r>
              <a:rPr lang="en-GB" dirty="0"/>
              <a:t> </a:t>
            </a:r>
            <a:r>
              <a:rPr lang="en-GB" dirty="0" err="1"/>
              <a:t>množství</a:t>
            </a:r>
            <a:r>
              <a:rPr lang="en-GB" dirty="0"/>
              <a:t> </a:t>
            </a:r>
            <a:r>
              <a:rPr lang="en-GB" dirty="0" err="1"/>
              <a:t>výrobních</a:t>
            </a:r>
            <a:r>
              <a:rPr lang="en-GB" dirty="0"/>
              <a:t> </a:t>
            </a:r>
            <a:r>
              <a:rPr lang="en-GB" dirty="0" err="1"/>
              <a:t>jednotek</a:t>
            </a:r>
            <a:r>
              <a:rPr lang="en-GB" dirty="0"/>
              <a:t> (</a:t>
            </a:r>
            <a:r>
              <a:rPr lang="en-GB" dirty="0" err="1"/>
              <a:t>firem</a:t>
            </a:r>
            <a:r>
              <a:rPr lang="en-GB" dirty="0"/>
              <a:t>), </a:t>
            </a:r>
            <a:r>
              <a:rPr lang="en-GB" dirty="0" err="1"/>
              <a:t>jež</a:t>
            </a:r>
            <a:r>
              <a:rPr lang="en-GB" dirty="0"/>
              <a:t> </a:t>
            </a:r>
            <a:r>
              <a:rPr lang="en-GB" dirty="0" err="1"/>
              <a:t>používají</a:t>
            </a:r>
            <a:r>
              <a:rPr lang="en-GB" dirty="0"/>
              <a:t> </a:t>
            </a:r>
            <a:r>
              <a:rPr lang="en-GB" dirty="0" err="1"/>
              <a:t>různé</a:t>
            </a:r>
            <a:r>
              <a:rPr lang="en-GB" dirty="0"/>
              <a:t> </a:t>
            </a:r>
            <a:r>
              <a:rPr lang="en-GB" dirty="0" err="1"/>
              <a:t>zdroje</a:t>
            </a:r>
            <a:r>
              <a:rPr lang="en-GB" dirty="0"/>
              <a:t> a </a:t>
            </a:r>
            <a:r>
              <a:rPr lang="en-GB" dirty="0" err="1"/>
              <a:t>mohou</a:t>
            </a:r>
            <a:r>
              <a:rPr lang="en-GB" dirty="0"/>
              <a:t> </a:t>
            </a:r>
            <a:r>
              <a:rPr lang="en-GB" dirty="0" err="1"/>
              <a:t>vyrábět</a:t>
            </a:r>
            <a:r>
              <a:rPr lang="en-GB" dirty="0"/>
              <a:t> </a:t>
            </a:r>
            <a:r>
              <a:rPr lang="en-GB" dirty="0" err="1"/>
              <a:t>mnohé</a:t>
            </a:r>
            <a:r>
              <a:rPr lang="en-GB" dirty="0"/>
              <a:t> </a:t>
            </a:r>
            <a:r>
              <a:rPr lang="en-GB" dirty="0" err="1"/>
              <a:t>produkty</a:t>
            </a:r>
            <a:r>
              <a:rPr lang="en-GB" dirty="0"/>
              <a:t>.</a:t>
            </a:r>
          </a:p>
          <a:p>
            <a:r>
              <a:rPr lang="en-GB" dirty="0" err="1"/>
              <a:t>Musíme</a:t>
            </a:r>
            <a:r>
              <a:rPr lang="en-GB" dirty="0"/>
              <a:t> </a:t>
            </a:r>
            <a:r>
              <a:rPr lang="en-GB" dirty="0" err="1"/>
              <a:t>tedy</a:t>
            </a:r>
            <a:r>
              <a:rPr lang="en-GB" dirty="0"/>
              <a:t> </a:t>
            </a:r>
            <a:r>
              <a:rPr lang="en-GB" dirty="0" err="1"/>
              <a:t>nejen</a:t>
            </a:r>
            <a:r>
              <a:rPr lang="en-GB" dirty="0"/>
              <a:t> </a:t>
            </a:r>
            <a:r>
              <a:rPr lang="en-GB" dirty="0" err="1"/>
              <a:t>sledovat</a:t>
            </a:r>
            <a:r>
              <a:rPr lang="en-GB" dirty="0"/>
              <a:t> </a:t>
            </a:r>
            <a:r>
              <a:rPr lang="en-GB" dirty="0" err="1"/>
              <a:t>alokaci</a:t>
            </a:r>
            <a:r>
              <a:rPr lang="en-GB" dirty="0"/>
              <a:t> </a:t>
            </a:r>
            <a:r>
              <a:rPr lang="en-GB" dirty="0" err="1"/>
              <a:t>zdrojů</a:t>
            </a:r>
            <a:r>
              <a:rPr lang="en-GB" dirty="0"/>
              <a:t> v </a:t>
            </a:r>
            <a:r>
              <a:rPr lang="en-GB" dirty="0" err="1"/>
              <a:t>rámci</a:t>
            </a:r>
            <a:r>
              <a:rPr lang="en-GB" dirty="0"/>
              <a:t> </a:t>
            </a:r>
            <a:r>
              <a:rPr lang="en-GB" dirty="0" err="1"/>
              <a:t>určité</a:t>
            </a:r>
            <a:r>
              <a:rPr lang="en-GB" dirty="0"/>
              <a:t> </a:t>
            </a:r>
            <a:r>
              <a:rPr lang="en-GB" dirty="0" err="1"/>
              <a:t>firmy</a:t>
            </a:r>
            <a:r>
              <a:rPr lang="en-GB" dirty="0"/>
              <a:t>, ale </a:t>
            </a:r>
            <a:r>
              <a:rPr lang="en-GB" dirty="0" err="1"/>
              <a:t>současně</a:t>
            </a:r>
            <a:r>
              <a:rPr lang="en-GB" dirty="0"/>
              <a:t>, jak </a:t>
            </a:r>
            <a:r>
              <a:rPr lang="en-GB" dirty="0" err="1"/>
              <a:t>jsou</a:t>
            </a:r>
            <a:r>
              <a:rPr lang="en-GB" dirty="0"/>
              <a:t> </a:t>
            </a:r>
            <a:r>
              <a:rPr lang="en-GB" dirty="0" err="1"/>
              <a:t>zdroje</a:t>
            </a:r>
            <a:r>
              <a:rPr lang="en-GB" dirty="0"/>
              <a:t> </a:t>
            </a:r>
            <a:r>
              <a:rPr lang="en-GB" dirty="0" err="1"/>
              <a:t>rozdělovány</a:t>
            </a:r>
            <a:r>
              <a:rPr lang="cs-CZ" dirty="0"/>
              <a:t> </a:t>
            </a:r>
            <a:r>
              <a:rPr lang="en-GB" dirty="0" err="1"/>
              <a:t>mezi</a:t>
            </a:r>
            <a:r>
              <a:rPr lang="en-GB" dirty="0"/>
              <a:t> </a:t>
            </a:r>
            <a:r>
              <a:rPr lang="en-GB" dirty="0" err="1"/>
              <a:t>firmy</a:t>
            </a:r>
            <a:r>
              <a:rPr lang="en-GB" dirty="0"/>
              <a:t>. </a:t>
            </a:r>
          </a:p>
        </p:txBody>
      </p:sp>
      <p:sp>
        <p:nvSpPr>
          <p:cNvPr id="4" name="Slide Number Placeholder 3"/>
          <p:cNvSpPr>
            <a:spLocks noGrp="1"/>
          </p:cNvSpPr>
          <p:nvPr>
            <p:ph type="sldNum" sz="quarter" idx="5"/>
          </p:nvPr>
        </p:nvSpPr>
        <p:spPr/>
        <p:txBody>
          <a:bodyPr/>
          <a:lstStyle/>
          <a:p>
            <a:fld id="{B6B4AD3D-6C93-44BC-9123-10DDA05B8073}" type="slidenum">
              <a:rPr lang="en-GB" smtClean="0"/>
              <a:t>6</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47BBC-B43C-E377-1412-EEAF351C5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94B2C-32ED-FA9A-B660-71C30D9CD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770F4-1E1A-2003-6032-FC7746EEF3BB}"/>
              </a:ext>
            </a:extLst>
          </p:cNvPr>
          <p:cNvSpPr>
            <a:spLocks noGrp="1"/>
          </p:cNvSpPr>
          <p:nvPr>
            <p:ph type="body" idx="1"/>
          </p:nvPr>
        </p:nvSpPr>
        <p:spPr/>
        <p:txBody>
          <a:bodyPr/>
          <a:lstStyle/>
          <a:p>
            <a:pPr>
              <a:buNone/>
            </a:pPr>
            <a:r>
              <a:rPr lang="en-GB" sz="1800" i="1" dirty="0">
                <a:solidFill>
                  <a:srgbClr val="000000"/>
                </a:solidFill>
                <a:effectLst/>
                <a:latin typeface="TimesNewRomanPS-ItalicMT"/>
              </a:rPr>
              <a:t>MRPT </a:t>
            </a:r>
            <a:r>
              <a:rPr lang="en-GB" sz="1800" dirty="0" err="1">
                <a:solidFill>
                  <a:srgbClr val="000000"/>
                </a:solidFill>
                <a:effectLst/>
                <a:latin typeface="Times New Roman" panose="02020603050405020304" pitchFamily="18" charset="0"/>
              </a:rPr>
              <a:t>určuje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kolik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jednotek</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musí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obětováno</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získání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dodatečné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jednotky</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X</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Dále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víme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MRPT </a:t>
            </a:r>
            <a:r>
              <a:rPr lang="en-GB" sz="1800" dirty="0">
                <a:solidFill>
                  <a:srgbClr val="000000"/>
                </a:solidFill>
                <a:effectLst/>
                <a:latin typeface="Times New Roman" panose="02020603050405020304" pitchFamily="18" charset="0"/>
              </a:rPr>
              <a:t>je </a:t>
            </a:r>
            <a:r>
              <a:rPr lang="en-GB" sz="1800" dirty="0" err="1">
                <a:solidFill>
                  <a:srgbClr val="000000"/>
                </a:solidFill>
                <a:effectLst/>
                <a:latin typeface="Times New Roman" panose="02020603050405020304" pitchFamily="18" charset="0"/>
              </a:rPr>
              <a:t>dána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sklonem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křivky</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PPF </a:t>
            </a:r>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kterémkoliv</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jejím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sklon</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PPF </a:t>
            </a:r>
            <a:r>
              <a:rPr lang="en-GB" sz="1800" dirty="0" err="1">
                <a:solidFill>
                  <a:srgbClr val="000000"/>
                </a:solidFill>
                <a:effectLst/>
                <a:latin typeface="Times New Roman" panose="02020603050405020304" pitchFamily="18" charset="0"/>
              </a:rPr>
              <a:t>shoduje</a:t>
            </a:r>
            <a:r>
              <a:rPr lang="en-GB" sz="1800" dirty="0">
                <a:solidFill>
                  <a:srgbClr val="000000"/>
                </a:solidFill>
                <a:effectLst/>
                <a:latin typeface="Times New Roman" panose="02020603050405020304" pitchFamily="18" charset="0"/>
              </a:rPr>
              <a:t> s </a:t>
            </a:r>
            <a:r>
              <a:rPr lang="en-GB" sz="1800" dirty="0" err="1">
                <a:solidFill>
                  <a:srgbClr val="000000"/>
                </a:solidFill>
                <a:effectLst/>
                <a:latin typeface="Times New Roman" panose="02020603050405020304" pitchFamily="18" charset="0"/>
              </a:rPr>
              <a:t>poměrem</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MC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tj</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MCX </a:t>
            </a:r>
            <a:r>
              <a:rPr lang="en-GB" sz="1800" dirty="0">
                <a:solidFill>
                  <a:srgbClr val="000000"/>
                </a:solidFill>
                <a:effectLst/>
                <a:latin typeface="Times New Roman" panose="02020603050405020304" pitchFamily="18" charset="0"/>
              </a:rPr>
              <a:t>/</a:t>
            </a:r>
            <a:r>
              <a:rPr lang="en-GB" sz="1800" i="1" dirty="0">
                <a:solidFill>
                  <a:srgbClr val="000000"/>
                </a:solidFill>
                <a:effectLst/>
                <a:latin typeface="TimesNewRomanPS-ItalicMT"/>
              </a:rPr>
              <a:t>MCY </a:t>
            </a:r>
            <a:r>
              <a:rPr lang="en-GB" sz="1800" dirty="0">
                <a:solidFill>
                  <a:srgbClr val="000000"/>
                </a:solidFill>
                <a:effectLst/>
                <a:latin typeface="Times New Roman" panose="02020603050405020304" pitchFamily="18" charset="0"/>
              </a:rPr>
              <a:t>.</a:t>
            </a:r>
            <a:endParaRPr lang="cs-CZ" sz="180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38D56041-9DF8-9EF8-F504-09C02F530673}"/>
              </a:ext>
            </a:extLst>
          </p:cNvPr>
          <p:cNvSpPr>
            <a:spLocks noGrp="1"/>
          </p:cNvSpPr>
          <p:nvPr>
            <p:ph type="sldNum" sz="quarter" idx="5"/>
          </p:nvPr>
        </p:nvSpPr>
        <p:spPr/>
        <p:txBody>
          <a:bodyPr/>
          <a:lstStyle/>
          <a:p>
            <a:fld id="{B6B4AD3D-6C93-44BC-9123-10DDA05B8073}" type="slidenum">
              <a:rPr lang="en-GB" smtClean="0"/>
              <a:t>50</a:t>
            </a:fld>
            <a:endParaRPr lang="en-GB"/>
          </a:p>
        </p:txBody>
      </p:sp>
    </p:spTree>
    <p:extLst>
      <p:ext uri="{BB962C8B-B14F-4D97-AF65-F5344CB8AC3E}">
        <p14:creationId xmlns:p14="http://schemas.microsoft.com/office/powerpoint/2010/main" val="1416063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882CF-6AEB-B7D7-4DD7-7C71408B2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37EC9-F485-7898-DD9B-E6D408218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3CE87-2ABF-C7B1-EF94-5F0F088E1D40}"/>
              </a:ext>
            </a:extLst>
          </p:cNvPr>
          <p:cNvSpPr>
            <a:spLocks noGrp="1"/>
          </p:cNvSpPr>
          <p:nvPr>
            <p:ph type="body" idx="1"/>
          </p:nvPr>
        </p:nvSpPr>
        <p:spPr/>
        <p:txBody>
          <a:bodyPr/>
          <a:lstStyle/>
          <a:p>
            <a:pPr>
              <a:buNone/>
            </a:pPr>
            <a:endParaRPr lang="cs-CZ" sz="180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AE1B930-515C-6B35-14D4-37A64688DC1A}"/>
              </a:ext>
            </a:extLst>
          </p:cNvPr>
          <p:cNvSpPr>
            <a:spLocks noGrp="1"/>
          </p:cNvSpPr>
          <p:nvPr>
            <p:ph type="sldNum" sz="quarter" idx="5"/>
          </p:nvPr>
        </p:nvSpPr>
        <p:spPr/>
        <p:txBody>
          <a:bodyPr/>
          <a:lstStyle/>
          <a:p>
            <a:fld id="{B6B4AD3D-6C93-44BC-9123-10DDA05B8073}" type="slidenum">
              <a:rPr lang="en-GB" smtClean="0"/>
              <a:t>51</a:t>
            </a:fld>
            <a:endParaRPr lang="en-GB"/>
          </a:p>
        </p:txBody>
      </p:sp>
    </p:spTree>
    <p:extLst>
      <p:ext uri="{BB962C8B-B14F-4D97-AF65-F5344CB8AC3E}">
        <p14:creationId xmlns:p14="http://schemas.microsoft.com/office/powerpoint/2010/main" val="1504949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cs-CZ" sz="180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B4AD3D-6C93-44BC-9123-10DDA05B8073}" type="slidenum">
              <a:rPr lang="en-GB" smtClean="0"/>
              <a:t>52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 </a:t>
            </a:r>
            <a:r>
              <a:rPr lang="en-GB" dirty="0" err="1"/>
              <a:t>teorie</a:t>
            </a:r>
            <a:r>
              <a:rPr lang="en-GB" dirty="0"/>
              <a:t> </a:t>
            </a:r>
            <a:r>
              <a:rPr lang="en-GB" dirty="0" err="1"/>
              <a:t>výrobních</a:t>
            </a:r>
            <a:r>
              <a:rPr lang="en-GB" dirty="0"/>
              <a:t> </a:t>
            </a:r>
            <a:r>
              <a:rPr lang="en-GB" dirty="0" err="1"/>
              <a:t>faktorů</a:t>
            </a:r>
            <a:r>
              <a:rPr lang="cs-CZ" dirty="0"/>
              <a:t>:</a:t>
            </a:r>
            <a:r>
              <a:rPr lang="en-GB" dirty="0"/>
              <a:t> </a:t>
            </a:r>
            <a:r>
              <a:rPr lang="en-GB" dirty="0" err="1"/>
              <a:t>mzdová</a:t>
            </a:r>
            <a:r>
              <a:rPr lang="en-GB" dirty="0"/>
              <a:t> </a:t>
            </a:r>
            <a:r>
              <a:rPr lang="en-GB" dirty="0" err="1"/>
              <a:t>nepružnost</a:t>
            </a:r>
            <a:r>
              <a:rPr lang="en-GB" dirty="0"/>
              <a:t> </a:t>
            </a:r>
            <a:r>
              <a:rPr lang="en-GB" dirty="0" err="1"/>
              <a:t>způsobuje</a:t>
            </a:r>
            <a:r>
              <a:rPr lang="en-GB" dirty="0"/>
              <a:t> </a:t>
            </a:r>
            <a:r>
              <a:rPr lang="en-GB" dirty="0" err="1"/>
              <a:t>nezaměstnanost</a:t>
            </a:r>
            <a:r>
              <a:rPr lang="en-GB" dirty="0"/>
              <a:t>. V </a:t>
            </a:r>
            <a:r>
              <a:rPr lang="en-GB" dirty="0" err="1"/>
              <a:t>naší</a:t>
            </a:r>
            <a:r>
              <a:rPr lang="en-GB" dirty="0"/>
              <a:t> </a:t>
            </a:r>
            <a:r>
              <a:rPr lang="en-GB" dirty="0" err="1"/>
              <a:t>analýze</a:t>
            </a:r>
            <a:r>
              <a:rPr lang="en-GB" dirty="0"/>
              <a:t> od </a:t>
            </a:r>
            <a:r>
              <a:rPr lang="en-GB" dirty="0" err="1"/>
              <a:t>této</a:t>
            </a:r>
            <a:r>
              <a:rPr lang="en-GB" dirty="0"/>
              <a:t> </a:t>
            </a:r>
            <a:r>
              <a:rPr lang="en-GB" dirty="0" err="1"/>
              <a:t>skutečnosti</a:t>
            </a:r>
            <a:r>
              <a:rPr lang="en-GB" dirty="0"/>
              <a:t> </a:t>
            </a:r>
            <a:r>
              <a:rPr lang="en-GB" dirty="0" err="1"/>
              <a:t>abstrahujeme</a:t>
            </a:r>
            <a:r>
              <a:rPr lang="en-GB" dirty="0"/>
              <a:t> a </a:t>
            </a:r>
            <a:r>
              <a:rPr lang="en-GB" dirty="0" err="1"/>
              <a:t>předpokládáme</a:t>
            </a:r>
            <a:r>
              <a:rPr lang="en-GB" dirty="0"/>
              <a:t>, </a:t>
            </a:r>
            <a:r>
              <a:rPr lang="en-GB" dirty="0" err="1"/>
              <a:t>že</a:t>
            </a:r>
            <a:r>
              <a:rPr lang="en-GB" dirty="0"/>
              <a:t> </a:t>
            </a:r>
            <a:r>
              <a:rPr lang="en-GB" dirty="0" err="1"/>
              <a:t>dokonale</a:t>
            </a:r>
            <a:r>
              <a:rPr lang="en-GB" dirty="0"/>
              <a:t> </a:t>
            </a:r>
            <a:r>
              <a:rPr lang="en-GB" dirty="0" err="1"/>
              <a:t>konkurenční</a:t>
            </a:r>
            <a:r>
              <a:rPr lang="en-GB" dirty="0"/>
              <a:t> </a:t>
            </a:r>
            <a:r>
              <a:rPr lang="en-GB" dirty="0" err="1"/>
              <a:t>trhy</a:t>
            </a:r>
            <a:r>
              <a:rPr lang="en-GB" dirty="0"/>
              <a:t> </a:t>
            </a:r>
            <a:r>
              <a:rPr lang="en-GB" dirty="0" err="1"/>
              <a:t>budou</a:t>
            </a:r>
            <a:r>
              <a:rPr lang="en-GB" dirty="0"/>
              <a:t> </a:t>
            </a:r>
            <a:r>
              <a:rPr lang="en-GB" dirty="0" err="1"/>
              <a:t>navozovat</a:t>
            </a:r>
            <a:r>
              <a:rPr lang="en-GB" dirty="0"/>
              <a:t> </a:t>
            </a:r>
            <a:r>
              <a:rPr lang="en-GB" dirty="0" err="1"/>
              <a:t>rovnováhu</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53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Předpokládejme jednu ze dvou možných nerovnovážných situací na trhu práce, kdy celková poptávka po práci je nižší než nabídka práce, tedy situaci, kdy část pracovních sil je nezaměstnaných. Důsledkem takového stavu je pokles mzdové sazby, neboť nezaměstnaní budou nabízet práci za nižší mzdovou sazbu. Firmy budou </a:t>
            </a:r>
          </a:p>
          <a:p>
            <a:r>
              <a:rPr lang="cs-CZ" noProof="0" dirty="0"/>
              <a:t>zaměstnávat více pracovníků a zvyšovat svoji poptávku po práci. Proces poklesu mezd a vzrůstu cen se zastaví teprve v okamžiku, kdy bude dosaženo rovnovážné mzdové sazby a plné zaměstnanosti. V případě plné zaměstnanosti se ekonomika nachází na hranici výrobních možností, ale ve kterém bodě? </a:t>
            </a:r>
          </a:p>
          <a:p>
            <a:r>
              <a:rPr lang="cs-CZ" noProof="0" dirty="0"/>
              <a:t>Záleží na relativní ceně produktů. (Při vyšších cenách X ve vztahu k cenám Y by firmy zvyšovaly výrobu X.)</a:t>
            </a:r>
          </a:p>
        </p:txBody>
      </p:sp>
      <p:sp>
        <p:nvSpPr>
          <p:cNvPr id="4" name="Slide Number Placeholder 3"/>
          <p:cNvSpPr>
            <a:spLocks noGrp="1"/>
          </p:cNvSpPr>
          <p:nvPr>
            <p:ph type="sldNum" sz="quarter" idx="5"/>
          </p:nvPr>
        </p:nvSpPr>
        <p:spPr/>
        <p:txBody>
          <a:bodyPr/>
          <a:lstStyle/>
          <a:p>
            <a:fld id="{B6B4AD3D-6C93-44BC-9123-10DDA05B8073}" type="slidenum">
              <a:rPr lang="en-GB" smtClean="0"/>
              <a:t>54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cs-CZ" noProof="0" dirty="0"/>
                  <a:t>Rovnice vyjadřuje skutečnost, že s růstem ceny X ve vztahu k ceně Y se práce bude přemísťovat do výroby X. Tento proces je doprovázen současným poklesem výnosů práce ve výrobě X, což se odrazí v poklesu mezního produktu práce ve výrobě X. Zároveň dochází k opačnému vývoji mezního produktu práce ve výrobě Y v závislosti na úbytku zde zaměstnaných pracovních sil. Ekonomika se postupně dostává do rovnovážného stavu díky tomu, že vzrůst relativní ceny X ku Y byl kompenzován odpovídajícím poklesem poměru mezního produktu práce ve výrobě X k meznímu produktu práce ve výrobě Y.</a:t>
                </a:r>
              </a:p>
              <a:p>
                <a:endParaRPr lang="cs-CZ" noProof="0" dirty="0"/>
              </a:p>
              <a:p>
                <a:pPr eaLnBrk="1" hangingPunct="1">
                  <a:lnSpc>
                    <a:spcPct val="110000"/>
                  </a:lnSpc>
                </a:pPr>
                <a:r>
                  <a:rPr lang="cs-CZ" altLang="en-US" sz="1200" b="1" dirty="0">
                    <a:latin typeface="Times New Roman" panose="02020603050405020304" pitchFamily="18" charset="0"/>
                  </a:rPr>
                  <a:t>Bod rovnováhy na křivce PPF:  nutné znát relativní cenu obou statků. </a:t>
                </a:r>
              </a:p>
              <a:p>
                <a:pPr eaLnBrk="1" hangingPunct="1">
                  <a:lnSpc>
                    <a:spcPct val="110000"/>
                  </a:lnSpc>
                  <a:buFont typeface="Wingdings" panose="05000000000000000000" pitchFamily="2" charset="2"/>
                  <a:buChar char="ü"/>
                </a:pPr>
                <a:r>
                  <a:rPr lang="cs-CZ" altLang="en-US" sz="1200" b="1" dirty="0">
                    <a:latin typeface="Times New Roman" panose="02020603050405020304" pitchFamily="18" charset="0"/>
                  </a:rPr>
                  <a:t>Relativní cena statků určuje strukturu produktu ekonomiky: přímka </a:t>
                </a:r>
                <a14:m>
                  <m:oMath xmlns:m="http://schemas.openxmlformats.org/officeDocument/2006/math">
                    <m:f>
                      <m:fPr>
                        <m:ctrlPr>
                          <a:rPr lang="cs-CZ" altLang="en-US" sz="1200" b="1" i="1" dirty="0" smtClean="0">
                            <a:highlight>
                              <a:srgbClr val="FFFF00"/>
                            </a:highlight>
                            <a:latin typeface="Cambria Math" panose="02040503050406030204" pitchFamily="18" charset="0"/>
                          </a:rPr>
                        </m:ctrlPr>
                      </m:fPr>
                      <m:num>
                        <m:sSub>
                          <m:sSubPr>
                            <m:ctrlPr>
                              <a:rPr lang="cs-CZ" altLang="en-US" sz="1200" b="1" i="1" dirty="0">
                                <a:highlight>
                                  <a:srgbClr val="FFFF00"/>
                                </a:highlight>
                                <a:latin typeface="Cambria Math" panose="02040503050406030204" pitchFamily="18" charset="0"/>
                              </a:rPr>
                            </m:ctrlPr>
                          </m:sSubPr>
                          <m:e>
                            <m:r>
                              <a:rPr lang="cs-CZ" altLang="en-US" sz="1200" b="1" i="1" dirty="0">
                                <a:highlight>
                                  <a:srgbClr val="FFFF00"/>
                                </a:highlight>
                                <a:latin typeface="Cambria Math" panose="02040503050406030204" pitchFamily="18" charset="0"/>
                              </a:rPr>
                              <m:t>𝑷</m:t>
                            </m:r>
                          </m:e>
                          <m:sub>
                            <m:r>
                              <a:rPr lang="cs-CZ" altLang="en-US" sz="1200" b="1" i="1" dirty="0">
                                <a:highlight>
                                  <a:srgbClr val="FFFF00"/>
                                </a:highlight>
                                <a:latin typeface="Cambria Math" panose="02040503050406030204" pitchFamily="18" charset="0"/>
                              </a:rPr>
                              <m:t>𝑿</m:t>
                            </m:r>
                          </m:sub>
                        </m:sSub>
                      </m:num>
                      <m:den>
                        <m:sSub>
                          <m:sSubPr>
                            <m:ctrlPr>
                              <a:rPr lang="cs-CZ" altLang="en-US" sz="1200" b="1" i="1" dirty="0">
                                <a:highlight>
                                  <a:srgbClr val="FFFF00"/>
                                </a:highlight>
                                <a:latin typeface="Cambria Math" panose="02040503050406030204" pitchFamily="18" charset="0"/>
                              </a:rPr>
                            </m:ctrlPr>
                          </m:sSubPr>
                          <m:e>
                            <m:r>
                              <a:rPr lang="cs-CZ" altLang="en-US" sz="1200" b="1" i="1" dirty="0">
                                <a:highlight>
                                  <a:srgbClr val="FFFF00"/>
                                </a:highlight>
                                <a:latin typeface="Cambria Math" panose="02040503050406030204" pitchFamily="18" charset="0"/>
                              </a:rPr>
                              <m:t>𝑷</m:t>
                            </m:r>
                          </m:e>
                          <m:sub>
                            <m:r>
                              <a:rPr lang="cs-CZ" altLang="en-US" sz="1200" b="1" i="1" dirty="0">
                                <a:highlight>
                                  <a:srgbClr val="FFFF00"/>
                                </a:highlight>
                                <a:latin typeface="Cambria Math" panose="02040503050406030204" pitchFamily="18" charset="0"/>
                              </a:rPr>
                              <m:t>𝒀</m:t>
                            </m:r>
                          </m:sub>
                        </m:sSub>
                      </m:den>
                    </m:f>
                    <m:r>
                      <a:rPr lang="cs-CZ" altLang="en-US" sz="1200" b="1" i="1" dirty="0">
                        <a:highlight>
                          <a:srgbClr val="FFFF00"/>
                        </a:highlight>
                        <a:latin typeface="Cambria Math" panose="02040503050406030204" pitchFamily="18" charset="0"/>
                      </a:rPr>
                      <m:t> </m:t>
                    </m:r>
                    <m:r>
                      <a:rPr lang="cs-CZ" altLang="en-US" sz="1200" b="1" i="0" dirty="0" smtClean="0">
                        <a:highlight>
                          <a:srgbClr val="FFFF00"/>
                        </a:highlight>
                        <a:latin typeface="Cambria Math" panose="02040503050406030204" pitchFamily="18" charset="0"/>
                      </a:rPr>
                      <m:t>.</m:t>
                    </m:r>
                  </m:oMath>
                </a14:m>
                <a:endParaRPr lang="cs-CZ" altLang="en-US" sz="1200" b="1" dirty="0">
                  <a:latin typeface="Times New Roman" panose="02020603050405020304" pitchFamily="18" charset="0"/>
                </a:endParaRPr>
              </a:p>
              <a:p>
                <a:pPr algn="just" eaLnBrk="1" hangingPunct="1">
                  <a:lnSpc>
                    <a:spcPct val="110000"/>
                  </a:lnSpc>
                  <a:buFont typeface="Wingdings" panose="05000000000000000000" pitchFamily="2" charset="2"/>
                  <a:buChar char="ü"/>
                </a:pPr>
                <a:r>
                  <a:rPr lang="cs-CZ" altLang="en-US" sz="1200" b="1" dirty="0">
                    <a:solidFill>
                      <a:srgbClr val="C00000"/>
                    </a:solidFill>
                    <a:latin typeface="Times New Roman" panose="02020603050405020304" pitchFamily="18" charset="0"/>
                  </a:rPr>
                  <a:t>Z teorie firmy: </a:t>
                </a:r>
                <a:r>
                  <a:rPr lang="cs-CZ" altLang="en-US" sz="1200" b="1" dirty="0">
                    <a:latin typeface="Times New Roman" panose="02020603050405020304" pitchFamily="18" charset="0"/>
                  </a:rPr>
                  <a:t>poměr práce a kapitálu použitý při výrobě určité výše produktu závisí na relativní ceně vstupů. </a:t>
                </a:r>
              </a:p>
              <a:p>
                <a:pPr eaLnBrk="1" hangingPunct="1">
                  <a:lnSpc>
                    <a:spcPct val="110000"/>
                  </a:lnSpc>
                  <a:buFont typeface="Wingdings" panose="05000000000000000000" pitchFamily="2" charset="2"/>
                  <a:buChar char="ü"/>
                </a:pPr>
                <a:r>
                  <a:rPr lang="cs-CZ" altLang="en-US" sz="1200" b="1" dirty="0">
                    <a:latin typeface="Times New Roman" panose="02020603050405020304" pitchFamily="18" charset="0"/>
                  </a:rPr>
                  <a:t>Firma volí kombinaci vstupů: bod dotyku </a:t>
                </a:r>
                <a:r>
                  <a:rPr lang="cs-CZ" altLang="en-US" sz="1200" b="1" dirty="0" err="1">
                    <a:latin typeface="Times New Roman" panose="02020603050405020304" pitchFamily="18" charset="0"/>
                  </a:rPr>
                  <a:t>izokosty</a:t>
                </a:r>
                <a:r>
                  <a:rPr lang="cs-CZ" altLang="en-US" sz="1200" b="1" dirty="0">
                    <a:latin typeface="Times New Roman" panose="02020603050405020304" pitchFamily="18" charset="0"/>
                  </a:rPr>
                  <a:t> a izokvanty </a:t>
                </a:r>
                <a:r>
                  <a:rPr lang="cs-CZ" sz="1200" b="1" dirty="0">
                    <a:latin typeface="Times New Roman" panose="02020603050405020304" pitchFamily="18" charset="0"/>
                  </a:rPr>
                  <a:t>=&gt; </a:t>
                </a:r>
                <a:r>
                  <a:rPr lang="cs-CZ" altLang="en-US" sz="1200" b="1" dirty="0">
                    <a:latin typeface="Times New Roman" panose="02020603050405020304" pitchFamily="18" charset="0"/>
                  </a:rPr>
                  <a:t>jejich směrnice shodují. </a:t>
                </a:r>
              </a:p>
              <a:p>
                <a:pPr eaLnBrk="1" hangingPunct="1">
                  <a:lnSpc>
                    <a:spcPct val="110000"/>
                  </a:lnSpc>
                  <a:buFont typeface="Wingdings" panose="05000000000000000000" pitchFamily="2" charset="2"/>
                  <a:buChar char="Ø"/>
                </a:pPr>
                <a:r>
                  <a:rPr lang="cs-CZ" altLang="en-US" sz="1200" b="1" dirty="0">
                    <a:latin typeface="Times New Roman" panose="02020603050405020304" pitchFamily="18" charset="0"/>
                  </a:rPr>
                  <a:t>Směrnice </a:t>
                </a:r>
                <a:r>
                  <a:rPr lang="cs-CZ" altLang="en-US" sz="1200" b="1" dirty="0" err="1">
                    <a:latin typeface="Times New Roman" panose="02020603050405020304" pitchFamily="18" charset="0"/>
                  </a:rPr>
                  <a:t>izokosty</a:t>
                </a:r>
                <a:r>
                  <a:rPr lang="cs-CZ" altLang="en-US" sz="1200" b="1" dirty="0">
                    <a:latin typeface="Times New Roman" panose="02020603050405020304" pitchFamily="18" charset="0"/>
                  </a:rPr>
                  <a:t> = relativní cena vstupů; Směrnice izokvanty = MRTS </a:t>
                </a:r>
                <a:r>
                  <a:rPr lang="cs-CZ" sz="1200" b="1" dirty="0">
                    <a:latin typeface="Times New Roman" panose="02020603050405020304" pitchFamily="18" charset="0"/>
                  </a:rPr>
                  <a:t>=&gt; </a:t>
                </a:r>
                <a:endParaRPr lang="cs-CZ" altLang="en-US" sz="1200" b="1" i="1" dirty="0">
                  <a:highlight>
                    <a:srgbClr val="FFFF00"/>
                  </a:highlight>
                  <a:latin typeface="Cambria Math" panose="02040503050406030204" pitchFamily="18" charset="0"/>
                </a:endParaRPr>
              </a:p>
              <a:p>
                <a:pPr marL="114300" indent="0" eaLnBrk="1" hangingPunct="1">
                  <a:lnSpc>
                    <a:spcPct val="110000"/>
                  </a:lnSpc>
                  <a:buNone/>
                </a:pPr>
                <a14:m>
                  <m:oMathPara xmlns:m="http://schemas.openxmlformats.org/officeDocument/2006/math">
                    <m:oMathParaPr>
                      <m:jc m:val="centerGroup"/>
                    </m:oMathParaPr>
                    <m:oMath xmlns:m="http://schemas.openxmlformats.org/officeDocument/2006/math">
                      <m:r>
                        <a:rPr lang="cs-CZ" altLang="en-US" sz="1400" b="1" i="1" dirty="0" smtClean="0">
                          <a:highlight>
                            <a:srgbClr val="FFFF00"/>
                          </a:highlight>
                          <a:latin typeface="Cambria Math" panose="02040503050406030204" pitchFamily="18" charset="0"/>
                        </a:rPr>
                        <m:t>𝑴𝑹𝑻𝑺</m:t>
                      </m:r>
                      <m:r>
                        <a:rPr lang="cs-CZ" altLang="en-US" sz="1400" b="1" i="1" dirty="0" smtClean="0">
                          <a:highlight>
                            <a:srgbClr val="FFFF00"/>
                          </a:highlight>
                          <a:latin typeface="Cambria Math" panose="02040503050406030204" pitchFamily="18" charset="0"/>
                        </a:rPr>
                        <m:t>= </m:t>
                      </m:r>
                      <m:f>
                        <m:fPr>
                          <m:ctrlPr>
                            <a:rPr lang="cs-CZ" altLang="en-US" sz="1400" b="1" i="1" dirty="0" smtClean="0">
                              <a:highlight>
                                <a:srgbClr val="FFFF00"/>
                              </a:highlight>
                              <a:latin typeface="Cambria Math" panose="02040503050406030204" pitchFamily="18" charset="0"/>
                            </a:rPr>
                          </m:ctrlPr>
                        </m:fPr>
                        <m:num>
                          <m:r>
                            <a:rPr lang="cs-CZ" altLang="en-US" sz="1400" b="1" i="1" dirty="0" smtClean="0">
                              <a:highlight>
                                <a:srgbClr val="FFFF00"/>
                              </a:highlight>
                              <a:latin typeface="Cambria Math" panose="02040503050406030204" pitchFamily="18" charset="0"/>
                            </a:rPr>
                            <m:t>𝑾</m:t>
                          </m:r>
                        </m:num>
                        <m:den>
                          <m:r>
                            <a:rPr lang="cs-CZ" altLang="en-US" sz="1400" b="1" i="1" dirty="0" smtClean="0">
                              <a:highlight>
                                <a:srgbClr val="FFFF00"/>
                              </a:highlight>
                              <a:latin typeface="Cambria Math" panose="02040503050406030204" pitchFamily="18" charset="0"/>
                            </a:rPr>
                            <m:t>𝒓</m:t>
                          </m:r>
                        </m:den>
                      </m:f>
                    </m:oMath>
                  </m:oMathPara>
                </a14:m>
                <a:endParaRPr lang="cs-CZ" altLang="en-US" sz="1400" b="1" i="1" dirty="0">
                  <a:latin typeface="Times New Roman" panose="02020603050405020304" pitchFamily="18" charset="0"/>
                </a:endParaRPr>
              </a:p>
              <a:p>
                <a:endParaRPr lang="cs-CZ" noProof="0" dirty="0"/>
              </a:p>
            </p:txBody>
          </p:sp>
        </mc:Choice>
        <mc:Fallback>
          <p:sp>
            <p:nvSpPr>
              <p:cNvPr id="3" name="Notes Placeholder 2"/>
              <p:cNvSpPr>
                <a:spLocks noGrp="1"/>
              </p:cNvSpPr>
              <p:nvPr>
                <p:ph type="body" idx="1"/>
              </p:nvPr>
            </p:nvSpPr>
            <p:spPr/>
            <p:txBody>
              <a:bodyPr/>
              <a:lstStyle/>
              <a:p>
                <a:r>
                  <a:rPr lang="cs-CZ" noProof="0" dirty="0"/>
                  <a:t>Rovnice vyjadřuje skutečnost, že s růstem ceny X ve vztahu k ceně Y se práce bude přemísťovat do výroby X. Tento proces je doprovázen současným poklesem výnosů práce ve výrobě X, což se odrazí v poklesu mezního produktu práce ve výrobě X. Zároveň dochází k opačnému vývoji mezního produktu práce ve výrobě Y v závislosti na úbytku zde zaměstnaných pracovních sil. Ekonomika se postupně dostává do rovnovážného stavu díky tomu, že vzrůst relativní ceny X ku Y byl kompenzován odpovídajícím poklesem poměru mezního produktu práce ve výrobě X k meznímu produktu práce ve výrobě Y.</a:t>
                </a:r>
              </a:p>
              <a:p>
                <a:endParaRPr lang="cs-CZ" noProof="0" dirty="0"/>
              </a:p>
              <a:p>
                <a:pPr eaLnBrk="1" hangingPunct="1">
                  <a:lnSpc>
                    <a:spcPct val="110000"/>
                  </a:lnSpc>
                </a:pPr>
                <a:r>
                  <a:rPr lang="cs-CZ" altLang="en-US" sz="1200" b="1" dirty="0">
                    <a:latin typeface="Times New Roman" panose="02020603050405020304" pitchFamily="18" charset="0"/>
                  </a:rPr>
                  <a:t>Bod rovnováhy na křivce PPF:  nutné znát relativní cenu obou statků. </a:t>
                </a:r>
              </a:p>
              <a:p>
                <a:pPr eaLnBrk="1" hangingPunct="1">
                  <a:lnSpc>
                    <a:spcPct val="110000"/>
                  </a:lnSpc>
                  <a:buFont typeface="Wingdings" panose="05000000000000000000" pitchFamily="2" charset="2"/>
                  <a:buChar char="ü"/>
                </a:pPr>
                <a:r>
                  <a:rPr lang="cs-CZ" altLang="en-US" sz="1200" b="1" dirty="0">
                    <a:latin typeface="Times New Roman" panose="02020603050405020304" pitchFamily="18" charset="0"/>
                  </a:rPr>
                  <a:t>Relativní cena statků určuje strukturu produktu ekonomiky: přímka </a:t>
                </a:r>
                <a:r>
                  <a:rPr lang="cs-CZ" altLang="en-US" sz="1200" b="1" i="0" dirty="0">
                    <a:highlight>
                      <a:srgbClr val="FFFF00"/>
                    </a:highlight>
                    <a:latin typeface="Cambria Math" panose="02040503050406030204" pitchFamily="18" charset="0"/>
                  </a:rPr>
                  <a:t>𝑷_𝑿/𝑷_𝒀   .</a:t>
                </a:r>
                <a:endParaRPr lang="cs-CZ" altLang="en-US" sz="1200" b="1" dirty="0">
                  <a:latin typeface="Times New Roman" panose="02020603050405020304" pitchFamily="18" charset="0"/>
                </a:endParaRPr>
              </a:p>
              <a:p>
                <a:pPr algn="just" eaLnBrk="1" hangingPunct="1">
                  <a:lnSpc>
                    <a:spcPct val="110000"/>
                  </a:lnSpc>
                  <a:buFont typeface="Wingdings" panose="05000000000000000000" pitchFamily="2" charset="2"/>
                  <a:buChar char="ü"/>
                </a:pPr>
                <a:r>
                  <a:rPr lang="cs-CZ" altLang="en-US" sz="1200" b="1" dirty="0">
                    <a:solidFill>
                      <a:srgbClr val="C00000"/>
                    </a:solidFill>
                    <a:latin typeface="Times New Roman" panose="02020603050405020304" pitchFamily="18" charset="0"/>
                  </a:rPr>
                  <a:t>Z teorie firmy: </a:t>
                </a:r>
                <a:r>
                  <a:rPr lang="cs-CZ" altLang="en-US" sz="1200" b="1" dirty="0">
                    <a:latin typeface="Times New Roman" panose="02020603050405020304" pitchFamily="18" charset="0"/>
                  </a:rPr>
                  <a:t>poměr práce a kapitálu použitý při výrobě určité výše produktu závisí na relativní ceně vstupů. </a:t>
                </a:r>
              </a:p>
              <a:p>
                <a:pPr eaLnBrk="1" hangingPunct="1">
                  <a:lnSpc>
                    <a:spcPct val="110000"/>
                  </a:lnSpc>
                  <a:buFont typeface="Wingdings" panose="05000000000000000000" pitchFamily="2" charset="2"/>
                  <a:buChar char="ü"/>
                </a:pPr>
                <a:r>
                  <a:rPr lang="cs-CZ" altLang="en-US" sz="1200" b="1" dirty="0">
                    <a:latin typeface="Times New Roman" panose="02020603050405020304" pitchFamily="18" charset="0"/>
                  </a:rPr>
                  <a:t>Firma volí kombinaci vstupů: bod dotyku </a:t>
                </a:r>
                <a:r>
                  <a:rPr lang="cs-CZ" altLang="en-US" sz="1200" b="1" dirty="0" err="1">
                    <a:latin typeface="Times New Roman" panose="02020603050405020304" pitchFamily="18" charset="0"/>
                  </a:rPr>
                  <a:t>izokosty</a:t>
                </a:r>
                <a:r>
                  <a:rPr lang="cs-CZ" altLang="en-US" sz="1200" b="1" dirty="0">
                    <a:latin typeface="Times New Roman" panose="02020603050405020304" pitchFamily="18" charset="0"/>
                  </a:rPr>
                  <a:t> a izokvanty </a:t>
                </a:r>
                <a:r>
                  <a:rPr lang="cs-CZ" sz="1200" b="1" dirty="0">
                    <a:latin typeface="Times New Roman" panose="02020603050405020304" pitchFamily="18" charset="0"/>
                  </a:rPr>
                  <a:t>=&gt; </a:t>
                </a:r>
                <a:r>
                  <a:rPr lang="cs-CZ" altLang="en-US" sz="1200" b="1" dirty="0">
                    <a:latin typeface="Times New Roman" panose="02020603050405020304" pitchFamily="18" charset="0"/>
                  </a:rPr>
                  <a:t>jejich směrnice shodují. </a:t>
                </a:r>
              </a:p>
              <a:p>
                <a:pPr eaLnBrk="1" hangingPunct="1">
                  <a:lnSpc>
                    <a:spcPct val="110000"/>
                  </a:lnSpc>
                  <a:buFont typeface="Wingdings" panose="05000000000000000000" pitchFamily="2" charset="2"/>
                  <a:buChar char="Ø"/>
                </a:pPr>
                <a:r>
                  <a:rPr lang="cs-CZ" altLang="en-US" sz="1200" b="1" dirty="0">
                    <a:latin typeface="Times New Roman" panose="02020603050405020304" pitchFamily="18" charset="0"/>
                  </a:rPr>
                  <a:t>Směrnice </a:t>
                </a:r>
                <a:r>
                  <a:rPr lang="cs-CZ" altLang="en-US" sz="1200" b="1" dirty="0" err="1">
                    <a:latin typeface="Times New Roman" panose="02020603050405020304" pitchFamily="18" charset="0"/>
                  </a:rPr>
                  <a:t>izokosty</a:t>
                </a:r>
                <a:r>
                  <a:rPr lang="cs-CZ" altLang="en-US" sz="1200" b="1" dirty="0">
                    <a:latin typeface="Times New Roman" panose="02020603050405020304" pitchFamily="18" charset="0"/>
                  </a:rPr>
                  <a:t> = relativní cena vstupů; Směrnice izokvanty = MRTS </a:t>
                </a:r>
                <a:r>
                  <a:rPr lang="cs-CZ" sz="1200" b="1" dirty="0">
                    <a:latin typeface="Times New Roman" panose="02020603050405020304" pitchFamily="18" charset="0"/>
                  </a:rPr>
                  <a:t>=&gt; </a:t>
                </a:r>
                <a:endParaRPr lang="cs-CZ" altLang="en-US" sz="1200" b="1" i="1" dirty="0">
                  <a:highlight>
                    <a:srgbClr val="FFFF00"/>
                  </a:highlight>
                  <a:latin typeface="Cambria Math" panose="02040503050406030204" pitchFamily="18" charset="0"/>
                </a:endParaRPr>
              </a:p>
              <a:p>
                <a:pPr marL="114300" indent="0" eaLnBrk="1" hangingPunct="1">
                  <a:lnSpc>
                    <a:spcPct val="110000"/>
                  </a:lnSpc>
                  <a:buNone/>
                </a:pPr>
                <a:r>
                  <a:rPr lang="cs-CZ" altLang="en-US" sz="1400" b="1" i="0" dirty="0">
                    <a:highlight>
                      <a:srgbClr val="FFFF00"/>
                    </a:highlight>
                    <a:latin typeface="Cambria Math" panose="02040503050406030204" pitchFamily="18" charset="0"/>
                  </a:rPr>
                  <a:t>𝑴𝑹𝑻𝑺=  𝑾/𝒓</a:t>
                </a:r>
                <a:endParaRPr lang="cs-CZ" altLang="en-US" sz="1400" b="1" i="1" dirty="0">
                  <a:latin typeface="Times New Roman" panose="02020603050405020304" pitchFamily="18" charset="0"/>
                </a:endParaRPr>
              </a:p>
              <a:p>
                <a:endParaRPr lang="cs-CZ" noProof="0" dirty="0"/>
              </a:p>
            </p:txBody>
          </p:sp>
        </mc:Fallback>
      </mc:AlternateContent>
      <p:sp>
        <p:nvSpPr>
          <p:cNvPr id="4" name="Slide Number Placeholder 3"/>
          <p:cNvSpPr>
            <a:spLocks noGrp="1"/>
          </p:cNvSpPr>
          <p:nvPr>
            <p:ph type="sldNum" sz="quarter" idx="5"/>
          </p:nvPr>
        </p:nvSpPr>
        <p:spPr/>
        <p:txBody>
          <a:bodyPr/>
          <a:lstStyle/>
          <a:p>
            <a:fld id="{B6B4AD3D-6C93-44BC-9123-10DDA05B8073}" type="slidenum">
              <a:rPr lang="en-GB" smtClean="0"/>
              <a:t>55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Složitou ekonomiku (za předpokladu dokonalé konkurence) vede do bodu celkové rovnováhy cenový systém. Stejně jako rovnováhy na dílčích trzích, také všeobecné rovnováhy je dosahováno prostřednictvím cenového systému, a to přesto, že se firmy pouze snaží maximalizovat své zisky a spotřebitelé maximalizují svůj užitek vzhledem ke svému příjmu.</a:t>
            </a:r>
          </a:p>
          <a:p>
            <a:r>
              <a:rPr lang="cs-CZ" noProof="0" dirty="0"/>
              <a:t>Co by se stalo na trhu v okamžiku vychýlení relativní ceny z rovnovážného stavu? Jakým způsobem zajistí cenový systém cestu z neefektivní do efektivní</a:t>
            </a:r>
          </a:p>
          <a:p>
            <a:r>
              <a:rPr lang="cs-CZ" noProof="0" dirty="0"/>
              <a:t>situace?</a:t>
            </a:r>
          </a:p>
          <a:p>
            <a:r>
              <a:rPr lang="cs-CZ" noProof="0" dirty="0"/>
              <a:t>Zaměřme se nejprve na oblast výroby a předpokládejme výchozí stav neefektivnosti znázorněný v krabicovém schématu výroby.</a:t>
            </a:r>
          </a:p>
          <a:p>
            <a:endParaRPr lang="cs-CZ" noProof="0" dirty="0"/>
          </a:p>
          <a:p>
            <a:endParaRPr lang="cs-CZ" noProof="0" dirty="0"/>
          </a:p>
          <a:p>
            <a:pPr>
              <a:buNone/>
            </a:pPr>
            <a:r>
              <a:rPr lang="en-GB" sz="1800" dirty="0" err="1">
                <a:solidFill>
                  <a:srgbClr val="000000"/>
                </a:solidFill>
                <a:effectLst/>
                <a:latin typeface="Times New Roman" panose="02020603050405020304" pitchFamily="18" charset="0"/>
              </a:rPr>
              <a:t>Berme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úvahu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výchozí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faktorů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představované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obr</a:t>
            </a:r>
            <a:r>
              <a:rPr lang="en-GB" sz="1800" dirty="0">
                <a:solidFill>
                  <a:srgbClr val="000000"/>
                </a:solidFill>
                <a:effectLst/>
                <a:latin typeface="Times New Roman" panose="02020603050405020304" pitchFamily="18" charset="0"/>
              </a:rPr>
              <a:t>.</a:t>
            </a:r>
            <a:r>
              <a:rPr lang="cs-CZ"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bodem</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faktorů</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w</a:t>
            </a:r>
            <a:r>
              <a:rPr lang="en-GB" sz="1800" dirty="0">
                <a:solidFill>
                  <a:srgbClr val="000000"/>
                </a:solidFill>
                <a:effectLst/>
                <a:latin typeface="Times New Roman" panose="02020603050405020304" pitchFamily="18" charset="0"/>
              </a:rPr>
              <a:t>/</a:t>
            </a:r>
            <a:r>
              <a:rPr lang="en-GB" sz="1800" i="1" dirty="0">
                <a:solidFill>
                  <a:srgbClr val="000000"/>
                </a:solidFill>
                <a:effectLst/>
                <a:latin typeface="TimesNewRomanPS-ItalicMT"/>
              </a:rPr>
              <a:t>r </a:t>
            </a:r>
            <a:r>
              <a:rPr lang="en-GB" sz="1800" dirty="0">
                <a:solidFill>
                  <a:srgbClr val="000000"/>
                </a:solidFill>
                <a:effectLst/>
                <a:latin typeface="Times New Roman" panose="02020603050405020304" pitchFamily="18" charset="0"/>
              </a:rPr>
              <a:t>(</a:t>
            </a:r>
            <a:r>
              <a:rPr lang="en-GB" sz="1800" dirty="0" err="1">
                <a:solidFill>
                  <a:srgbClr val="000000"/>
                </a:solidFill>
                <a:effectLst/>
                <a:latin typeface="Times New Roman" panose="02020603050405020304" pitchFamily="18" charset="0"/>
              </a:rPr>
              <a:t>vyjádřeným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přímkou</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p</a:t>
            </a:r>
            <a:r>
              <a:rPr lang="en-GB" sz="1800" dirty="0">
                <a:solidFill>
                  <a:srgbClr val="000000"/>
                </a:solidFill>
                <a:effectLst/>
                <a:latin typeface="Times New Roman" panose="02020603050405020304" pitchFamily="18" charset="0"/>
              </a:rPr>
              <a:t>). </a:t>
            </a:r>
            <a:endParaRPr lang="en-GB" dirty="0"/>
          </a:p>
          <a:p>
            <a:pPr>
              <a:buNone/>
            </a:pPr>
            <a:r>
              <a:rPr lang="en-GB" sz="1800" dirty="0">
                <a:solidFill>
                  <a:srgbClr val="000000"/>
                </a:solidFill>
                <a:effectLst/>
                <a:latin typeface="Times New Roman" panose="02020603050405020304" pitchFamily="18" charset="0"/>
              </a:rPr>
              <a:t>Za </a:t>
            </a:r>
            <a:r>
              <a:rPr lang="en-GB" sz="1800" dirty="0" err="1">
                <a:solidFill>
                  <a:srgbClr val="000000"/>
                </a:solidFill>
                <a:effectLst/>
                <a:latin typeface="Times New Roman" panose="02020603050405020304" pitchFamily="18" charset="0"/>
              </a:rPr>
              <a:t>takového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předpokladu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bude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existovat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převis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nabídky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práci</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KX </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KY </a:t>
            </a:r>
            <a:r>
              <a:rPr lang="en-GB" sz="1800" dirty="0">
                <a:solidFill>
                  <a:srgbClr val="000000"/>
                </a:solidFill>
                <a:effectLst/>
                <a:latin typeface="Times New Roman" panose="02020603050405020304" pitchFamily="18" charset="0"/>
              </a:rPr>
              <a:t>&lt; </a:t>
            </a:r>
            <a:r>
              <a:rPr lang="en-GB" sz="1800" i="1" dirty="0">
                <a:solidFill>
                  <a:srgbClr val="000000"/>
                </a:solidFill>
                <a:effectLst/>
                <a:latin typeface="TimesNewRomanPS-ItalicMT"/>
              </a:rPr>
              <a:t>K </a:t>
            </a:r>
            <a:r>
              <a:rPr lang="en-GB" sz="1800" dirty="0">
                <a:solidFill>
                  <a:srgbClr val="000000"/>
                </a:solidFill>
                <a:effectLst/>
                <a:latin typeface="Times New Roman" panose="02020603050405020304" pitchFamily="18" charset="0"/>
              </a:rPr>
              <a:t>a </a:t>
            </a:r>
            <a:r>
              <a:rPr lang="en-GB" sz="1800" i="1" dirty="0">
                <a:solidFill>
                  <a:srgbClr val="000000"/>
                </a:solidFill>
                <a:effectLst/>
                <a:latin typeface="TimesNewRomanPS-ItalicMT"/>
              </a:rPr>
              <a:t>LX </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LY </a:t>
            </a:r>
            <a:r>
              <a:rPr lang="en-GB" sz="1800" dirty="0">
                <a:solidFill>
                  <a:srgbClr val="000000"/>
                </a:solidFill>
                <a:effectLst/>
                <a:latin typeface="Times New Roman" panose="02020603050405020304" pitchFamily="18" charset="0"/>
              </a:rPr>
              <a:t>&gt; </a:t>
            </a:r>
            <a:r>
              <a:rPr lang="en-GB" sz="1800" i="1" dirty="0">
                <a:solidFill>
                  <a:srgbClr val="000000"/>
                </a:solidFill>
                <a:effectLst/>
                <a:latin typeface="TimesNewRomanPS-ItalicMT"/>
              </a:rPr>
              <a:t>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Taková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situace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povede</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růstu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poměru</a:t>
            </a:r>
            <a:r>
              <a:rPr lang="en-GB" sz="1800" dirty="0">
                <a:solidFill>
                  <a:srgbClr val="000000"/>
                </a:solidFill>
                <a:effectLst/>
                <a:latin typeface="Times New Roman" panose="02020603050405020304" pitchFamily="18" charset="0"/>
              </a:rPr>
              <a:t> </a:t>
            </a:r>
            <a:endParaRPr lang="en-GB" dirty="0"/>
          </a:p>
          <a:p>
            <a:pPr>
              <a:buNone/>
            </a:pPr>
            <a:r>
              <a:rPr lang="en-GB" sz="1800" i="1" dirty="0">
                <a:solidFill>
                  <a:srgbClr val="000000"/>
                </a:solidFill>
                <a:effectLst/>
                <a:latin typeface="TimesNewRomanPS-ItalicMT"/>
              </a:rPr>
              <a:t>w</a:t>
            </a:r>
            <a:r>
              <a:rPr lang="en-GB" sz="1800" dirty="0">
                <a:solidFill>
                  <a:srgbClr val="000000"/>
                </a:solidFill>
                <a:effectLst/>
                <a:latin typeface="Times New Roman" panose="02020603050405020304" pitchFamily="18" charset="0"/>
              </a:rPr>
              <a:t>/</a:t>
            </a:r>
            <a:r>
              <a:rPr lang="en-GB" sz="1800" i="1" dirty="0">
                <a:solidFill>
                  <a:srgbClr val="000000"/>
                </a:solidFill>
                <a:effectLst/>
                <a:latin typeface="TimesNewRomanPS-ItalicMT"/>
              </a:rPr>
              <a:t>r </a:t>
            </a:r>
            <a:r>
              <a:rPr lang="en-GB" sz="1800" dirty="0">
                <a:solidFill>
                  <a:srgbClr val="000000"/>
                </a:solidFill>
                <a:effectLst/>
                <a:latin typeface="Times New Roman" panose="02020603050405020304" pitchFamily="18" charset="0"/>
              </a:rPr>
              <a:t>a </a:t>
            </a:r>
            <a:r>
              <a:rPr lang="en-GB" sz="1800" dirty="0" err="1">
                <a:solidFill>
                  <a:srgbClr val="000000"/>
                </a:solidFill>
                <a:effectLst/>
                <a:latin typeface="Times New Roman" panose="02020603050405020304" pitchFamily="18" charset="0"/>
              </a:rPr>
              <a:t>následnému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přerozdělení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práce</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kapitálu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výrobě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Efektivnost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nastane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okamžiku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poměr</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bude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se </a:t>
            </a:r>
            <a:endParaRPr lang="en-GB" dirty="0"/>
          </a:p>
          <a:p>
            <a:pPr>
              <a:buNone/>
            </a:pPr>
            <a:r>
              <a:rPr lang="en-GB" sz="1800" dirty="0" err="1">
                <a:solidFill>
                  <a:srgbClr val="000000"/>
                </a:solidFill>
                <a:effectLst/>
                <a:latin typeface="Times New Roman" panose="02020603050405020304" pitchFamily="18" charset="0"/>
              </a:rPr>
              <a:t>izokvanty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vyjadřující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odpovídající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objem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X </a:t>
            </a:r>
            <a:r>
              <a:rPr lang="en-GB" sz="1800" dirty="0">
                <a:solidFill>
                  <a:srgbClr val="000000"/>
                </a:solidFill>
                <a:effectLst/>
                <a:latin typeface="Times New Roman" panose="02020603050405020304" pitchFamily="18" charset="0"/>
              </a:rPr>
              <a:t>a </a:t>
            </a:r>
            <a:r>
              <a:rPr lang="en-GB" sz="1800" i="1" dirty="0">
                <a:solidFill>
                  <a:srgbClr val="000000"/>
                </a:solidFill>
                <a:effectLst/>
                <a:latin typeface="TimesNewRomanPS-ItalicMT"/>
              </a:rPr>
              <a:t>Y </a:t>
            </a:r>
            <a:r>
              <a:rPr lang="en-GB" sz="1800" dirty="0" err="1">
                <a:solidFill>
                  <a:srgbClr val="000000"/>
                </a:solidFill>
                <a:effectLst/>
                <a:latin typeface="Times New Roman" panose="02020603050405020304" pitchFamily="18" charset="0"/>
              </a:rPr>
              <a:t>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dotýkat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přímky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bodě</a:t>
            </a:r>
            <a:r>
              <a:rPr lang="en-GB" sz="1800" dirty="0">
                <a:solidFill>
                  <a:srgbClr val="000000"/>
                </a:solidFill>
                <a:effectLst/>
                <a:latin typeface="Times New Roman" panose="02020603050405020304" pitchFamily="18" charset="0"/>
              </a:rPr>
              <a:t> – </a:t>
            </a:r>
            <a:r>
              <a:rPr lang="en-GB" sz="1800" dirty="0" err="1">
                <a:solidFill>
                  <a:srgbClr val="000000"/>
                </a:solidFill>
                <a:effectLst/>
                <a:latin typeface="Times New Roman" panose="02020603050405020304" pitchFamily="18" charset="0"/>
              </a:rPr>
              <a:t>např</a:t>
            </a:r>
            <a:r>
              <a:rPr lang="en-GB" sz="1800" dirty="0">
                <a:solidFill>
                  <a:srgbClr val="000000"/>
                </a:solidFill>
                <a:effectLst/>
                <a:latin typeface="Times New Roman" panose="02020603050405020304" pitchFamily="18" charset="0"/>
              </a:rPr>
              <a:t>. </a:t>
            </a:r>
            <a:r>
              <a:rPr lang="en-GB" sz="1800" i="1" dirty="0">
                <a:solidFill>
                  <a:srgbClr val="000000"/>
                </a:solidFill>
                <a:effectLst/>
                <a:latin typeface="TimesNewRomanPS-ItalicMT"/>
              </a:rPr>
              <a:t>B</a:t>
            </a:r>
            <a:r>
              <a:rPr lang="en-GB" sz="1800" dirty="0">
                <a:solidFill>
                  <a:srgbClr val="000000"/>
                </a:solidFill>
                <a:effectLst/>
                <a:latin typeface="Times New Roman" panose="02020603050405020304" pitchFamily="18" charset="0"/>
              </a:rPr>
              <a:t> – a </a:t>
            </a:r>
            <a:r>
              <a:rPr lang="en-GB" sz="1800" dirty="0" err="1">
                <a:solidFill>
                  <a:srgbClr val="000000"/>
                </a:solidFill>
                <a:effectLst/>
                <a:latin typeface="Times New Roman" panose="02020603050405020304" pitchFamily="18" charset="0"/>
              </a:rPr>
              <a:t>budou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navzájem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tečnami</a:t>
            </a:r>
            <a:r>
              <a:rPr lang="en-GB" sz="1800" dirty="0">
                <a:solidFill>
                  <a:srgbClr val="000000"/>
                </a:solidFill>
                <a:effectLst/>
                <a:latin typeface="Times New Roman" panose="02020603050405020304" pitchFamily="18" charset="0"/>
              </a:rPr>
              <a:t>.</a:t>
            </a:r>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56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Podobně je možné výchozí neefektivní situaci ve směně znázornit pomocí krabicového schématu směny. Neefektivní situace znázorněná na obr. Násl. snímek</a:t>
            </a:r>
          </a:p>
          <a:p>
            <a:r>
              <a:rPr lang="cs-CZ" noProof="0" dirty="0"/>
              <a:t>povede ke změně poměru cen obou výrobků: dojde k  růstu PX ve vztahu k PY a následnému růstu výroby X na úkor výroby Y. Dokonale konkurenční trh bude</a:t>
            </a:r>
          </a:p>
          <a:p>
            <a:r>
              <a:rPr lang="cs-CZ" noProof="0" dirty="0"/>
              <a:t>směřovat k cenovému poměru, jakým je např. poměr vyjádřený přímkou p’: indiferenční křivky se dotýkají cenové přímky ve stejném bodě (D) a bod dotyku je</a:t>
            </a:r>
          </a:p>
          <a:p>
            <a:r>
              <a:rPr lang="cs-CZ" noProof="0" dirty="0"/>
              <a:t>bodem smluvní křivky směny.</a:t>
            </a:r>
          </a:p>
        </p:txBody>
      </p:sp>
      <p:sp>
        <p:nvSpPr>
          <p:cNvPr id="4" name="Slide Number Placeholder 3"/>
          <p:cNvSpPr>
            <a:spLocks noGrp="1"/>
          </p:cNvSpPr>
          <p:nvPr>
            <p:ph type="sldNum" sz="quarter" idx="5"/>
          </p:nvPr>
        </p:nvSpPr>
        <p:spPr/>
        <p:txBody>
          <a:bodyPr/>
          <a:lstStyle/>
          <a:p>
            <a:fld id="{B6B4AD3D-6C93-44BC-9123-10DDA05B8073}" type="slidenum">
              <a:rPr lang="en-GB" smtClean="0"/>
              <a:t>58</a:t>
            </a:fld>
            <a:endParaRPr lang="en-GB"/>
          </a:p>
        </p:txBody>
      </p:sp>
    </p:spTree>
    <p:extLst>
      <p:ext uri="{BB962C8B-B14F-4D97-AF65-F5344CB8AC3E}">
        <p14:creationId xmlns:p14="http://schemas.microsoft.com/office/powerpoint/2010/main" val="3643863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cs-CZ" sz="1200" b="1" dirty="0">
                <a:latin typeface="Times New Roman" panose="02020603050405020304" pitchFamily="18" charset="0"/>
              </a:rPr>
              <a:t>Cenový mechanismus přivádí ekonomiku zpět do rovnovážného stavu. V podmínkách DK cenový systém alokuje zdroje efektivně. V DK poskytuje poměr cen výrobků stejnou informaci všem ekonomickým subjektům. Protože se všichni setkávají se stejnými cenami, jsou všechny poměry vyrovnávány, a tak je dosahováno efektivní alokace.</a:t>
            </a:r>
            <a:endParaRPr lang="cs-CZ" sz="1200" b="1" dirty="0">
              <a:highlight>
                <a:srgbClr val="FFFF00"/>
              </a:highligh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B4AD3D-6C93-44BC-9123-10DDA05B8073}" type="slidenum">
              <a:rPr lang="en-GB" smtClean="0"/>
              <a:t>59</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Předpokládejme, že v ekonomice dojde k růstu </a:t>
            </a:r>
            <a:r>
              <a:rPr lang="cs-CZ" noProof="0" dirty="0" err="1"/>
              <a:t>Px</a:t>
            </a:r>
            <a:r>
              <a:rPr lang="cs-CZ" noProof="0" dirty="0"/>
              <a:t> ve vztahu k PY a následnému růstu výroby X na úkor výroby Y. V podmínkách cenové pružnosti dojde ke snižování ceny X a růstu ceny Y, tedy k růstu relativní ceny </a:t>
            </a:r>
            <a:r>
              <a:rPr lang="cs-CZ" noProof="0" dirty="0" err="1"/>
              <a:t>Py</a:t>
            </a:r>
            <a:r>
              <a:rPr lang="cs-CZ" noProof="0" dirty="0"/>
              <a:t>/</a:t>
            </a:r>
            <a:r>
              <a:rPr lang="cs-CZ" noProof="0" dirty="0" err="1"/>
              <a:t>Px</a:t>
            </a:r>
            <a:r>
              <a:rPr lang="cs-CZ" noProof="0" dirty="0"/>
              <a:t>. Ekonomické subjekty zvyšují relativní nabídku Y a poptávku po X. Tento proces pokračuje až do okamžiku, kdy se mezní míra transformace a mezní míra substituce vyrovnají s relativní cenou. Cenový mechanismus přivádí ekonomiku zpět do rovnovážného stavu.</a:t>
            </a:r>
          </a:p>
          <a:p>
            <a:r>
              <a:rPr lang="cs-CZ" noProof="0" dirty="0"/>
              <a:t>V podmínkách dokonalé konkurence cenový systém alokuje zdroje efektivně. S výjimkou rohového řešení je podmínkou efektivnosti shoda MRSC mezi produkty všech spotřebitelů. V dokonalé konkurenci poskytuje poměr cen výrobků stejnou informaci všem ekonomickým subjektům. Protože se všichni setkávají se stejnými cenami, jsou všechny poměry vyrovnávány, a tak je dosahováno efektivní alokace.</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60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Hypotetická</a:t>
            </a:r>
            <a:r>
              <a:rPr lang="en-GB" dirty="0"/>
              <a:t> </a:t>
            </a:r>
            <a:r>
              <a:rPr lang="en-GB" dirty="0" err="1"/>
              <a:t>firma</a:t>
            </a:r>
            <a:r>
              <a:rPr lang="en-GB" dirty="0"/>
              <a:t> </a:t>
            </a:r>
            <a:r>
              <a:rPr lang="en-GB" dirty="0" err="1"/>
              <a:t>má</a:t>
            </a:r>
            <a:r>
              <a:rPr lang="en-GB" dirty="0"/>
              <a:t> k </a:t>
            </a:r>
            <a:r>
              <a:rPr lang="en-GB" dirty="0" err="1"/>
              <a:t>dispozici</a:t>
            </a:r>
            <a:r>
              <a:rPr lang="en-GB" dirty="0"/>
              <a:t> 100 </a:t>
            </a:r>
            <a:r>
              <a:rPr lang="en-GB" dirty="0" err="1"/>
              <a:t>jednotek</a:t>
            </a:r>
            <a:r>
              <a:rPr lang="en-GB" dirty="0"/>
              <a:t> L a 100 </a:t>
            </a:r>
            <a:r>
              <a:rPr lang="en-GB" dirty="0" err="1"/>
              <a:t>jednotek</a:t>
            </a:r>
            <a:r>
              <a:rPr lang="en-GB" dirty="0"/>
              <a:t> K </a:t>
            </a:r>
            <a:r>
              <a:rPr lang="en-GB" dirty="0" err="1"/>
              <a:t>k</a:t>
            </a:r>
            <a:r>
              <a:rPr lang="en-GB" dirty="0"/>
              <a:t> </a:t>
            </a:r>
            <a:r>
              <a:rPr lang="en-GB" dirty="0" err="1"/>
              <a:t>výrobě</a:t>
            </a:r>
            <a:r>
              <a:rPr lang="en-GB" dirty="0"/>
              <a:t> </a:t>
            </a:r>
            <a:r>
              <a:rPr lang="en-GB" dirty="0" err="1"/>
              <a:t>piva</a:t>
            </a:r>
            <a:r>
              <a:rPr lang="en-GB" dirty="0"/>
              <a:t> a </a:t>
            </a:r>
            <a:r>
              <a:rPr lang="en-GB" dirty="0" err="1"/>
              <a:t>vína</a:t>
            </a:r>
            <a:r>
              <a:rPr lang="en-GB" dirty="0"/>
              <a:t>. </a:t>
            </a:r>
          </a:p>
          <a:p>
            <a:r>
              <a:rPr lang="en-GB" dirty="0" err="1"/>
              <a:t>Předpokládejme</a:t>
            </a:r>
            <a:r>
              <a:rPr lang="en-GB" dirty="0"/>
              <a:t>, </a:t>
            </a:r>
            <a:r>
              <a:rPr lang="en-GB" dirty="0" err="1"/>
              <a:t>že</a:t>
            </a:r>
            <a:r>
              <a:rPr lang="en-GB" dirty="0"/>
              <a:t> se </a:t>
            </a:r>
            <a:r>
              <a:rPr lang="en-GB" dirty="0" err="1"/>
              <a:t>firma</a:t>
            </a:r>
            <a:r>
              <a:rPr lang="en-GB" dirty="0"/>
              <a:t> (</a:t>
            </a:r>
            <a:r>
              <a:rPr lang="en-GB" dirty="0" err="1"/>
              <a:t>spíše</a:t>
            </a:r>
            <a:r>
              <a:rPr lang="en-GB" dirty="0"/>
              <a:t> </a:t>
            </a:r>
            <a:r>
              <a:rPr lang="en-GB" dirty="0" err="1"/>
              <a:t>libovolně</a:t>
            </a:r>
            <a:r>
              <a:rPr lang="en-GB" dirty="0"/>
              <a:t>) </a:t>
            </a:r>
            <a:r>
              <a:rPr lang="en-GB" dirty="0" err="1"/>
              <a:t>rozhodne</a:t>
            </a:r>
            <a:r>
              <a:rPr lang="en-GB" dirty="0"/>
              <a:t> </a:t>
            </a:r>
            <a:r>
              <a:rPr lang="en-GB" dirty="0" err="1"/>
              <a:t>vynaložit</a:t>
            </a:r>
            <a:r>
              <a:rPr lang="en-GB" dirty="0"/>
              <a:t> </a:t>
            </a:r>
            <a:r>
              <a:rPr lang="en-GB" dirty="0" err="1"/>
              <a:t>polovinu</a:t>
            </a:r>
            <a:r>
              <a:rPr lang="en-GB" dirty="0"/>
              <a:t> </a:t>
            </a:r>
            <a:r>
              <a:rPr lang="en-GB" dirty="0" err="1"/>
              <a:t>obou</a:t>
            </a:r>
            <a:r>
              <a:rPr lang="en-GB" dirty="0"/>
              <a:t> </a:t>
            </a:r>
            <a:r>
              <a:rPr lang="en-GB" dirty="0" err="1"/>
              <a:t>zdrojů</a:t>
            </a:r>
            <a:r>
              <a:rPr lang="en-GB" dirty="0"/>
              <a:t> </a:t>
            </a:r>
            <a:r>
              <a:rPr lang="en-GB" dirty="0" err="1"/>
              <a:t>na</a:t>
            </a:r>
            <a:r>
              <a:rPr lang="en-GB" dirty="0"/>
              <a:t> </a:t>
            </a:r>
            <a:r>
              <a:rPr lang="en-GB" dirty="0" err="1"/>
              <a:t>výrobu</a:t>
            </a:r>
            <a:r>
              <a:rPr lang="en-GB" dirty="0"/>
              <a:t> </a:t>
            </a:r>
            <a:r>
              <a:rPr lang="en-GB" dirty="0" err="1"/>
              <a:t>piva</a:t>
            </a:r>
            <a:r>
              <a:rPr lang="en-GB" dirty="0"/>
              <a:t> a </a:t>
            </a:r>
            <a:r>
              <a:rPr lang="en-GB" dirty="0" err="1"/>
              <a:t>polovinu</a:t>
            </a:r>
            <a:r>
              <a:rPr lang="en-GB" dirty="0"/>
              <a:t> </a:t>
            </a:r>
            <a:r>
              <a:rPr lang="en-GB" dirty="0" err="1"/>
              <a:t>na</a:t>
            </a:r>
            <a:r>
              <a:rPr lang="en-GB" dirty="0"/>
              <a:t> </a:t>
            </a:r>
            <a:r>
              <a:rPr lang="en-GB" dirty="0" err="1"/>
              <a:t>výrobu</a:t>
            </a:r>
            <a:r>
              <a:rPr lang="en-GB" dirty="0"/>
              <a:t> </a:t>
            </a:r>
            <a:r>
              <a:rPr lang="en-GB" dirty="0" err="1"/>
              <a:t>vína</a:t>
            </a:r>
            <a:r>
              <a:rPr lang="en-GB" dirty="0"/>
              <a:t>. </a:t>
            </a:r>
            <a:r>
              <a:rPr lang="en-GB" dirty="0" err="1"/>
              <a:t>Jestliže</a:t>
            </a:r>
            <a:r>
              <a:rPr lang="en-GB" dirty="0"/>
              <a:t> </a:t>
            </a:r>
            <a:r>
              <a:rPr lang="en-GB" dirty="0" err="1"/>
              <a:t>při</a:t>
            </a:r>
            <a:r>
              <a:rPr lang="en-GB" dirty="0"/>
              <a:t> </a:t>
            </a:r>
            <a:r>
              <a:rPr lang="en-GB" dirty="0" err="1"/>
              <a:t>poměru</a:t>
            </a:r>
            <a:r>
              <a:rPr lang="en-GB" dirty="0"/>
              <a:t> 50 L a 50 K </a:t>
            </a:r>
            <a:r>
              <a:rPr lang="en-GB" dirty="0" err="1"/>
              <a:t>bude</a:t>
            </a:r>
            <a:r>
              <a:rPr lang="en-GB" dirty="0"/>
              <a:t> MRTSK,L </a:t>
            </a:r>
            <a:r>
              <a:rPr lang="en-GB" dirty="0" err="1"/>
              <a:t>ve</a:t>
            </a:r>
            <a:r>
              <a:rPr lang="en-GB" dirty="0"/>
              <a:t> </a:t>
            </a:r>
            <a:r>
              <a:rPr lang="en-GB" dirty="0" err="1"/>
              <a:t>výrobě</a:t>
            </a:r>
            <a:r>
              <a:rPr lang="en-GB" dirty="0"/>
              <a:t> </a:t>
            </a:r>
            <a:r>
              <a:rPr lang="en-GB" dirty="0" err="1"/>
              <a:t>piva</a:t>
            </a:r>
            <a:r>
              <a:rPr lang="en-GB" dirty="0"/>
              <a:t> = 2, </a:t>
            </a:r>
            <a:r>
              <a:rPr lang="en-GB" dirty="0" err="1"/>
              <a:t>potom</a:t>
            </a:r>
            <a:r>
              <a:rPr lang="en-GB" dirty="0"/>
              <a:t> </a:t>
            </a:r>
            <a:r>
              <a:rPr lang="en-GB" dirty="0" err="1"/>
              <a:t>bude</a:t>
            </a:r>
            <a:r>
              <a:rPr lang="en-GB" dirty="0"/>
              <a:t> </a:t>
            </a:r>
            <a:r>
              <a:rPr lang="en-GB" dirty="0" err="1"/>
              <a:t>možné</a:t>
            </a:r>
            <a:r>
              <a:rPr lang="en-GB" dirty="0"/>
              <a:t> </a:t>
            </a:r>
            <a:r>
              <a:rPr lang="en-GB" dirty="0" err="1"/>
              <a:t>stejné</a:t>
            </a:r>
            <a:r>
              <a:rPr lang="en-GB" dirty="0"/>
              <a:t> </a:t>
            </a:r>
            <a:r>
              <a:rPr lang="en-GB" dirty="0" err="1"/>
              <a:t>množství</a:t>
            </a:r>
            <a:r>
              <a:rPr lang="en-GB" dirty="0"/>
              <a:t> </a:t>
            </a:r>
            <a:r>
              <a:rPr lang="en-GB" dirty="0" err="1"/>
              <a:t>piva</a:t>
            </a:r>
            <a:r>
              <a:rPr lang="en-GB" dirty="0"/>
              <a:t> </a:t>
            </a:r>
            <a:r>
              <a:rPr lang="en-GB" dirty="0" err="1"/>
              <a:t>vyrobit</a:t>
            </a:r>
            <a:r>
              <a:rPr lang="en-GB" dirty="0"/>
              <a:t> s 48 L a 51 K. Bude-li </a:t>
            </a:r>
            <a:r>
              <a:rPr lang="en-GB" dirty="0" err="1"/>
              <a:t>současně</a:t>
            </a:r>
            <a:r>
              <a:rPr lang="en-GB" dirty="0"/>
              <a:t> MRTSK,L </a:t>
            </a:r>
            <a:r>
              <a:rPr lang="en-GB" dirty="0" err="1"/>
              <a:t>ve</a:t>
            </a:r>
            <a:r>
              <a:rPr lang="en-GB" dirty="0"/>
              <a:t> </a:t>
            </a:r>
            <a:r>
              <a:rPr lang="en-GB" dirty="0" err="1"/>
              <a:t>výrobě</a:t>
            </a:r>
            <a:r>
              <a:rPr lang="en-GB" dirty="0"/>
              <a:t> </a:t>
            </a:r>
            <a:r>
              <a:rPr lang="en-GB" dirty="0" err="1"/>
              <a:t>vína</a:t>
            </a:r>
            <a:r>
              <a:rPr lang="en-GB" dirty="0"/>
              <a:t> = 1, </a:t>
            </a:r>
            <a:r>
              <a:rPr lang="en-GB" dirty="0" err="1"/>
              <a:t>stejné</a:t>
            </a:r>
            <a:r>
              <a:rPr lang="en-GB" dirty="0"/>
              <a:t> </a:t>
            </a:r>
            <a:r>
              <a:rPr lang="en-GB" dirty="0" err="1"/>
              <a:t>množství</a:t>
            </a:r>
            <a:r>
              <a:rPr lang="en-GB" dirty="0"/>
              <a:t> </a:t>
            </a:r>
            <a:r>
              <a:rPr lang="en-GB" dirty="0" err="1"/>
              <a:t>vína</a:t>
            </a:r>
            <a:r>
              <a:rPr lang="en-GB" dirty="0"/>
              <a:t> by </a:t>
            </a:r>
            <a:r>
              <a:rPr lang="en-GB" dirty="0" err="1"/>
              <a:t>mohlo</a:t>
            </a:r>
            <a:r>
              <a:rPr lang="en-GB" dirty="0"/>
              <a:t> </a:t>
            </a:r>
            <a:r>
              <a:rPr lang="en-GB" dirty="0" err="1"/>
              <a:t>být</a:t>
            </a:r>
            <a:r>
              <a:rPr lang="en-GB" dirty="0"/>
              <a:t> </a:t>
            </a:r>
            <a:r>
              <a:rPr lang="en-GB" dirty="0" err="1"/>
              <a:t>vyrobeno</a:t>
            </a:r>
            <a:r>
              <a:rPr lang="en-GB" dirty="0"/>
              <a:t> s 51 L a 49 K. </a:t>
            </a:r>
          </a:p>
          <a:p>
            <a:r>
              <a:rPr lang="en-GB" dirty="0"/>
              <a:t>Je </a:t>
            </a:r>
            <a:r>
              <a:rPr lang="en-GB" dirty="0" err="1"/>
              <a:t>zřejmé</a:t>
            </a:r>
            <a:r>
              <a:rPr lang="en-GB" dirty="0"/>
              <a:t>, </a:t>
            </a:r>
            <a:r>
              <a:rPr lang="en-GB" dirty="0" err="1"/>
              <a:t>že</a:t>
            </a:r>
            <a:r>
              <a:rPr lang="en-GB" dirty="0"/>
              <a:t> </a:t>
            </a:r>
            <a:r>
              <a:rPr lang="en-GB" dirty="0" err="1"/>
              <a:t>uvedená</a:t>
            </a:r>
            <a:r>
              <a:rPr lang="en-GB" dirty="0"/>
              <a:t> </a:t>
            </a:r>
            <a:r>
              <a:rPr lang="en-GB" dirty="0" err="1"/>
              <a:t>alternativní</a:t>
            </a:r>
            <a:r>
              <a:rPr lang="en-GB" dirty="0"/>
              <a:t> </a:t>
            </a:r>
            <a:r>
              <a:rPr lang="en-GB" dirty="0" err="1"/>
              <a:t>alokace</a:t>
            </a:r>
            <a:r>
              <a:rPr lang="en-GB" dirty="0"/>
              <a:t> </a:t>
            </a:r>
            <a:r>
              <a:rPr lang="en-GB" dirty="0" err="1"/>
              <a:t>zdrojů</a:t>
            </a:r>
            <a:r>
              <a:rPr lang="en-GB" dirty="0"/>
              <a:t> by </a:t>
            </a:r>
            <a:r>
              <a:rPr lang="en-GB" dirty="0" err="1"/>
              <a:t>byla</a:t>
            </a:r>
            <a:r>
              <a:rPr lang="en-GB" dirty="0"/>
              <a:t> </a:t>
            </a:r>
            <a:r>
              <a:rPr lang="en-GB" dirty="0" err="1"/>
              <a:t>lepší</a:t>
            </a:r>
            <a:r>
              <a:rPr lang="en-GB" dirty="0"/>
              <a:t> </a:t>
            </a:r>
            <a:r>
              <a:rPr lang="en-GB" dirty="0" err="1"/>
              <a:t>než</a:t>
            </a:r>
            <a:r>
              <a:rPr lang="en-GB" dirty="0"/>
              <a:t> </a:t>
            </a:r>
            <a:r>
              <a:rPr lang="en-GB" dirty="0" err="1"/>
              <a:t>výchozí</a:t>
            </a:r>
            <a:r>
              <a:rPr lang="en-GB" dirty="0"/>
              <a:t> je </a:t>
            </a:r>
            <a:r>
              <a:rPr lang="en-GB" dirty="0" err="1"/>
              <a:t>stále</a:t>
            </a:r>
            <a:r>
              <a:rPr lang="en-GB" dirty="0"/>
              <a:t> </a:t>
            </a:r>
            <a:r>
              <a:rPr lang="en-GB" dirty="0" err="1"/>
              <a:t>využito</a:t>
            </a:r>
            <a:r>
              <a:rPr lang="en-GB" dirty="0"/>
              <a:t> 100 K (51 </a:t>
            </a:r>
            <a:r>
              <a:rPr lang="en-GB" dirty="0" err="1"/>
              <a:t>na</a:t>
            </a:r>
            <a:r>
              <a:rPr lang="en-GB" dirty="0"/>
              <a:t> </a:t>
            </a:r>
            <a:r>
              <a:rPr lang="en-GB" dirty="0" err="1"/>
              <a:t>výrobu</a:t>
            </a:r>
            <a:r>
              <a:rPr lang="en-GB" dirty="0"/>
              <a:t> </a:t>
            </a:r>
            <a:r>
              <a:rPr lang="en-GB" dirty="0" err="1"/>
              <a:t>piva</a:t>
            </a:r>
            <a:r>
              <a:rPr lang="en-GB" dirty="0"/>
              <a:t> a 49 </a:t>
            </a:r>
            <a:r>
              <a:rPr lang="en-GB" dirty="0" err="1"/>
              <a:t>na</a:t>
            </a:r>
            <a:r>
              <a:rPr lang="en-GB" dirty="0"/>
              <a:t> </a:t>
            </a:r>
            <a:r>
              <a:rPr lang="en-GB" dirty="0" err="1"/>
              <a:t>víno</a:t>
            </a:r>
            <a:r>
              <a:rPr lang="en-GB" dirty="0"/>
              <a:t>), ale </a:t>
            </a:r>
            <a:r>
              <a:rPr lang="en-GB" dirty="0" err="1"/>
              <a:t>pouze</a:t>
            </a:r>
            <a:r>
              <a:rPr lang="en-GB" dirty="0"/>
              <a:t> 99 L (48 </a:t>
            </a:r>
            <a:r>
              <a:rPr lang="en-GB" dirty="0" err="1"/>
              <a:t>na</a:t>
            </a:r>
            <a:r>
              <a:rPr lang="en-GB" dirty="0"/>
              <a:t> pivo a 51 </a:t>
            </a:r>
            <a:r>
              <a:rPr lang="en-GB" dirty="0" err="1"/>
              <a:t>na</a:t>
            </a:r>
            <a:r>
              <a:rPr lang="en-GB" dirty="0"/>
              <a:t> </a:t>
            </a:r>
            <a:r>
              <a:rPr lang="en-GB" dirty="0" err="1"/>
              <a:t>víno</a:t>
            </a:r>
            <a:r>
              <a:rPr lang="en-GB" dirty="0"/>
              <a:t>). </a:t>
            </a:r>
            <a:r>
              <a:rPr lang="en-GB" dirty="0" err="1"/>
              <a:t>Ačkoli</a:t>
            </a:r>
            <a:r>
              <a:rPr lang="en-GB" dirty="0"/>
              <a:t> </a:t>
            </a:r>
            <a:r>
              <a:rPr lang="en-GB" dirty="0" err="1"/>
              <a:t>velikost</a:t>
            </a:r>
            <a:r>
              <a:rPr lang="en-GB" dirty="0"/>
              <a:t> </a:t>
            </a:r>
            <a:r>
              <a:rPr lang="en-GB" dirty="0" err="1"/>
              <a:t>produktu</a:t>
            </a:r>
            <a:r>
              <a:rPr lang="en-GB" dirty="0"/>
              <a:t> </a:t>
            </a:r>
            <a:r>
              <a:rPr lang="en-GB" dirty="0" err="1"/>
              <a:t>obou</a:t>
            </a:r>
            <a:r>
              <a:rPr lang="en-GB" dirty="0"/>
              <a:t> </a:t>
            </a:r>
            <a:r>
              <a:rPr lang="en-GB" dirty="0" err="1"/>
              <a:t>výrobků</a:t>
            </a:r>
            <a:r>
              <a:rPr lang="en-GB" dirty="0"/>
              <a:t> </a:t>
            </a:r>
            <a:r>
              <a:rPr lang="en-GB" dirty="0" err="1"/>
              <a:t>zůstala</a:t>
            </a:r>
            <a:r>
              <a:rPr lang="en-GB" dirty="0"/>
              <a:t>  </a:t>
            </a:r>
            <a:r>
              <a:rPr lang="en-GB" dirty="0" err="1"/>
              <a:t>nezměněna</a:t>
            </a:r>
            <a:r>
              <a:rPr lang="en-GB" dirty="0"/>
              <a:t> </a:t>
            </a:r>
            <a:r>
              <a:rPr lang="en-GB" dirty="0" err="1"/>
              <a:t>uvolnila</a:t>
            </a:r>
            <a:r>
              <a:rPr lang="en-GB" dirty="0"/>
              <a:t>  se  1  </a:t>
            </a:r>
            <a:r>
              <a:rPr lang="en-GB" dirty="0" err="1"/>
              <a:t>jednotka</a:t>
            </a:r>
            <a:r>
              <a:rPr lang="en-GB" dirty="0"/>
              <a:t>  L.  Ta  </a:t>
            </a:r>
            <a:r>
              <a:rPr lang="en-GB" dirty="0" err="1"/>
              <a:t>může</a:t>
            </a:r>
            <a:r>
              <a:rPr lang="en-GB" dirty="0"/>
              <a:t>  </a:t>
            </a:r>
            <a:r>
              <a:rPr lang="en-GB" dirty="0" err="1"/>
              <a:t>být</a:t>
            </a:r>
            <a:r>
              <a:rPr lang="en-GB" dirty="0"/>
              <a:t>  </a:t>
            </a:r>
            <a:r>
              <a:rPr lang="en-GB" dirty="0" err="1"/>
              <a:t>použita</a:t>
            </a:r>
            <a:r>
              <a:rPr lang="en-GB" dirty="0"/>
              <a:t>  </a:t>
            </a:r>
            <a:r>
              <a:rPr lang="en-GB" dirty="0" err="1"/>
              <a:t>ve</a:t>
            </a:r>
            <a:r>
              <a:rPr lang="en-GB" dirty="0"/>
              <a:t>  </a:t>
            </a:r>
            <a:r>
              <a:rPr lang="en-GB" dirty="0" err="1"/>
              <a:t>výrobě</a:t>
            </a:r>
            <a:r>
              <a:rPr lang="en-GB" dirty="0"/>
              <a:t>  </a:t>
            </a:r>
            <a:r>
              <a:rPr lang="en-GB" dirty="0" err="1"/>
              <a:t>jednoho</a:t>
            </a:r>
            <a:r>
              <a:rPr lang="en-GB" dirty="0"/>
              <a:t>  z </a:t>
            </a:r>
            <a:r>
              <a:rPr lang="en-GB" dirty="0" err="1"/>
              <a:t>výrobků</a:t>
            </a:r>
            <a:r>
              <a:rPr lang="en-GB" dirty="0"/>
              <a:t>  </a:t>
            </a:r>
            <a:r>
              <a:rPr lang="en-GB" dirty="0" err="1"/>
              <a:t>ke</a:t>
            </a:r>
            <a:r>
              <a:rPr lang="cs-CZ" dirty="0"/>
              <a:t> </a:t>
            </a:r>
            <a:r>
              <a:rPr lang="en-GB" dirty="0"/>
              <a:t> </a:t>
            </a:r>
            <a:r>
              <a:rPr lang="en-GB" dirty="0" err="1"/>
              <a:t>zvýšení</a:t>
            </a:r>
            <a:r>
              <a:rPr lang="en-GB" dirty="0"/>
              <a:t> </a:t>
            </a:r>
            <a:r>
              <a:rPr lang="en-GB" dirty="0" err="1"/>
              <a:t>jeho</a:t>
            </a:r>
            <a:r>
              <a:rPr lang="en-GB" dirty="0"/>
              <a:t> </a:t>
            </a:r>
            <a:r>
              <a:rPr lang="en-GB" dirty="0" err="1"/>
              <a:t>produktu</a:t>
            </a:r>
            <a:r>
              <a:rPr lang="en-GB" dirty="0"/>
              <a:t>.</a:t>
            </a:r>
          </a:p>
        </p:txBody>
      </p:sp>
      <p:sp>
        <p:nvSpPr>
          <p:cNvPr id="4" name="Slide Number Placeholder 3"/>
          <p:cNvSpPr>
            <a:spLocks noGrp="1"/>
          </p:cNvSpPr>
          <p:nvPr>
            <p:ph type="sldNum" sz="quarter" idx="5"/>
          </p:nvPr>
        </p:nvSpPr>
        <p:spPr/>
        <p:txBody>
          <a:bodyPr/>
          <a:lstStyle/>
          <a:p>
            <a:fld id="{B6B4AD3D-6C93-44BC-9123-10DDA05B8073}" type="slidenum">
              <a:rPr lang="en-GB" smtClean="0"/>
              <a:t>9</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Bod rovnováhy odpovídá jak maximalizaci zisku konkurenčních firem, tak maximalizaci užitku spotřebitelů. Leží na křivce hranice výrobních možností, představuje plnou zaměstnanost na trhu práce a plné využití kapitálu. Množství dvou statků, které firmy chtějí vyrábět, je právě tím množstvím, které spotřebitelé při těchto cenách chtějí spotřebovávat. V tomto případě jde tedy o rovnováhu na všech trzích - tedy celkovou rovnováhu.</a:t>
            </a:r>
          </a:p>
        </p:txBody>
      </p:sp>
      <p:sp>
        <p:nvSpPr>
          <p:cNvPr id="4" name="Slide Number Placeholder 3"/>
          <p:cNvSpPr>
            <a:spLocks noGrp="1"/>
          </p:cNvSpPr>
          <p:nvPr>
            <p:ph type="sldNum" sz="quarter" idx="5"/>
          </p:nvPr>
        </p:nvSpPr>
        <p:spPr/>
        <p:txBody>
          <a:bodyPr/>
          <a:lstStyle/>
          <a:p>
            <a:fld id="{B6B4AD3D-6C93-44BC-9123-10DDA05B8073}" type="slidenum">
              <a:rPr lang="en-GB" smtClean="0"/>
              <a:t>62</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dirty="0" err="1">
                <a:solidFill>
                  <a:srgbClr val="000000"/>
                </a:solidFill>
                <a:effectLst/>
                <a:latin typeface="Times New Roman" panose="02020603050405020304" pitchFamily="18" charset="0"/>
              </a:rPr>
              <a:t>Dosud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jsme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zabývali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problémem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systému</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vztahem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ekonomickou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efektivností</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konkurenčním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cenovým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systémem</a:t>
            </a:r>
            <a:r>
              <a:rPr lang="en-GB" sz="1800" dirty="0">
                <a:solidFill>
                  <a:srgbClr val="000000"/>
                </a:solidFill>
                <a:effectLst/>
                <a:latin typeface="Times New Roman" panose="02020603050405020304" pitchFamily="18" charset="0"/>
              </a:rPr>
              <a:t>. Ve </a:t>
            </a:r>
            <a:r>
              <a:rPr lang="en-GB" sz="1800" dirty="0" err="1">
                <a:solidFill>
                  <a:srgbClr val="000000"/>
                </a:solidFill>
                <a:effectLst/>
                <a:latin typeface="Times New Roman" panose="02020603050405020304" pitchFamily="18" charset="0"/>
              </a:rPr>
              <a:t>skutečnosti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existuje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několik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typů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překážek</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dokonale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efektivní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alokaci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Jde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zejména</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monopolní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silu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informační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bariéry</a:t>
            </a:r>
            <a:r>
              <a:rPr lang="en-GB" sz="1800" dirty="0">
                <a:solidFill>
                  <a:srgbClr val="000000"/>
                </a:solidFill>
                <a:effectLst/>
                <a:latin typeface="Times New Roman" panose="02020603050405020304" pitchFamily="18" charset="0"/>
              </a:rPr>
              <a:t>, externality a </a:t>
            </a:r>
            <a:r>
              <a:rPr lang="en-GB" sz="1800" dirty="0" err="1">
                <a:solidFill>
                  <a:srgbClr val="000000"/>
                </a:solidFill>
                <a:effectLst/>
                <a:latin typeface="Times New Roman" panose="02020603050405020304" pitchFamily="18" charset="0"/>
              </a:rPr>
              <a:t>veřejné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statky</a:t>
            </a:r>
            <a:r>
              <a:rPr lang="cs-CZ" sz="1800" dirty="0">
                <a:solidFill>
                  <a:srgbClr val="000000"/>
                </a:solidFill>
                <a:effectLst/>
                <a:latin typeface="Times New Roman" panose="02020603050405020304" pitchFamily="18" charset="0"/>
              </a:rPr>
              <a:t>.</a:t>
            </a:r>
            <a:endParaRPr lang="cs-CZ" dirty="0"/>
          </a:p>
          <a:p>
            <a:endParaRPr lang="cs-CZ" dirty="0"/>
          </a:p>
          <a:p>
            <a:r>
              <a:rPr lang="en-GB" dirty="0"/>
              <a:t>Aby </a:t>
            </a:r>
            <a:r>
              <a:rPr lang="en-GB" dirty="0" err="1"/>
              <a:t>bylo</a:t>
            </a:r>
            <a:r>
              <a:rPr lang="en-GB" dirty="0"/>
              <a:t> </a:t>
            </a:r>
            <a:r>
              <a:rPr lang="en-GB" dirty="0" err="1"/>
              <a:t>možné</a:t>
            </a:r>
            <a:r>
              <a:rPr lang="en-GB" dirty="0"/>
              <a:t> </a:t>
            </a:r>
            <a:r>
              <a:rPr lang="en-GB" dirty="0" err="1"/>
              <a:t>zjistit</a:t>
            </a:r>
            <a:r>
              <a:rPr lang="en-GB" dirty="0"/>
              <a:t>, </a:t>
            </a:r>
            <a:r>
              <a:rPr lang="en-GB" dirty="0" err="1"/>
              <a:t>která</a:t>
            </a:r>
            <a:r>
              <a:rPr lang="en-GB" dirty="0"/>
              <a:t> </a:t>
            </a:r>
            <a:r>
              <a:rPr lang="en-GB" dirty="0" err="1"/>
              <a:t>situace</a:t>
            </a:r>
            <a:r>
              <a:rPr lang="en-GB" dirty="0"/>
              <a:t> je pro </a:t>
            </a:r>
            <a:r>
              <a:rPr lang="en-GB" dirty="0" err="1"/>
              <a:t>společnost</a:t>
            </a:r>
            <a:r>
              <a:rPr lang="en-GB" dirty="0"/>
              <a:t> </a:t>
            </a:r>
            <a:r>
              <a:rPr lang="en-GB" dirty="0" err="1"/>
              <a:t>výhodnější</a:t>
            </a:r>
            <a:r>
              <a:rPr lang="en-GB" dirty="0"/>
              <a:t>, je </a:t>
            </a:r>
            <a:r>
              <a:rPr lang="en-GB" dirty="0" err="1"/>
              <a:t>nutné</a:t>
            </a:r>
            <a:r>
              <a:rPr lang="en-GB" dirty="0"/>
              <a:t> </a:t>
            </a:r>
            <a:r>
              <a:rPr lang="en-GB" dirty="0" err="1"/>
              <a:t>provést</a:t>
            </a:r>
            <a:r>
              <a:rPr lang="en-GB" dirty="0"/>
              <a:t> </a:t>
            </a:r>
            <a:r>
              <a:rPr lang="en-GB" dirty="0" err="1"/>
              <a:t>určité</a:t>
            </a:r>
            <a:r>
              <a:rPr lang="en-GB" dirty="0"/>
              <a:t> </a:t>
            </a:r>
            <a:r>
              <a:rPr lang="en-GB" dirty="0" err="1"/>
              <a:t>srovnání</a:t>
            </a:r>
            <a:r>
              <a:rPr lang="en-GB" dirty="0"/>
              <a:t> </a:t>
            </a:r>
            <a:r>
              <a:rPr lang="en-GB" dirty="0" err="1"/>
              <a:t>mezi</a:t>
            </a:r>
            <a:r>
              <a:rPr lang="en-GB" dirty="0"/>
              <a:t> </a:t>
            </a:r>
            <a:r>
              <a:rPr lang="en-GB" dirty="0" err="1"/>
              <a:t>spotřebiteli</a:t>
            </a:r>
            <a:r>
              <a:rPr lang="en-GB" dirty="0"/>
              <a:t>. Je </a:t>
            </a:r>
            <a:r>
              <a:rPr lang="en-GB" dirty="0" err="1"/>
              <a:t>zřejmé</a:t>
            </a:r>
            <a:r>
              <a:rPr lang="en-GB" dirty="0"/>
              <a:t>, </a:t>
            </a:r>
            <a:r>
              <a:rPr lang="en-GB" dirty="0" err="1"/>
              <a:t>že</a:t>
            </a:r>
            <a:r>
              <a:rPr lang="en-GB" dirty="0"/>
              <a:t> pro </a:t>
            </a:r>
            <a:r>
              <a:rPr lang="en-GB" dirty="0" err="1"/>
              <a:t>takovou</a:t>
            </a:r>
            <a:r>
              <a:rPr lang="en-GB" dirty="0"/>
              <a:t> </a:t>
            </a:r>
            <a:r>
              <a:rPr lang="en-GB" dirty="0" err="1"/>
              <a:t>volbu</a:t>
            </a:r>
            <a:r>
              <a:rPr lang="en-GB" dirty="0"/>
              <a:t> </a:t>
            </a:r>
            <a:r>
              <a:rPr lang="en-GB" dirty="0" err="1"/>
              <a:t>neexistuje</a:t>
            </a:r>
            <a:r>
              <a:rPr lang="en-GB" dirty="0"/>
              <a:t> </a:t>
            </a:r>
            <a:r>
              <a:rPr lang="en-GB" dirty="0" err="1"/>
              <a:t>univerzálně</a:t>
            </a:r>
            <a:r>
              <a:rPr lang="en-GB" dirty="0"/>
              <a:t> </a:t>
            </a:r>
            <a:r>
              <a:rPr lang="en-GB" dirty="0" err="1"/>
              <a:t>přijatelné</a:t>
            </a:r>
            <a:r>
              <a:rPr lang="en-GB" dirty="0"/>
              <a:t> </a:t>
            </a:r>
            <a:r>
              <a:rPr lang="en-GB" dirty="0" err="1"/>
              <a:t>kritérium</a:t>
            </a:r>
            <a:r>
              <a:rPr lang="en-GB" dirty="0"/>
              <a:t>.</a:t>
            </a:r>
          </a:p>
          <a:p>
            <a:r>
              <a:rPr lang="en-GB" dirty="0" err="1"/>
              <a:t>Daná</a:t>
            </a:r>
            <a:r>
              <a:rPr lang="en-GB" dirty="0"/>
              <a:t> </a:t>
            </a:r>
            <a:r>
              <a:rPr lang="en-GB" dirty="0" err="1"/>
              <a:t>alokace</a:t>
            </a:r>
            <a:r>
              <a:rPr lang="en-GB" dirty="0"/>
              <a:t> </a:t>
            </a:r>
            <a:r>
              <a:rPr lang="en-GB" dirty="0" err="1"/>
              <a:t>může</a:t>
            </a:r>
            <a:r>
              <a:rPr lang="en-GB" dirty="0"/>
              <a:t> </a:t>
            </a:r>
            <a:r>
              <a:rPr lang="en-GB" dirty="0" err="1"/>
              <a:t>být</a:t>
            </a:r>
            <a:r>
              <a:rPr lang="en-GB" dirty="0"/>
              <a:t> </a:t>
            </a:r>
            <a:r>
              <a:rPr lang="en-GB" dirty="0" err="1"/>
              <a:t>označena</a:t>
            </a:r>
            <a:r>
              <a:rPr lang="en-GB" dirty="0"/>
              <a:t> za</a:t>
            </a:r>
            <a:r>
              <a:rPr lang="cs-CZ" dirty="0"/>
              <a:t> </a:t>
            </a:r>
          </a:p>
          <a:p>
            <a:pPr marL="171450" indent="-171450">
              <a:buFont typeface="Arial" panose="020B0604020202020204" pitchFamily="34" charset="0"/>
              <a:buChar char="•"/>
            </a:pPr>
            <a:r>
              <a:rPr lang="en-GB" dirty="0" err="1"/>
              <a:t>ekonomicky</a:t>
            </a:r>
            <a:r>
              <a:rPr lang="en-GB" dirty="0"/>
              <a:t> </a:t>
            </a:r>
            <a:r>
              <a:rPr lang="en-GB" dirty="0" err="1"/>
              <a:t>efektivní</a:t>
            </a:r>
            <a:r>
              <a:rPr lang="en-GB" dirty="0"/>
              <a:t>, </a:t>
            </a:r>
            <a:r>
              <a:rPr lang="en-GB" dirty="0" err="1"/>
              <a:t>když</a:t>
            </a:r>
            <a:r>
              <a:rPr lang="en-GB" dirty="0"/>
              <a:t> </a:t>
            </a:r>
            <a:r>
              <a:rPr lang="en-GB" dirty="0" err="1"/>
              <a:t>není</a:t>
            </a:r>
            <a:r>
              <a:rPr lang="en-GB" dirty="0"/>
              <a:t> </a:t>
            </a:r>
            <a:r>
              <a:rPr lang="en-GB" dirty="0" err="1"/>
              <a:t>možné</a:t>
            </a:r>
            <a:r>
              <a:rPr lang="en-GB" dirty="0"/>
              <a:t> </a:t>
            </a:r>
            <a:r>
              <a:rPr lang="en-GB" dirty="0" err="1"/>
              <a:t>přerozdělení</a:t>
            </a:r>
            <a:r>
              <a:rPr lang="en-GB" dirty="0"/>
              <a:t>, </a:t>
            </a:r>
            <a:r>
              <a:rPr lang="en-GB" dirty="0" err="1"/>
              <a:t>které</a:t>
            </a:r>
            <a:r>
              <a:rPr lang="en-GB" dirty="0"/>
              <a:t> by </a:t>
            </a:r>
            <a:r>
              <a:rPr lang="en-GB" dirty="0" err="1"/>
              <a:t>někomu</a:t>
            </a:r>
            <a:r>
              <a:rPr lang="en-GB" dirty="0"/>
              <a:t> </a:t>
            </a:r>
            <a:r>
              <a:rPr lang="en-GB" dirty="0" err="1"/>
              <a:t>polepšilo</a:t>
            </a:r>
            <a:r>
              <a:rPr lang="en-GB" dirty="0"/>
              <a:t>, </a:t>
            </a:r>
            <a:r>
              <a:rPr lang="en-GB" dirty="0" err="1"/>
              <a:t>aniž</a:t>
            </a:r>
            <a:r>
              <a:rPr lang="en-GB" dirty="0"/>
              <a:t> by </a:t>
            </a:r>
            <a:r>
              <a:rPr lang="en-GB" dirty="0" err="1"/>
              <a:t>poškodilo</a:t>
            </a:r>
            <a:r>
              <a:rPr lang="en-GB" dirty="0"/>
              <a:t> </a:t>
            </a:r>
            <a:r>
              <a:rPr lang="en-GB" dirty="0" err="1"/>
              <a:t>kohokoli</a:t>
            </a:r>
            <a:r>
              <a:rPr lang="en-GB" dirty="0"/>
              <a:t> </a:t>
            </a:r>
            <a:r>
              <a:rPr lang="en-GB" dirty="0" err="1"/>
              <a:t>jiného</a:t>
            </a:r>
            <a:r>
              <a:rPr lang="en-GB" dirty="0"/>
              <a:t>;</a:t>
            </a:r>
          </a:p>
          <a:p>
            <a:pPr marL="171450" indent="-171450">
              <a:buFont typeface="Arial" panose="020B0604020202020204" pitchFamily="34" charset="0"/>
              <a:buChar char="•"/>
            </a:pPr>
            <a:r>
              <a:rPr lang="en-GB" dirty="0" err="1"/>
              <a:t>spravedlivou</a:t>
            </a:r>
            <a:r>
              <a:rPr lang="en-GB" dirty="0"/>
              <a:t>, </a:t>
            </a:r>
            <a:r>
              <a:rPr lang="en-GB" dirty="0" err="1"/>
              <a:t>když</a:t>
            </a:r>
            <a:r>
              <a:rPr lang="en-GB" dirty="0"/>
              <a:t> je </a:t>
            </a:r>
            <a:r>
              <a:rPr lang="en-GB" dirty="0" err="1"/>
              <a:t>spojena</a:t>
            </a:r>
            <a:r>
              <a:rPr lang="en-GB" dirty="0"/>
              <a:t> se </a:t>
            </a:r>
            <a:r>
              <a:rPr lang="en-GB" dirty="0" err="1"/>
              <a:t>spravedlivým</a:t>
            </a:r>
            <a:r>
              <a:rPr lang="en-GB" dirty="0"/>
              <a:t> </a:t>
            </a:r>
            <a:r>
              <a:rPr lang="en-GB" dirty="0" err="1"/>
              <a:t>rozdělováním</a:t>
            </a:r>
            <a:r>
              <a:rPr lang="en-GB" dirty="0"/>
              <a:t> </a:t>
            </a:r>
            <a:r>
              <a:rPr lang="en-GB" dirty="0" err="1"/>
              <a:t>příjmů</a:t>
            </a:r>
            <a:r>
              <a:rPr lang="en-GB" dirty="0"/>
              <a:t> a </a:t>
            </a:r>
            <a:r>
              <a:rPr lang="en-GB" dirty="0" err="1"/>
              <a:t>bohatství</a:t>
            </a:r>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63</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70</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Pojem spravedlnosti je spojený s alokační otázkou „pro koho vyrábět“ a náleží tak spíše do normativní než pozitivní ekonomie, neboť rozhodování o rozdělování důchodu společnosti je nezbytně spojeno s hodnotícími soudy. Určení kritéria spravedlnosti je proto ještě obtížnější než stanovení kritéria efektivnosti. </a:t>
            </a:r>
          </a:p>
          <a:p>
            <a:r>
              <a:rPr lang="cs-CZ" noProof="0" dirty="0"/>
              <a:t>Nejčastějšími přístupy k posuzování spravedlnosti jsou následující hlediska.</a:t>
            </a:r>
          </a:p>
        </p:txBody>
      </p:sp>
      <p:sp>
        <p:nvSpPr>
          <p:cNvPr id="4" name="Slide Number Placeholder 3"/>
          <p:cNvSpPr>
            <a:spLocks noGrp="1"/>
          </p:cNvSpPr>
          <p:nvPr>
            <p:ph type="sldNum" sz="quarter" idx="5"/>
          </p:nvPr>
        </p:nvSpPr>
        <p:spPr/>
        <p:txBody>
          <a:bodyPr/>
          <a:lstStyle/>
          <a:p>
            <a:fld id="{B6B4AD3D-6C93-44BC-9123-10DDA05B8073}" type="slidenum">
              <a:rPr lang="en-GB" smtClean="0"/>
              <a:t>71</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72</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73</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Bod znázorňující situaci, kdy je dosaženo maxima společenského blahobytu, je bod B na křivce dosažitelného užitku, v němž se společnost nachází na nejvyšší dosažitelné indiferenční křivce. Bod B bývá proto nazýván bodem blaženosti (</a:t>
            </a:r>
            <a:r>
              <a:rPr lang="cs-CZ" noProof="0" dirty="0" err="1"/>
              <a:t>Bliss</a:t>
            </a:r>
            <a:r>
              <a:rPr lang="cs-CZ" noProof="0" dirty="0"/>
              <a:t> Point).</a:t>
            </a:r>
          </a:p>
        </p:txBody>
      </p:sp>
      <p:sp>
        <p:nvSpPr>
          <p:cNvPr id="4" name="Slide Number Placeholder 3"/>
          <p:cNvSpPr>
            <a:spLocks noGrp="1"/>
          </p:cNvSpPr>
          <p:nvPr>
            <p:ph type="sldNum" sz="quarter" idx="5"/>
          </p:nvPr>
        </p:nvSpPr>
        <p:spPr/>
        <p:txBody>
          <a:bodyPr/>
          <a:lstStyle/>
          <a:p>
            <a:fld id="{B6B4AD3D-6C93-44BC-9123-10DDA05B8073}" type="slidenum">
              <a:rPr lang="en-GB" smtClean="0"/>
              <a:t>74</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cs-CZ" altLang="en-US" sz="1200" b="1" dirty="0">
                <a:solidFill>
                  <a:schemeClr val="tx1"/>
                </a:solidFill>
                <a:latin typeface="Times New Roman" panose="02020603050405020304" pitchFamily="18" charset="0"/>
              </a:rPr>
              <a:t>Problém spočívá v dosažení tohoto bodu. Předpokládejme, že se společnost zpočátku nachází v situaci představované bodem M. Přerozdělení důchodu společnosti ve snaze dosáhnout bodu blaženosti může oslabit motivy k práci, a tak snížit efektivnost. Potom bude možné dosáhnout pouze bodu L uvnitř křivky hranice </a:t>
            </a:r>
          </a:p>
          <a:p>
            <a:pPr algn="just"/>
            <a:r>
              <a:rPr lang="cs-CZ" altLang="en-US" sz="1200" b="1" dirty="0">
                <a:solidFill>
                  <a:schemeClr val="tx1"/>
                </a:solidFill>
                <a:latin typeface="Times New Roman" panose="02020603050405020304" pitchFamily="18" charset="0"/>
              </a:rPr>
              <a:t>dosažitelného užitku. Jinými slovy, konflikt mezi efektivností a spravedlností způsobuje, že se bod blaženosti stává nedosažitelným. Ve skutečnosti existuje mnoho bodů, které jsou preferovány před body efektivními. </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75</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cs-CZ" altLang="en-US" sz="1200" b="1" dirty="0">
                <a:solidFill>
                  <a:schemeClr val="tx1"/>
                </a:solidFill>
                <a:latin typeface="Times New Roman" panose="02020603050405020304" pitchFamily="18" charset="0"/>
              </a:rPr>
              <a:t>Jestliže je optimální alokace nedosažitelná, může být společenským zájmem vybrat neefektivní alokaci zdrojů.</a:t>
            </a:r>
          </a:p>
          <a:p>
            <a:pPr algn="just"/>
            <a:r>
              <a:rPr lang="cs-CZ" altLang="en-US" sz="1200" b="1" dirty="0">
                <a:solidFill>
                  <a:schemeClr val="tx1"/>
                </a:solidFill>
                <a:latin typeface="Times New Roman" panose="02020603050405020304" pitchFamily="18" charset="0"/>
              </a:rPr>
              <a:t>Pro dosažení jisté úrovně společenského blahobytu může mít smysl akceptovat určitou neefektivnost. V našem případě půjde o takovou situaci, kdy počáteční rozdělení - např. bod M’ - bude tak nesouměrné, že situace bude výrazně nespravedlivou. Transfer důchodu by mohl vést k dosažení bodu L\ V takovém případě by to, co bylo obětováno z pohledu efektivnosti, bylo kompenzováno zvýšením spravedlnosti (ve smyslu společenského blahobytu)</a:t>
            </a:r>
          </a:p>
          <a:p>
            <a:endParaRPr lang="cs-CZ" noProof="0" dirty="0"/>
          </a:p>
        </p:txBody>
      </p:sp>
      <p:sp>
        <p:nvSpPr>
          <p:cNvPr id="4" name="Slide Number Placeholder 3"/>
          <p:cNvSpPr>
            <a:spLocks noGrp="1"/>
          </p:cNvSpPr>
          <p:nvPr>
            <p:ph type="sldNum" sz="quarter" idx="5"/>
          </p:nvPr>
        </p:nvSpPr>
        <p:spPr/>
        <p:txBody>
          <a:bodyPr/>
          <a:lstStyle/>
          <a:p>
            <a:fld id="{B6B4AD3D-6C93-44BC-9123-10DDA05B8073}" type="slidenum">
              <a:rPr lang="en-GB" smtClean="0"/>
              <a:t>76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09600" y="274638"/>
            <a:ext cx="10972800" cy="1143000"/>
          </a:xfrm>
        </p:spPr>
        <p:txBody>
          <a:bodyPr/>
          <a:lstStyle/>
          <a:p>
            <a:r>
              <a:rPr lang="cs-CZ"/>
              <a:t>Klepnutím lze upravit styl předlohy nadpisů.</a:t>
            </a:r>
            <a:endParaRPr lang="en-US"/>
          </a:p>
        </p:txBody>
      </p:sp>
      <p:sp>
        <p:nvSpPr>
          <p:cNvPr id="3" name="Zástupný symbol pro text 2"/>
          <p:cNvSpPr>
            <a:spLocks noGrp="1"/>
          </p:cNvSpPr>
          <p:nvPr>
            <p:ph type="body" sz="half" idx="1" hasCustomPrompt="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hasCustomPrompt="1"/>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cs-CZ"/>
          </a:p>
        </p:txBody>
      </p:sp>
      <p:sp>
        <p:nvSpPr>
          <p:cNvPr id="6" name="Rectangle 3"/>
          <p:cNvSpPr>
            <a:spLocks noGrp="1" noChangeArrowheads="1"/>
          </p:cNvSpPr>
          <p:nvPr>
            <p:ph type="sldNum" sz="quarter" idx="11"/>
          </p:nvPr>
        </p:nvSpPr>
        <p:spPr/>
        <p:txBody>
          <a:bodyPr/>
          <a:lstStyle>
            <a:lvl1pPr>
              <a:defRPr/>
            </a:lvl1pPr>
          </a:lstStyle>
          <a:p>
            <a:fld id="{0225D1E3-446B-4858-89D4-8C181A2878DD}" type="slidenum">
              <a:rPr lang="cs-CZ" altLang="en-US"/>
              <a:t>‹#›</a:t>
            </a:fld>
            <a:endParaRPr lang="cs-CZ" altLang="en-US"/>
          </a:p>
        </p:txBody>
      </p:sp>
      <p:sp>
        <p:nvSpPr>
          <p:cNvPr id="7" name="Rectangle 14"/>
          <p:cNvSpPr>
            <a:spLocks noGrp="1" noChangeArrowheads="1"/>
          </p:cNvSpPr>
          <p:nvPr>
            <p:ph type="ftr" sz="quarter" idx="12"/>
          </p:nvPr>
        </p:nvSpPr>
        <p:spPr/>
        <p:txBody>
          <a:bodyPr/>
          <a:lstStyle>
            <a:lvl1pPr>
              <a:defRPr/>
            </a:lvl1pPr>
          </a:lstStyle>
          <a:p>
            <a:pPr>
              <a:defRPr/>
            </a:pPr>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Všeobecná mikroekonomická rovnováha </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31627" y="848797"/>
            <a:ext cx="10972800" cy="692924"/>
          </a:xfrm>
        </p:spPr>
        <p:txBody>
          <a:bodyPr>
            <a:normAutofit fontScale="90000"/>
          </a:bodyPr>
          <a:lstStyle/>
          <a:p>
            <a:pPr>
              <a:defRPr/>
            </a:pPr>
            <a:r>
              <a:rPr lang="cs-CZ" sz="4000" dirty="0">
                <a:solidFill>
                  <a:schemeClr val="hlink"/>
                </a:solidFill>
              </a:rPr>
              <a:t>Krabicové schéma výroby</a:t>
            </a:r>
            <a:endParaRPr lang="cs-CZ" sz="4000" b="1" dirty="0">
              <a:solidFill>
                <a:schemeClr val="hlink"/>
              </a:solidFill>
            </a:endParaRPr>
          </a:p>
        </p:txBody>
      </p:sp>
      <p:sp>
        <p:nvSpPr>
          <p:cNvPr id="22531" name="Rectangle 3"/>
          <p:cNvSpPr>
            <a:spLocks noGrp="1" noChangeArrowheads="1"/>
          </p:cNvSpPr>
          <p:nvPr>
            <p:ph type="body" idx="1"/>
          </p:nvPr>
        </p:nvSpPr>
        <p:spPr>
          <a:xfrm>
            <a:off x="85060" y="1786270"/>
            <a:ext cx="11865935" cy="4512932"/>
          </a:xfrm>
        </p:spPr>
        <p:txBody>
          <a:bodyPr>
            <a:normAutofit fontScale="77500" lnSpcReduction="20000"/>
          </a:bodyPr>
          <a:lstStyle/>
          <a:p>
            <a:pPr algn="just">
              <a:defRPr/>
            </a:pPr>
            <a:r>
              <a:rPr lang="cs-CZ" b="1" dirty="0">
                <a:latin typeface="Times New Roman" panose="02020603050405020304" pitchFamily="18" charset="0"/>
              </a:rPr>
              <a:t>Možnost přesněji vyjádřit 1. ALOKAČNÍ PRAVIDLO:</a:t>
            </a:r>
          </a:p>
          <a:p>
            <a:pPr algn="just">
              <a:buFont typeface="Wingdings" panose="05000000000000000000" pitchFamily="2" charset="2"/>
              <a:buChar char="Ø"/>
              <a:defRPr/>
            </a:pPr>
            <a:endParaRPr lang="cs-CZ" b="1" dirty="0">
              <a:latin typeface="Times New Roman" panose="02020603050405020304" pitchFamily="18" charset="0"/>
            </a:endParaRPr>
          </a:p>
          <a:p>
            <a:pPr marL="685800" indent="-571500" algn="just">
              <a:buFont typeface="+mj-lt"/>
              <a:buAutoNum type="romanLcPeriod"/>
              <a:defRPr/>
            </a:pPr>
            <a:r>
              <a:rPr lang="cs-CZ" b="1" dirty="0">
                <a:latin typeface="Times New Roman" panose="02020603050405020304" pitchFamily="18" charset="0"/>
              </a:rPr>
              <a:t>Firma vyrábí s fixním množstvím dvou výrobních faktorů – práce a kapitálu; </a:t>
            </a:r>
          </a:p>
          <a:p>
            <a:pPr marL="685800" indent="-571500" algn="just">
              <a:buFont typeface="+mj-lt"/>
              <a:buAutoNum type="romanLcPeriod"/>
              <a:defRPr/>
            </a:pPr>
            <a:r>
              <a:rPr lang="cs-CZ" b="1" dirty="0">
                <a:latin typeface="Times New Roman" panose="02020603050405020304" pitchFamily="18" charset="0"/>
              </a:rPr>
              <a:t>Nabídka práce – omezena v rozsahu od nuly do L jednotek v daném období, nabídka kapitálu od nuly do K jednotek.  </a:t>
            </a:r>
          </a:p>
          <a:p>
            <a:pPr marL="685800" indent="-571500" algn="just">
              <a:buFont typeface="+mj-lt"/>
              <a:buAutoNum type="romanLcPeriod"/>
              <a:defRPr/>
            </a:pPr>
            <a:r>
              <a:rPr lang="cs-CZ" b="1" dirty="0">
                <a:latin typeface="Times New Roman" panose="02020603050405020304" pitchFamily="18" charset="0"/>
              </a:rPr>
              <a:t>Produkční funkce každého vyráběného statku (X a Y): graficky </a:t>
            </a:r>
            <a:r>
              <a:rPr lang="cs-CZ" b="1" dirty="0" err="1">
                <a:latin typeface="Times New Roman" panose="02020603050405020304" pitchFamily="18" charset="0"/>
              </a:rPr>
              <a:t>znázornená</a:t>
            </a:r>
            <a:r>
              <a:rPr lang="cs-CZ" b="1" dirty="0">
                <a:latin typeface="Times New Roman" panose="02020603050405020304" pitchFamily="18" charset="0"/>
              </a:rPr>
              <a:t> pomocí mapy izokvant. </a:t>
            </a:r>
          </a:p>
          <a:p>
            <a:pPr algn="just">
              <a:buFont typeface="Wingdings" panose="05000000000000000000" pitchFamily="2" charset="2"/>
              <a:buChar char="Ø"/>
              <a:defRPr/>
            </a:pPr>
            <a:endParaRPr lang="cs-CZ" b="1" dirty="0">
              <a:highlight>
                <a:srgbClr val="FFFF00"/>
              </a:highlight>
              <a:latin typeface="Times New Roman" panose="02020603050405020304" pitchFamily="18" charset="0"/>
            </a:endParaRPr>
          </a:p>
          <a:p>
            <a:pPr algn="just">
              <a:buFont typeface="Wingdings" panose="05000000000000000000" pitchFamily="2" charset="2"/>
              <a:buChar char="Ø"/>
              <a:defRPr/>
            </a:pPr>
            <a:r>
              <a:rPr lang="cs-CZ" b="1" dirty="0" err="1">
                <a:highlight>
                  <a:srgbClr val="FFFF00"/>
                </a:highlight>
                <a:latin typeface="Times New Roman" panose="02020603050405020304" pitchFamily="18" charset="0"/>
              </a:rPr>
              <a:t>Izokvantovou</a:t>
            </a:r>
            <a:r>
              <a:rPr lang="cs-CZ" b="1" dirty="0">
                <a:highlight>
                  <a:srgbClr val="FFFF00"/>
                </a:highlight>
                <a:latin typeface="Times New Roman" panose="02020603050405020304" pitchFamily="18" charset="0"/>
              </a:rPr>
              <a:t> mapu jednoho statku otočíme o 180° a použijeme osy </a:t>
            </a:r>
            <a:r>
              <a:rPr lang="cs-CZ" b="1" dirty="0" err="1">
                <a:highlight>
                  <a:srgbClr val="FFFF00"/>
                </a:highlight>
                <a:latin typeface="Times New Roman" panose="02020603050405020304" pitchFamily="18" charset="0"/>
              </a:rPr>
              <a:t>izokvantových</a:t>
            </a:r>
            <a:r>
              <a:rPr lang="cs-CZ" b="1" dirty="0">
                <a:highlight>
                  <a:srgbClr val="FFFF00"/>
                </a:highlight>
                <a:latin typeface="Times New Roman" panose="02020603050405020304" pitchFamily="18" charset="0"/>
              </a:rPr>
              <a:t> map současně =&gt;&gt; </a:t>
            </a:r>
            <a:r>
              <a:rPr lang="cs-CZ" b="1" dirty="0">
                <a:solidFill>
                  <a:srgbClr val="FF0000"/>
                </a:solidFill>
                <a:highlight>
                  <a:srgbClr val="FFFF00"/>
                </a:highlight>
                <a:latin typeface="Times New Roman" panose="02020603050405020304" pitchFamily="18" charset="0"/>
              </a:rPr>
              <a:t>KRABICOVÉ SCHÉMA: </a:t>
            </a:r>
            <a:r>
              <a:rPr lang="cs-CZ" b="1" dirty="0" err="1">
                <a:solidFill>
                  <a:srgbClr val="FF0000"/>
                </a:solidFill>
                <a:highlight>
                  <a:srgbClr val="FFFF00"/>
                </a:highlight>
                <a:latin typeface="Times New Roman" panose="02020603050405020304" pitchFamily="18" charset="0"/>
              </a:rPr>
              <a:t>Edgeworthův</a:t>
            </a:r>
            <a:r>
              <a:rPr lang="cs-CZ" b="1" dirty="0">
                <a:solidFill>
                  <a:srgbClr val="FF0000"/>
                </a:solidFill>
                <a:highlight>
                  <a:srgbClr val="FFFF00"/>
                </a:highlight>
                <a:latin typeface="Times New Roman" panose="02020603050405020304" pitchFamily="18" charset="0"/>
              </a:rPr>
              <a:t> box diagram</a:t>
            </a:r>
            <a:r>
              <a:rPr lang="cs-CZ" b="1" dirty="0">
                <a:latin typeface="Times New Roman" panose="02020603050405020304" pitchFamily="18" charset="0"/>
              </a:rPr>
              <a:t>. </a:t>
            </a:r>
          </a:p>
          <a:p>
            <a:pPr marL="685800" indent="-571500" algn="just">
              <a:buFont typeface="+mj-lt"/>
              <a:buAutoNum type="romanUcPeriod"/>
              <a:defRPr/>
            </a:pPr>
            <a:r>
              <a:rPr lang="cs-CZ" b="1" dirty="0" err="1">
                <a:latin typeface="Times New Roman" panose="02020603050405020304" pitchFamily="18" charset="0"/>
              </a:rPr>
              <a:t>Izokvantová</a:t>
            </a:r>
            <a:r>
              <a:rPr lang="cs-CZ" b="1" dirty="0">
                <a:latin typeface="Times New Roman" panose="02020603050405020304" pitchFamily="18" charset="0"/>
              </a:rPr>
              <a:t> mapa X – měřena z původního počátku 0</a:t>
            </a:r>
            <a:r>
              <a:rPr lang="cs-CZ" sz="2600" b="1" dirty="0">
                <a:latin typeface="Times New Roman" panose="02020603050405020304" pitchFamily="18" charset="0"/>
              </a:rPr>
              <a:t>X</a:t>
            </a:r>
            <a:r>
              <a:rPr lang="cs-CZ" b="1" dirty="0">
                <a:latin typeface="Times New Roman" panose="02020603050405020304" pitchFamily="18" charset="0"/>
              </a:rPr>
              <a:t> </a:t>
            </a:r>
          </a:p>
          <a:p>
            <a:pPr marL="685800" indent="-571500" algn="just">
              <a:buFont typeface="+mj-lt"/>
              <a:buAutoNum type="romanUcPeriod"/>
              <a:defRPr/>
            </a:pPr>
            <a:r>
              <a:rPr lang="cs-CZ" b="1" dirty="0" err="1">
                <a:latin typeface="Times New Roman" panose="02020603050405020304" pitchFamily="18" charset="0"/>
              </a:rPr>
              <a:t>Izokvantová</a:t>
            </a:r>
            <a:r>
              <a:rPr lang="cs-CZ" b="1" dirty="0">
                <a:latin typeface="Times New Roman" panose="02020603050405020304" pitchFamily="18" charset="0"/>
              </a:rPr>
              <a:t> mapa Y – měřena z výchozí úrovně 0</a:t>
            </a:r>
            <a:r>
              <a:rPr lang="cs-CZ" sz="2600" b="1" dirty="0">
                <a:latin typeface="Times New Roman" panose="02020603050405020304" pitchFamily="18" charset="0"/>
              </a:rPr>
              <a:t>Y</a:t>
            </a:r>
            <a:r>
              <a:rPr lang="cs-CZ" b="1" dirty="0">
                <a:latin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609600" y="422591"/>
            <a:ext cx="10972800" cy="852412"/>
          </a:xfrm>
        </p:spPr>
        <p:txBody>
          <a:bodyPr>
            <a:normAutofit/>
          </a:bodyPr>
          <a:lstStyle/>
          <a:p>
            <a:pPr>
              <a:defRPr/>
            </a:pPr>
            <a:r>
              <a:rPr lang="cs-CZ" sz="4000" dirty="0">
                <a:solidFill>
                  <a:schemeClr val="hlink"/>
                </a:solidFill>
              </a:rPr>
              <a:t>Krabicové schéma výroby</a:t>
            </a:r>
          </a:p>
        </p:txBody>
      </p:sp>
      <p:sp>
        <p:nvSpPr>
          <p:cNvPr id="22531" name="Rectangle 3"/>
          <p:cNvSpPr>
            <a:spLocks noGrp="1" noChangeArrowheads="1"/>
          </p:cNvSpPr>
          <p:nvPr>
            <p:ph type="body" idx="1"/>
          </p:nvPr>
        </p:nvSpPr>
        <p:spPr>
          <a:xfrm>
            <a:off x="8686801" y="1275004"/>
            <a:ext cx="3264194" cy="5024198"/>
          </a:xfrm>
        </p:spPr>
        <p:txBody>
          <a:bodyPr>
            <a:normAutofit fontScale="70000" lnSpcReduction="20000"/>
          </a:bodyPr>
          <a:lstStyle/>
          <a:p>
            <a:pPr marL="265430" indent="-151130">
              <a:defRPr/>
            </a:pPr>
            <a:r>
              <a:rPr lang="cs-CZ" b="1" dirty="0">
                <a:latin typeface="Times New Roman" panose="02020603050405020304" pitchFamily="18" charset="0"/>
              </a:rPr>
              <a:t>Ukazuje všechny možné způsoby </a:t>
            </a:r>
            <a:r>
              <a:rPr lang="cs-CZ" b="1" dirty="0">
                <a:highlight>
                  <a:srgbClr val="FFFF00"/>
                </a:highlight>
                <a:latin typeface="Times New Roman" panose="02020603050405020304" pitchFamily="18" charset="0"/>
              </a:rPr>
              <a:t>alokace dvou výrobních faktorů mezi výrobu dvou produktů.</a:t>
            </a:r>
          </a:p>
          <a:p>
            <a:pPr marL="361950" indent="-247650" algn="just">
              <a:buFont typeface="Wingdings" panose="05000000000000000000" pitchFamily="2" charset="2"/>
              <a:buChar char="Ø"/>
              <a:defRPr/>
            </a:pPr>
            <a:r>
              <a:rPr lang="cs-CZ" b="1" dirty="0">
                <a:latin typeface="Times New Roman" panose="02020603050405020304" pitchFamily="18" charset="0"/>
              </a:rPr>
              <a:t>Každý bod schématu: rozdělení celkové nabídky </a:t>
            </a:r>
            <a:r>
              <a:rPr lang="cs-CZ" b="1" dirty="0">
                <a:solidFill>
                  <a:srgbClr val="FF0000"/>
                </a:solidFill>
                <a:latin typeface="Times New Roman" panose="02020603050405020304" pitchFamily="18" charset="0"/>
              </a:rPr>
              <a:t>L a K </a:t>
            </a:r>
            <a:r>
              <a:rPr lang="cs-CZ" b="1" dirty="0">
                <a:latin typeface="Times New Roman" panose="02020603050405020304" pitchFamily="18" charset="0"/>
              </a:rPr>
              <a:t>mezi dva statky a současně úroveň výstupů těchto statků </a:t>
            </a:r>
            <a:r>
              <a:rPr lang="cs-CZ" b="1" dirty="0">
                <a:solidFill>
                  <a:srgbClr val="FF0000"/>
                </a:solidFill>
                <a:latin typeface="Times New Roman" panose="02020603050405020304" pitchFamily="18" charset="0"/>
              </a:rPr>
              <a:t>X a Y. </a:t>
            </a:r>
          </a:p>
          <a:p>
            <a:pPr algn="just">
              <a:buFont typeface="Wingdings" panose="05000000000000000000" pitchFamily="2" charset="2"/>
              <a:buChar char="ü"/>
              <a:defRPr/>
            </a:pPr>
            <a:r>
              <a:rPr lang="cs-CZ" b="1" dirty="0">
                <a:solidFill>
                  <a:srgbClr val="FF0000"/>
                </a:solidFill>
                <a:latin typeface="Times New Roman" panose="02020603050405020304" pitchFamily="18" charset="0"/>
              </a:rPr>
              <a:t>Každý bod: možný výrobní bod:</a:t>
            </a:r>
          </a:p>
          <a:p>
            <a:pPr marL="361950" indent="-247650" algn="just">
              <a:buFont typeface="Wingdings" panose="05000000000000000000" pitchFamily="2" charset="2"/>
              <a:buChar char="Ø"/>
              <a:defRPr/>
            </a:pPr>
            <a:r>
              <a:rPr lang="cs-CZ" b="1" dirty="0">
                <a:latin typeface="Times New Roman" panose="02020603050405020304" pitchFamily="18" charset="0"/>
              </a:rPr>
              <a:t>nemusí být bodem vyjadřujícím </a:t>
            </a:r>
            <a:r>
              <a:rPr lang="cs-CZ" b="1" dirty="0">
                <a:highlight>
                  <a:srgbClr val="FFFF00"/>
                </a:highlight>
                <a:latin typeface="Times New Roman" panose="02020603050405020304" pitchFamily="18" charset="0"/>
              </a:rPr>
              <a:t>efektivní výrobu.</a:t>
            </a:r>
          </a:p>
        </p:txBody>
      </p:sp>
      <p:pic>
        <p:nvPicPr>
          <p:cNvPr id="3" name="Picture 2">
            <a:extLst>
              <a:ext uri="{FF2B5EF4-FFF2-40B4-BE49-F238E27FC236}">
                <a16:creationId xmlns:a16="http://schemas.microsoft.com/office/drawing/2014/main" id="{E74B44E3-520F-8BFA-B8B9-1F60C413C44C}"/>
              </a:ext>
            </a:extLst>
          </p:cNvPr>
          <p:cNvPicPr>
            <a:picLocks noChangeAspect="1"/>
          </p:cNvPicPr>
          <p:nvPr/>
        </p:nvPicPr>
        <p:blipFill>
          <a:blip r:embed="rId3"/>
          <a:stretch>
            <a:fillRect/>
          </a:stretch>
        </p:blipFill>
        <p:spPr>
          <a:xfrm>
            <a:off x="241006" y="1275004"/>
            <a:ext cx="8445796" cy="47089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609600" y="657411"/>
            <a:ext cx="10972800" cy="692924"/>
          </a:xfrm>
        </p:spPr>
        <p:txBody>
          <a:bodyPr>
            <a:normAutofit fontScale="90000"/>
          </a:bodyPr>
          <a:lstStyle/>
          <a:p>
            <a:pPr>
              <a:defRPr/>
            </a:pPr>
            <a:r>
              <a:rPr lang="cs-CZ" sz="4000" dirty="0">
                <a:solidFill>
                  <a:schemeClr val="hlink"/>
                </a:solidFill>
              </a:rPr>
              <a:t>Krabicové schéma výroby</a:t>
            </a:r>
            <a:endParaRPr lang="cs-CZ" sz="4000" b="1" dirty="0">
              <a:solidFill>
                <a:schemeClr val="hlink"/>
              </a:solidFill>
            </a:endParaRPr>
          </a:p>
        </p:txBody>
      </p:sp>
      <p:sp>
        <p:nvSpPr>
          <p:cNvPr id="22531" name="Rectangle 3"/>
          <p:cNvSpPr>
            <a:spLocks noGrp="1" noChangeArrowheads="1"/>
          </p:cNvSpPr>
          <p:nvPr>
            <p:ph type="body" idx="1"/>
          </p:nvPr>
        </p:nvSpPr>
        <p:spPr>
          <a:xfrm>
            <a:off x="74428" y="1350335"/>
            <a:ext cx="11865935" cy="5018567"/>
          </a:xfrm>
        </p:spPr>
        <p:txBody>
          <a:bodyPr>
            <a:normAutofit fontScale="85000" lnSpcReduction="20000"/>
          </a:bodyPr>
          <a:lstStyle/>
          <a:p>
            <a:pPr marL="685800" indent="-571500" algn="just">
              <a:buFont typeface="+mj-lt"/>
              <a:buAutoNum type="romanLcPeriod"/>
              <a:defRPr/>
            </a:pPr>
            <a:r>
              <a:rPr lang="cs-CZ" b="1" dirty="0">
                <a:solidFill>
                  <a:srgbClr val="FF0000"/>
                </a:solidFill>
                <a:latin typeface="Times New Roman" panose="02020603050405020304" pitchFamily="18" charset="0"/>
              </a:rPr>
              <a:t>Izokvanty X</a:t>
            </a:r>
            <a:r>
              <a:rPr lang="cs-CZ" b="1" dirty="0">
                <a:latin typeface="Times New Roman" panose="02020603050405020304" pitchFamily="18" charset="0"/>
              </a:rPr>
              <a:t> – konvexní k počátku 0</a:t>
            </a:r>
            <a:r>
              <a:rPr lang="cs-CZ" sz="2600" b="1" dirty="0">
                <a:latin typeface="Times New Roman" panose="02020603050405020304" pitchFamily="18" charset="0"/>
              </a:rPr>
              <a:t>X</a:t>
            </a:r>
            <a:r>
              <a:rPr lang="cs-CZ" sz="3100" b="1" dirty="0">
                <a:latin typeface="Times New Roman" panose="02020603050405020304" pitchFamily="18" charset="0"/>
              </a:rPr>
              <a:t>;</a:t>
            </a:r>
          </a:p>
          <a:p>
            <a:pPr marL="685800" indent="-571500" algn="just">
              <a:buFont typeface="+mj-lt"/>
              <a:buAutoNum type="romanLcPeriod"/>
              <a:defRPr/>
            </a:pPr>
            <a:r>
              <a:rPr lang="cs-CZ" b="1" dirty="0">
                <a:solidFill>
                  <a:srgbClr val="FF0000"/>
                </a:solidFill>
                <a:latin typeface="Times New Roman" panose="02020603050405020304" pitchFamily="18" charset="0"/>
              </a:rPr>
              <a:t>Izokvanty Y</a:t>
            </a:r>
            <a:r>
              <a:rPr lang="cs-CZ" b="1" dirty="0">
                <a:latin typeface="Times New Roman" panose="02020603050405020304" pitchFamily="18" charset="0"/>
              </a:rPr>
              <a:t> – konvexní k počátku 0</a:t>
            </a:r>
            <a:r>
              <a:rPr lang="cs-CZ" sz="2600" b="1" dirty="0">
                <a:latin typeface="Times New Roman" panose="02020603050405020304" pitchFamily="18" charset="0"/>
              </a:rPr>
              <a:t>Y</a:t>
            </a:r>
            <a:r>
              <a:rPr lang="cs-CZ" b="1" dirty="0">
                <a:latin typeface="Times New Roman" panose="02020603050405020304" pitchFamily="18" charset="0"/>
              </a:rPr>
              <a:t>, </a:t>
            </a:r>
            <a:r>
              <a:rPr lang="cs-CZ" b="1" dirty="0">
                <a:highlight>
                  <a:srgbClr val="FFFF00"/>
                </a:highlight>
                <a:latin typeface="Times New Roman" panose="02020603050405020304" pitchFamily="18" charset="0"/>
              </a:rPr>
              <a:t>=&gt;&gt; </a:t>
            </a:r>
          </a:p>
          <a:p>
            <a:pPr algn="just">
              <a:defRPr/>
            </a:pPr>
            <a:r>
              <a:rPr lang="cs-CZ" b="1" dirty="0">
                <a:latin typeface="Times New Roman" panose="02020603050405020304" pitchFamily="18" charset="0"/>
              </a:rPr>
              <a:t>Existuje určité množství bodů, ve kterých se tyto izokvanty navzájem dotýkají: body S, R, T…</a:t>
            </a:r>
          </a:p>
          <a:p>
            <a:pPr algn="just">
              <a:buFont typeface="Wingdings" panose="05000000000000000000" pitchFamily="2" charset="2"/>
              <a:buChar char="ü"/>
              <a:defRPr/>
            </a:pPr>
            <a:r>
              <a:rPr lang="cs-CZ" b="1" dirty="0">
                <a:latin typeface="Times New Roman" panose="02020603050405020304" pitchFamily="18" charset="0"/>
              </a:rPr>
              <a:t>Křivka spojující body = </a:t>
            </a:r>
            <a:r>
              <a:rPr lang="cs-CZ" b="1" dirty="0">
                <a:highlight>
                  <a:srgbClr val="FFFF00"/>
                </a:highlight>
                <a:latin typeface="Times New Roman" panose="02020603050405020304" pitchFamily="18" charset="0"/>
              </a:rPr>
              <a:t>SMLUVNÍ KŘIVKA (</a:t>
            </a:r>
            <a:r>
              <a:rPr lang="cs-CZ" b="1" dirty="0" err="1">
                <a:highlight>
                  <a:srgbClr val="FFFF00"/>
                </a:highlight>
                <a:latin typeface="Times New Roman" panose="02020603050405020304" pitchFamily="18" charset="0"/>
              </a:rPr>
              <a:t>Contract</a:t>
            </a:r>
            <a:r>
              <a:rPr lang="cs-CZ" b="1" dirty="0">
                <a:highlight>
                  <a:srgbClr val="FFFF00"/>
                </a:highlight>
                <a:latin typeface="Times New Roman" panose="02020603050405020304" pitchFamily="18" charset="0"/>
              </a:rPr>
              <a:t> </a:t>
            </a:r>
            <a:r>
              <a:rPr lang="cs-CZ" b="1" dirty="0" err="1">
                <a:highlight>
                  <a:srgbClr val="FFFF00"/>
                </a:highlight>
                <a:latin typeface="Times New Roman" panose="02020603050405020304" pitchFamily="18" charset="0"/>
              </a:rPr>
              <a:t>Curve</a:t>
            </a:r>
            <a:r>
              <a:rPr lang="cs-CZ" b="1" dirty="0">
                <a:highlight>
                  <a:srgbClr val="FFFF00"/>
                </a:highlight>
                <a:latin typeface="Times New Roman" panose="02020603050405020304" pitchFamily="18" charset="0"/>
              </a:rPr>
              <a:t>, CC):</a:t>
            </a:r>
          </a:p>
          <a:p>
            <a:pPr marL="685800" indent="-571500" algn="just">
              <a:buFont typeface="+mj-lt"/>
              <a:buAutoNum type="romanUcPeriod"/>
              <a:defRPr/>
            </a:pPr>
            <a:r>
              <a:rPr lang="cs-CZ" b="1" dirty="0">
                <a:latin typeface="Times New Roman" panose="02020603050405020304" pitchFamily="18" charset="0"/>
              </a:rPr>
              <a:t>všechny body na této křivce = efektivní alokace práce a kapitálu;</a:t>
            </a:r>
          </a:p>
          <a:p>
            <a:pPr marL="685800" indent="-571500" algn="just">
              <a:buFont typeface="+mj-lt"/>
              <a:buAutoNum type="romanUcPeriod"/>
              <a:defRPr/>
            </a:pPr>
            <a:r>
              <a:rPr lang="cs-CZ" b="1" dirty="0">
                <a:latin typeface="Times New Roman" panose="02020603050405020304" pitchFamily="18" charset="0"/>
              </a:rPr>
              <a:t>všechny body ležící mimo ni = technicky neefektivní.</a:t>
            </a:r>
          </a:p>
          <a:p>
            <a:pPr algn="just">
              <a:defRPr/>
            </a:pPr>
            <a:endParaRPr lang="cs-CZ" b="1" dirty="0">
              <a:latin typeface="Times New Roman" panose="02020603050405020304" pitchFamily="18" charset="0"/>
            </a:endParaRPr>
          </a:p>
          <a:p>
            <a:pPr algn="just">
              <a:defRPr/>
            </a:pPr>
            <a:r>
              <a:rPr lang="cs-CZ" b="1" dirty="0">
                <a:latin typeface="Times New Roman" panose="02020603050405020304" pitchFamily="18" charset="0"/>
              </a:rPr>
              <a:t>Bod U - v ekonomice vynakládáno:</a:t>
            </a:r>
          </a:p>
          <a:p>
            <a:pPr algn="just">
              <a:defRPr/>
            </a:pPr>
            <a:r>
              <a:rPr lang="cs-CZ" b="1" dirty="0">
                <a:latin typeface="Times New Roman" panose="02020603050405020304" pitchFamily="18" charset="0"/>
              </a:rPr>
              <a:t>L</a:t>
            </a:r>
            <a:r>
              <a:rPr lang="cs-CZ" sz="2400" b="1" dirty="0">
                <a:latin typeface="Times New Roman" panose="02020603050405020304" pitchFamily="18" charset="0"/>
              </a:rPr>
              <a:t>1</a:t>
            </a:r>
            <a:r>
              <a:rPr lang="cs-CZ" b="1" dirty="0">
                <a:latin typeface="Times New Roman" panose="02020603050405020304" pitchFamily="18" charset="0"/>
              </a:rPr>
              <a:t> jednotek práce, K</a:t>
            </a:r>
            <a:r>
              <a:rPr lang="cs-CZ" sz="2400" b="1" dirty="0">
                <a:latin typeface="Times New Roman" panose="02020603050405020304" pitchFamily="18" charset="0"/>
              </a:rPr>
              <a:t>1</a:t>
            </a:r>
            <a:r>
              <a:rPr lang="cs-CZ" b="1" dirty="0">
                <a:latin typeface="Times New Roman" panose="02020603050405020304" pitchFamily="18" charset="0"/>
              </a:rPr>
              <a:t> jednotek kapitálu na vyrobení x</a:t>
            </a:r>
            <a:r>
              <a:rPr lang="cs-CZ" sz="2400" b="1" dirty="0">
                <a:latin typeface="Times New Roman" panose="02020603050405020304" pitchFamily="18" charset="0"/>
              </a:rPr>
              <a:t>2</a:t>
            </a:r>
            <a:r>
              <a:rPr lang="cs-CZ" b="1" dirty="0">
                <a:latin typeface="Times New Roman" panose="02020603050405020304" pitchFamily="18" charset="0"/>
              </a:rPr>
              <a:t> jednotek X,</a:t>
            </a:r>
          </a:p>
          <a:p>
            <a:pPr algn="just">
              <a:defRPr/>
            </a:pPr>
            <a:r>
              <a:rPr lang="cs-CZ" b="1" dirty="0">
                <a:latin typeface="Times New Roman" panose="02020603050405020304" pitchFamily="18" charset="0"/>
              </a:rPr>
              <a:t>L</a:t>
            </a:r>
            <a:r>
              <a:rPr lang="cs-CZ" sz="2400" b="1" dirty="0">
                <a:latin typeface="Times New Roman" panose="02020603050405020304" pitchFamily="18" charset="0"/>
              </a:rPr>
              <a:t>2</a:t>
            </a:r>
            <a:r>
              <a:rPr lang="cs-CZ" b="1" dirty="0">
                <a:latin typeface="Times New Roman" panose="02020603050405020304" pitchFamily="18" charset="0"/>
              </a:rPr>
              <a:t> jednotek práce a K</a:t>
            </a:r>
            <a:r>
              <a:rPr lang="cs-CZ" sz="2400" b="1" dirty="0">
                <a:latin typeface="Times New Roman" panose="02020603050405020304" pitchFamily="18" charset="0"/>
              </a:rPr>
              <a:t>2</a:t>
            </a:r>
            <a:r>
              <a:rPr lang="cs-CZ" b="1" dirty="0">
                <a:latin typeface="Times New Roman" panose="02020603050405020304" pitchFamily="18" charset="0"/>
              </a:rPr>
              <a:t> jednotek kapitálu na vyrobení y</a:t>
            </a:r>
            <a:r>
              <a:rPr lang="cs-CZ" sz="2400" b="1" dirty="0">
                <a:latin typeface="Times New Roman" panose="02020603050405020304" pitchFamily="18" charset="0"/>
              </a:rPr>
              <a:t>2</a:t>
            </a:r>
            <a:r>
              <a:rPr lang="cs-CZ" b="1" dirty="0">
                <a:latin typeface="Times New Roman" panose="02020603050405020304" pitchFamily="18" charset="0"/>
              </a:rPr>
              <a:t> jednotek Y.</a:t>
            </a:r>
          </a:p>
          <a:p>
            <a:pPr algn="just">
              <a:buFont typeface="Wingdings" panose="05000000000000000000" pitchFamily="2" charset="2"/>
              <a:buChar char="ü"/>
              <a:defRPr/>
            </a:pPr>
            <a:r>
              <a:rPr lang="cs-CZ" b="1" dirty="0">
                <a:highlight>
                  <a:srgbClr val="FFFF00"/>
                </a:highlight>
                <a:latin typeface="Times New Roman" panose="02020603050405020304" pitchFamily="18" charset="0"/>
              </a:rPr>
              <a:t>Bod U = možný výrobní bod, není bod efektivní výroby!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20995" y="636146"/>
            <a:ext cx="10972800" cy="692924"/>
          </a:xfrm>
        </p:spPr>
        <p:txBody>
          <a:bodyPr>
            <a:normAutofit fontScale="90000"/>
          </a:bodyPr>
          <a:lstStyle/>
          <a:p>
            <a:pPr>
              <a:defRPr/>
            </a:pPr>
            <a:r>
              <a:rPr lang="cs-CZ" sz="4000" dirty="0">
                <a:solidFill>
                  <a:schemeClr val="hlink"/>
                </a:solidFill>
              </a:rPr>
              <a:t>Krabicové schéma výroby</a:t>
            </a:r>
            <a:endParaRPr lang="cs-CZ" sz="4000" b="1" dirty="0">
              <a:solidFill>
                <a:schemeClr val="hlink"/>
              </a:solidFill>
            </a:endParaRPr>
          </a:p>
        </p:txBody>
      </p:sp>
      <p:sp>
        <p:nvSpPr>
          <p:cNvPr id="22531" name="Rectangle 3"/>
          <p:cNvSpPr>
            <a:spLocks noGrp="1" noChangeArrowheads="1"/>
          </p:cNvSpPr>
          <p:nvPr>
            <p:ph type="body" idx="1"/>
          </p:nvPr>
        </p:nvSpPr>
        <p:spPr>
          <a:xfrm>
            <a:off x="85060" y="1456660"/>
            <a:ext cx="11865935" cy="4842542"/>
          </a:xfrm>
        </p:spPr>
        <p:txBody>
          <a:bodyPr>
            <a:normAutofit fontScale="85000" lnSpcReduction="10000"/>
          </a:bodyPr>
          <a:lstStyle/>
          <a:p>
            <a:pPr algn="just">
              <a:defRPr/>
            </a:pPr>
            <a:r>
              <a:rPr lang="cs-CZ" b="1" dirty="0">
                <a:latin typeface="Times New Roman" panose="02020603050405020304" pitchFamily="18" charset="0"/>
              </a:rPr>
              <a:t>Posun do bodu </a:t>
            </a:r>
            <a:r>
              <a:rPr lang="cs-CZ" b="1" dirty="0">
                <a:highlight>
                  <a:srgbClr val="FFFF00"/>
                </a:highlight>
                <a:latin typeface="Times New Roman" panose="02020603050405020304" pitchFamily="18" charset="0"/>
              </a:rPr>
              <a:t>R</a:t>
            </a:r>
            <a:r>
              <a:rPr lang="cs-CZ" b="1" dirty="0">
                <a:latin typeface="Times New Roman" panose="02020603050405020304" pitchFamily="18" charset="0"/>
              </a:rPr>
              <a:t> – na smluvní křivce: produkt X nezměněn: </a:t>
            </a:r>
            <a:r>
              <a:rPr lang="cs-CZ" b="1" dirty="0">
                <a:highlight>
                  <a:srgbClr val="FFFF00"/>
                </a:highlight>
                <a:latin typeface="Times New Roman" panose="02020603050405020304" pitchFamily="18" charset="0"/>
              </a:rPr>
              <a:t>výroba stále probíhá na izokvantě </a:t>
            </a:r>
            <a:r>
              <a:rPr lang="cs-CZ" b="1" dirty="0">
                <a:solidFill>
                  <a:srgbClr val="FF0000"/>
                </a:solidFill>
                <a:highlight>
                  <a:srgbClr val="FFFF00"/>
                </a:highlight>
                <a:latin typeface="Times New Roman" panose="02020603050405020304" pitchFamily="18" charset="0"/>
              </a:rPr>
              <a:t>x</a:t>
            </a:r>
            <a:r>
              <a:rPr lang="cs-CZ" sz="2900" b="1" dirty="0">
                <a:solidFill>
                  <a:srgbClr val="FF0000"/>
                </a:solidFill>
                <a:highlight>
                  <a:srgbClr val="FFFF00"/>
                </a:highlight>
                <a:latin typeface="Times New Roman" panose="02020603050405020304" pitchFamily="18" charset="0"/>
              </a:rPr>
              <a:t>2</a:t>
            </a:r>
            <a:r>
              <a:rPr lang="cs-CZ" b="1" dirty="0">
                <a:solidFill>
                  <a:srgbClr val="FF0000"/>
                </a:solidFill>
                <a:highlight>
                  <a:srgbClr val="FFFF00"/>
                </a:highlight>
                <a:latin typeface="Times New Roman" panose="02020603050405020304" pitchFamily="18" charset="0"/>
              </a:rPr>
              <a:t>,</a:t>
            </a:r>
            <a:r>
              <a:rPr lang="cs-CZ" b="1" dirty="0">
                <a:highlight>
                  <a:srgbClr val="FFFF00"/>
                </a:highlight>
                <a:latin typeface="Times New Roman" panose="02020603050405020304" pitchFamily="18" charset="0"/>
              </a:rPr>
              <a:t> ale produkt Y roste na </a:t>
            </a:r>
            <a:r>
              <a:rPr lang="cs-CZ" b="1" dirty="0">
                <a:solidFill>
                  <a:srgbClr val="FF0000"/>
                </a:solidFill>
                <a:highlight>
                  <a:srgbClr val="FFFF00"/>
                </a:highlight>
                <a:latin typeface="Times New Roman" panose="02020603050405020304" pitchFamily="18" charset="0"/>
              </a:rPr>
              <a:t>y</a:t>
            </a:r>
            <a:r>
              <a:rPr lang="cs-CZ" sz="2900" b="1" dirty="0">
                <a:solidFill>
                  <a:srgbClr val="FF0000"/>
                </a:solidFill>
                <a:highlight>
                  <a:srgbClr val="FFFF00"/>
                </a:highlight>
                <a:latin typeface="Times New Roman" panose="02020603050405020304" pitchFamily="18" charset="0"/>
              </a:rPr>
              <a:t>3</a:t>
            </a:r>
            <a:r>
              <a:rPr lang="cs-CZ" b="1" dirty="0">
                <a:highlight>
                  <a:srgbClr val="FFFF00"/>
                </a:highlight>
                <a:latin typeface="Times New Roman" panose="02020603050405020304" pitchFamily="18" charset="0"/>
              </a:rPr>
              <a:t> jednotek. =&gt;&gt;</a:t>
            </a:r>
          </a:p>
          <a:p>
            <a:pPr algn="just">
              <a:buFont typeface="Wingdings" panose="05000000000000000000" pitchFamily="2" charset="2"/>
              <a:buChar char="Ø"/>
              <a:defRPr/>
            </a:pPr>
            <a:r>
              <a:rPr lang="cs-CZ" b="1" dirty="0">
                <a:latin typeface="Times New Roman" panose="02020603050405020304" pitchFamily="18" charset="0"/>
              </a:rPr>
              <a:t>Bod U nemůže být efektivním výrobním bodem: je možné přemístit výrobní faktory takovým způsobem, že bude vyrobeno více Y a výroba X zůstane nezměněna:</a:t>
            </a:r>
          </a:p>
          <a:p>
            <a:pPr algn="just">
              <a:buFont typeface="Wingdings" panose="05000000000000000000" pitchFamily="2" charset="2"/>
              <a:buChar char="Ø"/>
              <a:defRPr/>
            </a:pPr>
            <a:r>
              <a:rPr lang="cs-CZ" b="1" dirty="0">
                <a:latin typeface="Times New Roman" panose="02020603050405020304" pitchFamily="18" charset="0"/>
              </a:rPr>
              <a:t>Platí pro všechny body mimo smluvní křivku.</a:t>
            </a:r>
          </a:p>
          <a:p>
            <a:pPr algn="just">
              <a:buFont typeface="Wingdings" panose="05000000000000000000" pitchFamily="2" charset="2"/>
              <a:buChar char="ü"/>
              <a:defRPr/>
            </a:pPr>
            <a:endParaRPr lang="cs-CZ" b="1" dirty="0">
              <a:latin typeface="Times New Roman" panose="02020603050405020304" pitchFamily="18" charset="0"/>
            </a:endParaRPr>
          </a:p>
          <a:p>
            <a:pPr algn="just">
              <a:buFont typeface="Wingdings" panose="05000000000000000000" pitchFamily="2" charset="2"/>
              <a:buChar char="ü"/>
              <a:defRPr/>
            </a:pPr>
            <a:r>
              <a:rPr lang="cs-CZ" b="1" dirty="0">
                <a:latin typeface="Times New Roman" panose="02020603050405020304" pitchFamily="18" charset="0"/>
              </a:rPr>
              <a:t>Všechny body na smluvní křivce: </a:t>
            </a:r>
            <a:r>
              <a:rPr lang="cs-CZ" b="1" i="1" dirty="0">
                <a:latin typeface="Times New Roman" panose="02020603050405020304" pitchFamily="18" charset="0"/>
              </a:rPr>
              <a:t>situace, v níž není možno zvýšit produkci jednoho statku, aniž bychom omezili výrobu jiného. </a:t>
            </a:r>
          </a:p>
          <a:p>
            <a:pPr algn="just">
              <a:buFont typeface="Wingdings" panose="05000000000000000000" pitchFamily="2" charset="2"/>
              <a:buChar char="ü"/>
              <a:defRPr/>
            </a:pPr>
            <a:r>
              <a:rPr lang="cs-CZ" b="1" dirty="0">
                <a:solidFill>
                  <a:srgbClr val="FF0000"/>
                </a:solidFill>
                <a:latin typeface="Times New Roman" panose="02020603050405020304" pitchFamily="18" charset="0"/>
              </a:rPr>
              <a:t>Bod R </a:t>
            </a:r>
            <a:r>
              <a:rPr lang="cs-CZ" b="1" dirty="0">
                <a:latin typeface="Times New Roman" panose="02020603050405020304" pitchFamily="18" charset="0"/>
              </a:rPr>
              <a:t>na smluvní křivce: každý posun, který zvyšuje výrobu X, např. do </a:t>
            </a:r>
            <a:r>
              <a:rPr lang="cs-CZ" b="1" dirty="0">
                <a:solidFill>
                  <a:srgbClr val="FF0000"/>
                </a:solidFill>
                <a:latin typeface="Times New Roman" panose="02020603050405020304" pitchFamily="18" charset="0"/>
              </a:rPr>
              <a:t>bodu T</a:t>
            </a:r>
            <a:r>
              <a:rPr lang="cs-CZ" b="1" dirty="0">
                <a:latin typeface="Times New Roman" panose="02020603050405020304" pitchFamily="18" charset="0"/>
              </a:rPr>
              <a:t>, má za důsledek omezení výroby y a každý posun, který zvyšuje výrobu Y, např. do </a:t>
            </a:r>
            <a:r>
              <a:rPr lang="cs-CZ" b="1" dirty="0">
                <a:solidFill>
                  <a:srgbClr val="FF0000"/>
                </a:solidFill>
                <a:latin typeface="Times New Roman" panose="02020603050405020304" pitchFamily="18" charset="0"/>
              </a:rPr>
              <a:t>bodu S</a:t>
            </a:r>
            <a:r>
              <a:rPr lang="cs-CZ" b="1" dirty="0">
                <a:latin typeface="Times New Roman" panose="02020603050405020304" pitchFamily="18" charset="0"/>
              </a:rPr>
              <a:t>, má za následek omezení výroby produktu X.</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20995" y="636146"/>
            <a:ext cx="10972800" cy="692924"/>
          </a:xfrm>
        </p:spPr>
        <p:txBody>
          <a:bodyPr>
            <a:normAutofit fontScale="90000"/>
          </a:bodyPr>
          <a:lstStyle/>
          <a:p>
            <a:pPr>
              <a:defRPr/>
            </a:pPr>
            <a:r>
              <a:rPr lang="cs-CZ" sz="4000" dirty="0">
                <a:solidFill>
                  <a:schemeClr val="hlink"/>
                </a:solidFill>
              </a:rPr>
              <a:t>Krabicové schéma výroby</a:t>
            </a:r>
            <a:endParaRPr lang="cs-CZ" sz="4000" b="1" dirty="0">
              <a:solidFill>
                <a:schemeClr val="hlink"/>
              </a:solidFill>
            </a:endParaRPr>
          </a:p>
        </p:txBody>
      </p:sp>
      <p:sp>
        <p:nvSpPr>
          <p:cNvPr id="22531" name="Rectangle 3"/>
          <p:cNvSpPr>
            <a:spLocks noGrp="1" noChangeArrowheads="1"/>
          </p:cNvSpPr>
          <p:nvPr>
            <p:ph type="body" idx="1"/>
          </p:nvPr>
        </p:nvSpPr>
        <p:spPr>
          <a:xfrm>
            <a:off x="85060" y="1456660"/>
            <a:ext cx="11865935" cy="4842542"/>
          </a:xfrm>
        </p:spPr>
        <p:txBody>
          <a:bodyPr>
            <a:normAutofit fontScale="92500" lnSpcReduction="10000"/>
          </a:bodyPr>
          <a:lstStyle/>
          <a:p>
            <a:pPr algn="just">
              <a:defRPr/>
            </a:pPr>
            <a:r>
              <a:rPr lang="cs-CZ" b="1" dirty="0">
                <a:latin typeface="Times New Roman" panose="02020603050405020304" pitchFamily="18" charset="0"/>
              </a:rPr>
              <a:t>Směrnice izokvanty: mezní míra technické substituce kapitálu za práci (MRTS</a:t>
            </a:r>
            <a:r>
              <a:rPr lang="cs-CZ" sz="2400" b="1" dirty="0">
                <a:latin typeface="Times New Roman" panose="02020603050405020304" pitchFamily="18" charset="0"/>
              </a:rPr>
              <a:t>K,L</a:t>
            </a:r>
            <a:r>
              <a:rPr lang="cs-CZ" b="1" dirty="0">
                <a:latin typeface="Times New Roman" panose="02020603050405020304" pitchFamily="18" charset="0"/>
              </a:rPr>
              <a:t>). </a:t>
            </a:r>
          </a:p>
          <a:p>
            <a:pPr algn="just">
              <a:defRPr/>
            </a:pPr>
            <a:r>
              <a:rPr lang="cs-CZ" b="1" dirty="0">
                <a:latin typeface="Times New Roman" panose="02020603050405020304" pitchFamily="18" charset="0"/>
              </a:rPr>
              <a:t>Podmínka efektivní výroby = předpoklad, že MRTS</a:t>
            </a:r>
            <a:r>
              <a:rPr lang="cs-CZ" sz="2400" b="1" dirty="0">
                <a:latin typeface="Times New Roman" panose="02020603050405020304" pitchFamily="18" charset="0"/>
              </a:rPr>
              <a:t>K,L </a:t>
            </a:r>
            <a:r>
              <a:rPr lang="cs-CZ" b="1" dirty="0">
                <a:latin typeface="Times New Roman" panose="02020603050405020304" pitchFamily="18" charset="0"/>
              </a:rPr>
              <a:t>ve výrobě X se musí rovnat MRTS</a:t>
            </a:r>
            <a:r>
              <a:rPr lang="cs-CZ" sz="2400" b="1" dirty="0">
                <a:latin typeface="Times New Roman" panose="02020603050405020304" pitchFamily="18" charset="0"/>
              </a:rPr>
              <a:t>K,L </a:t>
            </a:r>
            <a:r>
              <a:rPr lang="cs-CZ" b="1" dirty="0">
                <a:latin typeface="Times New Roman" panose="02020603050405020304" pitchFamily="18" charset="0"/>
              </a:rPr>
              <a:t>ve výrobě Y </a:t>
            </a:r>
          </a:p>
          <a:p>
            <a:pPr marL="114300" indent="0" algn="ctr">
              <a:buNone/>
              <a:defRPr/>
            </a:pPr>
            <a:r>
              <a:rPr lang="cs-CZ" b="1" dirty="0">
                <a:highlight>
                  <a:srgbClr val="FFFF00"/>
                </a:highlight>
                <a:latin typeface="Times New Roman" panose="02020603050405020304" pitchFamily="18" charset="0"/>
              </a:rPr>
              <a:t>(MRTS</a:t>
            </a:r>
            <a:r>
              <a:rPr lang="cs-CZ" sz="2400" b="1" dirty="0">
                <a:highlight>
                  <a:srgbClr val="FFFF00"/>
                </a:highlight>
                <a:latin typeface="Times New Roman" panose="02020603050405020304" pitchFamily="18" charset="0"/>
              </a:rPr>
              <a:t>K,L</a:t>
            </a:r>
            <a:r>
              <a:rPr lang="cs-CZ" b="1" dirty="0">
                <a:highlight>
                  <a:srgbClr val="FFFF00"/>
                </a:highlight>
                <a:latin typeface="Times New Roman" panose="02020603050405020304" pitchFamily="18" charset="0"/>
              </a:rPr>
              <a:t>)X = (MRTS</a:t>
            </a:r>
            <a:r>
              <a:rPr lang="cs-CZ" sz="2400" b="1" dirty="0">
                <a:highlight>
                  <a:srgbClr val="FFFF00"/>
                </a:highlight>
                <a:latin typeface="Times New Roman" panose="02020603050405020304" pitchFamily="18" charset="0"/>
              </a:rPr>
              <a:t>K,L</a:t>
            </a:r>
            <a:r>
              <a:rPr lang="cs-CZ" b="1" dirty="0">
                <a:highlight>
                  <a:srgbClr val="FFFF00"/>
                </a:highlight>
                <a:latin typeface="Times New Roman" panose="02020603050405020304" pitchFamily="18" charset="0"/>
              </a:rPr>
              <a:t>)Y</a:t>
            </a:r>
          </a:p>
          <a:p>
            <a:pPr algn="just">
              <a:buFont typeface="Wingdings" panose="05000000000000000000" pitchFamily="2" charset="2"/>
              <a:buChar char="ü"/>
              <a:defRPr/>
            </a:pPr>
            <a:r>
              <a:rPr lang="cs-CZ" b="1" dirty="0">
                <a:latin typeface="Times New Roman" panose="02020603050405020304" pitchFamily="18" charset="0"/>
              </a:rPr>
              <a:t>Není-li splněn předpoklad =&gt;&gt; možné přemístit výrobní zdroje tak, že může být vyrobeno jednoho statku více, aniž by se snížila výroba druhého statku. </a:t>
            </a:r>
          </a:p>
          <a:p>
            <a:pPr algn="just">
              <a:buFont typeface="Wingdings" panose="05000000000000000000" pitchFamily="2" charset="2"/>
              <a:buChar char="Ø"/>
              <a:defRPr/>
            </a:pPr>
            <a:r>
              <a:rPr lang="cs-CZ" b="1" dirty="0">
                <a:latin typeface="Times New Roman" panose="02020603050405020304" pitchFamily="18" charset="0"/>
              </a:rPr>
              <a:t> Výroba = efektivní</a:t>
            </a:r>
            <a:r>
              <a:rPr lang="cs-CZ" b="1" dirty="0">
                <a:highlight>
                  <a:srgbClr val="FFFF00"/>
                </a:highlight>
                <a:latin typeface="Times New Roman" panose="02020603050405020304" pitchFamily="18" charset="0"/>
              </a:rPr>
              <a:t> =&gt;&gt; </a:t>
            </a:r>
            <a:r>
              <a:rPr lang="cs-CZ" b="1" dirty="0">
                <a:latin typeface="Times New Roman" panose="02020603050405020304" pitchFamily="18" charset="0"/>
              </a:rPr>
              <a:t>optimálně využity zdroje pro vyrobení maximálního množství produkce</a:t>
            </a:r>
            <a:r>
              <a:rPr lang="cs-CZ" b="1" dirty="0">
                <a:highlight>
                  <a:srgbClr val="FFFF00"/>
                </a:highlight>
                <a:latin typeface="Times New Roman" panose="02020603050405020304" pitchFamily="18" charset="0"/>
              </a:rPr>
              <a:t> =&gt;&gt; </a:t>
            </a:r>
            <a:r>
              <a:rPr lang="cs-CZ" b="1" dirty="0">
                <a:latin typeface="Times New Roman" panose="02020603050405020304" pitchFamily="18" charset="0"/>
              </a:rPr>
              <a:t>ekonomika vyrábí na PPF.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cs-CZ" sz="4000" dirty="0">
                <a:solidFill>
                  <a:schemeClr val="hlink"/>
                </a:solidFill>
              </a:rPr>
              <a:t>Hranice výrobních možností</a:t>
            </a:r>
          </a:p>
        </p:txBody>
      </p:sp>
      <p:sp>
        <p:nvSpPr>
          <p:cNvPr id="23557" name="Rectangle 5"/>
          <p:cNvSpPr>
            <a:spLocks noGrp="1" noChangeArrowheads="1"/>
          </p:cNvSpPr>
          <p:nvPr>
            <p:ph type="body" idx="1"/>
          </p:nvPr>
        </p:nvSpPr>
        <p:spPr>
          <a:xfrm>
            <a:off x="6096000" y="1400176"/>
            <a:ext cx="5918199" cy="4824413"/>
          </a:xfrm>
        </p:spPr>
        <p:txBody>
          <a:bodyPr>
            <a:normAutofit fontScale="92500" lnSpcReduction="10000"/>
          </a:bodyPr>
          <a:lstStyle/>
          <a:p>
            <a:pPr eaLnBrk="1" hangingPunct="1">
              <a:lnSpc>
                <a:spcPct val="80000"/>
              </a:lnSpc>
              <a:defRPr/>
            </a:pPr>
            <a:r>
              <a:rPr lang="cs-CZ" sz="2400" dirty="0">
                <a:latin typeface="Times New Roman" panose="02020603050405020304" pitchFamily="18" charset="0"/>
              </a:rPr>
              <a:t>bod </a:t>
            </a:r>
            <a:r>
              <a:rPr lang="cs-CZ" sz="2400" b="1" dirty="0">
                <a:latin typeface="Times New Roman" panose="02020603050405020304" pitchFamily="18" charset="0"/>
              </a:rPr>
              <a:t>P</a:t>
            </a:r>
            <a:r>
              <a:rPr lang="cs-CZ" sz="2400" dirty="0">
                <a:latin typeface="Times New Roman" panose="02020603050405020304" pitchFamily="18" charset="0"/>
              </a:rPr>
              <a:t> – všechny zdroje byly použity na výrobu statku X</a:t>
            </a:r>
          </a:p>
          <a:p>
            <a:pPr eaLnBrk="1" hangingPunct="1">
              <a:lnSpc>
                <a:spcPct val="80000"/>
              </a:lnSpc>
              <a:defRPr/>
            </a:pPr>
            <a:r>
              <a:rPr lang="cs-CZ" sz="2400" dirty="0">
                <a:latin typeface="Times New Roman" panose="02020603050405020304" pitchFamily="18" charset="0"/>
              </a:rPr>
              <a:t>bod </a:t>
            </a:r>
            <a:r>
              <a:rPr lang="cs-CZ" sz="2400" b="1" dirty="0">
                <a:latin typeface="Times New Roman" panose="02020603050405020304" pitchFamily="18" charset="0"/>
              </a:rPr>
              <a:t>O</a:t>
            </a:r>
            <a:r>
              <a:rPr lang="cs-CZ" sz="2400" dirty="0">
                <a:latin typeface="Times New Roman" panose="02020603050405020304" pitchFamily="18" charset="0"/>
              </a:rPr>
              <a:t> – všechny zdroje byly použity na výrobu statku Y</a:t>
            </a:r>
          </a:p>
          <a:p>
            <a:pPr eaLnBrk="1" hangingPunct="1">
              <a:lnSpc>
                <a:spcPct val="80000"/>
              </a:lnSpc>
              <a:defRPr/>
            </a:pPr>
            <a:r>
              <a:rPr lang="cs-CZ" sz="2400" dirty="0">
                <a:latin typeface="Times New Roman" panose="02020603050405020304" pitchFamily="18" charset="0"/>
              </a:rPr>
              <a:t>bod </a:t>
            </a:r>
            <a:r>
              <a:rPr lang="cs-CZ" sz="2400" b="1" dirty="0">
                <a:latin typeface="Times New Roman" panose="02020603050405020304" pitchFamily="18" charset="0"/>
              </a:rPr>
              <a:t>S</a:t>
            </a:r>
            <a:r>
              <a:rPr lang="cs-CZ" sz="2400" dirty="0">
                <a:latin typeface="Times New Roman" panose="02020603050405020304" pitchFamily="18" charset="0"/>
              </a:rPr>
              <a:t> – vyrábí se více statku Y</a:t>
            </a:r>
          </a:p>
          <a:p>
            <a:pPr eaLnBrk="1" hangingPunct="1">
              <a:lnSpc>
                <a:spcPct val="80000"/>
              </a:lnSpc>
              <a:defRPr/>
            </a:pPr>
            <a:r>
              <a:rPr lang="cs-CZ" sz="2400" dirty="0">
                <a:latin typeface="Times New Roman" panose="02020603050405020304" pitchFamily="18" charset="0"/>
              </a:rPr>
              <a:t>bod </a:t>
            </a:r>
            <a:r>
              <a:rPr lang="cs-CZ" sz="2400" b="1" dirty="0">
                <a:latin typeface="Times New Roman" panose="02020603050405020304" pitchFamily="18" charset="0"/>
              </a:rPr>
              <a:t>T</a:t>
            </a:r>
            <a:r>
              <a:rPr lang="cs-CZ" sz="2400" dirty="0">
                <a:latin typeface="Times New Roman" panose="02020603050405020304" pitchFamily="18" charset="0"/>
              </a:rPr>
              <a:t> – vyrábí se více statku X</a:t>
            </a:r>
          </a:p>
          <a:p>
            <a:pPr eaLnBrk="1" hangingPunct="1">
              <a:lnSpc>
                <a:spcPct val="80000"/>
              </a:lnSpc>
              <a:defRPr/>
            </a:pPr>
            <a:r>
              <a:rPr lang="cs-CZ" sz="2400" dirty="0">
                <a:latin typeface="Times New Roman" panose="02020603050405020304" pitchFamily="18" charset="0"/>
              </a:rPr>
              <a:t>vně křivky: </a:t>
            </a:r>
          </a:p>
          <a:p>
            <a:pPr lvl="1" eaLnBrk="1" hangingPunct="1">
              <a:lnSpc>
                <a:spcPct val="80000"/>
              </a:lnSpc>
              <a:defRPr/>
            </a:pPr>
            <a:r>
              <a:rPr lang="cs-CZ" sz="2400" dirty="0">
                <a:latin typeface="Times New Roman" panose="02020603050405020304" pitchFamily="18" charset="0"/>
              </a:rPr>
              <a:t>bod </a:t>
            </a:r>
            <a:r>
              <a:rPr lang="cs-CZ" sz="2400" b="1" dirty="0">
                <a:latin typeface="Times New Roman" panose="02020603050405020304" pitchFamily="18" charset="0"/>
              </a:rPr>
              <a:t>Q</a:t>
            </a:r>
            <a:r>
              <a:rPr lang="cs-CZ" sz="2400" dirty="0">
                <a:latin typeface="Times New Roman" panose="02020603050405020304" pitchFamily="18" charset="0"/>
              </a:rPr>
              <a:t> – lze dosáhnout pouze při větším množství zdrojů (leží za hranicí výrobních možností)</a:t>
            </a:r>
          </a:p>
          <a:p>
            <a:pPr lvl="1" eaLnBrk="1" hangingPunct="1">
              <a:lnSpc>
                <a:spcPct val="80000"/>
              </a:lnSpc>
              <a:defRPr/>
            </a:pPr>
            <a:r>
              <a:rPr lang="cs-CZ" sz="2400" dirty="0">
                <a:latin typeface="Times New Roman" panose="02020603050405020304" pitchFamily="18" charset="0"/>
              </a:rPr>
              <a:t>bod </a:t>
            </a:r>
            <a:r>
              <a:rPr lang="cs-CZ" sz="2400" b="1" dirty="0">
                <a:latin typeface="Times New Roman" panose="02020603050405020304" pitchFamily="18" charset="0"/>
              </a:rPr>
              <a:t>U</a:t>
            </a:r>
            <a:r>
              <a:rPr lang="cs-CZ" sz="2400" dirty="0">
                <a:latin typeface="Times New Roman" panose="02020603050405020304" pitchFamily="18" charset="0"/>
              </a:rPr>
              <a:t> – lze vyrábět toto množství, ale výroba je neefektivní.</a:t>
            </a:r>
          </a:p>
          <a:p>
            <a:pPr lvl="1" eaLnBrk="1" hangingPunct="1">
              <a:lnSpc>
                <a:spcPct val="80000"/>
              </a:lnSpc>
              <a:defRPr/>
            </a:pPr>
            <a:endParaRPr lang="cs-CZ" sz="2400" dirty="0">
              <a:latin typeface="Times New Roman" panose="02020603050405020304" pitchFamily="18" charset="0"/>
            </a:endParaRPr>
          </a:p>
          <a:p>
            <a:pPr lvl="1" algn="just">
              <a:lnSpc>
                <a:spcPct val="80000"/>
              </a:lnSpc>
              <a:buFont typeface="Wingdings" panose="05000000000000000000" pitchFamily="2" charset="2"/>
              <a:buChar char="§"/>
              <a:defRPr/>
            </a:pPr>
            <a:r>
              <a:rPr lang="cs-CZ" sz="2400" b="1" dirty="0">
                <a:latin typeface="Times New Roman" panose="02020603050405020304" pitchFamily="18" charset="0"/>
              </a:rPr>
              <a:t>Za předpokladu </a:t>
            </a:r>
            <a:r>
              <a:rPr lang="cs-CZ" sz="2400" b="1" dirty="0">
                <a:solidFill>
                  <a:schemeClr val="folHlink"/>
                </a:solidFill>
                <a:latin typeface="Times New Roman" panose="02020603050405020304" pitchFamily="18" charset="0"/>
              </a:rPr>
              <a:t>fixních vstupů</a:t>
            </a:r>
            <a:r>
              <a:rPr lang="cs-CZ" sz="2400" b="1" dirty="0">
                <a:latin typeface="Times New Roman" panose="02020603050405020304" pitchFamily="18" charset="0"/>
              </a:rPr>
              <a:t> je pro výrobu většího množství jednoho zboží nutné </a:t>
            </a:r>
            <a:r>
              <a:rPr lang="cs-CZ" sz="2400" b="1" dirty="0">
                <a:solidFill>
                  <a:schemeClr val="folHlink"/>
                </a:solidFill>
                <a:latin typeface="Times New Roman" panose="02020603050405020304" pitchFamily="18" charset="0"/>
              </a:rPr>
              <a:t>omezit výrobu zboží jiného.</a:t>
            </a:r>
          </a:p>
          <a:p>
            <a:pPr lvl="1">
              <a:lnSpc>
                <a:spcPct val="80000"/>
              </a:lnSpc>
              <a:buFont typeface="Wingdings" panose="05000000000000000000" pitchFamily="2" charset="2"/>
              <a:buChar char="§"/>
              <a:defRPr/>
            </a:pPr>
            <a:endParaRPr lang="cs-CZ" sz="2400" dirty="0">
              <a:latin typeface="Times New Roman" panose="02020603050405020304" pitchFamily="18" charset="0"/>
            </a:endParaRPr>
          </a:p>
        </p:txBody>
      </p:sp>
      <p:sp>
        <p:nvSpPr>
          <p:cNvPr id="10247" name="Text Box 9"/>
          <p:cNvSpPr txBox="1">
            <a:spLocks noChangeArrowheads="1"/>
          </p:cNvSpPr>
          <p:nvPr/>
        </p:nvSpPr>
        <p:spPr bwMode="auto">
          <a:xfrm>
            <a:off x="4358156" y="5628786"/>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dirty="0">
                <a:latin typeface="Times New Roman" panose="02020603050405020304" pitchFamily="18" charset="0"/>
              </a:rPr>
              <a:t>P</a:t>
            </a:r>
          </a:p>
        </p:txBody>
      </p:sp>
      <p:sp>
        <p:nvSpPr>
          <p:cNvPr id="10260" name="Text Box 23"/>
          <p:cNvSpPr txBox="1">
            <a:spLocks noChangeArrowheads="1"/>
          </p:cNvSpPr>
          <p:nvPr/>
        </p:nvSpPr>
        <p:spPr bwMode="auto">
          <a:xfrm>
            <a:off x="633434" y="2607282"/>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dirty="0">
                <a:latin typeface="Times New Roman" panose="02020603050405020304" pitchFamily="18" charset="0"/>
              </a:rPr>
              <a:t>O</a:t>
            </a:r>
          </a:p>
        </p:txBody>
      </p:sp>
      <p:pic>
        <p:nvPicPr>
          <p:cNvPr id="3" name="Picture 2">
            <a:extLst>
              <a:ext uri="{FF2B5EF4-FFF2-40B4-BE49-F238E27FC236}">
                <a16:creationId xmlns:a16="http://schemas.microsoft.com/office/drawing/2014/main" id="{ED640572-E8AE-C4DF-6F59-7A12F788EFCF}"/>
              </a:ext>
            </a:extLst>
          </p:cNvPr>
          <p:cNvPicPr>
            <a:picLocks noChangeAspect="1"/>
          </p:cNvPicPr>
          <p:nvPr/>
        </p:nvPicPr>
        <p:blipFill>
          <a:blip r:embed="rId3"/>
          <a:stretch>
            <a:fillRect/>
          </a:stretch>
        </p:blipFill>
        <p:spPr>
          <a:xfrm>
            <a:off x="911340" y="2193015"/>
            <a:ext cx="4667136" cy="3435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cs-CZ" dirty="0">
                <a:solidFill>
                  <a:schemeClr val="hlink"/>
                </a:solidFill>
              </a:rPr>
              <a:t>Hranice výrobních možností</a:t>
            </a:r>
          </a:p>
        </p:txBody>
      </p:sp>
      <p:sp>
        <p:nvSpPr>
          <p:cNvPr id="25603" name="Rectangle 3"/>
          <p:cNvSpPr>
            <a:spLocks noGrp="1" noChangeArrowheads="1"/>
          </p:cNvSpPr>
          <p:nvPr>
            <p:ph type="body" idx="1"/>
          </p:nvPr>
        </p:nvSpPr>
        <p:spPr>
          <a:xfrm>
            <a:off x="120317" y="1417638"/>
            <a:ext cx="11899230" cy="4898941"/>
          </a:xfrm>
        </p:spPr>
        <p:txBody>
          <a:bodyPr>
            <a:normAutofit fontScale="92500" lnSpcReduction="10000"/>
          </a:bodyPr>
          <a:lstStyle/>
          <a:p>
            <a:pPr algn="just" eaLnBrk="1" hangingPunct="1">
              <a:lnSpc>
                <a:spcPct val="90000"/>
              </a:lnSpc>
              <a:buFont typeface="Wingdings" panose="05000000000000000000" pitchFamily="2" charset="2"/>
              <a:buChar char="ü"/>
              <a:defRPr/>
            </a:pPr>
            <a:r>
              <a:rPr lang="cs-CZ" b="1" dirty="0">
                <a:highlight>
                  <a:srgbClr val="FFFF00"/>
                </a:highlight>
                <a:latin typeface="Times New Roman" panose="02020603050405020304" pitchFamily="18" charset="0"/>
              </a:rPr>
              <a:t>Křivka PPF = stejná informace jako KRABICOVÉ SCHÉMA VÝROBY: </a:t>
            </a:r>
          </a:p>
          <a:p>
            <a:pPr algn="just" eaLnBrk="1" hangingPunct="1">
              <a:lnSpc>
                <a:spcPct val="90000"/>
              </a:lnSpc>
              <a:buFont typeface="Wingdings" panose="05000000000000000000" pitchFamily="2" charset="2"/>
              <a:buChar char="ü"/>
              <a:defRPr/>
            </a:pPr>
            <a:r>
              <a:rPr lang="cs-CZ" b="1" dirty="0">
                <a:latin typeface="Times New Roman" panose="02020603050405020304" pitchFamily="18" charset="0"/>
              </a:rPr>
              <a:t>Křivka PPF: je odvozena ze SMLUVNÍ KŘIVKY =&gt;&gt; posun po křivce PPF: s růstem výroby jednoho výrobku musí - při daném rozsahu zdrojů a dané technologii - klesat výroba druhého výrobku, protože výrobní faktory musí být převedeny na výrobu prvního statku.. </a:t>
            </a:r>
          </a:p>
          <a:p>
            <a:pPr algn="just" eaLnBrk="1" hangingPunct="1">
              <a:lnSpc>
                <a:spcPct val="90000"/>
              </a:lnSpc>
              <a:buFont typeface="Wingdings" panose="05000000000000000000" pitchFamily="2" charset="2"/>
              <a:buChar char="Ø"/>
              <a:defRPr/>
            </a:pPr>
            <a:endParaRPr lang="cs-CZ" b="1" dirty="0">
              <a:latin typeface="Times New Roman" panose="02020603050405020304" pitchFamily="18" charset="0"/>
            </a:endParaRPr>
          </a:p>
          <a:p>
            <a:pPr algn="just" eaLnBrk="1" hangingPunct="1">
              <a:lnSpc>
                <a:spcPct val="90000"/>
              </a:lnSpc>
              <a:buFont typeface="Wingdings" panose="05000000000000000000" pitchFamily="2" charset="2"/>
              <a:buChar char="Ø"/>
              <a:defRPr/>
            </a:pPr>
            <a:r>
              <a:rPr lang="cs-CZ" b="1" dirty="0">
                <a:latin typeface="Times New Roman" panose="02020603050405020304" pitchFamily="18" charset="0"/>
              </a:rPr>
              <a:t>Body na křivce PPF odpovídají bodům na smluvní křivce: body R, S, T (předchozí obrázky).</a:t>
            </a:r>
          </a:p>
          <a:p>
            <a:pPr algn="just" eaLnBrk="1" hangingPunct="1">
              <a:lnSpc>
                <a:spcPct val="90000"/>
              </a:lnSpc>
              <a:buFont typeface="Wingdings" panose="05000000000000000000" pitchFamily="2" charset="2"/>
              <a:buChar char="Ø"/>
              <a:defRPr/>
            </a:pPr>
            <a:r>
              <a:rPr lang="cs-CZ" b="1" dirty="0">
                <a:latin typeface="Times New Roman" panose="02020603050405020304" pitchFamily="18" charset="0"/>
              </a:rPr>
              <a:t>Bod U – pod křivkou PPF, mimo smluvní křivku v krabicovém schématu.</a:t>
            </a:r>
          </a:p>
          <a:p>
            <a:pPr algn="just" eaLnBrk="1" hangingPunct="1">
              <a:lnSpc>
                <a:spcPct val="90000"/>
              </a:lnSpc>
              <a:buFont typeface="Wingdings" panose="05000000000000000000" pitchFamily="2" charset="2"/>
              <a:buChar char="Ø"/>
              <a:defRPr/>
            </a:pPr>
            <a:endParaRPr lang="cs-CZ" b="1" dirty="0">
              <a:latin typeface="Times New Roman" panose="02020603050405020304" pitchFamily="18" charset="0"/>
            </a:endParaRPr>
          </a:p>
          <a:p>
            <a:pPr algn="just" eaLnBrk="1" hangingPunct="1">
              <a:lnSpc>
                <a:spcPct val="90000"/>
              </a:lnSpc>
              <a:buFont typeface="Wingdings" panose="05000000000000000000" pitchFamily="2" charset="2"/>
              <a:buChar char="Ø"/>
              <a:defRPr/>
            </a:pPr>
            <a:endParaRPr lang="cs-CZ"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PPF a Mezní míra transformace produktu (</a:t>
            </a:r>
            <a:r>
              <a:rPr lang="cs-CZ" sz="3600" dirty="0">
                <a:solidFill>
                  <a:schemeClr val="hlink"/>
                </a:solidFill>
              </a:rPr>
              <a:t>MRPT</a:t>
            </a:r>
            <a:r>
              <a:rPr lang="cs-CZ" sz="4000" dirty="0">
                <a:solidFill>
                  <a:schemeClr val="hlink"/>
                </a:solidFill>
              </a:rPr>
              <a:t>)</a:t>
            </a:r>
          </a:p>
        </p:txBody>
      </p:sp>
      <p:sp>
        <p:nvSpPr>
          <p:cNvPr id="24579" name="Rectangle 1027"/>
          <p:cNvSpPr>
            <a:spLocks noGrp="1" noChangeArrowheads="1"/>
          </p:cNvSpPr>
          <p:nvPr>
            <p:ph type="body" idx="1"/>
          </p:nvPr>
        </p:nvSpPr>
        <p:spPr>
          <a:xfrm>
            <a:off x="300789" y="1600200"/>
            <a:ext cx="11694695" cy="4852988"/>
          </a:xfrm>
        </p:spPr>
        <p:txBody>
          <a:bodyPr>
            <a:normAutofit/>
          </a:bodyPr>
          <a:lstStyle/>
          <a:p>
            <a:pPr algn="just" eaLnBrk="1" hangingPunct="1">
              <a:lnSpc>
                <a:spcPct val="90000"/>
              </a:lnSpc>
            </a:pPr>
            <a:r>
              <a:rPr lang="cs-CZ" altLang="en-US" sz="2400" b="1" dirty="0">
                <a:latin typeface="Times New Roman" panose="02020603050405020304" pitchFamily="18" charset="0"/>
                <a:cs typeface="Times New Roman" panose="02020603050405020304" pitchFamily="18" charset="0"/>
              </a:rPr>
              <a:t>Křivka PPF: nejen klesá, ale stává se stále strmější: zvyšováním výroby jednoho statku se musíme vzdát rostoucího množství druhého statku</a:t>
            </a:r>
            <a:r>
              <a:rPr lang="cs-CZ" sz="2400" b="1" dirty="0">
                <a:latin typeface="Times New Roman" panose="02020603050405020304" pitchFamily="18" charset="0"/>
              </a:rPr>
              <a:t> =&gt;&gt;</a:t>
            </a:r>
            <a:r>
              <a:rPr lang="cs-CZ" altLang="en-US" sz="2400" b="1" dirty="0">
                <a:solidFill>
                  <a:schemeClr val="folHlink"/>
                </a:solidFill>
                <a:latin typeface="Times New Roman" panose="02020603050405020304" pitchFamily="18" charset="0"/>
                <a:cs typeface="Times New Roman" panose="02020603050405020304" pitchFamily="18" charset="0"/>
              </a:rPr>
              <a:t> konkávní (křivka je vypouklá od počátku).</a:t>
            </a:r>
            <a:endParaRPr lang="cs-CZ" altLang="en-US" sz="2400" b="1" dirty="0">
              <a:latin typeface="Times New Roman" panose="02020603050405020304" pitchFamily="18" charset="0"/>
              <a:cs typeface="Times New Roman" panose="02020603050405020304" pitchFamily="18" charset="0"/>
            </a:endParaRPr>
          </a:p>
          <a:p>
            <a:pPr algn="just" eaLnBrk="1" hangingPunct="1">
              <a:lnSpc>
                <a:spcPct val="90000"/>
              </a:lnSpc>
            </a:pPr>
            <a:endParaRPr lang="cs-CZ" altLang="en-US" sz="2400" b="1" dirty="0">
              <a:latin typeface="Times New Roman" panose="02020603050405020304" pitchFamily="18" charset="0"/>
              <a:cs typeface="Times New Roman" panose="02020603050405020304" pitchFamily="18" charset="0"/>
            </a:endParaRPr>
          </a:p>
          <a:p>
            <a:pPr algn="just" eaLnBrk="1" hangingPunct="1">
              <a:lnSpc>
                <a:spcPct val="90000"/>
              </a:lnSpc>
            </a:pPr>
            <a:r>
              <a:rPr lang="cs-CZ" altLang="en-US" sz="2400" b="1" dirty="0">
                <a:latin typeface="Times New Roman" panose="02020603050405020304" pitchFamily="18" charset="0"/>
                <a:cs typeface="Times New Roman" panose="02020603050405020304" pitchFamily="18" charset="0"/>
              </a:rPr>
              <a:t>MRPT: míra, v níž jeden statek může být transformován ve druhý:</a:t>
            </a:r>
          </a:p>
          <a:p>
            <a:pPr algn="just" eaLnBrk="1" hangingPunct="1">
              <a:lnSpc>
                <a:spcPct val="90000"/>
              </a:lnSpc>
              <a:buFont typeface="Wingdings" panose="05000000000000000000" pitchFamily="2" charset="2"/>
              <a:buChar char="Ø"/>
            </a:pPr>
            <a:r>
              <a:rPr lang="cs-CZ" altLang="en-US" sz="2400" b="1" dirty="0">
                <a:latin typeface="Times New Roman" panose="02020603050405020304" pitchFamily="18" charset="0"/>
                <a:cs typeface="Times New Roman" panose="02020603050405020304" pitchFamily="18" charset="0"/>
              </a:rPr>
              <a:t>= </a:t>
            </a:r>
            <a:r>
              <a:rPr lang="cs-CZ" altLang="en-US" sz="2400" b="1" i="1" dirty="0">
                <a:latin typeface="Times New Roman" panose="02020603050405020304" pitchFamily="18" charset="0"/>
                <a:cs typeface="Times New Roman" panose="02020603050405020304" pitchFamily="18" charset="0"/>
              </a:rPr>
              <a:t>o kolik jednotek musí být snížena výroba jednoho statku, aby mohla být vyrobena dodatečná jednotka jiného statku.</a:t>
            </a:r>
          </a:p>
          <a:p>
            <a:pPr algn="just">
              <a:lnSpc>
                <a:spcPct val="90000"/>
              </a:lnSpc>
              <a:buFont typeface="Wingdings" panose="05000000000000000000" pitchFamily="2" charset="2"/>
              <a:buChar char="Ø"/>
            </a:pPr>
            <a:r>
              <a:rPr lang="cs-CZ" altLang="en-US" sz="2400" b="1" i="1" dirty="0">
                <a:latin typeface="Times New Roman" panose="02020603050405020304" pitchFamily="18" charset="0"/>
                <a:cs typeface="Times New Roman" panose="02020603050405020304" pitchFamily="18" charset="0"/>
              </a:rPr>
              <a:t>Množství používaných výrobních faktorů = konstantní.</a:t>
            </a:r>
          </a:p>
          <a:p>
            <a:pPr algn="just" eaLnBrk="1" hangingPunct="1">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eaLnBrk="1" hangingPunct="1">
              <a:lnSpc>
                <a:spcPct val="90000"/>
              </a:lnSpc>
            </a:pPr>
            <a:endParaRPr lang="cs-CZ" altLang="en-US" sz="2400" b="1" dirty="0">
              <a:latin typeface="Times New Roman" panose="02020603050405020304" pitchFamily="18" charset="0"/>
              <a:cs typeface="Times New Roman" panose="02020603050405020304" pitchFamily="18" charset="0"/>
            </a:endParaRP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
        <p:nvSpPr>
          <p:cNvPr id="11269" name="Text Box 1032"/>
          <p:cNvSpPr txBox="1">
            <a:spLocks noChangeArrowheads="1"/>
          </p:cNvSpPr>
          <p:nvPr/>
        </p:nvSpPr>
        <p:spPr bwMode="auto">
          <a:xfrm>
            <a:off x="1210235" y="5034655"/>
            <a:ext cx="9910484" cy="707886"/>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sz="4000" dirty="0">
                <a:solidFill>
                  <a:schemeClr val="hlink"/>
                </a:solidFill>
                <a:latin typeface="Tahoma" panose="020B0604030504040204" pitchFamily="34" charset="0"/>
              </a:rPr>
              <a:t>MRPT = - ∆</a:t>
            </a:r>
            <a:r>
              <a:rPr lang="cs-CZ" altLang="en-US" sz="4000" dirty="0">
                <a:solidFill>
                  <a:schemeClr val="hlink"/>
                </a:solidFill>
                <a:latin typeface="Tahoma" panose="020B0604030504040204" pitchFamily="34" charset="0"/>
                <a:cs typeface="Tahoma" panose="020B0604030504040204" pitchFamily="34" charset="0"/>
              </a:rPr>
              <a:t>Y/ </a:t>
            </a:r>
            <a:r>
              <a:rPr lang="cs-CZ" altLang="en-US" sz="4000" dirty="0">
                <a:solidFill>
                  <a:schemeClr val="hlink"/>
                </a:solidFill>
                <a:latin typeface="Tahoma" panose="020B0604030504040204" pitchFamily="34" charset="0"/>
              </a:rPr>
              <a:t>∆X = MP</a:t>
            </a:r>
            <a:r>
              <a:rPr lang="cs-CZ" altLang="en-US" sz="4000" baseline="-25000" dirty="0">
                <a:solidFill>
                  <a:schemeClr val="hlink"/>
                </a:solidFill>
                <a:latin typeface="Tahoma" panose="020B0604030504040204" pitchFamily="34" charset="0"/>
              </a:rPr>
              <a:t>Y</a:t>
            </a:r>
            <a:r>
              <a:rPr lang="cs-CZ" altLang="en-US" sz="4000" dirty="0">
                <a:solidFill>
                  <a:schemeClr val="hlink"/>
                </a:solidFill>
                <a:latin typeface="Tahoma" panose="020B0604030504040204" pitchFamily="34" charset="0"/>
              </a:rPr>
              <a:t>/MP</a:t>
            </a:r>
            <a:r>
              <a:rPr lang="cs-CZ" altLang="en-US" sz="4000" baseline="-25000" dirty="0">
                <a:solidFill>
                  <a:schemeClr val="hlink"/>
                </a:solidFill>
                <a:latin typeface="Tahoma" panose="020B0604030504040204" pitchFamily="34" charset="0"/>
              </a:rPr>
              <a:t>X </a:t>
            </a:r>
            <a:r>
              <a:rPr lang="cs-CZ" altLang="en-US" sz="4000" dirty="0">
                <a:solidFill>
                  <a:schemeClr val="hlink"/>
                </a:solidFill>
                <a:latin typeface="Tahoma" panose="020B0604030504040204" pitchFamily="34" charset="0"/>
              </a:rPr>
              <a:t>= </a:t>
            </a:r>
            <a:r>
              <a:rPr lang="cs-CZ" altLang="en-US" sz="4000" dirty="0" err="1">
                <a:solidFill>
                  <a:schemeClr val="hlink"/>
                </a:solidFill>
                <a:latin typeface="Tahoma" panose="020B0604030504040204" pitchFamily="34" charset="0"/>
              </a:rPr>
              <a:t>MC</a:t>
            </a:r>
            <a:r>
              <a:rPr lang="cs-CZ" altLang="en-US" sz="4000" baseline="-25000" dirty="0" err="1">
                <a:solidFill>
                  <a:schemeClr val="hlink"/>
                </a:solidFill>
                <a:latin typeface="Tahoma" panose="020B0604030504040204" pitchFamily="34" charset="0"/>
              </a:rPr>
              <a:t>x</a:t>
            </a:r>
            <a:r>
              <a:rPr lang="cs-CZ" altLang="en-US" sz="4000" dirty="0">
                <a:solidFill>
                  <a:schemeClr val="hlink"/>
                </a:solidFill>
                <a:latin typeface="Tahoma" panose="020B0604030504040204" pitchFamily="34" charset="0"/>
              </a:rPr>
              <a:t>/MC</a:t>
            </a:r>
            <a:r>
              <a:rPr lang="cs-CZ" altLang="en-US" sz="4000" baseline="-25000" dirty="0">
                <a:solidFill>
                  <a:schemeClr val="hlink"/>
                </a:solidFill>
                <a:latin typeface="Tahoma" panose="020B0604030504040204" pitchFamily="34" charset="0"/>
              </a:rPr>
              <a:t>Y </a:t>
            </a:r>
          </a:p>
        </p:txBody>
      </p:sp>
      <p:sp>
        <p:nvSpPr>
          <p:cNvPr id="2" name="Arrow: Right 1"/>
          <p:cNvSpPr/>
          <p:nvPr/>
        </p:nvSpPr>
        <p:spPr>
          <a:xfrm>
            <a:off x="10981765" y="4280452"/>
            <a:ext cx="799418"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PPF a Mezní míra transformace produktu (</a:t>
            </a:r>
            <a:r>
              <a:rPr lang="cs-CZ" sz="3600" dirty="0">
                <a:solidFill>
                  <a:schemeClr val="hlink"/>
                </a:solidFill>
              </a:rPr>
              <a:t>MRPT</a:t>
            </a:r>
            <a:r>
              <a:rPr lang="cs-CZ" sz="4000" dirty="0">
                <a:solidFill>
                  <a:schemeClr val="hlink"/>
                </a:solidFill>
              </a:rPr>
              <a:t>)</a:t>
            </a:r>
          </a:p>
        </p:txBody>
      </p:sp>
      <mc:AlternateContent xmlns:mc="http://schemas.openxmlformats.org/markup-compatibility/2006" xmlns:a14="http://schemas.microsoft.com/office/drawing/2010/main">
        <mc:Choice Requires="a14">
          <p:sp>
            <p:nvSpPr>
              <p:cNvPr id="24579" name="Rectangle 1027"/>
              <p:cNvSpPr>
                <a:spLocks noGrp="1" noChangeArrowheads="1"/>
              </p:cNvSpPr>
              <p:nvPr>
                <p:ph type="body" idx="1"/>
              </p:nvPr>
            </p:nvSpPr>
            <p:spPr>
              <a:xfrm>
                <a:off x="300789" y="1600200"/>
                <a:ext cx="11694695" cy="4983162"/>
              </a:xfrm>
            </p:spPr>
            <p:txBody>
              <a:bodyPr>
                <a:normAutofit/>
              </a:bodyPr>
              <a:lstStyle/>
              <a:p>
                <a:pPr algn="just" eaLnBrk="1" hangingPunct="1">
                  <a:lnSpc>
                    <a:spcPct val="90000"/>
                  </a:lnSpc>
                </a:pPr>
                <a:r>
                  <a:rPr lang="cs-CZ" altLang="en-US" sz="2400" b="1" dirty="0">
                    <a:latin typeface="Times New Roman" panose="02020603050405020304" pitchFamily="18" charset="0"/>
                    <a:cs typeface="Times New Roman" panose="02020603050405020304" pitchFamily="18" charset="0"/>
                  </a:rPr>
                  <a:t>MRPT: rovna poměru mezních nákladů obou statků: </a:t>
                </a:r>
                <a:r>
                  <a:rPr lang="cs-CZ" altLang="en-US" sz="2400" dirty="0" err="1">
                    <a:solidFill>
                      <a:schemeClr val="hlink"/>
                    </a:solidFill>
                    <a:latin typeface="Tahoma" panose="020B0604030504040204" pitchFamily="34" charset="0"/>
                  </a:rPr>
                  <a:t>MC</a:t>
                </a:r>
                <a:r>
                  <a:rPr lang="cs-CZ" altLang="en-US" sz="2400" baseline="-25000" dirty="0" err="1">
                    <a:solidFill>
                      <a:schemeClr val="hlink"/>
                    </a:solidFill>
                    <a:latin typeface="Tahoma" panose="020B0604030504040204" pitchFamily="34" charset="0"/>
                  </a:rPr>
                  <a:t>x</a:t>
                </a:r>
                <a:r>
                  <a:rPr lang="cs-CZ" altLang="en-US" sz="2400" b="1" dirty="0">
                    <a:latin typeface="Times New Roman" panose="02020603050405020304" pitchFamily="18" charset="0"/>
                    <a:cs typeface="Times New Roman" panose="02020603050405020304" pitchFamily="18" charset="0"/>
                  </a:rPr>
                  <a:t> ku </a:t>
                </a:r>
                <a:r>
                  <a:rPr lang="cs-CZ" altLang="en-US" sz="2400" dirty="0">
                    <a:solidFill>
                      <a:schemeClr val="hlink"/>
                    </a:solidFill>
                    <a:latin typeface="Tahoma" panose="020B0604030504040204" pitchFamily="34" charset="0"/>
                  </a:rPr>
                  <a:t>MC</a:t>
                </a:r>
                <a:r>
                  <a:rPr lang="cs-CZ" altLang="en-US" sz="2400" baseline="-25000" dirty="0">
                    <a:solidFill>
                      <a:schemeClr val="hlink"/>
                    </a:solidFill>
                    <a:latin typeface="Tahoma" panose="020B0604030504040204" pitchFamily="34" charset="0"/>
                  </a:rPr>
                  <a:t>Y</a:t>
                </a:r>
                <a:r>
                  <a:rPr lang="cs-CZ" altLang="en-US" sz="2400" b="1" i="1" dirty="0">
                    <a:latin typeface="Times New Roman" panose="02020603050405020304" pitchFamily="18" charset="0"/>
                    <a:cs typeface="Times New Roman" panose="02020603050405020304" pitchFamily="18" charset="0"/>
                  </a:rPr>
                  <a:t>.</a:t>
                </a:r>
              </a:p>
              <a:p>
                <a:pPr algn="just" eaLnBrk="1" hangingPunct="1">
                  <a:lnSpc>
                    <a:spcPct val="90000"/>
                  </a:lnSpc>
                  <a:buFont typeface="Wingdings" panose="05000000000000000000" pitchFamily="2" charset="2"/>
                  <a:buChar char="Ø"/>
                </a:pPr>
                <a:r>
                  <a:rPr lang="cs-CZ" altLang="en-US" sz="2400" b="1" i="1" dirty="0">
                    <a:latin typeface="Times New Roman" panose="02020603050405020304" pitchFamily="18" charset="0"/>
                    <a:cs typeface="Times New Roman" panose="02020603050405020304" pitchFamily="18" charset="0"/>
                  </a:rPr>
                  <a:t>Pokud je rozsah zdrojů fixní, bude TC(X,Y) v průběhu PPF konstantní:</a:t>
                </a:r>
              </a:p>
              <a:p>
                <a:pPr marL="114300" indent="0" algn="just" eaLnBrk="1" hangingPunct="1">
                  <a:lnSpc>
                    <a:spcPct val="90000"/>
                  </a:lnSpc>
                  <a:buNone/>
                </a:pPr>
                <a:endParaRPr lang="cs-CZ" altLang="en-US" sz="2400" b="1" i="1" dirty="0">
                  <a:latin typeface="Cambria Math" panose="02040503050406030204" pitchFamily="18" charset="0"/>
                  <a:cs typeface="Times New Roman" panose="02020603050405020304" pitchFamily="18" charset="0"/>
                </a:endParaRPr>
              </a:p>
              <a:p>
                <a:pPr marL="114300" indent="0" algn="just" eaLnBrk="1" hangingPunct="1">
                  <a:lnSpc>
                    <a:spcPct val="90000"/>
                  </a:lnSpc>
                  <a:buNone/>
                </a:pPr>
                <a14:m>
                  <m:oMathPara xmlns:m="http://schemas.openxmlformats.org/officeDocument/2006/math">
                    <m:oMathParaPr>
                      <m:jc m:val="centerGroup"/>
                    </m:oMathParaPr>
                    <m:oMath xmlns:m="http://schemas.openxmlformats.org/officeDocument/2006/math">
                      <m:r>
                        <a:rPr lang="cs-CZ" altLang="en-US" sz="2400" b="1" i="1" smtClean="0">
                          <a:latin typeface="Cambria Math" panose="02040503050406030204" pitchFamily="18" charset="0"/>
                          <a:cs typeface="Times New Roman" panose="02020603050405020304" pitchFamily="18" charset="0"/>
                        </a:rPr>
                        <m:t>𝒅𝑻𝑪</m:t>
                      </m:r>
                      <m:r>
                        <a:rPr lang="cs-CZ" altLang="en-US" sz="2400" b="1" i="1" smtClean="0">
                          <a:latin typeface="Cambria Math" panose="02040503050406030204" pitchFamily="18" charset="0"/>
                          <a:cs typeface="Times New Roman" panose="02020603050405020304" pitchFamily="18" charset="0"/>
                        </a:rPr>
                        <m:t>=</m:t>
                      </m:r>
                      <m:f>
                        <m:fPr>
                          <m:ctrlPr>
                            <a:rPr lang="cs-CZ" altLang="en-US" sz="2400" b="1" i="1" smtClean="0">
                              <a:latin typeface="Cambria Math" panose="02040503050406030204" pitchFamily="18" charset="0"/>
                              <a:cs typeface="Times New Roman" panose="02020603050405020304" pitchFamily="18" charset="0"/>
                            </a:rPr>
                          </m:ctrlPr>
                        </m:fPr>
                        <m:num>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𝑿</m:t>
                          </m:r>
                        </m:den>
                      </m:f>
                      <m:r>
                        <a:rPr lang="cs-CZ" altLang="en-US" sz="2400" b="1" i="1" smtClean="0">
                          <a:latin typeface="Cambria Math" panose="02040503050406030204" pitchFamily="18" charset="0"/>
                          <a:cs typeface="Times New Roman" panose="02020603050405020304" pitchFamily="18" charset="0"/>
                        </a:rPr>
                        <m:t>∗</m:t>
                      </m:r>
                      <m:r>
                        <a:rPr lang="cs-CZ" altLang="en-US" sz="2400" b="1" i="1" smtClean="0">
                          <a:latin typeface="Cambria Math" panose="02040503050406030204" pitchFamily="18" charset="0"/>
                          <a:cs typeface="Times New Roman" panose="02020603050405020304" pitchFamily="18" charset="0"/>
                        </a:rPr>
                        <m:t>𝒅𝑿</m:t>
                      </m:r>
                      <m:r>
                        <a:rPr lang="cs-CZ" altLang="en-US" sz="2400" b="1" i="1" smtClean="0">
                          <a:latin typeface="Cambria Math" panose="02040503050406030204" pitchFamily="18" charset="0"/>
                          <a:cs typeface="Times New Roman" panose="02020603050405020304" pitchFamily="18" charset="0"/>
                        </a:rPr>
                        <m:t>+</m:t>
                      </m:r>
                      <m:f>
                        <m:fPr>
                          <m:ctrlPr>
                            <a:rPr lang="cs-CZ" altLang="en-US" sz="2400" b="1" i="1">
                              <a:latin typeface="Cambria Math" panose="02040503050406030204" pitchFamily="18" charset="0"/>
                              <a:cs typeface="Times New Roman" panose="02020603050405020304" pitchFamily="18" charset="0"/>
                            </a:rPr>
                          </m:ctrlPr>
                        </m:fPr>
                        <m:num>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𝒀</m:t>
                          </m:r>
                        </m:den>
                      </m:f>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𝒅𝒀</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             </m:t>
                      </m:r>
                      <m:r>
                        <a:rPr lang="cs-CZ" altLang="en-US" sz="2400" b="1" i="1">
                          <a:latin typeface="Cambria Math" panose="02040503050406030204" pitchFamily="18" charset="0"/>
                          <a:cs typeface="Times New Roman" panose="02020603050405020304" pitchFamily="18" charset="0"/>
                        </a:rPr>
                        <m:t>𝒅𝑻𝑪</m:t>
                      </m:r>
                      <m:r>
                        <a:rPr lang="cs-CZ" altLang="en-US" sz="2400" b="1" i="1">
                          <a:latin typeface="Cambria Math" panose="02040503050406030204" pitchFamily="18" charset="0"/>
                          <a:cs typeface="Times New Roman" panose="02020603050405020304" pitchFamily="18" charset="0"/>
                        </a:rPr>
                        <m:t>=</m:t>
                      </m:r>
                      <m:r>
                        <a:rPr lang="cs-CZ" altLang="en-US" sz="2400" b="1" i="1" smtClean="0">
                          <a:latin typeface="Cambria Math" panose="02040503050406030204" pitchFamily="18" charset="0"/>
                          <a:cs typeface="Times New Roman" panose="02020603050405020304" pitchFamily="18" charset="0"/>
                        </a:rPr>
                        <m:t>𝟎</m:t>
                      </m:r>
                    </m:oMath>
                  </m:oMathPara>
                </a14:m>
                <a:endParaRPr lang="cs-CZ" altLang="en-US" sz="2400" b="1" i="1" dirty="0">
                  <a:latin typeface="Times New Roman" panose="02020603050405020304" pitchFamily="18" charset="0"/>
                  <a:cs typeface="Times New Roman" panose="02020603050405020304" pitchFamily="18" charset="0"/>
                </a:endParaRPr>
              </a:p>
              <a:p>
                <a:pPr marL="114300" indent="0" algn="just">
                  <a:lnSpc>
                    <a:spcPct val="90000"/>
                  </a:lnSpc>
                  <a:buNone/>
                </a:pPr>
                <a:endParaRPr lang="cs-CZ" altLang="en-US" sz="2400" b="1" i="1" dirty="0">
                  <a:latin typeface="Cambria Math" panose="02040503050406030204" pitchFamily="18" charset="0"/>
                  <a:cs typeface="Times New Roman" panose="02020603050405020304" pitchFamily="18" charset="0"/>
                </a:endParaRPr>
              </a:p>
              <a:p>
                <a:pPr marL="114300" indent="0" algn="just">
                  <a:lnSpc>
                    <a:spcPct val="90000"/>
                  </a:lnSpc>
                  <a:buNone/>
                </a:pPr>
                <a14:m>
                  <m:oMathPara xmlns:m="http://schemas.openxmlformats.org/officeDocument/2006/math">
                    <m:oMathParaPr>
                      <m:jc m:val="centerGroup"/>
                    </m:oMathParaPr>
                    <m:oMath xmlns:m="http://schemas.openxmlformats.org/officeDocument/2006/math">
                      <m:f>
                        <m:fPr>
                          <m:ctrlPr>
                            <a:rPr lang="cs-CZ" altLang="en-US" sz="2400" b="1" i="1" smtClean="0">
                              <a:latin typeface="Cambria Math" panose="02040503050406030204" pitchFamily="18" charset="0"/>
                              <a:cs typeface="Times New Roman" panose="02020603050405020304" pitchFamily="18" charset="0"/>
                            </a:rPr>
                          </m:ctrlPr>
                        </m:fPr>
                        <m:num>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𝑿</m:t>
                          </m:r>
                        </m:den>
                      </m:f>
                      <m:r>
                        <a:rPr lang="cs-CZ" altLang="en-US" sz="2400" b="1" i="1" smtClean="0">
                          <a:latin typeface="Cambria Math" panose="02040503050406030204" pitchFamily="18" charset="0"/>
                          <a:cs typeface="Times New Roman" panose="02020603050405020304" pitchFamily="18" charset="0"/>
                        </a:rPr>
                        <m:t>∗</m:t>
                      </m:r>
                      <m:r>
                        <a:rPr lang="cs-CZ" altLang="en-US" sz="2400" b="1" i="1" smtClean="0">
                          <a:latin typeface="Cambria Math" panose="02040503050406030204" pitchFamily="18" charset="0"/>
                          <a:cs typeface="Times New Roman" panose="02020603050405020304" pitchFamily="18" charset="0"/>
                        </a:rPr>
                        <m:t>𝒅𝑿</m:t>
                      </m:r>
                      <m:r>
                        <a:rPr lang="cs-CZ" altLang="en-US" sz="2400" b="1" i="1" smtClean="0">
                          <a:latin typeface="Cambria Math" panose="02040503050406030204" pitchFamily="18" charset="0"/>
                          <a:cs typeface="Times New Roman" panose="02020603050405020304" pitchFamily="18" charset="0"/>
                        </a:rPr>
                        <m:t>+</m:t>
                      </m:r>
                      <m:f>
                        <m:fPr>
                          <m:ctrlPr>
                            <a:rPr lang="cs-CZ" altLang="en-US" sz="2400" b="1" i="1">
                              <a:latin typeface="Cambria Math" panose="02040503050406030204" pitchFamily="18" charset="0"/>
                              <a:cs typeface="Times New Roman" panose="02020603050405020304" pitchFamily="18" charset="0"/>
                            </a:rPr>
                          </m:ctrlPr>
                        </m:fPr>
                        <m:num>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𝒀</m:t>
                          </m:r>
                        </m:den>
                      </m:f>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altLang="en-US" sz="2400" b="1" i="1" smtClean="0">
                          <a:latin typeface="Cambria Math" panose="02040503050406030204" pitchFamily="18" charset="0"/>
                          <a:ea typeface="Cambria Math" panose="02040503050406030204" pitchFamily="18" charset="0"/>
                          <a:cs typeface="Times New Roman" panose="02020603050405020304" pitchFamily="18" charset="0"/>
                        </a:rPr>
                        <m:t>𝒅𝒀</m:t>
                      </m:r>
                      <m:r>
                        <a:rPr lang="cs-CZ" altLang="en-US" sz="2400" b="1" i="1">
                          <a:latin typeface="Cambria Math" panose="02040503050406030204" pitchFamily="18" charset="0"/>
                          <a:cs typeface="Times New Roman" panose="02020603050405020304" pitchFamily="18" charset="0"/>
                        </a:rPr>
                        <m:t>=</m:t>
                      </m:r>
                      <m:r>
                        <a:rPr lang="cs-CZ" altLang="en-US" sz="2400" b="1" i="1" smtClean="0">
                          <a:latin typeface="Cambria Math" panose="02040503050406030204" pitchFamily="18" charset="0"/>
                          <a:cs typeface="Times New Roman" panose="02020603050405020304" pitchFamily="18" charset="0"/>
                        </a:rPr>
                        <m:t>𝟎</m:t>
                      </m:r>
                    </m:oMath>
                  </m:oMathPara>
                </a14:m>
                <a:endParaRPr lang="cs-CZ" altLang="en-US" sz="2400" b="1" i="1"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2400" b="1" i="1" dirty="0">
                    <a:latin typeface="Times New Roman" panose="02020603050405020304" pitchFamily="18" charset="0"/>
                    <a:cs typeface="Times New Roman" panose="02020603050405020304" pitchFamily="18" charset="0"/>
                  </a:rPr>
                  <a:t>pro změny X a Y v průběhu PPF. Úpravou: </a:t>
                </a:r>
              </a:p>
              <a:p>
                <a:pPr marL="114300" indent="0" algn="ctr" eaLnBrk="1" hangingPunct="1">
                  <a:lnSpc>
                    <a:spcPct val="90000"/>
                  </a:lnSpc>
                  <a:buNone/>
                </a:pPr>
                <a14:m>
                  <m:oMath xmlns:m="http://schemas.openxmlformats.org/officeDocument/2006/math">
                    <m:r>
                      <a:rPr lang="cs-CZ" altLang="en-US" sz="2400" b="1" i="1" smtClean="0">
                        <a:latin typeface="Cambria Math" panose="02040503050406030204" pitchFamily="18" charset="0"/>
                        <a:cs typeface="Times New Roman" panose="02020603050405020304" pitchFamily="18" charset="0"/>
                      </a:rPr>
                      <m:t>𝑴𝑹𝑷𝑻</m:t>
                    </m:r>
                    <m:r>
                      <a:rPr lang="cs-CZ" altLang="en-US" sz="2400" b="1" i="1" smtClean="0">
                        <a:latin typeface="Cambria Math" panose="02040503050406030204" pitchFamily="18" charset="0"/>
                        <a:cs typeface="Times New Roman" panose="02020603050405020304" pitchFamily="18" charset="0"/>
                      </a:rPr>
                      <m:t>=</m:t>
                    </m:r>
                    <m:f>
                      <m:fPr>
                        <m:ctrlPr>
                          <a:rPr lang="cs-CZ" altLang="en-US" sz="2400" b="1" i="1" smtClean="0">
                            <a:latin typeface="Cambria Math" panose="02040503050406030204" pitchFamily="18" charset="0"/>
                            <a:cs typeface="Times New Roman" panose="02020603050405020304" pitchFamily="18" charset="0"/>
                          </a:rPr>
                        </m:ctrlPr>
                      </m:fPr>
                      <m:num>
                        <m:f>
                          <m:fPr>
                            <m:ctrlPr>
                              <a:rPr lang="cs-CZ" altLang="en-US" sz="2400" b="1" i="1">
                                <a:latin typeface="Cambria Math" panose="02040503050406030204" pitchFamily="18" charset="0"/>
                                <a:cs typeface="Times New Roman" panose="02020603050405020304" pitchFamily="18" charset="0"/>
                              </a:rPr>
                            </m:ctrlPr>
                          </m:fPr>
                          <m:num>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𝑿</m:t>
                            </m:r>
                          </m:den>
                        </m:f>
                        <m:r>
                          <a:rPr lang="cs-CZ" altLang="en-US" sz="2400" b="1" i="1">
                            <a:latin typeface="Cambria Math" panose="02040503050406030204" pitchFamily="18" charset="0"/>
                            <a:cs typeface="Times New Roman" panose="02020603050405020304" pitchFamily="18" charset="0"/>
                          </a:rPr>
                          <m:t>∗</m:t>
                        </m:r>
                      </m:num>
                      <m:den>
                        <m:f>
                          <m:fPr>
                            <m:ctrlPr>
                              <a:rPr lang="cs-CZ" altLang="en-US" sz="2400" b="1" i="1">
                                <a:latin typeface="Cambria Math" panose="02040503050406030204" pitchFamily="18" charset="0"/>
                                <a:cs typeface="Times New Roman" panose="02020603050405020304" pitchFamily="18" charset="0"/>
                              </a:rPr>
                            </m:ctrlPr>
                          </m:fPr>
                          <m:num>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𝑻𝑪</m:t>
                            </m:r>
                          </m:num>
                          <m:den>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𝜹</m:t>
                            </m:r>
                            <m:r>
                              <a:rPr lang="cs-CZ" altLang="en-US" sz="2400" b="1" i="1">
                                <a:latin typeface="Cambria Math" panose="02040503050406030204" pitchFamily="18" charset="0"/>
                                <a:ea typeface="Cambria Math" panose="02040503050406030204" pitchFamily="18" charset="0"/>
                                <a:cs typeface="Times New Roman" panose="02020603050405020304" pitchFamily="18" charset="0"/>
                              </a:rPr>
                              <m:t>𝒀</m:t>
                            </m:r>
                          </m:den>
                        </m:f>
                      </m:den>
                    </m:f>
                    <m:r>
                      <a:rPr lang="cs-CZ" altLang="en-US" sz="2400" b="1" i="1" smtClean="0">
                        <a:latin typeface="Cambria Math" panose="02040503050406030204" pitchFamily="18" charset="0"/>
                        <a:cs typeface="Times New Roman" panose="02020603050405020304" pitchFamily="18" charset="0"/>
                      </a:rPr>
                      <m:t>=</m:t>
                    </m:r>
                  </m:oMath>
                </a14:m>
                <a:r>
                  <a:rPr lang="cs-CZ" altLang="en-US" sz="2400" b="1" dirty="0">
                    <a:cs typeface="Times New Roman" panose="02020603050405020304" pitchFamily="18" charset="0"/>
                  </a:rPr>
                  <a:t> </a:t>
                </a:r>
                <a14:m>
                  <m:oMath xmlns:m="http://schemas.openxmlformats.org/officeDocument/2006/math">
                    <m:f>
                      <m:fPr>
                        <m:ctrlPr>
                          <a:rPr lang="cs-CZ" altLang="en-US" sz="2400" b="1" i="1">
                            <a:latin typeface="Cambria Math" panose="02040503050406030204" pitchFamily="18" charset="0"/>
                            <a:cs typeface="Times New Roman" panose="02020603050405020304" pitchFamily="18" charset="0"/>
                          </a:rPr>
                        </m:ctrlPr>
                      </m:fPr>
                      <m:num>
                        <m:sSub>
                          <m:sSubPr>
                            <m:ctrlPr>
                              <a:rPr lang="cs-CZ" altLang="en-US" sz="2400" b="1" i="1" smtClean="0">
                                <a:latin typeface="Cambria Math" panose="02040503050406030204" pitchFamily="18" charset="0"/>
                                <a:cs typeface="Times New Roman" panose="02020603050405020304" pitchFamily="18" charset="0"/>
                              </a:rPr>
                            </m:ctrlPr>
                          </m:sSubPr>
                          <m:e>
                            <m:r>
                              <a:rPr lang="cs-CZ" altLang="en-US" sz="2400" b="1" i="1" smtClean="0">
                                <a:latin typeface="Cambria Math" panose="02040503050406030204" pitchFamily="18" charset="0"/>
                                <a:cs typeface="Times New Roman" panose="02020603050405020304" pitchFamily="18" charset="0"/>
                              </a:rPr>
                              <m:t>𝑴𝑪</m:t>
                            </m:r>
                          </m:e>
                          <m:sub>
                            <m:r>
                              <a:rPr lang="cs-CZ" altLang="en-US" sz="2400" b="1" i="1" smtClean="0">
                                <a:latin typeface="Cambria Math" panose="02040503050406030204" pitchFamily="18" charset="0"/>
                                <a:cs typeface="Times New Roman" panose="02020603050405020304" pitchFamily="18" charset="0"/>
                              </a:rPr>
                              <m:t>𝑿</m:t>
                            </m:r>
                          </m:sub>
                        </m:sSub>
                      </m:num>
                      <m:den>
                        <m:sSub>
                          <m:sSubPr>
                            <m:ctrlPr>
                              <a:rPr lang="cs-CZ" altLang="en-US" sz="2400" b="1" i="1">
                                <a:latin typeface="Cambria Math" panose="02040503050406030204" pitchFamily="18" charset="0"/>
                                <a:cs typeface="Times New Roman" panose="02020603050405020304" pitchFamily="18" charset="0"/>
                              </a:rPr>
                            </m:ctrlPr>
                          </m:sSubPr>
                          <m:e>
                            <m:r>
                              <a:rPr lang="cs-CZ" altLang="en-US" sz="2400" b="1" i="1">
                                <a:latin typeface="Cambria Math" panose="02040503050406030204" pitchFamily="18" charset="0"/>
                                <a:cs typeface="Times New Roman" panose="02020603050405020304" pitchFamily="18" charset="0"/>
                              </a:rPr>
                              <m:t>𝑴𝑪</m:t>
                            </m:r>
                          </m:e>
                          <m:sub>
                            <m:r>
                              <a:rPr lang="cs-CZ" altLang="en-US" sz="2400" b="1" i="1" smtClean="0">
                                <a:latin typeface="Cambria Math" panose="02040503050406030204" pitchFamily="18" charset="0"/>
                                <a:cs typeface="Times New Roman" panose="02020603050405020304" pitchFamily="18" charset="0"/>
                              </a:rPr>
                              <m:t>𝒀</m:t>
                            </m:r>
                          </m:sub>
                        </m:sSub>
                      </m:den>
                    </m:f>
                  </m:oMath>
                </a14:m>
                <a:endParaRPr lang="cs-CZ" altLang="en-US" sz="24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endParaRPr lang="cs-CZ" altLang="en-US" sz="2400" b="1" i="1" dirty="0">
                  <a:latin typeface="Times New Roman" panose="02020603050405020304" pitchFamily="18" charset="0"/>
                  <a:cs typeface="Times New Roman" panose="02020603050405020304" pitchFamily="18" charset="0"/>
                </a:endParaRPr>
              </a:p>
              <a:p>
                <a:pPr eaLnBrk="1" hangingPunct="1">
                  <a:lnSpc>
                    <a:spcPct val="90000"/>
                  </a:lnSpc>
                </a:pPr>
                <a:endParaRPr lang="cs-CZ" altLang="en-US" sz="2400" b="1" dirty="0">
                  <a:latin typeface="Times New Roman" panose="02020603050405020304" pitchFamily="18" charset="0"/>
                  <a:cs typeface="Times New Roman" panose="02020603050405020304" pitchFamily="18" charset="0"/>
                </a:endParaRPr>
              </a:p>
            </p:txBody>
          </p:sp>
        </mc:Choice>
        <mc:Fallback xmlns="">
          <p:sp>
            <p:nvSpPr>
              <p:cNvPr id="24579" name="Rectangle 1027"/>
              <p:cNvSpPr>
                <a:spLocks noRot="1" noChangeAspect="1" noMove="1" noResize="1" noEditPoints="1" noAdjustHandles="1" noChangeArrowheads="1" noChangeShapeType="1" noTextEdit="1"/>
              </p:cNvSpPr>
              <p:nvPr>
                <p:ph type="body" idx="1"/>
              </p:nvPr>
            </p:nvSpPr>
            <p:spPr>
              <a:xfrm>
                <a:off x="300789" y="1600200"/>
                <a:ext cx="11694695" cy="4983162"/>
              </a:xfrm>
              <a:blipFill rotWithShape="1">
                <a:blip r:embed="rId3"/>
                <a:stretch>
                  <a:fillRect l="-4" r="3" b="-1026"/>
                </a:stretch>
              </a:blipFill>
            </p:spPr>
            <p:txBody>
              <a:bodyPr/>
              <a:lstStyle/>
              <a:p>
                <a:r>
                  <a:rPr lang="en-US" altLang="en-US">
                    <a:noFill/>
                  </a:rPr>
                  <a:t> </a:t>
                </a:r>
              </a:p>
            </p:txBody>
          </p:sp>
        </mc:Fallback>
      </mc:AlternateContent>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PPF a Mezní míra transformace produktu (</a:t>
            </a:r>
            <a:r>
              <a:rPr lang="cs-CZ" sz="3600" dirty="0">
                <a:solidFill>
                  <a:schemeClr val="hlink"/>
                </a:solidFill>
              </a:rPr>
              <a:t>MRPT</a:t>
            </a:r>
            <a:r>
              <a:rPr lang="cs-CZ" sz="4000" dirty="0">
                <a:solidFill>
                  <a:schemeClr val="hlink"/>
                </a:solidFill>
              </a:rPr>
              <a:t>)</a:t>
            </a:r>
          </a:p>
        </p:txBody>
      </p:sp>
      <mc:AlternateContent xmlns:mc="http://schemas.openxmlformats.org/markup-compatibility/2006" xmlns:a14="http://schemas.microsoft.com/office/drawing/2010/main">
        <mc:Choice Requires="a14">
          <p:sp>
            <p:nvSpPr>
              <p:cNvPr id="24579" name="Rectangle 1027"/>
              <p:cNvSpPr>
                <a:spLocks noGrp="1" noChangeArrowheads="1"/>
              </p:cNvSpPr>
              <p:nvPr>
                <p:ph type="body" idx="1"/>
              </p:nvPr>
            </p:nvSpPr>
            <p:spPr>
              <a:xfrm>
                <a:off x="300789" y="1600200"/>
                <a:ext cx="11694695" cy="4983162"/>
              </a:xfrm>
            </p:spPr>
            <p:txBody>
              <a:bodyPr>
                <a:normAutofit/>
              </a:bodyPr>
              <a:lstStyle/>
              <a:p>
                <a:pPr algn="just" eaLnBrk="1" hangingPunct="1">
                  <a:lnSpc>
                    <a:spcPct val="90000"/>
                  </a:lnSpc>
                </a:pPr>
                <a:r>
                  <a:rPr lang="cs-CZ" altLang="en-US" sz="2800" b="1" dirty="0">
                    <a:latin typeface="Times New Roman" panose="02020603050405020304" pitchFamily="18" charset="0"/>
                    <a:cs typeface="Times New Roman" panose="02020603050405020304" pitchFamily="18" charset="0"/>
                  </a:rPr>
                  <a:t>Zvyšování </a:t>
                </a:r>
                <a14:m>
                  <m:oMath xmlns:m="http://schemas.openxmlformats.org/officeDocument/2006/math">
                    <m:r>
                      <a:rPr lang="cs-CZ" altLang="en-US" sz="2800" b="1" i="1" smtClean="0">
                        <a:latin typeface="Cambria Math" panose="02040503050406030204" pitchFamily="18" charset="0"/>
                        <a:cs typeface="Times New Roman" panose="02020603050405020304" pitchFamily="18" charset="0"/>
                      </a:rPr>
                      <m:t>𝑴𝑹𝑷𝑻</m:t>
                    </m:r>
                    <m:r>
                      <a:rPr lang="cs-CZ" altLang="en-US" sz="2800" b="1" i="1" smtClean="0">
                        <a:latin typeface="Cambria Math" panose="02040503050406030204" pitchFamily="18" charset="0"/>
                        <a:cs typeface="Times New Roman" panose="02020603050405020304" pitchFamily="18" charset="0"/>
                      </a:rPr>
                      <m:t> </m:t>
                    </m:r>
                  </m:oMath>
                </a14:m>
                <a:r>
                  <a:rPr lang="cs-CZ" altLang="en-US" sz="2800" b="1" dirty="0">
                    <a:latin typeface="Times New Roman" panose="02020603050405020304" pitchFamily="18" charset="0"/>
                    <a:cs typeface="Times New Roman" panose="02020603050405020304" pitchFamily="18" charset="0"/>
                  </a:rPr>
                  <a:t>podél křivky PPF: podmíněno růstem poměru </a:t>
                </a:r>
                <a14:m>
                  <m:oMath xmlns:m="http://schemas.openxmlformats.org/officeDocument/2006/math">
                    <m:f>
                      <m:fPr>
                        <m:ctrlPr>
                          <a:rPr lang="cs-CZ" altLang="en-US" sz="2800" b="1" i="1">
                            <a:latin typeface="Cambria Math" panose="02040503050406030204" pitchFamily="18" charset="0"/>
                            <a:cs typeface="Times New Roman" panose="02020603050405020304" pitchFamily="18" charset="0"/>
                          </a:rPr>
                        </m:ctrlPr>
                      </m:fPr>
                      <m:num>
                        <m:sSub>
                          <m:sSubPr>
                            <m:ctrlPr>
                              <a:rPr lang="cs-CZ" altLang="en-US" sz="2800" b="1" i="1">
                                <a:latin typeface="Cambria Math" panose="02040503050406030204" pitchFamily="18" charset="0"/>
                                <a:cs typeface="Times New Roman" panose="02020603050405020304" pitchFamily="18" charset="0"/>
                              </a:rPr>
                            </m:ctrlPr>
                          </m:sSubPr>
                          <m:e>
                            <m:r>
                              <a:rPr lang="cs-CZ" altLang="en-US" sz="2800" b="1" i="1">
                                <a:latin typeface="Cambria Math" panose="02040503050406030204" pitchFamily="18" charset="0"/>
                                <a:cs typeface="Times New Roman" panose="02020603050405020304" pitchFamily="18" charset="0"/>
                              </a:rPr>
                              <m:t>𝑴𝑪</m:t>
                            </m:r>
                          </m:e>
                          <m:sub>
                            <m:r>
                              <a:rPr lang="cs-CZ" altLang="en-US" sz="2800" b="1" i="1">
                                <a:latin typeface="Cambria Math" panose="02040503050406030204" pitchFamily="18" charset="0"/>
                                <a:cs typeface="Times New Roman" panose="02020603050405020304" pitchFamily="18" charset="0"/>
                              </a:rPr>
                              <m:t>𝑿</m:t>
                            </m:r>
                          </m:sub>
                        </m:sSub>
                      </m:num>
                      <m:den>
                        <m:sSub>
                          <m:sSubPr>
                            <m:ctrlPr>
                              <a:rPr lang="cs-CZ" altLang="en-US" sz="2800" b="1" i="1">
                                <a:latin typeface="Cambria Math" panose="02040503050406030204" pitchFamily="18" charset="0"/>
                                <a:cs typeface="Times New Roman" panose="02020603050405020304" pitchFamily="18" charset="0"/>
                              </a:rPr>
                            </m:ctrlPr>
                          </m:sSubPr>
                          <m:e>
                            <m:r>
                              <a:rPr lang="cs-CZ" altLang="en-US" sz="2800" b="1" i="1">
                                <a:latin typeface="Cambria Math" panose="02040503050406030204" pitchFamily="18" charset="0"/>
                                <a:cs typeface="Times New Roman" panose="02020603050405020304" pitchFamily="18" charset="0"/>
                              </a:rPr>
                              <m:t>𝑴𝑪</m:t>
                            </m:r>
                          </m:e>
                          <m:sub>
                            <m:r>
                              <a:rPr lang="cs-CZ" altLang="en-US" sz="2800" b="1" i="1">
                                <a:latin typeface="Cambria Math" panose="02040503050406030204" pitchFamily="18" charset="0"/>
                                <a:cs typeface="Times New Roman" panose="02020603050405020304" pitchFamily="18" charset="0"/>
                              </a:rPr>
                              <m:t>𝒀</m:t>
                            </m:r>
                          </m:sub>
                        </m:sSub>
                      </m:den>
                    </m:f>
                    <m:r>
                      <a:rPr lang="cs-CZ" altLang="en-US" sz="2800" b="1" i="1">
                        <a:latin typeface="Cambria Math" panose="02040503050406030204" pitchFamily="18" charset="0"/>
                        <a:cs typeface="Times New Roman" panose="02020603050405020304" pitchFamily="18" charset="0"/>
                      </a:rPr>
                      <m:t> </m:t>
                    </m:r>
                  </m:oMath>
                </a14:m>
                <a:r>
                  <a:rPr lang="cs-CZ" altLang="en-US" sz="2800" b="1" dirty="0">
                    <a:latin typeface="Times New Roman" panose="02020603050405020304" pitchFamily="18" charset="0"/>
                    <a:cs typeface="Times New Roman" panose="02020603050405020304" pitchFamily="18" charset="0"/>
                  </a:rPr>
                  <a:t>při zvyšování produktu X a poklesu Y:</a:t>
                </a:r>
              </a:p>
              <a:p>
                <a:pPr algn="just" eaLnBrk="1" hangingPunct="1">
                  <a:lnSpc>
                    <a:spcPct val="90000"/>
                  </a:lnSpc>
                </a:pPr>
                <a:r>
                  <a:rPr lang="cs-CZ" altLang="en-US" sz="2800" b="1" dirty="0">
                    <a:latin typeface="Times New Roman" panose="02020603050405020304" pitchFamily="18" charset="0"/>
                    <a:cs typeface="Times New Roman" panose="02020603050405020304" pitchFamily="18" charset="0"/>
                  </a:rPr>
                  <a:t>S růstem výroby X a poklesem výroby Y klesá produktivita vstupů ve výrobě X, tzn. roste </a:t>
                </a:r>
                <a:r>
                  <a:rPr lang="cs-CZ" altLang="en-US" sz="2800" dirty="0" err="1">
                    <a:solidFill>
                      <a:schemeClr val="hlink"/>
                    </a:solidFill>
                    <a:latin typeface="Tahoma" panose="020B0604030504040204" pitchFamily="34" charset="0"/>
                  </a:rPr>
                  <a:t>MC</a:t>
                </a:r>
                <a:r>
                  <a:rPr lang="cs-CZ" altLang="en-US" sz="2800" baseline="-25000" dirty="0" err="1">
                    <a:solidFill>
                      <a:schemeClr val="hlink"/>
                    </a:solidFill>
                    <a:latin typeface="Tahoma" panose="020B0604030504040204" pitchFamily="34" charset="0"/>
                  </a:rPr>
                  <a:t>x</a:t>
                </a:r>
                <a:r>
                  <a:rPr lang="cs-CZ" altLang="en-US" sz="2800" b="1" dirty="0">
                    <a:latin typeface="Times New Roman" panose="02020603050405020304" pitchFamily="18" charset="0"/>
                    <a:cs typeface="Times New Roman" panose="02020603050405020304" pitchFamily="18" charset="0"/>
                  </a:rPr>
                  <a:t> a roste produktivita vstupů ve výrobě Y, tzn. že klesá </a:t>
                </a:r>
                <a:r>
                  <a:rPr lang="cs-CZ" altLang="en-US" sz="2800" dirty="0">
                    <a:solidFill>
                      <a:schemeClr val="hlink"/>
                    </a:solidFill>
                    <a:latin typeface="Tahoma" panose="020B0604030504040204" pitchFamily="34" charset="0"/>
                  </a:rPr>
                  <a:t>MC</a:t>
                </a:r>
                <a:r>
                  <a:rPr lang="cs-CZ" altLang="en-US" sz="2800" baseline="-25000" dirty="0">
                    <a:solidFill>
                      <a:schemeClr val="hlink"/>
                    </a:solidFill>
                    <a:latin typeface="Tahoma" panose="020B0604030504040204" pitchFamily="34" charset="0"/>
                  </a:rPr>
                  <a:t>Y</a:t>
                </a:r>
                <a:r>
                  <a:rPr lang="cs-CZ" altLang="en-US" sz="2800" b="1" dirty="0">
                    <a:latin typeface="Times New Roman" panose="02020603050405020304" pitchFamily="18" charset="0"/>
                    <a:cs typeface="Times New Roman" panose="02020603050405020304" pitchFamily="18" charset="0"/>
                  </a:rPr>
                  <a:t>.</a:t>
                </a:r>
                <a:r>
                  <a:rPr lang="cs-CZ" sz="2800" b="1" dirty="0">
                    <a:latin typeface="Times New Roman" panose="02020603050405020304" pitchFamily="18" charset="0"/>
                  </a:rPr>
                  <a:t> =&gt;&gt;</a:t>
                </a:r>
                <a:endParaRPr lang="cs-CZ" altLang="en-US" sz="28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Růst MRPT ovlivňují tytéž faktory, které způsobují zvyšování poměru </a:t>
                </a:r>
                <a14:m>
                  <m:oMath xmlns:m="http://schemas.openxmlformats.org/officeDocument/2006/math">
                    <m:f>
                      <m:fPr>
                        <m:ctrlPr>
                          <a:rPr lang="cs-CZ" altLang="en-US" sz="2800" b="1" i="1" smtClean="0">
                            <a:latin typeface="Cambria Math" panose="02040503050406030204" pitchFamily="18" charset="0"/>
                            <a:cs typeface="Times New Roman" panose="02020603050405020304" pitchFamily="18" charset="0"/>
                          </a:rPr>
                        </m:ctrlPr>
                      </m:fPr>
                      <m:num>
                        <m:sSub>
                          <m:sSubPr>
                            <m:ctrlPr>
                              <a:rPr lang="cs-CZ" altLang="en-US" sz="2800" b="1" i="1" smtClean="0">
                                <a:latin typeface="Cambria Math" panose="02040503050406030204" pitchFamily="18" charset="0"/>
                                <a:cs typeface="Times New Roman" panose="02020603050405020304" pitchFamily="18" charset="0"/>
                              </a:rPr>
                            </m:ctrlPr>
                          </m:sSubPr>
                          <m:e>
                            <m:r>
                              <a:rPr lang="cs-CZ" altLang="en-US" sz="2800" b="1" i="1" smtClean="0">
                                <a:latin typeface="Cambria Math" panose="02040503050406030204" pitchFamily="18" charset="0"/>
                                <a:cs typeface="Times New Roman" panose="02020603050405020304" pitchFamily="18" charset="0"/>
                              </a:rPr>
                              <m:t>𝑴𝑪</m:t>
                            </m:r>
                          </m:e>
                          <m:sub>
                            <m:r>
                              <a:rPr lang="cs-CZ" altLang="en-US" sz="2800" b="1" i="1" smtClean="0">
                                <a:latin typeface="Cambria Math" panose="02040503050406030204" pitchFamily="18" charset="0"/>
                                <a:cs typeface="Times New Roman" panose="02020603050405020304" pitchFamily="18" charset="0"/>
                              </a:rPr>
                              <m:t>𝑿</m:t>
                            </m:r>
                          </m:sub>
                        </m:sSub>
                      </m:num>
                      <m:den>
                        <m:sSub>
                          <m:sSubPr>
                            <m:ctrlPr>
                              <a:rPr lang="cs-CZ" altLang="en-US" sz="2800" b="1" i="1">
                                <a:latin typeface="Cambria Math" panose="02040503050406030204" pitchFamily="18" charset="0"/>
                                <a:cs typeface="Times New Roman" panose="02020603050405020304" pitchFamily="18" charset="0"/>
                              </a:rPr>
                            </m:ctrlPr>
                          </m:sSubPr>
                          <m:e>
                            <m:r>
                              <a:rPr lang="cs-CZ" altLang="en-US" sz="2800" b="1" i="1">
                                <a:latin typeface="Cambria Math" panose="02040503050406030204" pitchFamily="18" charset="0"/>
                                <a:cs typeface="Times New Roman" panose="02020603050405020304" pitchFamily="18" charset="0"/>
                              </a:rPr>
                              <m:t>𝑴𝑪</m:t>
                            </m:r>
                          </m:e>
                          <m:sub>
                            <m:r>
                              <a:rPr lang="cs-CZ" altLang="en-US" sz="2800" b="1" i="1" smtClean="0">
                                <a:latin typeface="Cambria Math" panose="02040503050406030204" pitchFamily="18" charset="0"/>
                                <a:cs typeface="Times New Roman" panose="02020603050405020304" pitchFamily="18" charset="0"/>
                              </a:rPr>
                              <m:t>𝒀</m:t>
                            </m:r>
                          </m:sub>
                        </m:sSub>
                      </m:den>
                    </m:f>
                    <m:r>
                      <a:rPr lang="cs-CZ" altLang="en-US" sz="2800" b="1" i="1" smtClean="0">
                        <a:latin typeface="Cambria Math" panose="02040503050406030204" pitchFamily="18" charset="0"/>
                        <a:cs typeface="Times New Roman" panose="02020603050405020304" pitchFamily="18" charset="0"/>
                      </a:rPr>
                      <m:t> </m:t>
                    </m:r>
                  </m:oMath>
                </a14:m>
                <a:r>
                  <a:rPr lang="cs-CZ" altLang="en-US" sz="2800" b="1" dirty="0">
                    <a:latin typeface="Times New Roman" panose="02020603050405020304" pitchFamily="18" charset="0"/>
                    <a:cs typeface="Times New Roman" panose="02020603050405020304" pitchFamily="18" charset="0"/>
                  </a:rPr>
                  <a:t>: </a:t>
                </a:r>
              </a:p>
              <a:p>
                <a:pPr marL="571500" indent="-457200" algn="just" eaLnBrk="1" hangingPunct="1">
                  <a:lnSpc>
                    <a:spcPct val="90000"/>
                  </a:lnSpc>
                  <a:buFont typeface="+mj-lt"/>
                  <a:buAutoNum type="alphaLcParenR"/>
                </a:pPr>
                <a:r>
                  <a:rPr lang="cs-CZ" altLang="en-US" sz="2800" b="1" dirty="0">
                    <a:highlight>
                      <a:srgbClr val="FFFF00"/>
                    </a:highlight>
                    <a:latin typeface="Times New Roman" panose="02020603050405020304" pitchFamily="18" charset="0"/>
                    <a:cs typeface="Times New Roman" panose="02020603050405020304" pitchFamily="18" charset="0"/>
                  </a:rPr>
                  <a:t>KLESAJÍCÍ VÝNOSY; </a:t>
                </a:r>
              </a:p>
              <a:p>
                <a:pPr marL="571500" indent="-457200" algn="just" eaLnBrk="1" hangingPunct="1">
                  <a:lnSpc>
                    <a:spcPct val="90000"/>
                  </a:lnSpc>
                  <a:buFont typeface="+mj-lt"/>
                  <a:buAutoNum type="alphaLcParenR"/>
                </a:pPr>
                <a:r>
                  <a:rPr lang="cs-CZ" altLang="en-US" sz="2800" b="1" dirty="0">
                    <a:highlight>
                      <a:srgbClr val="FFFF00"/>
                    </a:highlight>
                    <a:latin typeface="Times New Roman" panose="02020603050405020304" pitchFamily="18" charset="0"/>
                    <a:cs typeface="Times New Roman" panose="02020603050405020304" pitchFamily="18" charset="0"/>
                  </a:rPr>
                  <a:t>SPECIALIZOVANÉ VSTUPY; </a:t>
                </a:r>
              </a:p>
              <a:p>
                <a:pPr marL="571500" indent="-457200" algn="just" eaLnBrk="1" hangingPunct="1">
                  <a:lnSpc>
                    <a:spcPct val="90000"/>
                  </a:lnSpc>
                  <a:buFont typeface="+mj-lt"/>
                  <a:buAutoNum type="alphaLcParenR"/>
                </a:pPr>
                <a:r>
                  <a:rPr lang="cs-CZ" altLang="en-US" sz="2800" b="1" dirty="0">
                    <a:highlight>
                      <a:srgbClr val="FFFF00"/>
                    </a:highlight>
                    <a:latin typeface="Times New Roman" panose="02020603050405020304" pitchFamily="18" charset="0"/>
                    <a:cs typeface="Times New Roman" panose="02020603050405020304" pitchFamily="18" charset="0"/>
                  </a:rPr>
                  <a:t>ROZDÍLY VE FONDOVÉ NÁROČNOSTI VÝROBY.</a:t>
                </a:r>
                <a:endParaRPr lang="cs-CZ" altLang="en-US" sz="2800" b="1" i="1"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24579" name="Rectangle 1027"/>
              <p:cNvSpPr>
                <a:spLocks noRot="1" noChangeAspect="1" noMove="1" noResize="1" noEditPoints="1" noAdjustHandles="1" noChangeArrowheads="1" noChangeShapeType="1" noTextEdit="1"/>
              </p:cNvSpPr>
              <p:nvPr>
                <p:ph type="body" idx="1"/>
              </p:nvPr>
            </p:nvSpPr>
            <p:spPr>
              <a:xfrm>
                <a:off x="300789" y="1600200"/>
                <a:ext cx="11694695" cy="4983162"/>
              </a:xfrm>
              <a:blipFill rotWithShape="1">
                <a:blip r:embed="rId3"/>
                <a:stretch>
                  <a:fillRect l="-4" r="3" b="6"/>
                </a:stretch>
              </a:blipFill>
            </p:spPr>
            <p:txBody>
              <a:bodyPr/>
              <a:lstStyle/>
              <a:p>
                <a:r>
                  <a:rPr lang="en-US" altLang="en-US">
                    <a:noFill/>
                  </a:rPr>
                  <a:t> </a:t>
                </a:r>
              </a:p>
            </p:txBody>
          </p:sp>
        </mc:Fallback>
      </mc:AlternateContent>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cs-CZ">
                <a:solidFill>
                  <a:schemeClr val="hlink"/>
                </a:solidFill>
              </a:rPr>
              <a:t>Předpoklady modelu všeobecné rovnováhy</a:t>
            </a:r>
          </a:p>
        </p:txBody>
      </p:sp>
      <p:sp>
        <p:nvSpPr>
          <p:cNvPr id="7171" name="Rectangle 3"/>
          <p:cNvSpPr>
            <a:spLocks noGrp="1" noChangeArrowheads="1"/>
          </p:cNvSpPr>
          <p:nvPr>
            <p:ph type="body" idx="1"/>
          </p:nvPr>
        </p:nvSpPr>
        <p:spPr>
          <a:xfrm>
            <a:off x="210879" y="1300681"/>
            <a:ext cx="11770242" cy="5006976"/>
          </a:xfrm>
        </p:spPr>
        <p:txBody>
          <a:bodyPr>
            <a:normAutofit lnSpcReduction="10000"/>
          </a:bodyPr>
          <a:lstStyle/>
          <a:p>
            <a:pPr marL="265430" indent="-265430" algn="just">
              <a:buFont typeface="+mj-lt"/>
              <a:buAutoNum type="arabicPeriod"/>
              <a:defRPr/>
            </a:pPr>
            <a:r>
              <a:rPr lang="cs-CZ" sz="2400" b="1" dirty="0">
                <a:highlight>
                  <a:srgbClr val="FFFF00"/>
                </a:highlight>
                <a:latin typeface="Times New Roman" panose="02020603050405020304" pitchFamily="18" charset="0"/>
              </a:rPr>
              <a:t>Analýza dílčí rovnováhy- </a:t>
            </a:r>
            <a:r>
              <a:rPr lang="cs-CZ" sz="2400" b="1" dirty="0">
                <a:latin typeface="Times New Roman" panose="02020603050405020304" pitchFamily="18" charset="0"/>
              </a:rPr>
              <a:t>trhy se zkoumají odděleně každý trh je zkoumán jako nezávislý</a:t>
            </a:r>
          </a:p>
          <a:p>
            <a:pPr marL="265430" indent="-265430">
              <a:buFont typeface="+mj-lt"/>
              <a:buAutoNum type="arabicPeriod"/>
              <a:defRPr/>
            </a:pPr>
            <a:r>
              <a:rPr lang="cs-CZ" sz="2400" b="1" dirty="0">
                <a:highlight>
                  <a:srgbClr val="FFFF00"/>
                </a:highlight>
                <a:latin typeface="Times New Roman" panose="02020603050405020304" pitchFamily="18" charset="0"/>
              </a:rPr>
              <a:t>Analýza všeobecné(celkové) rovnováhy</a:t>
            </a:r>
          </a:p>
          <a:p>
            <a:pPr marL="609600" indent="-609600">
              <a:defRPr/>
            </a:pPr>
            <a:r>
              <a:rPr lang="cs-CZ" sz="2400" b="1" dirty="0">
                <a:latin typeface="Times New Roman" panose="02020603050405020304" pitchFamily="18" charset="0"/>
              </a:rPr>
              <a:t>Model ekonomiky odrážející vzájemnou propojenost jednotlivých trhů;</a:t>
            </a:r>
          </a:p>
          <a:p>
            <a:pPr marL="609600" indent="-609600">
              <a:defRPr/>
            </a:pPr>
            <a:r>
              <a:rPr lang="cs-CZ" sz="2400" b="1" dirty="0">
                <a:latin typeface="Times New Roman" panose="02020603050405020304" pitchFamily="18" charset="0"/>
              </a:rPr>
              <a:t>Každý trh – chápán jako součást propojeného systému;</a:t>
            </a:r>
          </a:p>
          <a:p>
            <a:pPr marL="609600" indent="-609600">
              <a:defRPr/>
            </a:pPr>
            <a:r>
              <a:rPr lang="cs-CZ" sz="2400" b="1" dirty="0">
                <a:latin typeface="Times New Roman" panose="02020603050405020304" pitchFamily="18" charset="0"/>
              </a:rPr>
              <a:t>Lidé pracují – získávají důchod – spotřeba vyrobených statků;</a:t>
            </a:r>
          </a:p>
          <a:p>
            <a:pPr marL="609600" indent="-609600">
              <a:defRPr/>
            </a:pPr>
            <a:r>
              <a:rPr lang="cs-CZ" sz="2400" b="1" dirty="0">
                <a:latin typeface="Times New Roman" panose="02020603050405020304" pitchFamily="18" charset="0"/>
              </a:rPr>
              <a:t>Tržby firem – náklady (mzdy) – zisk rozdělený akcionářům.</a:t>
            </a:r>
          </a:p>
          <a:p>
            <a:pPr marL="361950" indent="-361950">
              <a:buFont typeface="Wingdings" panose="05000000000000000000" pitchFamily="2" charset="2"/>
              <a:buChar char="v"/>
              <a:defRPr/>
            </a:pPr>
            <a:endParaRPr lang="cs-CZ" sz="2400" b="1" dirty="0">
              <a:latin typeface="Times New Roman" panose="02020603050405020304" pitchFamily="18" charset="0"/>
            </a:endParaRPr>
          </a:p>
          <a:p>
            <a:pPr marL="361950" indent="-361950">
              <a:buFont typeface="Wingdings" panose="05000000000000000000" pitchFamily="2" charset="2"/>
              <a:buChar char="v"/>
              <a:defRPr/>
            </a:pPr>
            <a:r>
              <a:rPr lang="cs-CZ" sz="2400" b="1" dirty="0">
                <a:latin typeface="Times New Roman" panose="02020603050405020304" pitchFamily="18" charset="0"/>
              </a:rPr>
              <a:t>Předpoklady:</a:t>
            </a:r>
          </a:p>
          <a:p>
            <a:pPr marL="609600" indent="-609600">
              <a:buFont typeface="Times New Roman" panose="02020603050405020304" pitchFamily="18" charset="0"/>
              <a:buChar char="⁃"/>
              <a:defRPr/>
            </a:pPr>
            <a:r>
              <a:rPr lang="cs-CZ" sz="2400" b="1" dirty="0">
                <a:latin typeface="Times New Roman" panose="02020603050405020304" pitchFamily="18" charset="0"/>
              </a:rPr>
              <a:t>Cíl spotřebitelů: maximalizace užitku; Cíl výrobců: maximalizace zisku.</a:t>
            </a:r>
          </a:p>
          <a:p>
            <a:pPr marL="609600" indent="-609600">
              <a:buFont typeface="Times New Roman" panose="02020603050405020304" pitchFamily="18" charset="0"/>
              <a:buChar char="⁃"/>
              <a:defRPr/>
            </a:pPr>
            <a:r>
              <a:rPr lang="cs-CZ" sz="2400" b="1" dirty="0">
                <a:latin typeface="Times New Roman" panose="02020603050405020304" pitchFamily="18" charset="0"/>
              </a:rPr>
              <a:t>Všechny trhy jsou dokonale konkurenční.</a:t>
            </a:r>
          </a:p>
          <a:p>
            <a:pPr marL="609600" indent="-609600">
              <a:buFont typeface="Times New Roman" panose="02020603050405020304" pitchFamily="18" charset="0"/>
              <a:buChar char="⁃"/>
              <a:defRPr/>
            </a:pPr>
            <a:r>
              <a:rPr lang="cs-CZ" sz="2400" b="1" dirty="0">
                <a:latin typeface="Times New Roman" panose="02020603050405020304" pitchFamily="18" charset="0"/>
              </a:rPr>
              <a:t>Ekonomika: barter-ekonomika – jedno zboží je snadno směněno za jiné.</a:t>
            </a:r>
          </a:p>
          <a:p>
            <a:pPr marL="609600" indent="-609600">
              <a:buFont typeface="Times New Roman" panose="02020603050405020304" pitchFamily="18" charset="0"/>
              <a:buChar char="⁃"/>
              <a:defRPr/>
            </a:pPr>
            <a:r>
              <a:rPr lang="cs-CZ" sz="2400" b="1" dirty="0">
                <a:latin typeface="Times New Roman" panose="02020603050405020304" pitchFamily="18" charset="0"/>
              </a:rPr>
              <a:t>Uzavřená ekonomika (bez zahraničního obchodu).</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PPF a Mezní míra transformace produktu (</a:t>
            </a:r>
            <a:r>
              <a:rPr lang="cs-CZ" sz="3600" dirty="0">
                <a:solidFill>
                  <a:schemeClr val="hlink"/>
                </a:solidFill>
              </a:rPr>
              <a:t>MRPT</a:t>
            </a:r>
            <a:r>
              <a:rPr lang="cs-CZ" sz="4000" dirty="0">
                <a:solidFill>
                  <a:schemeClr val="hlink"/>
                </a:solidFill>
              </a:rPr>
              <a:t>)</a:t>
            </a:r>
          </a:p>
        </p:txBody>
      </p:sp>
      <p:sp>
        <p:nvSpPr>
          <p:cNvPr id="24579" name="Rectangle 1027"/>
          <p:cNvSpPr>
            <a:spLocks noGrp="1" noChangeArrowheads="1"/>
          </p:cNvSpPr>
          <p:nvPr>
            <p:ph type="body" idx="1"/>
          </p:nvPr>
        </p:nvSpPr>
        <p:spPr>
          <a:xfrm>
            <a:off x="300789" y="1600200"/>
            <a:ext cx="11694695" cy="4983162"/>
          </a:xfrm>
        </p:spPr>
        <p:txBody>
          <a:bodyPr>
            <a:normAutofit lnSpcReduction="10000"/>
          </a:bodyPr>
          <a:lstStyle/>
          <a:p>
            <a:pPr marL="571500" indent="-457200" algn="just" eaLnBrk="1" hangingPunct="1">
              <a:lnSpc>
                <a:spcPct val="90000"/>
              </a:lnSpc>
              <a:buFont typeface="+mj-lt"/>
              <a:buAutoNum type="alphaLcParenR"/>
            </a:pPr>
            <a:r>
              <a:rPr lang="cs-CZ" altLang="en-US" sz="2800" b="1" dirty="0">
                <a:latin typeface="Times New Roman" panose="02020603050405020304" pitchFamily="18" charset="0"/>
                <a:cs typeface="Times New Roman" panose="02020603050405020304" pitchFamily="18" charset="0"/>
              </a:rPr>
              <a:t>KLESAJÍCÍ VÝNOSY</a:t>
            </a:r>
          </a:p>
          <a:p>
            <a:pPr algn="just">
              <a:lnSpc>
                <a:spcPct val="90000"/>
              </a:lnSpc>
            </a:pPr>
            <a:r>
              <a:rPr lang="cs-CZ" altLang="en-US" sz="2800" b="1" dirty="0">
                <a:latin typeface="Times New Roman" panose="02020603050405020304" pitchFamily="18" charset="0"/>
                <a:cs typeface="Times New Roman" panose="02020603050405020304" pitchFamily="18" charset="0"/>
              </a:rPr>
              <a:t>Případ: klesající výnosy z rozsahu při výrobě obou statků:  </a:t>
            </a:r>
          </a:p>
          <a:p>
            <a:pPr algn="just">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vzrůstající výstup statku X zvýší </a:t>
            </a:r>
            <a:r>
              <a:rPr lang="cs-CZ" altLang="en-US" sz="2800" dirty="0" err="1">
                <a:solidFill>
                  <a:schemeClr val="hlink"/>
                </a:solidFill>
                <a:latin typeface="Tahoma" panose="020B0604030504040204" pitchFamily="34" charset="0"/>
              </a:rPr>
              <a:t>MC</a:t>
            </a:r>
            <a:r>
              <a:rPr lang="cs-CZ" altLang="en-US" sz="2800" baseline="-25000" dirty="0" err="1">
                <a:solidFill>
                  <a:schemeClr val="hlink"/>
                </a:solidFill>
                <a:latin typeface="Tahoma" panose="020B0604030504040204" pitchFamily="34" charset="0"/>
              </a:rPr>
              <a:t>x</a:t>
            </a:r>
            <a:r>
              <a:rPr lang="cs-CZ" altLang="en-US" sz="2800" b="1" dirty="0">
                <a:latin typeface="Times New Roman" panose="02020603050405020304" pitchFamily="18" charset="0"/>
                <a:cs typeface="Times New Roman" panose="02020603050405020304" pitchFamily="18" charset="0"/>
              </a:rPr>
              <a:t>, pokles produktu Y </a:t>
            </a:r>
            <a:r>
              <a:rPr lang="cs-CZ" altLang="en-US" sz="2800" b="1" dirty="0" err="1">
                <a:latin typeface="Times New Roman" panose="02020603050405020304" pitchFamily="18" charset="0"/>
                <a:cs typeface="Times New Roman" panose="02020603050405020304" pitchFamily="18" charset="0"/>
              </a:rPr>
              <a:t>sniží</a:t>
            </a:r>
            <a:r>
              <a:rPr lang="cs-CZ" altLang="en-US" sz="2800" b="1" dirty="0">
                <a:latin typeface="Times New Roman" panose="02020603050405020304" pitchFamily="18" charset="0"/>
                <a:cs typeface="Times New Roman" panose="02020603050405020304" pitchFamily="18" charset="0"/>
              </a:rPr>
              <a:t> </a:t>
            </a:r>
            <a:r>
              <a:rPr lang="cs-CZ" altLang="en-US" sz="2800" dirty="0">
                <a:solidFill>
                  <a:schemeClr val="hlink"/>
                </a:solidFill>
                <a:latin typeface="Tahoma" panose="020B0604030504040204" pitchFamily="34" charset="0"/>
              </a:rPr>
              <a:t>MC</a:t>
            </a:r>
            <a:r>
              <a:rPr lang="cs-CZ" altLang="en-US" sz="2800" baseline="-25000" dirty="0">
                <a:solidFill>
                  <a:schemeClr val="hlink"/>
                </a:solidFill>
                <a:latin typeface="Tahoma" panose="020B0604030504040204" pitchFamily="34" charset="0"/>
              </a:rPr>
              <a:t>Y</a:t>
            </a:r>
            <a:r>
              <a:rPr lang="cs-CZ" altLang="en-US" sz="2800" b="1" dirty="0">
                <a:latin typeface="Times New Roman" panose="02020603050405020304" pitchFamily="18" charset="0"/>
                <a:cs typeface="Times New Roman" panose="02020603050405020304" pitchFamily="18" charset="0"/>
              </a:rPr>
              <a:t>.</a:t>
            </a:r>
          </a:p>
          <a:p>
            <a:pPr marL="571500" indent="-457200" algn="just" eaLnBrk="1" hangingPunct="1">
              <a:lnSpc>
                <a:spcPct val="90000"/>
              </a:lnSpc>
              <a:buFont typeface="+mj-lt"/>
              <a:buAutoNum type="alphaLcParenR"/>
            </a:pPr>
            <a:endParaRPr lang="cs-CZ" altLang="en-US" sz="2800" b="1" dirty="0">
              <a:latin typeface="Times New Roman" panose="02020603050405020304" pitchFamily="18" charset="0"/>
              <a:cs typeface="Times New Roman" panose="02020603050405020304" pitchFamily="18" charset="0"/>
            </a:endParaRPr>
          </a:p>
          <a:p>
            <a:pPr marL="628650" indent="-514350" algn="just" eaLnBrk="1" hangingPunct="1">
              <a:lnSpc>
                <a:spcPct val="90000"/>
              </a:lnSpc>
              <a:buFont typeface="+mj-lt"/>
              <a:buAutoNum type="alphaLcParenR" startAt="2"/>
            </a:pPr>
            <a:r>
              <a:rPr lang="cs-CZ" altLang="en-US" sz="2800" b="1" dirty="0">
                <a:latin typeface="Times New Roman" panose="02020603050405020304" pitchFamily="18" charset="0"/>
                <a:cs typeface="Times New Roman" panose="02020603050405020304" pitchFamily="18" charset="0"/>
              </a:rPr>
              <a:t>SPECIALIZOVANÉ VSTUPY</a:t>
            </a:r>
          </a:p>
          <a:p>
            <a:pPr algn="just">
              <a:lnSpc>
                <a:spcPct val="90000"/>
              </a:lnSpc>
            </a:pPr>
            <a:r>
              <a:rPr lang="cs-CZ" altLang="en-US" sz="2800" b="1" dirty="0">
                <a:latin typeface="Times New Roman" panose="02020603050405020304" pitchFamily="18" charset="0"/>
                <a:cs typeface="Times New Roman" panose="02020603050405020304" pitchFamily="18" charset="0"/>
              </a:rPr>
              <a:t>Některé vstupy – vhodnější pro výrobu jednoho statku než pro výrobu statku druhého. </a:t>
            </a:r>
            <a:r>
              <a:rPr lang="cs-CZ" sz="2800" b="1" dirty="0">
                <a:latin typeface="Times New Roman" panose="02020603050405020304" pitchFamily="18" charset="0"/>
              </a:rPr>
              <a:t>=&gt;&gt; </a:t>
            </a:r>
            <a:r>
              <a:rPr lang="cs-CZ" altLang="en-US" sz="2800" b="1" dirty="0">
                <a:latin typeface="Times New Roman" panose="02020603050405020304" pitchFamily="18" charset="0"/>
                <a:cs typeface="Times New Roman" panose="02020603050405020304" pitchFamily="18" charset="0"/>
              </a:rPr>
              <a:t>růst X vyžaduje použití dodatečných (méně vhodných) vstupů ve výrobě tohoto statku</a:t>
            </a:r>
            <a:r>
              <a:rPr lang="cs-CZ" sz="2800" b="1" dirty="0">
                <a:latin typeface="Times New Roman" panose="02020603050405020304" pitchFamily="18" charset="0"/>
              </a:rPr>
              <a:t> =&gt;&gt;</a:t>
            </a:r>
            <a:r>
              <a:rPr lang="cs-CZ" altLang="en-US" sz="2800" b="1" dirty="0">
                <a:latin typeface="Times New Roman" panose="02020603050405020304" pitchFamily="18" charset="0"/>
                <a:cs typeface="Times New Roman" panose="02020603050405020304" pitchFamily="18" charset="0"/>
              </a:rPr>
              <a:t> </a:t>
            </a:r>
            <a:r>
              <a:rPr lang="cs-CZ" altLang="en-US" sz="2800" dirty="0" err="1">
                <a:solidFill>
                  <a:schemeClr val="hlink"/>
                </a:solidFill>
                <a:latin typeface="Tahoma" panose="020B0604030504040204" pitchFamily="34" charset="0"/>
              </a:rPr>
              <a:t>MC</a:t>
            </a:r>
            <a:r>
              <a:rPr lang="cs-CZ" altLang="en-US" sz="2800" baseline="-25000" dirty="0" err="1">
                <a:solidFill>
                  <a:schemeClr val="hlink"/>
                </a:solidFill>
                <a:latin typeface="Tahoma" panose="020B0604030504040204" pitchFamily="34" charset="0"/>
              </a:rPr>
              <a:t>x</a:t>
            </a:r>
            <a:r>
              <a:rPr lang="cs-CZ" altLang="en-US" sz="2800" b="1" dirty="0">
                <a:latin typeface="Times New Roman" panose="02020603050405020304" pitchFamily="18" charset="0"/>
                <a:cs typeface="Times New Roman" panose="02020603050405020304" pitchFamily="18" charset="0"/>
              </a:rPr>
              <a:t> rostou a </a:t>
            </a:r>
            <a:r>
              <a:rPr lang="cs-CZ" altLang="en-US" sz="2800" b="1" dirty="0" err="1">
                <a:latin typeface="Times New Roman" panose="02020603050405020304" pitchFamily="18" charset="0"/>
                <a:cs typeface="Times New Roman" panose="02020603050405020304" pitchFamily="18" charset="0"/>
              </a:rPr>
              <a:t>MCy</a:t>
            </a:r>
            <a:r>
              <a:rPr lang="cs-CZ" altLang="en-US" sz="2800" b="1" dirty="0">
                <a:latin typeface="Times New Roman" panose="02020603050405020304" pitchFamily="18" charset="0"/>
                <a:cs typeface="Times New Roman" panose="02020603050405020304" pitchFamily="18" charset="0"/>
              </a:rPr>
              <a:t> klesají – nižší produkt Y  vyráběn pouze vhodnějšími vstupy:</a:t>
            </a:r>
          </a:p>
          <a:p>
            <a:pPr algn="just">
              <a:lnSpc>
                <a:spcPct val="90000"/>
              </a:lnSpc>
            </a:pPr>
            <a:r>
              <a:rPr lang="cs-CZ" altLang="en-US" sz="2800" b="1" dirty="0">
                <a:latin typeface="Times New Roman" panose="02020603050405020304" pitchFamily="18" charset="0"/>
                <a:cs typeface="Times New Roman" panose="02020603050405020304" pitchFamily="18" charset="0"/>
              </a:rPr>
              <a:t>Např. rolník – různě úrodné pozemky pro pěstování určité plodiny.</a:t>
            </a:r>
          </a:p>
          <a:p>
            <a:pPr marL="628650" indent="-514350" algn="just" eaLnBrk="1" hangingPunct="1">
              <a:lnSpc>
                <a:spcPct val="90000"/>
              </a:lnSpc>
              <a:buFont typeface="+mj-lt"/>
              <a:buAutoNum type="alphaLcParenR" startAt="2"/>
            </a:pPr>
            <a:endParaRPr lang="cs-CZ" altLang="en-US" sz="2800" b="1" dirty="0">
              <a:latin typeface="Times New Roman" panose="02020603050405020304" pitchFamily="18" charset="0"/>
              <a:cs typeface="Times New Roman" panose="02020603050405020304" pitchFamily="18" charset="0"/>
            </a:endParaRPr>
          </a:p>
          <a:p>
            <a:pPr marL="571500" indent="-457200" algn="just" eaLnBrk="1" hangingPunct="1">
              <a:lnSpc>
                <a:spcPct val="90000"/>
              </a:lnSpc>
              <a:buFont typeface="+mj-lt"/>
              <a:buAutoNum type="alphaLcParenR" startAt="2"/>
            </a:pPr>
            <a:r>
              <a:rPr lang="cs-CZ" altLang="en-US" sz="2800" b="1" dirty="0">
                <a:latin typeface="Times New Roman" panose="02020603050405020304" pitchFamily="18" charset="0"/>
                <a:cs typeface="Times New Roman" panose="02020603050405020304" pitchFamily="18" charset="0"/>
              </a:rPr>
              <a:t>ROZDÍLY VE FONDOVÉ NÁROČNOSTI VÝROBY.</a:t>
            </a:r>
            <a:endParaRPr lang="cs-CZ" altLang="en-US" sz="2800" b="1" i="1" dirty="0">
              <a:latin typeface="Times New Roman" panose="02020603050405020304" pitchFamily="18" charset="0"/>
              <a:cs typeface="Times New Roman" panose="02020603050405020304" pitchFamily="18" charset="0"/>
            </a:endParaRP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PPF a Mezní míra transformace produktu (</a:t>
            </a:r>
            <a:r>
              <a:rPr lang="cs-CZ" sz="3600" dirty="0">
                <a:solidFill>
                  <a:schemeClr val="hlink"/>
                </a:solidFill>
              </a:rPr>
              <a:t>MRPT</a:t>
            </a:r>
            <a:r>
              <a:rPr lang="cs-CZ" sz="4000" dirty="0">
                <a:solidFill>
                  <a:schemeClr val="hlink"/>
                </a:solidFill>
              </a:rPr>
              <a:t>)</a:t>
            </a:r>
          </a:p>
        </p:txBody>
      </p:sp>
      <p:sp>
        <p:nvSpPr>
          <p:cNvPr id="24579" name="Rectangle 1027"/>
          <p:cNvSpPr>
            <a:spLocks noGrp="1" noChangeArrowheads="1"/>
          </p:cNvSpPr>
          <p:nvPr>
            <p:ph type="body" idx="1"/>
          </p:nvPr>
        </p:nvSpPr>
        <p:spPr>
          <a:xfrm>
            <a:off x="174813" y="1600200"/>
            <a:ext cx="11820672" cy="4983162"/>
          </a:xfrm>
        </p:spPr>
        <p:txBody>
          <a:bodyPr>
            <a:normAutofit fontScale="92500" lnSpcReduction="10000"/>
          </a:bodyPr>
          <a:lstStyle/>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MRPT s růstem produktu roste</a:t>
            </a:r>
            <a:r>
              <a:rPr lang="cs-CZ" sz="2800" b="1" dirty="0">
                <a:latin typeface="Times New Roman" panose="02020603050405020304" pitchFamily="18" charset="0"/>
              </a:rPr>
              <a:t> =&gt;&gt;</a:t>
            </a:r>
            <a:r>
              <a:rPr lang="cs-CZ" altLang="en-US" sz="2800" b="1" dirty="0">
                <a:latin typeface="Times New Roman" panose="02020603050405020304" pitchFamily="18" charset="0"/>
                <a:cs typeface="Times New Roman" panose="02020603050405020304" pitchFamily="18" charset="0"/>
              </a:rPr>
              <a:t> růst X: poměr K/L ve výrobě X i Y klesá.</a:t>
            </a:r>
            <a:r>
              <a:rPr lang="cs-CZ" sz="2800" b="1" dirty="0">
                <a:latin typeface="Times New Roman" panose="02020603050405020304" pitchFamily="18" charset="0"/>
              </a:rPr>
              <a:t> =&gt;&gt;</a:t>
            </a:r>
            <a:r>
              <a:rPr lang="cs-CZ" altLang="en-US" sz="2800" b="1" dirty="0">
                <a:latin typeface="Times New Roman" panose="02020603050405020304" pitchFamily="18" charset="0"/>
                <a:cs typeface="Times New Roman" panose="02020603050405020304" pitchFamily="18" charset="0"/>
              </a:rPr>
              <a:t> růst </a:t>
            </a:r>
            <a:r>
              <a:rPr lang="cs-CZ" altLang="en-US" sz="2800" dirty="0" err="1">
                <a:solidFill>
                  <a:schemeClr val="hlink"/>
                </a:solidFill>
                <a:latin typeface="Tahoma" panose="020B0604030504040204" pitchFamily="34" charset="0"/>
              </a:rPr>
              <a:t>MC</a:t>
            </a:r>
            <a:r>
              <a:rPr lang="cs-CZ" altLang="en-US" sz="2800" baseline="-25000" dirty="0" err="1">
                <a:solidFill>
                  <a:schemeClr val="hlink"/>
                </a:solidFill>
                <a:latin typeface="Tahoma" panose="020B0604030504040204" pitchFamily="34" charset="0"/>
              </a:rPr>
              <a:t>x</a:t>
            </a:r>
            <a:r>
              <a:rPr lang="cs-CZ" altLang="en-US" sz="2800" b="1" dirty="0">
                <a:latin typeface="Times New Roman" panose="02020603050405020304" pitchFamily="18" charset="0"/>
                <a:cs typeface="Times New Roman" panose="02020603050405020304" pitchFamily="18" charset="0"/>
              </a:rPr>
              <a:t> u kapitálově náročné výroby X, pokles </a:t>
            </a:r>
            <a:r>
              <a:rPr lang="cs-CZ" altLang="en-US" sz="2800" dirty="0">
                <a:solidFill>
                  <a:schemeClr val="hlink"/>
                </a:solidFill>
                <a:latin typeface="Tahoma" panose="020B0604030504040204" pitchFamily="34" charset="0"/>
              </a:rPr>
              <a:t>MC</a:t>
            </a:r>
            <a:r>
              <a:rPr lang="cs-CZ" altLang="en-US" sz="2800" baseline="-25000" dirty="0">
                <a:solidFill>
                  <a:schemeClr val="hlink"/>
                </a:solidFill>
                <a:latin typeface="Tahoma" panose="020B0604030504040204" pitchFamily="34" charset="0"/>
              </a:rPr>
              <a:t>Y </a:t>
            </a:r>
            <a:r>
              <a:rPr lang="cs-CZ" altLang="en-US" sz="2800" b="1" dirty="0">
                <a:latin typeface="Times New Roman" panose="02020603050405020304" pitchFamily="18" charset="0"/>
                <a:cs typeface="Times New Roman" panose="02020603050405020304" pitchFamily="18" charset="0"/>
              </a:rPr>
              <a:t>(výroba Y = náročná na práci).</a:t>
            </a:r>
          </a:p>
          <a:p>
            <a:pPr algn="just" eaLnBrk="1" hangingPunct="1">
              <a:lnSpc>
                <a:spcPct val="90000"/>
              </a:lnSpc>
              <a:buFont typeface="Wingdings" panose="05000000000000000000" pitchFamily="2" charset="2"/>
              <a:buChar char="Ø"/>
            </a:pPr>
            <a:endParaRPr lang="cs-CZ" altLang="en-US" sz="28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v"/>
            </a:pPr>
            <a:r>
              <a:rPr lang="cs-CZ" altLang="en-US" sz="2800" b="1" dirty="0">
                <a:solidFill>
                  <a:srgbClr val="FF0000"/>
                </a:solidFill>
                <a:highlight>
                  <a:srgbClr val="FFFF00"/>
                </a:highlight>
                <a:latin typeface="Times New Roman" panose="02020603050405020304" pitchFamily="18" charset="0"/>
                <a:cs typeface="Times New Roman" panose="02020603050405020304" pitchFamily="18" charset="0"/>
              </a:rPr>
              <a:t>Alternativní náklady: </a:t>
            </a:r>
            <a:r>
              <a:rPr lang="cs-CZ" altLang="en-US" sz="2800" b="1" dirty="0">
                <a:latin typeface="Times New Roman" panose="02020603050405020304" pitchFamily="18" charset="0"/>
                <a:cs typeface="Times New Roman" panose="02020603050405020304" pitchFamily="18" charset="0"/>
              </a:rPr>
              <a:t>Náklady na výrobu většího množství produktu X –měřeny omezením výstupu Y, které je zvětšením výroby X způsobeno. </a:t>
            </a:r>
          </a:p>
          <a:p>
            <a:pPr algn="just" eaLnBrk="1" hangingPunct="1">
              <a:lnSpc>
                <a:spcPct val="90000"/>
              </a:lnSpc>
              <a:buFont typeface="Wingdings" panose="05000000000000000000" pitchFamily="2" charset="2"/>
              <a:buChar char="ü"/>
            </a:pPr>
            <a:r>
              <a:rPr lang="cs-CZ" altLang="en-US" sz="2800" b="1" dirty="0">
                <a:latin typeface="Times New Roman" panose="02020603050405020304" pitchFamily="18" charset="0"/>
                <a:cs typeface="Times New Roman" panose="02020603050405020304" pitchFamily="18" charset="0"/>
              </a:rPr>
              <a:t>Náklad na každou další jednotku X = nejlépe měřitelný jako MRPT (X za Y) v odpovídajícím bodě PPF. </a:t>
            </a:r>
          </a:p>
          <a:p>
            <a:pPr algn="just" eaLnBrk="1" hangingPunct="1">
              <a:lnSpc>
                <a:spcPct val="90000"/>
              </a:lnSpc>
              <a:buFont typeface="Wingdings" panose="05000000000000000000" pitchFamily="2" charset="2"/>
              <a:buChar char="ü"/>
            </a:pPr>
            <a:r>
              <a:rPr lang="cs-CZ" altLang="en-US" sz="2800" b="1" dirty="0">
                <a:highlight>
                  <a:srgbClr val="FFFF00"/>
                </a:highlight>
                <a:latin typeface="Times New Roman" panose="02020603050405020304" pitchFamily="18" charset="0"/>
                <a:cs typeface="Times New Roman" panose="02020603050405020304" pitchFamily="18" charset="0"/>
              </a:rPr>
              <a:t>Zákon rostoucích alternativních nákladů: </a:t>
            </a:r>
            <a:r>
              <a:rPr lang="cs-CZ" altLang="en-US" sz="2800" b="1" dirty="0">
                <a:latin typeface="Times New Roman" panose="02020603050405020304" pitchFamily="18" charset="0"/>
                <a:cs typeface="Times New Roman" panose="02020603050405020304" pitchFamily="18" charset="0"/>
              </a:rPr>
              <a:t>čím více je určitého statku vyráběno </a:t>
            </a:r>
            <a:r>
              <a:rPr lang="cs-CZ" sz="2800" b="1" dirty="0">
                <a:latin typeface="Times New Roman" panose="02020603050405020304" pitchFamily="18" charset="0"/>
              </a:rPr>
              <a:t>=&gt; </a:t>
            </a:r>
            <a:r>
              <a:rPr lang="cs-CZ" altLang="en-US" sz="2800" b="1" dirty="0">
                <a:latin typeface="Times New Roman" panose="02020603050405020304" pitchFamily="18" charset="0"/>
                <a:cs typeface="Times New Roman" panose="02020603050405020304" pitchFamily="18" charset="0"/>
              </a:rPr>
              <a:t>tím vyšší alternativní náklady těchto dodatečných jednotek statku: </a:t>
            </a: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v důsledku </a:t>
            </a:r>
            <a:r>
              <a:rPr lang="cs-CZ" altLang="en-US" sz="2800" b="1" dirty="0">
                <a:highlight>
                  <a:srgbClr val="FFFF00"/>
                </a:highlight>
                <a:latin typeface="Times New Roman" panose="02020603050405020304" pitchFamily="18" charset="0"/>
                <a:cs typeface="Times New Roman" panose="02020603050405020304" pitchFamily="18" charset="0"/>
              </a:rPr>
              <a:t>klesajících výnosů, specializovaných zdrojů, rozdílné fondové náročnosti výroby. </a:t>
            </a: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V případě konstantních alternativních nákladů – PPF: PŘÍMKA. </a:t>
            </a:r>
          </a:p>
          <a:p>
            <a:pPr algn="just" eaLnBrk="1" hangingPunct="1">
              <a:lnSpc>
                <a:spcPct val="90000"/>
              </a:lnSpc>
              <a:buFont typeface="Wingdings" panose="05000000000000000000" pitchFamily="2" charset="2"/>
              <a:buChar char="Ø"/>
            </a:pPr>
            <a:endParaRPr lang="cs-CZ" altLang="en-US" sz="2800" b="1" dirty="0">
              <a:latin typeface="Times New Roman" panose="02020603050405020304" pitchFamily="18" charset="0"/>
              <a:cs typeface="Times New Roman" panose="02020603050405020304" pitchFamily="18" charset="0"/>
            </a:endParaRP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cs-CZ">
                <a:solidFill>
                  <a:schemeClr val="hlink"/>
                </a:solidFill>
              </a:rPr>
              <a:t>GRAF – Sklon křivky MRPT</a:t>
            </a:r>
          </a:p>
        </p:txBody>
      </p:sp>
      <p:sp>
        <p:nvSpPr>
          <p:cNvPr id="26627" name="Rectangle 3"/>
          <p:cNvSpPr>
            <a:spLocks noGrp="1" noChangeArrowheads="1"/>
          </p:cNvSpPr>
          <p:nvPr>
            <p:ph type="body" idx="1"/>
          </p:nvPr>
        </p:nvSpPr>
        <p:spPr>
          <a:xfrm>
            <a:off x="255494" y="1571624"/>
            <a:ext cx="6126258" cy="4640916"/>
          </a:xfrm>
        </p:spPr>
        <p:txBody>
          <a:bodyPr>
            <a:normAutofit/>
          </a:bodyPr>
          <a:lstStyle/>
          <a:p>
            <a:pPr eaLnBrk="1" hangingPunct="1">
              <a:lnSpc>
                <a:spcPct val="90000"/>
              </a:lnSpc>
              <a:defRPr/>
            </a:pPr>
            <a:r>
              <a:rPr lang="cs-CZ" sz="2400" b="1" dirty="0">
                <a:solidFill>
                  <a:srgbClr val="FF0000"/>
                </a:solidFill>
                <a:latin typeface="Times New Roman" panose="02020603050405020304" pitchFamily="18" charset="0"/>
              </a:rPr>
              <a:t>Bod S </a:t>
            </a:r>
            <a:r>
              <a:rPr lang="cs-CZ" sz="2400" dirty="0">
                <a:latin typeface="Times New Roman" panose="02020603050405020304" pitchFamily="18" charset="0"/>
              </a:rPr>
              <a:t>– </a:t>
            </a:r>
            <a:r>
              <a:rPr lang="cs-CZ" sz="2400" i="1" dirty="0">
                <a:solidFill>
                  <a:schemeClr val="tx1"/>
                </a:solidFill>
                <a:latin typeface="Times New Roman" panose="02020603050405020304" pitchFamily="18" charset="0"/>
              </a:rPr>
              <a:t>každé snížení výroby X o 1 jednotku vyvolá zvýšení výroby Y o více než 1 jednotku.</a:t>
            </a:r>
          </a:p>
          <a:p>
            <a:pPr eaLnBrk="1" hangingPunct="1">
              <a:lnSpc>
                <a:spcPct val="90000"/>
              </a:lnSpc>
              <a:defRPr/>
            </a:pPr>
            <a:r>
              <a:rPr lang="cs-CZ" sz="2400" b="1" dirty="0">
                <a:solidFill>
                  <a:srgbClr val="FF0000"/>
                </a:solidFill>
                <a:latin typeface="Times New Roman" panose="02020603050405020304" pitchFamily="18" charset="0"/>
              </a:rPr>
              <a:t>Bod T: </a:t>
            </a:r>
            <a:r>
              <a:rPr lang="cs-CZ" sz="2400" dirty="0">
                <a:latin typeface="Times New Roman" panose="02020603050405020304" pitchFamily="18" charset="0"/>
              </a:rPr>
              <a:t>křivka PPF – </a:t>
            </a:r>
            <a:r>
              <a:rPr lang="cs-CZ" sz="2400" b="1" dirty="0">
                <a:latin typeface="Times New Roman" panose="02020603050405020304" pitchFamily="18" charset="0"/>
              </a:rPr>
              <a:t>poměrně plochá, </a:t>
            </a:r>
            <a:r>
              <a:rPr lang="cs-CZ" sz="2400" dirty="0">
                <a:latin typeface="Times New Roman" panose="02020603050405020304" pitchFamily="18" charset="0"/>
              </a:rPr>
              <a:t>zdroje vhodnější pro výrobu Y jsou využívány ve výrobě  Y. </a:t>
            </a:r>
            <a:r>
              <a:rPr lang="cs-CZ" sz="2400" b="1" dirty="0">
                <a:latin typeface="Times New Roman" panose="02020603050405020304" pitchFamily="18" charset="0"/>
              </a:rPr>
              <a:t>=&gt;&gt;</a:t>
            </a:r>
            <a:endParaRPr lang="cs-CZ" sz="2400" dirty="0">
              <a:latin typeface="Times New Roman" panose="02020603050405020304" pitchFamily="18" charset="0"/>
            </a:endParaRPr>
          </a:p>
          <a:p>
            <a:pPr eaLnBrk="1" hangingPunct="1">
              <a:lnSpc>
                <a:spcPct val="90000"/>
              </a:lnSpc>
              <a:buFont typeface="Wingdings" panose="05000000000000000000" pitchFamily="2" charset="2"/>
              <a:buChar char="Ø"/>
              <a:defRPr/>
            </a:pPr>
            <a:r>
              <a:rPr lang="cs-CZ" sz="2400" i="1" dirty="0">
                <a:solidFill>
                  <a:schemeClr val="tx1"/>
                </a:solidFill>
                <a:latin typeface="Times New Roman" panose="02020603050405020304" pitchFamily="18" charset="0"/>
              </a:rPr>
              <a:t>Každé snížení výroby X o 1 jednotku umožní zvýšení výroby Y o méně než jednu jednotku.</a:t>
            </a:r>
          </a:p>
          <a:p>
            <a:pPr eaLnBrk="1" hangingPunct="1">
              <a:lnSpc>
                <a:spcPct val="90000"/>
              </a:lnSpc>
              <a:defRPr/>
            </a:pPr>
            <a:r>
              <a:rPr lang="cs-CZ" sz="2400" b="1" dirty="0">
                <a:latin typeface="Times New Roman" panose="02020603050405020304" pitchFamily="18" charset="0"/>
              </a:rPr>
              <a:t>Konkávní tvar křivky PPF </a:t>
            </a:r>
            <a:r>
              <a:rPr lang="cs-CZ" sz="2400" dirty="0">
                <a:latin typeface="Times New Roman" panose="02020603050405020304" pitchFamily="18" charset="0"/>
              </a:rPr>
              <a:t>= grafické vyjádření </a:t>
            </a:r>
            <a:r>
              <a:rPr lang="cs-CZ" sz="2400" b="1" dirty="0">
                <a:latin typeface="Times New Roman" panose="02020603050405020304" pitchFamily="18" charset="0"/>
              </a:rPr>
              <a:t>rostoucích alternativních nákladů</a:t>
            </a:r>
            <a:r>
              <a:rPr lang="cs-CZ" sz="2400" dirty="0">
                <a:latin typeface="Times New Roman" panose="02020603050405020304" pitchFamily="18" charset="0"/>
              </a:rPr>
              <a:t>. </a:t>
            </a:r>
          </a:p>
          <a:p>
            <a:pPr eaLnBrk="1" hangingPunct="1">
              <a:lnSpc>
                <a:spcPct val="90000"/>
              </a:lnSpc>
              <a:buFont typeface="Wingdings" panose="05000000000000000000" pitchFamily="2" charset="2"/>
              <a:buChar char="Ø"/>
              <a:defRPr/>
            </a:pPr>
            <a:r>
              <a:rPr lang="cs-CZ" sz="2400" b="1" dirty="0">
                <a:solidFill>
                  <a:schemeClr val="folHlink"/>
                </a:solidFill>
                <a:latin typeface="Times New Roman" panose="02020603050405020304" pitchFamily="18" charset="0"/>
              </a:rPr>
              <a:t>Konstantní</a:t>
            </a:r>
            <a:r>
              <a:rPr lang="cs-CZ" sz="2400" b="1" dirty="0">
                <a:latin typeface="Times New Roman" panose="02020603050405020304" pitchFamily="18" charset="0"/>
              </a:rPr>
              <a:t> alternativní náklady: PPF = </a:t>
            </a:r>
            <a:r>
              <a:rPr lang="cs-CZ" sz="2400" b="1" dirty="0">
                <a:solidFill>
                  <a:schemeClr val="folHlink"/>
                </a:solidFill>
                <a:latin typeface="Times New Roman" panose="02020603050405020304" pitchFamily="18" charset="0"/>
              </a:rPr>
              <a:t>přímka</a:t>
            </a:r>
            <a:r>
              <a:rPr lang="cs-CZ" sz="2400" b="1" dirty="0">
                <a:latin typeface="Times New Roman" panose="02020603050405020304" pitchFamily="18" charset="0"/>
              </a:rPr>
              <a:t>.</a:t>
            </a:r>
          </a:p>
        </p:txBody>
      </p:sp>
      <p:sp>
        <p:nvSpPr>
          <p:cNvPr id="13316" name="Line 5"/>
          <p:cNvSpPr>
            <a:spLocks noChangeShapeType="1"/>
          </p:cNvSpPr>
          <p:nvPr/>
        </p:nvSpPr>
        <p:spPr bwMode="auto">
          <a:xfrm>
            <a:off x="6927850" y="1931989"/>
            <a:ext cx="0" cy="33115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17" name="Line 6"/>
          <p:cNvSpPr>
            <a:spLocks noChangeShapeType="1"/>
          </p:cNvSpPr>
          <p:nvPr/>
        </p:nvSpPr>
        <p:spPr bwMode="auto">
          <a:xfrm>
            <a:off x="6927850" y="5243513"/>
            <a:ext cx="338455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18" name="Freeform 7"/>
          <p:cNvSpPr/>
          <p:nvPr/>
        </p:nvSpPr>
        <p:spPr bwMode="auto">
          <a:xfrm>
            <a:off x="6927851" y="2795589"/>
            <a:ext cx="2519363" cy="2447925"/>
          </a:xfrm>
          <a:custGeom>
            <a:avLst/>
            <a:gdLst>
              <a:gd name="T0" fmla="*/ 0 w 1587"/>
              <a:gd name="T1" fmla="*/ 0 h 1542"/>
              <a:gd name="T2" fmla="*/ 2147483647 w 1587"/>
              <a:gd name="T3" fmla="*/ 2147483647 h 1542"/>
              <a:gd name="T4" fmla="*/ 2147483647 w 1587"/>
              <a:gd name="T5" fmla="*/ 2147483647 h 1542"/>
              <a:gd name="T6" fmla="*/ 2147483647 w 1587"/>
              <a:gd name="T7" fmla="*/ 2147483647 h 1542"/>
              <a:gd name="T8" fmla="*/ 2147483647 w 1587"/>
              <a:gd name="T9" fmla="*/ 2147483647 h 1542"/>
              <a:gd name="T10" fmla="*/ 0 60000 65536"/>
              <a:gd name="T11" fmla="*/ 0 60000 65536"/>
              <a:gd name="T12" fmla="*/ 0 60000 65536"/>
              <a:gd name="T13" fmla="*/ 0 60000 65536"/>
              <a:gd name="T14" fmla="*/ 0 60000 65536"/>
              <a:gd name="T15" fmla="*/ 0 w 1587"/>
              <a:gd name="T16" fmla="*/ 0 h 1542"/>
              <a:gd name="T17" fmla="*/ 1587 w 1587"/>
              <a:gd name="T18" fmla="*/ 1542 h 1542"/>
            </a:gdLst>
            <a:ahLst/>
            <a:cxnLst>
              <a:cxn ang="T10">
                <a:pos x="T0" y="T1"/>
              </a:cxn>
              <a:cxn ang="T11">
                <a:pos x="T2" y="T3"/>
              </a:cxn>
              <a:cxn ang="T12">
                <a:pos x="T4" y="T5"/>
              </a:cxn>
              <a:cxn ang="T13">
                <a:pos x="T6" y="T7"/>
              </a:cxn>
              <a:cxn ang="T14">
                <a:pos x="T8" y="T9"/>
              </a:cxn>
            </a:cxnLst>
            <a:rect l="T15" t="T16" r="T17" b="T18"/>
            <a:pathLst>
              <a:path w="1587" h="1542">
                <a:moveTo>
                  <a:pt x="0" y="0"/>
                </a:moveTo>
                <a:cubicBezTo>
                  <a:pt x="329" y="23"/>
                  <a:pt x="658" y="46"/>
                  <a:pt x="862" y="91"/>
                </a:cubicBezTo>
                <a:cubicBezTo>
                  <a:pt x="1066" y="136"/>
                  <a:pt x="1133" y="189"/>
                  <a:pt x="1224" y="272"/>
                </a:cubicBezTo>
                <a:cubicBezTo>
                  <a:pt x="1315" y="355"/>
                  <a:pt x="1345" y="378"/>
                  <a:pt x="1406" y="590"/>
                </a:cubicBezTo>
                <a:cubicBezTo>
                  <a:pt x="1467" y="802"/>
                  <a:pt x="1527" y="1172"/>
                  <a:pt x="1587" y="1542"/>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19" name="Text Box 9"/>
          <p:cNvSpPr txBox="1">
            <a:spLocks noChangeArrowheads="1"/>
          </p:cNvSpPr>
          <p:nvPr/>
        </p:nvSpPr>
        <p:spPr bwMode="auto">
          <a:xfrm>
            <a:off x="10067926" y="5286376"/>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X</a:t>
            </a:r>
          </a:p>
        </p:txBody>
      </p:sp>
      <p:sp>
        <p:nvSpPr>
          <p:cNvPr id="13320" name="Text Box 10"/>
          <p:cNvSpPr txBox="1">
            <a:spLocks noChangeArrowheads="1"/>
          </p:cNvSpPr>
          <p:nvPr/>
        </p:nvSpPr>
        <p:spPr bwMode="auto">
          <a:xfrm>
            <a:off x="9139239" y="3581401"/>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S</a:t>
            </a:r>
          </a:p>
        </p:txBody>
      </p:sp>
      <p:sp>
        <p:nvSpPr>
          <p:cNvPr id="13321" name="Text Box 12"/>
          <p:cNvSpPr txBox="1">
            <a:spLocks noChangeArrowheads="1"/>
          </p:cNvSpPr>
          <p:nvPr/>
        </p:nvSpPr>
        <p:spPr bwMode="auto">
          <a:xfrm>
            <a:off x="6926263" y="23637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PPF</a:t>
            </a:r>
          </a:p>
        </p:txBody>
      </p:sp>
      <p:sp>
        <p:nvSpPr>
          <p:cNvPr id="13322" name="Text Box 13"/>
          <p:cNvSpPr txBox="1">
            <a:spLocks noChangeArrowheads="1"/>
          </p:cNvSpPr>
          <p:nvPr/>
        </p:nvSpPr>
        <p:spPr bwMode="auto">
          <a:xfrm>
            <a:off x="8655051" y="2795588"/>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T</a:t>
            </a:r>
          </a:p>
        </p:txBody>
      </p:sp>
      <p:sp>
        <p:nvSpPr>
          <p:cNvPr id="13323" name="Text Box 21"/>
          <p:cNvSpPr txBox="1">
            <a:spLocks noChangeArrowheads="1"/>
          </p:cNvSpPr>
          <p:nvPr/>
        </p:nvSpPr>
        <p:spPr bwMode="auto">
          <a:xfrm>
            <a:off x="6494464" y="2867026"/>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Y</a:t>
            </a:r>
            <a:r>
              <a:rPr lang="cs-CZ" altLang="en-US" baseline="-25000">
                <a:latin typeface="Times New Roman" panose="02020603050405020304" pitchFamily="18" charset="0"/>
              </a:rPr>
              <a:t>T</a:t>
            </a:r>
          </a:p>
        </p:txBody>
      </p:sp>
      <p:sp>
        <p:nvSpPr>
          <p:cNvPr id="13324" name="Text Box 22"/>
          <p:cNvSpPr txBox="1">
            <a:spLocks noChangeArrowheads="1"/>
          </p:cNvSpPr>
          <p:nvPr/>
        </p:nvSpPr>
        <p:spPr bwMode="auto">
          <a:xfrm>
            <a:off x="6494464" y="36591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Y</a:t>
            </a:r>
            <a:r>
              <a:rPr lang="cs-CZ" altLang="en-US" baseline="-25000">
                <a:latin typeface="Times New Roman" panose="02020603050405020304" pitchFamily="18" charset="0"/>
              </a:rPr>
              <a:t>S</a:t>
            </a:r>
          </a:p>
        </p:txBody>
      </p:sp>
      <p:sp>
        <p:nvSpPr>
          <p:cNvPr id="13325" name="Line 23"/>
          <p:cNvSpPr>
            <a:spLocks noChangeShapeType="1"/>
          </p:cNvSpPr>
          <p:nvPr/>
        </p:nvSpPr>
        <p:spPr bwMode="auto">
          <a:xfrm>
            <a:off x="6926263" y="3155950"/>
            <a:ext cx="187325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26" name="Line 24"/>
          <p:cNvSpPr>
            <a:spLocks noChangeShapeType="1"/>
          </p:cNvSpPr>
          <p:nvPr/>
        </p:nvSpPr>
        <p:spPr bwMode="auto">
          <a:xfrm>
            <a:off x="6926263" y="3803650"/>
            <a:ext cx="223361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27" name="Line 25"/>
          <p:cNvSpPr>
            <a:spLocks noChangeShapeType="1"/>
          </p:cNvSpPr>
          <p:nvPr/>
        </p:nvSpPr>
        <p:spPr bwMode="auto">
          <a:xfrm>
            <a:off x="8799513" y="3155951"/>
            <a:ext cx="0" cy="20875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28" name="Line 26"/>
          <p:cNvSpPr>
            <a:spLocks noChangeShapeType="1"/>
          </p:cNvSpPr>
          <p:nvPr/>
        </p:nvSpPr>
        <p:spPr bwMode="auto">
          <a:xfrm>
            <a:off x="9159875" y="3803651"/>
            <a:ext cx="0" cy="14398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29" name="Line 27"/>
          <p:cNvSpPr>
            <a:spLocks noChangeShapeType="1"/>
          </p:cNvSpPr>
          <p:nvPr/>
        </p:nvSpPr>
        <p:spPr bwMode="auto">
          <a:xfrm>
            <a:off x="6999288" y="3227389"/>
            <a:ext cx="0" cy="5048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30" name="Line 28"/>
          <p:cNvSpPr>
            <a:spLocks noChangeShapeType="1"/>
          </p:cNvSpPr>
          <p:nvPr/>
        </p:nvSpPr>
        <p:spPr bwMode="auto">
          <a:xfrm>
            <a:off x="8870950" y="5172075"/>
            <a:ext cx="2159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31" name="Text Box 29"/>
          <p:cNvSpPr txBox="1">
            <a:spLocks noChangeArrowheads="1"/>
          </p:cNvSpPr>
          <p:nvPr/>
        </p:nvSpPr>
        <p:spPr bwMode="auto">
          <a:xfrm>
            <a:off x="6567489" y="1857376"/>
            <a:ext cx="35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Y</a:t>
            </a:r>
          </a:p>
        </p:txBody>
      </p:sp>
      <p:sp>
        <p:nvSpPr>
          <p:cNvPr id="13332" name="Text Box 30"/>
          <p:cNvSpPr txBox="1">
            <a:spLocks noChangeArrowheads="1"/>
          </p:cNvSpPr>
          <p:nvPr/>
        </p:nvSpPr>
        <p:spPr bwMode="auto">
          <a:xfrm>
            <a:off x="9015414" y="53165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X</a:t>
            </a:r>
            <a:r>
              <a:rPr lang="cs-CZ" altLang="en-US" baseline="-25000">
                <a:latin typeface="Times New Roman" panose="02020603050405020304" pitchFamily="18" charset="0"/>
              </a:rPr>
              <a:t>S</a:t>
            </a:r>
          </a:p>
        </p:txBody>
      </p:sp>
      <p:sp>
        <p:nvSpPr>
          <p:cNvPr id="13333" name="Text Box 31"/>
          <p:cNvSpPr txBox="1">
            <a:spLocks noChangeArrowheads="1"/>
          </p:cNvSpPr>
          <p:nvPr/>
        </p:nvSpPr>
        <p:spPr bwMode="auto">
          <a:xfrm>
            <a:off x="8510589" y="53165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X</a:t>
            </a:r>
            <a:r>
              <a:rPr lang="cs-CZ" altLang="en-US" baseline="-25000">
                <a:latin typeface="Times New Roman" panose="02020603050405020304" pitchFamily="18" charset="0"/>
              </a:rPr>
              <a:t>T</a:t>
            </a:r>
          </a:p>
        </p:txBody>
      </p:sp>
      <p:sp>
        <p:nvSpPr>
          <p:cNvPr id="13334" name="Line 32"/>
          <p:cNvSpPr>
            <a:spLocks noChangeShapeType="1"/>
          </p:cNvSpPr>
          <p:nvPr/>
        </p:nvSpPr>
        <p:spPr bwMode="auto">
          <a:xfrm>
            <a:off x="7646988" y="2219325"/>
            <a:ext cx="2520950" cy="2089150"/>
          </a:xfrm>
          <a:prstGeom prst="line">
            <a:avLst/>
          </a:prstGeom>
          <a:noFill/>
          <a:ln w="1587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35" name="Line 33"/>
          <p:cNvSpPr>
            <a:spLocks noChangeShapeType="1"/>
          </p:cNvSpPr>
          <p:nvPr/>
        </p:nvSpPr>
        <p:spPr bwMode="auto">
          <a:xfrm flipH="1" flipV="1">
            <a:off x="8726489" y="2074864"/>
            <a:ext cx="720725" cy="2808287"/>
          </a:xfrm>
          <a:prstGeom prst="line">
            <a:avLst/>
          </a:prstGeom>
          <a:noFill/>
          <a:ln w="1587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3336" name="Text Box 34"/>
          <p:cNvSpPr txBox="1">
            <a:spLocks noChangeArrowheads="1"/>
          </p:cNvSpPr>
          <p:nvPr/>
        </p:nvSpPr>
        <p:spPr bwMode="auto">
          <a:xfrm>
            <a:off x="10025064" y="4205288"/>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t</a:t>
            </a:r>
          </a:p>
        </p:txBody>
      </p:sp>
      <p:sp>
        <p:nvSpPr>
          <p:cNvPr id="13337" name="Text Box 35"/>
          <p:cNvSpPr txBox="1">
            <a:spLocks noChangeArrowheads="1"/>
          </p:cNvSpPr>
          <p:nvPr/>
        </p:nvSpPr>
        <p:spPr bwMode="auto">
          <a:xfrm>
            <a:off x="8726489" y="1858963"/>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s</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Efektivní rozmístění zdrojů mezi firmy</a:t>
            </a:r>
          </a:p>
        </p:txBody>
      </p:sp>
      <p:sp>
        <p:nvSpPr>
          <p:cNvPr id="24579" name="Rectangle 1027"/>
          <p:cNvSpPr>
            <a:spLocks noGrp="1" noChangeArrowheads="1"/>
          </p:cNvSpPr>
          <p:nvPr>
            <p:ph type="body" idx="1"/>
          </p:nvPr>
        </p:nvSpPr>
        <p:spPr>
          <a:xfrm>
            <a:off x="174813" y="1600200"/>
            <a:ext cx="11820672" cy="4983162"/>
          </a:xfrm>
        </p:spPr>
        <p:txBody>
          <a:bodyPr>
            <a:normAutofit/>
          </a:bodyPr>
          <a:lstStyle/>
          <a:p>
            <a:pPr algn="just" eaLnBrk="1" hangingPunct="1">
              <a:lnSpc>
                <a:spcPct val="90000"/>
              </a:lnSpc>
              <a:buFont typeface="Wingdings" panose="05000000000000000000" pitchFamily="2" charset="2"/>
              <a:buChar char="v"/>
            </a:pPr>
            <a:r>
              <a:rPr lang="cs-CZ" altLang="en-US" sz="2800" b="1" dirty="0">
                <a:latin typeface="Times New Roman" panose="02020603050405020304" pitchFamily="18" charset="0"/>
                <a:cs typeface="Times New Roman" panose="02020603050405020304" pitchFamily="18" charset="0"/>
              </a:rPr>
              <a:t>Ekonomika s fixní zásobu zdrojů: </a:t>
            </a: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Další podmínka celkové efektivnosti výroby = efektivní rozmístění zdrojů mezi jednotlivé firmy. </a:t>
            </a:r>
          </a:p>
          <a:p>
            <a:pPr algn="just" eaLnBrk="1" hangingPunct="1">
              <a:lnSpc>
                <a:spcPct val="90000"/>
              </a:lnSpc>
              <a:buFont typeface="Wingdings" panose="05000000000000000000" pitchFamily="2" charset="2"/>
              <a:buChar char="ü"/>
            </a:pPr>
            <a:r>
              <a:rPr lang="cs-CZ" altLang="en-US" sz="2800" b="1" i="1" dirty="0">
                <a:latin typeface="Times New Roman" panose="02020603050405020304" pitchFamily="18" charset="0"/>
                <a:cs typeface="Times New Roman" panose="02020603050405020304" pitchFamily="18" charset="0"/>
              </a:rPr>
              <a:t>Zdroje – rozděleny do těch firem, kde jsou nejefektivněji využity.</a:t>
            </a:r>
            <a:r>
              <a:rPr lang="cs-CZ" altLang="en-US" sz="2800" b="1" dirty="0">
                <a:latin typeface="Times New Roman" panose="02020603050405020304" pitchFamily="18" charset="0"/>
                <a:cs typeface="Times New Roman" panose="02020603050405020304" pitchFamily="18" charset="0"/>
              </a:rPr>
              <a:t> </a:t>
            </a:r>
          </a:p>
          <a:p>
            <a:pPr algn="just" eaLnBrk="1" hangingPunct="1">
              <a:lnSpc>
                <a:spcPct val="90000"/>
              </a:lnSpc>
              <a:buFont typeface="Wingdings" panose="05000000000000000000" pitchFamily="2" charset="2"/>
              <a:buChar char="v"/>
            </a:pPr>
            <a:r>
              <a:rPr lang="cs-CZ" altLang="en-US" sz="2800" b="1" dirty="0">
                <a:solidFill>
                  <a:srgbClr val="FF0000"/>
                </a:solidFill>
                <a:latin typeface="Times New Roman" panose="02020603050405020304" pitchFamily="18" charset="0"/>
                <a:cs typeface="Times New Roman" panose="02020603050405020304" pitchFamily="18" charset="0"/>
              </a:rPr>
              <a:t>2. ALOKAČNÍ PRAVIDLO:</a:t>
            </a:r>
          </a:p>
          <a:p>
            <a:pPr algn="just" eaLnBrk="1" hangingPunct="1">
              <a:lnSpc>
                <a:spcPct val="90000"/>
              </a:lnSpc>
              <a:buFont typeface="Wingdings" panose="05000000000000000000" pitchFamily="2" charset="2"/>
              <a:buChar char="Ø"/>
            </a:pPr>
            <a:r>
              <a:rPr lang="cs-CZ" altLang="en-US" sz="2800" b="1" i="1" dirty="0">
                <a:latin typeface="Times New Roman" panose="02020603050405020304" pitchFamily="18" charset="0"/>
                <a:cs typeface="Times New Roman" panose="02020603050405020304" pitchFamily="18" charset="0"/>
              </a:rPr>
              <a:t>taková alokace fixního množství práce a kapitálu mezi obě firmy, při níž je mezní produkt obou výrobních faktorů pro oba vyráběné statky stejný.</a:t>
            </a:r>
          </a:p>
          <a:p>
            <a:pPr algn="just" eaLnBrk="1" hangingPunct="1">
              <a:lnSpc>
                <a:spcPct val="90000"/>
              </a:lnSpc>
              <a:buFont typeface="Wingdings" panose="05000000000000000000" pitchFamily="2" charset="2"/>
              <a:buChar char="Ø"/>
            </a:pPr>
            <a:endParaRPr lang="cs-CZ" altLang="en-US" sz="2800" b="1" i="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Graficky – 2. alokační pravidlo: křivky MP</a:t>
            </a:r>
            <a:r>
              <a:rPr lang="cs-CZ" altLang="en-US" sz="2400" b="1" dirty="0">
                <a:latin typeface="Times New Roman" panose="02020603050405020304" pitchFamily="18" charset="0"/>
                <a:cs typeface="Times New Roman" panose="02020603050405020304" pitchFamily="18" charset="0"/>
              </a:rPr>
              <a:t>L</a:t>
            </a:r>
            <a:r>
              <a:rPr lang="cs-CZ" altLang="en-US" sz="2800" b="1" dirty="0">
                <a:latin typeface="Times New Roman" panose="02020603050405020304" pitchFamily="18" charset="0"/>
                <a:cs typeface="Times New Roman" panose="02020603050405020304" pitchFamily="18" charset="0"/>
              </a:rPr>
              <a:t> nebo MP</a:t>
            </a:r>
            <a:r>
              <a:rPr lang="cs-CZ" altLang="en-US" sz="2400" b="1" dirty="0">
                <a:latin typeface="Times New Roman" panose="02020603050405020304" pitchFamily="18" charset="0"/>
                <a:cs typeface="Times New Roman" panose="02020603050405020304" pitchFamily="18" charset="0"/>
              </a:rPr>
              <a:t>K</a:t>
            </a:r>
            <a:r>
              <a:rPr lang="cs-CZ" altLang="en-US" sz="2800" b="1" dirty="0">
                <a:latin typeface="Times New Roman" panose="02020603050405020304" pitchFamily="18" charset="0"/>
                <a:cs typeface="Times New Roman" panose="02020603050405020304" pitchFamily="18" charset="0"/>
              </a:rPr>
              <a:t> dvou firem vyrábějících stejný produkt. </a:t>
            </a: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
        <p:nvSpPr>
          <p:cNvPr id="2" name="Arrow: Right 1"/>
          <p:cNvSpPr/>
          <p:nvPr/>
        </p:nvSpPr>
        <p:spPr>
          <a:xfrm>
            <a:off x="8269941" y="5688106"/>
            <a:ext cx="1882588"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Efektivní rozmístění zdrojů mezi firmy</a:t>
            </a:r>
          </a:p>
        </p:txBody>
      </p:sp>
      <p:sp>
        <p:nvSpPr>
          <p:cNvPr id="24579" name="Rectangle 1027"/>
          <p:cNvSpPr>
            <a:spLocks noGrp="1" noChangeArrowheads="1"/>
          </p:cNvSpPr>
          <p:nvPr>
            <p:ph type="body" idx="1"/>
          </p:nvPr>
        </p:nvSpPr>
        <p:spPr>
          <a:xfrm>
            <a:off x="7395882" y="1135250"/>
            <a:ext cx="4493500" cy="4431832"/>
          </a:xfrm>
        </p:spPr>
        <p:txBody>
          <a:bodyPr>
            <a:normAutofit fontScale="77500" lnSpcReduction="20000"/>
          </a:bodyPr>
          <a:lstStyle/>
          <a:p>
            <a:pPr algn="just" eaLnBrk="1" hangingPunct="1">
              <a:lnSpc>
                <a:spcPct val="90000"/>
              </a:lnSpc>
              <a:buFont typeface="Wingdings" panose="05000000000000000000" pitchFamily="2" charset="2"/>
              <a:buChar char="§"/>
            </a:pPr>
            <a:r>
              <a:rPr lang="cs-CZ" altLang="en-US" sz="2800" b="1" dirty="0">
                <a:latin typeface="Times New Roman" panose="02020603050405020304" pitchFamily="18" charset="0"/>
                <a:cs typeface="Times New Roman" panose="02020603050405020304" pitchFamily="18" charset="0"/>
              </a:rPr>
              <a:t>Výchozí alokace: </a:t>
            </a:r>
            <a:r>
              <a:rPr lang="cs-CZ" altLang="en-US" sz="2800" b="1" dirty="0">
                <a:solidFill>
                  <a:srgbClr val="FF0000"/>
                </a:solidFill>
                <a:latin typeface="Times New Roman" panose="02020603050405020304" pitchFamily="18" charset="0"/>
                <a:cs typeface="Times New Roman" panose="02020603050405020304" pitchFamily="18" charset="0"/>
              </a:rPr>
              <a:t>L</a:t>
            </a:r>
            <a:r>
              <a:rPr lang="cs-CZ" altLang="en-US" sz="2600" b="1" dirty="0">
                <a:solidFill>
                  <a:srgbClr val="FF0000"/>
                </a:solidFill>
                <a:latin typeface="Times New Roman" panose="02020603050405020304" pitchFamily="18" charset="0"/>
                <a:cs typeface="Times New Roman" panose="02020603050405020304" pitchFamily="18" charset="0"/>
              </a:rPr>
              <a:t>1</a:t>
            </a:r>
            <a:r>
              <a:rPr lang="cs-CZ" altLang="en-US" sz="2800" b="1" dirty="0">
                <a:solidFill>
                  <a:srgbClr val="FF0000"/>
                </a:solidFill>
                <a:latin typeface="Times New Roman" panose="02020603050405020304" pitchFamily="18" charset="0"/>
                <a:cs typeface="Times New Roman" panose="02020603050405020304" pitchFamily="18" charset="0"/>
              </a:rPr>
              <a:t> dělníků ve firmě 1 a L</a:t>
            </a:r>
            <a:r>
              <a:rPr lang="cs-CZ" altLang="en-US" sz="2600" b="1" dirty="0">
                <a:solidFill>
                  <a:srgbClr val="FF0000"/>
                </a:solidFill>
                <a:latin typeface="Times New Roman" panose="02020603050405020304" pitchFamily="18" charset="0"/>
                <a:cs typeface="Times New Roman" panose="02020603050405020304" pitchFamily="18" charset="0"/>
              </a:rPr>
              <a:t>2</a:t>
            </a:r>
            <a:r>
              <a:rPr lang="cs-CZ" altLang="en-US" sz="2800" b="1" dirty="0">
                <a:solidFill>
                  <a:srgbClr val="FF0000"/>
                </a:solidFill>
                <a:latin typeface="Times New Roman" panose="02020603050405020304" pitchFamily="18" charset="0"/>
                <a:cs typeface="Times New Roman" panose="02020603050405020304" pitchFamily="18" charset="0"/>
              </a:rPr>
              <a:t> ve firmě 2. </a:t>
            </a: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MP</a:t>
            </a:r>
            <a:r>
              <a:rPr lang="cs-CZ" altLang="en-US" sz="2600" b="1" dirty="0">
                <a:latin typeface="Times New Roman" panose="02020603050405020304" pitchFamily="18" charset="0"/>
                <a:cs typeface="Times New Roman" panose="02020603050405020304" pitchFamily="18" charset="0"/>
              </a:rPr>
              <a:t>L</a:t>
            </a:r>
            <a:r>
              <a:rPr lang="cs-CZ" altLang="en-US" sz="2800" b="1" dirty="0">
                <a:latin typeface="Times New Roman" panose="02020603050405020304" pitchFamily="18" charset="0"/>
                <a:cs typeface="Times New Roman" panose="02020603050405020304" pitchFamily="18" charset="0"/>
              </a:rPr>
              <a:t> prvé firmy: větší než MP</a:t>
            </a:r>
            <a:r>
              <a:rPr lang="cs-CZ" altLang="en-US" sz="2600" b="1" dirty="0">
                <a:latin typeface="Times New Roman" panose="02020603050405020304" pitchFamily="18" charset="0"/>
                <a:cs typeface="Times New Roman" panose="02020603050405020304" pitchFamily="18" charset="0"/>
              </a:rPr>
              <a:t>L</a:t>
            </a:r>
            <a:r>
              <a:rPr lang="cs-CZ" altLang="en-US" sz="2800" b="1" dirty="0">
                <a:latin typeface="Times New Roman" panose="02020603050405020304" pitchFamily="18" charset="0"/>
                <a:cs typeface="Times New Roman" panose="02020603050405020304" pitchFamily="18" charset="0"/>
              </a:rPr>
              <a:t> druhé firmy.</a:t>
            </a:r>
          </a:p>
          <a:p>
            <a:pPr algn="just" eaLnBrk="1" hangingPunct="1">
              <a:lnSpc>
                <a:spcPct val="90000"/>
              </a:lnSpc>
              <a:buFont typeface="Wingdings" panose="05000000000000000000" pitchFamily="2" charset="2"/>
              <a:buChar char="ü"/>
            </a:pPr>
            <a:r>
              <a:rPr lang="cs-CZ" altLang="en-US" sz="2800" b="1" dirty="0">
                <a:latin typeface="Times New Roman" panose="02020603050405020304" pitchFamily="18" charset="0"/>
                <a:cs typeface="Times New Roman" panose="02020603050405020304" pitchFamily="18" charset="0"/>
              </a:rPr>
              <a:t>2. alokační pravidlo: </a:t>
            </a:r>
            <a:r>
              <a:rPr lang="cs-CZ" altLang="en-US" sz="2800" b="1" dirty="0">
                <a:solidFill>
                  <a:srgbClr val="FF0000"/>
                </a:solidFill>
                <a:latin typeface="Times New Roman" panose="02020603050405020304" pitchFamily="18" charset="0"/>
                <a:cs typeface="Times New Roman" panose="02020603050405020304" pitchFamily="18" charset="0"/>
              </a:rPr>
              <a:t>práce přemístěna z druhé do první firmy. </a:t>
            </a: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Přemístěn jeden pracovník: šrafovaná plocha na obr. a = rozšíření výroby pomocí dodatečného pracovníka v první firmě, na obrázku b = omezení výroby ve druhé firmě v důsledku ztráty pracovníka: </a:t>
            </a:r>
          </a:p>
          <a:p>
            <a:pPr algn="just" eaLnBrk="1" hangingPunct="1">
              <a:lnSpc>
                <a:spcPct val="90000"/>
              </a:lnSpc>
              <a:buFont typeface="Wingdings" panose="05000000000000000000" pitchFamily="2" charset="2"/>
              <a:buChar char="Ø"/>
            </a:pPr>
            <a:r>
              <a:rPr lang="cs-CZ" altLang="en-US" sz="2800" b="1" dirty="0">
                <a:latin typeface="Times New Roman" panose="02020603050405020304" pitchFamily="18" charset="0"/>
                <a:cs typeface="Times New Roman" panose="02020603050405020304" pitchFamily="18" charset="0"/>
              </a:rPr>
              <a:t>Větší na obr. a než na obr. b </a:t>
            </a:r>
            <a:r>
              <a:rPr lang="cs-CZ" sz="2800" b="1" dirty="0">
                <a:latin typeface="Times New Roman" panose="02020603050405020304" pitchFamily="18" charset="0"/>
              </a:rPr>
              <a:t>=&gt;&gt; </a:t>
            </a:r>
            <a:r>
              <a:rPr lang="cs-CZ" altLang="en-US" sz="2800" b="1" dirty="0">
                <a:latin typeface="Times New Roman" panose="02020603050405020304" pitchFamily="18" charset="0"/>
                <a:cs typeface="Times New Roman" panose="02020603050405020304" pitchFamily="18" charset="0"/>
              </a:rPr>
              <a:t>Přesun vede k vyrovnání MP</a:t>
            </a:r>
            <a:r>
              <a:rPr lang="cs-CZ" altLang="en-US" sz="2300" b="1" dirty="0">
                <a:latin typeface="Times New Roman" panose="02020603050405020304" pitchFamily="18" charset="0"/>
                <a:cs typeface="Times New Roman" panose="02020603050405020304" pitchFamily="18" charset="0"/>
              </a:rPr>
              <a:t>L</a:t>
            </a:r>
            <a:r>
              <a:rPr lang="cs-CZ" altLang="en-US" sz="2800" b="1" dirty="0">
                <a:latin typeface="Times New Roman" panose="02020603050405020304" pitchFamily="18" charset="0"/>
                <a:cs typeface="Times New Roman" panose="02020603050405020304" pitchFamily="18" charset="0"/>
              </a:rPr>
              <a:t> firem:</a:t>
            </a:r>
          </a:p>
          <a:p>
            <a:pPr algn="just" eaLnBrk="1" hangingPunct="1">
              <a:lnSpc>
                <a:spcPct val="90000"/>
              </a:lnSpc>
              <a:buFont typeface="Wingdings" panose="05000000000000000000" pitchFamily="2" charset="2"/>
              <a:buChar char="v"/>
            </a:pPr>
            <a:endParaRPr lang="cs-CZ" altLang="en-US" sz="2800" b="1" dirty="0">
              <a:latin typeface="Times New Roman" panose="02020603050405020304" pitchFamily="18" charset="0"/>
              <a:cs typeface="Times New Roman" panose="02020603050405020304" pitchFamily="18" charset="0"/>
            </a:endParaRP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pic>
        <p:nvPicPr>
          <p:cNvPr id="3" name="Picture 2">
            <a:extLst>
              <a:ext uri="{FF2B5EF4-FFF2-40B4-BE49-F238E27FC236}">
                <a16:creationId xmlns:a16="http://schemas.microsoft.com/office/drawing/2014/main" id="{CCF684B6-6620-575A-9683-F6B708E15448}"/>
              </a:ext>
            </a:extLst>
          </p:cNvPr>
          <p:cNvPicPr>
            <a:picLocks noChangeAspect="1"/>
          </p:cNvPicPr>
          <p:nvPr/>
        </p:nvPicPr>
        <p:blipFill>
          <a:blip r:embed="rId3"/>
          <a:stretch>
            <a:fillRect/>
          </a:stretch>
        </p:blipFill>
        <p:spPr>
          <a:xfrm>
            <a:off x="132966" y="1469824"/>
            <a:ext cx="7262916" cy="3908999"/>
          </a:xfrm>
          <a:prstGeom prst="rect">
            <a:avLst/>
          </a:prstGeom>
        </p:spPr>
      </p:pic>
      <p:sp>
        <p:nvSpPr>
          <p:cNvPr id="6" name="TextBox 5">
            <a:extLst>
              <a:ext uri="{FF2B5EF4-FFF2-40B4-BE49-F238E27FC236}">
                <a16:creationId xmlns:a16="http://schemas.microsoft.com/office/drawing/2014/main" id="{26795B11-805B-A046-165D-7763892F346E}"/>
              </a:ext>
            </a:extLst>
          </p:cNvPr>
          <p:cNvSpPr txBox="1"/>
          <p:nvPr/>
        </p:nvSpPr>
        <p:spPr>
          <a:xfrm>
            <a:off x="132966" y="5584387"/>
            <a:ext cx="11926067" cy="757130"/>
          </a:xfrm>
          <a:prstGeom prst="rect">
            <a:avLst/>
          </a:prstGeom>
          <a:noFill/>
        </p:spPr>
        <p:txBody>
          <a:bodyPr wrap="square">
            <a:spAutoFit/>
          </a:bodyPr>
          <a:lstStyle/>
          <a:p>
            <a:pPr marL="457200" marR="0" lvl="0" indent="-342900" algn="just" defTabSz="914400" rtl="0" eaLnBrk="1" fontAlgn="auto" latinLnBrk="0" hangingPunct="1">
              <a:lnSpc>
                <a:spcPct val="90000"/>
              </a:lnSpc>
              <a:spcBef>
                <a:spcPts val="360"/>
              </a:spcBef>
              <a:spcAft>
                <a:spcPts val="0"/>
              </a:spcAft>
              <a:buClr>
                <a:srgbClr val="000000"/>
              </a:buClr>
              <a:buSzPts val="1800"/>
              <a:buFont typeface="Wingdings" panose="05000000000000000000" pitchFamily="2" charset="2"/>
              <a:buChar char="Ø"/>
              <a:tabLst/>
              <a:defRPr/>
            </a:pPr>
            <a:r>
              <a:rPr kumimoji="0" lang="cs-CZ"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Dodatečný pracovník v první firmě způsobil pokles MPL; Ve druhé firmě – méně pracovníků – růst MPL.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cs-CZ" sz="4000" dirty="0">
                <a:solidFill>
                  <a:schemeClr val="hlink"/>
                </a:solidFill>
              </a:rPr>
              <a:t>Efektivní rozmístění zdrojů mezi firmy – závěry:</a:t>
            </a:r>
          </a:p>
        </p:txBody>
      </p:sp>
      <p:sp>
        <p:nvSpPr>
          <p:cNvPr id="24579" name="Rectangle 1027"/>
          <p:cNvSpPr>
            <a:spLocks noGrp="1" noChangeArrowheads="1"/>
          </p:cNvSpPr>
          <p:nvPr>
            <p:ph type="body" idx="1"/>
          </p:nvPr>
        </p:nvSpPr>
        <p:spPr>
          <a:xfrm>
            <a:off x="295835" y="1532964"/>
            <a:ext cx="11699650" cy="5050397"/>
          </a:xfrm>
        </p:spPr>
        <p:txBody>
          <a:bodyPr>
            <a:normAutofit/>
          </a:bodyPr>
          <a:lstStyle/>
          <a:p>
            <a:pPr algn="just" eaLnBrk="1" hangingPunct="1">
              <a:lnSpc>
                <a:spcPct val="90000"/>
              </a:lnSpc>
              <a:buFont typeface="Wingdings" panose="05000000000000000000" pitchFamily="2" charset="2"/>
              <a:buChar char="§"/>
            </a:pPr>
            <a:r>
              <a:rPr lang="cs-CZ" altLang="en-US" sz="4000" b="1" dirty="0">
                <a:latin typeface="Times New Roman" panose="02020603050405020304" pitchFamily="18" charset="0"/>
                <a:cs typeface="Times New Roman" panose="02020603050405020304" pitchFamily="18" charset="0"/>
              </a:rPr>
              <a:t>Přesun práce – dokud rovnosti požadované </a:t>
            </a:r>
            <a:r>
              <a:rPr lang="cs-CZ" altLang="en-US" sz="4000" b="1" dirty="0">
                <a:solidFill>
                  <a:srgbClr val="FF0000"/>
                </a:solidFill>
                <a:latin typeface="Times New Roman" panose="02020603050405020304" pitchFamily="18" charset="0"/>
                <a:cs typeface="Times New Roman" panose="02020603050405020304" pitchFamily="18" charset="0"/>
              </a:rPr>
              <a:t>alokačním pravidlem 2 není dosaženo.</a:t>
            </a:r>
          </a:p>
          <a:p>
            <a:pPr algn="just" eaLnBrk="1" hangingPunct="1">
              <a:lnSpc>
                <a:spcPct val="90000"/>
              </a:lnSpc>
              <a:buFont typeface="Wingdings" panose="05000000000000000000" pitchFamily="2" charset="2"/>
              <a:buChar char="§"/>
            </a:pPr>
            <a:endParaRPr lang="cs-CZ" altLang="en-US" sz="40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pPr>
            <a:r>
              <a:rPr lang="cs-CZ" altLang="en-US" sz="4000" b="1" dirty="0">
                <a:latin typeface="Times New Roman" panose="02020603050405020304" pitchFamily="18" charset="0"/>
                <a:cs typeface="Times New Roman" panose="02020603050405020304" pitchFamily="18" charset="0"/>
              </a:rPr>
              <a:t>Když je </a:t>
            </a:r>
            <a:r>
              <a:rPr lang="cs-CZ" altLang="en-US" sz="4000" b="1" dirty="0">
                <a:solidFill>
                  <a:srgbClr val="0070C0"/>
                </a:solidFill>
                <a:latin typeface="Times New Roman" panose="02020603050405020304" pitchFamily="18" charset="0"/>
                <a:cs typeface="Times New Roman" panose="02020603050405020304" pitchFamily="18" charset="0"/>
              </a:rPr>
              <a:t>MP</a:t>
            </a:r>
            <a:r>
              <a:rPr lang="cs-CZ" altLang="en-US" sz="3600" b="1" dirty="0">
                <a:solidFill>
                  <a:srgbClr val="0070C0"/>
                </a:solidFill>
                <a:latin typeface="Times New Roman" panose="02020603050405020304" pitchFamily="18" charset="0"/>
                <a:cs typeface="Times New Roman" panose="02020603050405020304" pitchFamily="18" charset="0"/>
              </a:rPr>
              <a:t>L</a:t>
            </a:r>
            <a:r>
              <a:rPr lang="cs-CZ" altLang="en-US" sz="4000" b="1" dirty="0">
                <a:latin typeface="Times New Roman" panose="02020603050405020304" pitchFamily="18" charset="0"/>
                <a:cs typeface="Times New Roman" panose="02020603050405020304" pitchFamily="18" charset="0"/>
              </a:rPr>
              <a:t> nebo </a:t>
            </a:r>
            <a:r>
              <a:rPr lang="cs-CZ" altLang="en-US" sz="4000" b="1" dirty="0">
                <a:solidFill>
                  <a:srgbClr val="0070C0"/>
                </a:solidFill>
                <a:latin typeface="Times New Roman" panose="02020603050405020304" pitchFamily="18" charset="0"/>
                <a:cs typeface="Times New Roman" panose="02020603050405020304" pitchFamily="18" charset="0"/>
              </a:rPr>
              <a:t>MP</a:t>
            </a:r>
            <a:r>
              <a:rPr lang="cs-CZ" altLang="en-US" sz="3600" b="1" dirty="0">
                <a:solidFill>
                  <a:srgbClr val="0070C0"/>
                </a:solidFill>
                <a:latin typeface="Times New Roman" panose="02020603050405020304" pitchFamily="18" charset="0"/>
                <a:cs typeface="Times New Roman" panose="02020603050405020304" pitchFamily="18" charset="0"/>
              </a:rPr>
              <a:t>K</a:t>
            </a:r>
            <a:r>
              <a:rPr lang="cs-CZ" altLang="en-US" sz="4000" b="1" dirty="0">
                <a:latin typeface="Times New Roman" panose="02020603050405020304" pitchFamily="18" charset="0"/>
                <a:cs typeface="Times New Roman" panose="02020603050405020304" pitchFamily="18" charset="0"/>
              </a:rPr>
              <a:t> při výrobě určitého statku u různých firem různý, </a:t>
            </a:r>
          </a:p>
          <a:p>
            <a:pPr algn="just" eaLnBrk="1" hangingPunct="1">
              <a:lnSpc>
                <a:spcPct val="90000"/>
              </a:lnSpc>
              <a:buFont typeface="Wingdings" panose="05000000000000000000" pitchFamily="2" charset="2"/>
              <a:buChar char="ü"/>
            </a:pPr>
            <a:r>
              <a:rPr lang="cs-CZ" altLang="en-US" sz="4000" b="1" dirty="0">
                <a:latin typeface="Times New Roman" panose="02020603050405020304" pitchFamily="18" charset="0"/>
                <a:cs typeface="Times New Roman" panose="02020603050405020304" pitchFamily="18" charset="0"/>
              </a:rPr>
              <a:t>Možno celkový produkt zvýšit přemístěním zdrojů mezi firmami.</a:t>
            </a:r>
          </a:p>
          <a:p>
            <a:pPr algn="just" eaLnBrk="1" hangingPunct="1">
              <a:lnSpc>
                <a:spcPct val="90000"/>
              </a:lnSpc>
              <a:buFont typeface="Wingdings" panose="05000000000000000000" pitchFamily="2" charset="2"/>
              <a:buChar char="v"/>
            </a:pPr>
            <a:endParaRPr lang="cs-CZ" altLang="en-US" sz="4000" b="1" dirty="0">
              <a:latin typeface="Times New Roman" panose="02020603050405020304" pitchFamily="18" charset="0"/>
              <a:cs typeface="Times New Roman" panose="02020603050405020304" pitchFamily="18" charset="0"/>
            </a:endParaRP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pl-PL" sz="4000" dirty="0">
                <a:solidFill>
                  <a:schemeClr val="hlink"/>
                </a:solidFill>
              </a:rPr>
              <a:t>Efektivní volba struktury produktu firmou</a:t>
            </a:r>
            <a:endParaRPr lang="cs-CZ" sz="4000" dirty="0">
              <a:solidFill>
                <a:schemeClr val="hlink"/>
              </a:solidFill>
            </a:endParaRPr>
          </a:p>
        </p:txBody>
      </p:sp>
      <p:sp>
        <p:nvSpPr>
          <p:cNvPr id="24579" name="Rectangle 1027"/>
          <p:cNvSpPr>
            <a:spLocks noGrp="1" noChangeArrowheads="1"/>
          </p:cNvSpPr>
          <p:nvPr>
            <p:ph type="body" idx="1"/>
          </p:nvPr>
        </p:nvSpPr>
        <p:spPr>
          <a:xfrm>
            <a:off x="295835" y="1532964"/>
            <a:ext cx="11699650" cy="5050397"/>
          </a:xfrm>
        </p:spPr>
        <p:txBody>
          <a:bodyPr>
            <a:normAutofit/>
          </a:bodyPr>
          <a:lstStyle/>
          <a:p>
            <a:pPr algn="just" eaLnBrk="1" hangingPunct="1">
              <a:lnSpc>
                <a:spcPct val="90000"/>
              </a:lnSpc>
              <a:buFont typeface="Arial" panose="020B0604020202020204" pitchFamily="34" charset="0"/>
              <a:buChar char="•"/>
            </a:pPr>
            <a:r>
              <a:rPr lang="cs-CZ" altLang="en-US" sz="3600" b="1" dirty="0">
                <a:latin typeface="Times New Roman" panose="02020603050405020304" pitchFamily="18" charset="0"/>
                <a:cs typeface="Times New Roman" panose="02020603050405020304" pitchFamily="18" charset="0"/>
              </a:rPr>
              <a:t>I když jsou zdroje efektivně rozmístěny:</a:t>
            </a: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v rámci firmy i mezi firmami, </a:t>
            </a: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pro efektivnosti výroby – ještě jedna podmínka - firmy musí vyrábět efektivní kombinaci produktu: </a:t>
            </a:r>
          </a:p>
          <a:p>
            <a:pPr algn="just" eaLnBrk="1" hangingPunct="1">
              <a:lnSpc>
                <a:spcPct val="90000"/>
              </a:lnSpc>
              <a:buFont typeface="Wingdings" panose="05000000000000000000" pitchFamily="2" charset="2"/>
              <a:buChar char="v"/>
            </a:pPr>
            <a:r>
              <a:rPr lang="cs-CZ" altLang="en-US" sz="3600" b="1" dirty="0">
                <a:solidFill>
                  <a:srgbClr val="FF0000"/>
                </a:solidFill>
                <a:latin typeface="Times New Roman" panose="02020603050405020304" pitchFamily="18" charset="0"/>
                <a:cs typeface="Times New Roman" panose="02020603050405020304" pitchFamily="18" charset="0"/>
              </a:rPr>
              <a:t>3. ALOKAČNÍ PRAVIDLO:</a:t>
            </a:r>
          </a:p>
          <a:p>
            <a:pPr algn="just" eaLnBrk="1" hangingPunct="1">
              <a:lnSpc>
                <a:spcPct val="90000"/>
              </a:lnSpc>
              <a:buFont typeface="Wingdings" panose="05000000000000000000" pitchFamily="2" charset="2"/>
              <a:buChar char="Ø"/>
            </a:pPr>
            <a:r>
              <a:rPr lang="cs-CZ" altLang="en-US" sz="3600" b="1" i="1" dirty="0">
                <a:latin typeface="Times New Roman" panose="02020603050405020304" pitchFamily="18" charset="0"/>
                <a:cs typeface="Times New Roman" panose="02020603050405020304" pitchFamily="18" charset="0"/>
              </a:rPr>
              <a:t>taková struktura výroby obou statků, při níž je MRPT u obou firem stejná</a:t>
            </a:r>
            <a:r>
              <a:rPr lang="cs-CZ" altLang="en-US" sz="3600" b="1" dirty="0">
                <a:latin typeface="Times New Roman" panose="02020603050405020304" pitchFamily="18" charset="0"/>
                <a:cs typeface="Times New Roman" panose="02020603050405020304" pitchFamily="18" charset="0"/>
              </a:rPr>
              <a:t>.</a:t>
            </a: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pl-PL" sz="4000" dirty="0">
                <a:solidFill>
                  <a:schemeClr val="hlink"/>
                </a:solidFill>
              </a:rPr>
              <a:t>Efektivní volba struktury produktu firmou</a:t>
            </a:r>
            <a:endParaRPr lang="cs-CZ" sz="4000" dirty="0">
              <a:solidFill>
                <a:schemeClr val="hlink"/>
              </a:solidFill>
            </a:endParaRPr>
          </a:p>
        </p:txBody>
      </p:sp>
      <p:sp>
        <p:nvSpPr>
          <p:cNvPr id="24579" name="Rectangle 1027"/>
          <p:cNvSpPr>
            <a:spLocks noGrp="1" noChangeArrowheads="1"/>
          </p:cNvSpPr>
          <p:nvPr>
            <p:ph type="body" idx="1"/>
          </p:nvPr>
        </p:nvSpPr>
        <p:spPr>
          <a:xfrm>
            <a:off x="7516906" y="1277472"/>
            <a:ext cx="4478579" cy="5305890"/>
          </a:xfrm>
        </p:spPr>
        <p:txBody>
          <a:bodyPr>
            <a:normAutofit fontScale="77500" lnSpcReduction="20000"/>
          </a:bodyPr>
          <a:lstStyle/>
          <a:p>
            <a:pPr algn="just" eaLnBrk="1" hangingPunct="1">
              <a:lnSpc>
                <a:spcPct val="90000"/>
              </a:lnSpc>
              <a:buFont typeface="Arial" panose="020B0604020202020204" pitchFamily="34" charset="0"/>
              <a:buChar char="•"/>
            </a:pPr>
            <a:r>
              <a:rPr lang="cs-CZ" altLang="en-US" sz="3600" b="1" dirty="0">
                <a:solidFill>
                  <a:srgbClr val="FF0000"/>
                </a:solidFill>
                <a:latin typeface="Times New Roman" panose="02020603050405020304" pitchFamily="18" charset="0"/>
                <a:cs typeface="Times New Roman" panose="02020603050405020304" pitchFamily="18" charset="0"/>
              </a:rPr>
              <a:t>Dvě firmy- A </a:t>
            </a:r>
            <a:r>
              <a:rPr lang="cs-CZ" altLang="en-US" sz="3600" b="1" dirty="0" err="1">
                <a:solidFill>
                  <a:srgbClr val="FF0000"/>
                </a:solidFill>
                <a:latin typeface="Times New Roman" panose="02020603050405020304" pitchFamily="18" charset="0"/>
                <a:cs typeface="Times New Roman" panose="02020603050405020304" pitchFamily="18" charset="0"/>
              </a:rPr>
              <a:t>a</a:t>
            </a:r>
            <a:r>
              <a:rPr lang="cs-CZ" altLang="en-US" sz="3600" b="1" dirty="0">
                <a:solidFill>
                  <a:srgbClr val="FF0000"/>
                </a:solidFill>
                <a:latin typeface="Times New Roman" panose="02020603050405020304" pitchFamily="18" charset="0"/>
                <a:cs typeface="Times New Roman" panose="02020603050405020304" pitchFamily="18" charset="0"/>
              </a:rPr>
              <a:t> B, </a:t>
            </a:r>
            <a:r>
              <a:rPr lang="cs-CZ" altLang="en-US" sz="3600" b="1" dirty="0">
                <a:latin typeface="Times New Roman" panose="02020603050405020304" pitchFamily="18" charset="0"/>
                <a:cs typeface="Times New Roman" panose="02020603050405020304" pitchFamily="18" charset="0"/>
              </a:rPr>
              <a:t>obě vyrábějí pivo i víno. </a:t>
            </a:r>
          </a:p>
          <a:p>
            <a:pPr marL="444500" indent="-330200" algn="just" eaLnBrk="1" hangingPunct="1">
              <a:lnSpc>
                <a:spcPct val="90000"/>
              </a:lnSpc>
              <a:buFont typeface="+mj-lt"/>
              <a:buAutoNum type="arabicPeriod"/>
            </a:pPr>
            <a:r>
              <a:rPr lang="cs-CZ" altLang="en-US" sz="3600" b="1" dirty="0">
                <a:solidFill>
                  <a:srgbClr val="FF0000"/>
                </a:solidFill>
                <a:latin typeface="Times New Roman" panose="02020603050405020304" pitchFamily="18" charset="0"/>
                <a:cs typeface="Times New Roman" panose="02020603050405020304" pitchFamily="18" charset="0"/>
              </a:rPr>
              <a:t>Firma A:</a:t>
            </a:r>
            <a:r>
              <a:rPr lang="cs-CZ" altLang="en-US" sz="3600" b="1" dirty="0">
                <a:latin typeface="Times New Roman" panose="02020603050405020304" pitchFamily="18" charset="0"/>
                <a:cs typeface="Times New Roman" panose="02020603050405020304" pitchFamily="18" charset="0"/>
              </a:rPr>
              <a:t> výrobní kombinace v bodě R</a:t>
            </a:r>
            <a:r>
              <a:rPr lang="cs-CZ" altLang="en-US" sz="2600" b="1" dirty="0">
                <a:latin typeface="Times New Roman" panose="02020603050405020304" pitchFamily="18" charset="0"/>
                <a:cs typeface="Times New Roman" panose="02020603050405020304" pitchFamily="18" charset="0"/>
              </a:rPr>
              <a:t>A</a:t>
            </a:r>
            <a:r>
              <a:rPr lang="cs-CZ" altLang="en-US" sz="3600" b="1" dirty="0">
                <a:latin typeface="Times New Roman" panose="02020603050405020304" pitchFamily="18" charset="0"/>
                <a:cs typeface="Times New Roman" panose="02020603050405020304" pitchFamily="18" charset="0"/>
              </a:rPr>
              <a:t>: 100 láhví piva a 50 láhví vína; kde MRPT (piva za víno) = </a:t>
            </a:r>
            <a:r>
              <a:rPr lang="cs-CZ" altLang="en-US" sz="3600" b="1" dirty="0">
                <a:solidFill>
                  <a:srgbClr val="FF0000"/>
                </a:solidFill>
                <a:latin typeface="Times New Roman" panose="02020603050405020304" pitchFamily="18" charset="0"/>
                <a:cs typeface="Times New Roman" panose="02020603050405020304" pitchFamily="18" charset="0"/>
              </a:rPr>
              <a:t>2/1. </a:t>
            </a: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Firma se musí vzdát výroby 2 láhví piva pro výrobu o 1 láhev vína více. </a:t>
            </a:r>
          </a:p>
          <a:p>
            <a:pPr marL="444500" indent="-330200" algn="just" eaLnBrk="1" hangingPunct="1">
              <a:lnSpc>
                <a:spcPct val="90000"/>
              </a:lnSpc>
              <a:buFont typeface="+mj-lt"/>
              <a:buAutoNum type="arabicPeriod" startAt="2"/>
            </a:pPr>
            <a:r>
              <a:rPr lang="cs-CZ" altLang="en-US" sz="3600" b="1" dirty="0">
                <a:solidFill>
                  <a:srgbClr val="FF0000"/>
                </a:solidFill>
                <a:latin typeface="Times New Roman" panose="02020603050405020304" pitchFamily="18" charset="0"/>
                <a:cs typeface="Times New Roman" panose="02020603050405020304" pitchFamily="18" charset="0"/>
              </a:rPr>
              <a:t>Firma B: </a:t>
            </a:r>
            <a:r>
              <a:rPr lang="cs-CZ" altLang="en-US" sz="3600" b="1" dirty="0">
                <a:latin typeface="Times New Roman" panose="02020603050405020304" pitchFamily="18" charset="0"/>
                <a:cs typeface="Times New Roman" panose="02020603050405020304" pitchFamily="18" charset="0"/>
              </a:rPr>
              <a:t>výroba 100 láhví piva a 50 láhví vína - bod R</a:t>
            </a:r>
            <a:r>
              <a:rPr lang="cs-CZ" altLang="en-US" sz="2600" b="1" dirty="0">
                <a:latin typeface="Times New Roman" panose="02020603050405020304" pitchFamily="18" charset="0"/>
                <a:cs typeface="Times New Roman" panose="02020603050405020304" pitchFamily="18" charset="0"/>
              </a:rPr>
              <a:t>B</a:t>
            </a:r>
            <a:r>
              <a:rPr lang="cs-CZ" altLang="en-US" sz="3600" b="1" dirty="0">
                <a:latin typeface="Times New Roman" panose="02020603050405020304" pitchFamily="18" charset="0"/>
                <a:cs typeface="Times New Roman" panose="02020603050405020304" pitchFamily="18" charset="0"/>
              </a:rPr>
              <a:t> - její MRPT v bodě = </a:t>
            </a:r>
            <a:r>
              <a:rPr lang="cs-CZ" altLang="en-US" sz="3600" b="1" dirty="0">
                <a:solidFill>
                  <a:srgbClr val="FF0000"/>
                </a:solidFill>
                <a:latin typeface="Times New Roman" panose="02020603050405020304" pitchFamily="18" charset="0"/>
                <a:cs typeface="Times New Roman" panose="02020603050405020304" pitchFamily="18" charset="0"/>
              </a:rPr>
              <a:t>1/1.</a:t>
            </a:r>
            <a:r>
              <a:rPr lang="cs-CZ" altLang="en-US" sz="3600" b="1" dirty="0">
                <a:latin typeface="Times New Roman" panose="02020603050405020304" pitchFamily="18" charset="0"/>
                <a:cs typeface="Times New Roman" panose="02020603050405020304" pitchFamily="18" charset="0"/>
              </a:rPr>
              <a:t> </a:t>
            </a:r>
            <a:r>
              <a:rPr lang="cs-CZ" sz="3600" b="1" dirty="0">
                <a:latin typeface="Times New Roman" panose="02020603050405020304" pitchFamily="18" charset="0"/>
              </a:rPr>
              <a:t>=&gt;&gt;</a:t>
            </a:r>
            <a:endParaRPr lang="cs-CZ" altLang="en-US" sz="3600" b="1" dirty="0">
              <a:latin typeface="Times New Roman" panose="02020603050405020304" pitchFamily="18" charset="0"/>
              <a:cs typeface="Times New Roman" panose="02020603050405020304" pitchFamily="18" charset="0"/>
            </a:endParaRP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pic>
        <p:nvPicPr>
          <p:cNvPr id="4" name="Picture 3">
            <a:extLst>
              <a:ext uri="{FF2B5EF4-FFF2-40B4-BE49-F238E27FC236}">
                <a16:creationId xmlns:a16="http://schemas.microsoft.com/office/drawing/2014/main" id="{FD40D967-5975-5C10-507D-6D2BC3844D50}"/>
              </a:ext>
            </a:extLst>
          </p:cNvPr>
          <p:cNvPicPr>
            <a:picLocks noChangeAspect="1"/>
          </p:cNvPicPr>
          <p:nvPr/>
        </p:nvPicPr>
        <p:blipFill>
          <a:blip r:embed="rId3"/>
          <a:stretch>
            <a:fillRect/>
          </a:stretch>
        </p:blipFill>
        <p:spPr>
          <a:xfrm>
            <a:off x="196515" y="1559859"/>
            <a:ext cx="7320391" cy="4303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pl-PL" sz="4000" dirty="0">
                <a:solidFill>
                  <a:schemeClr val="hlink"/>
                </a:solidFill>
              </a:rPr>
              <a:t>Efektivní volba struktury produktu firmou</a:t>
            </a:r>
            <a:endParaRPr lang="cs-CZ" sz="4000" dirty="0">
              <a:solidFill>
                <a:schemeClr val="hlink"/>
              </a:solidFill>
            </a:endParaRPr>
          </a:p>
        </p:txBody>
      </p:sp>
      <p:sp>
        <p:nvSpPr>
          <p:cNvPr id="24579" name="Rectangle 1027"/>
          <p:cNvSpPr>
            <a:spLocks noGrp="1" noChangeArrowheads="1"/>
          </p:cNvSpPr>
          <p:nvPr>
            <p:ph type="body" idx="1"/>
          </p:nvPr>
        </p:nvSpPr>
        <p:spPr>
          <a:xfrm>
            <a:off x="403057" y="1329205"/>
            <a:ext cx="11385885" cy="4908177"/>
          </a:xfrm>
        </p:spPr>
        <p:txBody>
          <a:bodyPr>
            <a:normAutofit/>
          </a:bodyPr>
          <a:lstStyle/>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Výroba může být zvýšena:</a:t>
            </a:r>
          </a:p>
          <a:p>
            <a:pPr marL="538480" indent="-363855" algn="just" eaLnBrk="1" hangingPunct="1">
              <a:lnSpc>
                <a:spcPct val="90000"/>
              </a:lnSpc>
              <a:buFont typeface="+mj-lt"/>
              <a:buAutoNum type="romanUcPeriod"/>
            </a:pPr>
            <a:r>
              <a:rPr lang="cs-CZ" altLang="en-US" sz="3600" b="1" dirty="0">
                <a:solidFill>
                  <a:srgbClr val="FF0000"/>
                </a:solidFill>
                <a:latin typeface="Times New Roman" panose="02020603050405020304" pitchFamily="18" charset="0"/>
                <a:cs typeface="Times New Roman" panose="02020603050405020304" pitchFamily="18" charset="0"/>
              </a:rPr>
              <a:t>Firma A – vyrábí více piva – v této výrobě relativně efektivnější.</a:t>
            </a:r>
          </a:p>
          <a:p>
            <a:pPr marL="538480" indent="-363855" algn="just" eaLnBrk="1" hangingPunct="1">
              <a:lnSpc>
                <a:spcPct val="90000"/>
              </a:lnSpc>
              <a:buFont typeface="+mj-lt"/>
              <a:buAutoNum type="romanUcPeriod"/>
            </a:pPr>
            <a:r>
              <a:rPr lang="cs-CZ" altLang="en-US" sz="3600" b="1" dirty="0">
                <a:latin typeface="Times New Roman" panose="02020603050405020304" pitchFamily="18" charset="0"/>
                <a:cs typeface="Times New Roman" panose="02020603050405020304" pitchFamily="18" charset="0"/>
              </a:rPr>
              <a:t>Firma B – více vína. </a:t>
            </a:r>
            <a:r>
              <a:rPr lang="cs-CZ" sz="3600" b="1" dirty="0">
                <a:latin typeface="Times New Roman" panose="02020603050405020304" pitchFamily="18" charset="0"/>
              </a:rPr>
              <a:t>=&gt;&gt;</a:t>
            </a:r>
            <a:endParaRPr lang="cs-CZ" altLang="en-US" sz="3600" b="1" dirty="0">
              <a:latin typeface="Times New Roman" panose="02020603050405020304" pitchFamily="18" charset="0"/>
              <a:cs typeface="Times New Roman" panose="02020603050405020304" pitchFamily="18" charset="0"/>
            </a:endParaRPr>
          </a:p>
          <a:p>
            <a:pPr marL="971550" indent="-857250" algn="just" eaLnBrk="1" hangingPunct="1">
              <a:lnSpc>
                <a:spcPct val="90000"/>
              </a:lnSpc>
              <a:buFont typeface="+mj-lt"/>
              <a:buAutoNum type="romanLcPeriod"/>
            </a:pPr>
            <a:r>
              <a:rPr lang="cs-CZ" altLang="en-US" sz="3600" b="1" dirty="0">
                <a:latin typeface="Times New Roman" panose="02020603050405020304" pitchFamily="18" charset="0"/>
                <a:cs typeface="Times New Roman" panose="02020603050405020304" pitchFamily="18" charset="0"/>
              </a:rPr>
              <a:t>Firma A – 102 láhví piva a 49 láhví vína, </a:t>
            </a:r>
          </a:p>
          <a:p>
            <a:pPr marL="971550" indent="-857250" algn="just" eaLnBrk="1" hangingPunct="1">
              <a:lnSpc>
                <a:spcPct val="90000"/>
              </a:lnSpc>
              <a:buFont typeface="+mj-lt"/>
              <a:buAutoNum type="romanLcPeriod"/>
            </a:pPr>
            <a:r>
              <a:rPr lang="cs-CZ" altLang="en-US" sz="3600" b="1" dirty="0">
                <a:latin typeface="Times New Roman" panose="02020603050405020304" pitchFamily="18" charset="0"/>
                <a:cs typeface="Times New Roman" panose="02020603050405020304" pitchFamily="18" charset="0"/>
              </a:rPr>
              <a:t>Firma B – 99 láhví piva a 51 láhev vína. </a:t>
            </a:r>
          </a:p>
          <a:p>
            <a:pPr algn="just" eaLnBrk="1" hangingPunct="1">
              <a:lnSpc>
                <a:spcPct val="90000"/>
              </a:lnSpc>
              <a:buFont typeface="Wingdings" panose="05000000000000000000" pitchFamily="2" charset="2"/>
              <a:buChar char="Ø"/>
            </a:pPr>
            <a:r>
              <a:rPr lang="cs-CZ" altLang="en-US" sz="3600" b="1" i="1" dirty="0">
                <a:latin typeface="Times New Roman" panose="02020603050405020304" pitchFamily="18" charset="0"/>
                <a:cs typeface="Times New Roman" panose="02020603050405020304" pitchFamily="18" charset="0"/>
              </a:rPr>
              <a:t>Reorganizace výroby umožní zvýšit celkový produkt piva, aniž by poklesl produkt vína. </a:t>
            </a:r>
            <a:r>
              <a:rPr lang="cs-CZ" sz="3600" b="1" dirty="0">
                <a:latin typeface="Times New Roman" panose="02020603050405020304" pitchFamily="18" charset="0"/>
              </a:rPr>
              <a:t>=&gt;&gt;</a:t>
            </a:r>
            <a:endParaRPr lang="cs-CZ" altLang="en-US" sz="36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Výchozí volba firem A </a:t>
            </a:r>
            <a:r>
              <a:rPr lang="cs-CZ" altLang="en-US" sz="3600" b="1" dirty="0" err="1">
                <a:latin typeface="Times New Roman" panose="02020603050405020304" pitchFamily="18" charset="0"/>
                <a:cs typeface="Times New Roman" panose="02020603050405020304" pitchFamily="18" charset="0"/>
              </a:rPr>
              <a:t>a</a:t>
            </a:r>
            <a:r>
              <a:rPr lang="cs-CZ" altLang="en-US" sz="3600" b="1" dirty="0">
                <a:latin typeface="Times New Roman" panose="02020603050405020304" pitchFamily="18" charset="0"/>
                <a:cs typeface="Times New Roman" panose="02020603050405020304" pitchFamily="18" charset="0"/>
              </a:rPr>
              <a:t> B byla tedy neefektivní.</a:t>
            </a: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rrowheads="1"/>
          </p:cNvSpPr>
          <p:nvPr>
            <p:ph type="title"/>
          </p:nvPr>
        </p:nvSpPr>
        <p:spPr/>
        <p:txBody>
          <a:bodyPr>
            <a:normAutofit/>
          </a:bodyPr>
          <a:lstStyle/>
          <a:p>
            <a:pPr eaLnBrk="1" hangingPunct="1">
              <a:defRPr/>
            </a:pPr>
            <a:r>
              <a:rPr lang="pl-PL" sz="4000" dirty="0">
                <a:solidFill>
                  <a:schemeClr val="hlink"/>
                </a:solidFill>
              </a:rPr>
              <a:t>Efektivní volba struktury produktu firmou</a:t>
            </a:r>
            <a:endParaRPr lang="cs-CZ" sz="4000" dirty="0">
              <a:solidFill>
                <a:schemeClr val="hlink"/>
              </a:solidFill>
            </a:endParaRPr>
          </a:p>
        </p:txBody>
      </p:sp>
      <p:sp>
        <p:nvSpPr>
          <p:cNvPr id="24579" name="Rectangle 1027"/>
          <p:cNvSpPr>
            <a:spLocks noGrp="1" noChangeArrowheads="1"/>
          </p:cNvSpPr>
          <p:nvPr>
            <p:ph type="body" idx="1"/>
          </p:nvPr>
        </p:nvSpPr>
        <p:spPr>
          <a:xfrm>
            <a:off x="443754" y="1532964"/>
            <a:ext cx="11551732" cy="5050397"/>
          </a:xfrm>
        </p:spPr>
        <p:txBody>
          <a:bodyPr>
            <a:normAutofit fontScale="92500" lnSpcReduction="10000"/>
          </a:bodyPr>
          <a:lstStyle/>
          <a:p>
            <a:pPr algn="just" eaLnBrk="1" hangingPunct="1">
              <a:lnSpc>
                <a:spcPct val="90000"/>
              </a:lnSpc>
              <a:buFont typeface="Wingdings" panose="05000000000000000000" pitchFamily="2" charset="2"/>
              <a:buChar char="ü"/>
            </a:pPr>
            <a:r>
              <a:rPr lang="cs-CZ" altLang="en-US" sz="3600" b="1" dirty="0">
                <a:latin typeface="Times New Roman" panose="02020603050405020304" pitchFamily="18" charset="0"/>
                <a:cs typeface="Times New Roman" panose="02020603050405020304" pitchFamily="18" charset="0"/>
              </a:rPr>
              <a:t>Různé kombinace efektivně vyráběného produktu na PPF:</a:t>
            </a: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Prospěch pro společnost – uplatnění ve spotřebě. </a:t>
            </a:r>
          </a:p>
          <a:p>
            <a:pPr algn="just" eaLnBrk="1" hangingPunct="1">
              <a:lnSpc>
                <a:spcPct val="90000"/>
              </a:lnSpc>
              <a:buFont typeface="Wingdings" panose="05000000000000000000" pitchFamily="2" charset="2"/>
              <a:buChar char="Ø"/>
            </a:pPr>
            <a:endParaRPr lang="cs-CZ" altLang="en-US" sz="36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pPr>
            <a:r>
              <a:rPr lang="cs-CZ" altLang="en-US" sz="3600" b="1" dirty="0">
                <a:latin typeface="Times New Roman" panose="02020603050405020304" pitchFamily="18" charset="0"/>
                <a:cs typeface="Times New Roman" panose="02020603050405020304" pitchFamily="18" charset="0"/>
              </a:rPr>
              <a:t>Určení efektivní struktury výroby – odvození společensky efektivního bodu na křivce PPF:</a:t>
            </a: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do analýzy nutné zahrnout spotřebu, resp. preference spotřebitelů.</a:t>
            </a:r>
            <a:r>
              <a:rPr lang="cs-CZ" sz="3600" b="1" dirty="0">
                <a:latin typeface="Times New Roman" panose="02020603050405020304" pitchFamily="18" charset="0"/>
              </a:rPr>
              <a:t> =&gt;&gt;</a:t>
            </a:r>
            <a:endParaRPr lang="cs-CZ" altLang="en-US" sz="36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pPr>
            <a:r>
              <a:rPr lang="cs-CZ" altLang="en-US" sz="3600" b="1" dirty="0">
                <a:latin typeface="Times New Roman" panose="02020603050405020304" pitchFamily="18" charset="0"/>
                <a:cs typeface="Times New Roman" panose="02020603050405020304" pitchFamily="18" charset="0"/>
              </a:rPr>
              <a:t>Celková rovnováha leží někde na SMLUVNÍ KŘIVCE v KRABICOVÉM SCHÉMATU VÝROBY = na křivce PPF. </a:t>
            </a: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Kde přesně – záleží na podmínkách poptávky po obou výrobcích.</a:t>
            </a:r>
          </a:p>
        </p:txBody>
      </p:sp>
      <p:sp>
        <p:nvSpPr>
          <p:cNvPr id="11268" name="Rectangle 1030"/>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Autofit/>
          </a:bodyPr>
          <a:lstStyle/>
          <a:p>
            <a:pPr eaLnBrk="1" hangingPunct="1">
              <a:defRPr/>
            </a:pPr>
            <a:r>
              <a:rPr lang="cs-CZ" sz="3600" dirty="0">
                <a:solidFill>
                  <a:schemeClr val="hlink"/>
                </a:solidFill>
              </a:rPr>
              <a:t>Předpoklady modelu všeobecné rovnováhy (2x2x2x2)</a:t>
            </a:r>
          </a:p>
        </p:txBody>
      </p:sp>
      <p:sp>
        <p:nvSpPr>
          <p:cNvPr id="8195" name="Rectangle 3"/>
          <p:cNvSpPr>
            <a:spLocks noGrp="1" noChangeArrowheads="1"/>
          </p:cNvSpPr>
          <p:nvPr>
            <p:ph type="body" idx="1"/>
          </p:nvPr>
        </p:nvSpPr>
        <p:spPr>
          <a:xfrm>
            <a:off x="287079" y="1417638"/>
            <a:ext cx="11295321" cy="5151437"/>
          </a:xfrm>
        </p:spPr>
        <p:txBody>
          <a:bodyPr>
            <a:normAutofit fontScale="85000" lnSpcReduction="20000"/>
          </a:bodyPr>
          <a:lstStyle/>
          <a:p>
            <a:pPr algn="just" eaLnBrk="1" hangingPunct="1">
              <a:buFont typeface="Times New Roman" panose="02020603050405020304" pitchFamily="18" charset="0"/>
              <a:buChar char="⁃"/>
              <a:defRPr/>
            </a:pPr>
            <a:r>
              <a:rPr lang="cs-CZ" sz="2400" b="1" dirty="0">
                <a:latin typeface="Times New Roman" panose="02020603050405020304" pitchFamily="18" charset="0"/>
              </a:rPr>
              <a:t>Pouze dva spotřebitelé: preference vyjádřeny IC;</a:t>
            </a:r>
          </a:p>
          <a:p>
            <a:pPr algn="just" eaLnBrk="1" hangingPunct="1">
              <a:buFont typeface="Times New Roman" panose="02020603050405020304" pitchFamily="18" charset="0"/>
              <a:buChar char="⁃"/>
              <a:defRPr/>
            </a:pPr>
            <a:r>
              <a:rPr lang="cs-CZ" sz="2400" b="1" dirty="0">
                <a:latin typeface="Times New Roman" panose="02020603050405020304" pitchFamily="18" charset="0"/>
              </a:rPr>
              <a:t>Pouze dva statky X a Y, celý příjem alokován mezi ně;</a:t>
            </a:r>
          </a:p>
          <a:p>
            <a:pPr algn="just" eaLnBrk="1" hangingPunct="1">
              <a:buFont typeface="Times New Roman" panose="02020603050405020304" pitchFamily="18" charset="0"/>
              <a:buChar char="⁃"/>
              <a:defRPr/>
            </a:pPr>
            <a:r>
              <a:rPr lang="cs-CZ" sz="2400" b="1" dirty="0">
                <a:latin typeface="Times New Roman" panose="02020603050405020304" pitchFamily="18" charset="0"/>
              </a:rPr>
              <a:t>Existují pouze dvě firmy, které statky X a Y vyrábějí;</a:t>
            </a:r>
          </a:p>
          <a:p>
            <a:pPr algn="just" eaLnBrk="1" hangingPunct="1">
              <a:buFont typeface="Times New Roman" panose="02020603050405020304" pitchFamily="18" charset="0"/>
              <a:buChar char="⁃"/>
              <a:defRPr/>
            </a:pPr>
            <a:r>
              <a:rPr lang="cs-CZ" sz="2400" b="1" dirty="0">
                <a:latin typeface="Times New Roman" panose="02020603050405020304" pitchFamily="18" charset="0"/>
              </a:rPr>
              <a:t>Na všech trzích panuje dokonalá konkurence a všichni mají dokonalé informace;</a:t>
            </a:r>
          </a:p>
          <a:p>
            <a:pPr algn="just" eaLnBrk="1" hangingPunct="1">
              <a:buFont typeface="Times New Roman" panose="02020603050405020304" pitchFamily="18" charset="0"/>
              <a:buChar char="⁃"/>
              <a:defRPr/>
            </a:pPr>
            <a:r>
              <a:rPr lang="cs-CZ" sz="2400" b="1" dirty="0">
                <a:latin typeface="Times New Roman" panose="02020603050405020304" pitchFamily="18" charset="0"/>
              </a:rPr>
              <a:t>Cílem firmy je maximalizace zisku a cílem spotřebitele maximalizace užitku.</a:t>
            </a:r>
          </a:p>
          <a:p>
            <a:pPr algn="just" eaLnBrk="1" hangingPunct="1">
              <a:buFont typeface="Wingdings" panose="05000000000000000000" pitchFamily="2" charset="2"/>
              <a:buChar char="v"/>
              <a:defRPr/>
            </a:pPr>
            <a:endParaRPr lang="cs-CZ" sz="2400" b="1" dirty="0">
              <a:latin typeface="Times New Roman" panose="02020603050405020304" pitchFamily="18" charset="0"/>
            </a:endParaRPr>
          </a:p>
          <a:p>
            <a:pPr algn="just" eaLnBrk="1" hangingPunct="1">
              <a:buFont typeface="Wingdings" panose="05000000000000000000" pitchFamily="2" charset="2"/>
              <a:buChar char="v"/>
              <a:defRPr/>
            </a:pPr>
            <a:r>
              <a:rPr lang="cs-CZ" sz="2400" b="1" dirty="0">
                <a:latin typeface="Times New Roman" panose="02020603050405020304" pitchFamily="18" charset="0"/>
              </a:rPr>
              <a:t>Rozlišujeme trhy</a:t>
            </a:r>
          </a:p>
          <a:p>
            <a:pPr algn="just" eaLnBrk="1" hangingPunct="1">
              <a:defRPr/>
            </a:pPr>
            <a:r>
              <a:rPr lang="cs-CZ" sz="2400" b="1" dirty="0">
                <a:highlight>
                  <a:srgbClr val="FFFF00"/>
                </a:highlight>
                <a:latin typeface="Times New Roman" panose="02020603050405020304" pitchFamily="18" charset="0"/>
              </a:rPr>
              <a:t>Trh práce při výrobě statku X a Y;</a:t>
            </a:r>
          </a:p>
          <a:p>
            <a:pPr algn="just" eaLnBrk="1" hangingPunct="1">
              <a:defRPr/>
            </a:pPr>
            <a:r>
              <a:rPr lang="cs-CZ" sz="2400" b="1" dirty="0">
                <a:highlight>
                  <a:srgbClr val="FFFF00"/>
                </a:highlight>
                <a:latin typeface="Times New Roman" panose="02020603050405020304" pitchFamily="18" charset="0"/>
              </a:rPr>
              <a:t>Trh kapitálu při výrobě statku X a Y;</a:t>
            </a:r>
          </a:p>
          <a:p>
            <a:pPr algn="just" eaLnBrk="1" hangingPunct="1">
              <a:defRPr/>
            </a:pPr>
            <a:r>
              <a:rPr lang="cs-CZ" sz="2400" b="1" dirty="0">
                <a:highlight>
                  <a:srgbClr val="FFFF00"/>
                </a:highlight>
                <a:latin typeface="Times New Roman" panose="02020603050405020304" pitchFamily="18" charset="0"/>
              </a:rPr>
              <a:t>Trhu finální produkce statku X a Y.</a:t>
            </a:r>
          </a:p>
          <a:p>
            <a:pPr algn="just" eaLnBrk="1" hangingPunct="1">
              <a:defRPr/>
            </a:pPr>
            <a:endParaRPr lang="cs-CZ" sz="2400" b="1" dirty="0">
              <a:latin typeface="Times New Roman" panose="02020603050405020304" pitchFamily="18" charset="0"/>
            </a:endParaRPr>
          </a:p>
          <a:p>
            <a:pPr algn="just" eaLnBrk="1" hangingPunct="1">
              <a:defRPr/>
            </a:pPr>
            <a:r>
              <a:rPr lang="cs-CZ" sz="2400" b="1" dirty="0">
                <a:latin typeface="Times New Roman" panose="02020603050405020304" pitchFamily="18" charset="0"/>
              </a:rPr>
              <a:t>Cíl dosažení všeobecné rovnováhy – všeobecné rovnováhy dosaženo když jsou splněny předpoklady</a:t>
            </a:r>
          </a:p>
          <a:p>
            <a:pPr marL="628650" indent="-514350" algn="just" eaLnBrk="1" hangingPunct="1">
              <a:buFont typeface="+mj-lt"/>
              <a:buAutoNum type="romanLcPeriod"/>
              <a:defRPr/>
            </a:pPr>
            <a:r>
              <a:rPr lang="cs-CZ" sz="2400" b="1" dirty="0">
                <a:highlight>
                  <a:srgbClr val="FFFF00"/>
                </a:highlight>
                <a:latin typeface="Times New Roman" panose="02020603050405020304" pitchFamily="18" charset="0"/>
              </a:rPr>
              <a:t>EFEKTIVNOST VE VÝROBĚ;</a:t>
            </a:r>
          </a:p>
          <a:p>
            <a:pPr marL="628650" indent="-514350" algn="just" eaLnBrk="1" hangingPunct="1">
              <a:buFont typeface="+mj-lt"/>
              <a:buAutoNum type="romanLcPeriod"/>
              <a:defRPr/>
            </a:pPr>
            <a:r>
              <a:rPr lang="cs-CZ" sz="2400" b="1" dirty="0">
                <a:highlight>
                  <a:srgbClr val="FFFF00"/>
                </a:highlight>
                <a:latin typeface="Times New Roman" panose="02020603050405020304" pitchFamily="18" charset="0"/>
              </a:rPr>
              <a:t>EFEKTIVNOST VE SMĚNĚ;</a:t>
            </a:r>
          </a:p>
          <a:p>
            <a:pPr marL="628650" indent="-514350" algn="just" eaLnBrk="1" hangingPunct="1">
              <a:buFont typeface="+mj-lt"/>
              <a:buAutoNum type="romanLcPeriod"/>
              <a:defRPr/>
            </a:pPr>
            <a:r>
              <a:rPr lang="cs-CZ" sz="2400" b="1" dirty="0">
                <a:highlight>
                  <a:srgbClr val="FFFF00"/>
                </a:highlight>
                <a:latin typeface="Times New Roman" panose="02020603050405020304" pitchFamily="18" charset="0"/>
              </a:rPr>
              <a:t>VÝROBNĚ SPOTŘEBNÍ EFEKTIVNOST.</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DDAD-2DFD-79DF-E901-350EF03EFB9B}"/>
            </a:ext>
          </a:extLst>
        </p:cNvPr>
        <p:cNvGrpSpPr/>
        <p:nvPr/>
      </p:nvGrpSpPr>
      <p:grpSpPr>
        <a:xfrm>
          <a:off x="0" y="0"/>
          <a:ext cx="0" cy="0"/>
          <a:chOff x="0" y="0"/>
          <a:chExt cx="0" cy="0"/>
        </a:xfrm>
      </p:grpSpPr>
      <p:sp>
        <p:nvSpPr>
          <p:cNvPr id="24578" name="Rectangle 1026">
            <a:extLst>
              <a:ext uri="{FF2B5EF4-FFF2-40B4-BE49-F238E27FC236}">
                <a16:creationId xmlns:a16="http://schemas.microsoft.com/office/drawing/2014/main" id="{C70844D5-2742-0C37-7F3A-2F5F17E0D19F}"/>
              </a:ext>
            </a:extLst>
          </p:cNvPr>
          <p:cNvSpPr>
            <a:spLocks noGrp="1" noRot="1" noChangeArrowheads="1"/>
          </p:cNvSpPr>
          <p:nvPr>
            <p:ph type="title"/>
          </p:nvPr>
        </p:nvSpPr>
        <p:spPr/>
        <p:txBody>
          <a:bodyPr>
            <a:normAutofit/>
          </a:bodyPr>
          <a:lstStyle/>
          <a:p>
            <a:pPr eaLnBrk="1" hangingPunct="1">
              <a:defRPr/>
            </a:pPr>
            <a:r>
              <a:rPr lang="pl-PL" sz="4000" dirty="0">
                <a:solidFill>
                  <a:schemeClr val="hlink"/>
                </a:solidFill>
              </a:rPr>
              <a:t> Ceny a efektivnost ve výrobě</a:t>
            </a:r>
            <a:endParaRPr lang="cs-CZ" sz="4000" dirty="0">
              <a:solidFill>
                <a:schemeClr val="hlink"/>
              </a:solidFill>
            </a:endParaRPr>
          </a:p>
        </p:txBody>
      </p:sp>
      <p:sp>
        <p:nvSpPr>
          <p:cNvPr id="24579" name="Rectangle 1027">
            <a:extLst>
              <a:ext uri="{FF2B5EF4-FFF2-40B4-BE49-F238E27FC236}">
                <a16:creationId xmlns:a16="http://schemas.microsoft.com/office/drawing/2014/main" id="{0221C250-EB1F-5E07-339B-E90F5C373460}"/>
              </a:ext>
            </a:extLst>
          </p:cNvPr>
          <p:cNvSpPr>
            <a:spLocks noGrp="1" noChangeArrowheads="1"/>
          </p:cNvSpPr>
          <p:nvPr>
            <p:ph type="body" idx="1"/>
          </p:nvPr>
        </p:nvSpPr>
        <p:spPr>
          <a:xfrm>
            <a:off x="7718612" y="1329205"/>
            <a:ext cx="4070330" cy="4908177"/>
          </a:xfrm>
        </p:spPr>
        <p:txBody>
          <a:bodyPr>
            <a:normAutofit fontScale="92500"/>
          </a:bodyPr>
          <a:lstStyle/>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Způsob jak </a:t>
            </a:r>
            <a:r>
              <a:rPr lang="cs-CZ" altLang="en-US" sz="3600" b="1" dirty="0">
                <a:solidFill>
                  <a:srgbClr val="FF0000"/>
                </a:solidFill>
                <a:latin typeface="Times New Roman" panose="02020603050405020304" pitchFamily="18" charset="0"/>
                <a:cs typeface="Times New Roman" panose="02020603050405020304" pitchFamily="18" charset="0"/>
              </a:rPr>
              <a:t>ceny</a:t>
            </a:r>
            <a:r>
              <a:rPr lang="cs-CZ" altLang="en-US" sz="3600" b="1" dirty="0">
                <a:latin typeface="Times New Roman" panose="02020603050405020304" pitchFamily="18" charset="0"/>
                <a:cs typeface="Times New Roman" panose="02020603050405020304" pitchFamily="18" charset="0"/>
              </a:rPr>
              <a:t> poskytují signály firmám – aby docházelo k efektivnímu rozdělení </a:t>
            </a:r>
          </a:p>
          <a:p>
            <a:pPr marL="971550" indent="-857250" algn="just" eaLnBrk="1" hangingPunct="1">
              <a:lnSpc>
                <a:spcPct val="90000"/>
              </a:lnSpc>
              <a:buFont typeface="+mj-lt"/>
              <a:buAutoNum type="romanUcPeriod"/>
            </a:pPr>
            <a:r>
              <a:rPr lang="cs-CZ" altLang="en-US" sz="3600" b="1" dirty="0">
                <a:latin typeface="Times New Roman" panose="02020603050405020304" pitchFamily="18" charset="0"/>
                <a:cs typeface="Times New Roman" panose="02020603050405020304" pitchFamily="18" charset="0"/>
              </a:rPr>
              <a:t>K a L mezi firmy, </a:t>
            </a:r>
          </a:p>
          <a:p>
            <a:pPr marL="971550" indent="-857250" algn="just" eaLnBrk="1" hangingPunct="1">
              <a:lnSpc>
                <a:spcPct val="90000"/>
              </a:lnSpc>
              <a:buFont typeface="+mj-lt"/>
              <a:buAutoNum type="romanUcPeriod"/>
            </a:pPr>
            <a:r>
              <a:rPr lang="cs-CZ" altLang="en-US" sz="3600" b="1" dirty="0">
                <a:latin typeface="Times New Roman" panose="02020603050405020304" pitchFamily="18" charset="0"/>
                <a:cs typeface="Times New Roman" panose="02020603050405020304" pitchFamily="18" charset="0"/>
              </a:rPr>
              <a:t>resp. na výrobu statku X a Y.</a:t>
            </a:r>
          </a:p>
        </p:txBody>
      </p:sp>
      <p:sp>
        <p:nvSpPr>
          <p:cNvPr id="11268" name="Rectangle 1030">
            <a:extLst>
              <a:ext uri="{FF2B5EF4-FFF2-40B4-BE49-F238E27FC236}">
                <a16:creationId xmlns:a16="http://schemas.microsoft.com/office/drawing/2014/main" id="{DBD95BE1-51E9-06E2-2422-3D07B3ED45B1}"/>
              </a:ext>
            </a:extLst>
          </p:cNvPr>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pic>
        <p:nvPicPr>
          <p:cNvPr id="3" name="Picture 2">
            <a:extLst>
              <a:ext uri="{FF2B5EF4-FFF2-40B4-BE49-F238E27FC236}">
                <a16:creationId xmlns:a16="http://schemas.microsoft.com/office/drawing/2014/main" id="{8F841280-31B8-CFA6-97D3-7C100318823E}"/>
              </a:ext>
            </a:extLst>
          </p:cNvPr>
          <p:cNvPicPr>
            <a:picLocks noChangeAspect="1"/>
          </p:cNvPicPr>
          <p:nvPr/>
        </p:nvPicPr>
        <p:blipFill>
          <a:blip r:embed="rId3"/>
          <a:stretch>
            <a:fillRect/>
          </a:stretch>
        </p:blipFill>
        <p:spPr>
          <a:xfrm>
            <a:off x="0" y="1940159"/>
            <a:ext cx="7718611" cy="3801735"/>
          </a:xfrm>
          <a:prstGeom prst="rect">
            <a:avLst/>
          </a:prstGeom>
        </p:spPr>
      </p:pic>
      <p:sp>
        <p:nvSpPr>
          <p:cNvPr id="4" name="Arrow: Right 3">
            <a:extLst>
              <a:ext uri="{FF2B5EF4-FFF2-40B4-BE49-F238E27FC236}">
                <a16:creationId xmlns:a16="http://schemas.microsoft.com/office/drawing/2014/main" id="{E9A27FB1-CB24-F5F1-58A5-CF0D33872CB4}"/>
              </a:ext>
            </a:extLst>
          </p:cNvPr>
          <p:cNvSpPr/>
          <p:nvPr/>
        </p:nvSpPr>
        <p:spPr>
          <a:xfrm>
            <a:off x="11362765" y="5741894"/>
            <a:ext cx="578223"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141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817AC-53F7-47A3-4BD0-E4893BE0EC64}"/>
            </a:ext>
          </a:extLst>
        </p:cNvPr>
        <p:cNvGrpSpPr/>
        <p:nvPr/>
      </p:nvGrpSpPr>
      <p:grpSpPr>
        <a:xfrm>
          <a:off x="0" y="0"/>
          <a:ext cx="0" cy="0"/>
          <a:chOff x="0" y="0"/>
          <a:chExt cx="0" cy="0"/>
        </a:xfrm>
      </p:grpSpPr>
      <p:sp>
        <p:nvSpPr>
          <p:cNvPr id="24578" name="Rectangle 1026">
            <a:extLst>
              <a:ext uri="{FF2B5EF4-FFF2-40B4-BE49-F238E27FC236}">
                <a16:creationId xmlns:a16="http://schemas.microsoft.com/office/drawing/2014/main" id="{ACA127AF-E8F0-9746-CF83-80CE03D78164}"/>
              </a:ext>
            </a:extLst>
          </p:cNvPr>
          <p:cNvSpPr>
            <a:spLocks noGrp="1" noRot="1" noChangeArrowheads="1"/>
          </p:cNvSpPr>
          <p:nvPr>
            <p:ph type="title"/>
          </p:nvPr>
        </p:nvSpPr>
        <p:spPr/>
        <p:txBody>
          <a:bodyPr>
            <a:normAutofit/>
          </a:bodyPr>
          <a:lstStyle/>
          <a:p>
            <a:pPr eaLnBrk="1" hangingPunct="1">
              <a:defRPr/>
            </a:pPr>
            <a:r>
              <a:rPr lang="pl-PL" sz="4000" dirty="0">
                <a:solidFill>
                  <a:schemeClr val="hlink"/>
                </a:solidFill>
              </a:rPr>
              <a:t> Ceny a efektivnost ve výrobě</a:t>
            </a:r>
            <a:endParaRPr lang="cs-CZ" sz="4000" dirty="0">
              <a:solidFill>
                <a:schemeClr val="hlink"/>
              </a:solidFill>
            </a:endParaRPr>
          </a:p>
        </p:txBody>
      </p:sp>
      <p:sp>
        <p:nvSpPr>
          <p:cNvPr id="24579" name="Rectangle 1027">
            <a:extLst>
              <a:ext uri="{FF2B5EF4-FFF2-40B4-BE49-F238E27FC236}">
                <a16:creationId xmlns:a16="http://schemas.microsoft.com/office/drawing/2014/main" id="{530C9C41-BB53-2249-B3F7-7F49A4BF721A}"/>
              </a:ext>
            </a:extLst>
          </p:cNvPr>
          <p:cNvSpPr>
            <a:spLocks noGrp="1" noChangeArrowheads="1"/>
          </p:cNvSpPr>
          <p:nvPr>
            <p:ph type="body" idx="1"/>
          </p:nvPr>
        </p:nvSpPr>
        <p:spPr>
          <a:xfrm>
            <a:off x="293594" y="1189465"/>
            <a:ext cx="11604811" cy="4358456"/>
          </a:xfrm>
        </p:spPr>
        <p:txBody>
          <a:bodyPr>
            <a:normAutofit fontScale="70000" lnSpcReduction="20000"/>
          </a:bodyPr>
          <a:lstStyle/>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Předchozí snímek:</a:t>
            </a:r>
          </a:p>
          <a:p>
            <a:pPr marL="857250" indent="-742950" algn="just" eaLnBrk="1" hangingPunct="1">
              <a:lnSpc>
                <a:spcPct val="90000"/>
              </a:lnSpc>
              <a:buFont typeface="+mj-lt"/>
              <a:buAutoNum type="arabicPeriod"/>
            </a:pPr>
            <a:r>
              <a:rPr lang="cs-CZ" altLang="en-US" sz="3600" b="1" dirty="0">
                <a:solidFill>
                  <a:srgbClr val="FF0000"/>
                </a:solidFill>
                <a:latin typeface="Times New Roman" panose="02020603050405020304" pitchFamily="18" charset="0"/>
                <a:cs typeface="Times New Roman" panose="02020603050405020304" pitchFamily="18" charset="0"/>
              </a:rPr>
              <a:t>Obr. a) </a:t>
            </a:r>
            <a:r>
              <a:rPr lang="cs-CZ" altLang="en-US" sz="3600" b="1" dirty="0">
                <a:latin typeface="Times New Roman" panose="02020603050405020304" pitchFamily="18" charset="0"/>
                <a:cs typeface="Times New Roman" panose="02020603050405020304" pitchFamily="18" charset="0"/>
              </a:rPr>
              <a:t>Výstup x8 = výstup maximalizující zisk při minimálních nákladech TC</a:t>
            </a:r>
            <a:r>
              <a:rPr lang="cs-CZ" altLang="en-US" sz="3300" b="1" dirty="0">
                <a:latin typeface="Times New Roman" panose="02020603050405020304" pitchFamily="18" charset="0"/>
                <a:cs typeface="Times New Roman" panose="02020603050405020304" pitchFamily="18" charset="0"/>
              </a:rPr>
              <a:t>1</a:t>
            </a:r>
            <a:r>
              <a:rPr lang="cs-CZ" altLang="en-US" sz="3600" b="1" dirty="0">
                <a:latin typeface="Times New Roman" panose="02020603050405020304" pitchFamily="18" charset="0"/>
                <a:cs typeface="Times New Roman" panose="02020603050405020304" pitchFamily="18" charset="0"/>
              </a:rPr>
              <a:t> při vstupech určených bodem, ve kterém se dotýká izokvanta x8 </a:t>
            </a:r>
            <a:r>
              <a:rPr lang="cs-CZ" altLang="en-US" sz="3600" b="1" dirty="0" err="1">
                <a:latin typeface="Times New Roman" panose="02020603050405020304" pitchFamily="18" charset="0"/>
                <a:cs typeface="Times New Roman" panose="02020603050405020304" pitchFamily="18" charset="0"/>
              </a:rPr>
              <a:t>izokosty</a:t>
            </a:r>
            <a:r>
              <a:rPr lang="cs-CZ" altLang="en-US" sz="3600" b="1" dirty="0">
                <a:latin typeface="Times New Roman" panose="02020603050405020304" pitchFamily="18" charset="0"/>
                <a:cs typeface="Times New Roman" panose="02020603050405020304" pitchFamily="18" charset="0"/>
              </a:rPr>
              <a:t> ležící nejblíže k počátku 0</a:t>
            </a:r>
            <a:r>
              <a:rPr lang="cs-CZ" altLang="en-US" sz="2900" b="1" dirty="0">
                <a:latin typeface="Times New Roman" panose="02020603050405020304" pitchFamily="18" charset="0"/>
                <a:cs typeface="Times New Roman" panose="02020603050405020304" pitchFamily="18" charset="0"/>
              </a:rPr>
              <a:t>X</a:t>
            </a:r>
            <a:r>
              <a:rPr lang="cs-CZ" altLang="en-US" sz="3600" b="1" dirty="0">
                <a:latin typeface="Times New Roman" panose="02020603050405020304" pitchFamily="18" charset="0"/>
                <a:cs typeface="Times New Roman" panose="02020603050405020304" pitchFamily="18" charset="0"/>
              </a:rPr>
              <a:t>. </a:t>
            </a:r>
            <a:r>
              <a:rPr lang="cs-CZ" sz="3600" b="1" dirty="0">
                <a:latin typeface="Times New Roman" panose="02020603050405020304" pitchFamily="18" charset="0"/>
              </a:rPr>
              <a:t> =&gt;&gt; =&gt;&gt;</a:t>
            </a:r>
            <a:endParaRPr lang="cs-CZ" altLang="en-US" sz="36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Využití L</a:t>
            </a:r>
            <a:r>
              <a:rPr lang="cs-CZ" altLang="en-US" sz="2900" b="1" dirty="0">
                <a:latin typeface="Times New Roman" panose="02020603050405020304" pitchFamily="18" charset="0"/>
                <a:cs typeface="Times New Roman" panose="02020603050405020304" pitchFamily="18" charset="0"/>
              </a:rPr>
              <a:t>X</a:t>
            </a:r>
            <a:r>
              <a:rPr lang="cs-CZ" altLang="en-US" sz="3600" b="1" dirty="0">
                <a:latin typeface="Times New Roman" panose="02020603050405020304" pitchFamily="18" charset="0"/>
                <a:cs typeface="Times New Roman" panose="02020603050405020304" pitchFamily="18" charset="0"/>
              </a:rPr>
              <a:t> práce a K</a:t>
            </a:r>
            <a:r>
              <a:rPr lang="cs-CZ" altLang="en-US" sz="2900" b="1" dirty="0">
                <a:latin typeface="Times New Roman" panose="02020603050405020304" pitchFamily="18" charset="0"/>
                <a:cs typeface="Times New Roman" panose="02020603050405020304" pitchFamily="18" charset="0"/>
              </a:rPr>
              <a:t>X</a:t>
            </a:r>
            <a:r>
              <a:rPr lang="cs-CZ" altLang="en-US" sz="3600" b="1" dirty="0">
                <a:latin typeface="Times New Roman" panose="02020603050405020304" pitchFamily="18" charset="0"/>
                <a:cs typeface="Times New Roman" panose="02020603050405020304" pitchFamily="18" charset="0"/>
              </a:rPr>
              <a:t> kapitálu.</a:t>
            </a:r>
          </a:p>
          <a:p>
            <a:pPr algn="just" eaLnBrk="1" hangingPunct="1">
              <a:lnSpc>
                <a:spcPct val="90000"/>
              </a:lnSpc>
              <a:buFont typeface="Wingdings" panose="05000000000000000000" pitchFamily="2" charset="2"/>
              <a:buChar char="Ø"/>
            </a:pPr>
            <a:endParaRPr lang="cs-CZ" altLang="en-US" sz="3600" b="1" dirty="0">
              <a:solidFill>
                <a:srgbClr val="FF0000"/>
              </a:solidFill>
              <a:latin typeface="Times New Roman" panose="02020603050405020304" pitchFamily="18" charset="0"/>
              <a:cs typeface="Times New Roman" panose="02020603050405020304" pitchFamily="18" charset="0"/>
            </a:endParaRPr>
          </a:p>
          <a:p>
            <a:pPr marL="857250" indent="-742950" algn="just" eaLnBrk="1" hangingPunct="1">
              <a:lnSpc>
                <a:spcPct val="90000"/>
              </a:lnSpc>
              <a:buFont typeface="+mj-lt"/>
              <a:buAutoNum type="arabicPeriod" startAt="2"/>
            </a:pPr>
            <a:r>
              <a:rPr lang="cs-CZ" altLang="en-US" sz="3600" b="1" dirty="0">
                <a:solidFill>
                  <a:srgbClr val="FF0000"/>
                </a:solidFill>
                <a:latin typeface="Times New Roman" panose="02020603050405020304" pitchFamily="18" charset="0"/>
                <a:cs typeface="Times New Roman" panose="02020603050405020304" pitchFamily="18" charset="0"/>
              </a:rPr>
              <a:t>Obr. b): </a:t>
            </a:r>
            <a:r>
              <a:rPr lang="cs-CZ" altLang="en-US" sz="3600" b="1" dirty="0">
                <a:latin typeface="Times New Roman" panose="02020603050405020304" pitchFamily="18" charset="0"/>
                <a:cs typeface="Times New Roman" panose="02020603050405020304" pitchFamily="18" charset="0"/>
              </a:rPr>
              <a:t>Výstup y15 = výstup maximalizující zisk, při minimálních nákladech TC</a:t>
            </a:r>
            <a:r>
              <a:rPr lang="cs-CZ" altLang="en-US" b="1" dirty="0">
                <a:latin typeface="Times New Roman" panose="02020603050405020304" pitchFamily="18" charset="0"/>
                <a:cs typeface="Times New Roman" panose="02020603050405020304" pitchFamily="18" charset="0"/>
              </a:rPr>
              <a:t>2 </a:t>
            </a:r>
            <a:r>
              <a:rPr lang="cs-CZ" altLang="en-US" sz="3600" b="1" dirty="0">
                <a:latin typeface="Times New Roman" panose="02020603050405020304" pitchFamily="18" charset="0"/>
                <a:cs typeface="Times New Roman" panose="02020603050405020304" pitchFamily="18" charset="0"/>
              </a:rPr>
              <a:t>při vstupech určených bodem, ve kterém se dotýká izokvanta y15 </a:t>
            </a:r>
            <a:r>
              <a:rPr lang="cs-CZ" altLang="en-US" sz="3600" b="1" dirty="0" err="1">
                <a:latin typeface="Times New Roman" panose="02020603050405020304" pitchFamily="18" charset="0"/>
                <a:cs typeface="Times New Roman" panose="02020603050405020304" pitchFamily="18" charset="0"/>
              </a:rPr>
              <a:t>izokosty</a:t>
            </a:r>
            <a:r>
              <a:rPr lang="cs-CZ" altLang="en-US" sz="3600" b="1" dirty="0">
                <a:latin typeface="Times New Roman" panose="02020603050405020304" pitchFamily="18" charset="0"/>
                <a:cs typeface="Times New Roman" panose="02020603050405020304" pitchFamily="18" charset="0"/>
              </a:rPr>
              <a:t> ležící nejblíže k počátku 0</a:t>
            </a:r>
            <a:r>
              <a:rPr lang="cs-CZ" altLang="en-US" sz="2900" b="1" dirty="0">
                <a:latin typeface="Times New Roman" panose="02020603050405020304" pitchFamily="18" charset="0"/>
                <a:cs typeface="Times New Roman" panose="02020603050405020304" pitchFamily="18" charset="0"/>
              </a:rPr>
              <a:t>Y</a:t>
            </a:r>
            <a:r>
              <a:rPr lang="cs-CZ" altLang="en-US" sz="3600" b="1" dirty="0">
                <a:latin typeface="Times New Roman" panose="02020603050405020304" pitchFamily="18" charset="0"/>
                <a:cs typeface="Times New Roman" panose="02020603050405020304" pitchFamily="18" charset="0"/>
              </a:rPr>
              <a:t>. </a:t>
            </a:r>
            <a:r>
              <a:rPr lang="cs-CZ" sz="3600" b="1" dirty="0">
                <a:latin typeface="Times New Roman" panose="02020603050405020304" pitchFamily="18" charset="0"/>
              </a:rPr>
              <a:t> =&gt;&gt; =&gt;&gt;</a:t>
            </a:r>
            <a:endParaRPr lang="cs-CZ" altLang="en-US" sz="36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Využití L</a:t>
            </a:r>
            <a:r>
              <a:rPr lang="cs-CZ" altLang="en-US" b="1" dirty="0">
                <a:latin typeface="Times New Roman" panose="02020603050405020304" pitchFamily="18" charset="0"/>
                <a:cs typeface="Times New Roman" panose="02020603050405020304" pitchFamily="18" charset="0"/>
              </a:rPr>
              <a:t>Y</a:t>
            </a:r>
            <a:r>
              <a:rPr lang="cs-CZ" altLang="en-US" sz="3600" b="1" dirty="0">
                <a:latin typeface="Times New Roman" panose="02020603050405020304" pitchFamily="18" charset="0"/>
                <a:cs typeface="Times New Roman" panose="02020603050405020304" pitchFamily="18" charset="0"/>
              </a:rPr>
              <a:t> práce a K</a:t>
            </a:r>
            <a:r>
              <a:rPr lang="cs-CZ" altLang="en-US" b="1" dirty="0">
                <a:latin typeface="Times New Roman" panose="02020603050405020304" pitchFamily="18" charset="0"/>
                <a:cs typeface="Times New Roman" panose="02020603050405020304" pitchFamily="18" charset="0"/>
              </a:rPr>
              <a:t>Y</a:t>
            </a:r>
            <a:r>
              <a:rPr lang="cs-CZ" altLang="en-US" sz="3600" b="1" dirty="0">
                <a:latin typeface="Times New Roman" panose="02020603050405020304" pitchFamily="18" charset="0"/>
                <a:cs typeface="Times New Roman" panose="02020603050405020304" pitchFamily="18" charset="0"/>
              </a:rPr>
              <a:t> kapitálu.</a:t>
            </a:r>
          </a:p>
          <a:p>
            <a:pPr algn="just" eaLnBrk="1" hangingPunct="1">
              <a:lnSpc>
                <a:spcPct val="90000"/>
              </a:lnSpc>
              <a:buFont typeface="Wingdings" panose="05000000000000000000" pitchFamily="2" charset="2"/>
              <a:buChar char="Ø"/>
            </a:pPr>
            <a:endParaRPr lang="cs-CZ" altLang="en-US" sz="3600" b="1"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
            </a:pPr>
            <a:r>
              <a:rPr lang="cs-CZ" altLang="en-US" sz="3600" b="1" dirty="0">
                <a:latin typeface="Times New Roman" panose="02020603050405020304" pitchFamily="18" charset="0"/>
                <a:cs typeface="Times New Roman" panose="02020603050405020304" pitchFamily="18" charset="0"/>
              </a:rPr>
              <a:t>Rozhodují se v  podmínkách stejné relativní ceny vstupů: </a:t>
            </a:r>
            <a:r>
              <a:rPr lang="cs-CZ" altLang="en-US" sz="3600" b="1" dirty="0">
                <a:solidFill>
                  <a:srgbClr val="FF0000"/>
                </a:solidFill>
                <a:latin typeface="Times New Roman" panose="02020603050405020304" pitchFamily="18" charset="0"/>
                <a:cs typeface="Times New Roman" panose="02020603050405020304" pitchFamily="18" charset="0"/>
              </a:rPr>
              <a:t>w/r </a:t>
            </a:r>
            <a:r>
              <a:rPr lang="cs-CZ" sz="3600" b="1" dirty="0">
                <a:latin typeface="Times New Roman" panose="02020603050405020304" pitchFamily="18" charset="0"/>
              </a:rPr>
              <a:t>=&gt;</a:t>
            </a:r>
            <a:endParaRPr lang="cs-CZ" altLang="en-US" sz="3600" b="1"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Ø"/>
            </a:pPr>
            <a:r>
              <a:rPr lang="cs-CZ" altLang="en-US" sz="3600" b="1" dirty="0">
                <a:latin typeface="Times New Roman" panose="02020603050405020304" pitchFamily="18" charset="0"/>
                <a:cs typeface="Times New Roman" panose="02020603050405020304" pitchFamily="18" charset="0"/>
              </a:rPr>
              <a:t> vyrovnávání sklonu jejich izokvant – bod B (násl. snímek): </a:t>
            </a:r>
          </a:p>
          <a:p>
            <a:pPr algn="ctr" eaLnBrk="1" hangingPunct="1">
              <a:lnSpc>
                <a:spcPct val="90000"/>
              </a:lnSpc>
              <a:buFont typeface="Wingdings" panose="05000000000000000000" pitchFamily="2" charset="2"/>
              <a:buChar char="ü"/>
            </a:pPr>
            <a:r>
              <a:rPr lang="cs-CZ" altLang="en-US" sz="3600" b="1" dirty="0">
                <a:solidFill>
                  <a:srgbClr val="FF0000"/>
                </a:solidFill>
                <a:latin typeface="Times New Roman" panose="02020603050405020304" pitchFamily="18" charset="0"/>
                <a:cs typeface="Times New Roman" panose="02020603050405020304" pitchFamily="18" charset="0"/>
              </a:rPr>
              <a:t>SKLON IZO­KVAN­TY X = w/r = SKLON IZO­KVAN­TY Y:</a:t>
            </a:r>
          </a:p>
        </p:txBody>
      </p:sp>
      <p:sp>
        <p:nvSpPr>
          <p:cNvPr id="11268" name="Rectangle 1030">
            <a:extLst>
              <a:ext uri="{FF2B5EF4-FFF2-40B4-BE49-F238E27FC236}">
                <a16:creationId xmlns:a16="http://schemas.microsoft.com/office/drawing/2014/main" id="{2E43942B-A249-97C9-ADE8-5117D97DB21C}"/>
              </a:ext>
            </a:extLst>
          </p:cNvPr>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sp>
        <p:nvSpPr>
          <p:cNvPr id="2" name="Text Box 1032">
            <a:extLst>
              <a:ext uri="{FF2B5EF4-FFF2-40B4-BE49-F238E27FC236}">
                <a16:creationId xmlns:a16="http://schemas.microsoft.com/office/drawing/2014/main" id="{44A40BC3-42BB-B78E-DB3F-EBF17094A1ED}"/>
              </a:ext>
            </a:extLst>
          </p:cNvPr>
          <p:cNvSpPr txBox="1">
            <a:spLocks noChangeArrowheads="1"/>
          </p:cNvSpPr>
          <p:nvPr/>
        </p:nvSpPr>
        <p:spPr bwMode="auto">
          <a:xfrm>
            <a:off x="1140757" y="5547921"/>
            <a:ext cx="9910484" cy="646331"/>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sz="3600" dirty="0">
                <a:solidFill>
                  <a:schemeClr val="hlink"/>
                </a:solidFill>
                <a:latin typeface="Tahoma" panose="020B0604030504040204" pitchFamily="34" charset="0"/>
              </a:rPr>
              <a:t>MRTS</a:t>
            </a:r>
            <a:r>
              <a:rPr lang="cs-CZ" altLang="en-US" sz="3600" baseline="-25000" dirty="0">
                <a:solidFill>
                  <a:schemeClr val="hlink"/>
                </a:solidFill>
                <a:latin typeface="Tahoma" panose="020B0604030504040204" pitchFamily="34" charset="0"/>
              </a:rPr>
              <a:t>X</a:t>
            </a:r>
            <a:r>
              <a:rPr lang="cs-CZ" altLang="en-US" sz="3600" dirty="0">
                <a:solidFill>
                  <a:schemeClr val="hlink"/>
                </a:solidFill>
                <a:latin typeface="Tahoma" panose="020B0604030504040204" pitchFamily="34" charset="0"/>
              </a:rPr>
              <a:t>= w</a:t>
            </a:r>
            <a:r>
              <a:rPr lang="cs-CZ" altLang="en-US" sz="3600" dirty="0">
                <a:solidFill>
                  <a:schemeClr val="hlink"/>
                </a:solidFill>
                <a:latin typeface="Tahoma" panose="020B0604030504040204" pitchFamily="34" charset="0"/>
                <a:cs typeface="Tahoma" panose="020B0604030504040204" pitchFamily="34" charset="0"/>
              </a:rPr>
              <a:t>/</a:t>
            </a:r>
            <a:r>
              <a:rPr lang="cs-CZ" altLang="en-US" sz="3600" dirty="0">
                <a:solidFill>
                  <a:schemeClr val="hlink"/>
                </a:solidFill>
                <a:latin typeface="Tahoma" panose="020B0604030504040204" pitchFamily="34" charset="0"/>
              </a:rPr>
              <a:t>r = MRTS</a:t>
            </a:r>
            <a:r>
              <a:rPr lang="cs-CZ" altLang="en-US" sz="3600" baseline="-25000" dirty="0">
                <a:solidFill>
                  <a:schemeClr val="hlink"/>
                </a:solidFill>
                <a:latin typeface="Tahoma" panose="020B0604030504040204" pitchFamily="34" charset="0"/>
              </a:rPr>
              <a:t>Y </a:t>
            </a:r>
            <a:r>
              <a:rPr lang="cs-CZ" sz="3600" b="1" dirty="0">
                <a:latin typeface="Times New Roman" panose="02020603050405020304" pitchFamily="18" charset="0"/>
              </a:rPr>
              <a:t>=&gt;&gt;</a:t>
            </a:r>
            <a:r>
              <a:rPr lang="cs-CZ" altLang="en-US" sz="3600" dirty="0">
                <a:solidFill>
                  <a:schemeClr val="hlink"/>
                </a:solidFill>
                <a:latin typeface="Tahoma" panose="020B0604030504040204" pitchFamily="34" charset="0"/>
              </a:rPr>
              <a:t> MRTS= w</a:t>
            </a:r>
            <a:r>
              <a:rPr lang="cs-CZ" altLang="en-US" sz="3600" dirty="0">
                <a:solidFill>
                  <a:schemeClr val="hlink"/>
                </a:solidFill>
                <a:latin typeface="Tahoma" panose="020B0604030504040204" pitchFamily="34" charset="0"/>
                <a:cs typeface="Tahoma" panose="020B0604030504040204" pitchFamily="34" charset="0"/>
              </a:rPr>
              <a:t>/</a:t>
            </a:r>
            <a:r>
              <a:rPr lang="cs-CZ" altLang="en-US" sz="3600" dirty="0">
                <a:solidFill>
                  <a:schemeClr val="hlink"/>
                </a:solidFill>
                <a:latin typeface="Tahoma" panose="020B0604030504040204" pitchFamily="34" charset="0"/>
              </a:rPr>
              <a:t>r </a:t>
            </a:r>
            <a:endParaRPr lang="cs-CZ" altLang="en-US" sz="3600" baseline="-25000" dirty="0">
              <a:solidFill>
                <a:schemeClr val="hlink"/>
              </a:solidFill>
              <a:latin typeface="Tahoma" panose="020B0604030504040204" pitchFamily="34" charset="0"/>
            </a:endParaRPr>
          </a:p>
        </p:txBody>
      </p:sp>
    </p:spTree>
    <p:extLst>
      <p:ext uri="{BB962C8B-B14F-4D97-AF65-F5344CB8AC3E}">
        <p14:creationId xmlns:p14="http://schemas.microsoft.com/office/powerpoint/2010/main" val="30075860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3A7B8-EB48-2C3A-FCEE-F426D195C8A0}"/>
            </a:ext>
          </a:extLst>
        </p:cNvPr>
        <p:cNvGrpSpPr/>
        <p:nvPr/>
      </p:nvGrpSpPr>
      <p:grpSpPr>
        <a:xfrm>
          <a:off x="0" y="0"/>
          <a:ext cx="0" cy="0"/>
          <a:chOff x="0" y="0"/>
          <a:chExt cx="0" cy="0"/>
        </a:xfrm>
      </p:grpSpPr>
      <p:sp>
        <p:nvSpPr>
          <p:cNvPr id="24578" name="Rectangle 1026">
            <a:extLst>
              <a:ext uri="{FF2B5EF4-FFF2-40B4-BE49-F238E27FC236}">
                <a16:creationId xmlns:a16="http://schemas.microsoft.com/office/drawing/2014/main" id="{11899034-94ED-DED5-12FE-4177CBAC54A2}"/>
              </a:ext>
            </a:extLst>
          </p:cNvPr>
          <p:cNvSpPr>
            <a:spLocks noGrp="1" noRot="1" noChangeArrowheads="1"/>
          </p:cNvSpPr>
          <p:nvPr>
            <p:ph type="title"/>
          </p:nvPr>
        </p:nvSpPr>
        <p:spPr/>
        <p:txBody>
          <a:bodyPr>
            <a:normAutofit/>
          </a:bodyPr>
          <a:lstStyle/>
          <a:p>
            <a:pPr eaLnBrk="1" hangingPunct="1">
              <a:defRPr/>
            </a:pPr>
            <a:r>
              <a:rPr lang="pl-PL" sz="4000" dirty="0">
                <a:solidFill>
                  <a:schemeClr val="hlink"/>
                </a:solidFill>
              </a:rPr>
              <a:t> Ceny a efektivnost ve výrobě</a:t>
            </a:r>
            <a:endParaRPr lang="cs-CZ" sz="4000" dirty="0">
              <a:solidFill>
                <a:schemeClr val="hlink"/>
              </a:solidFill>
            </a:endParaRPr>
          </a:p>
        </p:txBody>
      </p:sp>
      <p:sp>
        <p:nvSpPr>
          <p:cNvPr id="24579" name="Rectangle 1027">
            <a:extLst>
              <a:ext uri="{FF2B5EF4-FFF2-40B4-BE49-F238E27FC236}">
                <a16:creationId xmlns:a16="http://schemas.microsoft.com/office/drawing/2014/main" id="{A71384F2-C7E6-D53E-E9D2-B69D0E42518F}"/>
              </a:ext>
            </a:extLst>
          </p:cNvPr>
          <p:cNvSpPr>
            <a:spLocks noGrp="1" noChangeArrowheads="1"/>
          </p:cNvSpPr>
          <p:nvPr>
            <p:ph type="body" idx="1"/>
          </p:nvPr>
        </p:nvSpPr>
        <p:spPr>
          <a:xfrm>
            <a:off x="7906871" y="1329205"/>
            <a:ext cx="4031875" cy="4908177"/>
          </a:xfrm>
        </p:spPr>
        <p:txBody>
          <a:bodyPr>
            <a:normAutofit lnSpcReduction="10000"/>
          </a:bodyPr>
          <a:lstStyle/>
          <a:p>
            <a:pPr algn="just" eaLnBrk="1" hangingPunct="1">
              <a:lnSpc>
                <a:spcPct val="90000"/>
              </a:lnSpc>
              <a:buFont typeface="Wingdings" panose="05000000000000000000" pitchFamily="2" charset="2"/>
              <a:buChar char="§"/>
            </a:pPr>
            <a:r>
              <a:rPr lang="cs-CZ" altLang="en-US" sz="2400" b="1" dirty="0">
                <a:latin typeface="Times New Roman" panose="02020603050405020304" pitchFamily="18" charset="0"/>
                <a:cs typeface="Times New Roman" panose="02020603050405020304" pitchFamily="18" charset="0"/>
              </a:rPr>
              <a:t>Obě firmy dosahují </a:t>
            </a:r>
            <a:r>
              <a:rPr lang="cs-CZ" altLang="en-US" sz="2400" b="1" dirty="0">
                <a:solidFill>
                  <a:srgbClr val="FF0000"/>
                </a:solidFill>
                <a:latin typeface="Times New Roman" panose="02020603050405020304" pitchFamily="18" charset="0"/>
                <a:cs typeface="Times New Roman" panose="02020603050405020304" pitchFamily="18" charset="0"/>
              </a:rPr>
              <a:t>alokace výrobních faktorů, která je součástí smluvní křivky výroby:</a:t>
            </a:r>
          </a:p>
          <a:p>
            <a:pPr algn="just" eaLnBrk="1" hangingPunct="1">
              <a:lnSpc>
                <a:spcPct val="90000"/>
              </a:lnSpc>
              <a:buFont typeface="Wingdings" panose="05000000000000000000" pitchFamily="2" charset="2"/>
              <a:buChar char="Ø"/>
            </a:pPr>
            <a:r>
              <a:rPr lang="cs-CZ" altLang="en-US" sz="2400" b="1" dirty="0">
                <a:latin typeface="Times New Roman" panose="02020603050405020304" pitchFamily="18" charset="0"/>
                <a:cs typeface="Times New Roman" panose="02020603050405020304" pitchFamily="18" charset="0"/>
              </a:rPr>
              <a:t>Bez dohody mezi výrobci, </a:t>
            </a:r>
          </a:p>
          <a:p>
            <a:pPr algn="just" eaLnBrk="1" hangingPunct="1">
              <a:lnSpc>
                <a:spcPct val="90000"/>
              </a:lnSpc>
              <a:buFont typeface="Wingdings" panose="05000000000000000000" pitchFamily="2" charset="2"/>
              <a:buChar char="Ø"/>
            </a:pPr>
            <a:r>
              <a:rPr lang="cs-CZ" altLang="en-US" sz="2400" b="1" dirty="0">
                <a:latin typeface="Times New Roman" panose="02020603050405020304" pitchFamily="18" charset="0"/>
                <a:cs typeface="Times New Roman" panose="02020603050405020304" pitchFamily="18" charset="0"/>
              </a:rPr>
              <a:t>pouze na základě hledání vlastního prospěchu, </a:t>
            </a:r>
          </a:p>
          <a:p>
            <a:pPr algn="just" eaLnBrk="1" hangingPunct="1">
              <a:lnSpc>
                <a:spcPct val="90000"/>
              </a:lnSpc>
              <a:buFont typeface="Wingdings" panose="05000000000000000000" pitchFamily="2" charset="2"/>
              <a:buChar char="Ø"/>
            </a:pPr>
            <a:r>
              <a:rPr lang="cs-CZ" altLang="en-US" sz="2400" b="1" dirty="0">
                <a:latin typeface="Times New Roman" panose="02020603050405020304" pitchFamily="18" charset="0"/>
                <a:cs typeface="Times New Roman" panose="02020603050405020304" pitchFamily="18" charset="0"/>
              </a:rPr>
              <a:t>= ve snaze o maximalizaci zisku. </a:t>
            </a:r>
          </a:p>
          <a:p>
            <a:pPr algn="just" eaLnBrk="1" hangingPunct="1">
              <a:lnSpc>
                <a:spcPct val="90000"/>
              </a:lnSpc>
              <a:buFont typeface="Wingdings" panose="05000000000000000000" pitchFamily="2" charset="2"/>
              <a:buChar char="Ø"/>
            </a:pPr>
            <a:endParaRPr lang="cs-CZ" altLang="en-US"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pPr>
            <a:r>
              <a:rPr lang="cs-CZ" altLang="en-US" sz="2400" b="1" dirty="0">
                <a:latin typeface="Times New Roman" panose="02020603050405020304" pitchFamily="18" charset="0"/>
                <a:cs typeface="Times New Roman" panose="02020603050405020304" pitchFamily="18" charset="0"/>
              </a:rPr>
              <a:t>Ceny výrobních faktorů = signál firmám pro zvolení </a:t>
            </a:r>
            <a:r>
              <a:rPr lang="cs-CZ" altLang="en-US" sz="2400" b="1" dirty="0" err="1">
                <a:highlight>
                  <a:srgbClr val="FFFF00"/>
                </a:highlight>
                <a:latin typeface="Times New Roman" panose="02020603050405020304" pitchFamily="18" charset="0"/>
                <a:cs typeface="Times New Roman" panose="02020603050405020304" pitchFamily="18" charset="0"/>
              </a:rPr>
              <a:t>Paretovsky</a:t>
            </a:r>
            <a:r>
              <a:rPr lang="cs-CZ" altLang="en-US" sz="2400" b="1" dirty="0">
                <a:highlight>
                  <a:srgbClr val="FFFF00"/>
                </a:highlight>
                <a:latin typeface="Times New Roman" panose="02020603050405020304" pitchFamily="18" charset="0"/>
                <a:cs typeface="Times New Roman" panose="02020603050405020304" pitchFamily="18" charset="0"/>
              </a:rPr>
              <a:t> optimálního poměru K/L</a:t>
            </a:r>
            <a:r>
              <a:rPr lang="cs-CZ" altLang="en-US" sz="2400" b="1" dirty="0">
                <a:latin typeface="Times New Roman" panose="02020603050405020304" pitchFamily="18" charset="0"/>
                <a:cs typeface="Times New Roman" panose="02020603050405020304" pitchFamily="18" charset="0"/>
              </a:rPr>
              <a:t> =  </a:t>
            </a:r>
            <a:r>
              <a:rPr lang="cs-CZ" altLang="en-US" sz="2400" b="1" dirty="0">
                <a:highlight>
                  <a:srgbClr val="FFFF00"/>
                </a:highlight>
                <a:latin typeface="Times New Roman" panose="02020603050405020304" pitchFamily="18" charset="0"/>
                <a:cs typeface="Times New Roman" panose="02020603050405020304" pitchFamily="18" charset="0"/>
              </a:rPr>
              <a:t>optimální alokace zdrojů.</a:t>
            </a:r>
          </a:p>
        </p:txBody>
      </p:sp>
      <p:sp>
        <p:nvSpPr>
          <p:cNvPr id="11268" name="Rectangle 1030">
            <a:extLst>
              <a:ext uri="{FF2B5EF4-FFF2-40B4-BE49-F238E27FC236}">
                <a16:creationId xmlns:a16="http://schemas.microsoft.com/office/drawing/2014/main" id="{82F3F8B9-1182-7B5C-EC45-3EF882D8D24A}"/>
              </a:ext>
            </a:extLst>
          </p:cNvPr>
          <p:cNvSpPr>
            <a:spLocks noChangeArrowheads="1"/>
          </p:cNvSpPr>
          <p:nvPr/>
        </p:nvSpPr>
        <p:spPr bwMode="auto">
          <a:xfrm>
            <a:off x="4381500" y="29003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n-US" altLang="en-US"/>
          </a:p>
        </p:txBody>
      </p:sp>
      <p:pic>
        <p:nvPicPr>
          <p:cNvPr id="4" name="Picture 3">
            <a:extLst>
              <a:ext uri="{FF2B5EF4-FFF2-40B4-BE49-F238E27FC236}">
                <a16:creationId xmlns:a16="http://schemas.microsoft.com/office/drawing/2014/main" id="{892B044B-BF5E-0F7F-CFCA-6B30E935E4AC}"/>
              </a:ext>
            </a:extLst>
          </p:cNvPr>
          <p:cNvPicPr>
            <a:picLocks noChangeAspect="1"/>
          </p:cNvPicPr>
          <p:nvPr/>
        </p:nvPicPr>
        <p:blipFill>
          <a:blip r:embed="rId3"/>
          <a:stretch>
            <a:fillRect/>
          </a:stretch>
        </p:blipFill>
        <p:spPr>
          <a:xfrm>
            <a:off x="130341" y="1417638"/>
            <a:ext cx="7557247" cy="4351150"/>
          </a:xfrm>
          <a:prstGeom prst="rect">
            <a:avLst/>
          </a:prstGeom>
        </p:spPr>
      </p:pic>
      <p:sp>
        <p:nvSpPr>
          <p:cNvPr id="6" name="TextBox 5">
            <a:extLst>
              <a:ext uri="{FF2B5EF4-FFF2-40B4-BE49-F238E27FC236}">
                <a16:creationId xmlns:a16="http://schemas.microsoft.com/office/drawing/2014/main" id="{5FE7CFE9-6951-998F-C02E-239353633998}"/>
              </a:ext>
            </a:extLst>
          </p:cNvPr>
          <p:cNvSpPr txBox="1"/>
          <p:nvPr/>
        </p:nvSpPr>
        <p:spPr>
          <a:xfrm>
            <a:off x="64994" y="5633753"/>
            <a:ext cx="6763870" cy="369332"/>
          </a:xfrm>
          <a:prstGeom prst="rect">
            <a:avLst/>
          </a:prstGeom>
          <a:noFill/>
        </p:spPr>
        <p:txBody>
          <a:bodyPr wrap="square">
            <a:spAutoFit/>
          </a:bodyPr>
          <a:lstStyle/>
          <a:p>
            <a:r>
              <a:rPr lang="en-GB" dirty="0" err="1"/>
              <a:t>Relativní</a:t>
            </a:r>
            <a:r>
              <a:rPr lang="en-GB" dirty="0"/>
              <a:t> </a:t>
            </a:r>
            <a:r>
              <a:rPr lang="en-GB" dirty="0" err="1"/>
              <a:t>ceny</a:t>
            </a:r>
            <a:r>
              <a:rPr lang="en-GB" dirty="0"/>
              <a:t> a </a:t>
            </a:r>
            <a:r>
              <a:rPr lang="en-GB" dirty="0" err="1"/>
              <a:t>efektivní</a:t>
            </a:r>
            <a:r>
              <a:rPr lang="en-GB" dirty="0"/>
              <a:t> </a:t>
            </a:r>
            <a:r>
              <a:rPr lang="en-GB" dirty="0" err="1"/>
              <a:t>alokace</a:t>
            </a:r>
            <a:r>
              <a:rPr lang="en-GB" dirty="0"/>
              <a:t> </a:t>
            </a:r>
            <a:r>
              <a:rPr lang="en-GB" dirty="0" err="1"/>
              <a:t>výrobních</a:t>
            </a:r>
            <a:r>
              <a:rPr lang="en-GB" dirty="0"/>
              <a:t> </a:t>
            </a:r>
            <a:r>
              <a:rPr lang="en-GB" dirty="0" err="1"/>
              <a:t>faktorů</a:t>
            </a:r>
            <a:endParaRPr lang="en-GB" dirty="0"/>
          </a:p>
        </p:txBody>
      </p:sp>
    </p:spTree>
    <p:extLst>
      <p:ext uri="{BB962C8B-B14F-4D97-AF65-F5344CB8AC3E}">
        <p14:creationId xmlns:p14="http://schemas.microsoft.com/office/powerpoint/2010/main" val="1443502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cs-CZ">
                <a:solidFill>
                  <a:schemeClr val="hlink"/>
                </a:solidFill>
              </a:rPr>
              <a:t>Efektivnost směny</a:t>
            </a:r>
          </a:p>
        </p:txBody>
      </p:sp>
      <p:sp>
        <p:nvSpPr>
          <p:cNvPr id="28675" name="Rectangle 3"/>
          <p:cNvSpPr>
            <a:spLocks noGrp="1" noChangeArrowheads="1"/>
          </p:cNvSpPr>
          <p:nvPr>
            <p:ph type="body" idx="1"/>
          </p:nvPr>
        </p:nvSpPr>
        <p:spPr>
          <a:xfrm>
            <a:off x="147919" y="1242827"/>
            <a:ext cx="11790828" cy="5090738"/>
          </a:xfrm>
        </p:spPr>
        <p:txBody>
          <a:bodyPr>
            <a:normAutofit/>
          </a:bodyPr>
          <a:lstStyle/>
          <a:p>
            <a:pPr algn="just" eaLnBrk="1" hangingPunct="1">
              <a:lnSpc>
                <a:spcPct val="90000"/>
              </a:lnSpc>
            </a:pPr>
            <a:r>
              <a:rPr lang="cs-CZ" altLang="en-US" sz="2400" b="1" dirty="0">
                <a:latin typeface="Times New Roman" panose="02020603050405020304" pitchFamily="18" charset="0"/>
              </a:rPr>
              <a:t>Rozdělení fixního množství vyrobených statků: </a:t>
            </a:r>
            <a:r>
              <a:rPr lang="cs-CZ" altLang="en-US" sz="2400" b="1" dirty="0">
                <a:highlight>
                  <a:srgbClr val="FFFF00"/>
                </a:highlight>
                <a:latin typeface="Times New Roman" panose="02020603050405020304" pitchFamily="18" charset="0"/>
              </a:rPr>
              <a:t>efektivní, když jeho přerozdělením nemůže být ani jednomu spotřebiteli polepšeno, aniž by současně nebyl někdo poškozen.</a:t>
            </a:r>
          </a:p>
          <a:p>
            <a:pPr algn="just" eaLnBrk="1" hangingPunct="1">
              <a:lnSpc>
                <a:spcPct val="90000"/>
              </a:lnSpc>
              <a:buFont typeface="Wingdings" panose="05000000000000000000" pitchFamily="2" charset="2"/>
              <a:buChar char="ü"/>
            </a:pPr>
            <a:r>
              <a:rPr lang="cs-CZ" altLang="en-US" sz="2400" b="1" dirty="0">
                <a:latin typeface="Times New Roman" panose="02020603050405020304" pitchFamily="18" charset="0"/>
              </a:rPr>
              <a:t>Nezbytná podmínka: MRSC mezi všemi dvojicemi statků se rovná pro všechny spotřebitele:</a:t>
            </a:r>
          </a:p>
          <a:p>
            <a:pPr algn="just" eaLnBrk="1" hangingPunct="1">
              <a:lnSpc>
                <a:spcPct val="90000"/>
              </a:lnSpc>
              <a:buFont typeface="Wingdings" panose="05000000000000000000" pitchFamily="2" charset="2"/>
              <a:buChar char="§"/>
            </a:pPr>
            <a:endParaRPr lang="cs-CZ" altLang="en-US" sz="2400" b="1" dirty="0">
              <a:latin typeface="Times New Roman" panose="02020603050405020304" pitchFamily="18" charset="0"/>
            </a:endParaRPr>
          </a:p>
          <a:p>
            <a:pPr algn="just">
              <a:lnSpc>
                <a:spcPct val="90000"/>
              </a:lnSpc>
              <a:buFont typeface="Wingdings" panose="05000000000000000000" pitchFamily="2" charset="2"/>
              <a:buChar char="§"/>
            </a:pPr>
            <a:r>
              <a:rPr lang="cs-CZ" altLang="en-US" sz="2400" b="1" dirty="0">
                <a:latin typeface="Times New Roman" panose="02020603050405020304" pitchFamily="18" charset="0"/>
              </a:rPr>
              <a:t>Předpoklad: fixní množství statků - nutnost rozdělit je efektivně mezi spotřebitele:</a:t>
            </a:r>
          </a:p>
          <a:p>
            <a:pPr algn="just" eaLnBrk="1" hangingPunct="1">
              <a:lnSpc>
                <a:spcPct val="90000"/>
              </a:lnSpc>
              <a:buFont typeface="Wingdings" panose="05000000000000000000" pitchFamily="2" charset="2"/>
              <a:buChar char="ü"/>
            </a:pPr>
            <a:r>
              <a:rPr lang="cs-CZ" altLang="en-US" sz="2400" b="1" dirty="0">
                <a:latin typeface="Times New Roman" panose="02020603050405020304" pitchFamily="18" charset="0"/>
              </a:rPr>
              <a:t>Ekonomika se dvěma produkty: </a:t>
            </a:r>
            <a:r>
              <a:rPr lang="cs-CZ" altLang="en-US" sz="2400" b="1" dirty="0">
                <a:solidFill>
                  <a:srgbClr val="FF0000"/>
                </a:solidFill>
                <a:latin typeface="Times New Roman" panose="02020603050405020304" pitchFamily="18" charset="0"/>
              </a:rPr>
              <a:t>víno a pivo; dvěma spotřebiteli: Adam a Eva. </a:t>
            </a:r>
          </a:p>
          <a:p>
            <a:pPr algn="just" eaLnBrk="1" hangingPunct="1">
              <a:lnSpc>
                <a:spcPct val="90000"/>
              </a:lnSpc>
              <a:buFont typeface="Wingdings" panose="05000000000000000000" pitchFamily="2" charset="2"/>
              <a:buChar char="ü"/>
            </a:pPr>
            <a:r>
              <a:rPr lang="cs-CZ" altLang="en-US" sz="2400" b="1" dirty="0">
                <a:latin typeface="Times New Roman" panose="02020603050405020304" pitchFamily="18" charset="0"/>
              </a:rPr>
              <a:t>K dispozici: 50 láhví vína a 100 láhví piva</a:t>
            </a:r>
          </a:p>
          <a:p>
            <a:pPr algn="just" eaLnBrk="1" hangingPunct="1">
              <a:lnSpc>
                <a:spcPct val="90000"/>
              </a:lnSpc>
              <a:buFont typeface="Wingdings" panose="05000000000000000000" pitchFamily="2" charset="2"/>
              <a:buChar char="ü"/>
            </a:pPr>
            <a:r>
              <a:rPr lang="cs-CZ" altLang="en-US" sz="2400" b="1" dirty="0">
                <a:latin typeface="Times New Roman" panose="02020603050405020304" pitchFamily="18" charset="0"/>
              </a:rPr>
              <a:t>Výchozí rozdělení: rovné pro oba spotřebitele: Adam / Eva – 25 láhví vína, 50 láhví piva. </a:t>
            </a:r>
          </a:p>
          <a:p>
            <a:pPr algn="just" eaLnBrk="1" hangingPunct="1">
              <a:lnSpc>
                <a:spcPct val="90000"/>
              </a:lnSpc>
              <a:buFont typeface="Wingdings" panose="05000000000000000000" pitchFamily="2" charset="2"/>
              <a:buChar char="Ø"/>
            </a:pPr>
            <a:r>
              <a:rPr lang="cs-CZ" altLang="en-US" sz="2400" b="1" dirty="0">
                <a:latin typeface="Times New Roman" panose="02020603050405020304" pitchFamily="18" charset="0"/>
              </a:rPr>
              <a:t>Efektivní rozdělení – závisí na jejich preferencích = na </a:t>
            </a:r>
            <a:r>
              <a:rPr lang="cs-CZ" altLang="en-US" sz="2400" dirty="0">
                <a:solidFill>
                  <a:schemeClr val="hlink"/>
                </a:solidFill>
                <a:latin typeface="Tahoma" panose="020B0604030504040204" pitchFamily="34" charset="0"/>
              </a:rPr>
              <a:t>MRSC </a:t>
            </a:r>
            <a:r>
              <a:rPr lang="cs-CZ" altLang="en-US" sz="2400" b="1" dirty="0">
                <a:latin typeface="Times New Roman" panose="02020603050405020304" pitchFamily="18" charset="0"/>
              </a:rPr>
              <a:t>obou spotřebitelů. </a:t>
            </a:r>
          </a:p>
        </p:txBody>
      </p:sp>
      <p:sp>
        <p:nvSpPr>
          <p:cNvPr id="14340" name="Text Box 4"/>
          <p:cNvSpPr txBox="1">
            <a:spLocks noChangeArrowheads="1"/>
          </p:cNvSpPr>
          <p:nvPr/>
        </p:nvSpPr>
        <p:spPr bwMode="auto">
          <a:xfrm>
            <a:off x="4240304" y="2782097"/>
            <a:ext cx="3868271" cy="523220"/>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sz="2800" dirty="0">
                <a:solidFill>
                  <a:schemeClr val="hlink"/>
                </a:solidFill>
                <a:latin typeface="Tahoma" panose="020B0604030504040204" pitchFamily="34" charset="0"/>
              </a:rPr>
              <a:t>MRSC</a:t>
            </a:r>
            <a:r>
              <a:rPr lang="cs-CZ" altLang="en-US" sz="2800" baseline="-25000" dirty="0">
                <a:solidFill>
                  <a:schemeClr val="hlink"/>
                </a:solidFill>
                <a:latin typeface="Tahoma" panose="020B0604030504040204" pitchFamily="34" charset="0"/>
              </a:rPr>
              <a:t>A</a:t>
            </a:r>
            <a:r>
              <a:rPr lang="cs-CZ" altLang="en-US" sz="2800" dirty="0">
                <a:solidFill>
                  <a:schemeClr val="hlink"/>
                </a:solidFill>
                <a:latin typeface="Tahoma" panose="020B0604030504040204" pitchFamily="34" charset="0"/>
              </a:rPr>
              <a:t> = MRSC</a:t>
            </a:r>
            <a:r>
              <a:rPr lang="cs-CZ" altLang="en-US" sz="2800" baseline="-25000" dirty="0">
                <a:solidFill>
                  <a:schemeClr val="hlink"/>
                </a:solidFill>
                <a:latin typeface="Tahoma" panose="020B0604030504040204" pitchFamily="34" charset="0"/>
              </a:rPr>
              <a:t>E</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cs-CZ" dirty="0">
                <a:solidFill>
                  <a:schemeClr val="hlink"/>
                </a:solidFill>
              </a:rPr>
              <a:t>Efektivnost směny</a:t>
            </a:r>
          </a:p>
        </p:txBody>
      </p:sp>
      <p:sp>
        <p:nvSpPr>
          <p:cNvPr id="28675" name="Rectangle 3"/>
          <p:cNvSpPr>
            <a:spLocks noGrp="1" noChangeArrowheads="1"/>
          </p:cNvSpPr>
          <p:nvPr>
            <p:ph type="body" idx="1"/>
          </p:nvPr>
        </p:nvSpPr>
        <p:spPr>
          <a:xfrm>
            <a:off x="147919" y="1242827"/>
            <a:ext cx="11790828" cy="5090738"/>
          </a:xfrm>
        </p:spPr>
        <p:txBody>
          <a:bodyPr>
            <a:normAutofit/>
          </a:bodyPr>
          <a:lstStyle/>
          <a:p>
            <a:pPr marL="571500" indent="-457200" algn="just" eaLnBrk="1" hangingPunct="1">
              <a:lnSpc>
                <a:spcPct val="90000"/>
              </a:lnSpc>
              <a:buFont typeface="+mj-lt"/>
              <a:buAutoNum type="arabicPeriod"/>
            </a:pPr>
            <a:r>
              <a:rPr lang="cs-CZ" altLang="en-US" sz="2400" b="1" dirty="0">
                <a:solidFill>
                  <a:srgbClr val="FF0000"/>
                </a:solidFill>
                <a:latin typeface="Times New Roman" panose="02020603050405020304" pitchFamily="18" charset="0"/>
              </a:rPr>
              <a:t>MRSC (vína za pivo) Adama = 2/1, </a:t>
            </a:r>
            <a:r>
              <a:rPr lang="cs-CZ" sz="2400" b="1" dirty="0">
                <a:latin typeface="Times New Roman" panose="02020603050405020304" pitchFamily="18" charset="0"/>
              </a:rPr>
              <a:t>=&gt;&gt; </a:t>
            </a:r>
            <a:r>
              <a:rPr lang="cs-CZ" altLang="en-US" sz="2400" b="1" i="1" dirty="0">
                <a:latin typeface="Times New Roman" panose="02020603050405020304" pitchFamily="18" charset="0"/>
              </a:rPr>
              <a:t>ochoten vzdát se </a:t>
            </a:r>
            <a:r>
              <a:rPr lang="cs-CZ" altLang="en-US" sz="2400" b="1" i="1" dirty="0">
                <a:solidFill>
                  <a:srgbClr val="FF0000"/>
                </a:solidFill>
                <a:latin typeface="Times New Roman" panose="02020603050405020304" pitchFamily="18" charset="0"/>
              </a:rPr>
              <a:t>2</a:t>
            </a:r>
            <a:r>
              <a:rPr lang="cs-CZ" altLang="en-US" sz="2400" b="1" i="1" dirty="0">
                <a:latin typeface="Times New Roman" panose="02020603050405020304" pitchFamily="18" charset="0"/>
              </a:rPr>
              <a:t> láhví piva, aby získal o 1 láhev vína více. </a:t>
            </a:r>
          </a:p>
          <a:p>
            <a:pPr marL="571500" indent="-457200" algn="just" eaLnBrk="1" hangingPunct="1">
              <a:lnSpc>
                <a:spcPct val="90000"/>
              </a:lnSpc>
              <a:buFont typeface="+mj-lt"/>
              <a:buAutoNum type="arabicPeriod"/>
            </a:pPr>
            <a:r>
              <a:rPr lang="cs-CZ" altLang="en-US" sz="2400" b="1" dirty="0">
                <a:solidFill>
                  <a:srgbClr val="FF0000"/>
                </a:solidFill>
                <a:latin typeface="Times New Roman" panose="02020603050405020304" pitchFamily="18" charset="0"/>
              </a:rPr>
              <a:t>MRSC (vína za pivo) Evy = 1/1</a:t>
            </a:r>
            <a:r>
              <a:rPr lang="cs-CZ" sz="2400" b="1" dirty="0">
                <a:solidFill>
                  <a:srgbClr val="FF0000"/>
                </a:solidFill>
                <a:latin typeface="Times New Roman" panose="02020603050405020304" pitchFamily="18" charset="0"/>
              </a:rPr>
              <a:t> </a:t>
            </a:r>
            <a:r>
              <a:rPr lang="cs-CZ" sz="2400" b="1" dirty="0">
                <a:latin typeface="Times New Roman" panose="02020603050405020304" pitchFamily="18" charset="0"/>
              </a:rPr>
              <a:t>=&gt;&gt; </a:t>
            </a:r>
            <a:r>
              <a:rPr lang="cs-CZ" altLang="en-US" sz="2400" b="1" i="1" dirty="0">
                <a:latin typeface="Times New Roman" panose="02020603050405020304" pitchFamily="18" charset="0"/>
              </a:rPr>
              <a:t>ochotna vzdát se 1 láhví piva, aby získala o 1 láhev vína více.</a:t>
            </a:r>
            <a:r>
              <a:rPr lang="cs-CZ" altLang="en-US" sz="2400" b="1" dirty="0">
                <a:latin typeface="Times New Roman" panose="02020603050405020304" pitchFamily="18" charset="0"/>
              </a:rPr>
              <a:t> </a:t>
            </a:r>
          </a:p>
          <a:p>
            <a:pPr algn="just" eaLnBrk="1" hangingPunct="1">
              <a:lnSpc>
                <a:spcPct val="90000"/>
              </a:lnSpc>
            </a:pPr>
            <a:r>
              <a:rPr lang="cs-CZ" sz="2400" b="1" dirty="0">
                <a:latin typeface="Times New Roman" panose="02020603050405020304" pitchFamily="18" charset="0"/>
              </a:rPr>
              <a:t>=&gt;&gt; </a:t>
            </a:r>
            <a:r>
              <a:rPr lang="cs-CZ" altLang="en-US" sz="2400" b="1" dirty="0">
                <a:highlight>
                  <a:srgbClr val="FFFF00"/>
                </a:highlight>
                <a:latin typeface="Times New Roman" panose="02020603050405020304" pitchFamily="18" charset="0"/>
              </a:rPr>
              <a:t>alokace není efektivní. </a:t>
            </a:r>
          </a:p>
          <a:p>
            <a:pPr algn="just" eaLnBrk="1" hangingPunct="1">
              <a:lnSpc>
                <a:spcPct val="90000"/>
              </a:lnSpc>
            </a:pPr>
            <a:r>
              <a:rPr lang="cs-CZ" altLang="en-US" sz="2400" b="1" dirty="0">
                <a:latin typeface="Times New Roman" panose="02020603050405020304" pitchFamily="18" charset="0"/>
              </a:rPr>
              <a:t>Dvě láhve piva od Adama vyměníme za jednu láhev vína u Evy (obchod Evě vyhovuje) – dostane Adam = stejně spokojený jako předtím, než jsme mu vzali dvě láhve piva. =&gt;&gt;</a:t>
            </a:r>
          </a:p>
          <a:p>
            <a:pPr algn="just" eaLnBrk="1" hangingPunct="1">
              <a:lnSpc>
                <a:spcPct val="90000"/>
              </a:lnSpc>
            </a:pPr>
            <a:r>
              <a:rPr lang="cs-CZ" altLang="en-US" sz="2400" b="1" dirty="0">
                <a:latin typeface="Times New Roman" panose="02020603050405020304" pitchFamily="18" charset="0"/>
              </a:rPr>
              <a:t>Nová alokace: Adam – </a:t>
            </a:r>
            <a:r>
              <a:rPr lang="cs-CZ" altLang="en-US" sz="2400" b="1" dirty="0">
                <a:solidFill>
                  <a:srgbClr val="7030A0"/>
                </a:solidFill>
                <a:latin typeface="Times New Roman" panose="02020603050405020304" pitchFamily="18" charset="0"/>
              </a:rPr>
              <a:t>26 l. vína a 48 l. piva; </a:t>
            </a:r>
            <a:r>
              <a:rPr lang="cs-CZ" altLang="en-US" sz="2400" b="1" dirty="0">
                <a:latin typeface="Times New Roman" panose="02020603050405020304" pitchFamily="18" charset="0"/>
              </a:rPr>
              <a:t>Eva – </a:t>
            </a:r>
            <a:r>
              <a:rPr lang="cs-CZ" altLang="en-US" sz="2400" b="1" dirty="0">
                <a:solidFill>
                  <a:srgbClr val="7030A0"/>
                </a:solidFill>
                <a:latin typeface="Times New Roman" panose="02020603050405020304" pitchFamily="18" charset="0"/>
              </a:rPr>
              <a:t>24 l. vína a 51 l. piva: s</a:t>
            </a:r>
            <a:r>
              <a:rPr lang="cs-CZ" altLang="en-US" sz="2400" b="1" dirty="0">
                <a:latin typeface="Times New Roman" panose="02020603050405020304" pitchFamily="18" charset="0"/>
              </a:rPr>
              <a:t>tejně spokojeni, jako byli při původním rozdělení. </a:t>
            </a:r>
          </a:p>
          <a:p>
            <a:pPr algn="just" eaLnBrk="1" hangingPunct="1">
              <a:lnSpc>
                <a:spcPct val="90000"/>
              </a:lnSpc>
              <a:buFont typeface="Wingdings" panose="05000000000000000000" pitchFamily="2" charset="2"/>
              <a:buChar char="ü"/>
            </a:pPr>
            <a:r>
              <a:rPr lang="cs-CZ" altLang="en-US" sz="2400" b="1" dirty="0">
                <a:highlight>
                  <a:srgbClr val="FFFF00"/>
                </a:highlight>
                <a:latin typeface="Times New Roman" panose="02020603050405020304" pitchFamily="18" charset="0"/>
              </a:rPr>
              <a:t>Nová situace –  jedna láhev piva může být někomu přidána – může si polepšit. </a:t>
            </a:r>
          </a:p>
          <a:p>
            <a:pPr algn="just" eaLnBrk="1" hangingPunct="1">
              <a:lnSpc>
                <a:spcPct val="90000"/>
              </a:lnSpc>
            </a:pPr>
            <a:r>
              <a:rPr lang="cs-CZ" sz="2400" b="1" dirty="0">
                <a:latin typeface="Times New Roman" panose="02020603050405020304" pitchFamily="18" charset="0"/>
              </a:rPr>
              <a:t>=&gt;&gt; </a:t>
            </a:r>
            <a:r>
              <a:rPr lang="cs-CZ" altLang="en-US" sz="2400" b="1" dirty="0">
                <a:latin typeface="Times New Roman" panose="02020603050405020304" pitchFamily="18" charset="0"/>
              </a:rPr>
              <a:t>Původní rozdělení neefektivní</a:t>
            </a:r>
            <a:r>
              <a:rPr lang="cs-CZ" altLang="en-US" sz="2400" b="1" i="1" dirty="0">
                <a:latin typeface="Times New Roman" panose="02020603050405020304" pitchFamily="18" charset="0"/>
              </a:rPr>
              <a:t>: existovala alternativa rozdělení, při níž si buď Adam, nebo Eva mohli polepšit, aniž by se zhoršila situace druhého.</a:t>
            </a:r>
          </a:p>
          <a:p>
            <a:pPr algn="just" eaLnBrk="1" hangingPunct="1">
              <a:lnSpc>
                <a:spcPct val="90000"/>
              </a:lnSpc>
            </a:pPr>
            <a:endParaRPr lang="cs-CZ" altLang="en-US" sz="2400" b="1" dirty="0">
              <a:latin typeface="Times New Roman" panose="02020603050405020304" pitchFamily="18" charset="0"/>
            </a:endParaRPr>
          </a:p>
        </p:txBody>
      </p:sp>
      <p:pic>
        <p:nvPicPr>
          <p:cNvPr id="3" name="Picture 2" descr="A green and orange wine bottles and a glass">
            <a:extLst>
              <a:ext uri="{FF2B5EF4-FFF2-40B4-BE49-F238E27FC236}">
                <a16:creationId xmlns:a16="http://schemas.microsoft.com/office/drawing/2014/main" id="{1A55AE24-5D20-6BD5-5DC6-031E7059B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729" y="0"/>
            <a:ext cx="1507191" cy="114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cs-CZ" dirty="0">
                <a:solidFill>
                  <a:schemeClr val="hlink"/>
                </a:solidFill>
              </a:rPr>
              <a:t>Efektivnost směny – indiferenční mapy</a:t>
            </a:r>
          </a:p>
        </p:txBody>
      </p:sp>
      <p:sp>
        <p:nvSpPr>
          <p:cNvPr id="29699" name="Rectangle 3"/>
          <p:cNvSpPr>
            <a:spLocks noGrp="1" noChangeArrowheads="1"/>
          </p:cNvSpPr>
          <p:nvPr>
            <p:ph type="body" idx="1"/>
          </p:nvPr>
        </p:nvSpPr>
        <p:spPr>
          <a:xfrm>
            <a:off x="739588" y="1409866"/>
            <a:ext cx="11322424" cy="1720850"/>
          </a:xfrm>
        </p:spPr>
        <p:txBody>
          <a:bodyPr/>
          <a:lstStyle/>
          <a:p>
            <a:pPr eaLnBrk="1" hangingPunct="1">
              <a:lnSpc>
                <a:spcPct val="90000"/>
              </a:lnSpc>
              <a:defRPr/>
            </a:pPr>
            <a:r>
              <a:rPr lang="cs-CZ" sz="2400" b="1" dirty="0">
                <a:latin typeface="Times New Roman" panose="02020603050405020304" pitchFamily="18" charset="0"/>
              </a:rPr>
              <a:t>Pro odvození efektivnosti ve směně musíme brát v úvahu preference spotřebitelů. </a:t>
            </a:r>
          </a:p>
          <a:p>
            <a:pPr eaLnBrk="1" hangingPunct="1">
              <a:lnSpc>
                <a:spcPct val="90000"/>
              </a:lnSpc>
              <a:buFont typeface="Wingdings" panose="05000000000000000000" pitchFamily="2" charset="2"/>
              <a:buChar char="Ø"/>
              <a:defRPr/>
            </a:pPr>
            <a:r>
              <a:rPr lang="cs-CZ" sz="2400" b="1" dirty="0">
                <a:latin typeface="Times New Roman" panose="02020603050405020304" pitchFamily="18" charset="0"/>
              </a:rPr>
              <a:t>Znázorníme je pomocí </a:t>
            </a:r>
            <a:r>
              <a:rPr lang="cs-CZ" sz="2400" b="1" dirty="0">
                <a:solidFill>
                  <a:schemeClr val="hlink"/>
                </a:solidFill>
                <a:latin typeface="Times New Roman" panose="02020603050405020304" pitchFamily="18" charset="0"/>
              </a:rPr>
              <a:t>indiferenčních map</a:t>
            </a:r>
            <a:r>
              <a:rPr lang="cs-CZ" sz="2400" b="1" dirty="0">
                <a:latin typeface="Times New Roman" panose="02020603050405020304" pitchFamily="18" charset="0"/>
              </a:rPr>
              <a:t> dvou spotřebitelů (A,E) pro dva druhy zboží (X,Y) a </a:t>
            </a:r>
            <a:r>
              <a:rPr lang="cs-CZ" sz="2400" b="1" dirty="0">
                <a:solidFill>
                  <a:srgbClr val="FF0000"/>
                </a:solidFill>
                <a:latin typeface="Times New Roman" panose="02020603050405020304" pitchFamily="18" charset="0"/>
              </a:rPr>
              <a:t>krabicového schématu směny.</a:t>
            </a:r>
          </a:p>
        </p:txBody>
      </p:sp>
      <p:sp>
        <p:nvSpPr>
          <p:cNvPr id="15364" name="Line 5"/>
          <p:cNvSpPr>
            <a:spLocks noChangeShapeType="1"/>
          </p:cNvSpPr>
          <p:nvPr/>
        </p:nvSpPr>
        <p:spPr bwMode="auto">
          <a:xfrm>
            <a:off x="2279650" y="3357564"/>
            <a:ext cx="0" cy="30241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5365" name="Line 6"/>
          <p:cNvSpPr>
            <a:spLocks noChangeShapeType="1"/>
          </p:cNvSpPr>
          <p:nvPr/>
        </p:nvSpPr>
        <p:spPr bwMode="auto">
          <a:xfrm>
            <a:off x="2063750" y="6165850"/>
            <a:ext cx="367188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5366" name="Freeform 8"/>
          <p:cNvSpPr/>
          <p:nvPr/>
        </p:nvSpPr>
        <p:spPr bwMode="auto">
          <a:xfrm>
            <a:off x="2464045" y="3783098"/>
            <a:ext cx="1080596" cy="2035003"/>
          </a:xfrm>
          <a:custGeom>
            <a:avLst/>
            <a:gdLst>
              <a:gd name="T0" fmla="*/ 0 w 545"/>
              <a:gd name="T1" fmla="*/ 0 h 726"/>
              <a:gd name="T2" fmla="*/ 2147483647 w 545"/>
              <a:gd name="T3" fmla="*/ 2147483647 h 726"/>
              <a:gd name="T4" fmla="*/ 2147483647 w 545"/>
              <a:gd name="T5" fmla="*/ 2147483647 h 726"/>
              <a:gd name="T6" fmla="*/ 0 60000 65536"/>
              <a:gd name="T7" fmla="*/ 0 60000 65536"/>
              <a:gd name="T8" fmla="*/ 0 60000 65536"/>
              <a:gd name="T9" fmla="*/ 0 w 545"/>
              <a:gd name="T10" fmla="*/ 0 h 726"/>
              <a:gd name="T11" fmla="*/ 545 w 545"/>
              <a:gd name="T12" fmla="*/ 726 h 726"/>
            </a:gdLst>
            <a:ahLst/>
            <a:cxnLst>
              <a:cxn ang="T6">
                <a:pos x="T0" y="T1"/>
              </a:cxn>
              <a:cxn ang="T7">
                <a:pos x="T2" y="T3"/>
              </a:cxn>
              <a:cxn ang="T8">
                <a:pos x="T4" y="T5"/>
              </a:cxn>
            </a:cxnLst>
            <a:rect l="T9" t="T10" r="T11" b="T12"/>
            <a:pathLst>
              <a:path w="545" h="726">
                <a:moveTo>
                  <a:pt x="0" y="0"/>
                </a:moveTo>
                <a:cubicBezTo>
                  <a:pt x="91" y="166"/>
                  <a:pt x="182" y="333"/>
                  <a:pt x="273" y="454"/>
                </a:cubicBezTo>
                <a:cubicBezTo>
                  <a:pt x="364" y="575"/>
                  <a:pt x="454" y="650"/>
                  <a:pt x="54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7" name="Freeform 10"/>
          <p:cNvSpPr/>
          <p:nvPr/>
        </p:nvSpPr>
        <p:spPr bwMode="auto">
          <a:xfrm rot="21119393">
            <a:off x="3048882" y="3476515"/>
            <a:ext cx="1280936" cy="2263380"/>
          </a:xfrm>
          <a:custGeom>
            <a:avLst/>
            <a:gdLst>
              <a:gd name="T0" fmla="*/ 0 w 771"/>
              <a:gd name="T1" fmla="*/ 0 h 1089"/>
              <a:gd name="T2" fmla="*/ 2147483647 w 771"/>
              <a:gd name="T3" fmla="*/ 2147483647 h 1089"/>
              <a:gd name="T4" fmla="*/ 2147483647 w 771"/>
              <a:gd name="T5" fmla="*/ 2147483647 h 1089"/>
              <a:gd name="T6" fmla="*/ 0 60000 65536"/>
              <a:gd name="T7" fmla="*/ 0 60000 65536"/>
              <a:gd name="T8" fmla="*/ 0 60000 65536"/>
              <a:gd name="T9" fmla="*/ 0 w 771"/>
              <a:gd name="T10" fmla="*/ 0 h 1089"/>
              <a:gd name="T11" fmla="*/ 771 w 771"/>
              <a:gd name="T12" fmla="*/ 1089 h 1089"/>
            </a:gdLst>
            <a:ahLst/>
            <a:cxnLst>
              <a:cxn ang="T6">
                <a:pos x="T0" y="T1"/>
              </a:cxn>
              <a:cxn ang="T7">
                <a:pos x="T2" y="T3"/>
              </a:cxn>
              <a:cxn ang="T8">
                <a:pos x="T4" y="T5"/>
              </a:cxn>
            </a:cxnLst>
            <a:rect l="T9" t="T10" r="T11" b="T12"/>
            <a:pathLst>
              <a:path w="771" h="1089">
                <a:moveTo>
                  <a:pt x="0" y="0"/>
                </a:moveTo>
                <a:cubicBezTo>
                  <a:pt x="49" y="227"/>
                  <a:pt x="99" y="454"/>
                  <a:pt x="227" y="635"/>
                </a:cubicBezTo>
                <a:cubicBezTo>
                  <a:pt x="355" y="816"/>
                  <a:pt x="563" y="952"/>
                  <a:pt x="771" y="1089"/>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8" name="Freeform 12"/>
          <p:cNvSpPr/>
          <p:nvPr/>
        </p:nvSpPr>
        <p:spPr bwMode="auto">
          <a:xfrm>
            <a:off x="4151311" y="3497768"/>
            <a:ext cx="1008063" cy="1660020"/>
          </a:xfrm>
          <a:custGeom>
            <a:avLst/>
            <a:gdLst>
              <a:gd name="T0" fmla="*/ 0 w 680"/>
              <a:gd name="T1" fmla="*/ 0 h 953"/>
              <a:gd name="T2" fmla="*/ 2147483647 w 680"/>
              <a:gd name="T3" fmla="*/ 2147483647 h 953"/>
              <a:gd name="T4" fmla="*/ 2147483647 w 680"/>
              <a:gd name="T5" fmla="*/ 2147483647 h 953"/>
              <a:gd name="T6" fmla="*/ 0 60000 65536"/>
              <a:gd name="T7" fmla="*/ 0 60000 65536"/>
              <a:gd name="T8" fmla="*/ 0 60000 65536"/>
              <a:gd name="T9" fmla="*/ 0 w 680"/>
              <a:gd name="T10" fmla="*/ 0 h 953"/>
              <a:gd name="T11" fmla="*/ 680 w 680"/>
              <a:gd name="T12" fmla="*/ 953 h 953"/>
            </a:gdLst>
            <a:ahLst/>
            <a:cxnLst>
              <a:cxn ang="T6">
                <a:pos x="T0" y="T1"/>
              </a:cxn>
              <a:cxn ang="T7">
                <a:pos x="T2" y="T3"/>
              </a:cxn>
              <a:cxn ang="T8">
                <a:pos x="T4" y="T5"/>
              </a:cxn>
            </a:cxnLst>
            <a:rect l="T9" t="T10" r="T11" b="T12"/>
            <a:pathLst>
              <a:path w="680" h="953">
                <a:moveTo>
                  <a:pt x="0" y="0"/>
                </a:moveTo>
                <a:cubicBezTo>
                  <a:pt x="57" y="215"/>
                  <a:pt x="114" y="431"/>
                  <a:pt x="227" y="590"/>
                </a:cubicBezTo>
                <a:cubicBezTo>
                  <a:pt x="340" y="749"/>
                  <a:pt x="510" y="851"/>
                  <a:pt x="680" y="953"/>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9" name="Freeform 13"/>
          <p:cNvSpPr/>
          <p:nvPr/>
        </p:nvSpPr>
        <p:spPr bwMode="auto">
          <a:xfrm>
            <a:off x="4656137" y="3476449"/>
            <a:ext cx="1008063" cy="1392415"/>
          </a:xfrm>
          <a:custGeom>
            <a:avLst/>
            <a:gdLst>
              <a:gd name="T0" fmla="*/ 0 w 635"/>
              <a:gd name="T1" fmla="*/ 0 h 726"/>
              <a:gd name="T2" fmla="*/ 2147483647 w 635"/>
              <a:gd name="T3" fmla="*/ 2147483647 h 726"/>
              <a:gd name="T4" fmla="*/ 2147483647 w 635"/>
              <a:gd name="T5" fmla="*/ 2147483647 h 726"/>
              <a:gd name="T6" fmla="*/ 0 60000 65536"/>
              <a:gd name="T7" fmla="*/ 0 60000 65536"/>
              <a:gd name="T8" fmla="*/ 0 60000 65536"/>
              <a:gd name="T9" fmla="*/ 0 w 635"/>
              <a:gd name="T10" fmla="*/ 0 h 726"/>
              <a:gd name="T11" fmla="*/ 635 w 635"/>
              <a:gd name="T12" fmla="*/ 726 h 726"/>
            </a:gdLst>
            <a:ahLst/>
            <a:cxnLst>
              <a:cxn ang="T6">
                <a:pos x="T0" y="T1"/>
              </a:cxn>
              <a:cxn ang="T7">
                <a:pos x="T2" y="T3"/>
              </a:cxn>
              <a:cxn ang="T8">
                <a:pos x="T4" y="T5"/>
              </a:cxn>
            </a:cxnLst>
            <a:rect l="T9" t="T10" r="T11" b="T12"/>
            <a:pathLst>
              <a:path w="635" h="726">
                <a:moveTo>
                  <a:pt x="0" y="0"/>
                </a:moveTo>
                <a:cubicBezTo>
                  <a:pt x="83" y="166"/>
                  <a:pt x="166" y="333"/>
                  <a:pt x="272" y="454"/>
                </a:cubicBezTo>
                <a:cubicBezTo>
                  <a:pt x="378" y="575"/>
                  <a:pt x="506" y="650"/>
                  <a:pt x="63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70" name="Text Box 14"/>
          <p:cNvSpPr txBox="1">
            <a:spLocks noChangeArrowheads="1"/>
          </p:cNvSpPr>
          <p:nvPr/>
        </p:nvSpPr>
        <p:spPr bwMode="auto">
          <a:xfrm>
            <a:off x="1919289" y="6237289"/>
            <a:ext cx="50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0</a:t>
            </a:r>
            <a:r>
              <a:rPr lang="cs-CZ" altLang="en-US" baseline="-25000"/>
              <a:t>A</a:t>
            </a:r>
          </a:p>
        </p:txBody>
      </p:sp>
      <p:sp>
        <p:nvSpPr>
          <p:cNvPr id="15371" name="Text Box 15"/>
          <p:cNvSpPr txBox="1">
            <a:spLocks noChangeArrowheads="1"/>
          </p:cNvSpPr>
          <p:nvPr/>
        </p:nvSpPr>
        <p:spPr bwMode="auto">
          <a:xfrm>
            <a:off x="3503613" y="55895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A1</a:t>
            </a:r>
          </a:p>
        </p:txBody>
      </p:sp>
      <p:sp>
        <p:nvSpPr>
          <p:cNvPr id="15372" name="Text Box 16"/>
          <p:cNvSpPr txBox="1">
            <a:spLocks noChangeArrowheads="1"/>
          </p:cNvSpPr>
          <p:nvPr/>
        </p:nvSpPr>
        <p:spPr bwMode="auto">
          <a:xfrm>
            <a:off x="4440238" y="53736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A2</a:t>
            </a:r>
          </a:p>
        </p:txBody>
      </p:sp>
      <p:sp>
        <p:nvSpPr>
          <p:cNvPr id="15373" name="Text Box 17"/>
          <p:cNvSpPr txBox="1">
            <a:spLocks noChangeArrowheads="1"/>
          </p:cNvSpPr>
          <p:nvPr/>
        </p:nvSpPr>
        <p:spPr bwMode="auto">
          <a:xfrm>
            <a:off x="4440238" y="49418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A3</a:t>
            </a:r>
          </a:p>
        </p:txBody>
      </p:sp>
      <p:sp>
        <p:nvSpPr>
          <p:cNvPr id="15374" name="Text Box 18"/>
          <p:cNvSpPr txBox="1">
            <a:spLocks noChangeArrowheads="1"/>
          </p:cNvSpPr>
          <p:nvPr/>
        </p:nvSpPr>
        <p:spPr bwMode="auto">
          <a:xfrm>
            <a:off x="5232400" y="5013326"/>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A4</a:t>
            </a:r>
          </a:p>
        </p:txBody>
      </p:sp>
      <p:sp>
        <p:nvSpPr>
          <p:cNvPr id="15375" name="Text Box 19"/>
          <p:cNvSpPr txBox="1">
            <a:spLocks noChangeArrowheads="1"/>
          </p:cNvSpPr>
          <p:nvPr/>
        </p:nvSpPr>
        <p:spPr bwMode="auto">
          <a:xfrm>
            <a:off x="5664200" y="46529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A5</a:t>
            </a:r>
          </a:p>
        </p:txBody>
      </p:sp>
      <p:sp>
        <p:nvSpPr>
          <p:cNvPr id="15376" name="Text Box 20"/>
          <p:cNvSpPr txBox="1">
            <a:spLocks noChangeArrowheads="1"/>
          </p:cNvSpPr>
          <p:nvPr/>
        </p:nvSpPr>
        <p:spPr bwMode="auto">
          <a:xfrm>
            <a:off x="1919289" y="31416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Y</a:t>
            </a:r>
            <a:endParaRPr lang="cs-CZ" altLang="en-US" baseline="-25000"/>
          </a:p>
        </p:txBody>
      </p:sp>
      <p:sp>
        <p:nvSpPr>
          <p:cNvPr id="15377" name="Text Box 21"/>
          <p:cNvSpPr txBox="1">
            <a:spLocks noChangeArrowheads="1"/>
          </p:cNvSpPr>
          <p:nvPr/>
        </p:nvSpPr>
        <p:spPr bwMode="auto">
          <a:xfrm>
            <a:off x="5519739" y="62372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X</a:t>
            </a:r>
            <a:endParaRPr lang="cs-CZ" altLang="en-US" baseline="-25000"/>
          </a:p>
        </p:txBody>
      </p:sp>
      <p:sp>
        <p:nvSpPr>
          <p:cNvPr id="15378" name="Text Box 22"/>
          <p:cNvSpPr txBox="1">
            <a:spLocks noChangeArrowheads="1"/>
          </p:cNvSpPr>
          <p:nvPr/>
        </p:nvSpPr>
        <p:spPr bwMode="auto">
          <a:xfrm>
            <a:off x="3000375" y="3068638"/>
            <a:ext cx="2592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Spotřebitel A</a:t>
            </a:r>
          </a:p>
        </p:txBody>
      </p:sp>
      <p:sp>
        <p:nvSpPr>
          <p:cNvPr id="15379" name="Line 24"/>
          <p:cNvSpPr>
            <a:spLocks noChangeShapeType="1"/>
          </p:cNvSpPr>
          <p:nvPr/>
        </p:nvSpPr>
        <p:spPr bwMode="auto">
          <a:xfrm>
            <a:off x="6599238" y="3357564"/>
            <a:ext cx="0" cy="30241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5380" name="Line 25"/>
          <p:cNvSpPr>
            <a:spLocks noChangeShapeType="1"/>
          </p:cNvSpPr>
          <p:nvPr/>
        </p:nvSpPr>
        <p:spPr bwMode="auto">
          <a:xfrm>
            <a:off x="6383339" y="6165850"/>
            <a:ext cx="367188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5381" name="Freeform 26"/>
          <p:cNvSpPr/>
          <p:nvPr/>
        </p:nvSpPr>
        <p:spPr bwMode="auto">
          <a:xfrm>
            <a:off x="6779756" y="4452772"/>
            <a:ext cx="1218311" cy="1503528"/>
          </a:xfrm>
          <a:custGeom>
            <a:avLst/>
            <a:gdLst>
              <a:gd name="T0" fmla="*/ 0 w 545"/>
              <a:gd name="T1" fmla="*/ 0 h 726"/>
              <a:gd name="T2" fmla="*/ 2147483647 w 545"/>
              <a:gd name="T3" fmla="*/ 2147483647 h 726"/>
              <a:gd name="T4" fmla="*/ 2147483647 w 545"/>
              <a:gd name="T5" fmla="*/ 2147483647 h 726"/>
              <a:gd name="T6" fmla="*/ 0 60000 65536"/>
              <a:gd name="T7" fmla="*/ 0 60000 65536"/>
              <a:gd name="T8" fmla="*/ 0 60000 65536"/>
              <a:gd name="T9" fmla="*/ 0 w 545"/>
              <a:gd name="T10" fmla="*/ 0 h 726"/>
              <a:gd name="T11" fmla="*/ 545 w 545"/>
              <a:gd name="T12" fmla="*/ 726 h 726"/>
            </a:gdLst>
            <a:ahLst/>
            <a:cxnLst>
              <a:cxn ang="T6">
                <a:pos x="T0" y="T1"/>
              </a:cxn>
              <a:cxn ang="T7">
                <a:pos x="T2" y="T3"/>
              </a:cxn>
              <a:cxn ang="T8">
                <a:pos x="T4" y="T5"/>
              </a:cxn>
            </a:cxnLst>
            <a:rect l="T9" t="T10" r="T11" b="T12"/>
            <a:pathLst>
              <a:path w="545" h="726">
                <a:moveTo>
                  <a:pt x="0" y="0"/>
                </a:moveTo>
                <a:cubicBezTo>
                  <a:pt x="91" y="166"/>
                  <a:pt x="182" y="333"/>
                  <a:pt x="273" y="454"/>
                </a:cubicBezTo>
                <a:cubicBezTo>
                  <a:pt x="364" y="575"/>
                  <a:pt x="454" y="650"/>
                  <a:pt x="54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2" name="Freeform 27"/>
          <p:cNvSpPr/>
          <p:nvPr/>
        </p:nvSpPr>
        <p:spPr bwMode="auto">
          <a:xfrm rot="21119393">
            <a:off x="7181547" y="3535723"/>
            <a:ext cx="1295400" cy="2160587"/>
          </a:xfrm>
          <a:custGeom>
            <a:avLst/>
            <a:gdLst>
              <a:gd name="T0" fmla="*/ 0 w 771"/>
              <a:gd name="T1" fmla="*/ 0 h 1089"/>
              <a:gd name="T2" fmla="*/ 2147483647 w 771"/>
              <a:gd name="T3" fmla="*/ 2147483647 h 1089"/>
              <a:gd name="T4" fmla="*/ 2147483647 w 771"/>
              <a:gd name="T5" fmla="*/ 2147483647 h 1089"/>
              <a:gd name="T6" fmla="*/ 0 60000 65536"/>
              <a:gd name="T7" fmla="*/ 0 60000 65536"/>
              <a:gd name="T8" fmla="*/ 0 60000 65536"/>
              <a:gd name="T9" fmla="*/ 0 w 771"/>
              <a:gd name="T10" fmla="*/ 0 h 1089"/>
              <a:gd name="T11" fmla="*/ 771 w 771"/>
              <a:gd name="T12" fmla="*/ 1089 h 1089"/>
            </a:gdLst>
            <a:ahLst/>
            <a:cxnLst>
              <a:cxn ang="T6">
                <a:pos x="T0" y="T1"/>
              </a:cxn>
              <a:cxn ang="T7">
                <a:pos x="T2" y="T3"/>
              </a:cxn>
              <a:cxn ang="T8">
                <a:pos x="T4" y="T5"/>
              </a:cxn>
            </a:cxnLst>
            <a:rect l="T9" t="T10" r="T11" b="T12"/>
            <a:pathLst>
              <a:path w="771" h="1089">
                <a:moveTo>
                  <a:pt x="0" y="0"/>
                </a:moveTo>
                <a:cubicBezTo>
                  <a:pt x="49" y="227"/>
                  <a:pt x="99" y="454"/>
                  <a:pt x="227" y="635"/>
                </a:cubicBezTo>
                <a:cubicBezTo>
                  <a:pt x="355" y="816"/>
                  <a:pt x="563" y="952"/>
                  <a:pt x="771" y="1089"/>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3" name="Freeform 28"/>
          <p:cNvSpPr/>
          <p:nvPr/>
        </p:nvSpPr>
        <p:spPr bwMode="auto">
          <a:xfrm rot="21143712">
            <a:off x="7846683" y="3540426"/>
            <a:ext cx="1440065" cy="2088890"/>
          </a:xfrm>
          <a:custGeom>
            <a:avLst/>
            <a:gdLst>
              <a:gd name="T0" fmla="*/ 0 w 544"/>
              <a:gd name="T1" fmla="*/ 0 h 862"/>
              <a:gd name="T2" fmla="*/ 2147483647 w 544"/>
              <a:gd name="T3" fmla="*/ 2147483647 h 862"/>
              <a:gd name="T4" fmla="*/ 2147483647 w 544"/>
              <a:gd name="T5" fmla="*/ 2147483647 h 862"/>
              <a:gd name="T6" fmla="*/ 0 60000 65536"/>
              <a:gd name="T7" fmla="*/ 0 60000 65536"/>
              <a:gd name="T8" fmla="*/ 0 60000 65536"/>
              <a:gd name="T9" fmla="*/ 0 w 544"/>
              <a:gd name="T10" fmla="*/ 0 h 862"/>
              <a:gd name="T11" fmla="*/ 544 w 544"/>
              <a:gd name="T12" fmla="*/ 862 h 862"/>
            </a:gdLst>
            <a:ahLst/>
            <a:cxnLst>
              <a:cxn ang="T6">
                <a:pos x="T0" y="T1"/>
              </a:cxn>
              <a:cxn ang="T7">
                <a:pos x="T2" y="T3"/>
              </a:cxn>
              <a:cxn ang="T8">
                <a:pos x="T4" y="T5"/>
              </a:cxn>
            </a:cxnLst>
            <a:rect l="T9" t="T10" r="T11" b="T12"/>
            <a:pathLst>
              <a:path w="544" h="862">
                <a:moveTo>
                  <a:pt x="0" y="0"/>
                </a:moveTo>
                <a:cubicBezTo>
                  <a:pt x="22" y="177"/>
                  <a:pt x="45" y="355"/>
                  <a:pt x="136" y="499"/>
                </a:cubicBezTo>
                <a:cubicBezTo>
                  <a:pt x="227" y="643"/>
                  <a:pt x="385" y="752"/>
                  <a:pt x="544" y="862"/>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4" name="Freeform 29"/>
          <p:cNvSpPr/>
          <p:nvPr/>
        </p:nvSpPr>
        <p:spPr bwMode="auto">
          <a:xfrm>
            <a:off x="8185024" y="3562516"/>
            <a:ext cx="1293939" cy="1595272"/>
          </a:xfrm>
          <a:custGeom>
            <a:avLst/>
            <a:gdLst>
              <a:gd name="T0" fmla="*/ 0 w 680"/>
              <a:gd name="T1" fmla="*/ 0 h 953"/>
              <a:gd name="T2" fmla="*/ 2147483647 w 680"/>
              <a:gd name="T3" fmla="*/ 2147483647 h 953"/>
              <a:gd name="T4" fmla="*/ 2147483647 w 680"/>
              <a:gd name="T5" fmla="*/ 2147483647 h 953"/>
              <a:gd name="T6" fmla="*/ 0 60000 65536"/>
              <a:gd name="T7" fmla="*/ 0 60000 65536"/>
              <a:gd name="T8" fmla="*/ 0 60000 65536"/>
              <a:gd name="T9" fmla="*/ 0 w 680"/>
              <a:gd name="T10" fmla="*/ 0 h 953"/>
              <a:gd name="T11" fmla="*/ 680 w 680"/>
              <a:gd name="T12" fmla="*/ 953 h 953"/>
            </a:gdLst>
            <a:ahLst/>
            <a:cxnLst>
              <a:cxn ang="T6">
                <a:pos x="T0" y="T1"/>
              </a:cxn>
              <a:cxn ang="T7">
                <a:pos x="T2" y="T3"/>
              </a:cxn>
              <a:cxn ang="T8">
                <a:pos x="T4" y="T5"/>
              </a:cxn>
            </a:cxnLst>
            <a:rect l="T9" t="T10" r="T11" b="T12"/>
            <a:pathLst>
              <a:path w="680" h="953">
                <a:moveTo>
                  <a:pt x="0" y="0"/>
                </a:moveTo>
                <a:cubicBezTo>
                  <a:pt x="57" y="215"/>
                  <a:pt x="114" y="431"/>
                  <a:pt x="227" y="590"/>
                </a:cubicBezTo>
                <a:cubicBezTo>
                  <a:pt x="340" y="749"/>
                  <a:pt x="510" y="851"/>
                  <a:pt x="680" y="953"/>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5" name="Freeform 30"/>
          <p:cNvSpPr/>
          <p:nvPr/>
        </p:nvSpPr>
        <p:spPr bwMode="auto">
          <a:xfrm>
            <a:off x="8657980" y="3581147"/>
            <a:ext cx="1325809" cy="1287717"/>
          </a:xfrm>
          <a:custGeom>
            <a:avLst/>
            <a:gdLst>
              <a:gd name="T0" fmla="*/ 0 w 635"/>
              <a:gd name="T1" fmla="*/ 0 h 726"/>
              <a:gd name="T2" fmla="*/ 2147483647 w 635"/>
              <a:gd name="T3" fmla="*/ 2147483647 h 726"/>
              <a:gd name="T4" fmla="*/ 2147483647 w 635"/>
              <a:gd name="T5" fmla="*/ 2147483647 h 726"/>
              <a:gd name="T6" fmla="*/ 0 60000 65536"/>
              <a:gd name="T7" fmla="*/ 0 60000 65536"/>
              <a:gd name="T8" fmla="*/ 0 60000 65536"/>
              <a:gd name="T9" fmla="*/ 0 w 635"/>
              <a:gd name="T10" fmla="*/ 0 h 726"/>
              <a:gd name="T11" fmla="*/ 635 w 635"/>
              <a:gd name="T12" fmla="*/ 726 h 726"/>
            </a:gdLst>
            <a:ahLst/>
            <a:cxnLst>
              <a:cxn ang="T6">
                <a:pos x="T0" y="T1"/>
              </a:cxn>
              <a:cxn ang="T7">
                <a:pos x="T2" y="T3"/>
              </a:cxn>
              <a:cxn ang="T8">
                <a:pos x="T4" y="T5"/>
              </a:cxn>
            </a:cxnLst>
            <a:rect l="T9" t="T10" r="T11" b="T12"/>
            <a:pathLst>
              <a:path w="635" h="726">
                <a:moveTo>
                  <a:pt x="0" y="0"/>
                </a:moveTo>
                <a:cubicBezTo>
                  <a:pt x="83" y="166"/>
                  <a:pt x="166" y="333"/>
                  <a:pt x="272" y="454"/>
                </a:cubicBezTo>
                <a:cubicBezTo>
                  <a:pt x="378" y="575"/>
                  <a:pt x="506" y="650"/>
                  <a:pt x="63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6" name="Text Box 31"/>
          <p:cNvSpPr txBox="1">
            <a:spLocks noChangeArrowheads="1"/>
          </p:cNvSpPr>
          <p:nvPr/>
        </p:nvSpPr>
        <p:spPr bwMode="auto">
          <a:xfrm>
            <a:off x="6238875" y="6237289"/>
            <a:ext cx="50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0</a:t>
            </a:r>
            <a:r>
              <a:rPr lang="cs-CZ" altLang="en-US" baseline="-25000"/>
              <a:t>E</a:t>
            </a:r>
          </a:p>
        </p:txBody>
      </p:sp>
      <p:sp>
        <p:nvSpPr>
          <p:cNvPr id="15387" name="Text Box 32"/>
          <p:cNvSpPr txBox="1">
            <a:spLocks noChangeArrowheads="1"/>
          </p:cNvSpPr>
          <p:nvPr/>
        </p:nvSpPr>
        <p:spPr bwMode="auto">
          <a:xfrm>
            <a:off x="7823200" y="55895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E1</a:t>
            </a:r>
          </a:p>
        </p:txBody>
      </p:sp>
      <p:sp>
        <p:nvSpPr>
          <p:cNvPr id="15388" name="Text Box 33"/>
          <p:cNvSpPr txBox="1">
            <a:spLocks noChangeArrowheads="1"/>
          </p:cNvSpPr>
          <p:nvPr/>
        </p:nvSpPr>
        <p:spPr bwMode="auto">
          <a:xfrm>
            <a:off x="8759825" y="53736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E2</a:t>
            </a:r>
          </a:p>
        </p:txBody>
      </p:sp>
      <p:sp>
        <p:nvSpPr>
          <p:cNvPr id="15389" name="Text Box 34"/>
          <p:cNvSpPr txBox="1">
            <a:spLocks noChangeArrowheads="1"/>
          </p:cNvSpPr>
          <p:nvPr/>
        </p:nvSpPr>
        <p:spPr bwMode="auto">
          <a:xfrm>
            <a:off x="8759825" y="49418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E3</a:t>
            </a:r>
          </a:p>
        </p:txBody>
      </p:sp>
      <p:sp>
        <p:nvSpPr>
          <p:cNvPr id="15390" name="Text Box 35"/>
          <p:cNvSpPr txBox="1">
            <a:spLocks noChangeArrowheads="1"/>
          </p:cNvSpPr>
          <p:nvPr/>
        </p:nvSpPr>
        <p:spPr bwMode="auto">
          <a:xfrm>
            <a:off x="9551988" y="5013326"/>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E4</a:t>
            </a:r>
          </a:p>
        </p:txBody>
      </p:sp>
      <p:sp>
        <p:nvSpPr>
          <p:cNvPr id="15391" name="Text Box 36"/>
          <p:cNvSpPr txBox="1">
            <a:spLocks noChangeArrowheads="1"/>
          </p:cNvSpPr>
          <p:nvPr/>
        </p:nvSpPr>
        <p:spPr bwMode="auto">
          <a:xfrm>
            <a:off x="6238875" y="3141663"/>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Y</a:t>
            </a:r>
            <a:endParaRPr lang="cs-CZ" altLang="en-US" baseline="-25000"/>
          </a:p>
        </p:txBody>
      </p:sp>
      <p:sp>
        <p:nvSpPr>
          <p:cNvPr id="15392" name="Text Box 37"/>
          <p:cNvSpPr txBox="1">
            <a:spLocks noChangeArrowheads="1"/>
          </p:cNvSpPr>
          <p:nvPr/>
        </p:nvSpPr>
        <p:spPr bwMode="auto">
          <a:xfrm>
            <a:off x="9839325" y="623728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X</a:t>
            </a:r>
            <a:endParaRPr lang="cs-CZ" altLang="en-US" baseline="-25000"/>
          </a:p>
        </p:txBody>
      </p:sp>
      <p:sp>
        <p:nvSpPr>
          <p:cNvPr id="15393" name="Text Box 38"/>
          <p:cNvSpPr txBox="1">
            <a:spLocks noChangeArrowheads="1"/>
          </p:cNvSpPr>
          <p:nvPr/>
        </p:nvSpPr>
        <p:spPr bwMode="auto">
          <a:xfrm>
            <a:off x="7319964" y="3068638"/>
            <a:ext cx="2592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Spotřebitel E</a:t>
            </a:r>
          </a:p>
        </p:txBody>
      </p:sp>
      <p:sp>
        <p:nvSpPr>
          <p:cNvPr id="15394" name="Text Box 39"/>
          <p:cNvSpPr txBox="1">
            <a:spLocks noChangeArrowheads="1"/>
          </p:cNvSpPr>
          <p:nvPr/>
        </p:nvSpPr>
        <p:spPr bwMode="auto">
          <a:xfrm>
            <a:off x="9912350" y="4508501"/>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E5</a:t>
            </a:r>
          </a:p>
        </p:txBody>
      </p:sp>
      <p:sp>
        <p:nvSpPr>
          <p:cNvPr id="38" name="Volný tvar 37"/>
          <p:cNvSpPr/>
          <p:nvPr/>
        </p:nvSpPr>
        <p:spPr>
          <a:xfrm rot="361172">
            <a:off x="3393642" y="3647844"/>
            <a:ext cx="1717514" cy="1714962"/>
          </a:xfrm>
          <a:custGeom>
            <a:avLst/>
            <a:gdLst>
              <a:gd name="connsiteX0" fmla="*/ 0 w 1630018"/>
              <a:gd name="connsiteY0" fmla="*/ 0 h 1749287"/>
              <a:gd name="connsiteX1" fmla="*/ 596348 w 1630018"/>
              <a:gd name="connsiteY1" fmla="*/ 1086678 h 1749287"/>
              <a:gd name="connsiteX2" fmla="*/ 1630018 w 1630018"/>
              <a:gd name="connsiteY2" fmla="*/ 1749287 h 1749287"/>
            </a:gdLst>
            <a:ahLst/>
            <a:cxnLst>
              <a:cxn ang="0">
                <a:pos x="connsiteX0" y="connsiteY0"/>
              </a:cxn>
              <a:cxn ang="0">
                <a:pos x="connsiteX1" y="connsiteY1"/>
              </a:cxn>
              <a:cxn ang="0">
                <a:pos x="connsiteX2" y="connsiteY2"/>
              </a:cxn>
            </a:cxnLst>
            <a:rect l="l" t="t" r="r" b="b"/>
            <a:pathLst>
              <a:path w="1630018" h="1749287">
                <a:moveTo>
                  <a:pt x="0" y="0"/>
                </a:moveTo>
                <a:cubicBezTo>
                  <a:pt x="162339" y="397565"/>
                  <a:pt x="324678" y="795130"/>
                  <a:pt x="596348" y="1086678"/>
                </a:cubicBezTo>
                <a:cubicBezTo>
                  <a:pt x="868018" y="1378226"/>
                  <a:pt x="1433444" y="1630017"/>
                  <a:pt x="1630018" y="174928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cs-CZ">
                <a:solidFill>
                  <a:schemeClr val="hlink"/>
                </a:solidFill>
              </a:rPr>
              <a:t>Krabicové schéma směny</a:t>
            </a:r>
          </a:p>
        </p:txBody>
      </p:sp>
      <p:sp>
        <p:nvSpPr>
          <p:cNvPr id="30723" name="Rectangle 3"/>
          <p:cNvSpPr>
            <a:spLocks noGrp="1" noChangeArrowheads="1"/>
          </p:cNvSpPr>
          <p:nvPr>
            <p:ph type="body" idx="1"/>
          </p:nvPr>
        </p:nvSpPr>
        <p:spPr>
          <a:xfrm>
            <a:off x="134472" y="2017714"/>
            <a:ext cx="5885328" cy="4459287"/>
          </a:xfrm>
        </p:spPr>
        <p:txBody>
          <a:bodyPr/>
          <a:lstStyle/>
          <a:p>
            <a:pPr eaLnBrk="1" hangingPunct="1">
              <a:lnSpc>
                <a:spcPct val="90000"/>
              </a:lnSpc>
              <a:defRPr/>
            </a:pPr>
            <a:r>
              <a:rPr lang="cs-CZ" sz="2400" b="1" dirty="0">
                <a:latin typeface="Times New Roman" panose="02020603050405020304" pitchFamily="18" charset="0"/>
              </a:rPr>
              <a:t>Na předchozích grafech: vidno, že </a:t>
            </a:r>
            <a:r>
              <a:rPr lang="cs-CZ" sz="2400" b="1" dirty="0">
                <a:solidFill>
                  <a:srgbClr val="FF0000"/>
                </a:solidFill>
                <a:latin typeface="Times New Roman" panose="02020603050405020304" pitchFamily="18" charset="0"/>
              </a:rPr>
              <a:t>preference obou spotřebitelů nejsou </a:t>
            </a:r>
            <a:br>
              <a:rPr lang="cs-CZ" sz="2400" b="1" dirty="0">
                <a:solidFill>
                  <a:srgbClr val="FF0000"/>
                </a:solidFill>
                <a:latin typeface="Times New Roman" panose="02020603050405020304" pitchFamily="18" charset="0"/>
              </a:rPr>
            </a:br>
            <a:r>
              <a:rPr lang="cs-CZ" sz="2400" b="1" dirty="0">
                <a:solidFill>
                  <a:srgbClr val="FF0000"/>
                </a:solidFill>
                <a:latin typeface="Times New Roman" panose="02020603050405020304" pitchFamily="18" charset="0"/>
              </a:rPr>
              <a:t>stejné </a:t>
            </a:r>
            <a:r>
              <a:rPr lang="cs-CZ" sz="2400" b="1" dirty="0">
                <a:latin typeface="Times New Roman" panose="02020603050405020304" pitchFamily="18" charset="0"/>
              </a:rPr>
              <a:t>– indiferenční mapy mají rozdílný tvar.</a:t>
            </a:r>
          </a:p>
          <a:p>
            <a:pPr eaLnBrk="1" hangingPunct="1">
              <a:lnSpc>
                <a:spcPct val="90000"/>
              </a:lnSpc>
              <a:defRPr/>
            </a:pPr>
            <a:r>
              <a:rPr lang="cs-CZ" sz="2400" b="1" dirty="0">
                <a:latin typeface="Times New Roman" panose="02020603050405020304" pitchFamily="18" charset="0"/>
              </a:rPr>
              <a:t>=&gt;&gt;</a:t>
            </a:r>
          </a:p>
          <a:p>
            <a:pPr eaLnBrk="1" hangingPunct="1">
              <a:lnSpc>
                <a:spcPct val="90000"/>
              </a:lnSpc>
              <a:defRPr/>
            </a:pPr>
            <a:r>
              <a:rPr lang="cs-CZ" sz="2400" b="1" dirty="0">
                <a:latin typeface="Times New Roman" panose="02020603050405020304" pitchFamily="18" charset="0"/>
              </a:rPr>
              <a:t>Otočíme graf znázorňující indiferenční mapu spotřebitele E o 180</a:t>
            </a:r>
            <a:r>
              <a:rPr lang="cs-CZ" sz="2400" b="1" baseline="40000" dirty="0">
                <a:latin typeface="Times New Roman" panose="02020603050405020304" pitchFamily="18" charset="0"/>
              </a:rPr>
              <a:t>o </a:t>
            </a:r>
          </a:p>
        </p:txBody>
      </p:sp>
      <p:sp>
        <p:nvSpPr>
          <p:cNvPr id="16388" name="Line 22"/>
          <p:cNvSpPr>
            <a:spLocks noChangeShapeType="1"/>
          </p:cNvSpPr>
          <p:nvPr/>
        </p:nvSpPr>
        <p:spPr bwMode="auto">
          <a:xfrm rot="10800000">
            <a:off x="10199688" y="2852739"/>
            <a:ext cx="0" cy="30241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6389" name="Freeform 24"/>
          <p:cNvSpPr/>
          <p:nvPr/>
        </p:nvSpPr>
        <p:spPr bwMode="auto">
          <a:xfrm rot="10800000">
            <a:off x="6802439" y="4000501"/>
            <a:ext cx="865187" cy="1152525"/>
          </a:xfrm>
          <a:custGeom>
            <a:avLst/>
            <a:gdLst>
              <a:gd name="T0" fmla="*/ 0 w 545"/>
              <a:gd name="T1" fmla="*/ 0 h 726"/>
              <a:gd name="T2" fmla="*/ 2147483647 w 545"/>
              <a:gd name="T3" fmla="*/ 2147483647 h 726"/>
              <a:gd name="T4" fmla="*/ 2147483647 w 545"/>
              <a:gd name="T5" fmla="*/ 2147483647 h 726"/>
              <a:gd name="T6" fmla="*/ 0 60000 65536"/>
              <a:gd name="T7" fmla="*/ 0 60000 65536"/>
              <a:gd name="T8" fmla="*/ 0 60000 65536"/>
              <a:gd name="T9" fmla="*/ 0 w 545"/>
              <a:gd name="T10" fmla="*/ 0 h 726"/>
              <a:gd name="T11" fmla="*/ 545 w 545"/>
              <a:gd name="T12" fmla="*/ 726 h 726"/>
            </a:gdLst>
            <a:ahLst/>
            <a:cxnLst>
              <a:cxn ang="T6">
                <a:pos x="T0" y="T1"/>
              </a:cxn>
              <a:cxn ang="T7">
                <a:pos x="T2" y="T3"/>
              </a:cxn>
              <a:cxn ang="T8">
                <a:pos x="T4" y="T5"/>
              </a:cxn>
            </a:cxnLst>
            <a:rect l="T9" t="T10" r="T11" b="T12"/>
            <a:pathLst>
              <a:path w="545" h="726">
                <a:moveTo>
                  <a:pt x="0" y="0"/>
                </a:moveTo>
                <a:cubicBezTo>
                  <a:pt x="91" y="166"/>
                  <a:pt x="182" y="333"/>
                  <a:pt x="273" y="454"/>
                </a:cubicBezTo>
                <a:cubicBezTo>
                  <a:pt x="364" y="575"/>
                  <a:pt x="454" y="650"/>
                  <a:pt x="54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0" name="Freeform 25"/>
          <p:cNvSpPr/>
          <p:nvPr/>
        </p:nvSpPr>
        <p:spPr bwMode="auto">
          <a:xfrm rot="10248625">
            <a:off x="7145338" y="3148014"/>
            <a:ext cx="1295400" cy="2160587"/>
          </a:xfrm>
          <a:custGeom>
            <a:avLst/>
            <a:gdLst>
              <a:gd name="T0" fmla="*/ 0 w 771"/>
              <a:gd name="T1" fmla="*/ 0 h 1089"/>
              <a:gd name="T2" fmla="*/ 2147483647 w 771"/>
              <a:gd name="T3" fmla="*/ 2147483647 h 1089"/>
              <a:gd name="T4" fmla="*/ 2147483647 w 771"/>
              <a:gd name="T5" fmla="*/ 2147483647 h 1089"/>
              <a:gd name="T6" fmla="*/ 0 60000 65536"/>
              <a:gd name="T7" fmla="*/ 0 60000 65536"/>
              <a:gd name="T8" fmla="*/ 0 60000 65536"/>
              <a:gd name="T9" fmla="*/ 0 w 771"/>
              <a:gd name="T10" fmla="*/ 0 h 1089"/>
              <a:gd name="T11" fmla="*/ 771 w 771"/>
              <a:gd name="T12" fmla="*/ 1089 h 1089"/>
            </a:gdLst>
            <a:ahLst/>
            <a:cxnLst>
              <a:cxn ang="T6">
                <a:pos x="T0" y="T1"/>
              </a:cxn>
              <a:cxn ang="T7">
                <a:pos x="T2" y="T3"/>
              </a:cxn>
              <a:cxn ang="T8">
                <a:pos x="T4" y="T5"/>
              </a:cxn>
            </a:cxnLst>
            <a:rect l="T9" t="T10" r="T11" b="T12"/>
            <a:pathLst>
              <a:path w="771" h="1089">
                <a:moveTo>
                  <a:pt x="0" y="0"/>
                </a:moveTo>
                <a:cubicBezTo>
                  <a:pt x="49" y="227"/>
                  <a:pt x="99" y="454"/>
                  <a:pt x="227" y="635"/>
                </a:cubicBezTo>
                <a:cubicBezTo>
                  <a:pt x="355" y="816"/>
                  <a:pt x="563" y="952"/>
                  <a:pt x="771" y="1089"/>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1" name="Freeform 27"/>
          <p:cNvSpPr/>
          <p:nvPr/>
        </p:nvSpPr>
        <p:spPr bwMode="auto">
          <a:xfrm rot="10800000">
            <a:off x="8183563" y="3213100"/>
            <a:ext cx="1079500" cy="1512888"/>
          </a:xfrm>
          <a:custGeom>
            <a:avLst/>
            <a:gdLst>
              <a:gd name="T0" fmla="*/ 0 w 680"/>
              <a:gd name="T1" fmla="*/ 0 h 953"/>
              <a:gd name="T2" fmla="*/ 2147483647 w 680"/>
              <a:gd name="T3" fmla="*/ 2147483647 h 953"/>
              <a:gd name="T4" fmla="*/ 2147483647 w 680"/>
              <a:gd name="T5" fmla="*/ 2147483647 h 953"/>
              <a:gd name="T6" fmla="*/ 0 60000 65536"/>
              <a:gd name="T7" fmla="*/ 0 60000 65536"/>
              <a:gd name="T8" fmla="*/ 0 60000 65536"/>
              <a:gd name="T9" fmla="*/ 0 w 680"/>
              <a:gd name="T10" fmla="*/ 0 h 953"/>
              <a:gd name="T11" fmla="*/ 680 w 680"/>
              <a:gd name="T12" fmla="*/ 953 h 953"/>
            </a:gdLst>
            <a:ahLst/>
            <a:cxnLst>
              <a:cxn ang="T6">
                <a:pos x="T0" y="T1"/>
              </a:cxn>
              <a:cxn ang="T7">
                <a:pos x="T2" y="T3"/>
              </a:cxn>
              <a:cxn ang="T8">
                <a:pos x="T4" y="T5"/>
              </a:cxn>
            </a:cxnLst>
            <a:rect l="T9" t="T10" r="T11" b="T12"/>
            <a:pathLst>
              <a:path w="680" h="953">
                <a:moveTo>
                  <a:pt x="0" y="0"/>
                </a:moveTo>
                <a:cubicBezTo>
                  <a:pt x="57" y="215"/>
                  <a:pt x="114" y="431"/>
                  <a:pt x="227" y="590"/>
                </a:cubicBezTo>
                <a:cubicBezTo>
                  <a:pt x="340" y="749"/>
                  <a:pt x="510" y="851"/>
                  <a:pt x="680" y="953"/>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2" name="Freeform 28"/>
          <p:cNvSpPr/>
          <p:nvPr/>
        </p:nvSpPr>
        <p:spPr bwMode="auto">
          <a:xfrm rot="10800000">
            <a:off x="8759826" y="3284539"/>
            <a:ext cx="1008063" cy="1152525"/>
          </a:xfrm>
          <a:custGeom>
            <a:avLst/>
            <a:gdLst>
              <a:gd name="T0" fmla="*/ 0 w 635"/>
              <a:gd name="T1" fmla="*/ 0 h 726"/>
              <a:gd name="T2" fmla="*/ 2147483647 w 635"/>
              <a:gd name="T3" fmla="*/ 2147483647 h 726"/>
              <a:gd name="T4" fmla="*/ 2147483647 w 635"/>
              <a:gd name="T5" fmla="*/ 2147483647 h 726"/>
              <a:gd name="T6" fmla="*/ 0 60000 65536"/>
              <a:gd name="T7" fmla="*/ 0 60000 65536"/>
              <a:gd name="T8" fmla="*/ 0 60000 65536"/>
              <a:gd name="T9" fmla="*/ 0 w 635"/>
              <a:gd name="T10" fmla="*/ 0 h 726"/>
              <a:gd name="T11" fmla="*/ 635 w 635"/>
              <a:gd name="T12" fmla="*/ 726 h 726"/>
            </a:gdLst>
            <a:ahLst/>
            <a:cxnLst>
              <a:cxn ang="T6">
                <a:pos x="T0" y="T1"/>
              </a:cxn>
              <a:cxn ang="T7">
                <a:pos x="T2" y="T3"/>
              </a:cxn>
              <a:cxn ang="T8">
                <a:pos x="T4" y="T5"/>
              </a:cxn>
            </a:cxnLst>
            <a:rect l="T9" t="T10" r="T11" b="T12"/>
            <a:pathLst>
              <a:path w="635" h="726">
                <a:moveTo>
                  <a:pt x="0" y="0"/>
                </a:moveTo>
                <a:cubicBezTo>
                  <a:pt x="83" y="166"/>
                  <a:pt x="166" y="333"/>
                  <a:pt x="272" y="454"/>
                </a:cubicBezTo>
                <a:cubicBezTo>
                  <a:pt x="378" y="575"/>
                  <a:pt x="506" y="650"/>
                  <a:pt x="63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3" name="Line 38"/>
          <p:cNvSpPr>
            <a:spLocks noChangeShapeType="1"/>
          </p:cNvSpPr>
          <p:nvPr/>
        </p:nvSpPr>
        <p:spPr bwMode="auto">
          <a:xfrm>
            <a:off x="6456364" y="2997200"/>
            <a:ext cx="388778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GB"/>
          </a:p>
        </p:txBody>
      </p:sp>
      <p:sp>
        <p:nvSpPr>
          <p:cNvPr id="16394" name="Text Box 39"/>
          <p:cNvSpPr txBox="1">
            <a:spLocks noChangeArrowheads="1"/>
          </p:cNvSpPr>
          <p:nvPr/>
        </p:nvSpPr>
        <p:spPr bwMode="auto">
          <a:xfrm>
            <a:off x="10167938" y="263048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0</a:t>
            </a:r>
            <a:r>
              <a:rPr lang="cs-CZ" altLang="en-US" baseline="-25000"/>
              <a:t>E</a:t>
            </a:r>
          </a:p>
        </p:txBody>
      </p:sp>
      <p:sp>
        <p:nvSpPr>
          <p:cNvPr id="16395" name="Text Box 40"/>
          <p:cNvSpPr txBox="1">
            <a:spLocks noChangeArrowheads="1"/>
          </p:cNvSpPr>
          <p:nvPr/>
        </p:nvSpPr>
        <p:spPr bwMode="auto">
          <a:xfrm>
            <a:off x="6376988" y="3857626"/>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E5</a:t>
            </a:r>
          </a:p>
        </p:txBody>
      </p:sp>
      <p:sp>
        <p:nvSpPr>
          <p:cNvPr id="16396" name="Text Box 41"/>
          <p:cNvSpPr txBox="1">
            <a:spLocks noChangeArrowheads="1"/>
          </p:cNvSpPr>
          <p:nvPr/>
        </p:nvSpPr>
        <p:spPr bwMode="auto">
          <a:xfrm>
            <a:off x="6805613" y="32146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E4</a:t>
            </a:r>
          </a:p>
        </p:txBody>
      </p:sp>
      <p:sp>
        <p:nvSpPr>
          <p:cNvPr id="16397" name="Text Box 42"/>
          <p:cNvSpPr txBox="1">
            <a:spLocks noChangeArrowheads="1"/>
          </p:cNvSpPr>
          <p:nvPr/>
        </p:nvSpPr>
        <p:spPr bwMode="auto">
          <a:xfrm>
            <a:off x="7175500" y="30686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E3</a:t>
            </a:r>
          </a:p>
        </p:txBody>
      </p:sp>
      <p:sp>
        <p:nvSpPr>
          <p:cNvPr id="16398" name="Text Box 43"/>
          <p:cNvSpPr txBox="1">
            <a:spLocks noChangeArrowheads="1"/>
          </p:cNvSpPr>
          <p:nvPr/>
        </p:nvSpPr>
        <p:spPr bwMode="auto">
          <a:xfrm>
            <a:off x="7967663" y="31416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E2</a:t>
            </a:r>
          </a:p>
        </p:txBody>
      </p:sp>
      <p:sp>
        <p:nvSpPr>
          <p:cNvPr id="16399" name="Text Box 44"/>
          <p:cNvSpPr txBox="1">
            <a:spLocks noChangeArrowheads="1"/>
          </p:cNvSpPr>
          <p:nvPr/>
        </p:nvSpPr>
        <p:spPr bwMode="auto">
          <a:xfrm>
            <a:off x="8904288" y="30686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U</a:t>
            </a:r>
            <a:r>
              <a:rPr lang="cs-CZ" altLang="en-US" baseline="-25000"/>
              <a:t>E1</a:t>
            </a:r>
          </a:p>
        </p:txBody>
      </p:sp>
      <p:sp>
        <p:nvSpPr>
          <p:cNvPr id="16400" name="Text Box 45"/>
          <p:cNvSpPr txBox="1">
            <a:spLocks noChangeArrowheads="1"/>
          </p:cNvSpPr>
          <p:nvPr/>
        </p:nvSpPr>
        <p:spPr bwMode="auto">
          <a:xfrm>
            <a:off x="10167938" y="5572126"/>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Y</a:t>
            </a:r>
            <a:endParaRPr lang="cs-CZ" altLang="en-US" baseline="-25000"/>
          </a:p>
        </p:txBody>
      </p:sp>
      <p:sp>
        <p:nvSpPr>
          <p:cNvPr id="16401" name="Text Box 46"/>
          <p:cNvSpPr txBox="1">
            <a:spLocks noChangeArrowheads="1"/>
          </p:cNvSpPr>
          <p:nvPr/>
        </p:nvSpPr>
        <p:spPr bwMode="auto">
          <a:xfrm>
            <a:off x="6519863" y="26336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t>X</a:t>
            </a:r>
            <a:endParaRPr lang="cs-CZ" altLang="en-US" baseline="-25000"/>
          </a:p>
        </p:txBody>
      </p:sp>
      <p:sp>
        <p:nvSpPr>
          <p:cNvPr id="16402" name="Freeform 28"/>
          <p:cNvSpPr/>
          <p:nvPr/>
        </p:nvSpPr>
        <p:spPr bwMode="auto">
          <a:xfrm rot="10800000">
            <a:off x="7667626" y="3357564"/>
            <a:ext cx="1008063" cy="1152525"/>
          </a:xfrm>
          <a:custGeom>
            <a:avLst/>
            <a:gdLst>
              <a:gd name="T0" fmla="*/ 0 w 635"/>
              <a:gd name="T1" fmla="*/ 0 h 726"/>
              <a:gd name="T2" fmla="*/ 2147483647 w 635"/>
              <a:gd name="T3" fmla="*/ 2147483647 h 726"/>
              <a:gd name="T4" fmla="*/ 2147483647 w 635"/>
              <a:gd name="T5" fmla="*/ 2147483647 h 726"/>
              <a:gd name="T6" fmla="*/ 0 60000 65536"/>
              <a:gd name="T7" fmla="*/ 0 60000 65536"/>
              <a:gd name="T8" fmla="*/ 0 60000 65536"/>
              <a:gd name="T9" fmla="*/ 0 w 635"/>
              <a:gd name="T10" fmla="*/ 0 h 726"/>
              <a:gd name="T11" fmla="*/ 635 w 635"/>
              <a:gd name="T12" fmla="*/ 726 h 726"/>
            </a:gdLst>
            <a:ahLst/>
            <a:cxnLst>
              <a:cxn ang="T6">
                <a:pos x="T0" y="T1"/>
              </a:cxn>
              <a:cxn ang="T7">
                <a:pos x="T2" y="T3"/>
              </a:cxn>
              <a:cxn ang="T8">
                <a:pos x="T4" y="T5"/>
              </a:cxn>
            </a:cxnLst>
            <a:rect l="T9" t="T10" r="T11" b="T12"/>
            <a:pathLst>
              <a:path w="635" h="726">
                <a:moveTo>
                  <a:pt x="0" y="0"/>
                </a:moveTo>
                <a:cubicBezTo>
                  <a:pt x="83" y="166"/>
                  <a:pt x="166" y="333"/>
                  <a:pt x="272" y="454"/>
                </a:cubicBezTo>
                <a:cubicBezTo>
                  <a:pt x="378" y="575"/>
                  <a:pt x="506" y="650"/>
                  <a:pt x="635" y="726"/>
                </a:cubicBezTo>
              </a:path>
            </a:pathLst>
          </a:custGeom>
          <a:noFill/>
          <a:ln w="1587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 name="Arrow: Right 1"/>
          <p:cNvSpPr/>
          <p:nvPr/>
        </p:nvSpPr>
        <p:spPr>
          <a:xfrm>
            <a:off x="2928937" y="5153027"/>
            <a:ext cx="1750639" cy="6292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626317" y="414338"/>
            <a:ext cx="10972800" cy="1143000"/>
          </a:xfrm>
        </p:spPr>
        <p:txBody>
          <a:bodyPr/>
          <a:lstStyle/>
          <a:p>
            <a:pPr eaLnBrk="1" hangingPunct="1">
              <a:defRPr/>
            </a:pPr>
            <a:r>
              <a:rPr lang="cs-CZ" sz="4000" dirty="0">
                <a:solidFill>
                  <a:schemeClr val="hlink"/>
                </a:solidFill>
              </a:rPr>
              <a:t>Graf - Krabicové schéma směny</a:t>
            </a:r>
          </a:p>
        </p:txBody>
      </p:sp>
      <p:sp>
        <p:nvSpPr>
          <p:cNvPr id="31747" name="Rectangle 3"/>
          <p:cNvSpPr>
            <a:spLocks noGrp="1" noChangeArrowheads="1"/>
          </p:cNvSpPr>
          <p:nvPr>
            <p:ph type="body" idx="1"/>
          </p:nvPr>
        </p:nvSpPr>
        <p:spPr>
          <a:xfrm>
            <a:off x="269642" y="1401207"/>
            <a:ext cx="11922358" cy="800100"/>
          </a:xfrm>
        </p:spPr>
        <p:txBody>
          <a:bodyPr>
            <a:normAutofit fontScale="85000" lnSpcReduction="10000"/>
          </a:bodyPr>
          <a:lstStyle/>
          <a:p>
            <a:pPr eaLnBrk="1" hangingPunct="1">
              <a:lnSpc>
                <a:spcPct val="90000"/>
              </a:lnSpc>
              <a:defRPr/>
            </a:pPr>
            <a:r>
              <a:rPr lang="cs-CZ" sz="2400" b="1" dirty="0">
                <a:latin typeface="Times New Roman" panose="02020603050405020304" pitchFamily="18" charset="0"/>
              </a:rPr>
              <a:t>KRABICOVÉ SCHÉMA SMĚNY: </a:t>
            </a:r>
            <a:r>
              <a:rPr lang="cs-CZ" sz="2400" dirty="0">
                <a:latin typeface="Times New Roman" panose="02020603050405020304" pitchFamily="18" charset="0"/>
              </a:rPr>
              <a:t>spojením </a:t>
            </a:r>
            <a:r>
              <a:rPr lang="cs-CZ" sz="2400" b="1" dirty="0">
                <a:latin typeface="Times New Roman" panose="02020603050405020304" pitchFamily="18" charset="0"/>
              </a:rPr>
              <a:t>indiferenční mapy spotřebitele A s otočenou mapou spotřebitele E. Rozměry boxu – dány vyrobeným množstvím statků X (tj. X ) a Y (tj. Y).</a:t>
            </a:r>
            <a:endParaRPr lang="cs-CZ" sz="2400" dirty="0">
              <a:latin typeface="Times New Roman" panose="02020603050405020304" pitchFamily="18" charset="0"/>
            </a:endParaRPr>
          </a:p>
        </p:txBody>
      </p:sp>
      <p:sp>
        <p:nvSpPr>
          <p:cNvPr id="3" name="TextBox 2"/>
          <p:cNvSpPr txBox="1"/>
          <p:nvPr/>
        </p:nvSpPr>
        <p:spPr>
          <a:xfrm>
            <a:off x="626317" y="2470809"/>
            <a:ext cx="1972887" cy="1754326"/>
          </a:xfrm>
          <a:prstGeom prst="rect">
            <a:avLst/>
          </a:prstGeom>
          <a:noFill/>
        </p:spPr>
        <p:txBody>
          <a:bodyPr wrap="square">
            <a:spAutoFit/>
          </a:bodyPr>
          <a:lstStyle/>
          <a:p>
            <a:r>
              <a:rPr lang="cs-CZ" noProof="0" dirty="0"/>
              <a:t>Indiferenční mapa spotřebitele </a:t>
            </a:r>
            <a:r>
              <a:rPr lang="cs-CZ" b="1" noProof="0" dirty="0"/>
              <a:t>A</a:t>
            </a:r>
            <a:r>
              <a:rPr lang="cs-CZ" noProof="0" dirty="0"/>
              <a:t>: měřena z počáteční úrovně </a:t>
            </a:r>
            <a:r>
              <a:rPr lang="cs-CZ" b="1" noProof="0" dirty="0"/>
              <a:t>0A</a:t>
            </a:r>
          </a:p>
        </p:txBody>
      </p:sp>
      <p:sp>
        <p:nvSpPr>
          <p:cNvPr id="5" name="TextBox 4"/>
          <p:cNvSpPr txBox="1"/>
          <p:nvPr/>
        </p:nvSpPr>
        <p:spPr>
          <a:xfrm flipH="1">
            <a:off x="709425" y="4331166"/>
            <a:ext cx="1806669" cy="1938992"/>
          </a:xfrm>
          <a:prstGeom prst="rect">
            <a:avLst/>
          </a:prstGeom>
          <a:noFill/>
        </p:spPr>
        <p:txBody>
          <a:bodyPr wrap="square">
            <a:spAutoFit/>
          </a:bodyPr>
          <a:lstStyle/>
          <a:p>
            <a:r>
              <a:rPr lang="cs-CZ" sz="2000" noProof="0" dirty="0"/>
              <a:t>Indiferenční mapa spotřebitele </a:t>
            </a:r>
            <a:r>
              <a:rPr lang="en-GB" sz="2000" b="1" dirty="0"/>
              <a:t>E</a:t>
            </a:r>
            <a:r>
              <a:rPr lang="cs-CZ" sz="2000" b="1" dirty="0"/>
              <a:t>:</a:t>
            </a:r>
            <a:r>
              <a:rPr lang="en-GB" sz="2000" dirty="0"/>
              <a:t> z </a:t>
            </a:r>
            <a:r>
              <a:rPr lang="en-GB" sz="2000" dirty="0" err="1"/>
              <a:t>počáteční</a:t>
            </a:r>
            <a:r>
              <a:rPr lang="en-GB" sz="2000" dirty="0"/>
              <a:t> </a:t>
            </a:r>
            <a:r>
              <a:rPr lang="en-GB" sz="2000" dirty="0" err="1"/>
              <a:t>úrovně</a:t>
            </a:r>
            <a:r>
              <a:rPr lang="en-GB" sz="2000" dirty="0"/>
              <a:t> </a:t>
            </a:r>
          </a:p>
          <a:p>
            <a:r>
              <a:rPr lang="en-GB" sz="2000" b="1" dirty="0"/>
              <a:t>0E. </a:t>
            </a:r>
            <a:endParaRPr lang="en-GB" sz="2000" dirty="0"/>
          </a:p>
        </p:txBody>
      </p:sp>
      <p:pic>
        <p:nvPicPr>
          <p:cNvPr id="4" name="Picture 3">
            <a:extLst>
              <a:ext uri="{FF2B5EF4-FFF2-40B4-BE49-F238E27FC236}">
                <a16:creationId xmlns:a16="http://schemas.microsoft.com/office/drawing/2014/main" id="{CBF022F8-70F8-EADA-177F-AEB8BAC67ACD}"/>
              </a:ext>
            </a:extLst>
          </p:cNvPr>
          <p:cNvPicPr>
            <a:picLocks noChangeAspect="1"/>
          </p:cNvPicPr>
          <p:nvPr/>
        </p:nvPicPr>
        <p:blipFill>
          <a:blip r:embed="rId2"/>
          <a:stretch>
            <a:fillRect/>
          </a:stretch>
        </p:blipFill>
        <p:spPr>
          <a:xfrm>
            <a:off x="3267355" y="2201307"/>
            <a:ext cx="8355106" cy="4478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a:solidFill>
                  <a:schemeClr val="hlink"/>
                </a:solidFill>
              </a:rPr>
              <a:t>Krabicové schéma směny</a:t>
            </a:r>
          </a:p>
        </p:txBody>
      </p:sp>
      <p:sp>
        <p:nvSpPr>
          <p:cNvPr id="32771" name="Rectangle 3"/>
          <p:cNvSpPr>
            <a:spLocks noGrp="1" noChangeArrowheads="1"/>
          </p:cNvSpPr>
          <p:nvPr>
            <p:ph type="body" idx="1"/>
          </p:nvPr>
        </p:nvSpPr>
        <p:spPr>
          <a:xfrm>
            <a:off x="363071" y="1417638"/>
            <a:ext cx="11604811" cy="5211763"/>
          </a:xfrm>
        </p:spPr>
        <p:txBody>
          <a:bodyPr>
            <a:normAutofit/>
          </a:bodyPr>
          <a:lstStyle/>
          <a:p>
            <a:pPr algn="just" eaLnBrk="1" hangingPunct="1">
              <a:lnSpc>
                <a:spcPct val="90000"/>
              </a:lnSpc>
              <a:defRPr/>
            </a:pPr>
            <a:r>
              <a:rPr lang="cs-CZ" sz="2400" b="1" i="1" dirty="0">
                <a:latin typeface="Times New Roman" panose="02020603050405020304" pitchFamily="18" charset="0"/>
              </a:rPr>
              <a:t>Znázorňuje všechny možné způsoby rozdělení určitého množství dvou vyrobených statků mezi dva spotřebitele.</a:t>
            </a:r>
          </a:p>
          <a:p>
            <a:pPr eaLnBrk="1" hangingPunct="1">
              <a:lnSpc>
                <a:spcPct val="90000"/>
              </a:lnSpc>
              <a:buFont typeface="Wingdings" panose="05000000000000000000" pitchFamily="2" charset="2"/>
              <a:buChar char="Ø"/>
              <a:defRPr/>
            </a:pPr>
            <a:r>
              <a:rPr lang="cs-CZ" sz="2400" b="1" dirty="0">
                <a:latin typeface="Times New Roman" panose="02020603050405020304" pitchFamily="18" charset="0"/>
              </a:rPr>
              <a:t>Každý bod schématu: rozdělení celkové nabídky obou statků mezi oba spotřebitele a současně úroveň užitku odpovídající kombinace obou statků oběma spotřebitelům.</a:t>
            </a:r>
          </a:p>
          <a:p>
            <a:pPr eaLnBrk="1" hangingPunct="1">
              <a:lnSpc>
                <a:spcPct val="90000"/>
              </a:lnSpc>
              <a:defRPr/>
            </a:pPr>
            <a:endParaRPr lang="cs-CZ" sz="2400" b="1" dirty="0">
              <a:latin typeface="Times New Roman" panose="02020603050405020304" pitchFamily="18" charset="0"/>
            </a:endParaRPr>
          </a:p>
          <a:p>
            <a:pPr algn="just" eaLnBrk="1" hangingPunct="1">
              <a:lnSpc>
                <a:spcPct val="90000"/>
              </a:lnSpc>
              <a:defRPr/>
            </a:pPr>
            <a:r>
              <a:rPr lang="cs-CZ" sz="2400" b="1" dirty="0">
                <a:latin typeface="Times New Roman" panose="02020603050405020304" pitchFamily="18" charset="0"/>
              </a:rPr>
              <a:t>Smluvní křivka směny = Křivka CC – množina bodů = </a:t>
            </a:r>
            <a:r>
              <a:rPr lang="cs-CZ" sz="2400" b="1" i="1" dirty="0">
                <a:latin typeface="Times New Roman" panose="02020603050405020304" pitchFamily="18" charset="0"/>
              </a:rPr>
              <a:t>efektivní alokace dvou statků mezi dva spotřebitele.</a:t>
            </a:r>
          </a:p>
          <a:p>
            <a:pPr eaLnBrk="1" hangingPunct="1">
              <a:lnSpc>
                <a:spcPct val="90000"/>
              </a:lnSpc>
              <a:buFont typeface="Courier New" panose="02070309020205020404" pitchFamily="49" charset="0"/>
              <a:buChar char="o"/>
              <a:defRPr/>
            </a:pPr>
            <a:r>
              <a:rPr lang="cs-CZ" sz="2400" b="1" dirty="0">
                <a:solidFill>
                  <a:srgbClr val="FF0000"/>
                </a:solidFill>
                <a:latin typeface="Times New Roman" panose="02020603050405020304" pitchFamily="18" charset="0"/>
              </a:rPr>
              <a:t>Bod F</a:t>
            </a:r>
            <a:r>
              <a:rPr lang="cs-CZ" sz="2400" b="1" dirty="0">
                <a:latin typeface="Times New Roman" panose="02020603050405020304" pitchFamily="18" charset="0"/>
              </a:rPr>
              <a:t> – předchozí snímek: neefektivní rozdělení výrobků – možné jiné rozdělení, které přinese oběma větší užitek:</a:t>
            </a:r>
          </a:p>
          <a:p>
            <a:pPr marL="628650" indent="-514350" eaLnBrk="1" hangingPunct="1">
              <a:lnSpc>
                <a:spcPct val="90000"/>
              </a:lnSpc>
              <a:buFont typeface="+mj-lt"/>
              <a:buAutoNum type="romanLcPeriod"/>
              <a:defRPr/>
            </a:pPr>
            <a:r>
              <a:rPr lang="cs-CZ" sz="2400" b="1" dirty="0">
                <a:latin typeface="Times New Roman" panose="02020603050405020304" pitchFamily="18" charset="0"/>
              </a:rPr>
              <a:t>A spotřebovává X</a:t>
            </a:r>
            <a:r>
              <a:rPr lang="cs-CZ" sz="2000" b="1" dirty="0">
                <a:latin typeface="Times New Roman" panose="02020603050405020304" pitchFamily="18" charset="0"/>
              </a:rPr>
              <a:t>1</a:t>
            </a:r>
            <a:r>
              <a:rPr lang="cs-CZ" sz="2400" b="1" dirty="0">
                <a:latin typeface="Times New Roman" panose="02020603050405020304" pitchFamily="18" charset="0"/>
              </a:rPr>
              <a:t> jednotek X a Y</a:t>
            </a:r>
            <a:r>
              <a:rPr lang="cs-CZ" sz="2000" b="1" dirty="0">
                <a:latin typeface="Times New Roman" panose="02020603050405020304" pitchFamily="18" charset="0"/>
              </a:rPr>
              <a:t>1</a:t>
            </a:r>
            <a:r>
              <a:rPr lang="cs-CZ" sz="2400" b="1" dirty="0">
                <a:latin typeface="Times New Roman" panose="02020603050405020304" pitchFamily="18" charset="0"/>
              </a:rPr>
              <a:t> jednotek Y a</a:t>
            </a:r>
          </a:p>
          <a:p>
            <a:pPr marL="628650" indent="-514350" eaLnBrk="1" hangingPunct="1">
              <a:lnSpc>
                <a:spcPct val="90000"/>
              </a:lnSpc>
              <a:buFont typeface="+mj-lt"/>
              <a:buAutoNum type="romanLcPeriod"/>
              <a:defRPr/>
            </a:pPr>
            <a:r>
              <a:rPr lang="cs-CZ" sz="2400" b="1" dirty="0">
                <a:latin typeface="Times New Roman" panose="02020603050405020304" pitchFamily="18" charset="0"/>
              </a:rPr>
              <a:t>E spotřebovává X</a:t>
            </a:r>
            <a:r>
              <a:rPr lang="cs-CZ" sz="2000" b="1" dirty="0">
                <a:latin typeface="Times New Roman" panose="02020603050405020304" pitchFamily="18" charset="0"/>
              </a:rPr>
              <a:t>2</a:t>
            </a:r>
            <a:r>
              <a:rPr lang="cs-CZ" sz="2400" b="1" dirty="0">
                <a:latin typeface="Times New Roman" panose="02020603050405020304" pitchFamily="18" charset="0"/>
              </a:rPr>
              <a:t> jednotek X a Y</a:t>
            </a:r>
            <a:r>
              <a:rPr lang="cs-CZ" sz="2000" b="1" dirty="0">
                <a:latin typeface="Times New Roman" panose="02020603050405020304" pitchFamily="18" charset="0"/>
              </a:rPr>
              <a:t>2</a:t>
            </a:r>
            <a:r>
              <a:rPr lang="cs-CZ" sz="2400" b="1" dirty="0">
                <a:latin typeface="Times New Roman" panose="02020603050405020304" pitchFamily="18" charset="0"/>
              </a:rPr>
              <a:t>, jednotek Y. =&gt;&gt;</a:t>
            </a:r>
          </a:p>
          <a:p>
            <a:pPr eaLnBrk="1" hangingPunct="1">
              <a:lnSpc>
                <a:spcPct val="90000"/>
              </a:lnSpc>
              <a:buFont typeface="Courier New" panose="02070309020205020404" pitchFamily="49" charset="0"/>
              <a:buChar char="o"/>
              <a:defRPr/>
            </a:pPr>
            <a:r>
              <a:rPr lang="cs-CZ" sz="2400" b="1" dirty="0">
                <a:solidFill>
                  <a:srgbClr val="FF0000"/>
                </a:solidFill>
                <a:latin typeface="Times New Roman" panose="02020603050405020304" pitchFamily="18" charset="0"/>
              </a:rPr>
              <a:t>Bod G</a:t>
            </a:r>
            <a:r>
              <a:rPr lang="cs-CZ" sz="2400" b="1" dirty="0">
                <a:latin typeface="Times New Roman" panose="02020603050405020304" pitchFamily="18" charset="0"/>
              </a:rPr>
              <a:t> – posun na vyšší indiferenční křivku pro oba spotřebitele; </a:t>
            </a:r>
            <a:r>
              <a:rPr lang="cs-CZ" sz="2400" b="1" dirty="0">
                <a:solidFill>
                  <a:srgbClr val="FF0000"/>
                </a:solidFill>
                <a:latin typeface="Times New Roman" panose="02020603050405020304" pitchFamily="18" charset="0"/>
              </a:rPr>
              <a:t>bod H</a:t>
            </a:r>
            <a:r>
              <a:rPr lang="cs-CZ" sz="2400" b="1" dirty="0">
                <a:latin typeface="Times New Roman" panose="02020603050405020304" pitchFamily="18" charset="0"/>
              </a:rPr>
              <a:t> – jednomu polepší a druhému nepohorší.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dirty="0">
                <a:solidFill>
                  <a:schemeClr val="hlink"/>
                </a:solidFill>
              </a:rPr>
              <a:t>Efektivnost směny</a:t>
            </a:r>
          </a:p>
        </p:txBody>
      </p:sp>
      <p:sp>
        <p:nvSpPr>
          <p:cNvPr id="32771" name="Rectangle 3"/>
          <p:cNvSpPr>
            <a:spLocks noGrp="1" noChangeArrowheads="1"/>
          </p:cNvSpPr>
          <p:nvPr>
            <p:ph type="body" idx="1"/>
          </p:nvPr>
        </p:nvSpPr>
        <p:spPr>
          <a:xfrm>
            <a:off x="363071" y="1417638"/>
            <a:ext cx="11604811" cy="5211763"/>
          </a:xfrm>
        </p:spPr>
        <p:txBody>
          <a:bodyPr>
            <a:normAutofit lnSpcReduction="10000"/>
          </a:bodyPr>
          <a:lstStyle/>
          <a:p>
            <a:pPr algn="just" eaLnBrk="1" hangingPunct="1">
              <a:lnSpc>
                <a:spcPct val="90000"/>
              </a:lnSpc>
              <a:defRPr/>
            </a:pPr>
            <a:r>
              <a:rPr lang="cs-CZ" sz="2400" b="1" dirty="0">
                <a:latin typeface="Times New Roman" panose="02020603050405020304" pitchFamily="18" charset="0"/>
              </a:rPr>
              <a:t>Pro efektivní směnu –  MRSC u obou spotřebitelů se musí navzájem rovnat:</a:t>
            </a:r>
          </a:p>
          <a:p>
            <a:pPr algn="just" eaLnBrk="1" hangingPunct="1">
              <a:lnSpc>
                <a:spcPct val="90000"/>
              </a:lnSpc>
              <a:defRPr/>
            </a:pPr>
            <a:r>
              <a:rPr lang="cs-CZ" sz="2400" b="1" dirty="0">
                <a:latin typeface="Times New Roman" panose="02020603050405020304" pitchFamily="18" charset="0"/>
              </a:rPr>
              <a:t>Cíl ekonomického systému: uspokojit lidské potřeby =&gt;&gt; efektivnost ve výrobě nemusí být žádoucí, jestliže je vyrobena </a:t>
            </a:r>
            <a:r>
              <a:rPr lang="cs-CZ" sz="2400" b="1" dirty="0">
                <a:solidFill>
                  <a:srgbClr val="FF0000"/>
                </a:solidFill>
                <a:latin typeface="Times New Roman" panose="02020603050405020304" pitchFamily="18" charset="0"/>
              </a:rPr>
              <a:t>špatná kombinace zboží z hlediska požadavků spotřebitelů. </a:t>
            </a:r>
          </a:p>
          <a:p>
            <a:pPr algn="just" eaLnBrk="1" hangingPunct="1">
              <a:lnSpc>
                <a:spcPct val="90000"/>
              </a:lnSpc>
              <a:defRPr/>
            </a:pPr>
            <a:endParaRPr lang="cs-CZ" sz="2400" b="1" dirty="0">
              <a:latin typeface="Times New Roman" panose="02020603050405020304" pitchFamily="18" charset="0"/>
            </a:endParaRPr>
          </a:p>
          <a:p>
            <a:pPr algn="just" eaLnBrk="1" hangingPunct="1">
              <a:lnSpc>
                <a:spcPct val="90000"/>
              </a:lnSpc>
              <a:defRPr/>
            </a:pPr>
            <a:r>
              <a:rPr lang="cs-CZ" sz="2400" b="1" dirty="0">
                <a:latin typeface="Times New Roman" panose="02020603050405020304" pitchFamily="18" charset="0"/>
              </a:rPr>
              <a:t>Dosažení celkové efektivnosti = musí být současně splněny podmínky pro dosažení </a:t>
            </a:r>
            <a:r>
              <a:rPr lang="cs-CZ" sz="2400" b="1" dirty="0">
                <a:highlight>
                  <a:srgbClr val="FFFF00"/>
                </a:highlight>
                <a:latin typeface="Times New Roman" panose="02020603050405020304" pitchFamily="18" charset="0"/>
              </a:rPr>
              <a:t>efektivnosti ve výrobě i pro efektivnost ve směně.</a:t>
            </a:r>
          </a:p>
          <a:p>
            <a:pPr algn="just" eaLnBrk="1" hangingPunct="1">
              <a:lnSpc>
                <a:spcPct val="90000"/>
              </a:lnSpc>
              <a:defRPr/>
            </a:pPr>
            <a:endParaRPr lang="cs-CZ" sz="2400" b="1" dirty="0">
              <a:latin typeface="Times New Roman" panose="02020603050405020304" pitchFamily="18" charset="0"/>
            </a:endParaRPr>
          </a:p>
          <a:p>
            <a:pPr algn="just" eaLnBrk="1" hangingPunct="1">
              <a:lnSpc>
                <a:spcPct val="90000"/>
              </a:lnSpc>
              <a:defRPr/>
            </a:pPr>
            <a:r>
              <a:rPr lang="cs-CZ" sz="2400" b="1" dirty="0">
                <a:latin typeface="Times New Roman" panose="02020603050405020304" pitchFamily="18" charset="0"/>
              </a:rPr>
              <a:t>Neefektivní výroba =&gt;&gt; existuje určitý statek, jehož výroba může být zvýšena, aniž by klesla výroba jiného statku:</a:t>
            </a:r>
          </a:p>
          <a:p>
            <a:pPr algn="just" eaLnBrk="1" hangingPunct="1">
              <a:lnSpc>
                <a:spcPct val="90000"/>
              </a:lnSpc>
              <a:buFont typeface="Wingdings" panose="05000000000000000000" pitchFamily="2" charset="2"/>
              <a:buChar char="Ø"/>
              <a:defRPr/>
            </a:pPr>
            <a:r>
              <a:rPr lang="cs-CZ" sz="2400" b="1" i="1" dirty="0">
                <a:latin typeface="Times New Roman" panose="02020603050405020304" pitchFamily="18" charset="0"/>
              </a:rPr>
              <a:t>Dodatečný produkt zvýší užitek spotřebitelů, aniž by se zhoršila situace jiného spotřebitele.</a:t>
            </a:r>
          </a:p>
          <a:p>
            <a:pPr algn="just" eaLnBrk="1" hangingPunct="1">
              <a:lnSpc>
                <a:spcPct val="90000"/>
              </a:lnSpc>
              <a:buFont typeface="Wingdings" panose="05000000000000000000" pitchFamily="2" charset="2"/>
              <a:buChar char="Ø"/>
              <a:defRPr/>
            </a:pPr>
            <a:r>
              <a:rPr lang="cs-CZ" sz="2400" b="1" dirty="0">
                <a:latin typeface="Times New Roman" panose="02020603050405020304" pitchFamily="18" charset="0"/>
              </a:rPr>
              <a:t>=&gt;&gt; Výchozí situace neefektivní. =&gt;&gt; </a:t>
            </a:r>
            <a:r>
              <a:rPr lang="cs-CZ" sz="2400" b="1" dirty="0">
                <a:solidFill>
                  <a:srgbClr val="FF0000"/>
                </a:solidFill>
                <a:latin typeface="Times New Roman" panose="02020603050405020304" pitchFamily="18" charset="0"/>
              </a:rPr>
              <a:t>Alokační pravidla 1 až 3 pro efektivnost výroby, </a:t>
            </a:r>
            <a:r>
              <a:rPr lang="cs-CZ" sz="2400" b="1" dirty="0">
                <a:latin typeface="Times New Roman" panose="02020603050405020304" pitchFamily="18" charset="0"/>
              </a:rPr>
              <a:t>musí pro dosažení celkové efektivnosti platit při každé alokaci. =&gt;&gt; Výroba je na PPF =&gt;&gt;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cs-CZ">
                <a:solidFill>
                  <a:schemeClr val="hlink"/>
                </a:solidFill>
              </a:rPr>
              <a:t>Efektivnost</a:t>
            </a:r>
          </a:p>
        </p:txBody>
      </p:sp>
      <p:sp>
        <p:nvSpPr>
          <p:cNvPr id="9219" name="Rectangle 3"/>
          <p:cNvSpPr>
            <a:spLocks noGrp="1" noChangeArrowheads="1"/>
          </p:cNvSpPr>
          <p:nvPr>
            <p:ph type="body" idx="1"/>
          </p:nvPr>
        </p:nvSpPr>
        <p:spPr/>
        <p:txBody>
          <a:bodyPr>
            <a:normAutofit/>
          </a:bodyPr>
          <a:lstStyle/>
          <a:p>
            <a:pPr algn="just" eaLnBrk="1" hangingPunct="1">
              <a:defRPr/>
            </a:pPr>
            <a:r>
              <a:rPr lang="cs-CZ" sz="2400" b="1" dirty="0">
                <a:latin typeface="Times New Roman" panose="02020603050405020304" pitchFamily="18" charset="0"/>
              </a:rPr>
              <a:t>Pojem  ekonomická efektivnost – situace, ve které jsou zdroje ekonomiky rozmístěny optimálním způsobem = optimálně alokovány:</a:t>
            </a:r>
          </a:p>
          <a:p>
            <a:pPr algn="just" eaLnBrk="1" hangingPunct="1">
              <a:buFont typeface="Wingdings" panose="05000000000000000000" pitchFamily="2" charset="2"/>
              <a:buChar char="Ø"/>
              <a:defRPr/>
            </a:pPr>
            <a:r>
              <a:rPr lang="cs-CZ" sz="2400" b="1" dirty="0">
                <a:latin typeface="Times New Roman" panose="02020603050405020304" pitchFamily="18" charset="0"/>
              </a:rPr>
              <a:t>Optimální alokace zdrojů – když nebude možné zvýšit „prospěch“ jedné strany aniž by se snížil „prospěch“ jiné strany = </a:t>
            </a:r>
            <a:r>
              <a:rPr lang="cs-CZ" sz="2400" b="1" dirty="0">
                <a:solidFill>
                  <a:srgbClr val="FF0000"/>
                </a:solidFill>
                <a:latin typeface="Times New Roman" panose="02020603050405020304" pitchFamily="18" charset="0"/>
              </a:rPr>
              <a:t>PARETO EFEKTIVNÍ ALOKACE.</a:t>
            </a:r>
          </a:p>
          <a:p>
            <a:pPr algn="just" eaLnBrk="1" hangingPunct="1">
              <a:defRPr/>
            </a:pPr>
            <a:endParaRPr lang="cs-CZ" sz="2400" b="1" dirty="0">
              <a:latin typeface="Times New Roman" panose="02020603050405020304" pitchFamily="18" charset="0"/>
            </a:endParaRPr>
          </a:p>
          <a:p>
            <a:pPr algn="just" eaLnBrk="1" hangingPunct="1">
              <a:defRPr/>
            </a:pPr>
            <a:r>
              <a:rPr lang="cs-CZ" sz="2400" b="1" dirty="0">
                <a:latin typeface="Times New Roman" panose="02020603050405020304" pitchFamily="18" charset="0"/>
              </a:rPr>
              <a:t>Situace všeobecné rovnováhy předpokládá rovnovážný stav celého ekonomického systému: </a:t>
            </a:r>
            <a:r>
              <a:rPr lang="cs-CZ" sz="2400" b="1" dirty="0">
                <a:solidFill>
                  <a:schemeClr val="hlink"/>
                </a:solidFill>
                <a:latin typeface="Times New Roman" panose="02020603050405020304" pitchFamily="18" charset="0"/>
              </a:rPr>
              <a:t>rovnováha ve výrobě,</a:t>
            </a:r>
            <a:r>
              <a:rPr lang="cs-CZ" sz="2400" b="1" dirty="0">
                <a:latin typeface="Times New Roman" panose="02020603050405020304" pitchFamily="18" charset="0"/>
              </a:rPr>
              <a:t> </a:t>
            </a:r>
            <a:r>
              <a:rPr lang="cs-CZ" sz="2400" b="1" dirty="0">
                <a:solidFill>
                  <a:schemeClr val="hlink"/>
                </a:solidFill>
                <a:latin typeface="Times New Roman" panose="02020603050405020304" pitchFamily="18" charset="0"/>
              </a:rPr>
              <a:t>rovnováha ve spotřebě,</a:t>
            </a:r>
            <a:r>
              <a:rPr lang="cs-CZ" sz="2400" b="1" dirty="0">
                <a:latin typeface="Times New Roman" panose="02020603050405020304" pitchFamily="18" charset="0"/>
              </a:rPr>
              <a:t> </a:t>
            </a:r>
            <a:r>
              <a:rPr lang="cs-CZ" sz="2400" b="1" dirty="0">
                <a:solidFill>
                  <a:schemeClr val="hlink"/>
                </a:solidFill>
                <a:latin typeface="Times New Roman" panose="02020603050405020304" pitchFamily="18" charset="0"/>
              </a:rPr>
              <a:t>resp. směně a soulad mezi tím co se vyrobí a požadavky spotřeby současně.</a:t>
            </a:r>
            <a:r>
              <a:rPr lang="cs-CZ" sz="2400" b="1" dirty="0">
                <a:latin typeface="Times New Roman" panose="02020603050405020304" pitchFamily="18" charset="0"/>
              </a:rPr>
              <a:t> </a:t>
            </a:r>
          </a:p>
          <a:p>
            <a:pPr eaLnBrk="1" hangingPunct="1">
              <a:defRPr/>
            </a:pPr>
            <a:r>
              <a:rPr lang="cs-CZ" sz="2400" b="1" dirty="0">
                <a:latin typeface="Times New Roman" panose="02020603050405020304" pitchFamily="18" charset="0"/>
              </a:rPr>
              <a:t>=&gt;&gt;</a:t>
            </a:r>
          </a:p>
          <a:p>
            <a:pPr algn="just" eaLnBrk="1" hangingPunct="1">
              <a:defRPr/>
            </a:pPr>
            <a:r>
              <a:rPr lang="cs-CZ" sz="2400" b="1" dirty="0">
                <a:latin typeface="Times New Roman" panose="02020603050405020304" pitchFamily="18" charset="0"/>
              </a:rPr>
              <a:t>Ekonomická teorie formuluje požadavek dosažení </a:t>
            </a:r>
            <a:r>
              <a:rPr lang="cs-CZ" sz="2400" b="1" dirty="0">
                <a:solidFill>
                  <a:schemeClr val="folHlink"/>
                </a:solidFill>
                <a:latin typeface="Times New Roman" panose="02020603050405020304" pitchFamily="18" charset="0"/>
              </a:rPr>
              <a:t>celkové efektivnosti</a:t>
            </a:r>
            <a:r>
              <a:rPr lang="cs-CZ" sz="2400" b="1" dirty="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BC1F-D03A-1E75-0204-EF6AF07DB948}"/>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CA9018A5-FBA5-FBB9-CB4B-0860352926B5}"/>
              </a:ext>
            </a:extLst>
          </p:cNvPr>
          <p:cNvSpPr>
            <a:spLocks noGrp="1" noRot="1" noChangeArrowheads="1"/>
          </p:cNvSpPr>
          <p:nvPr>
            <p:ph type="title"/>
          </p:nvPr>
        </p:nvSpPr>
        <p:spPr/>
        <p:txBody>
          <a:bodyPr/>
          <a:lstStyle/>
          <a:p>
            <a:pPr eaLnBrk="1" hangingPunct="1">
              <a:defRPr/>
            </a:pPr>
            <a:r>
              <a:rPr lang="pl-PL" dirty="0">
                <a:solidFill>
                  <a:schemeClr val="hlink"/>
                </a:solidFill>
              </a:rPr>
              <a:t>Ceny a efektivnost ve spotřebě</a:t>
            </a:r>
            <a:endParaRPr lang="cs-CZ" dirty="0">
              <a:solidFill>
                <a:schemeClr val="hlink"/>
              </a:solidFill>
            </a:endParaRPr>
          </a:p>
        </p:txBody>
      </p:sp>
      <p:sp>
        <p:nvSpPr>
          <p:cNvPr id="32771" name="Rectangle 3">
            <a:extLst>
              <a:ext uri="{FF2B5EF4-FFF2-40B4-BE49-F238E27FC236}">
                <a16:creationId xmlns:a16="http://schemas.microsoft.com/office/drawing/2014/main" id="{576D44DA-8D21-3C80-0865-95B4B8481E44}"/>
              </a:ext>
            </a:extLst>
          </p:cNvPr>
          <p:cNvSpPr>
            <a:spLocks noGrp="1" noChangeArrowheads="1"/>
          </p:cNvSpPr>
          <p:nvPr>
            <p:ph type="body" idx="1"/>
          </p:nvPr>
        </p:nvSpPr>
        <p:spPr>
          <a:xfrm>
            <a:off x="7557247" y="1417638"/>
            <a:ext cx="4410635" cy="5211763"/>
          </a:xfrm>
        </p:spPr>
        <p:txBody>
          <a:bodyPr>
            <a:normAutofit fontScale="92500" lnSpcReduction="10000"/>
          </a:bodyPr>
          <a:lstStyle/>
          <a:p>
            <a:pPr algn="just" eaLnBrk="1" hangingPunct="1">
              <a:lnSpc>
                <a:spcPct val="90000"/>
              </a:lnSpc>
              <a:defRPr/>
            </a:pPr>
            <a:r>
              <a:rPr lang="cs-CZ" sz="2400" b="1" dirty="0">
                <a:latin typeface="Times New Roman" panose="02020603050405020304" pitchFamily="18" charset="0"/>
              </a:rPr>
              <a:t>Jak mohou ceny poskytovat signály spotřebitelům pro efektivní rozdělení výstupu:</a:t>
            </a:r>
          </a:p>
          <a:p>
            <a:pPr indent="-457200" algn="just" eaLnBrk="1" hangingPunct="1">
              <a:lnSpc>
                <a:spcPct val="90000"/>
              </a:lnSpc>
              <a:buFont typeface="+mj-lt"/>
              <a:buAutoNum type="arabicPeriod"/>
              <a:defRPr/>
            </a:pPr>
            <a:r>
              <a:rPr lang="cs-CZ" sz="2400" b="1" dirty="0">
                <a:solidFill>
                  <a:srgbClr val="FF0000"/>
                </a:solidFill>
                <a:latin typeface="Times New Roman" panose="02020603050405020304" pitchFamily="18" charset="0"/>
              </a:rPr>
              <a:t>Obr. a: </a:t>
            </a:r>
            <a:r>
              <a:rPr lang="cs-CZ" sz="2400" b="1" dirty="0">
                <a:latin typeface="Times New Roman" panose="02020603050405020304" pitchFamily="18" charset="0"/>
              </a:rPr>
              <a:t>výše příjmu I1 spotřebitele A, relativní cena vyrobených statků: P</a:t>
            </a:r>
            <a:r>
              <a:rPr lang="cs-CZ" sz="2200" b="1" dirty="0">
                <a:latin typeface="Times New Roman" panose="02020603050405020304" pitchFamily="18" charset="0"/>
              </a:rPr>
              <a:t>X</a:t>
            </a:r>
            <a:r>
              <a:rPr lang="cs-CZ" sz="2400" b="1" dirty="0">
                <a:latin typeface="Times New Roman" panose="02020603050405020304" pitchFamily="18" charset="0"/>
              </a:rPr>
              <a:t>/P</a:t>
            </a:r>
            <a:r>
              <a:rPr lang="cs-CZ" sz="2200" b="1" dirty="0">
                <a:latin typeface="Times New Roman" panose="02020603050405020304" pitchFamily="18" charset="0"/>
              </a:rPr>
              <a:t>Y</a:t>
            </a:r>
            <a:r>
              <a:rPr lang="cs-CZ" sz="2400" b="1" dirty="0">
                <a:latin typeface="Times New Roman" panose="02020603050405020304" pitchFamily="18" charset="0"/>
              </a:rPr>
              <a:t> =&gt;&gt; </a:t>
            </a:r>
            <a:r>
              <a:rPr lang="cs-CZ" sz="2400" b="1" dirty="0">
                <a:highlight>
                  <a:srgbClr val="FFFF00"/>
                </a:highlight>
                <a:latin typeface="Times New Roman" panose="02020603050405020304" pitchFamily="18" charset="0"/>
              </a:rPr>
              <a:t>UA</a:t>
            </a:r>
            <a:r>
              <a:rPr lang="cs-CZ" sz="2200" b="1" dirty="0">
                <a:highlight>
                  <a:srgbClr val="FFFF00"/>
                </a:highlight>
                <a:latin typeface="Times New Roman" panose="02020603050405020304" pitchFamily="18" charset="0"/>
              </a:rPr>
              <a:t>12</a:t>
            </a:r>
            <a:r>
              <a:rPr lang="cs-CZ" sz="2200" b="1" dirty="0">
                <a:latin typeface="Times New Roman" panose="02020603050405020304" pitchFamily="18" charset="0"/>
              </a:rPr>
              <a:t> = </a:t>
            </a:r>
            <a:r>
              <a:rPr lang="cs-CZ" sz="2400" b="1" dirty="0">
                <a:latin typeface="Times New Roman" panose="02020603050405020304" pitchFamily="18" charset="0"/>
              </a:rPr>
              <a:t>nejvýše dosažitelná úroveň užitku =&gt;&gt; struktura spotřeby </a:t>
            </a:r>
            <a:r>
              <a:rPr lang="cs-CZ" sz="2400" b="1" dirty="0">
                <a:solidFill>
                  <a:srgbClr val="FF0000"/>
                </a:solidFill>
                <a:latin typeface="Times New Roman" panose="02020603050405020304" pitchFamily="18" charset="0"/>
              </a:rPr>
              <a:t>X</a:t>
            </a:r>
            <a:r>
              <a:rPr lang="cs-CZ" sz="2200" b="1" dirty="0">
                <a:solidFill>
                  <a:srgbClr val="FF0000"/>
                </a:solidFill>
                <a:latin typeface="Times New Roman" panose="02020603050405020304" pitchFamily="18" charset="0"/>
              </a:rPr>
              <a:t>A</a:t>
            </a:r>
            <a:r>
              <a:rPr lang="cs-CZ" sz="2400" b="1" dirty="0">
                <a:solidFill>
                  <a:srgbClr val="FF0000"/>
                </a:solidFill>
                <a:latin typeface="Times New Roman" panose="02020603050405020304" pitchFamily="18" charset="0"/>
              </a:rPr>
              <a:t> a Y</a:t>
            </a:r>
            <a:r>
              <a:rPr lang="cs-CZ" sz="2200" b="1" dirty="0">
                <a:solidFill>
                  <a:srgbClr val="FF0000"/>
                </a:solidFill>
                <a:latin typeface="Times New Roman" panose="02020603050405020304" pitchFamily="18" charset="0"/>
              </a:rPr>
              <a:t>A</a:t>
            </a:r>
            <a:r>
              <a:rPr lang="cs-CZ" sz="2400" b="1" dirty="0">
                <a:solidFill>
                  <a:srgbClr val="FF0000"/>
                </a:solidFill>
                <a:latin typeface="Times New Roman" panose="02020603050405020304" pitchFamily="18" charset="0"/>
              </a:rPr>
              <a:t> </a:t>
            </a:r>
            <a:r>
              <a:rPr lang="cs-CZ" sz="2400" b="1" dirty="0">
                <a:latin typeface="Times New Roman" panose="02020603050405020304" pitchFamily="18" charset="0"/>
              </a:rPr>
              <a:t>– bod dotyku BL</a:t>
            </a:r>
            <a:r>
              <a:rPr lang="cs-CZ" sz="2200" b="1" dirty="0">
                <a:latin typeface="Times New Roman" panose="02020603050405020304" pitchFamily="18" charset="0"/>
              </a:rPr>
              <a:t>1</a:t>
            </a:r>
            <a:r>
              <a:rPr lang="cs-CZ" sz="2400" b="1" dirty="0">
                <a:latin typeface="Times New Roman" panose="02020603050405020304" pitchFamily="18" charset="0"/>
              </a:rPr>
              <a:t>  a UA</a:t>
            </a:r>
            <a:r>
              <a:rPr lang="cs-CZ" sz="2200" b="1" dirty="0">
                <a:latin typeface="Times New Roman" panose="02020603050405020304" pitchFamily="18" charset="0"/>
              </a:rPr>
              <a:t>12</a:t>
            </a:r>
            <a:r>
              <a:rPr lang="cs-CZ" sz="2400" b="1" dirty="0">
                <a:latin typeface="Times New Roman" panose="02020603050405020304" pitchFamily="18" charset="0"/>
              </a:rPr>
              <a:t>. </a:t>
            </a:r>
          </a:p>
          <a:p>
            <a:pPr indent="-457200" algn="just" eaLnBrk="1" hangingPunct="1">
              <a:lnSpc>
                <a:spcPct val="90000"/>
              </a:lnSpc>
              <a:buFont typeface="+mj-lt"/>
              <a:buAutoNum type="arabicPeriod" startAt="2"/>
              <a:defRPr/>
            </a:pPr>
            <a:r>
              <a:rPr lang="cs-CZ" sz="2400" b="1" dirty="0">
                <a:solidFill>
                  <a:srgbClr val="FF0000"/>
                </a:solidFill>
                <a:latin typeface="Times New Roman" panose="02020603050405020304" pitchFamily="18" charset="0"/>
              </a:rPr>
              <a:t>Obr b: </a:t>
            </a:r>
            <a:r>
              <a:rPr lang="cs-CZ" sz="2400" b="1" dirty="0">
                <a:latin typeface="Times New Roman" panose="02020603050405020304" pitchFamily="18" charset="0"/>
              </a:rPr>
              <a:t>výše příjmu I</a:t>
            </a:r>
            <a:r>
              <a:rPr lang="cs-CZ" sz="2200" b="1" dirty="0">
                <a:latin typeface="Times New Roman" panose="02020603050405020304" pitchFamily="18" charset="0"/>
              </a:rPr>
              <a:t>2</a:t>
            </a:r>
            <a:r>
              <a:rPr lang="cs-CZ" sz="2400" b="1" dirty="0">
                <a:latin typeface="Times New Roman" panose="02020603050405020304" pitchFamily="18" charset="0"/>
              </a:rPr>
              <a:t> spotřebitele E,  relativní cena vyrobených statků: P</a:t>
            </a:r>
            <a:r>
              <a:rPr lang="cs-CZ" sz="2200" b="1" dirty="0">
                <a:latin typeface="Times New Roman" panose="02020603050405020304" pitchFamily="18" charset="0"/>
              </a:rPr>
              <a:t>X</a:t>
            </a:r>
            <a:r>
              <a:rPr lang="cs-CZ" sz="2400" b="1" dirty="0">
                <a:latin typeface="Times New Roman" panose="02020603050405020304" pitchFamily="18" charset="0"/>
              </a:rPr>
              <a:t>/P</a:t>
            </a:r>
            <a:r>
              <a:rPr lang="cs-CZ" sz="2200" b="1" dirty="0">
                <a:latin typeface="Times New Roman" panose="02020603050405020304" pitchFamily="18" charset="0"/>
              </a:rPr>
              <a:t>Y</a:t>
            </a:r>
            <a:r>
              <a:rPr lang="cs-CZ" sz="2400" b="1" dirty="0">
                <a:latin typeface="Times New Roman" panose="02020603050405020304" pitchFamily="18" charset="0"/>
              </a:rPr>
              <a:t> =&gt;&gt; bod dotyku BL</a:t>
            </a:r>
            <a:r>
              <a:rPr lang="cs-CZ" sz="2200" b="1" dirty="0">
                <a:latin typeface="Times New Roman" panose="02020603050405020304" pitchFamily="18" charset="0"/>
              </a:rPr>
              <a:t>2</a:t>
            </a:r>
            <a:r>
              <a:rPr lang="cs-CZ" sz="2400" b="1" dirty="0">
                <a:latin typeface="Times New Roman" panose="02020603050405020304" pitchFamily="18" charset="0"/>
              </a:rPr>
              <a:t>  a UE</a:t>
            </a:r>
            <a:r>
              <a:rPr lang="cs-CZ" sz="2200" b="1" dirty="0">
                <a:latin typeface="Times New Roman" panose="02020603050405020304" pitchFamily="18" charset="0"/>
              </a:rPr>
              <a:t>46 </a:t>
            </a:r>
            <a:r>
              <a:rPr lang="cs-CZ" sz="2400" b="1" dirty="0">
                <a:latin typeface="Times New Roman" panose="02020603050405020304" pitchFamily="18" charset="0"/>
              </a:rPr>
              <a:t>=&gt;&gt; nejvýše dosažitelná úroveň užitku při struktuře spotřeby </a:t>
            </a:r>
            <a:r>
              <a:rPr lang="cs-CZ" sz="2400" b="1" dirty="0">
                <a:solidFill>
                  <a:srgbClr val="FF0000"/>
                </a:solidFill>
                <a:latin typeface="Times New Roman" panose="02020603050405020304" pitchFamily="18" charset="0"/>
              </a:rPr>
              <a:t>X</a:t>
            </a:r>
            <a:r>
              <a:rPr lang="cs-CZ" sz="2200" b="1" dirty="0">
                <a:solidFill>
                  <a:srgbClr val="FF0000"/>
                </a:solidFill>
                <a:latin typeface="Times New Roman" panose="02020603050405020304" pitchFamily="18" charset="0"/>
              </a:rPr>
              <a:t>E</a:t>
            </a:r>
            <a:r>
              <a:rPr lang="cs-CZ" sz="2400" b="1" dirty="0">
                <a:solidFill>
                  <a:srgbClr val="FF0000"/>
                </a:solidFill>
                <a:latin typeface="Times New Roman" panose="02020603050405020304" pitchFamily="18" charset="0"/>
              </a:rPr>
              <a:t> a Y</a:t>
            </a:r>
            <a:r>
              <a:rPr lang="cs-CZ" sz="2200" b="1" dirty="0">
                <a:solidFill>
                  <a:srgbClr val="FF0000"/>
                </a:solidFill>
                <a:latin typeface="Times New Roman" panose="02020603050405020304" pitchFamily="18" charset="0"/>
              </a:rPr>
              <a:t>E</a:t>
            </a:r>
            <a:r>
              <a:rPr lang="cs-CZ" sz="2400" b="1" dirty="0">
                <a:solidFill>
                  <a:srgbClr val="FF0000"/>
                </a:solidFill>
                <a:latin typeface="Times New Roman" panose="02020603050405020304" pitchFamily="18" charset="0"/>
              </a:rPr>
              <a:t>.</a:t>
            </a:r>
          </a:p>
        </p:txBody>
      </p:sp>
      <p:pic>
        <p:nvPicPr>
          <p:cNvPr id="3" name="Picture 2">
            <a:extLst>
              <a:ext uri="{FF2B5EF4-FFF2-40B4-BE49-F238E27FC236}">
                <a16:creationId xmlns:a16="http://schemas.microsoft.com/office/drawing/2014/main" id="{7094E021-9312-3171-B310-5D344A353641}"/>
              </a:ext>
            </a:extLst>
          </p:cNvPr>
          <p:cNvPicPr>
            <a:picLocks noChangeAspect="1"/>
          </p:cNvPicPr>
          <p:nvPr/>
        </p:nvPicPr>
        <p:blipFill>
          <a:blip r:embed="rId3"/>
          <a:stretch>
            <a:fillRect/>
          </a:stretch>
        </p:blipFill>
        <p:spPr>
          <a:xfrm>
            <a:off x="1" y="1600200"/>
            <a:ext cx="7557246" cy="4424082"/>
          </a:xfrm>
          <a:prstGeom prst="rect">
            <a:avLst/>
          </a:prstGeom>
        </p:spPr>
      </p:pic>
    </p:spTree>
    <p:extLst>
      <p:ext uri="{BB962C8B-B14F-4D97-AF65-F5344CB8AC3E}">
        <p14:creationId xmlns:p14="http://schemas.microsoft.com/office/powerpoint/2010/main" val="29850611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A4A1-776C-25D7-6AE5-970EC1DBFB8C}"/>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B9F5DB29-F129-AFE8-CB77-D63A94DDC3C1}"/>
              </a:ext>
            </a:extLst>
          </p:cNvPr>
          <p:cNvSpPr>
            <a:spLocks noGrp="1" noRot="1" noChangeArrowheads="1"/>
          </p:cNvSpPr>
          <p:nvPr>
            <p:ph type="title"/>
          </p:nvPr>
        </p:nvSpPr>
        <p:spPr/>
        <p:txBody>
          <a:bodyPr/>
          <a:lstStyle/>
          <a:p>
            <a:pPr eaLnBrk="1" hangingPunct="1">
              <a:defRPr/>
            </a:pPr>
            <a:r>
              <a:rPr lang="pl-PL" dirty="0">
                <a:solidFill>
                  <a:schemeClr val="hlink"/>
                </a:solidFill>
              </a:rPr>
              <a:t>Ceny a efektivnost ve spotřebě</a:t>
            </a:r>
            <a:endParaRPr lang="cs-CZ" dirty="0">
              <a:solidFill>
                <a:schemeClr val="hlink"/>
              </a:solidFill>
            </a:endParaRPr>
          </a:p>
        </p:txBody>
      </p:sp>
      <p:sp>
        <p:nvSpPr>
          <p:cNvPr id="32771" name="Rectangle 3">
            <a:extLst>
              <a:ext uri="{FF2B5EF4-FFF2-40B4-BE49-F238E27FC236}">
                <a16:creationId xmlns:a16="http://schemas.microsoft.com/office/drawing/2014/main" id="{C64983F5-1D3B-5790-0870-86C066815144}"/>
              </a:ext>
            </a:extLst>
          </p:cNvPr>
          <p:cNvSpPr>
            <a:spLocks noGrp="1" noChangeArrowheads="1"/>
          </p:cNvSpPr>
          <p:nvPr>
            <p:ph type="body" idx="1"/>
          </p:nvPr>
        </p:nvSpPr>
        <p:spPr>
          <a:xfrm>
            <a:off x="363071" y="1417638"/>
            <a:ext cx="11604811" cy="5211763"/>
          </a:xfrm>
        </p:spPr>
        <p:txBody>
          <a:bodyPr>
            <a:normAutofit/>
          </a:bodyPr>
          <a:lstStyle/>
          <a:p>
            <a:pPr algn="just" eaLnBrk="1" hangingPunct="1">
              <a:lnSpc>
                <a:spcPct val="90000"/>
              </a:lnSpc>
              <a:defRPr/>
            </a:pPr>
            <a:r>
              <a:rPr lang="cs-CZ" sz="2450" b="1" dirty="0">
                <a:latin typeface="Times New Roman" panose="02020603050405020304" pitchFamily="18" charset="0"/>
              </a:rPr>
              <a:t>Bez vědomé koordinace mezi spotřebiteli, pouze na základě hledání vlastního prospěchu: snaha dosáhnout co nejvyššího </a:t>
            </a:r>
            <a:r>
              <a:rPr lang="cs-CZ" sz="2450" b="1" dirty="0">
                <a:solidFill>
                  <a:srgbClr val="FF0000"/>
                </a:solidFill>
                <a:latin typeface="Times New Roman" panose="02020603050405020304" pitchFamily="18" charset="0"/>
              </a:rPr>
              <a:t>užitku </a:t>
            </a:r>
            <a:r>
              <a:rPr lang="cs-CZ" sz="2450" b="1" dirty="0">
                <a:latin typeface="Times New Roman" panose="02020603050405020304" pitchFamily="18" charset="0"/>
              </a:rPr>
              <a:t>=&gt;&gt;</a:t>
            </a:r>
            <a:r>
              <a:rPr lang="cs-CZ" sz="2450" b="1" dirty="0">
                <a:solidFill>
                  <a:srgbClr val="FF0000"/>
                </a:solidFill>
                <a:latin typeface="Times New Roman" panose="02020603050405020304" pitchFamily="18" charset="0"/>
              </a:rPr>
              <a:t> </a:t>
            </a:r>
          </a:p>
          <a:p>
            <a:pPr algn="just" eaLnBrk="1" hangingPunct="1">
              <a:lnSpc>
                <a:spcPct val="90000"/>
              </a:lnSpc>
              <a:defRPr/>
            </a:pPr>
            <a:r>
              <a:rPr lang="cs-CZ" sz="2450" b="1" dirty="0">
                <a:latin typeface="Times New Roman" panose="02020603050405020304" pitchFamily="18" charset="0"/>
              </a:rPr>
              <a:t>volí oba spotřebitelé rozdělení vyrobených statků ležící na </a:t>
            </a:r>
            <a:r>
              <a:rPr lang="cs-CZ" sz="2450" b="1" dirty="0">
                <a:highlight>
                  <a:srgbClr val="FFFF00"/>
                </a:highlight>
                <a:latin typeface="Times New Roman" panose="02020603050405020304" pitchFamily="18" charset="0"/>
              </a:rPr>
              <a:t>smluvní křivce směny. </a:t>
            </a:r>
          </a:p>
          <a:p>
            <a:pPr algn="just" eaLnBrk="1" hangingPunct="1">
              <a:lnSpc>
                <a:spcPct val="90000"/>
              </a:lnSpc>
              <a:buFont typeface="Wingdings" panose="05000000000000000000" pitchFamily="2" charset="2"/>
              <a:buChar char="Ø"/>
              <a:defRPr/>
            </a:pPr>
            <a:endParaRPr lang="cs-CZ" sz="2450" b="1" dirty="0">
              <a:latin typeface="Times New Roman" panose="02020603050405020304" pitchFamily="18" charset="0"/>
            </a:endParaRPr>
          </a:p>
          <a:p>
            <a:pPr algn="just" eaLnBrk="1" hangingPunct="1">
              <a:lnSpc>
                <a:spcPct val="90000"/>
              </a:lnSpc>
              <a:buFont typeface="Wingdings" panose="05000000000000000000" pitchFamily="2" charset="2"/>
              <a:buChar char="Ø"/>
              <a:defRPr/>
            </a:pPr>
            <a:r>
              <a:rPr lang="cs-CZ" sz="2450" b="1" dirty="0">
                <a:latin typeface="Times New Roman" panose="02020603050405020304" pitchFamily="18" charset="0"/>
              </a:rPr>
              <a:t>Rozhodování v podmínkách stejné relativní ceny statků (</a:t>
            </a:r>
            <a:r>
              <a:rPr lang="cs-CZ" altLang="en-US" sz="2450" dirty="0">
                <a:solidFill>
                  <a:schemeClr val="hlink"/>
                </a:solidFill>
                <a:latin typeface="Tahoma" panose="020B0604030504040204" pitchFamily="34" charset="0"/>
              </a:rPr>
              <a:t>P</a:t>
            </a:r>
            <a:r>
              <a:rPr lang="cs-CZ" altLang="en-US" sz="2450" baseline="-25000" dirty="0">
                <a:solidFill>
                  <a:schemeClr val="hlink"/>
                </a:solidFill>
                <a:latin typeface="Tahoma" panose="020B0604030504040204" pitchFamily="34" charset="0"/>
              </a:rPr>
              <a:t>X</a:t>
            </a:r>
            <a:r>
              <a:rPr lang="cs-CZ" altLang="en-US" sz="2450" dirty="0">
                <a:solidFill>
                  <a:schemeClr val="hlink"/>
                </a:solidFill>
                <a:latin typeface="Tahoma" panose="020B0604030504040204" pitchFamily="34" charset="0"/>
                <a:cs typeface="Tahoma" panose="020B0604030504040204" pitchFamily="34" charset="0"/>
              </a:rPr>
              <a:t>/</a:t>
            </a:r>
            <a:r>
              <a:rPr lang="cs-CZ" altLang="en-US" sz="2450" dirty="0">
                <a:solidFill>
                  <a:schemeClr val="hlink"/>
                </a:solidFill>
                <a:latin typeface="Tahoma" panose="020B0604030504040204" pitchFamily="34" charset="0"/>
              </a:rPr>
              <a:t>P</a:t>
            </a:r>
            <a:r>
              <a:rPr lang="cs-CZ" altLang="en-US" sz="2450" baseline="-25000" dirty="0">
                <a:solidFill>
                  <a:schemeClr val="hlink"/>
                </a:solidFill>
                <a:latin typeface="Tahoma" panose="020B0604030504040204" pitchFamily="34" charset="0"/>
              </a:rPr>
              <a:t>Y</a:t>
            </a:r>
            <a:r>
              <a:rPr lang="cs-CZ" sz="2450" b="1" dirty="0">
                <a:latin typeface="Times New Roman" panose="02020603050405020304" pitchFamily="18" charset="0"/>
              </a:rPr>
              <a:t>) – při stejném sklonu linie rozpočtu =&gt;&gt; vyrovnávání sklonu jejich indiferenčních křivek v krabicovém schématu na obr. (násl snímek) v bodě D; Platí: </a:t>
            </a:r>
          </a:p>
          <a:p>
            <a:pPr marL="114300" indent="0" algn="just" eaLnBrk="1" hangingPunct="1">
              <a:lnSpc>
                <a:spcPct val="90000"/>
              </a:lnSpc>
              <a:buNone/>
              <a:defRPr/>
            </a:pPr>
            <a:endParaRPr lang="cs-CZ" sz="2350" b="1" dirty="0">
              <a:solidFill>
                <a:srgbClr val="FF0000"/>
              </a:solidFill>
              <a:latin typeface="Times New Roman" panose="02020603050405020304" pitchFamily="18" charset="0"/>
            </a:endParaRPr>
          </a:p>
          <a:p>
            <a:pPr marL="114300" indent="0" algn="just" eaLnBrk="1" hangingPunct="1">
              <a:lnSpc>
                <a:spcPct val="90000"/>
              </a:lnSpc>
              <a:buNone/>
              <a:defRPr/>
            </a:pPr>
            <a:r>
              <a:rPr lang="cs-CZ" sz="2350" b="1" dirty="0">
                <a:solidFill>
                  <a:srgbClr val="FF0000"/>
                </a:solidFill>
                <a:latin typeface="Times New Roman" panose="02020603050405020304" pitchFamily="18" charset="0"/>
              </a:rPr>
              <a:t>SKLON INDI­FE­RENČ­NÍ KŘIV­KY X </a:t>
            </a:r>
            <a:r>
              <a:rPr lang="cs-CZ" sz="2350" b="1" dirty="0">
                <a:latin typeface="Times New Roman" panose="02020603050405020304" pitchFamily="18" charset="0"/>
              </a:rPr>
              <a:t>= </a:t>
            </a:r>
            <a:r>
              <a:rPr lang="cs-CZ" altLang="en-US" sz="2350" dirty="0">
                <a:solidFill>
                  <a:schemeClr val="hlink"/>
                </a:solidFill>
                <a:latin typeface="Tahoma" panose="020B0604030504040204" pitchFamily="34" charset="0"/>
              </a:rPr>
              <a:t>P</a:t>
            </a:r>
            <a:r>
              <a:rPr lang="cs-CZ" altLang="en-US" sz="2350" baseline="-25000" dirty="0">
                <a:solidFill>
                  <a:schemeClr val="hlink"/>
                </a:solidFill>
                <a:latin typeface="Tahoma" panose="020B0604030504040204" pitchFamily="34" charset="0"/>
              </a:rPr>
              <a:t>X</a:t>
            </a:r>
            <a:r>
              <a:rPr lang="cs-CZ" altLang="en-US" sz="2350" dirty="0">
                <a:solidFill>
                  <a:schemeClr val="hlink"/>
                </a:solidFill>
                <a:latin typeface="Tahoma" panose="020B0604030504040204" pitchFamily="34" charset="0"/>
                <a:cs typeface="Tahoma" panose="020B0604030504040204" pitchFamily="34" charset="0"/>
              </a:rPr>
              <a:t>/</a:t>
            </a:r>
            <a:r>
              <a:rPr lang="cs-CZ" altLang="en-US" sz="2350" dirty="0">
                <a:solidFill>
                  <a:schemeClr val="hlink"/>
                </a:solidFill>
                <a:latin typeface="Tahoma" panose="020B0604030504040204" pitchFamily="34" charset="0"/>
              </a:rPr>
              <a:t>P</a:t>
            </a:r>
            <a:r>
              <a:rPr lang="cs-CZ" altLang="en-US" sz="2350" baseline="-25000" dirty="0">
                <a:solidFill>
                  <a:schemeClr val="hlink"/>
                </a:solidFill>
                <a:latin typeface="Tahoma" panose="020B0604030504040204" pitchFamily="34" charset="0"/>
              </a:rPr>
              <a:t>Y</a:t>
            </a:r>
            <a:r>
              <a:rPr lang="cs-CZ" sz="2350" b="1" dirty="0">
                <a:latin typeface="Times New Roman" panose="02020603050405020304" pitchFamily="18" charset="0"/>
              </a:rPr>
              <a:t> = </a:t>
            </a:r>
            <a:r>
              <a:rPr lang="cs-CZ" sz="2350" b="1" dirty="0">
                <a:solidFill>
                  <a:srgbClr val="FF0000"/>
                </a:solidFill>
                <a:latin typeface="Times New Roman" panose="02020603050405020304" pitchFamily="18" charset="0"/>
              </a:rPr>
              <a:t>SKLON INDI­FE­RENČ­NÍ KŘIV­KY Y</a:t>
            </a:r>
            <a:r>
              <a:rPr lang="cs-CZ" sz="2400" b="1" dirty="0">
                <a:solidFill>
                  <a:srgbClr val="FF0000"/>
                </a:solidFill>
                <a:latin typeface="Times New Roman" panose="02020603050405020304" pitchFamily="18" charset="0"/>
              </a:rPr>
              <a:t>,</a:t>
            </a:r>
          </a:p>
          <a:p>
            <a:pPr algn="just" eaLnBrk="1" hangingPunct="1">
              <a:lnSpc>
                <a:spcPct val="90000"/>
              </a:lnSpc>
              <a:defRPr/>
            </a:pPr>
            <a:endParaRPr lang="cs-CZ" sz="2400" b="1" dirty="0">
              <a:latin typeface="Times New Roman" panose="02020603050405020304" pitchFamily="18" charset="0"/>
            </a:endParaRPr>
          </a:p>
          <a:p>
            <a:pPr algn="just" eaLnBrk="1" hangingPunct="1">
              <a:lnSpc>
                <a:spcPct val="90000"/>
              </a:lnSpc>
              <a:defRPr/>
            </a:pPr>
            <a:endParaRPr lang="cs-CZ" sz="2400" b="1" dirty="0">
              <a:latin typeface="Times New Roman" panose="02020603050405020304" pitchFamily="18" charset="0"/>
            </a:endParaRPr>
          </a:p>
          <a:p>
            <a:pPr algn="just" eaLnBrk="1" hangingPunct="1">
              <a:lnSpc>
                <a:spcPct val="90000"/>
              </a:lnSpc>
              <a:defRPr/>
            </a:pPr>
            <a:endParaRPr lang="cs-CZ" sz="2400" b="1" dirty="0">
              <a:latin typeface="Times New Roman" panose="02020603050405020304" pitchFamily="18" charset="0"/>
            </a:endParaRPr>
          </a:p>
        </p:txBody>
      </p:sp>
      <p:sp>
        <p:nvSpPr>
          <p:cNvPr id="2" name="Text Box 1032">
            <a:extLst>
              <a:ext uri="{FF2B5EF4-FFF2-40B4-BE49-F238E27FC236}">
                <a16:creationId xmlns:a16="http://schemas.microsoft.com/office/drawing/2014/main" id="{0FDD0696-3143-1E1F-6E05-BAE5688CA393}"/>
              </a:ext>
            </a:extLst>
          </p:cNvPr>
          <p:cNvSpPr txBox="1">
            <a:spLocks noChangeArrowheads="1"/>
          </p:cNvSpPr>
          <p:nvPr/>
        </p:nvSpPr>
        <p:spPr bwMode="auto">
          <a:xfrm>
            <a:off x="609600" y="4914132"/>
            <a:ext cx="11358282" cy="769441"/>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sz="4400" dirty="0">
                <a:solidFill>
                  <a:schemeClr val="hlink"/>
                </a:solidFill>
                <a:latin typeface="Tahoma" panose="020B0604030504040204" pitchFamily="34" charset="0"/>
              </a:rPr>
              <a:t>MRSC</a:t>
            </a:r>
            <a:r>
              <a:rPr lang="cs-CZ" altLang="en-US" sz="4400" baseline="-25000" dirty="0">
                <a:solidFill>
                  <a:schemeClr val="hlink"/>
                </a:solidFill>
                <a:latin typeface="Tahoma" panose="020B0604030504040204" pitchFamily="34" charset="0"/>
              </a:rPr>
              <a:t>A</a:t>
            </a:r>
            <a:r>
              <a:rPr lang="cs-CZ" altLang="en-US" sz="4400" dirty="0">
                <a:solidFill>
                  <a:schemeClr val="hlink"/>
                </a:solidFill>
                <a:latin typeface="Tahoma" panose="020B0604030504040204" pitchFamily="34" charset="0"/>
              </a:rPr>
              <a:t>= P</a:t>
            </a:r>
            <a:r>
              <a:rPr lang="cs-CZ" altLang="en-US" sz="4400" baseline="-25000" dirty="0">
                <a:solidFill>
                  <a:schemeClr val="hlink"/>
                </a:solidFill>
                <a:latin typeface="Tahoma" panose="020B0604030504040204" pitchFamily="34" charset="0"/>
              </a:rPr>
              <a:t>X</a:t>
            </a:r>
            <a:r>
              <a:rPr lang="cs-CZ" altLang="en-US" sz="4400" dirty="0">
                <a:solidFill>
                  <a:schemeClr val="hlink"/>
                </a:solidFill>
                <a:latin typeface="Tahoma" panose="020B0604030504040204" pitchFamily="34" charset="0"/>
                <a:cs typeface="Tahoma" panose="020B0604030504040204" pitchFamily="34" charset="0"/>
              </a:rPr>
              <a:t>/</a:t>
            </a:r>
            <a:r>
              <a:rPr lang="cs-CZ" altLang="en-US" sz="4400" dirty="0">
                <a:solidFill>
                  <a:schemeClr val="hlink"/>
                </a:solidFill>
                <a:latin typeface="Tahoma" panose="020B0604030504040204" pitchFamily="34" charset="0"/>
              </a:rPr>
              <a:t>P</a:t>
            </a:r>
            <a:r>
              <a:rPr lang="cs-CZ" altLang="en-US" sz="4400" baseline="-25000" dirty="0">
                <a:solidFill>
                  <a:schemeClr val="hlink"/>
                </a:solidFill>
                <a:latin typeface="Tahoma" panose="020B0604030504040204" pitchFamily="34" charset="0"/>
              </a:rPr>
              <a:t>Y</a:t>
            </a:r>
            <a:r>
              <a:rPr lang="cs-CZ" altLang="en-US" sz="4400" dirty="0">
                <a:solidFill>
                  <a:schemeClr val="hlink"/>
                </a:solidFill>
                <a:latin typeface="Tahoma" panose="020B0604030504040204" pitchFamily="34" charset="0"/>
              </a:rPr>
              <a:t> = MRSC</a:t>
            </a:r>
            <a:r>
              <a:rPr lang="cs-CZ" altLang="en-US" sz="4400" baseline="-25000" dirty="0">
                <a:solidFill>
                  <a:schemeClr val="hlink"/>
                </a:solidFill>
                <a:latin typeface="Tahoma" panose="020B0604030504040204" pitchFamily="34" charset="0"/>
              </a:rPr>
              <a:t>E </a:t>
            </a:r>
            <a:r>
              <a:rPr lang="cs-CZ" sz="4400" b="1" dirty="0">
                <a:latin typeface="Times New Roman" panose="02020603050405020304" pitchFamily="18" charset="0"/>
              </a:rPr>
              <a:t>=&gt;&gt;</a:t>
            </a:r>
            <a:r>
              <a:rPr lang="cs-CZ" altLang="en-US" sz="4400" dirty="0">
                <a:solidFill>
                  <a:schemeClr val="hlink"/>
                </a:solidFill>
                <a:latin typeface="Tahoma" panose="020B0604030504040204" pitchFamily="34" charset="0"/>
              </a:rPr>
              <a:t> MRSC = P</a:t>
            </a:r>
            <a:r>
              <a:rPr lang="cs-CZ" altLang="en-US" sz="4400" baseline="-25000" dirty="0">
                <a:solidFill>
                  <a:schemeClr val="hlink"/>
                </a:solidFill>
                <a:latin typeface="Tahoma" panose="020B0604030504040204" pitchFamily="34" charset="0"/>
              </a:rPr>
              <a:t>X</a:t>
            </a:r>
            <a:r>
              <a:rPr lang="cs-CZ" altLang="en-US" sz="4400" dirty="0">
                <a:solidFill>
                  <a:schemeClr val="hlink"/>
                </a:solidFill>
                <a:latin typeface="Tahoma" panose="020B0604030504040204" pitchFamily="34" charset="0"/>
                <a:cs typeface="Tahoma" panose="020B0604030504040204" pitchFamily="34" charset="0"/>
              </a:rPr>
              <a:t>/</a:t>
            </a:r>
            <a:r>
              <a:rPr lang="cs-CZ" altLang="en-US" sz="4400" dirty="0">
                <a:solidFill>
                  <a:schemeClr val="hlink"/>
                </a:solidFill>
                <a:latin typeface="Tahoma" panose="020B0604030504040204" pitchFamily="34" charset="0"/>
              </a:rPr>
              <a:t>P</a:t>
            </a:r>
            <a:r>
              <a:rPr lang="cs-CZ" altLang="en-US" sz="4400" baseline="-25000" dirty="0">
                <a:solidFill>
                  <a:schemeClr val="hlink"/>
                </a:solidFill>
                <a:latin typeface="Tahoma" panose="020B0604030504040204" pitchFamily="34" charset="0"/>
              </a:rPr>
              <a:t>Y</a:t>
            </a:r>
            <a:r>
              <a:rPr lang="cs-CZ" altLang="en-US" sz="4400" dirty="0">
                <a:solidFill>
                  <a:schemeClr val="hlink"/>
                </a:solidFill>
                <a:latin typeface="Tahoma" panose="020B0604030504040204" pitchFamily="34" charset="0"/>
              </a:rPr>
              <a:t> </a:t>
            </a:r>
            <a:endParaRPr lang="cs-CZ" altLang="en-US" sz="4400" baseline="-25000" dirty="0">
              <a:solidFill>
                <a:schemeClr val="hlink"/>
              </a:solidFill>
              <a:latin typeface="Tahoma" panose="020B0604030504040204" pitchFamily="34" charset="0"/>
            </a:endParaRPr>
          </a:p>
        </p:txBody>
      </p:sp>
    </p:spTree>
    <p:extLst>
      <p:ext uri="{BB962C8B-B14F-4D97-AF65-F5344CB8AC3E}">
        <p14:creationId xmlns:p14="http://schemas.microsoft.com/office/powerpoint/2010/main" val="1038562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8152A-ADA6-8505-3D71-A46ED1776CB7}"/>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89AC293F-C320-56CE-A1B2-8F600866A17A}"/>
              </a:ext>
            </a:extLst>
          </p:cNvPr>
          <p:cNvSpPr>
            <a:spLocks noGrp="1" noRot="1" noChangeArrowheads="1"/>
          </p:cNvSpPr>
          <p:nvPr>
            <p:ph type="title"/>
          </p:nvPr>
        </p:nvSpPr>
        <p:spPr/>
        <p:txBody>
          <a:bodyPr/>
          <a:lstStyle/>
          <a:p>
            <a:pPr eaLnBrk="1" hangingPunct="1">
              <a:defRPr/>
            </a:pPr>
            <a:r>
              <a:rPr lang="pl-PL" dirty="0">
                <a:solidFill>
                  <a:schemeClr val="hlink"/>
                </a:solidFill>
              </a:rPr>
              <a:t>Ceny a efektivnost ve spotřebě</a:t>
            </a:r>
            <a:endParaRPr lang="cs-CZ" dirty="0">
              <a:solidFill>
                <a:schemeClr val="hlink"/>
              </a:solidFill>
            </a:endParaRPr>
          </a:p>
        </p:txBody>
      </p:sp>
      <p:sp>
        <p:nvSpPr>
          <p:cNvPr id="32771" name="Rectangle 3">
            <a:extLst>
              <a:ext uri="{FF2B5EF4-FFF2-40B4-BE49-F238E27FC236}">
                <a16:creationId xmlns:a16="http://schemas.microsoft.com/office/drawing/2014/main" id="{0A278A77-490C-DDB9-FE9A-711AC5557B5E}"/>
              </a:ext>
            </a:extLst>
          </p:cNvPr>
          <p:cNvSpPr>
            <a:spLocks noGrp="1" noChangeArrowheads="1"/>
          </p:cNvSpPr>
          <p:nvPr>
            <p:ph type="body" idx="1"/>
          </p:nvPr>
        </p:nvSpPr>
        <p:spPr>
          <a:xfrm>
            <a:off x="7691718" y="1350401"/>
            <a:ext cx="4114800" cy="5211763"/>
          </a:xfrm>
        </p:spPr>
        <p:txBody>
          <a:bodyPr>
            <a:normAutofit/>
          </a:bodyPr>
          <a:lstStyle/>
          <a:p>
            <a:pPr algn="just" eaLnBrk="1" hangingPunct="1">
              <a:lnSpc>
                <a:spcPct val="90000"/>
              </a:lnSpc>
              <a:defRPr/>
            </a:pPr>
            <a:r>
              <a:rPr lang="cs-CZ" sz="4000" b="1" dirty="0">
                <a:solidFill>
                  <a:srgbClr val="FF0000"/>
                </a:solidFill>
                <a:latin typeface="Times New Roman" panose="02020603050405020304" pitchFamily="18" charset="0"/>
              </a:rPr>
              <a:t>Ceny</a:t>
            </a:r>
            <a:r>
              <a:rPr lang="cs-CZ" sz="4000" b="1" dirty="0">
                <a:latin typeface="Times New Roman" panose="02020603050405020304" pitchFamily="18" charset="0"/>
              </a:rPr>
              <a:t> vyrobených statků – pro spotřebitele signál k volbě </a:t>
            </a:r>
            <a:r>
              <a:rPr lang="cs-CZ" sz="4000" b="1" dirty="0" err="1">
                <a:solidFill>
                  <a:srgbClr val="FF0000"/>
                </a:solidFill>
                <a:latin typeface="Times New Roman" panose="02020603050405020304" pitchFamily="18" charset="0"/>
              </a:rPr>
              <a:t>Paretovsky</a:t>
            </a:r>
            <a:r>
              <a:rPr lang="cs-CZ" sz="4000" b="1" dirty="0">
                <a:solidFill>
                  <a:srgbClr val="FF0000"/>
                </a:solidFill>
                <a:latin typeface="Times New Roman" panose="02020603050405020304" pitchFamily="18" charset="0"/>
              </a:rPr>
              <a:t> optimálního poměru X/Y.</a:t>
            </a:r>
          </a:p>
        </p:txBody>
      </p:sp>
      <p:pic>
        <p:nvPicPr>
          <p:cNvPr id="4" name="Picture 3">
            <a:extLst>
              <a:ext uri="{FF2B5EF4-FFF2-40B4-BE49-F238E27FC236}">
                <a16:creationId xmlns:a16="http://schemas.microsoft.com/office/drawing/2014/main" id="{4C7C64FE-1579-5AE7-F44A-016E2DA91269}"/>
              </a:ext>
            </a:extLst>
          </p:cNvPr>
          <p:cNvPicPr>
            <a:picLocks noChangeAspect="1"/>
          </p:cNvPicPr>
          <p:nvPr/>
        </p:nvPicPr>
        <p:blipFill>
          <a:blip r:embed="rId3"/>
          <a:stretch>
            <a:fillRect/>
          </a:stretch>
        </p:blipFill>
        <p:spPr>
          <a:xfrm>
            <a:off x="224118" y="1417637"/>
            <a:ext cx="7467600" cy="4781457"/>
          </a:xfrm>
          <a:prstGeom prst="rect">
            <a:avLst/>
          </a:prstGeom>
        </p:spPr>
      </p:pic>
    </p:spTree>
    <p:extLst>
      <p:ext uri="{BB962C8B-B14F-4D97-AF65-F5344CB8AC3E}">
        <p14:creationId xmlns:p14="http://schemas.microsoft.com/office/powerpoint/2010/main" val="1857560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dirty="0">
                <a:solidFill>
                  <a:schemeClr val="hlink"/>
                </a:solidFill>
              </a:rPr>
              <a:t>Efektivnost směny</a:t>
            </a:r>
          </a:p>
        </p:txBody>
      </p:sp>
      <p:sp>
        <p:nvSpPr>
          <p:cNvPr id="32771" name="Rectangle 3"/>
          <p:cNvSpPr>
            <a:spLocks noGrp="1" noChangeArrowheads="1"/>
          </p:cNvSpPr>
          <p:nvPr>
            <p:ph type="body" idx="1"/>
          </p:nvPr>
        </p:nvSpPr>
        <p:spPr>
          <a:xfrm>
            <a:off x="363071" y="1417638"/>
            <a:ext cx="11604811" cy="5211763"/>
          </a:xfrm>
        </p:spPr>
        <p:txBody>
          <a:bodyPr>
            <a:normAutofit/>
          </a:bodyPr>
          <a:lstStyle/>
          <a:p>
            <a:pPr algn="just" eaLnBrk="1" hangingPunct="1">
              <a:lnSpc>
                <a:spcPct val="90000"/>
              </a:lnSpc>
              <a:defRPr/>
            </a:pPr>
            <a:r>
              <a:rPr lang="cs-CZ" sz="4000" b="1" dirty="0">
                <a:highlight>
                  <a:srgbClr val="FFFF00"/>
                </a:highlight>
                <a:latin typeface="Times New Roman" panose="02020603050405020304" pitchFamily="18" charset="0"/>
              </a:rPr>
              <a:t>Vyráběné statky </a:t>
            </a:r>
            <a:r>
              <a:rPr lang="cs-CZ" sz="4000" b="1" dirty="0">
                <a:latin typeface="Times New Roman" panose="02020603050405020304" pitchFamily="18" charset="0"/>
              </a:rPr>
              <a:t>musí být také </a:t>
            </a:r>
            <a:r>
              <a:rPr lang="cs-CZ" sz="4000" b="1" dirty="0">
                <a:highlight>
                  <a:srgbClr val="FFFF00"/>
                </a:highlight>
                <a:latin typeface="Times New Roman" panose="02020603050405020304" pitchFamily="18" charset="0"/>
              </a:rPr>
              <a:t>efektivně rozděleny </a:t>
            </a:r>
            <a:r>
              <a:rPr lang="cs-CZ" sz="4000" b="1" dirty="0">
                <a:latin typeface="Times New Roman" panose="02020603050405020304" pitchFamily="18" charset="0"/>
              </a:rPr>
              <a:t>- </a:t>
            </a:r>
            <a:r>
              <a:rPr lang="cs-CZ" sz="4000" b="1" i="1" dirty="0">
                <a:latin typeface="Times New Roman" panose="02020603050405020304" pitchFamily="18" charset="0"/>
              </a:rPr>
              <a:t>jinak si spotřebitelé mohou zlepšit situaci tak, že by si mezi sebou statky vyměnili. </a:t>
            </a:r>
          </a:p>
          <a:p>
            <a:pPr algn="just" eaLnBrk="1" hangingPunct="1">
              <a:lnSpc>
                <a:spcPct val="90000"/>
              </a:lnSpc>
              <a:defRPr/>
            </a:pPr>
            <a:endParaRPr lang="cs-CZ" sz="4000" b="1" i="1" dirty="0">
              <a:latin typeface="Times New Roman" panose="02020603050405020304" pitchFamily="18" charset="0"/>
            </a:endParaRPr>
          </a:p>
          <a:p>
            <a:pPr algn="just" eaLnBrk="1" hangingPunct="1">
              <a:lnSpc>
                <a:spcPct val="90000"/>
              </a:lnSpc>
              <a:defRPr/>
            </a:pPr>
            <a:r>
              <a:rPr lang="cs-CZ" sz="4000" b="1" dirty="0">
                <a:latin typeface="Times New Roman" panose="02020603050405020304" pitchFamily="18" charset="0"/>
              </a:rPr>
              <a:t>Splnění podmínek </a:t>
            </a:r>
            <a:r>
              <a:rPr lang="cs-CZ" sz="4000" b="1" dirty="0">
                <a:highlight>
                  <a:srgbClr val="FFFF00"/>
                </a:highlight>
                <a:latin typeface="Times New Roman" panose="02020603050405020304" pitchFamily="18" charset="0"/>
              </a:rPr>
              <a:t>efektivnosti výroby i směny </a:t>
            </a:r>
            <a:r>
              <a:rPr lang="cs-CZ" sz="4000" b="1" dirty="0">
                <a:solidFill>
                  <a:srgbClr val="FF0000"/>
                </a:solidFill>
                <a:latin typeface="Times New Roman" panose="02020603050405020304" pitchFamily="18" charset="0"/>
              </a:rPr>
              <a:t>není postačující podmínkou celkové efektivnosti </a:t>
            </a:r>
          </a:p>
          <a:p>
            <a:pPr algn="just" eaLnBrk="1" hangingPunct="1">
              <a:lnSpc>
                <a:spcPct val="90000"/>
              </a:lnSpc>
              <a:buFont typeface="Wingdings" panose="05000000000000000000" pitchFamily="2" charset="2"/>
              <a:buChar char="Ø"/>
              <a:defRPr/>
            </a:pPr>
            <a:r>
              <a:rPr lang="cs-CZ" sz="4000" b="1" dirty="0">
                <a:latin typeface="Times New Roman" panose="02020603050405020304" pitchFamily="18" charset="0"/>
              </a:rPr>
              <a:t>současně musí být vyráběna </a:t>
            </a:r>
            <a:r>
              <a:rPr lang="cs-CZ" sz="4000" b="1" dirty="0">
                <a:highlight>
                  <a:srgbClr val="FFFF00"/>
                </a:highlight>
                <a:latin typeface="Times New Roman" panose="02020603050405020304" pitchFamily="18" charset="0"/>
              </a:rPr>
              <a:t>žádaná kombinace statků</a:t>
            </a:r>
            <a:r>
              <a:rPr lang="cs-CZ" sz="4000" b="1" dirty="0">
                <a:latin typeface="Times New Roman" panose="02020603050405020304" pitchFamily="18" charset="0"/>
              </a:rPr>
              <a:t>.</a:t>
            </a:r>
          </a:p>
        </p:txBody>
      </p:sp>
      <p:sp>
        <p:nvSpPr>
          <p:cNvPr id="2" name="Arrow: Right 1"/>
          <p:cNvSpPr/>
          <p:nvPr/>
        </p:nvSpPr>
        <p:spPr>
          <a:xfrm>
            <a:off x="5150224" y="5688106"/>
            <a:ext cx="1667435" cy="3496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cs-CZ">
                <a:solidFill>
                  <a:schemeClr val="hlink"/>
                </a:solidFill>
              </a:rPr>
              <a:t>Výrobně spotřební efektivnost</a:t>
            </a:r>
          </a:p>
        </p:txBody>
      </p:sp>
      <p:sp>
        <p:nvSpPr>
          <p:cNvPr id="33795" name="Rectangle 3"/>
          <p:cNvSpPr>
            <a:spLocks noGrp="1" noChangeArrowheads="1"/>
          </p:cNvSpPr>
          <p:nvPr>
            <p:ph type="body" idx="1"/>
          </p:nvPr>
        </p:nvSpPr>
        <p:spPr>
          <a:xfrm>
            <a:off x="282388" y="1484314"/>
            <a:ext cx="11604811" cy="4593757"/>
          </a:xfrm>
        </p:spPr>
        <p:txBody>
          <a:bodyPr/>
          <a:lstStyle/>
          <a:p>
            <a:pPr algn="just" eaLnBrk="1" hangingPunct="1">
              <a:lnSpc>
                <a:spcPct val="80000"/>
              </a:lnSpc>
              <a:defRPr/>
            </a:pPr>
            <a:r>
              <a:rPr lang="cs-CZ" sz="2400" b="1" dirty="0">
                <a:latin typeface="Times New Roman" panose="02020603050405020304" pitchFamily="18" charset="0"/>
              </a:rPr>
              <a:t>Celková efektivnost – nutné sladit </a:t>
            </a:r>
            <a:r>
              <a:rPr lang="cs-CZ" sz="2400" b="1" dirty="0">
                <a:highlight>
                  <a:srgbClr val="FFFF00"/>
                </a:highlight>
                <a:latin typeface="Times New Roman" panose="02020603050405020304" pitchFamily="18" charset="0"/>
              </a:rPr>
              <a:t>PREFERENCE SPOTŘEBITELŮ s VÝROBNÍMI MOŽNOSTMI. </a:t>
            </a:r>
            <a:r>
              <a:rPr lang="cs-CZ" sz="2400" b="1" dirty="0">
                <a:latin typeface="Times New Roman" panose="02020603050405020304" pitchFamily="18" charset="0"/>
              </a:rPr>
              <a:t>=&gt;&gt;</a:t>
            </a:r>
          </a:p>
          <a:p>
            <a:pPr algn="just" eaLnBrk="1" hangingPunct="1">
              <a:lnSpc>
                <a:spcPct val="80000"/>
              </a:lnSpc>
              <a:buFont typeface="Wingdings" panose="05000000000000000000" pitchFamily="2" charset="2"/>
              <a:buChar char="Ø"/>
              <a:defRPr/>
            </a:pPr>
            <a:r>
              <a:rPr lang="cs-CZ" sz="2400" b="1" dirty="0">
                <a:highlight>
                  <a:srgbClr val="FFFF00"/>
                </a:highlight>
                <a:latin typeface="Times New Roman" panose="02020603050405020304" pitchFamily="18" charset="0"/>
              </a:rPr>
              <a:t>Podmínka výroby správné kombinace zboží: rovnost </a:t>
            </a:r>
          </a:p>
          <a:p>
            <a:pPr marL="628650" indent="-514350" algn="just" eaLnBrk="1" hangingPunct="1">
              <a:lnSpc>
                <a:spcPct val="80000"/>
              </a:lnSpc>
              <a:buFont typeface="+mj-lt"/>
              <a:buAutoNum type="romanUcPeriod"/>
              <a:defRPr/>
            </a:pPr>
            <a:r>
              <a:rPr lang="cs-CZ" sz="2400" b="1" dirty="0">
                <a:highlight>
                  <a:srgbClr val="FFFF00"/>
                </a:highlight>
                <a:latin typeface="Times New Roman" panose="02020603050405020304" pitchFamily="18" charset="0"/>
              </a:rPr>
              <a:t>MRSC pro oba statky: </a:t>
            </a:r>
            <a:r>
              <a:rPr lang="cs-CZ" sz="2400" b="1" dirty="0">
                <a:latin typeface="Times New Roman" panose="02020603050405020304" pitchFamily="18" charset="0"/>
              </a:rPr>
              <a:t>v případě efektivní směny = stejná pro oba spotřebitele</a:t>
            </a:r>
          </a:p>
          <a:p>
            <a:pPr marL="628650" indent="-514350" algn="just" eaLnBrk="1" hangingPunct="1">
              <a:lnSpc>
                <a:spcPct val="80000"/>
              </a:lnSpc>
              <a:buFont typeface="+mj-lt"/>
              <a:buAutoNum type="romanUcPeriod"/>
              <a:defRPr/>
            </a:pPr>
            <a:r>
              <a:rPr lang="cs-CZ" sz="2400" b="1" dirty="0">
                <a:latin typeface="Times New Roman" panose="02020603050405020304" pitchFamily="18" charset="0"/>
              </a:rPr>
              <a:t>a </a:t>
            </a:r>
            <a:r>
              <a:rPr lang="cs-CZ" sz="2400" b="1" dirty="0">
                <a:highlight>
                  <a:srgbClr val="FFFF00"/>
                </a:highlight>
                <a:latin typeface="Times New Roman" panose="02020603050405020304" pitchFamily="18" charset="0"/>
              </a:rPr>
              <a:t>MRPT pro tyto statky </a:t>
            </a:r>
            <a:r>
              <a:rPr lang="cs-CZ" sz="2400" b="1" dirty="0">
                <a:latin typeface="Times New Roman" panose="02020603050405020304" pitchFamily="18" charset="0"/>
              </a:rPr>
              <a:t>(stejná pro obě firmy). =&gt;&gt;</a:t>
            </a:r>
          </a:p>
          <a:p>
            <a:pPr algn="just" eaLnBrk="1" hangingPunct="1">
              <a:lnSpc>
                <a:spcPct val="80000"/>
              </a:lnSpc>
              <a:buFont typeface="Wingdings" panose="05000000000000000000" pitchFamily="2" charset="2"/>
              <a:buChar char="Ø"/>
              <a:defRPr/>
            </a:pPr>
            <a:r>
              <a:rPr lang="cs-CZ" sz="2400" b="1" i="1" dirty="0">
                <a:solidFill>
                  <a:srgbClr val="FF0000"/>
                </a:solidFill>
                <a:latin typeface="Times New Roman" panose="02020603050405020304" pitchFamily="18" charset="0"/>
              </a:rPr>
              <a:t>Poměr, ve kterém jsou dva statky nahraditelné ve spotřebě, se musí shodovat s poměrem, v němž jsou nahraditelné ve výrobě:</a:t>
            </a:r>
          </a:p>
        </p:txBody>
      </p:sp>
      <p:sp>
        <p:nvSpPr>
          <p:cNvPr id="19460" name="Text Box 4"/>
          <p:cNvSpPr txBox="1">
            <a:spLocks noChangeArrowheads="1"/>
          </p:cNvSpPr>
          <p:nvPr/>
        </p:nvSpPr>
        <p:spPr bwMode="auto">
          <a:xfrm>
            <a:off x="3645976" y="4143751"/>
            <a:ext cx="4059049" cy="646331"/>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cs-CZ" altLang="en-US" sz="3600" b="1" dirty="0">
                <a:solidFill>
                  <a:schemeClr val="hlink"/>
                </a:solidFill>
                <a:latin typeface="Tahoma" panose="020B0604030504040204" pitchFamily="34" charset="0"/>
              </a:rPr>
              <a:t>MRSC = MRPT</a:t>
            </a:r>
          </a:p>
        </p:txBody>
      </p:sp>
      <p:sp>
        <p:nvSpPr>
          <p:cNvPr id="19461" name="Text Box 5"/>
          <p:cNvSpPr txBox="1">
            <a:spLocks noChangeArrowheads="1"/>
          </p:cNvSpPr>
          <p:nvPr/>
        </p:nvSpPr>
        <p:spPr bwMode="auto">
          <a:xfrm>
            <a:off x="2057400" y="5033859"/>
            <a:ext cx="8269941" cy="45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sz="2800" b="1" dirty="0">
                <a:solidFill>
                  <a:schemeClr val="hlink"/>
                </a:solidFill>
                <a:latin typeface="Times New Roman" panose="02020603050405020304" pitchFamily="18" charset="0"/>
                <a:cs typeface="Times New Roman" panose="02020603050405020304" pitchFamily="18" charset="0"/>
              </a:rPr>
              <a:t> MRSC dvou statků se shoduje s MRPT těchto statků</a:t>
            </a:r>
          </a:p>
        </p:txBody>
      </p:sp>
      <p:sp>
        <p:nvSpPr>
          <p:cNvPr id="19462" name="Text Box 6"/>
          <p:cNvSpPr txBox="1">
            <a:spLocks noChangeArrowheads="1"/>
          </p:cNvSpPr>
          <p:nvPr/>
        </p:nvSpPr>
        <p:spPr bwMode="auto">
          <a:xfrm>
            <a:off x="2057400" y="5507462"/>
            <a:ext cx="855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rIns="1800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sz="2400" b="1" dirty="0">
                <a:latin typeface="Times New Roman" panose="02020603050405020304" pitchFamily="18" charset="0"/>
                <a:cs typeface="Times New Roman" panose="02020603050405020304" pitchFamily="18" charset="0"/>
              </a:rPr>
              <a:t>(stejná pro všechny spotřebitele)          (stejná pro všechny firmy)</a:t>
            </a:r>
          </a:p>
        </p:txBody>
      </p:sp>
      <p:sp>
        <p:nvSpPr>
          <p:cNvPr id="2" name="Arrow: Down 1"/>
          <p:cNvSpPr/>
          <p:nvPr/>
        </p:nvSpPr>
        <p:spPr>
          <a:xfrm>
            <a:off x="5540189" y="4698566"/>
            <a:ext cx="242047" cy="4526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cs-CZ">
                <a:solidFill>
                  <a:schemeClr val="hlink"/>
                </a:solidFill>
              </a:rPr>
              <a:t>Výrobně spotřební efektivnost</a:t>
            </a:r>
          </a:p>
        </p:txBody>
      </p:sp>
      <p:sp>
        <p:nvSpPr>
          <p:cNvPr id="33795" name="Rectangle 3"/>
          <p:cNvSpPr>
            <a:spLocks noGrp="1" noChangeArrowheads="1"/>
          </p:cNvSpPr>
          <p:nvPr>
            <p:ph type="body" idx="1"/>
          </p:nvPr>
        </p:nvSpPr>
        <p:spPr>
          <a:xfrm>
            <a:off x="282388" y="1484314"/>
            <a:ext cx="11604811" cy="4634098"/>
          </a:xfrm>
        </p:spPr>
        <p:txBody>
          <a:bodyPr>
            <a:normAutofit/>
          </a:bodyPr>
          <a:lstStyle/>
          <a:p>
            <a:pPr algn="just" eaLnBrk="1" hangingPunct="1">
              <a:lnSpc>
                <a:spcPct val="80000"/>
              </a:lnSpc>
              <a:defRPr/>
            </a:pPr>
            <a:r>
              <a:rPr lang="cs-CZ" sz="2800" b="1" dirty="0">
                <a:solidFill>
                  <a:schemeClr val="tx1"/>
                </a:solidFill>
                <a:latin typeface="Times New Roman" panose="02020603050405020304" pitchFamily="18" charset="0"/>
              </a:rPr>
              <a:t>Př. spotřebitel si přeje směnit </a:t>
            </a:r>
            <a:r>
              <a:rPr lang="cs-CZ" sz="2800" b="1" dirty="0">
                <a:solidFill>
                  <a:srgbClr val="7030A0"/>
                </a:solidFill>
                <a:latin typeface="Times New Roman" panose="02020603050405020304" pitchFamily="18" charset="0"/>
              </a:rPr>
              <a:t>2 1 piva za 1 l vína, </a:t>
            </a:r>
          </a:p>
          <a:p>
            <a:pPr algn="just" eaLnBrk="1" hangingPunct="1">
              <a:lnSpc>
                <a:spcPct val="80000"/>
              </a:lnSpc>
              <a:defRPr/>
            </a:pPr>
            <a:r>
              <a:rPr lang="cs-CZ" sz="2800" b="1" dirty="0">
                <a:solidFill>
                  <a:schemeClr val="tx1"/>
                </a:solidFill>
                <a:latin typeface="Times New Roman" panose="02020603050405020304" pitchFamily="18" charset="0"/>
              </a:rPr>
              <a:t>Zdroje ve výrobě: </a:t>
            </a:r>
            <a:r>
              <a:rPr lang="cs-CZ" sz="2800" b="1" dirty="0">
                <a:solidFill>
                  <a:srgbClr val="7030A0"/>
                </a:solidFill>
                <a:latin typeface="Times New Roman" panose="02020603050405020304" pitchFamily="18" charset="0"/>
              </a:rPr>
              <a:t>1 l piva </a:t>
            </a:r>
            <a:r>
              <a:rPr lang="cs-CZ" sz="2800" b="1" dirty="0">
                <a:solidFill>
                  <a:schemeClr val="tx1"/>
                </a:solidFill>
                <a:latin typeface="Times New Roman" panose="02020603050405020304" pitchFamily="18" charset="0"/>
              </a:rPr>
              <a:t>možno vyrábět místo </a:t>
            </a:r>
            <a:r>
              <a:rPr lang="cs-CZ" sz="2800" b="1" dirty="0">
                <a:solidFill>
                  <a:srgbClr val="7030A0"/>
                </a:solidFill>
                <a:latin typeface="Times New Roman" panose="02020603050405020304" pitchFamily="18" charset="0"/>
              </a:rPr>
              <a:t>1 l vína</a:t>
            </a:r>
            <a:r>
              <a:rPr lang="cs-CZ" sz="2800" b="1" dirty="0">
                <a:solidFill>
                  <a:schemeClr val="tx1"/>
                </a:solidFill>
                <a:latin typeface="Times New Roman" panose="02020603050405020304" pitchFamily="18" charset="0"/>
              </a:rPr>
              <a:t> </a:t>
            </a:r>
            <a:r>
              <a:rPr lang="cs-CZ" sz="2800" b="1" dirty="0">
                <a:latin typeface="Times New Roman" panose="02020603050405020304" pitchFamily="18" charset="0"/>
              </a:rPr>
              <a:t>=&gt;&gt;</a:t>
            </a:r>
          </a:p>
          <a:p>
            <a:pPr algn="just" eaLnBrk="1" hangingPunct="1">
              <a:lnSpc>
                <a:spcPct val="80000"/>
              </a:lnSpc>
              <a:buFont typeface="Wingdings" panose="05000000000000000000" pitchFamily="2" charset="2"/>
              <a:buChar char="Ø"/>
              <a:defRPr/>
            </a:pPr>
            <a:r>
              <a:rPr lang="cs-CZ" sz="2800" b="1" dirty="0">
                <a:solidFill>
                  <a:schemeClr val="tx1"/>
                </a:solidFill>
                <a:latin typeface="Times New Roman" panose="02020603050405020304" pitchFamily="18" charset="0"/>
              </a:rPr>
              <a:t>Situace není efektivní - vyrábí se příliš málo vína – vyšší ohodnocení spotřebiteli než odpovídá jeho alternativním nákladům ve výrobě. </a:t>
            </a:r>
          </a:p>
          <a:p>
            <a:pPr marL="628650" indent="-514350" algn="just" eaLnBrk="1" hangingPunct="1">
              <a:lnSpc>
                <a:spcPct val="80000"/>
              </a:lnSpc>
              <a:buFont typeface="+mj-lt"/>
              <a:buAutoNum type="romanLcPeriod"/>
              <a:defRPr/>
            </a:pPr>
            <a:r>
              <a:rPr lang="cs-CZ" sz="2800" b="1" dirty="0">
                <a:solidFill>
                  <a:schemeClr val="tx1"/>
                </a:solidFill>
                <a:latin typeface="Times New Roman" panose="02020603050405020304" pitchFamily="18" charset="0"/>
              </a:rPr>
              <a:t>Pro výrobu dodatečného </a:t>
            </a:r>
            <a:r>
              <a:rPr lang="cs-CZ" sz="2800" b="1" dirty="0">
                <a:solidFill>
                  <a:srgbClr val="7030A0"/>
                </a:solidFill>
                <a:latin typeface="Times New Roman" panose="02020603050405020304" pitchFamily="18" charset="0"/>
              </a:rPr>
              <a:t>1 l vína </a:t>
            </a:r>
            <a:r>
              <a:rPr lang="cs-CZ" sz="2800" b="1" dirty="0">
                <a:solidFill>
                  <a:schemeClr val="tx1"/>
                </a:solidFill>
                <a:latin typeface="Times New Roman" panose="02020603050405020304" pitchFamily="18" charset="0"/>
              </a:rPr>
              <a:t>– nutné snížit výrobu </a:t>
            </a:r>
            <a:r>
              <a:rPr lang="cs-CZ" sz="2800" b="1" dirty="0">
                <a:solidFill>
                  <a:srgbClr val="7030A0"/>
                </a:solidFill>
                <a:latin typeface="Times New Roman" panose="02020603050405020304" pitchFamily="18" charset="0"/>
              </a:rPr>
              <a:t>piva o 1 l.</a:t>
            </a:r>
          </a:p>
          <a:p>
            <a:pPr marL="628650" indent="-514350" algn="just" eaLnBrk="1" hangingPunct="1">
              <a:lnSpc>
                <a:spcPct val="80000"/>
              </a:lnSpc>
              <a:buFont typeface="+mj-lt"/>
              <a:buAutoNum type="romanLcPeriod"/>
              <a:defRPr/>
            </a:pPr>
            <a:r>
              <a:rPr lang="cs-CZ" sz="2800" b="1" dirty="0">
                <a:solidFill>
                  <a:schemeClr val="tx1"/>
                </a:solidFill>
                <a:latin typeface="Times New Roman" panose="02020603050405020304" pitchFamily="18" charset="0"/>
              </a:rPr>
              <a:t>ale spotřebitelé chtějí za </a:t>
            </a:r>
            <a:r>
              <a:rPr lang="cs-CZ" sz="2800" b="1" dirty="0">
                <a:solidFill>
                  <a:srgbClr val="7030A0"/>
                </a:solidFill>
                <a:latin typeface="Times New Roman" panose="02020603050405020304" pitchFamily="18" charset="0"/>
              </a:rPr>
              <a:t>2 l piva 1 l vína. </a:t>
            </a:r>
          </a:p>
          <a:p>
            <a:pPr algn="just" eaLnBrk="1" hangingPunct="1">
              <a:lnSpc>
                <a:spcPct val="80000"/>
              </a:lnSpc>
              <a:buFont typeface="Wingdings" panose="05000000000000000000" pitchFamily="2" charset="2"/>
              <a:buChar char="Ø"/>
              <a:defRPr/>
            </a:pPr>
            <a:r>
              <a:rPr lang="cs-CZ" sz="2800" b="1" dirty="0">
                <a:solidFill>
                  <a:schemeClr val="tx1"/>
                </a:solidFill>
                <a:latin typeface="Times New Roman" panose="02020603050405020304" pitchFamily="18" charset="0"/>
              </a:rPr>
              <a:t>Míra, v níž si spotřebitelé přejí vyměňovat zboží se liší od míry, v níž je to technicky možné</a:t>
            </a:r>
            <a:r>
              <a:rPr lang="cs-CZ" sz="2800" b="1" dirty="0">
                <a:latin typeface="Times New Roman" panose="02020603050405020304" pitchFamily="18" charset="0"/>
              </a:rPr>
              <a:t> =&gt;&gt;</a:t>
            </a:r>
            <a:r>
              <a:rPr lang="cs-CZ" sz="2800" b="1" dirty="0">
                <a:solidFill>
                  <a:schemeClr val="tx1"/>
                </a:solidFill>
                <a:latin typeface="Times New Roman" panose="02020603050405020304" pitchFamily="18" charset="0"/>
              </a:rPr>
              <a:t> možné přerozdělení – dosažení výhodnější situace.</a:t>
            </a:r>
          </a:p>
          <a:p>
            <a:pPr algn="just" eaLnBrk="1" hangingPunct="1">
              <a:lnSpc>
                <a:spcPct val="80000"/>
              </a:lnSpc>
              <a:buFont typeface="Wingdings" panose="05000000000000000000" pitchFamily="2" charset="2"/>
              <a:buChar char="ü"/>
              <a:defRPr/>
            </a:pPr>
            <a:endParaRPr lang="cs-CZ" sz="2800" b="1" dirty="0">
              <a:solidFill>
                <a:schemeClr val="tx1"/>
              </a:solidFill>
              <a:latin typeface="Times New Roman" panose="02020603050405020304" pitchFamily="18" charset="0"/>
            </a:endParaRPr>
          </a:p>
          <a:p>
            <a:pPr algn="just" eaLnBrk="1" hangingPunct="1">
              <a:lnSpc>
                <a:spcPct val="80000"/>
              </a:lnSpc>
              <a:buFont typeface="Wingdings" panose="05000000000000000000" pitchFamily="2" charset="2"/>
              <a:buChar char="ü"/>
              <a:defRPr/>
            </a:pPr>
            <a:r>
              <a:rPr lang="cs-CZ" sz="2800" b="1" dirty="0">
                <a:solidFill>
                  <a:schemeClr val="tx1"/>
                </a:solidFill>
                <a:latin typeface="Times New Roman" panose="02020603050405020304" pitchFamily="18" charset="0"/>
              </a:rPr>
              <a:t>Znázornění – PPF: všechny body na PPF – efektivní z výrobního hlediska, ale ne všechny jsou optimální z hlediska potřeb spotřebitelů.</a:t>
            </a:r>
          </a:p>
          <a:p>
            <a:pPr algn="just" eaLnBrk="1" hangingPunct="1">
              <a:lnSpc>
                <a:spcPct val="80000"/>
              </a:lnSpc>
              <a:defRPr/>
            </a:pPr>
            <a:endParaRPr lang="cs-CZ" sz="2800" b="1" dirty="0">
              <a:solidFill>
                <a:schemeClr val="tx1"/>
              </a:solidFill>
              <a:latin typeface="Times New Roman" panose="02020603050405020304" pitchFamily="18" charset="0"/>
            </a:endParaRPr>
          </a:p>
        </p:txBody>
      </p:sp>
      <p:sp>
        <p:nvSpPr>
          <p:cNvPr id="3" name="Arrow: Right 2"/>
          <p:cNvSpPr/>
          <p:nvPr/>
        </p:nvSpPr>
        <p:spPr>
          <a:xfrm>
            <a:off x="11582400" y="5795682"/>
            <a:ext cx="398929" cy="2151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green and orange wine bottles and a glass">
            <a:extLst>
              <a:ext uri="{FF2B5EF4-FFF2-40B4-BE49-F238E27FC236}">
                <a16:creationId xmlns:a16="http://schemas.microsoft.com/office/drawing/2014/main" id="{54A0DABD-48FA-CE67-1642-DE17FDA8A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9460" y="0"/>
            <a:ext cx="2402540" cy="18019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cs-CZ">
                <a:solidFill>
                  <a:schemeClr val="hlink"/>
                </a:solidFill>
              </a:rPr>
              <a:t>Výrobně spotřební efektivnost</a:t>
            </a:r>
          </a:p>
        </p:txBody>
      </p:sp>
      <p:sp>
        <p:nvSpPr>
          <p:cNvPr id="33795" name="Rectangle 3"/>
          <p:cNvSpPr>
            <a:spLocks noGrp="1" noChangeArrowheads="1"/>
          </p:cNvSpPr>
          <p:nvPr>
            <p:ph type="body" idx="1"/>
          </p:nvPr>
        </p:nvSpPr>
        <p:spPr>
          <a:xfrm>
            <a:off x="282388" y="1484314"/>
            <a:ext cx="11604811" cy="4593757"/>
          </a:xfrm>
        </p:spPr>
        <p:txBody>
          <a:bodyPr>
            <a:normAutofit lnSpcReduction="10000"/>
          </a:bodyPr>
          <a:lstStyle/>
          <a:p>
            <a:pPr algn="just" eaLnBrk="1" hangingPunct="1">
              <a:lnSpc>
                <a:spcPct val="80000"/>
              </a:lnSpc>
              <a:defRPr/>
            </a:pPr>
            <a:r>
              <a:rPr lang="cs-CZ" sz="2800" b="1" dirty="0">
                <a:solidFill>
                  <a:schemeClr val="tx1"/>
                </a:solidFill>
                <a:latin typeface="Times New Roman" panose="02020603050405020304" pitchFamily="18" charset="0"/>
              </a:rPr>
              <a:t>Když oba spotřebitelé preferují X před Y</a:t>
            </a:r>
            <a:r>
              <a:rPr lang="cs-CZ" sz="2800" b="1" dirty="0">
                <a:latin typeface="Times New Roman" panose="02020603050405020304" pitchFamily="18" charset="0"/>
              </a:rPr>
              <a:t> =&gt;&gt; </a:t>
            </a:r>
            <a:r>
              <a:rPr lang="cs-CZ" sz="2800" b="1" dirty="0">
                <a:solidFill>
                  <a:schemeClr val="tx1"/>
                </a:solidFill>
                <a:latin typeface="Times New Roman" panose="02020603050405020304" pitchFamily="18" charset="0"/>
              </a:rPr>
              <a:t>posun po křivce PPF –zvýšení výroby X na úkor výroby Y – pro oba výhodný. </a:t>
            </a:r>
          </a:p>
          <a:p>
            <a:pPr algn="just" eaLnBrk="1" hangingPunct="1">
              <a:lnSpc>
                <a:spcPct val="80000"/>
              </a:lnSpc>
              <a:defRPr/>
            </a:pPr>
            <a:r>
              <a:rPr lang="cs-CZ" sz="2800" b="1" dirty="0">
                <a:solidFill>
                  <a:schemeClr val="tx1"/>
                </a:solidFill>
                <a:latin typeface="Times New Roman" panose="02020603050405020304" pitchFamily="18" charset="0"/>
              </a:rPr>
              <a:t>Avšak – nutnost určit: stav ve výrobě obou produktů, při kterém je dosažena </a:t>
            </a:r>
            <a:r>
              <a:rPr lang="cs-CZ" sz="2800" b="1" dirty="0">
                <a:solidFill>
                  <a:srgbClr val="FF0000"/>
                </a:solidFill>
                <a:latin typeface="Times New Roman" panose="02020603050405020304" pitchFamily="18" charset="0"/>
              </a:rPr>
              <a:t>optimální kombinace z hlediska dostupných výrobních zdrojů, </a:t>
            </a:r>
            <a:r>
              <a:rPr lang="cs-CZ" sz="2800" b="1" dirty="0">
                <a:solidFill>
                  <a:schemeClr val="tx1"/>
                </a:solidFill>
                <a:latin typeface="Times New Roman" panose="02020603050405020304" pitchFamily="18" charset="0"/>
              </a:rPr>
              <a:t>i z </a:t>
            </a:r>
            <a:r>
              <a:rPr lang="cs-CZ" sz="2800" b="1" dirty="0">
                <a:solidFill>
                  <a:srgbClr val="FF0000"/>
                </a:solidFill>
                <a:latin typeface="Times New Roman" panose="02020603050405020304" pitchFamily="18" charset="0"/>
              </a:rPr>
              <a:t>hlediska preferencí spotřebitelů:</a:t>
            </a:r>
            <a:endParaRPr lang="cs-CZ" sz="2800" b="1" dirty="0">
              <a:solidFill>
                <a:schemeClr val="tx1"/>
              </a:solidFill>
              <a:latin typeface="Times New Roman" panose="02020603050405020304" pitchFamily="18" charset="0"/>
            </a:endParaRPr>
          </a:p>
          <a:p>
            <a:pPr algn="just" eaLnBrk="1" hangingPunct="1">
              <a:lnSpc>
                <a:spcPct val="80000"/>
              </a:lnSpc>
              <a:buFont typeface="Wingdings" panose="05000000000000000000" pitchFamily="2" charset="2"/>
              <a:buChar char="Ø"/>
              <a:defRPr/>
            </a:pPr>
            <a:r>
              <a:rPr lang="cs-CZ" sz="2800" b="1" i="1" dirty="0">
                <a:solidFill>
                  <a:schemeClr val="tx1"/>
                </a:solidFill>
                <a:latin typeface="Times New Roman" panose="02020603050405020304" pitchFamily="18" charset="0"/>
              </a:rPr>
              <a:t>určení bodu na křivce PPF, ze kterého libovolný posun znamená poškození přinejmenším jednoho spotřebitele. </a:t>
            </a:r>
          </a:p>
          <a:p>
            <a:pPr algn="just">
              <a:lnSpc>
                <a:spcPct val="80000"/>
              </a:lnSpc>
              <a:buFont typeface="Wingdings" panose="05000000000000000000" pitchFamily="2" charset="2"/>
              <a:buChar char="Ø"/>
              <a:defRPr/>
            </a:pPr>
            <a:r>
              <a:rPr lang="cs-CZ" sz="2800" b="1" dirty="0">
                <a:solidFill>
                  <a:schemeClr val="tx1"/>
                </a:solidFill>
                <a:latin typeface="Times New Roman" panose="02020603050405020304" pitchFamily="18" charset="0"/>
              </a:rPr>
              <a:t>Tento bod musí splňovat  podmínku: </a:t>
            </a:r>
            <a:r>
              <a:rPr lang="cs-CZ" altLang="en-US" sz="2800" b="1" dirty="0">
                <a:solidFill>
                  <a:schemeClr val="hlink"/>
                </a:solidFill>
                <a:latin typeface="Tahoma" panose="020B0604030504040204" pitchFamily="34" charset="0"/>
              </a:rPr>
              <a:t>MRSC = MRPT</a:t>
            </a:r>
          </a:p>
          <a:p>
            <a:pPr algn="just" eaLnBrk="1" hangingPunct="1">
              <a:lnSpc>
                <a:spcPct val="80000"/>
              </a:lnSpc>
              <a:defRPr/>
            </a:pPr>
            <a:endParaRPr lang="cs-CZ" sz="2800" b="1" dirty="0">
              <a:solidFill>
                <a:schemeClr val="tx1"/>
              </a:solidFill>
              <a:latin typeface="Times New Roman" panose="02020603050405020304" pitchFamily="18" charset="0"/>
            </a:endParaRPr>
          </a:p>
          <a:p>
            <a:pPr algn="just" eaLnBrk="1" hangingPunct="1">
              <a:lnSpc>
                <a:spcPct val="80000"/>
              </a:lnSpc>
              <a:defRPr/>
            </a:pPr>
            <a:r>
              <a:rPr lang="cs-CZ" sz="2800" b="1" dirty="0">
                <a:solidFill>
                  <a:schemeClr val="tx1"/>
                </a:solidFill>
                <a:latin typeface="Times New Roman" panose="02020603050405020304" pitchFamily="18" charset="0"/>
              </a:rPr>
              <a:t>Předpoklad: známe složení produktu X a Y ekonomice: doplnění obr. </a:t>
            </a:r>
            <a:r>
              <a:rPr lang="cs-CZ" sz="2800" b="1" dirty="0" err="1">
                <a:solidFill>
                  <a:schemeClr val="tx1"/>
                </a:solidFill>
                <a:latin typeface="Times New Roman" panose="02020603050405020304" pitchFamily="18" charset="0"/>
              </a:rPr>
              <a:t>sn</a:t>
            </a:r>
            <a:r>
              <a:rPr lang="cs-CZ" sz="2800" b="1" dirty="0">
                <a:solidFill>
                  <a:schemeClr val="tx1"/>
                </a:solidFill>
                <a:latin typeface="Times New Roman" panose="02020603050405020304" pitchFamily="18" charset="0"/>
              </a:rPr>
              <a:t>. 15 o krabicové schéma směny z obr. </a:t>
            </a:r>
            <a:r>
              <a:rPr lang="cs-CZ" sz="2800" b="1" dirty="0" err="1">
                <a:solidFill>
                  <a:schemeClr val="tx1"/>
                </a:solidFill>
                <a:latin typeface="Times New Roman" panose="02020603050405020304" pitchFamily="18" charset="0"/>
              </a:rPr>
              <a:t>sn</a:t>
            </a:r>
            <a:r>
              <a:rPr lang="cs-CZ" sz="2800" b="1" dirty="0">
                <a:solidFill>
                  <a:schemeClr val="tx1"/>
                </a:solidFill>
                <a:latin typeface="Times New Roman" panose="02020603050405020304" pitchFamily="18" charset="0"/>
              </a:rPr>
              <a:t>. 37 v němž pravý horní roh krabicového schématu je bodem křivky PPF s odpovídající skladbou produktu (bod R). </a:t>
            </a:r>
          </a:p>
        </p:txBody>
      </p:sp>
      <p:sp>
        <p:nvSpPr>
          <p:cNvPr id="3" name="Arrow: Right 2"/>
          <p:cNvSpPr/>
          <p:nvPr/>
        </p:nvSpPr>
        <p:spPr>
          <a:xfrm>
            <a:off x="7126941" y="5513294"/>
            <a:ext cx="4329953" cy="4437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992313" y="188914"/>
            <a:ext cx="7993062" cy="1462087"/>
          </a:xfrm>
        </p:spPr>
        <p:txBody>
          <a:bodyPr/>
          <a:lstStyle/>
          <a:p>
            <a:pPr eaLnBrk="1" hangingPunct="1">
              <a:defRPr/>
            </a:pPr>
            <a:r>
              <a:rPr lang="cs-CZ" sz="3800" dirty="0">
                <a:solidFill>
                  <a:schemeClr val="hlink"/>
                </a:solidFill>
              </a:rPr>
              <a:t>Graf - Výrobně spotřební efektivnost</a:t>
            </a:r>
          </a:p>
        </p:txBody>
      </p:sp>
      <mc:AlternateContent xmlns:mc="http://schemas.openxmlformats.org/markup-compatibility/2006">
        <mc:Choice xmlns:a14="http://schemas.microsoft.com/office/drawing/2010/main" Requires="a14">
          <p:sp>
            <p:nvSpPr>
              <p:cNvPr id="34819" name="Rectangle 3"/>
              <p:cNvSpPr>
                <a:spLocks noGrp="1" noChangeArrowheads="1"/>
              </p:cNvSpPr>
              <p:nvPr>
                <p:ph type="body" idx="1"/>
              </p:nvPr>
            </p:nvSpPr>
            <p:spPr>
              <a:xfrm>
                <a:off x="6212540" y="1381124"/>
                <a:ext cx="5755341" cy="5287962"/>
              </a:xfrm>
            </p:spPr>
            <p:txBody>
              <a:bodyPr>
                <a:normAutofit/>
              </a:bodyPr>
              <a:lstStyle/>
              <a:p>
                <a:pPr eaLnBrk="1" hangingPunct="1">
                  <a:buFont typeface="Wingdings" panose="05000000000000000000" pitchFamily="2" charset="2"/>
                  <a:buChar char="ü"/>
                </a:pPr>
                <a:r>
                  <a:rPr lang="cs-CZ" altLang="en-US" sz="2400" dirty="0">
                    <a:latin typeface="Times New Roman" panose="02020603050405020304" pitchFamily="18" charset="0"/>
                  </a:rPr>
                  <a:t>Indiferenční křivky obou spotřebitelů: U</a:t>
                </a:r>
                <a:r>
                  <a:rPr lang="cs-CZ" altLang="en-US" sz="2000" dirty="0">
                    <a:latin typeface="Times New Roman" panose="02020603050405020304" pitchFamily="18" charset="0"/>
                  </a:rPr>
                  <a:t>A</a:t>
                </a:r>
                <a:r>
                  <a:rPr lang="cs-CZ" altLang="en-US" sz="2400" dirty="0">
                    <a:latin typeface="Times New Roman" panose="02020603050405020304" pitchFamily="18" charset="0"/>
                  </a:rPr>
                  <a:t> – Adama, U</a:t>
                </a:r>
                <a:r>
                  <a:rPr lang="cs-CZ" altLang="en-US" sz="2000" dirty="0">
                    <a:latin typeface="Times New Roman" panose="02020603050405020304" pitchFamily="18" charset="0"/>
                  </a:rPr>
                  <a:t>E</a:t>
                </a:r>
                <a:r>
                  <a:rPr lang="cs-CZ" altLang="en-US" sz="2400" dirty="0">
                    <a:latin typeface="Times New Roman" panose="02020603050405020304" pitchFamily="18" charset="0"/>
                  </a:rPr>
                  <a:t> – Evy) uvnitř krabicového schématu </a:t>
                </a:r>
              </a:p>
              <a:p>
                <a:pPr eaLnBrk="1" hangingPunct="1">
                  <a:buFont typeface="Wingdings" panose="05000000000000000000" pitchFamily="2" charset="2"/>
                  <a:buChar char="ü"/>
                </a:pPr>
                <a:r>
                  <a:rPr lang="cs-CZ" altLang="en-US" sz="2400" dirty="0">
                    <a:latin typeface="Times New Roman" panose="02020603050405020304" pitchFamily="18" charset="0"/>
                  </a:rPr>
                  <a:t>Smluvní křivka: soubor bodů, v nichž se indiferenční křivky obou spotřebitelů dotýkají.</a:t>
                </a:r>
              </a:p>
              <a:p>
                <a:r>
                  <a:rPr lang="cs-CZ" altLang="en-US" sz="2400" b="1" dirty="0">
                    <a:highlight>
                      <a:srgbClr val="FFFF00"/>
                    </a:highlight>
                    <a:latin typeface="Times New Roman" panose="02020603050405020304" pitchFamily="18" charset="0"/>
                  </a:rPr>
                  <a:t>R</a:t>
                </a:r>
                <a:r>
                  <a:rPr lang="cs-CZ" altLang="en-US" sz="2400" dirty="0">
                    <a:latin typeface="Times New Roman" panose="02020603050405020304" pitchFamily="18" charset="0"/>
                  </a:rPr>
                  <a:t> – v ekonomice vyrobeno</a:t>
                </a:r>
                <a14:m>
                  <m:oMath xmlns:m="http://schemas.openxmlformats.org/officeDocument/2006/math">
                    <m:acc>
                      <m:accPr>
                        <m:chr m:val="̅"/>
                        <m:ctrlPr>
                          <a:rPr lang="cs-CZ" altLang="en-US" sz="2400" i="1" dirty="0">
                            <a:latin typeface="Cambria Math" panose="02040503050406030204" pitchFamily="18" charset="0"/>
                          </a:rPr>
                        </m:ctrlPr>
                      </m:accPr>
                      <m:e>
                        <m:r>
                          <a:rPr lang="cs-CZ" altLang="en-US" sz="2400" b="0" i="1" dirty="0" smtClean="0">
                            <a:latin typeface="Cambria Math" panose="02040503050406030204" pitchFamily="18" charset="0"/>
                          </a:rPr>
                          <m:t> </m:t>
                        </m:r>
                        <m:r>
                          <a:rPr lang="cs-CZ" altLang="en-US" sz="2400" b="0" i="1" dirty="0" smtClean="0">
                            <a:latin typeface="Cambria Math" panose="02040503050406030204" pitchFamily="18" charset="0"/>
                          </a:rPr>
                          <m:t>𝑋</m:t>
                        </m:r>
                      </m:e>
                    </m:acc>
                  </m:oMath>
                </a14:m>
                <a:r>
                  <a:rPr lang="cs-CZ" altLang="en-US" sz="2400" dirty="0">
                    <a:latin typeface="Times New Roman" panose="02020603050405020304" pitchFamily="18" charset="0"/>
                  </a:rPr>
                  <a:t> jednotek X, </a:t>
                </a:r>
                <a14:m>
                  <m:oMath xmlns:m="http://schemas.openxmlformats.org/officeDocument/2006/math">
                    <m:acc>
                      <m:accPr>
                        <m:chr m:val="̅"/>
                        <m:ctrlPr>
                          <a:rPr lang="cs-CZ" altLang="en-US" sz="2400" i="1" dirty="0" smtClean="0">
                            <a:latin typeface="Cambria Math" panose="02040503050406030204" pitchFamily="18" charset="0"/>
                          </a:rPr>
                        </m:ctrlPr>
                      </m:accPr>
                      <m:e>
                        <m:r>
                          <a:rPr lang="cs-CZ" altLang="en-US" sz="2400" b="0" i="1" dirty="0" smtClean="0">
                            <a:latin typeface="Cambria Math" panose="02040503050406030204" pitchFamily="18" charset="0"/>
                          </a:rPr>
                          <m:t>𝑌</m:t>
                        </m:r>
                      </m:e>
                    </m:acc>
                  </m:oMath>
                </a14:m>
                <a:r>
                  <a:rPr lang="cs-CZ" altLang="en-US" sz="2400" dirty="0">
                    <a:latin typeface="Times New Roman" panose="02020603050405020304" pitchFamily="18" charset="0"/>
                  </a:rPr>
                  <a:t> jednotek Y: současně celkové množství X a Y rozděleno mezi oba spotřebitele.</a:t>
                </a:r>
              </a:p>
              <a:p>
                <a:pPr eaLnBrk="1" hangingPunct="1"/>
                <a:r>
                  <a:rPr lang="cs-CZ" altLang="en-US" sz="2400" b="1" dirty="0">
                    <a:highlight>
                      <a:srgbClr val="FFFF00"/>
                    </a:highlight>
                    <a:latin typeface="Times New Roman" panose="02020603050405020304" pitchFamily="18" charset="0"/>
                  </a:rPr>
                  <a:t>G</a:t>
                </a:r>
                <a:r>
                  <a:rPr lang="cs-CZ" altLang="en-US" sz="2400" dirty="0">
                    <a:latin typeface="Times New Roman" panose="02020603050405020304" pitchFamily="18" charset="0"/>
                  </a:rPr>
                  <a:t> – tečny </a:t>
                </a:r>
                <a:r>
                  <a:rPr lang="cs-CZ" altLang="en-US" sz="2400" b="1" dirty="0">
                    <a:highlight>
                      <a:srgbClr val="FFFF00"/>
                    </a:highlight>
                    <a:latin typeface="Times New Roman" panose="02020603050405020304" pitchFamily="18" charset="0"/>
                  </a:rPr>
                  <a:t>g</a:t>
                </a:r>
                <a:r>
                  <a:rPr lang="cs-CZ" altLang="en-US" sz="2400" dirty="0">
                    <a:latin typeface="Times New Roman" panose="02020603050405020304" pitchFamily="18" charset="0"/>
                  </a:rPr>
                  <a:t> a </a:t>
                </a:r>
                <a:r>
                  <a:rPr lang="cs-CZ" altLang="en-US" sz="2400" b="1" dirty="0">
                    <a:highlight>
                      <a:srgbClr val="FFFF00"/>
                    </a:highlight>
                    <a:latin typeface="Times New Roman" panose="02020603050405020304" pitchFamily="18" charset="0"/>
                  </a:rPr>
                  <a:t>r</a:t>
                </a:r>
                <a:r>
                  <a:rPr lang="cs-CZ" altLang="en-US" sz="2400" dirty="0">
                    <a:latin typeface="Times New Roman" panose="02020603050405020304" pitchFamily="18" charset="0"/>
                  </a:rPr>
                  <a:t> jsou rovnoběžné – sklon indiferenční křivky = sklonu křivky PPF.</a:t>
                </a:r>
                <a:r>
                  <a:rPr lang="cs-CZ" sz="2400" b="1" dirty="0">
                    <a:latin typeface="Times New Roman" panose="02020603050405020304" pitchFamily="18" charset="0"/>
                  </a:rPr>
                  <a:t> =&gt;&gt; 	</a:t>
                </a:r>
                <a:r>
                  <a:rPr lang="cs-CZ" altLang="en-US" sz="2400" b="1" dirty="0">
                    <a:highlight>
                      <a:srgbClr val="FFFF00"/>
                    </a:highlight>
                    <a:latin typeface="Times New Roman" panose="02020603050405020304" pitchFamily="18" charset="0"/>
                  </a:rPr>
                  <a:t>MRPT= MRSC</a:t>
                </a:r>
              </a:p>
            </p:txBody>
          </p:sp>
        </mc:Choice>
        <mc:Fallback>
          <p:sp>
            <p:nvSpPr>
              <p:cNvPr id="34819" name="Rectangle 3"/>
              <p:cNvSpPr>
                <a:spLocks noGrp="1" noRot="1" noChangeAspect="1" noMove="1" noResize="1" noEditPoints="1" noAdjustHandles="1" noChangeArrowheads="1" noChangeShapeType="1" noTextEdit="1"/>
              </p:cNvSpPr>
              <p:nvPr>
                <p:ph type="body" idx="1"/>
              </p:nvPr>
            </p:nvSpPr>
            <p:spPr>
              <a:xfrm>
                <a:off x="6212540" y="1381124"/>
                <a:ext cx="5755341" cy="5287962"/>
              </a:xfrm>
              <a:blipFill>
                <a:blip r:embed="rId2"/>
                <a:stretch>
                  <a:fillRect r="-2542"/>
                </a:stretch>
              </a:blipFill>
            </p:spPr>
            <p:txBody>
              <a:bodyPr/>
              <a:lstStyle/>
              <a:p>
                <a:r>
                  <a:rPr lang="en-GB">
                    <a:noFill/>
                  </a:rPr>
                  <a:t> </a:t>
                </a:r>
              </a:p>
            </p:txBody>
          </p:sp>
        </mc:Fallback>
      </mc:AlternateContent>
      <p:sp>
        <p:nvSpPr>
          <p:cNvPr id="2" name="Arrow: Right 1"/>
          <p:cNvSpPr/>
          <p:nvPr/>
        </p:nvSpPr>
        <p:spPr>
          <a:xfrm>
            <a:off x="10999694" y="5661025"/>
            <a:ext cx="618565" cy="3667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269EE35-0F33-CAD1-6A5A-A264A8C370C4}"/>
              </a:ext>
            </a:extLst>
          </p:cNvPr>
          <p:cNvPicPr>
            <a:picLocks noChangeAspect="1"/>
          </p:cNvPicPr>
          <p:nvPr/>
        </p:nvPicPr>
        <p:blipFill>
          <a:blip r:embed="rId3"/>
          <a:srcRect t="5434"/>
          <a:stretch/>
        </p:blipFill>
        <p:spPr>
          <a:xfrm>
            <a:off x="224118" y="1651000"/>
            <a:ext cx="5988421" cy="4696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609600" y="436003"/>
            <a:ext cx="10972800" cy="1143000"/>
          </a:xfrm>
        </p:spPr>
        <p:txBody>
          <a:bodyPr/>
          <a:lstStyle/>
          <a:p>
            <a:pPr eaLnBrk="1" hangingPunct="1">
              <a:defRPr/>
            </a:pPr>
            <a:r>
              <a:rPr lang="cs-CZ" dirty="0">
                <a:solidFill>
                  <a:schemeClr val="hlink"/>
                </a:solidFill>
              </a:rPr>
              <a:t>Výrobně spotřební efektivnost</a:t>
            </a:r>
          </a:p>
        </p:txBody>
      </p:sp>
      <p:sp>
        <p:nvSpPr>
          <p:cNvPr id="33795" name="Rectangle 3"/>
          <p:cNvSpPr>
            <a:spLocks noGrp="1" noChangeArrowheads="1"/>
          </p:cNvSpPr>
          <p:nvPr>
            <p:ph type="body" idx="1"/>
          </p:nvPr>
        </p:nvSpPr>
        <p:spPr>
          <a:xfrm>
            <a:off x="282388" y="1484314"/>
            <a:ext cx="11604811" cy="4593757"/>
          </a:xfrm>
        </p:spPr>
        <p:txBody>
          <a:bodyPr>
            <a:normAutofit fontScale="92500"/>
          </a:bodyPr>
          <a:lstStyle/>
          <a:p>
            <a:pPr algn="just">
              <a:lnSpc>
                <a:spcPct val="80000"/>
              </a:lnSpc>
              <a:defRPr/>
            </a:pPr>
            <a:r>
              <a:rPr lang="cs-CZ" sz="3600" b="1" dirty="0">
                <a:latin typeface="Times New Roman" panose="02020603050405020304" pitchFamily="18" charset="0"/>
              </a:rPr>
              <a:t>=&gt;&gt; </a:t>
            </a:r>
            <a:r>
              <a:rPr lang="cs-CZ" sz="3600" b="1" dirty="0">
                <a:solidFill>
                  <a:schemeClr val="tx1"/>
                </a:solidFill>
                <a:latin typeface="Times New Roman" panose="02020603050405020304" pitchFamily="18" charset="0"/>
              </a:rPr>
              <a:t>Rozdělení produktu pro maximalizaci uspokojení potřeb obou spotřebitelů:</a:t>
            </a:r>
          </a:p>
          <a:p>
            <a:pPr algn="just" eaLnBrk="1" hangingPunct="1">
              <a:lnSpc>
                <a:spcPct val="80000"/>
              </a:lnSpc>
              <a:buFont typeface="Wingdings" panose="05000000000000000000" pitchFamily="2" charset="2"/>
              <a:buChar char="Ø"/>
              <a:defRPr/>
            </a:pPr>
            <a:r>
              <a:rPr lang="cs-CZ" sz="3600" b="1" dirty="0">
                <a:solidFill>
                  <a:schemeClr val="tx1"/>
                </a:solidFill>
                <a:latin typeface="Times New Roman" panose="02020603050405020304" pitchFamily="18" charset="0"/>
              </a:rPr>
              <a:t>Graficky: optimální rozdělení obou statků mezi spotřebitele – představováno </a:t>
            </a:r>
            <a:r>
              <a:rPr lang="cs-CZ" sz="3600" b="1" dirty="0">
                <a:solidFill>
                  <a:srgbClr val="FF0000"/>
                </a:solidFill>
                <a:latin typeface="Times New Roman" panose="02020603050405020304" pitchFamily="18" charset="0"/>
              </a:rPr>
              <a:t>bodem na smluvní křivce, </a:t>
            </a:r>
            <a:r>
              <a:rPr lang="cs-CZ" sz="3600" b="1" dirty="0">
                <a:solidFill>
                  <a:schemeClr val="tx1"/>
                </a:solidFill>
                <a:latin typeface="Times New Roman" panose="02020603050405020304" pitchFamily="18" charset="0"/>
              </a:rPr>
              <a:t>ve kterém směrnice jejich IC je shodná se směrnicí křivky PPF:</a:t>
            </a:r>
          </a:p>
          <a:p>
            <a:pPr algn="just" eaLnBrk="1" hangingPunct="1">
              <a:lnSpc>
                <a:spcPct val="80000"/>
              </a:lnSpc>
              <a:buFont typeface="Wingdings" panose="05000000000000000000" pitchFamily="2" charset="2"/>
              <a:buChar char="ü"/>
              <a:defRPr/>
            </a:pPr>
            <a:r>
              <a:rPr lang="cs-CZ" sz="3600" b="1" dirty="0">
                <a:solidFill>
                  <a:schemeClr val="tx1"/>
                </a:solidFill>
                <a:highlight>
                  <a:srgbClr val="FFFF00"/>
                </a:highlight>
                <a:latin typeface="Times New Roman" panose="02020603050405020304" pitchFamily="18" charset="0"/>
              </a:rPr>
              <a:t>Bod R: tečny r a g </a:t>
            </a:r>
            <a:r>
              <a:rPr lang="cs-CZ" sz="3600" b="1" dirty="0">
                <a:solidFill>
                  <a:schemeClr val="tx1"/>
                </a:solidFill>
                <a:latin typeface="Times New Roman" panose="02020603050405020304" pitchFamily="18" charset="0"/>
              </a:rPr>
              <a:t>– rovnoběžné. </a:t>
            </a:r>
          </a:p>
          <a:p>
            <a:pPr algn="just" eaLnBrk="1" hangingPunct="1">
              <a:lnSpc>
                <a:spcPct val="80000"/>
              </a:lnSpc>
              <a:buFont typeface="Wingdings" panose="05000000000000000000" pitchFamily="2" charset="2"/>
              <a:buChar char="Ø"/>
              <a:defRPr/>
            </a:pPr>
            <a:r>
              <a:rPr lang="cs-CZ" sz="3600" b="1" dirty="0">
                <a:solidFill>
                  <a:schemeClr val="tx1"/>
                </a:solidFill>
                <a:latin typeface="Times New Roman" panose="02020603050405020304" pitchFamily="18" charset="0"/>
              </a:rPr>
              <a:t>Podmínka je splněna v </a:t>
            </a:r>
            <a:r>
              <a:rPr lang="cs-CZ" sz="3600" b="1" dirty="0">
                <a:solidFill>
                  <a:schemeClr val="tx1"/>
                </a:solidFill>
                <a:highlight>
                  <a:srgbClr val="FFFF00"/>
                </a:highlight>
                <a:latin typeface="Times New Roman" panose="02020603050405020304" pitchFamily="18" charset="0"/>
              </a:rPr>
              <a:t>bodě G </a:t>
            </a:r>
            <a:r>
              <a:rPr lang="cs-CZ" sz="3600" b="1" dirty="0">
                <a:solidFill>
                  <a:schemeClr val="tx1"/>
                </a:solidFill>
                <a:latin typeface="Times New Roman" panose="02020603050405020304" pitchFamily="18" charset="0"/>
              </a:rPr>
              <a:t>na smluvní křivce, kdy</a:t>
            </a:r>
          </a:p>
          <a:p>
            <a:pPr marL="685800" indent="-571500" algn="just" eaLnBrk="1" hangingPunct="1">
              <a:lnSpc>
                <a:spcPct val="80000"/>
              </a:lnSpc>
              <a:buFont typeface="+mj-lt"/>
              <a:buAutoNum type="romanUcPeriod"/>
              <a:defRPr/>
            </a:pPr>
            <a:r>
              <a:rPr lang="cs-CZ" sz="3600" b="1" dirty="0">
                <a:solidFill>
                  <a:schemeClr val="tx1"/>
                </a:solidFill>
                <a:latin typeface="Times New Roman" panose="02020603050405020304" pitchFamily="18" charset="0"/>
              </a:rPr>
              <a:t>Spotřebitel A dostává X</a:t>
            </a:r>
            <a:r>
              <a:rPr lang="cs-CZ" b="1" dirty="0">
                <a:solidFill>
                  <a:schemeClr val="tx1"/>
                </a:solidFill>
                <a:latin typeface="Times New Roman" panose="02020603050405020304" pitchFamily="18" charset="0"/>
              </a:rPr>
              <a:t>A</a:t>
            </a:r>
            <a:r>
              <a:rPr lang="cs-CZ" sz="3600" b="1" dirty="0">
                <a:solidFill>
                  <a:schemeClr val="tx1"/>
                </a:solidFill>
                <a:latin typeface="Times New Roman" panose="02020603050405020304" pitchFamily="18" charset="0"/>
              </a:rPr>
              <a:t> jednotek X a Y</a:t>
            </a:r>
            <a:r>
              <a:rPr lang="cs-CZ" b="1" dirty="0">
                <a:solidFill>
                  <a:schemeClr val="tx1"/>
                </a:solidFill>
                <a:latin typeface="Times New Roman" panose="02020603050405020304" pitchFamily="18" charset="0"/>
              </a:rPr>
              <a:t>A</a:t>
            </a:r>
            <a:r>
              <a:rPr lang="cs-CZ" sz="3600" b="1" dirty="0">
                <a:solidFill>
                  <a:schemeClr val="tx1"/>
                </a:solidFill>
                <a:latin typeface="Times New Roman" panose="02020603050405020304" pitchFamily="18" charset="0"/>
              </a:rPr>
              <a:t> jednotek Y a</a:t>
            </a:r>
          </a:p>
          <a:p>
            <a:pPr marL="685800" indent="-571500" algn="just" eaLnBrk="1" hangingPunct="1">
              <a:lnSpc>
                <a:spcPct val="80000"/>
              </a:lnSpc>
              <a:buFont typeface="+mj-lt"/>
              <a:buAutoNum type="romanUcPeriod"/>
              <a:defRPr/>
            </a:pPr>
            <a:r>
              <a:rPr lang="cs-CZ" sz="3600" b="1" dirty="0">
                <a:solidFill>
                  <a:schemeClr val="tx1"/>
                </a:solidFill>
                <a:latin typeface="Times New Roman" panose="02020603050405020304" pitchFamily="18" charset="0"/>
              </a:rPr>
              <a:t>Spotřebitel E dostává X-X</a:t>
            </a:r>
            <a:r>
              <a:rPr lang="cs-CZ" b="1" dirty="0">
                <a:solidFill>
                  <a:schemeClr val="tx1"/>
                </a:solidFill>
                <a:latin typeface="Times New Roman" panose="02020603050405020304" pitchFamily="18" charset="0"/>
              </a:rPr>
              <a:t>A</a:t>
            </a:r>
            <a:r>
              <a:rPr lang="cs-CZ" sz="3600" b="1" dirty="0">
                <a:solidFill>
                  <a:schemeClr val="tx1"/>
                </a:solidFill>
                <a:latin typeface="Times New Roman" panose="02020603050405020304" pitchFamily="18" charset="0"/>
              </a:rPr>
              <a:t> jednotek X a Y-Y</a:t>
            </a:r>
            <a:r>
              <a:rPr lang="cs-CZ" b="1" dirty="0">
                <a:solidFill>
                  <a:schemeClr val="tx1"/>
                </a:solidFill>
                <a:latin typeface="Times New Roman" panose="02020603050405020304" pitchFamily="18" charset="0"/>
              </a:rPr>
              <a:t>A</a:t>
            </a:r>
            <a:r>
              <a:rPr lang="cs-CZ" sz="3600" b="1" dirty="0">
                <a:solidFill>
                  <a:schemeClr val="tx1"/>
                </a:solidFill>
                <a:latin typeface="Times New Roman" panose="02020603050405020304" pitchFamily="18" charset="0"/>
              </a:rPr>
              <a:t> jednotek Y.</a:t>
            </a:r>
          </a:p>
          <a:p>
            <a:pPr algn="just" eaLnBrk="1" hangingPunct="1">
              <a:lnSpc>
                <a:spcPct val="80000"/>
              </a:lnSpc>
              <a:defRPr/>
            </a:pPr>
            <a:endParaRPr lang="cs-CZ" sz="3600" b="1" dirty="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cs-CZ" dirty="0">
                <a:solidFill>
                  <a:schemeClr val="hlink"/>
                </a:solidFill>
              </a:rPr>
              <a:t>Zahrnutí - krabicové schéma výroby </a:t>
            </a:r>
          </a:p>
        </p:txBody>
      </p:sp>
      <p:sp>
        <p:nvSpPr>
          <p:cNvPr id="33795" name="Rectangle 3"/>
          <p:cNvSpPr>
            <a:spLocks noGrp="1" noChangeArrowheads="1"/>
          </p:cNvSpPr>
          <p:nvPr>
            <p:ph type="body" idx="1"/>
          </p:nvPr>
        </p:nvSpPr>
        <p:spPr>
          <a:xfrm>
            <a:off x="282388" y="1484314"/>
            <a:ext cx="11604811" cy="4943380"/>
          </a:xfrm>
        </p:spPr>
        <p:txBody>
          <a:bodyPr>
            <a:normAutofit fontScale="70000" lnSpcReduction="20000"/>
          </a:bodyPr>
          <a:lstStyle/>
          <a:p>
            <a:pPr algn="just">
              <a:lnSpc>
                <a:spcPct val="120000"/>
              </a:lnSpc>
              <a:defRPr/>
            </a:pPr>
            <a:r>
              <a:rPr lang="cs-CZ" sz="3600" b="1" dirty="0">
                <a:latin typeface="Times New Roman" panose="02020603050405020304" pitchFamily="18" charset="0"/>
              </a:rPr>
              <a:t>S pomocí </a:t>
            </a:r>
            <a:r>
              <a:rPr lang="cs-CZ" sz="3600" b="1" dirty="0">
                <a:highlight>
                  <a:srgbClr val="FFFF00"/>
                </a:highlight>
                <a:latin typeface="Times New Roman" panose="02020603050405020304" pitchFamily="18" charset="0"/>
              </a:rPr>
              <a:t>krabicového schématu výroby: </a:t>
            </a:r>
            <a:r>
              <a:rPr lang="cs-CZ" sz="3600" b="1" dirty="0">
                <a:latin typeface="Times New Roman" panose="02020603050405020304" pitchFamily="18" charset="0"/>
              </a:rPr>
              <a:t>určení množství práce a kapitálu alokováno na výrobu každého produktu:</a:t>
            </a:r>
          </a:p>
          <a:p>
            <a:pPr algn="just">
              <a:lnSpc>
                <a:spcPct val="120000"/>
              </a:lnSpc>
              <a:defRPr/>
            </a:pPr>
            <a:r>
              <a:rPr lang="cs-CZ" sz="3600" b="1" dirty="0">
                <a:latin typeface="Times New Roman" panose="02020603050405020304" pitchFamily="18" charset="0"/>
              </a:rPr>
              <a:t>Každý bod na křivce PPF odpovídá bodu na SMLUVNÍ KŘIVCE v KRABICOVÉM SCHÉMATU VÝROBY:</a:t>
            </a:r>
          </a:p>
          <a:p>
            <a:pPr algn="just">
              <a:lnSpc>
                <a:spcPct val="120000"/>
              </a:lnSpc>
              <a:buFont typeface="Wingdings" panose="05000000000000000000" pitchFamily="2" charset="2"/>
              <a:buChar char="Ø"/>
              <a:defRPr/>
            </a:pPr>
            <a:r>
              <a:rPr lang="cs-CZ" sz="3600" b="1" dirty="0">
                <a:latin typeface="Times New Roman" panose="02020603050405020304" pitchFamily="18" charset="0"/>
              </a:rPr>
              <a:t>Bod R na křivce </a:t>
            </a:r>
            <a:r>
              <a:rPr lang="cs-CZ" sz="3600" b="1" dirty="0">
                <a:highlight>
                  <a:srgbClr val="FFFF00"/>
                </a:highlight>
                <a:latin typeface="Times New Roman" panose="02020603050405020304" pitchFamily="18" charset="0"/>
              </a:rPr>
              <a:t>PPF</a:t>
            </a:r>
            <a:r>
              <a:rPr lang="cs-CZ" sz="3600" b="1" dirty="0">
                <a:latin typeface="Times New Roman" panose="02020603050405020304" pitchFamily="18" charset="0"/>
              </a:rPr>
              <a:t> (</a:t>
            </a:r>
            <a:r>
              <a:rPr lang="cs-CZ" sz="3600" b="1" dirty="0" err="1">
                <a:latin typeface="Times New Roman" panose="02020603050405020304" pitchFamily="18" charset="0"/>
              </a:rPr>
              <a:t>sn</a:t>
            </a:r>
            <a:r>
              <a:rPr lang="cs-CZ" sz="3600" b="1" dirty="0">
                <a:latin typeface="Times New Roman" panose="02020603050405020304" pitchFamily="18" charset="0"/>
              </a:rPr>
              <a:t>. 47) – totožný s bodem R na </a:t>
            </a:r>
            <a:r>
              <a:rPr lang="cs-CZ" sz="3600" b="1" dirty="0">
                <a:highlight>
                  <a:srgbClr val="FFFF00"/>
                </a:highlight>
                <a:latin typeface="Times New Roman" panose="02020603050405020304" pitchFamily="18" charset="0"/>
              </a:rPr>
              <a:t>smluvní křivce</a:t>
            </a:r>
            <a:r>
              <a:rPr lang="cs-CZ" sz="3600" b="1" dirty="0">
                <a:latin typeface="Times New Roman" panose="02020603050405020304" pitchFamily="18" charset="0"/>
              </a:rPr>
              <a:t> (</a:t>
            </a:r>
            <a:r>
              <a:rPr lang="cs-CZ" sz="3600" b="1" dirty="0" err="1">
                <a:latin typeface="Times New Roman" panose="02020603050405020304" pitchFamily="18" charset="0"/>
              </a:rPr>
              <a:t>sn</a:t>
            </a:r>
            <a:r>
              <a:rPr lang="cs-CZ" sz="3600" b="1" dirty="0">
                <a:latin typeface="Times New Roman" panose="02020603050405020304" pitchFamily="18" charset="0"/>
              </a:rPr>
              <a:t>. 11);</a:t>
            </a:r>
          </a:p>
          <a:p>
            <a:pPr algn="just">
              <a:lnSpc>
                <a:spcPct val="120000"/>
              </a:lnSpc>
              <a:buFont typeface="Wingdings" panose="05000000000000000000" pitchFamily="2" charset="2"/>
              <a:buChar char="ü"/>
              <a:defRPr/>
            </a:pPr>
            <a:r>
              <a:rPr lang="cs-CZ" sz="3600" b="1" dirty="0">
                <a:latin typeface="Times New Roman" panose="02020603050405020304" pitchFamily="18" charset="0"/>
              </a:rPr>
              <a:t>Každý bod na smluvní křivce v krabicovém schématu výroby: určitá alokaci práce a kapitálu na výrobu obou statků. </a:t>
            </a:r>
          </a:p>
          <a:p>
            <a:pPr algn="just">
              <a:lnSpc>
                <a:spcPct val="120000"/>
              </a:lnSpc>
              <a:buFont typeface="Wingdings" panose="05000000000000000000" pitchFamily="2" charset="2"/>
              <a:buChar char="ü"/>
              <a:defRPr/>
            </a:pPr>
            <a:endParaRPr lang="cs-CZ" sz="3600" b="1" dirty="0">
              <a:latin typeface="Times New Roman" panose="02020603050405020304" pitchFamily="18" charset="0"/>
            </a:endParaRPr>
          </a:p>
          <a:p>
            <a:pPr algn="just">
              <a:lnSpc>
                <a:spcPct val="120000"/>
              </a:lnSpc>
              <a:buFont typeface="Wingdings" panose="05000000000000000000" pitchFamily="2" charset="2"/>
              <a:buChar char="ü"/>
              <a:defRPr/>
            </a:pPr>
            <a:r>
              <a:rPr lang="cs-CZ" sz="3800" b="1" dirty="0">
                <a:latin typeface="Times New Roman" panose="02020603050405020304" pitchFamily="18" charset="0"/>
              </a:rPr>
              <a:t>Při skladbě produktu znázorněné bodem R je:</a:t>
            </a:r>
          </a:p>
          <a:p>
            <a:pPr marL="538480" indent="-424180" algn="just">
              <a:lnSpc>
                <a:spcPct val="120000"/>
              </a:lnSpc>
              <a:buFont typeface="+mj-lt"/>
              <a:buAutoNum type="romanUcPeriod"/>
              <a:defRPr/>
            </a:pPr>
            <a:r>
              <a:rPr lang="cs-CZ" sz="3800" b="1" i="1" dirty="0" err="1">
                <a:solidFill>
                  <a:srgbClr val="FF0000"/>
                </a:solidFill>
                <a:latin typeface="Times New Roman" panose="02020603050405020304" pitchFamily="18" charset="0"/>
              </a:rPr>
              <a:t>Lx</a:t>
            </a:r>
            <a:r>
              <a:rPr lang="cs-CZ" sz="3800" b="1" dirty="0">
                <a:latin typeface="Times New Roman" panose="02020603050405020304" pitchFamily="18" charset="0"/>
              </a:rPr>
              <a:t> jednotek práce vynaloženo na výrobu X a </a:t>
            </a:r>
            <a:r>
              <a:rPr lang="cs-CZ" sz="3800" b="1" i="1" dirty="0">
                <a:solidFill>
                  <a:srgbClr val="FF0000"/>
                </a:solidFill>
                <a:latin typeface="Times New Roman" panose="02020603050405020304" pitchFamily="18" charset="0"/>
              </a:rPr>
              <a:t>L</a:t>
            </a:r>
            <a:r>
              <a:rPr lang="cs-CZ" sz="2800" b="1" i="1" dirty="0">
                <a:solidFill>
                  <a:srgbClr val="FF0000"/>
                </a:solidFill>
                <a:latin typeface="Times New Roman" panose="02020603050405020304" pitchFamily="18" charset="0"/>
              </a:rPr>
              <a:t>Y</a:t>
            </a:r>
            <a:r>
              <a:rPr lang="cs-CZ" sz="3800" b="1" dirty="0">
                <a:solidFill>
                  <a:srgbClr val="FF0000"/>
                </a:solidFill>
                <a:latin typeface="Times New Roman" panose="02020603050405020304" pitchFamily="18" charset="0"/>
              </a:rPr>
              <a:t> </a:t>
            </a:r>
            <a:r>
              <a:rPr lang="cs-CZ" sz="3800" b="1" dirty="0">
                <a:latin typeface="Times New Roman" panose="02020603050405020304" pitchFamily="18" charset="0"/>
              </a:rPr>
              <a:t>na výrobu Y;</a:t>
            </a:r>
          </a:p>
          <a:p>
            <a:pPr marL="538480" indent="-424180" algn="just">
              <a:lnSpc>
                <a:spcPct val="120000"/>
              </a:lnSpc>
              <a:buFont typeface="+mj-lt"/>
              <a:buAutoNum type="romanUcPeriod"/>
              <a:defRPr/>
            </a:pPr>
            <a:r>
              <a:rPr lang="cs-CZ" sz="3800" b="1" i="1" dirty="0" err="1">
                <a:solidFill>
                  <a:srgbClr val="FF0000"/>
                </a:solidFill>
                <a:latin typeface="Times New Roman" panose="02020603050405020304" pitchFamily="18" charset="0"/>
              </a:rPr>
              <a:t>Kx</a:t>
            </a:r>
            <a:r>
              <a:rPr lang="cs-CZ" sz="3800" b="1" dirty="0">
                <a:latin typeface="Times New Roman" panose="02020603050405020304" pitchFamily="18" charset="0"/>
              </a:rPr>
              <a:t> jednotek kapitálu vynaloženo na výrobu X a </a:t>
            </a:r>
            <a:r>
              <a:rPr lang="cs-CZ" sz="3800" b="1" i="1" dirty="0">
                <a:solidFill>
                  <a:srgbClr val="FF0000"/>
                </a:solidFill>
                <a:latin typeface="Times New Roman" panose="02020603050405020304" pitchFamily="18" charset="0"/>
              </a:rPr>
              <a:t>K</a:t>
            </a:r>
            <a:r>
              <a:rPr lang="cs-CZ" sz="2800" b="1" i="1" dirty="0">
                <a:solidFill>
                  <a:srgbClr val="FF0000"/>
                </a:solidFill>
                <a:latin typeface="Times New Roman" panose="02020603050405020304" pitchFamily="18" charset="0"/>
              </a:rPr>
              <a:t>Y</a:t>
            </a:r>
            <a:r>
              <a:rPr lang="cs-CZ" sz="3800" b="1" dirty="0">
                <a:latin typeface="Times New Roman" panose="02020603050405020304" pitchFamily="18" charset="0"/>
              </a:rPr>
              <a:t> na výrobu Y.</a:t>
            </a:r>
          </a:p>
          <a:p>
            <a:pPr algn="just" eaLnBrk="1" hangingPunct="1">
              <a:lnSpc>
                <a:spcPct val="120000"/>
              </a:lnSpc>
              <a:defRPr/>
            </a:pPr>
            <a:endParaRPr lang="cs-CZ" sz="3600" b="1" dirty="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cs-CZ">
                <a:solidFill>
                  <a:schemeClr val="hlink"/>
                </a:solidFill>
              </a:rPr>
              <a:t>Efektivnost</a:t>
            </a:r>
          </a:p>
        </p:txBody>
      </p:sp>
      <p:sp>
        <p:nvSpPr>
          <p:cNvPr id="10243" name="Rectangle 3"/>
          <p:cNvSpPr>
            <a:spLocks noGrp="1" noChangeArrowheads="1"/>
          </p:cNvSpPr>
          <p:nvPr>
            <p:ph type="body" idx="1"/>
          </p:nvPr>
        </p:nvSpPr>
        <p:spPr>
          <a:xfrm>
            <a:off x="255181" y="1417639"/>
            <a:ext cx="11738345" cy="4929998"/>
          </a:xfrm>
        </p:spPr>
        <p:txBody>
          <a:bodyPr>
            <a:normAutofit/>
          </a:bodyPr>
          <a:lstStyle/>
          <a:p>
            <a:pPr marL="533400" indent="-533400" algn="just">
              <a:lnSpc>
                <a:spcPct val="80000"/>
              </a:lnSpc>
              <a:buFont typeface="+mj-lt"/>
              <a:buAutoNum type="romanUcPeriod"/>
              <a:defRPr/>
            </a:pPr>
            <a:r>
              <a:rPr lang="cs-CZ" sz="2800" b="1" dirty="0">
                <a:solidFill>
                  <a:schemeClr val="hlink"/>
                </a:solidFill>
                <a:latin typeface="Times New Roman" panose="02020603050405020304" pitchFamily="18" charset="0"/>
              </a:rPr>
              <a:t>EFEKTIVNOST VE VÝROBĚ:</a:t>
            </a:r>
            <a:r>
              <a:rPr lang="cs-CZ" sz="2800" b="1" dirty="0">
                <a:latin typeface="Times New Roman" panose="02020603050405020304" pitchFamily="18" charset="0"/>
              </a:rPr>
              <a:t> </a:t>
            </a:r>
            <a:r>
              <a:rPr lang="cs-CZ" sz="2800" dirty="0">
                <a:latin typeface="Times New Roman" panose="02020603050405020304" pitchFamily="18" charset="0"/>
              </a:rPr>
              <a:t>všechny výrobní faktory využity v efektivní kombinaci.</a:t>
            </a:r>
          </a:p>
          <a:p>
            <a:pPr marL="533400" indent="-533400">
              <a:lnSpc>
                <a:spcPct val="80000"/>
              </a:lnSpc>
              <a:defRPr/>
            </a:pPr>
            <a:r>
              <a:rPr lang="cs-CZ" sz="2800" dirty="0">
                <a:latin typeface="Times New Roman" panose="02020603050405020304" pitchFamily="18" charset="0"/>
              </a:rPr>
              <a:t>Nelze zvýšit výstup pouhým přerozdělením zdrojů;</a:t>
            </a:r>
          </a:p>
          <a:p>
            <a:pPr marL="533400" indent="-533400">
              <a:lnSpc>
                <a:spcPct val="80000"/>
              </a:lnSpc>
              <a:defRPr/>
            </a:pPr>
            <a:r>
              <a:rPr lang="cs-CZ" sz="2800" dirty="0">
                <a:latin typeface="Times New Roman" panose="02020603050405020304" pitchFamily="18" charset="0"/>
              </a:rPr>
              <a:t>Přerozdělení vstupů umožní zvýšený výstup X a Y se nemění =&gt; </a:t>
            </a:r>
            <a:r>
              <a:rPr lang="cs-CZ" sz="2800" b="1" dirty="0">
                <a:latin typeface="Times New Roman" panose="02020603050405020304" pitchFamily="18" charset="0"/>
              </a:rPr>
              <a:t>NEEFEKTIVNÍ.</a:t>
            </a:r>
          </a:p>
          <a:p>
            <a:pPr marL="533400" indent="-533400">
              <a:lnSpc>
                <a:spcPct val="80000"/>
              </a:lnSpc>
              <a:buFont typeface="+mj-lt"/>
              <a:buAutoNum type="romanUcPeriod"/>
              <a:defRPr/>
            </a:pPr>
            <a:endParaRPr lang="cs-CZ" sz="2800" b="1" dirty="0">
              <a:solidFill>
                <a:schemeClr val="hlink"/>
              </a:solidFill>
              <a:latin typeface="Times New Roman" panose="02020603050405020304" pitchFamily="18" charset="0"/>
            </a:endParaRPr>
          </a:p>
          <a:p>
            <a:pPr marL="533400" indent="-533400" algn="just">
              <a:lnSpc>
                <a:spcPct val="80000"/>
              </a:lnSpc>
              <a:buFont typeface="+mj-lt"/>
              <a:buAutoNum type="romanUcPeriod" startAt="2"/>
              <a:defRPr/>
            </a:pPr>
            <a:r>
              <a:rPr lang="cs-CZ" sz="2800" b="1" dirty="0">
                <a:solidFill>
                  <a:schemeClr val="hlink"/>
                </a:solidFill>
                <a:latin typeface="Times New Roman" panose="02020603050405020304" pitchFamily="18" charset="0"/>
              </a:rPr>
              <a:t>EFEKTIVNOST VE SMĚNĚ:</a:t>
            </a:r>
            <a:r>
              <a:rPr lang="cs-CZ" sz="2800" b="1" dirty="0">
                <a:latin typeface="Times New Roman" panose="02020603050405020304" pitchFamily="18" charset="0"/>
              </a:rPr>
              <a:t> </a:t>
            </a:r>
            <a:r>
              <a:rPr lang="cs-CZ" sz="2800" dirty="0">
                <a:latin typeface="Times New Roman" panose="02020603050405020304" pitchFamily="18" charset="0"/>
              </a:rPr>
              <a:t>nemožné přerozdělit zásobu vyrobeného zboží tak, aby bylo možné zvýšit užitek jednomu spotřebiteli a současně nepoškodit druhého.</a:t>
            </a:r>
          </a:p>
          <a:p>
            <a:pPr marL="533400" indent="-533400">
              <a:lnSpc>
                <a:spcPct val="80000"/>
              </a:lnSpc>
              <a:defRPr/>
            </a:pPr>
            <a:endParaRPr lang="cs-CZ" sz="2800" dirty="0">
              <a:latin typeface="Times New Roman" panose="02020603050405020304" pitchFamily="18" charset="0"/>
            </a:endParaRPr>
          </a:p>
          <a:p>
            <a:pPr marL="533400" indent="-533400" algn="just">
              <a:lnSpc>
                <a:spcPct val="80000"/>
              </a:lnSpc>
              <a:buFont typeface="+mj-lt"/>
              <a:buAutoNum type="romanUcPeriod" startAt="3"/>
              <a:defRPr/>
            </a:pPr>
            <a:r>
              <a:rPr lang="cs-CZ" sz="2800" b="1" dirty="0">
                <a:solidFill>
                  <a:schemeClr val="hlink"/>
                </a:solidFill>
                <a:latin typeface="Times New Roman" panose="02020603050405020304" pitchFamily="18" charset="0"/>
              </a:rPr>
              <a:t>VÝROBNĚ SPOTŘEBNÍ EFEKTIVNOST:</a:t>
            </a:r>
            <a:r>
              <a:rPr lang="cs-CZ" sz="2800" b="1" dirty="0">
                <a:latin typeface="Times New Roman" panose="02020603050405020304" pitchFamily="18" charset="0"/>
              </a:rPr>
              <a:t> </a:t>
            </a:r>
            <a:r>
              <a:rPr lang="cs-CZ" sz="2800" dirty="0">
                <a:latin typeface="Times New Roman" panose="02020603050405020304" pitchFamily="18" charset="0"/>
              </a:rPr>
              <a:t>nemožné změnit vyráběnou kombinaci statků tak, že to prospěje jednomu spotřebiteli, aniž by se současně poškodil kdokoli jiný.</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97F0C-F701-803A-DEB6-231C7CABC7E1}"/>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23F00BA6-DD6E-3F4D-F8C3-33B4C8106159}"/>
              </a:ext>
            </a:extLst>
          </p:cNvPr>
          <p:cNvSpPr>
            <a:spLocks noGrp="1" noRot="1" noChangeArrowheads="1"/>
          </p:cNvSpPr>
          <p:nvPr>
            <p:ph type="title"/>
          </p:nvPr>
        </p:nvSpPr>
        <p:spPr/>
        <p:txBody>
          <a:bodyPr/>
          <a:lstStyle/>
          <a:p>
            <a:pPr eaLnBrk="1" hangingPunct="1">
              <a:defRPr/>
            </a:pPr>
            <a:r>
              <a:rPr lang="cs-CZ" dirty="0">
                <a:solidFill>
                  <a:schemeClr val="hlink"/>
                </a:solidFill>
              </a:rPr>
              <a:t> Ceny a výrobně spotřební efektivnost</a:t>
            </a:r>
          </a:p>
        </p:txBody>
      </p:sp>
      <p:sp>
        <p:nvSpPr>
          <p:cNvPr id="33795" name="Rectangle 3">
            <a:extLst>
              <a:ext uri="{FF2B5EF4-FFF2-40B4-BE49-F238E27FC236}">
                <a16:creationId xmlns:a16="http://schemas.microsoft.com/office/drawing/2014/main" id="{C68A9E67-B1F4-79D5-54F0-278C06E0196F}"/>
              </a:ext>
            </a:extLst>
          </p:cNvPr>
          <p:cNvSpPr>
            <a:spLocks noGrp="1" noChangeArrowheads="1"/>
          </p:cNvSpPr>
          <p:nvPr>
            <p:ph type="body" idx="1"/>
          </p:nvPr>
        </p:nvSpPr>
        <p:spPr>
          <a:xfrm>
            <a:off x="282388" y="1317812"/>
            <a:ext cx="11604811" cy="4935070"/>
          </a:xfrm>
        </p:spPr>
        <p:txBody>
          <a:bodyPr>
            <a:normAutofit fontScale="85000" lnSpcReduction="20000"/>
          </a:bodyPr>
          <a:lstStyle/>
          <a:p>
            <a:pPr algn="just" eaLnBrk="1" hangingPunct="1">
              <a:lnSpc>
                <a:spcPct val="120000"/>
              </a:lnSpc>
              <a:defRPr/>
            </a:pPr>
            <a:r>
              <a:rPr lang="cs-CZ" sz="3600" b="1" dirty="0">
                <a:solidFill>
                  <a:schemeClr val="tx1"/>
                </a:solidFill>
                <a:latin typeface="Times New Roman" panose="02020603050405020304" pitchFamily="18" charset="0"/>
              </a:rPr>
              <a:t>Na DK trzích a při ziskové motivaci firem: ceny na úrovni MC </a:t>
            </a:r>
            <a:r>
              <a:rPr lang="cs-CZ" sz="3600" b="1" dirty="0">
                <a:latin typeface="Times New Roman" panose="02020603050405020304" pitchFamily="18" charset="0"/>
              </a:rPr>
              <a:t>=&gt;&gt; </a:t>
            </a:r>
            <a:r>
              <a:rPr lang="cs-CZ" sz="3600" b="1" dirty="0">
                <a:solidFill>
                  <a:schemeClr val="tx1"/>
                </a:solidFill>
                <a:latin typeface="Times New Roman" panose="02020603050405020304" pitchFamily="18" charset="0"/>
              </a:rPr>
              <a:t>ceny nastolují výrobně spotřební efektivnost.</a:t>
            </a:r>
          </a:p>
          <a:p>
            <a:pPr algn="just" eaLnBrk="1" hangingPunct="1">
              <a:lnSpc>
                <a:spcPct val="120000"/>
              </a:lnSpc>
              <a:defRPr/>
            </a:pPr>
            <a:r>
              <a:rPr lang="cs-CZ" sz="3600" b="1" dirty="0">
                <a:solidFill>
                  <a:schemeClr val="tx1"/>
                </a:solidFill>
                <a:latin typeface="Times New Roman" panose="02020603050405020304" pitchFamily="18" charset="0"/>
              </a:rPr>
              <a:t>Na DK trhu: P se shoduje s výší MC</a:t>
            </a:r>
            <a:r>
              <a:rPr lang="cs-CZ" sz="3600" b="1" dirty="0">
                <a:latin typeface="Times New Roman" panose="02020603050405020304" pitchFamily="18" charset="0"/>
              </a:rPr>
              <a:t> =&gt;&gt; </a:t>
            </a:r>
            <a:r>
              <a:rPr lang="cs-CZ" sz="3600" b="1" dirty="0">
                <a:solidFill>
                  <a:schemeClr val="tx1"/>
                </a:solidFill>
                <a:latin typeface="Times New Roman" panose="02020603050405020304" pitchFamily="18" charset="0"/>
              </a:rPr>
              <a:t>v rovnováze platí:</a:t>
            </a:r>
          </a:p>
          <a:p>
            <a:pPr algn="just" eaLnBrk="1" hangingPunct="1">
              <a:lnSpc>
                <a:spcPct val="120000"/>
              </a:lnSpc>
              <a:defRPr/>
            </a:pPr>
            <a:endParaRPr lang="cs-CZ" sz="3600" b="1" dirty="0">
              <a:solidFill>
                <a:schemeClr val="tx1"/>
              </a:solidFill>
              <a:latin typeface="Times New Roman" panose="02020603050405020304" pitchFamily="18" charset="0"/>
            </a:endParaRPr>
          </a:p>
          <a:p>
            <a:pPr algn="just" eaLnBrk="1" hangingPunct="1">
              <a:lnSpc>
                <a:spcPct val="120000"/>
              </a:lnSpc>
              <a:defRPr/>
            </a:pPr>
            <a:endParaRPr lang="cs-CZ" sz="3600" b="1" dirty="0">
              <a:solidFill>
                <a:schemeClr val="tx1"/>
              </a:solidFill>
              <a:latin typeface="Times New Roman" panose="02020603050405020304" pitchFamily="18" charset="0"/>
            </a:endParaRPr>
          </a:p>
          <a:p>
            <a:pPr algn="just" eaLnBrk="1" hangingPunct="1">
              <a:lnSpc>
                <a:spcPct val="120000"/>
              </a:lnSpc>
              <a:defRPr/>
            </a:pPr>
            <a:r>
              <a:rPr lang="cs-CZ" sz="3600" b="1" dirty="0">
                <a:solidFill>
                  <a:schemeClr val="tx1"/>
                </a:solidFill>
                <a:latin typeface="Times New Roman" panose="02020603050405020304" pitchFamily="18" charset="0"/>
              </a:rPr>
              <a:t>Protože relativní cena </a:t>
            </a:r>
            <a:r>
              <a:rPr lang="cs-CZ" altLang="en-US" sz="3600" dirty="0">
                <a:solidFill>
                  <a:schemeClr val="hlink"/>
                </a:solidFill>
                <a:latin typeface="Tahoma" panose="020B0604030504040204" pitchFamily="34" charset="0"/>
              </a:rPr>
              <a:t>P</a:t>
            </a:r>
            <a:r>
              <a:rPr lang="cs-CZ" altLang="en-US" sz="3600" baseline="-25000" dirty="0">
                <a:solidFill>
                  <a:schemeClr val="hlink"/>
                </a:solidFill>
                <a:latin typeface="Tahoma" panose="020B0604030504040204" pitchFamily="34" charset="0"/>
              </a:rPr>
              <a:t>X</a:t>
            </a:r>
            <a:r>
              <a:rPr lang="cs-CZ" altLang="en-US" sz="3600" dirty="0">
                <a:solidFill>
                  <a:schemeClr val="hlink"/>
                </a:solidFill>
                <a:latin typeface="Tahoma" panose="020B0604030504040204" pitchFamily="34" charset="0"/>
              </a:rPr>
              <a:t>/P</a:t>
            </a:r>
            <a:r>
              <a:rPr lang="cs-CZ" altLang="en-US" sz="3600" baseline="-25000" dirty="0">
                <a:solidFill>
                  <a:schemeClr val="hlink"/>
                </a:solidFill>
                <a:latin typeface="Tahoma" panose="020B0604030504040204" pitchFamily="34" charset="0"/>
              </a:rPr>
              <a:t>Y </a:t>
            </a:r>
            <a:r>
              <a:rPr lang="cs-CZ" sz="3600" b="1" dirty="0">
                <a:solidFill>
                  <a:schemeClr val="tx1"/>
                </a:solidFill>
                <a:latin typeface="Times New Roman" panose="02020603050405020304" pitchFamily="18" charset="0"/>
              </a:rPr>
              <a:t>zabezpečuje druhou </a:t>
            </a:r>
            <a:r>
              <a:rPr lang="cs-CZ" sz="3600" b="1" dirty="0" err="1">
                <a:solidFill>
                  <a:schemeClr val="tx1"/>
                </a:solidFill>
                <a:latin typeface="Times New Roman" panose="02020603050405020304" pitchFamily="18" charset="0"/>
              </a:rPr>
              <a:t>Paretovskou</a:t>
            </a:r>
            <a:r>
              <a:rPr lang="cs-CZ" sz="3600" b="1" dirty="0">
                <a:solidFill>
                  <a:schemeClr val="tx1"/>
                </a:solidFill>
                <a:latin typeface="Times New Roman" panose="02020603050405020304" pitchFamily="18" charset="0"/>
              </a:rPr>
              <a:t> podmínku efektivnosti (ve spotřebě): </a:t>
            </a:r>
          </a:p>
          <a:p>
            <a:pPr algn="just" eaLnBrk="1" hangingPunct="1">
              <a:lnSpc>
                <a:spcPct val="120000"/>
              </a:lnSpc>
              <a:defRPr/>
            </a:pPr>
            <a:endParaRPr lang="cs-CZ" sz="3600" b="1" dirty="0">
              <a:solidFill>
                <a:schemeClr val="tx1"/>
              </a:solidFill>
              <a:latin typeface="Times New Roman" panose="02020603050405020304" pitchFamily="18" charset="0"/>
            </a:endParaRPr>
          </a:p>
          <a:p>
            <a:pPr algn="just" eaLnBrk="1" hangingPunct="1">
              <a:lnSpc>
                <a:spcPct val="120000"/>
              </a:lnSpc>
              <a:buFont typeface="Wingdings" panose="05000000000000000000" pitchFamily="2" charset="2"/>
              <a:buChar char="Ø"/>
              <a:defRPr/>
            </a:pPr>
            <a:r>
              <a:rPr lang="cs-CZ" sz="3600" b="1" dirty="0">
                <a:latin typeface="Times New Roman" panose="02020603050405020304" pitchFamily="18" charset="0"/>
              </a:rPr>
              <a:t>=&gt; </a:t>
            </a:r>
            <a:r>
              <a:rPr lang="cs-CZ" sz="3600" b="1" dirty="0">
                <a:solidFill>
                  <a:schemeClr val="tx1"/>
                </a:solidFill>
                <a:latin typeface="Times New Roman" panose="02020603050405020304" pitchFamily="18" charset="0"/>
              </a:rPr>
              <a:t>musí také platit:</a:t>
            </a:r>
          </a:p>
        </p:txBody>
      </p:sp>
      <p:sp>
        <p:nvSpPr>
          <p:cNvPr id="2" name="Text Box 1032">
            <a:extLst>
              <a:ext uri="{FF2B5EF4-FFF2-40B4-BE49-F238E27FC236}">
                <a16:creationId xmlns:a16="http://schemas.microsoft.com/office/drawing/2014/main" id="{8CBD4E3D-BDBB-33F5-D4E4-BED12E9F7C7D}"/>
              </a:ext>
            </a:extLst>
          </p:cNvPr>
          <p:cNvSpPr txBox="1">
            <a:spLocks noChangeArrowheads="1"/>
          </p:cNvSpPr>
          <p:nvPr/>
        </p:nvSpPr>
        <p:spPr bwMode="auto">
          <a:xfrm>
            <a:off x="2308412" y="3038498"/>
            <a:ext cx="6790765" cy="707886"/>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cs-CZ" altLang="en-US" sz="4000" dirty="0">
                <a:solidFill>
                  <a:schemeClr val="hlink"/>
                </a:solidFill>
                <a:latin typeface="Tahoma" panose="020B0604030504040204" pitchFamily="34" charset="0"/>
              </a:rPr>
              <a:t>MRPT = </a:t>
            </a:r>
            <a:r>
              <a:rPr lang="cs-CZ" altLang="en-US" sz="4000" dirty="0" err="1">
                <a:solidFill>
                  <a:schemeClr val="hlink"/>
                </a:solidFill>
                <a:latin typeface="Tahoma" panose="020B0604030504040204" pitchFamily="34" charset="0"/>
              </a:rPr>
              <a:t>MC</a:t>
            </a:r>
            <a:r>
              <a:rPr lang="cs-CZ" altLang="en-US" sz="4000" baseline="-25000" dirty="0" err="1">
                <a:solidFill>
                  <a:schemeClr val="hlink"/>
                </a:solidFill>
                <a:latin typeface="Tahoma" panose="020B0604030504040204" pitchFamily="34" charset="0"/>
              </a:rPr>
              <a:t>x</a:t>
            </a:r>
            <a:r>
              <a:rPr lang="cs-CZ" altLang="en-US" sz="4000" baseline="-25000" dirty="0">
                <a:solidFill>
                  <a:schemeClr val="hlink"/>
                </a:solidFill>
                <a:latin typeface="Tahoma" panose="020B0604030504040204" pitchFamily="34" charset="0"/>
              </a:rPr>
              <a:t> </a:t>
            </a:r>
            <a:r>
              <a:rPr lang="cs-CZ" altLang="en-US" sz="4000" dirty="0">
                <a:solidFill>
                  <a:schemeClr val="hlink"/>
                </a:solidFill>
                <a:latin typeface="Tahoma" panose="020B0604030504040204" pitchFamily="34" charset="0"/>
              </a:rPr>
              <a:t>/MC</a:t>
            </a:r>
            <a:r>
              <a:rPr lang="cs-CZ" altLang="en-US" sz="4000" baseline="-25000" dirty="0">
                <a:solidFill>
                  <a:schemeClr val="hlink"/>
                </a:solidFill>
                <a:latin typeface="Tahoma" panose="020B0604030504040204" pitchFamily="34" charset="0"/>
              </a:rPr>
              <a:t>Y </a:t>
            </a:r>
            <a:r>
              <a:rPr lang="cs-CZ" altLang="en-US" sz="4000" dirty="0">
                <a:solidFill>
                  <a:schemeClr val="hlink"/>
                </a:solidFill>
                <a:latin typeface="Tahoma" panose="020B0604030504040204" pitchFamily="34" charset="0"/>
              </a:rPr>
              <a:t>= P</a:t>
            </a:r>
            <a:r>
              <a:rPr lang="cs-CZ" altLang="en-US" sz="4000" baseline="-25000" dirty="0">
                <a:solidFill>
                  <a:schemeClr val="hlink"/>
                </a:solidFill>
                <a:latin typeface="Tahoma" panose="020B0604030504040204" pitchFamily="34" charset="0"/>
              </a:rPr>
              <a:t>X</a:t>
            </a:r>
            <a:r>
              <a:rPr lang="cs-CZ" altLang="en-US" sz="4000" dirty="0">
                <a:solidFill>
                  <a:schemeClr val="hlink"/>
                </a:solidFill>
                <a:latin typeface="Tahoma" panose="020B0604030504040204" pitchFamily="34" charset="0"/>
              </a:rPr>
              <a:t>/P</a:t>
            </a:r>
            <a:r>
              <a:rPr lang="cs-CZ" altLang="en-US" sz="4000" baseline="-25000" dirty="0">
                <a:solidFill>
                  <a:schemeClr val="hlink"/>
                </a:solidFill>
                <a:latin typeface="Tahoma" panose="020B0604030504040204" pitchFamily="34" charset="0"/>
              </a:rPr>
              <a:t>Y </a:t>
            </a:r>
          </a:p>
        </p:txBody>
      </p:sp>
      <p:sp>
        <p:nvSpPr>
          <p:cNvPr id="3" name="Text Box 1032">
            <a:extLst>
              <a:ext uri="{FF2B5EF4-FFF2-40B4-BE49-F238E27FC236}">
                <a16:creationId xmlns:a16="http://schemas.microsoft.com/office/drawing/2014/main" id="{FABA0CBA-79B4-CC40-2585-F5AADF8C194E}"/>
              </a:ext>
            </a:extLst>
          </p:cNvPr>
          <p:cNvSpPr txBox="1">
            <a:spLocks noChangeArrowheads="1"/>
          </p:cNvSpPr>
          <p:nvPr/>
        </p:nvSpPr>
        <p:spPr bwMode="auto">
          <a:xfrm>
            <a:off x="7073152" y="4621914"/>
            <a:ext cx="4814047" cy="584775"/>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cs-CZ" altLang="en-US" sz="3200" dirty="0">
                <a:solidFill>
                  <a:schemeClr val="hlink"/>
                </a:solidFill>
                <a:latin typeface="Tahoma" panose="020B0604030504040204" pitchFamily="34" charset="0"/>
              </a:rPr>
              <a:t>P</a:t>
            </a:r>
            <a:r>
              <a:rPr lang="cs-CZ" altLang="en-US" sz="3200" baseline="-25000" dirty="0">
                <a:solidFill>
                  <a:schemeClr val="hlink"/>
                </a:solidFill>
                <a:latin typeface="Tahoma" panose="020B0604030504040204" pitchFamily="34" charset="0"/>
              </a:rPr>
              <a:t>X</a:t>
            </a:r>
            <a:r>
              <a:rPr lang="cs-CZ" altLang="en-US" sz="3200" dirty="0">
                <a:solidFill>
                  <a:schemeClr val="hlink"/>
                </a:solidFill>
                <a:latin typeface="Tahoma" panose="020B0604030504040204" pitchFamily="34" charset="0"/>
              </a:rPr>
              <a:t>/P</a:t>
            </a:r>
            <a:r>
              <a:rPr lang="cs-CZ" altLang="en-US" sz="3200" baseline="-25000" dirty="0">
                <a:solidFill>
                  <a:schemeClr val="hlink"/>
                </a:solidFill>
                <a:latin typeface="Tahoma" panose="020B0604030504040204" pitchFamily="34" charset="0"/>
              </a:rPr>
              <a:t>Y </a:t>
            </a:r>
            <a:r>
              <a:rPr lang="cs-CZ" altLang="en-US" sz="3200" dirty="0">
                <a:solidFill>
                  <a:schemeClr val="hlink"/>
                </a:solidFill>
                <a:latin typeface="Tahoma" panose="020B0604030504040204" pitchFamily="34" charset="0"/>
              </a:rPr>
              <a:t>= MRSC</a:t>
            </a:r>
            <a:r>
              <a:rPr lang="cs-CZ" altLang="en-US" sz="3200" baseline="-25000" dirty="0">
                <a:solidFill>
                  <a:schemeClr val="hlink"/>
                </a:solidFill>
                <a:latin typeface="Tahoma" panose="020B0604030504040204" pitchFamily="34" charset="0"/>
              </a:rPr>
              <a:t>A</a:t>
            </a:r>
            <a:r>
              <a:rPr lang="cs-CZ" altLang="en-US" sz="3200" dirty="0">
                <a:solidFill>
                  <a:schemeClr val="hlink"/>
                </a:solidFill>
                <a:latin typeface="Tahoma" panose="020B0604030504040204" pitchFamily="34" charset="0"/>
              </a:rPr>
              <a:t> = MRSC</a:t>
            </a:r>
            <a:r>
              <a:rPr lang="cs-CZ" altLang="en-US" sz="3200" baseline="-25000" dirty="0">
                <a:solidFill>
                  <a:schemeClr val="hlink"/>
                </a:solidFill>
                <a:latin typeface="Tahoma" panose="020B0604030504040204" pitchFamily="34" charset="0"/>
              </a:rPr>
              <a:t>E</a:t>
            </a:r>
          </a:p>
        </p:txBody>
      </p:sp>
      <p:sp>
        <p:nvSpPr>
          <p:cNvPr id="4" name="Text Box 1032">
            <a:extLst>
              <a:ext uri="{FF2B5EF4-FFF2-40B4-BE49-F238E27FC236}">
                <a16:creationId xmlns:a16="http://schemas.microsoft.com/office/drawing/2014/main" id="{2070BB1F-93B3-CAA7-ADF9-670A9DD1DDB5}"/>
              </a:ext>
            </a:extLst>
          </p:cNvPr>
          <p:cNvSpPr txBox="1">
            <a:spLocks noChangeArrowheads="1"/>
          </p:cNvSpPr>
          <p:nvPr/>
        </p:nvSpPr>
        <p:spPr bwMode="auto">
          <a:xfrm>
            <a:off x="4128246" y="5448442"/>
            <a:ext cx="7915835" cy="553998"/>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cs-CZ" altLang="en-US" sz="3000" dirty="0">
                <a:solidFill>
                  <a:schemeClr val="hlink"/>
                </a:solidFill>
                <a:latin typeface="Tahoma" panose="020B0604030504040204" pitchFamily="34" charset="0"/>
              </a:rPr>
              <a:t>MRPT = </a:t>
            </a:r>
            <a:r>
              <a:rPr lang="cs-CZ" altLang="en-US" sz="3000" dirty="0" err="1">
                <a:solidFill>
                  <a:schemeClr val="hlink"/>
                </a:solidFill>
                <a:latin typeface="Tahoma" panose="020B0604030504040204" pitchFamily="34" charset="0"/>
              </a:rPr>
              <a:t>MC</a:t>
            </a:r>
            <a:r>
              <a:rPr lang="cs-CZ" altLang="en-US" sz="3000" baseline="-25000" dirty="0" err="1">
                <a:solidFill>
                  <a:schemeClr val="hlink"/>
                </a:solidFill>
                <a:latin typeface="Tahoma" panose="020B0604030504040204" pitchFamily="34" charset="0"/>
              </a:rPr>
              <a:t>x</a:t>
            </a:r>
            <a:r>
              <a:rPr lang="cs-CZ" altLang="en-US" sz="3000" baseline="-25000" dirty="0">
                <a:solidFill>
                  <a:schemeClr val="hlink"/>
                </a:solidFill>
                <a:latin typeface="Tahoma" panose="020B0604030504040204" pitchFamily="34" charset="0"/>
              </a:rPr>
              <a:t> </a:t>
            </a:r>
            <a:r>
              <a:rPr lang="cs-CZ" altLang="en-US" sz="3000" dirty="0">
                <a:solidFill>
                  <a:schemeClr val="hlink"/>
                </a:solidFill>
                <a:latin typeface="Tahoma" panose="020B0604030504040204" pitchFamily="34" charset="0"/>
              </a:rPr>
              <a:t>/MC</a:t>
            </a:r>
            <a:r>
              <a:rPr lang="cs-CZ" altLang="en-US" sz="3000" baseline="-25000" dirty="0">
                <a:solidFill>
                  <a:schemeClr val="hlink"/>
                </a:solidFill>
                <a:latin typeface="Tahoma" panose="020B0604030504040204" pitchFamily="34" charset="0"/>
              </a:rPr>
              <a:t>Y </a:t>
            </a:r>
            <a:r>
              <a:rPr lang="cs-CZ" altLang="en-US" sz="3000" dirty="0">
                <a:solidFill>
                  <a:schemeClr val="hlink"/>
                </a:solidFill>
                <a:latin typeface="Tahoma" panose="020B0604030504040204" pitchFamily="34" charset="0"/>
              </a:rPr>
              <a:t>= P</a:t>
            </a:r>
            <a:r>
              <a:rPr lang="cs-CZ" altLang="en-US" sz="3000" baseline="-25000" dirty="0">
                <a:solidFill>
                  <a:schemeClr val="hlink"/>
                </a:solidFill>
                <a:latin typeface="Tahoma" panose="020B0604030504040204" pitchFamily="34" charset="0"/>
              </a:rPr>
              <a:t>X</a:t>
            </a:r>
            <a:r>
              <a:rPr lang="cs-CZ" altLang="en-US" sz="3000" dirty="0">
                <a:solidFill>
                  <a:schemeClr val="hlink"/>
                </a:solidFill>
                <a:latin typeface="Tahoma" panose="020B0604030504040204" pitchFamily="34" charset="0"/>
              </a:rPr>
              <a:t>/P</a:t>
            </a:r>
            <a:r>
              <a:rPr lang="cs-CZ" altLang="en-US" sz="3000" baseline="-25000" dirty="0">
                <a:solidFill>
                  <a:schemeClr val="hlink"/>
                </a:solidFill>
                <a:latin typeface="Tahoma" panose="020B0604030504040204" pitchFamily="34" charset="0"/>
              </a:rPr>
              <a:t>Y </a:t>
            </a:r>
            <a:r>
              <a:rPr lang="cs-CZ" altLang="en-US" sz="3000" dirty="0">
                <a:solidFill>
                  <a:schemeClr val="hlink"/>
                </a:solidFill>
                <a:latin typeface="Tahoma" panose="020B0604030504040204" pitchFamily="34" charset="0"/>
              </a:rPr>
              <a:t>= MRSC</a:t>
            </a:r>
            <a:r>
              <a:rPr lang="cs-CZ" altLang="en-US" sz="3000" baseline="-25000" dirty="0">
                <a:solidFill>
                  <a:schemeClr val="hlink"/>
                </a:solidFill>
                <a:latin typeface="Tahoma" panose="020B0604030504040204" pitchFamily="34" charset="0"/>
              </a:rPr>
              <a:t>A</a:t>
            </a:r>
            <a:r>
              <a:rPr lang="cs-CZ" altLang="en-US" sz="3000" dirty="0">
                <a:solidFill>
                  <a:schemeClr val="hlink"/>
                </a:solidFill>
                <a:latin typeface="Tahoma" panose="020B0604030504040204" pitchFamily="34" charset="0"/>
              </a:rPr>
              <a:t> = MRSC</a:t>
            </a:r>
            <a:r>
              <a:rPr lang="cs-CZ" altLang="en-US" sz="3000" baseline="-25000" dirty="0">
                <a:solidFill>
                  <a:schemeClr val="hlink"/>
                </a:solidFill>
                <a:latin typeface="Tahoma" panose="020B0604030504040204" pitchFamily="34" charset="0"/>
              </a:rPr>
              <a:t>E</a:t>
            </a:r>
          </a:p>
        </p:txBody>
      </p:sp>
    </p:spTree>
    <p:extLst>
      <p:ext uri="{BB962C8B-B14F-4D97-AF65-F5344CB8AC3E}">
        <p14:creationId xmlns:p14="http://schemas.microsoft.com/office/powerpoint/2010/main" val="26548129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BA29-E533-64B4-DAAB-AEBB93429377}"/>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8058F048-5F59-84AE-4DBE-92CF39BD2865}"/>
              </a:ext>
            </a:extLst>
          </p:cNvPr>
          <p:cNvSpPr>
            <a:spLocks noGrp="1" noRot="1" noChangeArrowheads="1"/>
          </p:cNvSpPr>
          <p:nvPr>
            <p:ph type="title"/>
          </p:nvPr>
        </p:nvSpPr>
        <p:spPr/>
        <p:txBody>
          <a:bodyPr/>
          <a:lstStyle/>
          <a:p>
            <a:pPr eaLnBrk="1" hangingPunct="1">
              <a:defRPr/>
            </a:pPr>
            <a:r>
              <a:rPr lang="cs-CZ" dirty="0">
                <a:solidFill>
                  <a:schemeClr val="hlink"/>
                </a:solidFill>
              </a:rPr>
              <a:t> Ceny a výrobně spotřební efektivnost</a:t>
            </a:r>
          </a:p>
        </p:txBody>
      </p:sp>
      <p:sp>
        <p:nvSpPr>
          <p:cNvPr id="33795" name="Rectangle 3">
            <a:extLst>
              <a:ext uri="{FF2B5EF4-FFF2-40B4-BE49-F238E27FC236}">
                <a16:creationId xmlns:a16="http://schemas.microsoft.com/office/drawing/2014/main" id="{FF301ABE-B5C1-9A83-56A5-5B96B3404756}"/>
              </a:ext>
            </a:extLst>
          </p:cNvPr>
          <p:cNvSpPr>
            <a:spLocks noGrp="1" noChangeArrowheads="1"/>
          </p:cNvSpPr>
          <p:nvPr>
            <p:ph type="body" idx="1"/>
          </p:nvPr>
        </p:nvSpPr>
        <p:spPr>
          <a:xfrm>
            <a:off x="7176248" y="1277471"/>
            <a:ext cx="4710951" cy="5082988"/>
          </a:xfrm>
        </p:spPr>
        <p:txBody>
          <a:bodyPr>
            <a:normAutofit fontScale="92500" lnSpcReduction="10000"/>
          </a:bodyPr>
          <a:lstStyle/>
          <a:p>
            <a:pPr algn="just" eaLnBrk="1" hangingPunct="1">
              <a:lnSpc>
                <a:spcPct val="120000"/>
              </a:lnSpc>
              <a:defRPr/>
            </a:pPr>
            <a:r>
              <a:rPr lang="cs-CZ" sz="3600" b="1" dirty="0">
                <a:solidFill>
                  <a:schemeClr val="tx1"/>
                </a:solidFill>
                <a:latin typeface="Times New Roman" panose="02020603050405020304" pitchFamily="18" charset="0"/>
              </a:rPr>
              <a:t>Zjednodušeně: </a:t>
            </a:r>
          </a:p>
          <a:p>
            <a:pPr algn="just" eaLnBrk="1" hangingPunct="1">
              <a:lnSpc>
                <a:spcPct val="120000"/>
              </a:lnSpc>
              <a:defRPr/>
            </a:pPr>
            <a:endParaRPr lang="cs-CZ" sz="3600" b="1" dirty="0">
              <a:solidFill>
                <a:schemeClr val="tx1"/>
              </a:solidFill>
              <a:latin typeface="Times New Roman" panose="02020603050405020304" pitchFamily="18" charset="0"/>
            </a:endParaRPr>
          </a:p>
          <a:p>
            <a:pPr algn="just" eaLnBrk="1" hangingPunct="1">
              <a:lnSpc>
                <a:spcPct val="120000"/>
              </a:lnSpc>
              <a:defRPr/>
            </a:pPr>
            <a:r>
              <a:rPr lang="cs-CZ" sz="3600" b="1" dirty="0">
                <a:latin typeface="Times New Roman" panose="02020603050405020304" pitchFamily="18" charset="0"/>
              </a:rPr>
              <a:t>=&gt;&gt; =&gt;&gt; =&gt;&gt;</a:t>
            </a:r>
            <a:endParaRPr lang="cs-CZ" sz="3600" b="1" dirty="0">
              <a:solidFill>
                <a:schemeClr val="tx1"/>
              </a:solidFill>
              <a:latin typeface="Times New Roman" panose="02020603050405020304" pitchFamily="18" charset="0"/>
            </a:endParaRPr>
          </a:p>
          <a:p>
            <a:pPr eaLnBrk="1" hangingPunct="1">
              <a:lnSpc>
                <a:spcPct val="120000"/>
              </a:lnSpc>
              <a:defRPr/>
            </a:pPr>
            <a:r>
              <a:rPr lang="cs-CZ" sz="3600" b="1" dirty="0">
                <a:solidFill>
                  <a:schemeClr val="tx1"/>
                </a:solidFill>
                <a:latin typeface="Times New Roman" panose="02020603050405020304" pitchFamily="18" charset="0"/>
              </a:rPr>
              <a:t>Ceny také zabezpečují </a:t>
            </a:r>
            <a:r>
              <a:rPr lang="cs-CZ" sz="3600" b="1" dirty="0">
                <a:solidFill>
                  <a:srgbClr val="FF0000"/>
                </a:solidFill>
                <a:latin typeface="Times New Roman" panose="02020603050405020304" pitchFamily="18" charset="0"/>
              </a:rPr>
              <a:t>3. podmínku efektivnosti – sladění</a:t>
            </a:r>
          </a:p>
          <a:p>
            <a:pPr eaLnBrk="1" hangingPunct="1">
              <a:lnSpc>
                <a:spcPct val="120000"/>
              </a:lnSpc>
              <a:defRPr/>
            </a:pPr>
            <a:r>
              <a:rPr lang="cs-CZ" sz="3600" b="1" dirty="0">
                <a:solidFill>
                  <a:srgbClr val="FF0000"/>
                </a:solidFill>
                <a:latin typeface="Times New Roman" panose="02020603050405020304" pitchFamily="18" charset="0"/>
              </a:rPr>
              <a:t>výrobních možností a spotřebních potřeb</a:t>
            </a:r>
            <a:endParaRPr lang="cs-CZ" sz="3600" b="1" dirty="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B5FE1991-1479-6147-C627-409E48664C3C}"/>
              </a:ext>
            </a:extLst>
          </p:cNvPr>
          <p:cNvPicPr>
            <a:picLocks noChangeAspect="1"/>
          </p:cNvPicPr>
          <p:nvPr/>
        </p:nvPicPr>
        <p:blipFill>
          <a:blip r:embed="rId3"/>
          <a:stretch>
            <a:fillRect/>
          </a:stretch>
        </p:blipFill>
        <p:spPr>
          <a:xfrm>
            <a:off x="161365" y="1784583"/>
            <a:ext cx="7014883" cy="4575875"/>
          </a:xfrm>
          <a:prstGeom prst="rect">
            <a:avLst/>
          </a:prstGeom>
        </p:spPr>
      </p:pic>
      <p:sp>
        <p:nvSpPr>
          <p:cNvPr id="4" name="Text Box 1032">
            <a:extLst>
              <a:ext uri="{FF2B5EF4-FFF2-40B4-BE49-F238E27FC236}">
                <a16:creationId xmlns:a16="http://schemas.microsoft.com/office/drawing/2014/main" id="{777799A9-2333-ED05-886C-FB3A1E799432}"/>
              </a:ext>
            </a:extLst>
          </p:cNvPr>
          <p:cNvSpPr txBox="1">
            <a:spLocks noChangeArrowheads="1"/>
          </p:cNvSpPr>
          <p:nvPr/>
        </p:nvSpPr>
        <p:spPr bwMode="auto">
          <a:xfrm>
            <a:off x="7176248" y="1957889"/>
            <a:ext cx="4854387" cy="584775"/>
          </a:xfrm>
          <a:prstGeom prst="rect">
            <a:avLst/>
          </a:prstGeom>
          <a:noFill/>
          <a:ln w="28575">
            <a:solidFill>
              <a:schemeClr val="hlink"/>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cs-CZ" altLang="en-US" sz="3200" dirty="0">
                <a:solidFill>
                  <a:schemeClr val="hlink"/>
                </a:solidFill>
                <a:latin typeface="Tahoma" panose="020B0604030504040204" pitchFamily="34" charset="0"/>
              </a:rPr>
              <a:t>MRPT = P</a:t>
            </a:r>
            <a:r>
              <a:rPr lang="cs-CZ" altLang="en-US" sz="3200" baseline="-25000" dirty="0">
                <a:solidFill>
                  <a:schemeClr val="hlink"/>
                </a:solidFill>
                <a:latin typeface="Tahoma" panose="020B0604030504040204" pitchFamily="34" charset="0"/>
              </a:rPr>
              <a:t>X</a:t>
            </a:r>
            <a:r>
              <a:rPr lang="cs-CZ" altLang="en-US" sz="3200" dirty="0">
                <a:solidFill>
                  <a:schemeClr val="hlink"/>
                </a:solidFill>
                <a:latin typeface="Tahoma" panose="020B0604030504040204" pitchFamily="34" charset="0"/>
              </a:rPr>
              <a:t>/P</a:t>
            </a:r>
            <a:r>
              <a:rPr lang="cs-CZ" altLang="en-US" sz="3200" baseline="-25000" dirty="0">
                <a:solidFill>
                  <a:schemeClr val="hlink"/>
                </a:solidFill>
                <a:latin typeface="Tahoma" panose="020B0604030504040204" pitchFamily="34" charset="0"/>
              </a:rPr>
              <a:t>Y </a:t>
            </a:r>
            <a:r>
              <a:rPr lang="cs-CZ" altLang="en-US" sz="3200" dirty="0">
                <a:solidFill>
                  <a:schemeClr val="hlink"/>
                </a:solidFill>
                <a:latin typeface="Tahoma" panose="020B0604030504040204" pitchFamily="34" charset="0"/>
              </a:rPr>
              <a:t>= MRSC</a:t>
            </a:r>
            <a:endParaRPr lang="cs-CZ" altLang="en-US" sz="3200" baseline="-25000" dirty="0">
              <a:solidFill>
                <a:schemeClr val="hlink"/>
              </a:solidFill>
              <a:latin typeface="Tahoma" panose="020B0604030504040204" pitchFamily="34" charset="0"/>
            </a:endParaRPr>
          </a:p>
        </p:txBody>
      </p:sp>
    </p:spTree>
    <p:extLst>
      <p:ext uri="{BB962C8B-B14F-4D97-AF65-F5344CB8AC3E}">
        <p14:creationId xmlns:p14="http://schemas.microsoft.com/office/powerpoint/2010/main" val="38175841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cs-CZ" dirty="0">
                <a:solidFill>
                  <a:schemeClr val="hlink"/>
                </a:solidFill>
              </a:rPr>
              <a:t>Shrnutí podmínek rovnováhy</a:t>
            </a:r>
          </a:p>
        </p:txBody>
      </p:sp>
      <p:sp>
        <p:nvSpPr>
          <p:cNvPr id="33795" name="Rectangle 3"/>
          <p:cNvSpPr>
            <a:spLocks noGrp="1" noChangeArrowheads="1"/>
          </p:cNvSpPr>
          <p:nvPr>
            <p:ph type="body" idx="1"/>
          </p:nvPr>
        </p:nvSpPr>
        <p:spPr>
          <a:xfrm>
            <a:off x="282388" y="1484314"/>
            <a:ext cx="11604811" cy="4768568"/>
          </a:xfrm>
        </p:spPr>
        <p:txBody>
          <a:bodyPr>
            <a:normAutofit fontScale="55000" lnSpcReduction="20000"/>
          </a:bodyPr>
          <a:lstStyle/>
          <a:p>
            <a:pPr algn="just">
              <a:lnSpc>
                <a:spcPct val="120000"/>
              </a:lnSpc>
              <a:defRPr/>
            </a:pPr>
            <a:r>
              <a:rPr lang="cs-CZ" sz="3600" b="1" dirty="0">
                <a:latin typeface="Times New Roman" panose="02020603050405020304" pitchFamily="18" charset="0"/>
              </a:rPr>
              <a:t>V modelu –  tři podmínky, které musí být splněny pro ustavení rovnovážné situace:</a:t>
            </a:r>
          </a:p>
          <a:p>
            <a:pPr marL="444500" indent="-330200" algn="just">
              <a:lnSpc>
                <a:spcPct val="120000"/>
              </a:lnSpc>
              <a:buFont typeface="+mj-lt"/>
              <a:buAutoNum type="arabicPeriod"/>
              <a:defRPr/>
            </a:pPr>
            <a:r>
              <a:rPr lang="cs-CZ" sz="3600" b="1" dirty="0">
                <a:latin typeface="Times New Roman" panose="02020603050405020304" pitchFamily="18" charset="0"/>
              </a:rPr>
              <a:t>Mezní míra technické substituce jednoho výrobního faktoru za druhý – stejná pro oba statky,</a:t>
            </a:r>
          </a:p>
          <a:p>
            <a:pPr marL="444500" indent="-330200" algn="just">
              <a:lnSpc>
                <a:spcPct val="120000"/>
              </a:lnSpc>
              <a:buFont typeface="+mj-lt"/>
              <a:buAutoNum type="arabicPeriod"/>
              <a:defRPr/>
            </a:pPr>
            <a:r>
              <a:rPr lang="cs-CZ" sz="3600" b="1" dirty="0">
                <a:latin typeface="Times New Roman" panose="02020603050405020304" pitchFamily="18" charset="0"/>
              </a:rPr>
              <a:t>Mezní míra substituce ve spotřebě jednoho statku za druhý – stejná pro oba spotřebitele,</a:t>
            </a:r>
          </a:p>
          <a:p>
            <a:pPr marL="444500" indent="-330200" algn="just">
              <a:lnSpc>
                <a:spcPct val="120000"/>
              </a:lnSpc>
              <a:buFont typeface="+mj-lt"/>
              <a:buAutoNum type="arabicPeriod"/>
              <a:defRPr/>
            </a:pPr>
            <a:r>
              <a:rPr lang="cs-CZ" sz="3600" b="1" dirty="0">
                <a:latin typeface="Times New Roman" panose="02020603050405020304" pitchFamily="18" charset="0"/>
              </a:rPr>
              <a:t>Společná mezní míra substituce ve spotřebě se má rovnat společné mezní míře transformace.</a:t>
            </a:r>
          </a:p>
          <a:p>
            <a:pPr algn="just">
              <a:lnSpc>
                <a:spcPct val="120000"/>
              </a:lnSpc>
              <a:buFont typeface="Wingdings" panose="05000000000000000000" pitchFamily="2" charset="2"/>
              <a:buChar char="Ø"/>
              <a:defRPr/>
            </a:pPr>
            <a:r>
              <a:rPr lang="cs-CZ" sz="3600" b="1" dirty="0">
                <a:latin typeface="Times New Roman" panose="02020603050405020304" pitchFamily="18" charset="0"/>
              </a:rPr>
              <a:t>Podmínky </a:t>
            </a:r>
            <a:r>
              <a:rPr lang="cs-CZ" sz="3600" b="1" dirty="0">
                <a:highlight>
                  <a:srgbClr val="FFFF00"/>
                </a:highlight>
                <a:latin typeface="Times New Roman" panose="02020603050405020304" pitchFamily="18" charset="0"/>
              </a:rPr>
              <a:t>2 x 2 x 2 x 2 modelu.</a:t>
            </a:r>
          </a:p>
          <a:p>
            <a:pPr algn="just">
              <a:lnSpc>
                <a:spcPct val="120000"/>
              </a:lnSpc>
              <a:defRPr/>
            </a:pPr>
            <a:endParaRPr lang="cs-CZ" sz="3600" b="1" dirty="0">
              <a:latin typeface="Times New Roman" panose="02020603050405020304" pitchFamily="18" charset="0"/>
            </a:endParaRPr>
          </a:p>
          <a:p>
            <a:pPr algn="just">
              <a:lnSpc>
                <a:spcPct val="120000"/>
              </a:lnSpc>
              <a:defRPr/>
            </a:pPr>
            <a:r>
              <a:rPr lang="cs-CZ" sz="3600" b="1" dirty="0">
                <a:latin typeface="Times New Roman" panose="02020603050405020304" pitchFamily="18" charset="0"/>
              </a:rPr>
              <a:t>Podmínky pro dosažení celkové rovnováhy v situaci mnoha výrobních faktorů, mnoha spotřebitelů a mnoha statků:</a:t>
            </a:r>
          </a:p>
          <a:p>
            <a:pPr marL="538480" indent="-424180" algn="just">
              <a:lnSpc>
                <a:spcPct val="120000"/>
              </a:lnSpc>
              <a:buFont typeface="+mj-lt"/>
              <a:buAutoNum type="arabicPeriod"/>
              <a:defRPr/>
            </a:pPr>
            <a:r>
              <a:rPr lang="cs-CZ" sz="3600" b="1" dirty="0">
                <a:latin typeface="Times New Roman" panose="02020603050405020304" pitchFamily="18" charset="0"/>
              </a:rPr>
              <a:t>Mezní míra technické substituce každého výrobního faktoru za každý jiný výrobní faktor – stejná pro všechny statky,</a:t>
            </a:r>
          </a:p>
          <a:p>
            <a:pPr marL="538480" indent="-424180" algn="just">
              <a:lnSpc>
                <a:spcPct val="120000"/>
              </a:lnSpc>
              <a:buFont typeface="+mj-lt"/>
              <a:buAutoNum type="arabicPeriod"/>
              <a:defRPr/>
            </a:pPr>
            <a:r>
              <a:rPr lang="cs-CZ" sz="3600" b="1" dirty="0">
                <a:latin typeface="Times New Roman" panose="02020603050405020304" pitchFamily="18" charset="0"/>
              </a:rPr>
              <a:t>Mezní míra substituce každého statku za každý jiný statek – stejná pro všechny spotřebitele,</a:t>
            </a:r>
          </a:p>
          <a:p>
            <a:pPr marL="538480" indent="-424180" algn="just">
              <a:lnSpc>
                <a:spcPct val="120000"/>
              </a:lnSpc>
              <a:buFont typeface="+mj-lt"/>
              <a:buAutoNum type="arabicPeriod"/>
              <a:defRPr/>
            </a:pPr>
            <a:r>
              <a:rPr lang="cs-CZ" sz="3600" b="1" dirty="0">
                <a:latin typeface="Times New Roman" panose="02020603050405020304" pitchFamily="18" charset="0"/>
              </a:rPr>
              <a:t>Společná mezní míra substituce se má rovnat společné mezní míře transformace pro všechny páry statků.</a:t>
            </a:r>
          </a:p>
          <a:p>
            <a:pPr algn="just" eaLnBrk="1" hangingPunct="1">
              <a:lnSpc>
                <a:spcPct val="120000"/>
              </a:lnSpc>
              <a:defRPr/>
            </a:pPr>
            <a:endParaRPr lang="cs-CZ" sz="3600" b="1" dirty="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609600" y="366711"/>
            <a:ext cx="10972800" cy="1143000"/>
          </a:xfrm>
        </p:spPr>
        <p:txBody>
          <a:bodyPr/>
          <a:lstStyle/>
          <a:p>
            <a:pPr eaLnBrk="1" hangingPunct="1">
              <a:defRPr/>
            </a:pPr>
            <a:r>
              <a:rPr lang="cs-CZ" dirty="0">
                <a:solidFill>
                  <a:schemeClr val="hlink"/>
                </a:solidFill>
              </a:rPr>
              <a:t>Dosažení všeobecné rovnováhy</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idx="1"/>
              </p:nvPr>
            </p:nvSpPr>
            <p:spPr>
              <a:xfrm>
                <a:off x="443753" y="1412876"/>
                <a:ext cx="11335871" cy="4506913"/>
              </a:xfrm>
            </p:spPr>
            <p:txBody>
              <a:bodyPr>
                <a:normAutofit fontScale="92500" lnSpcReduction="10000"/>
              </a:bodyPr>
              <a:lstStyle/>
              <a:p>
                <a:pPr eaLnBrk="1" hangingPunct="1">
                  <a:lnSpc>
                    <a:spcPct val="110000"/>
                  </a:lnSpc>
                </a:pPr>
                <a:r>
                  <a:rPr lang="cs-CZ" altLang="en-US" sz="2400" dirty="0">
                    <a:latin typeface="Times New Roman" panose="02020603050405020304" pitchFamily="18" charset="0"/>
                  </a:rPr>
                  <a:t>Složitou ekonomiku (předpoklad DK) vede do bodu celkové rovnováhy </a:t>
                </a:r>
                <a:r>
                  <a:rPr lang="cs-CZ" altLang="en-US" sz="2400" b="1" dirty="0">
                    <a:latin typeface="Times New Roman" panose="02020603050405020304" pitchFamily="18" charset="0"/>
                  </a:rPr>
                  <a:t>CENOVÝ SYSTÉM. </a:t>
                </a:r>
              </a:p>
              <a:p>
                <a:pPr algn="just" eaLnBrk="1" hangingPunct="1">
                  <a:lnSpc>
                    <a:spcPct val="110000"/>
                  </a:lnSpc>
                  <a:buFont typeface="Wingdings" panose="05000000000000000000" pitchFamily="2" charset="2"/>
                  <a:buChar char="ü"/>
                </a:pPr>
                <a:r>
                  <a:rPr lang="cs-CZ" altLang="en-US" sz="2400" b="1" dirty="0">
                    <a:latin typeface="Times New Roman" panose="02020603050405020304" pitchFamily="18" charset="0"/>
                  </a:rPr>
                  <a:t>Rovnováha na dílčích trzích</a:t>
                </a:r>
                <a:r>
                  <a:rPr lang="cs-CZ" altLang="en-US" sz="2400" dirty="0">
                    <a:latin typeface="Times New Roman" panose="02020603050405020304" pitchFamily="18" charset="0"/>
                  </a:rPr>
                  <a:t> / </a:t>
                </a:r>
                <a:r>
                  <a:rPr lang="cs-CZ" altLang="en-US" sz="2400" b="1" dirty="0">
                    <a:latin typeface="Times New Roman" panose="02020603050405020304" pitchFamily="18" charset="0"/>
                  </a:rPr>
                  <a:t>všeobecné rovnováhy: </a:t>
                </a:r>
                <a:r>
                  <a:rPr lang="cs-CZ" altLang="en-US" sz="2400" dirty="0">
                    <a:latin typeface="Times New Roman" panose="02020603050405020304" pitchFamily="18" charset="0"/>
                  </a:rPr>
                  <a:t>dosahována prostřednictvím </a:t>
                </a:r>
                <a:r>
                  <a:rPr lang="cs-CZ" altLang="en-US" sz="2400" b="1" dirty="0">
                    <a:latin typeface="Times New Roman" panose="02020603050405020304" pitchFamily="18" charset="0"/>
                  </a:rPr>
                  <a:t>cenového systému</a:t>
                </a:r>
                <a:r>
                  <a:rPr lang="cs-CZ" altLang="en-US" sz="2400" dirty="0">
                    <a:latin typeface="Times New Roman" panose="02020603050405020304" pitchFamily="18" charset="0"/>
                  </a:rPr>
                  <a:t>, i přesto, že se firmy pouze snaží </a:t>
                </a:r>
                <a:r>
                  <a:rPr lang="cs-CZ" altLang="en-US" sz="2400" b="1" dirty="0">
                    <a:latin typeface="Times New Roman" panose="02020603050405020304" pitchFamily="18" charset="0"/>
                  </a:rPr>
                  <a:t>maximalizovat své zisky </a:t>
                </a:r>
                <a:r>
                  <a:rPr lang="cs-CZ" altLang="en-US" sz="2400" dirty="0">
                    <a:latin typeface="Times New Roman" panose="02020603050405020304" pitchFamily="18" charset="0"/>
                  </a:rPr>
                  <a:t>a </a:t>
                </a:r>
                <a:r>
                  <a:rPr lang="cs-CZ" altLang="en-US" sz="2400" b="1" dirty="0">
                    <a:latin typeface="Times New Roman" panose="02020603050405020304" pitchFamily="18" charset="0"/>
                  </a:rPr>
                  <a:t>spotřebitelé maximalizují svůj užitek </a:t>
                </a:r>
                <a:r>
                  <a:rPr lang="cs-CZ" altLang="en-US" sz="2400" dirty="0">
                    <a:latin typeface="Times New Roman" panose="02020603050405020304" pitchFamily="18" charset="0"/>
                  </a:rPr>
                  <a:t>vzhledem ke </a:t>
                </a:r>
                <a:r>
                  <a:rPr lang="cs-CZ" altLang="en-US" sz="2400" b="1" dirty="0">
                    <a:latin typeface="Times New Roman" panose="02020603050405020304" pitchFamily="18" charset="0"/>
                  </a:rPr>
                  <a:t>svému příjmu</a:t>
                </a:r>
                <a:r>
                  <a:rPr lang="cs-CZ" altLang="en-US" sz="2400" dirty="0">
                    <a:latin typeface="Times New Roman" panose="02020603050405020304" pitchFamily="18" charset="0"/>
                  </a:rPr>
                  <a:t>.</a:t>
                </a:r>
              </a:p>
              <a:p>
                <a:pPr algn="just" eaLnBrk="1" hangingPunct="1">
                  <a:lnSpc>
                    <a:spcPct val="110000"/>
                  </a:lnSpc>
                  <a:buFont typeface="Wingdings" panose="05000000000000000000" pitchFamily="2" charset="2"/>
                  <a:buChar char="ü"/>
                </a:pPr>
                <a:endParaRPr lang="cs-CZ" altLang="en-US" sz="2400" dirty="0">
                  <a:latin typeface="Times New Roman" panose="02020603050405020304" pitchFamily="18" charset="0"/>
                </a:endParaRPr>
              </a:p>
              <a:p>
                <a:pPr marL="571500" indent="-457200" algn="just" eaLnBrk="1" hangingPunct="1">
                  <a:lnSpc>
                    <a:spcPct val="110000"/>
                  </a:lnSpc>
                  <a:buSzPct val="100000"/>
                  <a:buFont typeface="+mj-lt"/>
                  <a:buAutoNum type="alphaUcPeriod"/>
                </a:pPr>
                <a:r>
                  <a:rPr lang="cs-CZ" altLang="en-US" sz="2400" b="1" dirty="0">
                    <a:highlight>
                      <a:srgbClr val="FFFF00"/>
                    </a:highlight>
                    <a:latin typeface="Times New Roman" panose="02020603050405020304" pitchFamily="18" charset="0"/>
                  </a:rPr>
                  <a:t>CENOVÝ SYSTÉM A EFEKTIVNOST VÝROBY</a:t>
                </a:r>
              </a:p>
              <a:p>
                <a:pPr algn="just" eaLnBrk="1" hangingPunct="1">
                  <a:lnSpc>
                    <a:spcPct val="110000"/>
                  </a:lnSpc>
                  <a:buFont typeface="Wingdings" panose="05000000000000000000" pitchFamily="2" charset="2"/>
                  <a:buChar char="ü"/>
                </a:pPr>
                <a:r>
                  <a:rPr lang="cs-CZ" altLang="en-US" sz="2400" b="1" dirty="0">
                    <a:solidFill>
                      <a:srgbClr val="C00000"/>
                    </a:solidFill>
                    <a:latin typeface="Times New Roman" panose="02020603050405020304" pitchFamily="18" charset="0"/>
                  </a:rPr>
                  <a:t>Z teorie trhu práce: </a:t>
                </a:r>
                <a:r>
                  <a:rPr lang="cs-CZ" altLang="en-US" sz="2400" b="1" dirty="0">
                    <a:latin typeface="Times New Roman" panose="02020603050405020304" pitchFamily="18" charset="0"/>
                  </a:rPr>
                  <a:t>každá firma zaměstnává takové množství práce, které odpovídá vyrovnání mzdy s násobkem </a:t>
                </a:r>
                <a14:m>
                  <m:oMath xmlns:m="http://schemas.openxmlformats.org/officeDocument/2006/math">
                    <m:sSub>
                      <m:sSubPr>
                        <m:ctrlPr>
                          <a:rPr lang="cs-CZ" altLang="en-US" sz="2400" b="1" i="1" dirty="0" smtClean="0">
                            <a:latin typeface="Cambria Math" panose="02040503050406030204" pitchFamily="18" charset="0"/>
                          </a:rPr>
                        </m:ctrlPr>
                      </m:sSubPr>
                      <m:e>
                        <m:r>
                          <a:rPr lang="cs-CZ" altLang="en-US" sz="2400" b="1" i="1" dirty="0" smtClean="0">
                            <a:latin typeface="Cambria Math" panose="02040503050406030204" pitchFamily="18" charset="0"/>
                          </a:rPr>
                          <m:t>𝑴𝑷</m:t>
                        </m:r>
                      </m:e>
                      <m:sub>
                        <m:r>
                          <a:rPr lang="cs-CZ" altLang="en-US" sz="2400" b="1" i="1" dirty="0" smtClean="0">
                            <a:latin typeface="Cambria Math" panose="02040503050406030204" pitchFamily="18" charset="0"/>
                          </a:rPr>
                          <m:t>𝑳</m:t>
                        </m:r>
                      </m:sub>
                    </m:sSub>
                    <m:r>
                      <a:rPr lang="cs-CZ" altLang="en-US" sz="2400" b="1" i="1" dirty="0" smtClean="0">
                        <a:latin typeface="Cambria Math" panose="02040503050406030204" pitchFamily="18" charset="0"/>
                      </a:rPr>
                      <m:t> </m:t>
                    </m:r>
                  </m:oMath>
                </a14:m>
                <a:r>
                  <a:rPr lang="cs-CZ" altLang="en-US" sz="2400" b="1" dirty="0">
                    <a:latin typeface="Times New Roman" panose="02020603050405020304" pitchFamily="18" charset="0"/>
                  </a:rPr>
                  <a:t>a ceny produktu / příjmu z </a:t>
                </a:r>
                <a14:m>
                  <m:oMath xmlns:m="http://schemas.openxmlformats.org/officeDocument/2006/math">
                    <m:sSub>
                      <m:sSubPr>
                        <m:ctrlPr>
                          <a:rPr lang="cs-CZ" altLang="en-US" sz="2400" b="1" i="1" dirty="0">
                            <a:latin typeface="Cambria Math" panose="02040503050406030204" pitchFamily="18" charset="0"/>
                          </a:rPr>
                        </m:ctrlPr>
                      </m:sSubPr>
                      <m:e>
                        <m:r>
                          <a:rPr lang="cs-CZ" altLang="en-US" sz="2400" b="1" i="1" dirty="0">
                            <a:latin typeface="Cambria Math" panose="02040503050406030204" pitchFamily="18" charset="0"/>
                          </a:rPr>
                          <m:t>𝑴𝑷</m:t>
                        </m:r>
                      </m:e>
                      <m:sub>
                        <m:r>
                          <a:rPr lang="cs-CZ" altLang="en-US" sz="2400" b="1" i="1" dirty="0">
                            <a:latin typeface="Cambria Math" panose="02040503050406030204" pitchFamily="18" charset="0"/>
                          </a:rPr>
                          <m:t>𝑳</m:t>
                        </m:r>
                      </m:sub>
                    </m:sSub>
                  </m:oMath>
                </a14:m>
                <a:r>
                  <a:rPr lang="cs-CZ" altLang="en-US" sz="2400" b="1" dirty="0">
                    <a:latin typeface="Times New Roman" panose="02020603050405020304" pitchFamily="18" charset="0"/>
                  </a:rPr>
                  <a:t>. </a:t>
                </a:r>
              </a:p>
              <a:p>
                <a:pPr algn="just" eaLnBrk="1" hangingPunct="1">
                  <a:lnSpc>
                    <a:spcPct val="110000"/>
                  </a:lnSpc>
                  <a:buFont typeface="Wingdings" panose="05000000000000000000" pitchFamily="2" charset="2"/>
                  <a:buChar char="Ø"/>
                </a:pPr>
                <a:r>
                  <a:rPr lang="cs-CZ" altLang="en-US" sz="2400" b="1" dirty="0">
                    <a:latin typeface="Times New Roman" panose="02020603050405020304" pitchFamily="18" charset="0"/>
                  </a:rPr>
                  <a:t>Podmínky DK na trhu práce: práce se přemísťuje mezi odvětvími, dokud není dosaženo stejné mzdové sazby ve všech odvětvích. </a:t>
                </a:r>
              </a:p>
              <a:p>
                <a:pPr algn="just" eaLnBrk="1" hangingPunct="1">
                  <a:lnSpc>
                    <a:spcPct val="110000"/>
                  </a:lnSpc>
                  <a:buFont typeface="Wingdings" panose="05000000000000000000" pitchFamily="2" charset="2"/>
                  <a:buChar char="Ø"/>
                </a:pPr>
                <a:r>
                  <a:rPr lang="cs-CZ" sz="2400" b="1" dirty="0">
                    <a:latin typeface="Times New Roman" panose="02020603050405020304" pitchFamily="18" charset="0"/>
                  </a:rPr>
                  <a:t>=&gt;&gt;</a:t>
                </a:r>
                <a:r>
                  <a:rPr lang="cs-CZ" altLang="en-US" sz="2400" b="1" dirty="0">
                    <a:latin typeface="Times New Roman" panose="02020603050405020304" pitchFamily="18" charset="0"/>
                  </a:rPr>
                  <a:t> V rovnovážné situaci platí:</a:t>
                </a:r>
              </a:p>
              <a:p>
                <a:pPr marL="114300" indent="0" algn="just" eaLnBrk="1" hangingPunct="1">
                  <a:lnSpc>
                    <a:spcPct val="110000"/>
                  </a:lnSpc>
                  <a:buNone/>
                </a:pPr>
                <a14:m>
                  <m:oMathPara xmlns:m="http://schemas.openxmlformats.org/officeDocument/2006/math">
                    <m:oMathParaPr>
                      <m:jc m:val="centerGroup"/>
                    </m:oMathParaPr>
                    <m:oMath xmlns:m="http://schemas.openxmlformats.org/officeDocument/2006/math">
                      <m:sSub>
                        <m:sSubPr>
                          <m:ctrlPr>
                            <a:rPr lang="cs-CZ" altLang="en-US" sz="2400" b="1" i="1" dirty="0" smtClean="0">
                              <a:highlight>
                                <a:srgbClr val="FFFF00"/>
                              </a:highlight>
                              <a:latin typeface="Cambria Math" panose="02040503050406030204" pitchFamily="18" charset="0"/>
                            </a:rPr>
                          </m:ctrlPr>
                        </m:sSubPr>
                        <m:e>
                          <m:r>
                            <a:rPr lang="cs-CZ" altLang="en-US" sz="2400" b="1" i="1" dirty="0" smtClean="0">
                              <a:highlight>
                                <a:srgbClr val="FFFF00"/>
                              </a:highlight>
                              <a:latin typeface="Cambria Math" panose="02040503050406030204" pitchFamily="18" charset="0"/>
                            </a:rPr>
                            <m:t>𝑴𝑷</m:t>
                          </m:r>
                        </m:e>
                        <m:sub>
                          <m:r>
                            <a:rPr lang="cs-CZ" altLang="en-US" sz="2400" b="1" i="1" dirty="0" smtClean="0">
                              <a:highlight>
                                <a:srgbClr val="FFFF00"/>
                              </a:highlight>
                              <a:latin typeface="Cambria Math" panose="02040503050406030204" pitchFamily="18" charset="0"/>
                            </a:rPr>
                            <m:t>𝑳𝑿</m:t>
                          </m:r>
                        </m:sub>
                      </m:sSub>
                      <m:r>
                        <a:rPr lang="cs-CZ" altLang="en-US" sz="2400" b="1" i="1" dirty="0" smtClean="0">
                          <a:highlight>
                            <a:srgbClr val="FFFF00"/>
                          </a:highlight>
                          <a:latin typeface="Cambria Math" panose="02040503050406030204" pitchFamily="18" charset="0"/>
                        </a:rPr>
                        <m:t>∗ </m:t>
                      </m:r>
                      <m:sSub>
                        <m:sSubPr>
                          <m:ctrlPr>
                            <a:rPr lang="cs-CZ" altLang="en-US" sz="2400" b="1" i="1" dirty="0" smtClean="0">
                              <a:highlight>
                                <a:srgbClr val="FFFF00"/>
                              </a:highlight>
                              <a:latin typeface="Cambria Math" panose="02040503050406030204" pitchFamily="18" charset="0"/>
                            </a:rPr>
                          </m:ctrlPr>
                        </m:sSubPr>
                        <m:e>
                          <m:r>
                            <a:rPr lang="cs-CZ" altLang="en-US" sz="2400" b="1" i="1" dirty="0" smtClean="0">
                              <a:highlight>
                                <a:srgbClr val="FFFF00"/>
                              </a:highlight>
                              <a:latin typeface="Cambria Math" panose="02040503050406030204" pitchFamily="18" charset="0"/>
                            </a:rPr>
                            <m:t>𝑷</m:t>
                          </m:r>
                        </m:e>
                        <m:sub>
                          <m:r>
                            <a:rPr lang="cs-CZ" altLang="en-US" sz="2400" b="1" i="1" dirty="0" smtClean="0">
                              <a:highlight>
                                <a:srgbClr val="FFFF00"/>
                              </a:highlight>
                              <a:latin typeface="Cambria Math" panose="02040503050406030204" pitchFamily="18" charset="0"/>
                            </a:rPr>
                            <m:t>𝑿</m:t>
                          </m:r>
                        </m:sub>
                      </m:sSub>
                      <m:r>
                        <a:rPr lang="cs-CZ" altLang="en-US" sz="2400" b="1" i="1" dirty="0" smtClean="0">
                          <a:highlight>
                            <a:srgbClr val="FFFF00"/>
                          </a:highlight>
                          <a:latin typeface="Cambria Math" panose="02040503050406030204" pitchFamily="18" charset="0"/>
                        </a:rPr>
                        <m:t> = </m:t>
                      </m:r>
                      <m:r>
                        <a:rPr lang="cs-CZ" altLang="en-US" sz="2400" b="1" i="1" dirty="0" smtClean="0">
                          <a:highlight>
                            <a:srgbClr val="FFFF00"/>
                          </a:highlight>
                          <a:latin typeface="Cambria Math" panose="02040503050406030204" pitchFamily="18" charset="0"/>
                        </a:rPr>
                        <m:t>𝒘</m:t>
                      </m:r>
                      <m:r>
                        <a:rPr lang="cs-CZ" altLang="en-US" sz="2400" b="1" i="1" dirty="0" smtClean="0">
                          <a:highlight>
                            <a:srgbClr val="FFFF00"/>
                          </a:highlight>
                          <a:latin typeface="Cambria Math" panose="02040503050406030204" pitchFamily="18" charset="0"/>
                        </a:rPr>
                        <m:t> =</m:t>
                      </m:r>
                      <m:sSub>
                        <m:sSubPr>
                          <m:ctrlPr>
                            <a:rPr lang="cs-CZ" altLang="en-US" sz="2400" b="1" i="1" dirty="0">
                              <a:highlight>
                                <a:srgbClr val="FFFF00"/>
                              </a:highlight>
                              <a:latin typeface="Cambria Math" panose="02040503050406030204" pitchFamily="18" charset="0"/>
                            </a:rPr>
                          </m:ctrlPr>
                        </m:sSubPr>
                        <m:e>
                          <m:r>
                            <a:rPr lang="cs-CZ" altLang="en-US" sz="2400" b="1" i="1" dirty="0">
                              <a:highlight>
                                <a:srgbClr val="FFFF00"/>
                              </a:highlight>
                              <a:latin typeface="Cambria Math" panose="02040503050406030204" pitchFamily="18" charset="0"/>
                            </a:rPr>
                            <m:t>𝑴𝑷</m:t>
                          </m:r>
                        </m:e>
                        <m:sub>
                          <m:r>
                            <a:rPr lang="cs-CZ" altLang="en-US" sz="2400" b="1" i="1" dirty="0">
                              <a:highlight>
                                <a:srgbClr val="FFFF00"/>
                              </a:highlight>
                              <a:latin typeface="Cambria Math" panose="02040503050406030204" pitchFamily="18" charset="0"/>
                            </a:rPr>
                            <m:t>𝑳</m:t>
                          </m:r>
                          <m:r>
                            <a:rPr lang="cs-CZ" altLang="en-US" sz="2400" b="1" i="1" dirty="0" smtClean="0">
                              <a:highlight>
                                <a:srgbClr val="FFFF00"/>
                              </a:highlight>
                              <a:latin typeface="Cambria Math" panose="02040503050406030204" pitchFamily="18" charset="0"/>
                            </a:rPr>
                            <m:t>𝒀</m:t>
                          </m:r>
                        </m:sub>
                      </m:sSub>
                      <m:r>
                        <a:rPr lang="cs-CZ" altLang="en-US" sz="2400" b="1" i="1" dirty="0">
                          <a:highlight>
                            <a:srgbClr val="FFFF00"/>
                          </a:highlight>
                          <a:latin typeface="Cambria Math" panose="02040503050406030204" pitchFamily="18" charset="0"/>
                        </a:rPr>
                        <m:t>∗ </m:t>
                      </m:r>
                      <m:sSub>
                        <m:sSubPr>
                          <m:ctrlPr>
                            <a:rPr lang="cs-CZ" altLang="en-US" sz="2400" b="1" i="1" dirty="0">
                              <a:highlight>
                                <a:srgbClr val="FFFF00"/>
                              </a:highlight>
                              <a:latin typeface="Cambria Math" panose="02040503050406030204" pitchFamily="18" charset="0"/>
                            </a:rPr>
                          </m:ctrlPr>
                        </m:sSubPr>
                        <m:e>
                          <m:r>
                            <a:rPr lang="cs-CZ" altLang="en-US" sz="2400" b="1" i="1" dirty="0">
                              <a:highlight>
                                <a:srgbClr val="FFFF00"/>
                              </a:highlight>
                              <a:latin typeface="Cambria Math" panose="02040503050406030204" pitchFamily="18" charset="0"/>
                            </a:rPr>
                            <m:t>𝑷</m:t>
                          </m:r>
                        </m:e>
                        <m:sub>
                          <m:r>
                            <a:rPr lang="cs-CZ" altLang="en-US" sz="2400" b="1" i="1" dirty="0" smtClean="0">
                              <a:highlight>
                                <a:srgbClr val="FFFF00"/>
                              </a:highlight>
                              <a:latin typeface="Cambria Math" panose="02040503050406030204" pitchFamily="18" charset="0"/>
                            </a:rPr>
                            <m:t>𝒀</m:t>
                          </m:r>
                        </m:sub>
                      </m:sSub>
                    </m:oMath>
                  </m:oMathPara>
                </a14:m>
                <a:endParaRPr lang="cs-CZ" altLang="en-US" sz="2400" b="1" dirty="0">
                  <a:highlight>
                    <a:srgbClr val="FFFF00"/>
                  </a:highlight>
                  <a:latin typeface="Times New Roman" panose="02020603050405020304" pitchFamily="18" charset="0"/>
                </a:endParaRPr>
              </a:p>
            </p:txBody>
          </p:sp>
        </mc:Choice>
        <mc:Fallback xmlns="">
          <p:sp>
            <p:nvSpPr>
              <p:cNvPr id="14339" name="Rectangle 3"/>
              <p:cNvSpPr>
                <a:spLocks noRot="1" noChangeAspect="1" noMove="1" noResize="1" noEditPoints="1" noAdjustHandles="1" noChangeArrowheads="1" noChangeShapeType="1" noTextEdit="1"/>
              </p:cNvSpPr>
              <p:nvPr>
                <p:ph type="body" idx="1"/>
              </p:nvPr>
            </p:nvSpPr>
            <p:spPr>
              <a:xfrm>
                <a:off x="443753" y="1412876"/>
                <a:ext cx="11335871" cy="4506913"/>
              </a:xfrm>
              <a:blipFill rotWithShape="1">
                <a:blip r:embed="rId3"/>
                <a:stretch>
                  <a:fillRect l="-5" r="3" b="7"/>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cs-CZ" dirty="0">
                <a:solidFill>
                  <a:schemeClr val="hlink"/>
                </a:solidFill>
              </a:rPr>
              <a:t>Dosažení všeobecné rovnováhy</a:t>
            </a:r>
          </a:p>
        </p:txBody>
      </p:sp>
      <p:sp>
        <p:nvSpPr>
          <p:cNvPr id="14339" name="Rectangle 3"/>
          <p:cNvSpPr>
            <a:spLocks noGrp="1" noChangeArrowheads="1"/>
          </p:cNvSpPr>
          <p:nvPr>
            <p:ph type="body" idx="1"/>
          </p:nvPr>
        </p:nvSpPr>
        <p:spPr>
          <a:xfrm>
            <a:off x="309281" y="1412876"/>
            <a:ext cx="11712390" cy="4786218"/>
          </a:xfrm>
        </p:spPr>
        <p:txBody>
          <a:bodyPr>
            <a:normAutofit fontScale="92500" lnSpcReduction="20000"/>
          </a:bodyPr>
          <a:lstStyle/>
          <a:p>
            <a:pPr algn="just" eaLnBrk="1" hangingPunct="1">
              <a:lnSpc>
                <a:spcPct val="110000"/>
              </a:lnSpc>
              <a:buFont typeface="Wingdings" panose="05000000000000000000" pitchFamily="2" charset="2"/>
              <a:buChar char="v"/>
            </a:pPr>
            <a:r>
              <a:rPr lang="cs-CZ" altLang="en-US" sz="3600" b="1" dirty="0">
                <a:solidFill>
                  <a:srgbClr val="FF0000"/>
                </a:solidFill>
                <a:latin typeface="Times New Roman" panose="02020603050405020304" pitchFamily="18" charset="0"/>
              </a:rPr>
              <a:t>Plná zaměstnanost – zajištění mzdovou pružností </a:t>
            </a:r>
          </a:p>
          <a:p>
            <a:pPr algn="just" eaLnBrk="1" hangingPunct="1">
              <a:lnSpc>
                <a:spcPct val="110000"/>
              </a:lnSpc>
            </a:pPr>
            <a:r>
              <a:rPr lang="cs-CZ" altLang="en-US" b="1" dirty="0">
                <a:latin typeface="Times New Roman" panose="02020603050405020304" pitchFamily="18" charset="0"/>
              </a:rPr>
              <a:t>Předpoklad: nerovnovážná situace na trhu práce – celková poptávka po práci &lt; nabídka práce</a:t>
            </a:r>
            <a:r>
              <a:rPr lang="cs-CZ" b="1" dirty="0">
                <a:latin typeface="Times New Roman" panose="02020603050405020304" pitchFamily="18" charset="0"/>
              </a:rPr>
              <a:t> =&gt;&gt; </a:t>
            </a:r>
            <a:r>
              <a:rPr lang="cs-CZ" altLang="en-US" b="1" dirty="0">
                <a:latin typeface="Times New Roman" panose="02020603050405020304" pitchFamily="18" charset="0"/>
              </a:rPr>
              <a:t>část pracovních sil = NEZAMĚSTNANÁ. </a:t>
            </a:r>
          </a:p>
          <a:p>
            <a:pPr algn="just" eaLnBrk="1" hangingPunct="1">
              <a:lnSpc>
                <a:spcPct val="110000"/>
              </a:lnSpc>
              <a:buFont typeface="Wingdings" panose="05000000000000000000" pitchFamily="2" charset="2"/>
              <a:buChar char="ü"/>
            </a:pPr>
            <a:r>
              <a:rPr lang="cs-CZ" altLang="en-US" b="1" dirty="0">
                <a:latin typeface="Times New Roman" panose="02020603050405020304" pitchFamily="18" charset="0"/>
              </a:rPr>
              <a:t>Důsledek: pokles mzdové sazby – nezaměstnaní nabízejí práci za nižší mzdovou sazbu. Firmy zaměstnají více pracovníků </a:t>
            </a:r>
            <a:r>
              <a:rPr lang="cs-CZ" b="1" dirty="0">
                <a:latin typeface="Times New Roman" panose="02020603050405020304" pitchFamily="18" charset="0"/>
              </a:rPr>
              <a:t>=&gt;&gt; </a:t>
            </a:r>
            <a:r>
              <a:rPr lang="cs-CZ" altLang="en-US" b="1" dirty="0">
                <a:latin typeface="Times New Roman" panose="02020603050405020304" pitchFamily="18" charset="0"/>
              </a:rPr>
              <a:t>zvyšují poptávku po práci. </a:t>
            </a:r>
          </a:p>
          <a:p>
            <a:pPr algn="just" eaLnBrk="1" hangingPunct="1">
              <a:lnSpc>
                <a:spcPct val="110000"/>
              </a:lnSpc>
              <a:buFont typeface="Wingdings" panose="05000000000000000000" pitchFamily="2" charset="2"/>
              <a:buChar char="ü"/>
            </a:pPr>
            <a:endParaRPr lang="cs-CZ" altLang="en-US" b="1" dirty="0">
              <a:latin typeface="Times New Roman" panose="02020603050405020304" pitchFamily="18" charset="0"/>
            </a:endParaRPr>
          </a:p>
          <a:p>
            <a:pPr algn="just" eaLnBrk="1" hangingPunct="1">
              <a:lnSpc>
                <a:spcPct val="110000"/>
              </a:lnSpc>
              <a:buFont typeface="Wingdings" panose="05000000000000000000" pitchFamily="2" charset="2"/>
              <a:buChar char="ü"/>
            </a:pPr>
            <a:r>
              <a:rPr lang="cs-CZ" altLang="en-US" b="1" dirty="0">
                <a:latin typeface="Times New Roman" panose="02020603050405020304" pitchFamily="18" charset="0"/>
              </a:rPr>
              <a:t>Proces poklesu mezd a vzrůstu cen – zastavení při dosažení </a:t>
            </a:r>
            <a:r>
              <a:rPr lang="cs-CZ" altLang="en-US" b="1" dirty="0">
                <a:solidFill>
                  <a:srgbClr val="FF0000"/>
                </a:solidFill>
                <a:latin typeface="Times New Roman" panose="02020603050405020304" pitchFamily="18" charset="0"/>
              </a:rPr>
              <a:t>rovnovážné mzdové sazby a plné zaměstnanosti.</a:t>
            </a:r>
          </a:p>
          <a:p>
            <a:pPr algn="just" eaLnBrk="1" hangingPunct="1">
              <a:lnSpc>
                <a:spcPct val="110000"/>
              </a:lnSpc>
            </a:pPr>
            <a:endParaRPr lang="cs-CZ" altLang="en-US"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cs-CZ" dirty="0">
                <a:solidFill>
                  <a:schemeClr val="hlink"/>
                </a:solidFill>
              </a:rPr>
              <a:t>Dosažení všeobecné rovnováhy</a:t>
            </a:r>
          </a:p>
        </p:txBody>
      </p:sp>
      <mc:AlternateContent xmlns:mc="http://schemas.openxmlformats.org/markup-compatibility/2006">
        <mc:Choice xmlns:a14="http://schemas.microsoft.com/office/drawing/2010/main" Requires="a14">
          <p:sp>
            <p:nvSpPr>
              <p:cNvPr id="14339" name="Rectangle 3"/>
              <p:cNvSpPr>
                <a:spLocks noGrp="1" noChangeArrowheads="1"/>
              </p:cNvSpPr>
              <p:nvPr>
                <p:ph type="body" idx="1"/>
              </p:nvPr>
            </p:nvSpPr>
            <p:spPr>
              <a:xfrm>
                <a:off x="309281" y="1412876"/>
                <a:ext cx="11712390" cy="4665195"/>
              </a:xfrm>
            </p:spPr>
            <p:txBody>
              <a:bodyPr>
                <a:normAutofit lnSpcReduction="10000"/>
              </a:bodyPr>
              <a:lstStyle/>
              <a:p>
                <a:pPr eaLnBrk="1" hangingPunct="1">
                  <a:lnSpc>
                    <a:spcPct val="120000"/>
                  </a:lnSpc>
                </a:pPr>
                <a:r>
                  <a:rPr lang="cs-CZ" altLang="en-US" sz="2800" b="1" dirty="0">
                    <a:latin typeface="Times New Roman" panose="02020603050405020304" pitchFamily="18" charset="0"/>
                  </a:rPr>
                  <a:t>V případě plné zaměstnanosti – ekonomika na PPF:</a:t>
                </a:r>
              </a:p>
              <a:p>
                <a:pPr algn="just" eaLnBrk="1" hangingPunct="1">
                  <a:lnSpc>
                    <a:spcPct val="120000"/>
                  </a:lnSpc>
                  <a:buFont typeface="Wingdings" panose="05000000000000000000" pitchFamily="2" charset="2"/>
                  <a:buChar char="Ø"/>
                </a:pPr>
                <a:r>
                  <a:rPr lang="cs-CZ" altLang="en-US" sz="2800" b="1" dirty="0">
                    <a:latin typeface="Times New Roman" panose="02020603050405020304" pitchFamily="18" charset="0"/>
                  </a:rPr>
                  <a:t>Bod – záleží na relativní ceně produktů: při vyšších cenách X ve vztahu k cenám Y: firmy zvyšují výrobu X: </a:t>
                </a:r>
                <a:endParaRPr lang="cs-CZ" altLang="en-US" sz="2800" b="1" i="1" dirty="0">
                  <a:latin typeface="Times New Roman" panose="02020603050405020304" pitchFamily="18" charset="0"/>
                </a:endParaRPr>
              </a:p>
              <a:p>
                <a:pPr marL="114300" indent="0" algn="ctr" eaLnBrk="1" hangingPunct="1">
                  <a:lnSpc>
                    <a:spcPct val="120000"/>
                  </a:lnSpc>
                  <a:buNone/>
                </a:pPr>
                <a14:m>
                  <m:oMathPara xmlns:m="http://schemas.openxmlformats.org/officeDocument/2006/math">
                    <m:oMathParaPr>
                      <m:jc m:val="centerGroup"/>
                    </m:oMathParaPr>
                    <m:oMath xmlns:m="http://schemas.openxmlformats.org/officeDocument/2006/math">
                      <m:f>
                        <m:fPr>
                          <m:ctrlPr>
                            <a:rPr lang="cs-CZ" altLang="en-US" sz="2800" b="1" i="1" dirty="0" smtClean="0">
                              <a:highlight>
                                <a:srgbClr val="FFFF00"/>
                              </a:highlight>
                              <a:latin typeface="Cambria Math" panose="02040503050406030204" pitchFamily="18" charset="0"/>
                            </a:rPr>
                          </m:ctrlPr>
                        </m:fPr>
                        <m:num>
                          <m:sSub>
                            <m:sSubPr>
                              <m:ctrlPr>
                                <a:rPr lang="cs-CZ" altLang="en-US" sz="2800" b="1" i="1" dirty="0">
                                  <a:highlight>
                                    <a:srgbClr val="FFFF00"/>
                                  </a:highlight>
                                  <a:latin typeface="Cambria Math" panose="02040503050406030204" pitchFamily="18" charset="0"/>
                                </a:rPr>
                              </m:ctrlPr>
                            </m:sSubPr>
                            <m:e>
                              <m:r>
                                <a:rPr lang="cs-CZ" altLang="en-US" sz="2800" b="1" i="1" dirty="0">
                                  <a:highlight>
                                    <a:srgbClr val="FFFF00"/>
                                  </a:highlight>
                                  <a:latin typeface="Cambria Math" panose="02040503050406030204" pitchFamily="18" charset="0"/>
                                </a:rPr>
                                <m:t>𝑴𝑷</m:t>
                              </m:r>
                            </m:e>
                            <m:sub>
                              <m:r>
                                <a:rPr lang="cs-CZ" altLang="en-US" sz="2800" b="1" i="1" dirty="0">
                                  <a:highlight>
                                    <a:srgbClr val="FFFF00"/>
                                  </a:highlight>
                                  <a:latin typeface="Cambria Math" panose="02040503050406030204" pitchFamily="18" charset="0"/>
                                </a:rPr>
                                <m:t>𝑳𝒀</m:t>
                              </m:r>
                            </m:sub>
                          </m:sSub>
                        </m:num>
                        <m:den>
                          <m:sSub>
                            <m:sSubPr>
                              <m:ctrlPr>
                                <a:rPr lang="cs-CZ" altLang="en-US" sz="2800" b="1" i="1" dirty="0">
                                  <a:highlight>
                                    <a:srgbClr val="FFFF00"/>
                                  </a:highlight>
                                  <a:latin typeface="Cambria Math" panose="02040503050406030204" pitchFamily="18" charset="0"/>
                                </a:rPr>
                              </m:ctrlPr>
                            </m:sSubPr>
                            <m:e>
                              <m:r>
                                <a:rPr lang="cs-CZ" altLang="en-US" sz="2800" b="1" i="1" dirty="0">
                                  <a:highlight>
                                    <a:srgbClr val="FFFF00"/>
                                  </a:highlight>
                                  <a:latin typeface="Cambria Math" panose="02040503050406030204" pitchFamily="18" charset="0"/>
                                </a:rPr>
                                <m:t>𝑴𝑷</m:t>
                              </m:r>
                            </m:e>
                            <m:sub>
                              <m:r>
                                <a:rPr lang="cs-CZ" altLang="en-US" sz="2800" b="1" i="1" dirty="0">
                                  <a:highlight>
                                    <a:srgbClr val="FFFF00"/>
                                  </a:highlight>
                                  <a:latin typeface="Cambria Math" panose="02040503050406030204" pitchFamily="18" charset="0"/>
                                </a:rPr>
                                <m:t>𝑳𝑿</m:t>
                              </m:r>
                            </m:sub>
                          </m:sSub>
                        </m:den>
                      </m:f>
                      <m:r>
                        <a:rPr lang="cs-CZ" altLang="en-US" sz="2800" b="1" i="1" dirty="0" smtClean="0">
                          <a:highlight>
                            <a:srgbClr val="FFFF00"/>
                          </a:highlight>
                          <a:latin typeface="Cambria Math" panose="02040503050406030204" pitchFamily="18" charset="0"/>
                        </a:rPr>
                        <m:t>= </m:t>
                      </m:r>
                      <m:f>
                        <m:fPr>
                          <m:ctrlPr>
                            <a:rPr lang="cs-CZ" altLang="en-US" sz="2800" b="1" i="1" dirty="0" smtClean="0">
                              <a:highlight>
                                <a:srgbClr val="FFFF00"/>
                              </a:highlight>
                              <a:latin typeface="Cambria Math" panose="02040503050406030204" pitchFamily="18" charset="0"/>
                            </a:rPr>
                          </m:ctrlPr>
                        </m:fPr>
                        <m:num>
                          <m:sSub>
                            <m:sSubPr>
                              <m:ctrlPr>
                                <a:rPr lang="cs-CZ" altLang="en-US" sz="2800" b="1" i="1" dirty="0">
                                  <a:highlight>
                                    <a:srgbClr val="FFFF00"/>
                                  </a:highlight>
                                  <a:latin typeface="Cambria Math" panose="02040503050406030204" pitchFamily="18" charset="0"/>
                                </a:rPr>
                              </m:ctrlPr>
                            </m:sSubPr>
                            <m:e>
                              <m:r>
                                <a:rPr lang="cs-CZ" altLang="en-US" sz="2800" b="1" i="1" dirty="0">
                                  <a:highlight>
                                    <a:srgbClr val="FFFF00"/>
                                  </a:highlight>
                                  <a:latin typeface="Cambria Math" panose="02040503050406030204" pitchFamily="18" charset="0"/>
                                </a:rPr>
                                <m:t>𝑷</m:t>
                              </m:r>
                            </m:e>
                            <m:sub>
                              <m:r>
                                <a:rPr lang="cs-CZ" altLang="en-US" sz="2800" b="1" i="1" dirty="0">
                                  <a:highlight>
                                    <a:srgbClr val="FFFF00"/>
                                  </a:highlight>
                                  <a:latin typeface="Cambria Math" panose="02040503050406030204" pitchFamily="18" charset="0"/>
                                </a:rPr>
                                <m:t>𝑿</m:t>
                              </m:r>
                            </m:sub>
                          </m:sSub>
                        </m:num>
                        <m:den>
                          <m:sSub>
                            <m:sSubPr>
                              <m:ctrlPr>
                                <a:rPr lang="cs-CZ" altLang="en-US" sz="2800" b="1" i="1" dirty="0">
                                  <a:highlight>
                                    <a:srgbClr val="FFFF00"/>
                                  </a:highlight>
                                  <a:latin typeface="Cambria Math" panose="02040503050406030204" pitchFamily="18" charset="0"/>
                                </a:rPr>
                              </m:ctrlPr>
                            </m:sSubPr>
                            <m:e>
                              <m:r>
                                <a:rPr lang="cs-CZ" altLang="en-US" sz="2800" b="1" i="1" dirty="0">
                                  <a:highlight>
                                    <a:srgbClr val="FFFF00"/>
                                  </a:highlight>
                                  <a:latin typeface="Cambria Math" panose="02040503050406030204" pitchFamily="18" charset="0"/>
                                </a:rPr>
                                <m:t>𝑷</m:t>
                              </m:r>
                            </m:e>
                            <m:sub>
                              <m:r>
                                <a:rPr lang="cs-CZ" altLang="en-US" sz="2800" b="1" i="1" dirty="0">
                                  <a:highlight>
                                    <a:srgbClr val="FFFF00"/>
                                  </a:highlight>
                                  <a:latin typeface="Cambria Math" panose="02040503050406030204" pitchFamily="18" charset="0"/>
                                </a:rPr>
                                <m:t>𝒀</m:t>
                              </m:r>
                            </m:sub>
                          </m:sSub>
                        </m:den>
                      </m:f>
                    </m:oMath>
                  </m:oMathPara>
                </a14:m>
                <a:endParaRPr lang="cs-CZ" altLang="en-US" sz="2800" b="1" dirty="0">
                  <a:highlight>
                    <a:srgbClr val="FFFF00"/>
                  </a:highlight>
                  <a:latin typeface="Times New Roman" panose="02020603050405020304" pitchFamily="18" charset="0"/>
                </a:endParaRPr>
              </a:p>
              <a:p>
                <a:pPr algn="just">
                  <a:lnSpc>
                    <a:spcPct val="120000"/>
                  </a:lnSpc>
                </a:pPr>
                <a:r>
                  <a:rPr lang="cs-CZ" altLang="en-US" sz="2800" b="1" dirty="0">
                    <a:latin typeface="Times New Roman" panose="02020603050405020304" pitchFamily="18" charset="0"/>
                  </a:rPr>
                  <a:t>Růst ceny X ve vztahu k ceně Y </a:t>
                </a:r>
                <a:r>
                  <a:rPr lang="cs-CZ" sz="2800" b="1" dirty="0">
                    <a:latin typeface="Times New Roman" panose="02020603050405020304" pitchFamily="18" charset="0"/>
                  </a:rPr>
                  <a:t>=&gt; </a:t>
                </a:r>
                <a:r>
                  <a:rPr lang="cs-CZ" altLang="en-US" sz="2800" b="1" dirty="0">
                    <a:latin typeface="Times New Roman" panose="02020603050405020304" pitchFamily="18" charset="0"/>
                  </a:rPr>
                  <a:t>přemísťovaní práce do výroby X. </a:t>
                </a:r>
              </a:p>
              <a:p>
                <a:pPr algn="just">
                  <a:lnSpc>
                    <a:spcPct val="120000"/>
                  </a:lnSpc>
                </a:pPr>
                <a:r>
                  <a:rPr lang="cs-CZ" altLang="en-US" sz="2800" b="1" dirty="0">
                    <a:latin typeface="Times New Roman" panose="02020603050405020304" pitchFamily="18" charset="0"/>
                  </a:rPr>
                  <a:t>Ekonomika se dostává do rovnovážného stavu: </a:t>
                </a:r>
                <a:r>
                  <a:rPr lang="cs-CZ" altLang="en-US" sz="2800" b="1" i="1" dirty="0">
                    <a:latin typeface="Times New Roman" panose="02020603050405020304" pitchFamily="18" charset="0"/>
                  </a:rPr>
                  <a:t>vzrůst relativní ceny X ku Y kompenzován poklesem poměru mezního produktu práce ve výrobě X k meznímu produktu práce ve výrobě Y.</a:t>
                </a:r>
              </a:p>
            </p:txBody>
          </p:sp>
        </mc:Choice>
        <mc:Fallback>
          <p:sp>
            <p:nvSpPr>
              <p:cNvPr id="14339" name="Rectangle 3"/>
              <p:cNvSpPr>
                <a:spLocks noGrp="1" noRot="1" noChangeAspect="1" noMove="1" noResize="1" noEditPoints="1" noAdjustHandles="1" noChangeArrowheads="1" noChangeShapeType="1" noTextEdit="1"/>
              </p:cNvSpPr>
              <p:nvPr>
                <p:ph type="body" idx="1"/>
              </p:nvPr>
            </p:nvSpPr>
            <p:spPr>
              <a:xfrm>
                <a:off x="309281" y="1412876"/>
                <a:ext cx="11712390" cy="4665195"/>
              </a:xfrm>
              <a:blipFill>
                <a:blip r:embed="rId3"/>
                <a:stretch>
                  <a:fillRect t="-131" r="-1041" b="-2092"/>
                </a:stretch>
              </a:blipFill>
            </p:spPr>
            <p:txBody>
              <a:bodyPr/>
              <a:lstStyle/>
              <a:p>
                <a:r>
                  <a:rPr lang="en-GB">
                    <a:noFill/>
                  </a:rPr>
                  <a:t> </a:t>
                </a:r>
              </a:p>
            </p:txBody>
          </p:sp>
        </mc:Fallback>
      </mc:AlternateContent>
      <p:sp>
        <p:nvSpPr>
          <p:cNvPr id="2" name="Text Box 6"/>
          <p:cNvSpPr txBox="1">
            <a:spLocks noChangeArrowheads="1"/>
          </p:cNvSpPr>
          <p:nvPr/>
        </p:nvSpPr>
        <p:spPr bwMode="auto">
          <a:xfrm>
            <a:off x="7712075" y="3198167"/>
            <a:ext cx="417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342900" indent="-342900" algn="ctr" eaLnBrk="1" hangingPunct="1">
              <a:spcBef>
                <a:spcPct val="50000"/>
              </a:spcBef>
              <a:buFont typeface="Arial" panose="020B0604020202020204" pitchFamily="34" charset="0"/>
              <a:buChar char="•"/>
            </a:pPr>
            <a:r>
              <a:rPr lang="cs-CZ" altLang="en-US" sz="2400" dirty="0">
                <a:latin typeface="Times New Roman" panose="02020603050405020304" pitchFamily="18" charset="0"/>
              </a:rPr>
              <a:t>P</a:t>
            </a:r>
            <a:r>
              <a:rPr lang="cs-CZ" altLang="en-US" sz="2400" baseline="-25000" dirty="0">
                <a:latin typeface="Times New Roman" panose="02020603050405020304" pitchFamily="18" charset="0"/>
              </a:rPr>
              <a:t>X</a:t>
            </a:r>
            <a:r>
              <a:rPr lang="en-US" altLang="en-US" sz="2400" dirty="0">
                <a:latin typeface="Times New Roman" panose="02020603050405020304" pitchFamily="18" charset="0"/>
              </a:rPr>
              <a:t>/</a:t>
            </a:r>
            <a:r>
              <a:rPr lang="cs-CZ" altLang="en-US" sz="2400" dirty="0">
                <a:latin typeface="Times New Roman" panose="02020603050405020304" pitchFamily="18" charset="0"/>
              </a:rPr>
              <a:t>P</a:t>
            </a:r>
            <a:r>
              <a:rPr lang="cs-CZ" altLang="en-US" sz="2400" baseline="-25000" dirty="0">
                <a:latin typeface="Times New Roman" panose="02020603050405020304" pitchFamily="18" charset="0"/>
              </a:rPr>
              <a:t>Y</a:t>
            </a:r>
            <a:r>
              <a:rPr lang="cs-CZ" altLang="en-US" sz="2400" dirty="0">
                <a:latin typeface="Times New Roman" panose="02020603050405020304" pitchFamily="18" charset="0"/>
              </a:rPr>
              <a:t> – relativní cena </a:t>
            </a:r>
            <a:r>
              <a:rPr lang="cs-CZ" altLang="en-US" sz="2400" i="1" dirty="0">
                <a:latin typeface="Times New Roman" panose="02020603050405020304" pitchFamily="18" charset="0"/>
              </a:rPr>
              <a:t>X</a:t>
            </a:r>
            <a:r>
              <a:rPr lang="cs-CZ" altLang="en-US" sz="2400" dirty="0">
                <a:latin typeface="Times New Roman" panose="02020603050405020304" pitchFamily="18" charset="0"/>
              </a:rPr>
              <a:t> ku </a:t>
            </a:r>
            <a:r>
              <a:rPr lang="cs-CZ" altLang="en-US" sz="2400" i="1" dirty="0">
                <a:latin typeface="Times New Roman" panose="02020603050405020304" pitchFamily="18" charset="0"/>
              </a:rPr>
              <a:t>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fontScale="90000"/>
          </a:bodyPr>
          <a:lstStyle/>
          <a:p>
            <a:pPr eaLnBrk="1" hangingPunct="1">
              <a:defRPr/>
            </a:pPr>
            <a:r>
              <a:rPr lang="cs-CZ" dirty="0">
                <a:solidFill>
                  <a:schemeClr val="hlink"/>
                </a:solidFill>
              </a:rPr>
              <a:t>Relativní ceny a neefektivní alokace zdrojů výroby</a:t>
            </a:r>
          </a:p>
        </p:txBody>
      </p:sp>
      <mc:AlternateContent xmlns:mc="http://schemas.openxmlformats.org/markup-compatibility/2006">
        <mc:Choice xmlns:a14="http://schemas.microsoft.com/office/drawing/2010/main" Requires="a14">
          <p:sp>
            <p:nvSpPr>
              <p:cNvPr id="14339" name="Rectangle 3"/>
              <p:cNvSpPr>
                <a:spLocks noGrp="1" noChangeArrowheads="1"/>
              </p:cNvSpPr>
              <p:nvPr>
                <p:ph type="body" idx="1"/>
              </p:nvPr>
            </p:nvSpPr>
            <p:spPr>
              <a:xfrm>
                <a:off x="8243047" y="1417638"/>
                <a:ext cx="3742765" cy="4835244"/>
              </a:xfrm>
            </p:spPr>
            <p:txBody>
              <a:bodyPr>
                <a:normAutofit fontScale="77500" lnSpcReduction="20000"/>
              </a:bodyPr>
              <a:lstStyle/>
              <a:p>
                <a:pPr eaLnBrk="1" hangingPunct="1">
                  <a:lnSpc>
                    <a:spcPct val="90000"/>
                  </a:lnSpc>
                  <a:buFont typeface="Wingdings" panose="05000000000000000000" pitchFamily="2" charset="2"/>
                  <a:buChar char="v"/>
                </a:pPr>
                <a:r>
                  <a:rPr lang="cs-CZ" altLang="en-US" sz="2800" b="1" dirty="0">
                    <a:solidFill>
                      <a:srgbClr val="FF0000"/>
                    </a:solidFill>
                    <a:latin typeface="Times New Roman" panose="02020603050405020304" pitchFamily="18" charset="0"/>
                  </a:rPr>
                  <a:t>Vychýlení relativní ceny z rovnovážného stavu – oblast výroby </a:t>
                </a:r>
              </a:p>
              <a:p>
                <a:pPr eaLnBrk="1" hangingPunct="1">
                  <a:lnSpc>
                    <a:spcPct val="90000"/>
                  </a:lnSpc>
                </a:pPr>
                <a:r>
                  <a:rPr lang="cs-CZ" altLang="en-US" sz="2800" dirty="0">
                    <a:latin typeface="Times New Roman" panose="02020603050405020304" pitchFamily="18" charset="0"/>
                  </a:rPr>
                  <a:t>Výchozí rozdělení výrobních faktorů:  poměr cen výrobních faktorů </a:t>
                </a:r>
                <a:r>
                  <a:rPr lang="cs-CZ" altLang="en-US" sz="2800" b="1" dirty="0">
                    <a:latin typeface="Times New Roman" panose="02020603050405020304" pitchFamily="18" charset="0"/>
                  </a:rPr>
                  <a:t>w/r </a:t>
                </a:r>
                <a:r>
                  <a:rPr lang="cs-CZ" altLang="en-US" sz="2800" dirty="0">
                    <a:latin typeface="Times New Roman" panose="02020603050405020304" pitchFamily="18" charset="0"/>
                  </a:rPr>
                  <a:t>(přímka p). </a:t>
                </a:r>
                <a:r>
                  <a:rPr lang="cs-CZ" sz="2800" b="1" dirty="0">
                    <a:latin typeface="Times New Roman" panose="02020603050405020304" pitchFamily="18" charset="0"/>
                  </a:rPr>
                  <a:t>=&gt; </a:t>
                </a:r>
                <a:r>
                  <a:rPr lang="cs-CZ" altLang="en-US" sz="2800" dirty="0">
                    <a:latin typeface="Times New Roman" panose="02020603050405020304" pitchFamily="18" charset="0"/>
                  </a:rPr>
                  <a:t>existuje převis nabídky kapitálu a poptávky po práci: </a:t>
                </a:r>
                <a14:m>
                  <m:oMath xmlns:m="http://schemas.openxmlformats.org/officeDocument/2006/math">
                    <m:r>
                      <a:rPr lang="cs-CZ" altLang="en-US" sz="2800" b="1" i="1" dirty="0" smtClean="0">
                        <a:latin typeface="Cambria Math" panose="02040503050406030204" pitchFamily="18" charset="0"/>
                      </a:rPr>
                      <m:t>𝑲𝒙</m:t>
                    </m:r>
                    <m:r>
                      <a:rPr lang="cs-CZ" altLang="en-US" sz="2800" b="1" i="1" dirty="0" smtClean="0">
                        <a:latin typeface="Cambria Math" panose="02040503050406030204" pitchFamily="18" charset="0"/>
                      </a:rPr>
                      <m:t>+</m:t>
                    </m:r>
                    <m:sSub>
                      <m:sSubPr>
                        <m:ctrlPr>
                          <a:rPr lang="cs-CZ" altLang="en-US" sz="2800" b="1" i="1" dirty="0">
                            <a:latin typeface="Cambria Math" panose="02040503050406030204" pitchFamily="18" charset="0"/>
                          </a:rPr>
                        </m:ctrlPr>
                      </m:sSubPr>
                      <m:e>
                        <m:r>
                          <a:rPr lang="cs-CZ" altLang="en-US" sz="2800" b="1" i="1" dirty="0">
                            <a:latin typeface="Cambria Math" panose="02040503050406030204" pitchFamily="18" charset="0"/>
                          </a:rPr>
                          <m:t>𝑲</m:t>
                        </m:r>
                      </m:e>
                      <m:sub>
                        <m:r>
                          <a:rPr lang="cs-CZ" altLang="en-US" sz="2800" b="1" i="1" dirty="0" smtClean="0">
                            <a:latin typeface="Cambria Math" panose="02040503050406030204" pitchFamily="18" charset="0"/>
                          </a:rPr>
                          <m:t>𝒀</m:t>
                        </m:r>
                      </m:sub>
                    </m:sSub>
                    <m:r>
                      <a:rPr lang="cs-CZ" altLang="en-US" sz="2800" b="1" i="1" dirty="0" smtClean="0">
                        <a:latin typeface="Cambria Math" panose="02040503050406030204" pitchFamily="18" charset="0"/>
                      </a:rPr>
                      <m:t>&lt;</m:t>
                    </m:r>
                    <m:r>
                      <a:rPr lang="cs-CZ" altLang="en-US" sz="2800" b="1" i="1" dirty="0" smtClean="0">
                        <a:latin typeface="Cambria Math" panose="02040503050406030204" pitchFamily="18" charset="0"/>
                      </a:rPr>
                      <m:t>𝑲</m:t>
                    </m:r>
                    <m:r>
                      <a:rPr lang="cs-CZ" altLang="en-US" sz="2800" b="1" i="1" dirty="0" smtClean="0">
                        <a:latin typeface="Cambria Math" panose="02040503050406030204" pitchFamily="18" charset="0"/>
                      </a:rPr>
                      <m:t> </m:t>
                    </m:r>
                    <m:r>
                      <a:rPr lang="cs-CZ" altLang="en-US" sz="2800" b="1" i="1" dirty="0" smtClean="0">
                        <a:latin typeface="Cambria Math" panose="02040503050406030204" pitchFamily="18" charset="0"/>
                      </a:rPr>
                      <m:t>𝒂</m:t>
                    </m:r>
                    <m:sSub>
                      <m:sSubPr>
                        <m:ctrlPr>
                          <a:rPr lang="cs-CZ" altLang="en-US" sz="2800" b="1" i="1" dirty="0">
                            <a:latin typeface="Cambria Math" panose="02040503050406030204" pitchFamily="18" charset="0"/>
                          </a:rPr>
                        </m:ctrlPr>
                      </m:sSubPr>
                      <m:e>
                        <m:r>
                          <a:rPr lang="cs-CZ" altLang="en-US" sz="2800" b="1" i="1" dirty="0" smtClean="0">
                            <a:latin typeface="Cambria Math" panose="02040503050406030204" pitchFamily="18" charset="0"/>
                          </a:rPr>
                          <m:t> </m:t>
                        </m:r>
                        <m:r>
                          <a:rPr lang="cs-CZ" altLang="en-US" sz="2800" b="1" i="1" dirty="0" smtClean="0">
                            <a:latin typeface="Cambria Math" panose="02040503050406030204" pitchFamily="18" charset="0"/>
                          </a:rPr>
                          <m:t>𝑳</m:t>
                        </m:r>
                      </m:e>
                      <m:sub>
                        <m:r>
                          <a:rPr lang="cs-CZ" altLang="en-US" sz="2800" b="1" i="1" dirty="0" smtClean="0">
                            <a:latin typeface="Cambria Math" panose="02040503050406030204" pitchFamily="18" charset="0"/>
                          </a:rPr>
                          <m:t>𝑿</m:t>
                        </m:r>
                      </m:sub>
                    </m:sSub>
                    <m:r>
                      <a:rPr lang="cs-CZ" altLang="en-US" sz="2800" b="1" i="1" dirty="0" smtClean="0">
                        <a:latin typeface="Cambria Math" panose="02040503050406030204" pitchFamily="18" charset="0"/>
                      </a:rPr>
                      <m:t>+</m:t>
                    </m:r>
                    <m:sSub>
                      <m:sSubPr>
                        <m:ctrlPr>
                          <a:rPr lang="cs-CZ" altLang="en-US" sz="2800" b="1" i="1" dirty="0">
                            <a:latin typeface="Cambria Math" panose="02040503050406030204" pitchFamily="18" charset="0"/>
                          </a:rPr>
                        </m:ctrlPr>
                      </m:sSubPr>
                      <m:e>
                        <m:r>
                          <a:rPr lang="cs-CZ" altLang="en-US" sz="2800" b="1" i="1" dirty="0">
                            <a:latin typeface="Cambria Math" panose="02040503050406030204" pitchFamily="18" charset="0"/>
                          </a:rPr>
                          <m:t> </m:t>
                        </m:r>
                        <m:r>
                          <a:rPr lang="cs-CZ" altLang="en-US" sz="2800" b="1" i="1" dirty="0">
                            <a:latin typeface="Cambria Math" panose="02040503050406030204" pitchFamily="18" charset="0"/>
                          </a:rPr>
                          <m:t>𝑳</m:t>
                        </m:r>
                      </m:e>
                      <m:sub>
                        <m:r>
                          <a:rPr lang="cs-CZ" altLang="en-US" sz="2800" b="1" i="1" dirty="0">
                            <a:latin typeface="Cambria Math" panose="02040503050406030204" pitchFamily="18" charset="0"/>
                          </a:rPr>
                          <m:t>𝑿</m:t>
                        </m:r>
                      </m:sub>
                    </m:sSub>
                    <m:r>
                      <a:rPr lang="cs-CZ" altLang="en-US" sz="2800" b="1" i="1" dirty="0" smtClean="0">
                        <a:latin typeface="Cambria Math" panose="02040503050406030204" pitchFamily="18" charset="0"/>
                      </a:rPr>
                      <m:t> &gt; </m:t>
                    </m:r>
                    <m:r>
                      <a:rPr lang="cs-CZ" altLang="en-US" sz="2800" b="1" i="1" dirty="0" smtClean="0">
                        <a:latin typeface="Cambria Math" panose="02040503050406030204" pitchFamily="18" charset="0"/>
                      </a:rPr>
                      <m:t>𝑳</m:t>
                    </m:r>
                    <m:r>
                      <a:rPr lang="cs-CZ" altLang="en-US" sz="2800" b="1" i="1" dirty="0" smtClean="0">
                        <a:latin typeface="Cambria Math" panose="02040503050406030204" pitchFamily="18" charset="0"/>
                      </a:rPr>
                      <m:t>.</m:t>
                    </m:r>
                  </m:oMath>
                </a14:m>
                <a:r>
                  <a:rPr lang="cs-CZ" altLang="en-US" sz="2800" b="1" dirty="0">
                    <a:latin typeface="Times New Roman" panose="02020603050405020304" pitchFamily="18" charset="0"/>
                  </a:rPr>
                  <a:t> </a:t>
                </a:r>
                <a:r>
                  <a:rPr lang="cs-CZ" sz="2800" b="1" dirty="0">
                    <a:latin typeface="Times New Roman" panose="02020603050405020304" pitchFamily="18" charset="0"/>
                  </a:rPr>
                  <a:t>=&gt; </a:t>
                </a:r>
                <a:endParaRPr lang="cs-CZ" altLang="en-US" sz="2800" b="1" dirty="0">
                  <a:latin typeface="Times New Roman" panose="02020603050405020304" pitchFamily="18" charset="0"/>
                </a:endParaRPr>
              </a:p>
              <a:p>
                <a:pPr eaLnBrk="1" hangingPunct="1">
                  <a:lnSpc>
                    <a:spcPct val="90000"/>
                  </a:lnSpc>
                </a:pPr>
                <a:r>
                  <a:rPr lang="cs-CZ" altLang="en-US" sz="2800" dirty="0">
                    <a:latin typeface="Times New Roman" panose="02020603050405020304" pitchFamily="18" charset="0"/>
                  </a:rPr>
                  <a:t>Růst cenového poměru </a:t>
                </a:r>
                <a:r>
                  <a:rPr lang="cs-CZ" altLang="en-US" sz="2800" b="1" dirty="0">
                    <a:latin typeface="Times New Roman" panose="02020603050405020304" pitchFamily="18" charset="0"/>
                  </a:rPr>
                  <a:t>w/r:</a:t>
                </a:r>
              </a:p>
              <a:p>
                <a:pPr eaLnBrk="1" hangingPunct="1">
                  <a:lnSpc>
                    <a:spcPct val="90000"/>
                  </a:lnSpc>
                  <a:buFont typeface="Wingdings" panose="05000000000000000000" pitchFamily="2" charset="2"/>
                  <a:buChar char="Ø"/>
                </a:pPr>
                <a:r>
                  <a:rPr lang="cs-CZ" altLang="en-US" sz="2800" dirty="0">
                    <a:highlight>
                      <a:srgbClr val="FFFF00"/>
                    </a:highlight>
                    <a:latin typeface="Times New Roman" panose="02020603050405020304" pitchFamily="18" charset="0"/>
                  </a:rPr>
                  <a:t>= Přímka </a:t>
                </a:r>
                <a:r>
                  <a:rPr lang="cs-CZ" altLang="en-US" sz="2800" b="1" dirty="0">
                    <a:highlight>
                      <a:srgbClr val="FFFF00"/>
                    </a:highlight>
                    <a:latin typeface="Times New Roman" panose="02020603050405020304" pitchFamily="18" charset="0"/>
                  </a:rPr>
                  <a:t>p´</a:t>
                </a:r>
              </a:p>
              <a:p>
                <a:pPr eaLnBrk="1" hangingPunct="1">
                  <a:lnSpc>
                    <a:spcPct val="90000"/>
                  </a:lnSpc>
                  <a:buFont typeface="Wingdings" panose="05000000000000000000" pitchFamily="2" charset="2"/>
                  <a:buChar char="Ø"/>
                </a:pPr>
                <a:r>
                  <a:rPr lang="cs-CZ" altLang="en-US" sz="2800" dirty="0">
                    <a:latin typeface="Times New Roman" panose="02020603050405020304" pitchFamily="18" charset="0"/>
                  </a:rPr>
                  <a:t>a </a:t>
                </a:r>
                <a:r>
                  <a:rPr lang="cs-CZ" altLang="en-US" sz="2800" b="1" dirty="0">
                    <a:latin typeface="Times New Roman" panose="02020603050405020304" pitchFamily="18" charset="0"/>
                  </a:rPr>
                  <a:t>následné přerozdělení práce a kapitálu ve výrobě obou produktů.</a:t>
                </a:r>
              </a:p>
              <a:p>
                <a:pPr eaLnBrk="1" hangingPunct="1">
                  <a:lnSpc>
                    <a:spcPct val="150000"/>
                  </a:lnSpc>
                </a:pPr>
                <a:endParaRPr lang="cs-CZ" altLang="en-US" sz="2600" b="1" i="1" dirty="0">
                  <a:latin typeface="Times New Roman" panose="02020603050405020304" pitchFamily="18" charset="0"/>
                </a:endParaRPr>
              </a:p>
            </p:txBody>
          </p:sp>
        </mc:Choice>
        <mc:Fallback>
          <p:sp>
            <p:nvSpPr>
              <p:cNvPr id="14339" name="Rectangle 3"/>
              <p:cNvSpPr>
                <a:spLocks noGrp="1" noRot="1" noChangeAspect="1" noMove="1" noResize="1" noEditPoints="1" noAdjustHandles="1" noChangeArrowheads="1" noChangeShapeType="1" noTextEdit="1"/>
              </p:cNvSpPr>
              <p:nvPr>
                <p:ph type="body" idx="1"/>
              </p:nvPr>
            </p:nvSpPr>
            <p:spPr>
              <a:xfrm>
                <a:off x="8243047" y="1417638"/>
                <a:ext cx="3742765" cy="4835244"/>
              </a:xfrm>
              <a:blipFill>
                <a:blip r:embed="rId3"/>
                <a:stretch>
                  <a:fillRect t="-1765"/>
                </a:stretch>
              </a:blipFill>
            </p:spPr>
            <p:txBody>
              <a:bodyPr/>
              <a:lstStyle/>
              <a:p>
                <a:r>
                  <a:rPr lang="en-GB">
                    <a:noFill/>
                  </a:rPr>
                  <a:t> </a:t>
                </a:r>
              </a:p>
            </p:txBody>
          </p:sp>
        </mc:Fallback>
      </mc:AlternateContent>
      <p:pic>
        <p:nvPicPr>
          <p:cNvPr id="3" name="Picture 2">
            <a:extLst>
              <a:ext uri="{FF2B5EF4-FFF2-40B4-BE49-F238E27FC236}">
                <a16:creationId xmlns:a16="http://schemas.microsoft.com/office/drawing/2014/main" id="{625DA0A0-9732-72C8-7BDF-41C507C266F9}"/>
              </a:ext>
            </a:extLst>
          </p:cNvPr>
          <p:cNvPicPr>
            <a:picLocks noChangeAspect="1"/>
          </p:cNvPicPr>
          <p:nvPr/>
        </p:nvPicPr>
        <p:blipFill>
          <a:blip r:embed="rId4"/>
          <a:stretch>
            <a:fillRect/>
          </a:stretch>
        </p:blipFill>
        <p:spPr>
          <a:xfrm>
            <a:off x="206188" y="1519517"/>
            <a:ext cx="7835153" cy="4491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cs-CZ" dirty="0">
                <a:solidFill>
                  <a:schemeClr val="hlink"/>
                </a:solidFill>
              </a:rPr>
              <a:t>Dosažení všeobecné rovnováhy</a:t>
            </a:r>
          </a:p>
        </p:txBody>
      </p:sp>
      <p:sp>
        <p:nvSpPr>
          <p:cNvPr id="14339" name="Rectangle 3"/>
          <p:cNvSpPr>
            <a:spLocks noGrp="1" noChangeArrowheads="1"/>
          </p:cNvSpPr>
          <p:nvPr>
            <p:ph type="body" idx="1"/>
          </p:nvPr>
        </p:nvSpPr>
        <p:spPr>
          <a:xfrm>
            <a:off x="609600" y="1412876"/>
            <a:ext cx="11170024" cy="4506913"/>
          </a:xfrm>
        </p:spPr>
        <p:txBody>
          <a:bodyPr>
            <a:normAutofit/>
          </a:bodyPr>
          <a:lstStyle/>
          <a:p>
            <a:pPr eaLnBrk="1" hangingPunct="1">
              <a:lnSpc>
                <a:spcPct val="90000"/>
              </a:lnSpc>
            </a:pPr>
            <a:r>
              <a:rPr lang="cs-CZ" altLang="en-US" b="1" dirty="0">
                <a:latin typeface="Times New Roman" panose="02020603050405020304" pitchFamily="18" charset="0"/>
              </a:rPr>
              <a:t>Rovnováha: když poměr cen obou produktů je takový, že</a:t>
            </a:r>
          </a:p>
          <a:p>
            <a:pPr eaLnBrk="1" hangingPunct="1">
              <a:lnSpc>
                <a:spcPct val="90000"/>
              </a:lnSpc>
              <a:buFont typeface="Wingdings" panose="05000000000000000000" pitchFamily="2" charset="2"/>
              <a:buChar char="Ø"/>
            </a:pPr>
            <a:r>
              <a:rPr lang="cs-CZ" altLang="en-US" b="1" i="1" dirty="0">
                <a:latin typeface="Times New Roman" panose="02020603050405020304" pitchFamily="18" charset="0"/>
              </a:rPr>
              <a:t>izokvanty vyjadřující odpovídající objem produktu X a Y se dotýkají cenové přímky ve stejném bodě - např. B (předchozí snímek) a jsou tečnami. </a:t>
            </a:r>
          </a:p>
          <a:p>
            <a:pPr eaLnBrk="1" hangingPunct="1">
              <a:lnSpc>
                <a:spcPct val="90000"/>
              </a:lnSpc>
              <a:buFont typeface="Wingdings" panose="05000000000000000000" pitchFamily="2" charset="2"/>
              <a:buChar char="Ø"/>
            </a:pPr>
            <a:r>
              <a:rPr lang="cs-CZ" altLang="en-US" b="1" dirty="0">
                <a:latin typeface="Times New Roman" panose="02020603050405020304" pitchFamily="18" charset="0"/>
              </a:rPr>
              <a:t>Rozmístění výrobních zdrojů – vede k výrobě na SMLUVNÍ KŘIVCE. </a:t>
            </a:r>
          </a:p>
          <a:p>
            <a:pPr algn="just" eaLnBrk="1" hangingPunct="1">
              <a:lnSpc>
                <a:spcPct val="90000"/>
              </a:lnSpc>
            </a:pPr>
            <a:r>
              <a:rPr lang="cs-CZ" altLang="en-US" b="1" dirty="0">
                <a:latin typeface="Times New Roman" panose="02020603050405020304" pitchFamily="18" charset="0"/>
              </a:rPr>
              <a:t>V podmínkách DK – výrobci vedeni v případě neefektivní alokace zdrojů k výrobě na SMLUVNÍ KŘIVCE prostřednictvím </a:t>
            </a:r>
            <a:r>
              <a:rPr lang="cs-CZ" altLang="en-US" b="1" dirty="0">
                <a:solidFill>
                  <a:srgbClr val="FF0000"/>
                </a:solidFill>
                <a:latin typeface="Times New Roman" panose="02020603050405020304" pitchFamily="18" charset="0"/>
              </a:rPr>
              <a:t>CENOVÉHO SYSTÉMU.</a:t>
            </a:r>
          </a:p>
          <a:p>
            <a:pPr eaLnBrk="1" hangingPunct="1">
              <a:lnSpc>
                <a:spcPct val="90000"/>
              </a:lnSpc>
            </a:pPr>
            <a:endParaRPr lang="cs-CZ" altLang="en-US"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Dosažení všeobecné rovnováhy</a:t>
            </a:r>
          </a:p>
        </p:txBody>
      </p:sp>
      <mc:AlternateContent xmlns:mc="http://schemas.openxmlformats.org/markup-compatibility/2006">
        <mc:Choice xmlns:a14="http://schemas.microsoft.com/office/drawing/2010/main" Requires="a14">
          <p:sp>
            <p:nvSpPr>
              <p:cNvPr id="15363" name="Rectangle 3"/>
              <p:cNvSpPr>
                <a:spLocks noGrp="1" noChangeArrowheads="1"/>
              </p:cNvSpPr>
              <p:nvPr>
                <p:ph type="body" idx="1"/>
              </p:nvPr>
            </p:nvSpPr>
            <p:spPr>
              <a:xfrm>
                <a:off x="242047" y="1417639"/>
                <a:ext cx="11712388" cy="4741114"/>
              </a:xfrm>
            </p:spPr>
            <p:txBody>
              <a:bodyPr>
                <a:normAutofit lnSpcReduction="10000"/>
              </a:bodyPr>
              <a:lstStyle/>
              <a:p>
                <a:pPr marL="571500" indent="-457200">
                  <a:buFont typeface="+mj-lt"/>
                  <a:buAutoNum type="alphaUcPeriod" startAt="2"/>
                  <a:defRPr/>
                </a:pPr>
                <a:r>
                  <a:rPr lang="cs-CZ" altLang="en-US" sz="2800" b="1" dirty="0">
                    <a:highlight>
                      <a:srgbClr val="FFFF00"/>
                    </a:highlight>
                    <a:latin typeface="Times New Roman" panose="02020603050405020304" pitchFamily="18" charset="0"/>
                  </a:rPr>
                  <a:t>CENOVÝ SYSTÉM A EFEKTIVNOST VE SMĚNĚ</a:t>
                </a:r>
              </a:p>
              <a:p>
                <a:pPr algn="just" eaLnBrk="1" hangingPunct="1">
                  <a:buFont typeface="Wingdings" panose="05000000000000000000" pitchFamily="2" charset="2"/>
                  <a:buChar char="ü"/>
                  <a:defRPr/>
                </a:pPr>
                <a:r>
                  <a:rPr lang="cs-CZ" sz="2800" b="1" dirty="0">
                    <a:solidFill>
                      <a:srgbClr val="C00000"/>
                    </a:solidFill>
                    <a:latin typeface="Times New Roman" panose="02020603050405020304" pitchFamily="18" charset="0"/>
                  </a:rPr>
                  <a:t>Z teorie chování spotřebitele: </a:t>
                </a:r>
                <a:r>
                  <a:rPr lang="cs-CZ" sz="2800" b="1" dirty="0">
                    <a:latin typeface="Times New Roman" panose="02020603050405020304" pitchFamily="18" charset="0"/>
                  </a:rPr>
                  <a:t>spotřebitel volí kombinaci statků odpovídající bodu, v němž se linie rozpočtu dotýká jeho nejvyšší možné indiferenční křivky; </a:t>
                </a:r>
              </a:p>
              <a:p>
                <a:pPr eaLnBrk="1" hangingPunct="1">
                  <a:buFont typeface="Wingdings" panose="05000000000000000000" pitchFamily="2" charset="2"/>
                  <a:buChar char="Ø"/>
                  <a:defRPr/>
                </a:pPr>
                <a:r>
                  <a:rPr lang="cs-CZ" sz="2800" b="1" dirty="0">
                    <a:solidFill>
                      <a:srgbClr val="FF0000"/>
                    </a:solidFill>
                    <a:latin typeface="Times New Roman" panose="02020603050405020304" pitchFamily="18" charset="0"/>
                  </a:rPr>
                  <a:t>Směrnice linie rozpočtu a indiferenční křivky se v tomto bodě shodují.</a:t>
                </a:r>
              </a:p>
              <a:p>
                <a:pPr marL="628650" indent="-514350" eaLnBrk="1" hangingPunct="1">
                  <a:buFont typeface="+mj-lt"/>
                  <a:buAutoNum type="romanUcPeriod"/>
                  <a:defRPr/>
                </a:pPr>
                <a:r>
                  <a:rPr lang="cs-CZ" sz="2800" b="1" dirty="0">
                    <a:latin typeface="Times New Roman" panose="02020603050405020304" pitchFamily="18" charset="0"/>
                  </a:rPr>
                  <a:t>Směrnice linie rozpočtu (MRSE): odráží relativní cenu obou produktů;</a:t>
                </a:r>
              </a:p>
              <a:p>
                <a:pPr marL="628650" indent="-514350" eaLnBrk="1" hangingPunct="1">
                  <a:buFont typeface="+mj-lt"/>
                  <a:buAutoNum type="romanUcPeriod"/>
                  <a:defRPr/>
                </a:pPr>
                <a:r>
                  <a:rPr lang="cs-CZ" sz="2800" b="1" dirty="0">
                    <a:latin typeface="Times New Roman" panose="02020603050405020304" pitchFamily="18" charset="0"/>
                  </a:rPr>
                  <a:t>Směrnice indiferenční křivky (MRSC)– mezní míra substituce ve spotřebě. </a:t>
                </a:r>
              </a:p>
              <a:p>
                <a:pPr eaLnBrk="1" hangingPunct="1">
                  <a:defRPr/>
                </a:pPr>
                <a:r>
                  <a:rPr lang="cs-CZ" sz="2800" b="1" dirty="0">
                    <a:latin typeface="Times New Roman" panose="02020603050405020304" pitchFamily="18" charset="0"/>
                  </a:rPr>
                  <a:t>Potom v uvažovaném bodě musí platit, že</a:t>
                </a:r>
              </a:p>
              <a:p>
                <a:pPr marL="114300" indent="0" eaLnBrk="1" hangingPunct="1">
                  <a:buNone/>
                  <a:defRPr/>
                </a:pPr>
                <a14:m>
                  <m:oMathPara xmlns:m="http://schemas.openxmlformats.org/officeDocument/2006/math">
                    <m:oMathParaPr>
                      <m:jc m:val="center"/>
                    </m:oMathParaPr>
                    <m:oMath xmlns:m="http://schemas.openxmlformats.org/officeDocument/2006/math">
                      <m:r>
                        <a:rPr lang="cs-CZ" altLang="en-US" sz="2800" b="1" i="1" dirty="0" smtClean="0">
                          <a:highlight>
                            <a:srgbClr val="FFFF00"/>
                          </a:highlight>
                          <a:latin typeface="Cambria Math" panose="02040503050406030204" pitchFamily="18" charset="0"/>
                        </a:rPr>
                        <m:t>𝑴𝑹𝑺𝑪</m:t>
                      </m:r>
                      <m:r>
                        <a:rPr lang="cs-CZ" altLang="en-US" sz="2800" b="1" i="1" dirty="0" smtClean="0">
                          <a:highlight>
                            <a:srgbClr val="FFFF00"/>
                          </a:highlight>
                          <a:latin typeface="Cambria Math" panose="02040503050406030204" pitchFamily="18" charset="0"/>
                        </a:rPr>
                        <m:t>= </m:t>
                      </m:r>
                      <m:f>
                        <m:fPr>
                          <m:ctrlPr>
                            <a:rPr lang="cs-CZ" altLang="en-US" sz="2800" b="1" i="1" dirty="0" smtClean="0">
                              <a:highlight>
                                <a:srgbClr val="FFFF00"/>
                              </a:highlight>
                              <a:latin typeface="Cambria Math" panose="02040503050406030204" pitchFamily="18" charset="0"/>
                            </a:rPr>
                          </m:ctrlPr>
                        </m:fPr>
                        <m:num>
                          <m:sSub>
                            <m:sSubPr>
                              <m:ctrlPr>
                                <a:rPr lang="cs-CZ" altLang="en-US" sz="2800" b="1" i="1" dirty="0" smtClean="0">
                                  <a:highlight>
                                    <a:srgbClr val="FFFF00"/>
                                  </a:highlight>
                                  <a:latin typeface="Cambria Math" panose="02040503050406030204" pitchFamily="18" charset="0"/>
                                </a:rPr>
                              </m:ctrlPr>
                            </m:sSubPr>
                            <m:e>
                              <m:r>
                                <a:rPr lang="cs-CZ" altLang="en-US" sz="2800" b="1" i="1" dirty="0" smtClean="0">
                                  <a:highlight>
                                    <a:srgbClr val="FFFF00"/>
                                  </a:highlight>
                                  <a:latin typeface="Cambria Math" panose="02040503050406030204" pitchFamily="18" charset="0"/>
                                </a:rPr>
                                <m:t>𝑷</m:t>
                              </m:r>
                            </m:e>
                            <m:sub>
                              <m:r>
                                <a:rPr lang="cs-CZ" altLang="en-US" sz="2800" b="1" i="1" dirty="0" smtClean="0">
                                  <a:highlight>
                                    <a:srgbClr val="FFFF00"/>
                                  </a:highlight>
                                  <a:latin typeface="Cambria Math" panose="02040503050406030204" pitchFamily="18" charset="0"/>
                                </a:rPr>
                                <m:t>𝑿</m:t>
                              </m:r>
                            </m:sub>
                          </m:sSub>
                        </m:num>
                        <m:den>
                          <m:sSub>
                            <m:sSubPr>
                              <m:ctrlPr>
                                <a:rPr lang="cs-CZ" altLang="en-US" sz="2800" b="1" i="1" dirty="0" smtClean="0">
                                  <a:highlight>
                                    <a:srgbClr val="FFFF00"/>
                                  </a:highlight>
                                  <a:latin typeface="Cambria Math" panose="02040503050406030204" pitchFamily="18" charset="0"/>
                                </a:rPr>
                              </m:ctrlPr>
                            </m:sSubPr>
                            <m:e>
                              <m:r>
                                <a:rPr lang="cs-CZ" altLang="en-US" sz="2800" b="1" i="1" dirty="0" smtClean="0">
                                  <a:highlight>
                                    <a:srgbClr val="FFFF00"/>
                                  </a:highlight>
                                  <a:latin typeface="Cambria Math" panose="02040503050406030204" pitchFamily="18" charset="0"/>
                                </a:rPr>
                                <m:t>𝑷</m:t>
                              </m:r>
                            </m:e>
                            <m:sub>
                              <m:r>
                                <a:rPr lang="cs-CZ" altLang="en-US" sz="2800" b="1" i="1" dirty="0" smtClean="0">
                                  <a:highlight>
                                    <a:srgbClr val="FFFF00"/>
                                  </a:highlight>
                                  <a:latin typeface="Cambria Math" panose="02040503050406030204" pitchFamily="18" charset="0"/>
                                </a:rPr>
                                <m:t>𝒀</m:t>
                              </m:r>
                            </m:sub>
                          </m:sSub>
                        </m:den>
                      </m:f>
                    </m:oMath>
                  </m:oMathPara>
                </a14:m>
                <a:endParaRPr lang="cs-CZ" sz="2800" b="1" dirty="0">
                  <a:latin typeface="Times New Roman" panose="02020603050405020304" pitchFamily="18" charset="0"/>
                </a:endParaRPr>
              </a:p>
            </p:txBody>
          </p:sp>
        </mc:Choice>
        <mc:Fallback>
          <p:sp>
            <p:nvSpPr>
              <p:cNvPr id="15363" name="Rectangle 3"/>
              <p:cNvSpPr>
                <a:spLocks noGrp="1" noRot="1" noChangeAspect="1" noMove="1" noResize="1" noEditPoints="1" noAdjustHandles="1" noChangeArrowheads="1" noChangeShapeType="1" noTextEdit="1"/>
              </p:cNvSpPr>
              <p:nvPr>
                <p:ph type="body" idx="1"/>
              </p:nvPr>
            </p:nvSpPr>
            <p:spPr>
              <a:xfrm>
                <a:off x="242047" y="1417639"/>
                <a:ext cx="11712388" cy="4741114"/>
              </a:xfrm>
              <a:blipFill>
                <a:blip r:embed="rId3"/>
                <a:stretch>
                  <a:fillRect t="-1158" r="-1041"/>
                </a:stretch>
              </a:blipFill>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Relativní ceny a neefektivní alokace produktů</a:t>
            </a:r>
          </a:p>
        </p:txBody>
      </p:sp>
      <p:sp>
        <p:nvSpPr>
          <p:cNvPr id="15363" name="Rectangle 3"/>
          <p:cNvSpPr>
            <a:spLocks noGrp="1" noChangeArrowheads="1"/>
          </p:cNvSpPr>
          <p:nvPr>
            <p:ph type="body" idx="1"/>
          </p:nvPr>
        </p:nvSpPr>
        <p:spPr>
          <a:xfrm>
            <a:off x="6952129" y="1417639"/>
            <a:ext cx="5002305" cy="4741114"/>
          </a:xfrm>
        </p:spPr>
        <p:txBody>
          <a:bodyPr>
            <a:normAutofit fontScale="92500" lnSpcReduction="10000"/>
          </a:bodyPr>
          <a:lstStyle/>
          <a:p>
            <a:pPr>
              <a:defRPr/>
            </a:pPr>
            <a:r>
              <a:rPr lang="cs-CZ" sz="2800" b="1" dirty="0">
                <a:latin typeface="Times New Roman" panose="02020603050405020304" pitchFamily="18" charset="0"/>
              </a:rPr>
              <a:t>Nerovnovážná situace: povede ke změně poměru cen obou výrobků a DK trh směřuje k rovnovážnému </a:t>
            </a:r>
            <a:r>
              <a:rPr lang="cs-CZ" sz="2800" b="1" dirty="0">
                <a:solidFill>
                  <a:srgbClr val="FF0000"/>
                </a:solidFill>
                <a:latin typeface="Times New Roman" panose="02020603050405020304" pitchFamily="18" charset="0"/>
              </a:rPr>
              <a:t>cenovému poměru:</a:t>
            </a:r>
          </a:p>
          <a:p>
            <a:pPr>
              <a:buFont typeface="Wingdings" panose="05000000000000000000" pitchFamily="2" charset="2"/>
              <a:buChar char="ü"/>
              <a:defRPr/>
            </a:pPr>
            <a:r>
              <a:rPr lang="cs-CZ" sz="2800" b="1" dirty="0">
                <a:latin typeface="Times New Roman" panose="02020603050405020304" pitchFamily="18" charset="0"/>
              </a:rPr>
              <a:t>Např. poměr vyjádřený přímkou p’:</a:t>
            </a:r>
          </a:p>
          <a:p>
            <a:pPr>
              <a:buFont typeface="Wingdings" panose="05000000000000000000" pitchFamily="2" charset="2"/>
              <a:buChar char="Ø"/>
              <a:defRPr/>
            </a:pPr>
            <a:r>
              <a:rPr lang="cs-CZ" sz="2800" b="1" dirty="0">
                <a:latin typeface="Times New Roman" panose="02020603050405020304" pitchFamily="18" charset="0"/>
              </a:rPr>
              <a:t>Indiferenční křivky se dotýkají cenové přímky ve stejném bodě (D) </a:t>
            </a:r>
          </a:p>
          <a:p>
            <a:pPr>
              <a:buFont typeface="Wingdings" panose="05000000000000000000" pitchFamily="2" charset="2"/>
              <a:buChar char="Ø"/>
              <a:defRPr/>
            </a:pPr>
            <a:r>
              <a:rPr lang="cs-CZ" sz="2800" b="1" dirty="0">
                <a:latin typeface="Times New Roman" panose="02020603050405020304" pitchFamily="18" charset="0"/>
              </a:rPr>
              <a:t>a bod dotyku je bodem smluvní křivky směny </a:t>
            </a:r>
          </a:p>
        </p:txBody>
      </p:sp>
      <p:sp>
        <p:nvSpPr>
          <p:cNvPr id="4" name="Arrow: Right 3"/>
          <p:cNvSpPr/>
          <p:nvPr/>
        </p:nvSpPr>
        <p:spPr>
          <a:xfrm>
            <a:off x="10766612" y="5856194"/>
            <a:ext cx="1425388" cy="6051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37129BE-F027-7E57-D20A-7FC0B4C4F862}"/>
              </a:ext>
            </a:extLst>
          </p:cNvPr>
          <p:cNvPicPr>
            <a:picLocks noChangeAspect="1"/>
          </p:cNvPicPr>
          <p:nvPr/>
        </p:nvPicPr>
        <p:blipFill>
          <a:blip r:embed="rId3"/>
          <a:stretch>
            <a:fillRect/>
          </a:stretch>
        </p:blipFill>
        <p:spPr>
          <a:xfrm>
            <a:off x="121024" y="1627094"/>
            <a:ext cx="7005917" cy="4418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rrowheads="1"/>
          </p:cNvSpPr>
          <p:nvPr>
            <p:ph type="title"/>
          </p:nvPr>
        </p:nvSpPr>
        <p:spPr/>
        <p:txBody>
          <a:bodyPr/>
          <a:lstStyle/>
          <a:p>
            <a:pPr eaLnBrk="1" hangingPunct="1">
              <a:defRPr/>
            </a:pPr>
            <a:r>
              <a:rPr lang="cs-CZ">
                <a:solidFill>
                  <a:schemeClr val="hlink"/>
                </a:solidFill>
              </a:rPr>
              <a:t>Efektivnost ve výrobě</a:t>
            </a:r>
          </a:p>
        </p:txBody>
      </p:sp>
      <p:sp>
        <p:nvSpPr>
          <p:cNvPr id="20489" name="Rectangle 1033"/>
          <p:cNvSpPr>
            <a:spLocks noGrp="1" noChangeArrowheads="1"/>
          </p:cNvSpPr>
          <p:nvPr>
            <p:ph type="body" idx="1"/>
          </p:nvPr>
        </p:nvSpPr>
        <p:spPr>
          <a:xfrm>
            <a:off x="170121" y="1417639"/>
            <a:ext cx="11738344" cy="5023502"/>
          </a:xfrm>
        </p:spPr>
        <p:txBody>
          <a:bodyPr>
            <a:normAutofit lnSpcReduction="10000"/>
          </a:bodyPr>
          <a:lstStyle/>
          <a:p>
            <a:pPr algn="just" eaLnBrk="1" hangingPunct="1">
              <a:defRPr/>
            </a:pPr>
            <a:r>
              <a:rPr lang="cs-CZ" sz="2800" b="1" dirty="0">
                <a:latin typeface="Times New Roman" panose="02020603050405020304" pitchFamily="18" charset="0"/>
              </a:rPr>
              <a:t>Fixní množství zdrojů v ekonomice: efektivně rozmístěno – jestliže </a:t>
            </a:r>
            <a:r>
              <a:rPr lang="cs-CZ" sz="2800" b="1" dirty="0">
                <a:solidFill>
                  <a:srgbClr val="FF0000"/>
                </a:solidFill>
                <a:latin typeface="Times New Roman" panose="02020603050405020304" pitchFamily="18" charset="0"/>
              </a:rPr>
              <a:t>není možné vyrobit více jednoho statku, aniž by bylo nutné omezit výrobu jiného statku.</a:t>
            </a:r>
          </a:p>
          <a:p>
            <a:pPr eaLnBrk="1" hangingPunct="1">
              <a:defRPr/>
            </a:pPr>
            <a:r>
              <a:rPr lang="cs-CZ" sz="2800" b="1" dirty="0">
                <a:latin typeface="Times New Roman" panose="02020603050405020304" pitchFamily="18" charset="0"/>
              </a:rPr>
              <a:t>Výroba – na PPF: </a:t>
            </a:r>
            <a:r>
              <a:rPr lang="cs-CZ" sz="2800" b="1" i="1" dirty="0">
                <a:latin typeface="Times New Roman" panose="02020603050405020304" pitchFamily="18" charset="0"/>
              </a:rPr>
              <a:t>zdroje rozmístěny tak, že není možné jejich přerozdělením vyrobit více statku X, aniž se omezí vyráběné množství  statku Y.</a:t>
            </a:r>
          </a:p>
          <a:p>
            <a:pPr eaLnBrk="1" hangingPunct="1">
              <a:defRPr/>
            </a:pPr>
            <a:endParaRPr lang="cs-CZ" sz="2800" b="1" i="1" dirty="0">
              <a:latin typeface="Times New Roman" panose="02020603050405020304" pitchFamily="18" charset="0"/>
            </a:endParaRPr>
          </a:p>
          <a:p>
            <a:pPr algn="just">
              <a:defRPr/>
            </a:pPr>
            <a:r>
              <a:rPr lang="cs-CZ" sz="2800" b="1" i="1" dirty="0">
                <a:latin typeface="Times New Roman" panose="02020603050405020304" pitchFamily="18" charset="0"/>
              </a:rPr>
              <a:t>Určení podmínek pro efektivnost ve výrobě – komplikace: v ekonomice existuje velké množství výrobních jednotek (firem) – používají různé zdroje, vyrábějí mnohé produkty.</a:t>
            </a:r>
            <a:r>
              <a:rPr lang="cs-CZ" sz="2800" b="1" dirty="0">
                <a:latin typeface="Times New Roman" panose="02020603050405020304" pitchFamily="18" charset="0"/>
              </a:rPr>
              <a:t> =&gt;&gt;</a:t>
            </a:r>
          </a:p>
          <a:p>
            <a:pPr eaLnBrk="1" hangingPunct="1">
              <a:defRPr/>
            </a:pPr>
            <a:r>
              <a:rPr lang="cs-CZ" sz="2800" b="1" i="1" dirty="0">
                <a:latin typeface="Times New Roman" panose="02020603050405020304" pitchFamily="18" charset="0"/>
              </a:rPr>
              <a:t>Nutnost sledovat alokaci zdrojů </a:t>
            </a:r>
            <a:r>
              <a:rPr lang="cs-CZ" sz="2800" b="1" i="1" dirty="0">
                <a:highlight>
                  <a:srgbClr val="FFFF00"/>
                </a:highlight>
                <a:latin typeface="Times New Roman" panose="02020603050405020304" pitchFamily="18" charset="0"/>
              </a:rPr>
              <a:t>v rámci určité firmy </a:t>
            </a:r>
            <a:r>
              <a:rPr lang="cs-CZ" sz="2800" b="1" i="1" dirty="0">
                <a:latin typeface="Times New Roman" panose="02020603050405020304" pitchFamily="18" charset="0"/>
              </a:rPr>
              <a:t>i </a:t>
            </a:r>
            <a:r>
              <a:rPr lang="cs-CZ" sz="2800" b="1" i="1" dirty="0">
                <a:highlight>
                  <a:srgbClr val="FFFF00"/>
                </a:highlight>
                <a:latin typeface="Times New Roman" panose="02020603050405020304" pitchFamily="18" charset="0"/>
              </a:rPr>
              <a:t>jak jsou zdroje rozdělovány mezi firmy.</a:t>
            </a:r>
            <a:r>
              <a:rPr lang="cs-CZ" sz="2800" b="1" i="1" dirty="0">
                <a:latin typeface="Times New Roman" panose="02020603050405020304" pitchFamily="18" charset="0"/>
              </a:rPr>
              <a:t> </a:t>
            </a:r>
          </a:p>
        </p:txBody>
      </p:sp>
      <p:sp>
        <p:nvSpPr>
          <p:cNvPr id="2" name="Arrow: Right 1"/>
          <p:cNvSpPr/>
          <p:nvPr/>
        </p:nvSpPr>
        <p:spPr>
          <a:xfrm>
            <a:off x="10154093" y="5879805"/>
            <a:ext cx="935665" cy="3296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cs-CZ">
                <a:solidFill>
                  <a:schemeClr val="hlink"/>
                </a:solidFill>
              </a:rPr>
              <a:t>Cenový systém a všeobecná rovnováha</a:t>
            </a:r>
            <a:r>
              <a:rPr lang="cs-CZ"/>
              <a:t> </a:t>
            </a:r>
          </a:p>
        </p:txBody>
      </p:sp>
      <p:sp>
        <p:nvSpPr>
          <p:cNvPr id="18435" name="Rectangle 3"/>
          <p:cNvSpPr>
            <a:spLocks noGrp="1" noChangeArrowheads="1"/>
          </p:cNvSpPr>
          <p:nvPr>
            <p:ph type="body" sz="half" idx="1"/>
          </p:nvPr>
        </p:nvSpPr>
        <p:spPr>
          <a:xfrm>
            <a:off x="322729" y="1417638"/>
            <a:ext cx="11712389" cy="4940301"/>
          </a:xfrm>
        </p:spPr>
        <p:txBody>
          <a:bodyPr>
            <a:normAutofit fontScale="92500" lnSpcReduction="10000"/>
          </a:bodyPr>
          <a:lstStyle/>
          <a:p>
            <a:pPr eaLnBrk="1" hangingPunct="1">
              <a:buFont typeface="Wingdings" panose="05000000000000000000" pitchFamily="2" charset="2"/>
              <a:buChar char="v"/>
              <a:defRPr/>
            </a:pPr>
            <a:r>
              <a:rPr lang="cs-CZ" sz="2400" b="1" dirty="0">
                <a:solidFill>
                  <a:srgbClr val="C00000"/>
                </a:solidFill>
                <a:latin typeface="Times New Roman" panose="02020603050405020304" pitchFamily="18" charset="0"/>
              </a:rPr>
              <a:t>VYCHÝLENÍ RELATIVNÍ CENY Z ROVNOVÁŽNÉHO STAVU</a:t>
            </a:r>
          </a:p>
          <a:p>
            <a:pPr eaLnBrk="1" hangingPunct="1">
              <a:buFont typeface="Wingdings" panose="05000000000000000000" pitchFamily="2" charset="2"/>
              <a:buChar char="§"/>
              <a:defRPr/>
            </a:pPr>
            <a:r>
              <a:rPr lang="cs-CZ" sz="2400" b="1" dirty="0">
                <a:solidFill>
                  <a:schemeClr val="tx1"/>
                </a:solidFill>
                <a:latin typeface="Times New Roman" panose="02020603050405020304" pitchFamily="18" charset="0"/>
              </a:rPr>
              <a:t>Př. růst P</a:t>
            </a:r>
            <a:r>
              <a:rPr lang="cs-CZ" sz="2000" b="1" dirty="0">
                <a:solidFill>
                  <a:schemeClr val="tx1"/>
                </a:solidFill>
                <a:latin typeface="Times New Roman" panose="02020603050405020304" pitchFamily="18" charset="0"/>
              </a:rPr>
              <a:t>X</a:t>
            </a:r>
            <a:r>
              <a:rPr lang="cs-CZ" sz="2400" b="1" dirty="0">
                <a:solidFill>
                  <a:schemeClr val="tx1"/>
                </a:solidFill>
                <a:latin typeface="Times New Roman" panose="02020603050405020304" pitchFamily="18" charset="0"/>
              </a:rPr>
              <a:t> ve vztahu k P</a:t>
            </a:r>
            <a:r>
              <a:rPr lang="cs-CZ" sz="2000" b="1" dirty="0">
                <a:solidFill>
                  <a:schemeClr val="tx1"/>
                </a:solidFill>
                <a:latin typeface="Times New Roman" panose="02020603050405020304" pitchFamily="18" charset="0"/>
              </a:rPr>
              <a:t>Y</a:t>
            </a:r>
            <a:r>
              <a:rPr lang="cs-CZ" sz="2400" b="1" dirty="0">
                <a:solidFill>
                  <a:schemeClr val="tx1"/>
                </a:solidFill>
                <a:latin typeface="Times New Roman" panose="02020603050405020304" pitchFamily="18" charset="0"/>
              </a:rPr>
              <a:t> </a:t>
            </a:r>
            <a:r>
              <a:rPr lang="cs-CZ" sz="2400" b="1" dirty="0">
                <a:latin typeface="Times New Roman" panose="02020603050405020304" pitchFamily="18" charset="0"/>
              </a:rPr>
              <a:t>=&gt; </a:t>
            </a:r>
            <a:r>
              <a:rPr lang="cs-CZ" sz="2400" b="1" dirty="0">
                <a:solidFill>
                  <a:schemeClr val="tx1"/>
                </a:solidFill>
                <a:latin typeface="Times New Roman" panose="02020603050405020304" pitchFamily="18" charset="0"/>
              </a:rPr>
              <a:t>následný růst výroby X na úkor výroby Y. </a:t>
            </a:r>
          </a:p>
          <a:p>
            <a:pPr algn="just" eaLnBrk="1" hangingPunct="1">
              <a:buFont typeface="Wingdings" panose="05000000000000000000" pitchFamily="2" charset="2"/>
              <a:buChar char="§"/>
              <a:defRPr/>
            </a:pPr>
            <a:r>
              <a:rPr lang="cs-CZ" sz="2400" b="1" dirty="0">
                <a:solidFill>
                  <a:schemeClr val="tx1"/>
                </a:solidFill>
                <a:latin typeface="Times New Roman" panose="02020603050405020304" pitchFamily="18" charset="0"/>
              </a:rPr>
              <a:t>V podmínkách cenové pružnosti: snižování ceny X a růst ceny Y</a:t>
            </a:r>
            <a:r>
              <a:rPr lang="cs-CZ" sz="2400" b="1" dirty="0">
                <a:latin typeface="Times New Roman" panose="02020603050405020304" pitchFamily="18" charset="0"/>
              </a:rPr>
              <a:t> =&gt; </a:t>
            </a:r>
            <a:r>
              <a:rPr lang="cs-CZ" sz="2400" b="1" dirty="0">
                <a:solidFill>
                  <a:schemeClr val="tx1"/>
                </a:solidFill>
                <a:latin typeface="Times New Roman" panose="02020603050405020304" pitchFamily="18" charset="0"/>
              </a:rPr>
              <a:t>růst relativní ceny </a:t>
            </a:r>
            <a:r>
              <a:rPr lang="cs-CZ" altLang="en-US" sz="2400" b="1" dirty="0">
                <a:solidFill>
                  <a:schemeClr val="hlink"/>
                </a:solidFill>
                <a:latin typeface="Times New Roman" panose="02020603050405020304" pitchFamily="18" charset="0"/>
                <a:cs typeface="Times New Roman" panose="02020603050405020304" pitchFamily="18" charset="0"/>
              </a:rPr>
              <a:t>P</a:t>
            </a:r>
            <a:r>
              <a:rPr lang="cs-CZ" altLang="en-US" sz="2400" b="1" baseline="-25000" dirty="0">
                <a:solidFill>
                  <a:schemeClr val="hlink"/>
                </a:solidFill>
                <a:latin typeface="Times New Roman" panose="02020603050405020304" pitchFamily="18" charset="0"/>
                <a:cs typeface="Times New Roman" panose="02020603050405020304" pitchFamily="18" charset="0"/>
              </a:rPr>
              <a:t>X</a:t>
            </a:r>
            <a:r>
              <a:rPr lang="cs-CZ" altLang="en-US" sz="2400" b="1" dirty="0">
                <a:solidFill>
                  <a:schemeClr val="hlink"/>
                </a:solidFill>
                <a:latin typeface="Times New Roman" panose="02020603050405020304" pitchFamily="18" charset="0"/>
                <a:cs typeface="Times New Roman" panose="02020603050405020304" pitchFamily="18" charset="0"/>
              </a:rPr>
              <a:t>/P</a:t>
            </a:r>
            <a:r>
              <a:rPr lang="cs-CZ" altLang="en-US" sz="2400" b="1" baseline="-25000" dirty="0">
                <a:solidFill>
                  <a:schemeClr val="hlink"/>
                </a:solidFill>
                <a:latin typeface="Times New Roman" panose="02020603050405020304" pitchFamily="18" charset="0"/>
                <a:cs typeface="Times New Roman" panose="02020603050405020304" pitchFamily="18" charset="0"/>
              </a:rPr>
              <a:t>Y</a:t>
            </a:r>
            <a:r>
              <a:rPr lang="cs-CZ" sz="2400" b="1" dirty="0">
                <a:solidFill>
                  <a:schemeClr val="tx1"/>
                </a:solidFill>
                <a:latin typeface="Times New Roman" panose="02020603050405020304" pitchFamily="18" charset="0"/>
              </a:rPr>
              <a:t>. </a:t>
            </a:r>
          </a:p>
          <a:p>
            <a:pPr eaLnBrk="1" hangingPunct="1">
              <a:buFont typeface="Wingdings" panose="05000000000000000000" pitchFamily="2" charset="2"/>
              <a:buChar char="Ø"/>
              <a:defRPr/>
            </a:pPr>
            <a:r>
              <a:rPr lang="cs-CZ" sz="2400" b="1" dirty="0">
                <a:solidFill>
                  <a:schemeClr val="tx1"/>
                </a:solidFill>
                <a:latin typeface="Times New Roman" panose="02020603050405020304" pitchFamily="18" charset="0"/>
              </a:rPr>
              <a:t>Růst relativní nabídky Y a poptávky po X. </a:t>
            </a:r>
          </a:p>
          <a:p>
            <a:pPr algn="just" eaLnBrk="1" hangingPunct="1">
              <a:buFont typeface="Wingdings" panose="05000000000000000000" pitchFamily="2" charset="2"/>
              <a:buChar char="§"/>
              <a:defRPr/>
            </a:pPr>
            <a:r>
              <a:rPr lang="cs-CZ" sz="2400" b="1" dirty="0">
                <a:solidFill>
                  <a:schemeClr val="tx1"/>
                </a:solidFill>
                <a:latin typeface="Times New Roman" panose="02020603050405020304" pitchFamily="18" charset="0"/>
              </a:rPr>
              <a:t>Proces pokračuje do vyrovnání </a:t>
            </a:r>
            <a:r>
              <a:rPr lang="cs-CZ" sz="2400" b="1" dirty="0">
                <a:solidFill>
                  <a:srgbClr val="FF0000"/>
                </a:solidFill>
                <a:latin typeface="Times New Roman" panose="02020603050405020304" pitchFamily="18" charset="0"/>
              </a:rPr>
              <a:t>MRPT s MRSC a relativní cenou. </a:t>
            </a:r>
            <a:r>
              <a:rPr lang="cs-CZ" sz="2400" b="1" dirty="0">
                <a:latin typeface="Times New Roman" panose="02020603050405020304" pitchFamily="18" charset="0"/>
              </a:rPr>
              <a:t>=&gt; </a:t>
            </a:r>
            <a:r>
              <a:rPr lang="cs-CZ" sz="2400" b="1" dirty="0">
                <a:solidFill>
                  <a:schemeClr val="tx1"/>
                </a:solidFill>
                <a:latin typeface="Times New Roman" panose="02020603050405020304" pitchFamily="18" charset="0"/>
              </a:rPr>
              <a:t>Cenový mechanismus přivádí ekonomiku zpět do rovnovážného stavu.</a:t>
            </a:r>
          </a:p>
          <a:p>
            <a:pPr eaLnBrk="1" hangingPunct="1">
              <a:buFont typeface="Wingdings" panose="05000000000000000000" pitchFamily="2" charset="2"/>
              <a:buChar char="§"/>
              <a:defRPr/>
            </a:pPr>
            <a:endParaRPr lang="cs-CZ" sz="2400" b="1" dirty="0">
              <a:solidFill>
                <a:schemeClr val="tx1"/>
              </a:solidFill>
              <a:latin typeface="Times New Roman" panose="02020603050405020304" pitchFamily="18" charset="0"/>
            </a:endParaRPr>
          </a:p>
          <a:p>
            <a:pPr eaLnBrk="1" hangingPunct="1">
              <a:buFont typeface="Wingdings" panose="05000000000000000000" pitchFamily="2" charset="2"/>
              <a:buChar char="§"/>
              <a:defRPr/>
            </a:pPr>
            <a:r>
              <a:rPr lang="cs-CZ" sz="2400" b="1" dirty="0">
                <a:solidFill>
                  <a:schemeClr val="tx1"/>
                </a:solidFill>
                <a:latin typeface="Times New Roman" panose="02020603050405020304" pitchFamily="18" charset="0"/>
              </a:rPr>
              <a:t>V podmínkách DK – cenový systém alokuje zdroje efektivně: shoda MRSC mezi produkty všech spotřebitelů; </a:t>
            </a:r>
          </a:p>
          <a:p>
            <a:pPr eaLnBrk="1" hangingPunct="1">
              <a:buFont typeface="Wingdings" panose="05000000000000000000" pitchFamily="2" charset="2"/>
              <a:buChar char="Ø"/>
              <a:defRPr/>
            </a:pPr>
            <a:r>
              <a:rPr lang="cs-CZ" sz="2400" b="1" dirty="0">
                <a:solidFill>
                  <a:schemeClr val="tx1"/>
                </a:solidFill>
                <a:latin typeface="Times New Roman" panose="02020603050405020304" pitchFamily="18" charset="0"/>
              </a:rPr>
              <a:t>Poměr cen výrobků – stejná informace všem ekonomickým subjektům: všechny poměry vyrovnávány</a:t>
            </a:r>
            <a:r>
              <a:rPr lang="cs-CZ" sz="2400" b="1" dirty="0">
                <a:latin typeface="Times New Roman" panose="02020603050405020304" pitchFamily="18" charset="0"/>
              </a:rPr>
              <a:t> =&gt; </a:t>
            </a:r>
            <a:r>
              <a:rPr lang="cs-CZ" sz="2400" b="1" dirty="0">
                <a:solidFill>
                  <a:schemeClr val="tx1"/>
                </a:solidFill>
                <a:latin typeface="Times New Roman" panose="02020603050405020304" pitchFamily="18" charset="0"/>
              </a:rPr>
              <a:t>dosahováno efektivní alokace.</a:t>
            </a:r>
          </a:p>
          <a:p>
            <a:pPr eaLnBrk="1" hangingPunct="1">
              <a:buFont typeface="Wingdings" panose="05000000000000000000" pitchFamily="2" charset="2"/>
              <a:buChar char="Ø"/>
              <a:defRPr/>
            </a:pPr>
            <a:r>
              <a:rPr lang="cs-CZ" sz="2400" b="1" dirty="0">
                <a:solidFill>
                  <a:schemeClr val="tx1"/>
                </a:solidFill>
                <a:latin typeface="Times New Roman" panose="02020603050405020304" pitchFamily="18" charset="0"/>
              </a:rPr>
              <a:t>Výjimka: rohové řešení</a:t>
            </a:r>
          </a:p>
          <a:p>
            <a:pPr eaLnBrk="1" hangingPunct="1">
              <a:buFont typeface="Wingdings" panose="05000000000000000000" pitchFamily="2" charset="2"/>
              <a:buChar char="§"/>
              <a:defRPr/>
            </a:pPr>
            <a:endParaRPr lang="cs-CZ" sz="2400" b="1" dirty="0">
              <a:solidFill>
                <a:schemeClr val="tx1"/>
              </a:solidFill>
              <a:latin typeface="Times New Roman" panose="02020603050405020304" pitchFamily="18" charset="0"/>
            </a:endParaRPr>
          </a:p>
          <a:p>
            <a:pPr eaLnBrk="1" hangingPunct="1">
              <a:buFont typeface="Wingdings" panose="05000000000000000000" pitchFamily="2" charset="2"/>
              <a:buChar char="§"/>
              <a:defRPr/>
            </a:pPr>
            <a:endParaRPr lang="cs-CZ" sz="2400" b="1" dirty="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cs-CZ">
                <a:solidFill>
                  <a:schemeClr val="hlink"/>
                </a:solidFill>
              </a:rPr>
              <a:t>Cenový systém a všeobecná rovnováha</a:t>
            </a:r>
            <a:r>
              <a:rPr lang="cs-CZ"/>
              <a:t> </a:t>
            </a:r>
          </a:p>
        </p:txBody>
      </p:sp>
      <p:sp>
        <p:nvSpPr>
          <p:cNvPr id="18435" name="Rectangle 3"/>
          <p:cNvSpPr>
            <a:spLocks noGrp="1" noChangeArrowheads="1"/>
          </p:cNvSpPr>
          <p:nvPr>
            <p:ph type="body" sz="half" idx="1"/>
          </p:nvPr>
        </p:nvSpPr>
        <p:spPr>
          <a:xfrm>
            <a:off x="457200" y="1417638"/>
            <a:ext cx="11430000" cy="4940301"/>
          </a:xfrm>
        </p:spPr>
        <p:txBody>
          <a:bodyPr/>
          <a:lstStyle/>
          <a:p>
            <a:pPr eaLnBrk="1" hangingPunct="1">
              <a:defRPr/>
            </a:pPr>
            <a:r>
              <a:rPr lang="cs-CZ" sz="2400" b="1" dirty="0">
                <a:latin typeface="Times New Roman" panose="02020603050405020304" pitchFamily="18" charset="0"/>
              </a:rPr>
              <a:t>Všeobecná rovnováha nastává, když se spotřebitelé i výrobci setkávají se stejnými cenami a přijímají je. </a:t>
            </a:r>
          </a:p>
          <a:p>
            <a:pPr marL="539750" indent="-514350" eaLnBrk="1" hangingPunct="1">
              <a:buFont typeface="+mj-lt"/>
              <a:buAutoNum type="romanUcPeriod"/>
              <a:defRPr/>
            </a:pPr>
            <a:r>
              <a:rPr lang="cs-CZ" sz="2400" b="1" dirty="0">
                <a:latin typeface="Times New Roman" panose="02020603050405020304" pitchFamily="18" charset="0"/>
              </a:rPr>
              <a:t>FIRMY vyrovnávají RELATIVNÍ CENY s POMĚREM MEZNÍCH PRODUKTŮ </a:t>
            </a:r>
          </a:p>
          <a:p>
            <a:pPr marL="539750" indent="-514350" eaLnBrk="1" hangingPunct="1">
              <a:buFont typeface="+mj-lt"/>
              <a:buAutoNum type="romanUcPeriod"/>
              <a:defRPr/>
            </a:pPr>
            <a:r>
              <a:rPr lang="cs-CZ" sz="2400" b="1" dirty="0">
                <a:latin typeface="Times New Roman" panose="02020603050405020304" pitchFamily="18" charset="0"/>
              </a:rPr>
              <a:t>a SPOTŘEBITELÉ vyrovnávají RELATIVNÍ CENY s RELATIVNÍM MEZNÍM UŽITKEM OBOU PRODUKTŮ. </a:t>
            </a:r>
          </a:p>
          <a:p>
            <a:pPr eaLnBrk="1" hangingPunct="1">
              <a:buFont typeface="Wingdings" panose="05000000000000000000" pitchFamily="2" charset="2"/>
              <a:buChar char="Ø"/>
              <a:defRPr/>
            </a:pPr>
            <a:r>
              <a:rPr lang="cs-CZ" sz="2400" b="1" dirty="0">
                <a:latin typeface="Times New Roman" panose="02020603050405020304" pitchFamily="18" charset="0"/>
              </a:rPr>
              <a:t>V rovnovážném bodě tedy platí : </a:t>
            </a:r>
          </a:p>
          <a:p>
            <a:pPr eaLnBrk="1" hangingPunct="1">
              <a:defRPr/>
            </a:pPr>
            <a:r>
              <a:rPr lang="cs-CZ" sz="2400" b="1" dirty="0">
                <a:solidFill>
                  <a:srgbClr val="FF0000"/>
                </a:solidFill>
                <a:latin typeface="Times New Roman" panose="02020603050405020304" pitchFamily="18" charset="0"/>
              </a:rPr>
              <a:t>RELATIVNÍ MEZNÍ NÁKLADY = P</a:t>
            </a:r>
            <a:r>
              <a:rPr lang="cs-CZ" sz="2400" b="1" baseline="-25000" dirty="0">
                <a:solidFill>
                  <a:srgbClr val="FF0000"/>
                </a:solidFill>
                <a:latin typeface="Times New Roman" panose="02020603050405020304" pitchFamily="18" charset="0"/>
              </a:rPr>
              <a:t>X</a:t>
            </a:r>
            <a:r>
              <a:rPr lang="cs-CZ" sz="2400" b="1" dirty="0">
                <a:solidFill>
                  <a:srgbClr val="FF0000"/>
                </a:solidFill>
                <a:latin typeface="Times New Roman" panose="02020603050405020304" pitchFamily="18" charset="0"/>
              </a:rPr>
              <a:t>/ P</a:t>
            </a:r>
            <a:r>
              <a:rPr lang="cs-CZ" sz="2400" b="1" baseline="-25000" dirty="0">
                <a:solidFill>
                  <a:srgbClr val="FF0000"/>
                </a:solidFill>
                <a:latin typeface="Times New Roman" panose="02020603050405020304" pitchFamily="18" charset="0"/>
              </a:rPr>
              <a:t>Y</a:t>
            </a:r>
            <a:r>
              <a:rPr lang="cs-CZ" sz="2400" b="1" dirty="0">
                <a:solidFill>
                  <a:srgbClr val="FF0000"/>
                </a:solidFill>
                <a:latin typeface="Times New Roman" panose="02020603050405020304" pitchFamily="18" charset="0"/>
              </a:rPr>
              <a:t> = RELATIVNÍ MEZNÍ UŽITEK </a:t>
            </a:r>
          </a:p>
          <a:p>
            <a:pPr eaLnBrk="1" hangingPunct="1">
              <a:defRPr/>
            </a:pPr>
            <a:endParaRPr lang="cs-CZ" sz="2400" b="1" dirty="0">
              <a:latin typeface="Times New Roman" panose="02020603050405020304" pitchFamily="18" charset="0"/>
            </a:endParaRPr>
          </a:p>
        </p:txBody>
      </p:sp>
      <p:sp>
        <p:nvSpPr>
          <p:cNvPr id="27652" name="TextovéPole 3"/>
          <p:cNvSpPr txBox="1">
            <a:spLocks noChangeArrowheads="1"/>
          </p:cNvSpPr>
          <p:nvPr/>
        </p:nvSpPr>
        <p:spPr bwMode="auto">
          <a:xfrm>
            <a:off x="3146050" y="5037930"/>
            <a:ext cx="4801162" cy="867106"/>
          </a:xfrm>
          <a:prstGeom prst="rect">
            <a:avLst/>
          </a:prstGeom>
          <a:noFill/>
          <a:ln w="28575">
            <a:solidFill>
              <a:srgbClr val="FFC000"/>
            </a:solidFill>
            <a:miter lim="800000"/>
          </a:ln>
          <a:extLst>
            <a:ext uri="{909E8E84-426E-40DD-AFC4-6F175D3DCCD1}">
              <a14:hiddenFill xmlns:a14="http://schemas.microsoft.com/office/drawing/2010/main">
                <a:solidFill>
                  <a:srgbClr val="FFFFFF"/>
                </a:solidFill>
              </a14:hiddenFill>
            </a:ext>
          </a:extLst>
        </p:spPr>
        <p:txBody>
          <a:bodyPr wrap="square" lIns="216000" tIns="180000" rIns="216000" bIns="25200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cs-CZ" altLang="en-US" sz="2800" b="1" dirty="0">
                <a:solidFill>
                  <a:schemeClr val="hlink"/>
                </a:solidFill>
                <a:latin typeface="Times New Roman" panose="02020603050405020304" pitchFamily="18" charset="0"/>
                <a:cs typeface="Times New Roman" panose="02020603050405020304" pitchFamily="18" charset="0"/>
              </a:rPr>
              <a:t>MRPT = P</a:t>
            </a:r>
            <a:r>
              <a:rPr lang="cs-CZ" altLang="en-US" sz="2800" b="1" baseline="-25000" dirty="0">
                <a:solidFill>
                  <a:schemeClr val="hlink"/>
                </a:solidFill>
                <a:latin typeface="Times New Roman" panose="02020603050405020304" pitchFamily="18" charset="0"/>
                <a:cs typeface="Times New Roman" panose="02020603050405020304" pitchFamily="18" charset="0"/>
              </a:rPr>
              <a:t>X</a:t>
            </a:r>
            <a:r>
              <a:rPr lang="cs-CZ" altLang="en-US" sz="2800" b="1" dirty="0">
                <a:solidFill>
                  <a:schemeClr val="hlink"/>
                </a:solidFill>
                <a:latin typeface="Times New Roman" panose="02020603050405020304" pitchFamily="18" charset="0"/>
                <a:cs typeface="Times New Roman" panose="02020603050405020304" pitchFamily="18" charset="0"/>
              </a:rPr>
              <a:t>/P</a:t>
            </a:r>
            <a:r>
              <a:rPr lang="cs-CZ" altLang="en-US" sz="2800" b="1" baseline="-25000" dirty="0">
                <a:solidFill>
                  <a:schemeClr val="hlink"/>
                </a:solidFill>
                <a:latin typeface="Times New Roman" panose="02020603050405020304" pitchFamily="18" charset="0"/>
                <a:cs typeface="Times New Roman" panose="02020603050405020304" pitchFamily="18" charset="0"/>
              </a:rPr>
              <a:t>Y</a:t>
            </a:r>
            <a:r>
              <a:rPr lang="cs-CZ" altLang="en-US" sz="2800" b="1" dirty="0">
                <a:solidFill>
                  <a:schemeClr val="hlink"/>
                </a:solidFill>
                <a:latin typeface="Times New Roman" panose="02020603050405020304" pitchFamily="18" charset="0"/>
                <a:cs typeface="Times New Roman" panose="02020603050405020304" pitchFamily="18" charset="0"/>
              </a:rPr>
              <a:t> = MRSC</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cs-CZ" dirty="0">
                <a:solidFill>
                  <a:schemeClr val="hlink"/>
                </a:solidFill>
              </a:rPr>
              <a:t>Všeobecná rovnováha</a:t>
            </a:r>
            <a:r>
              <a:rPr lang="cs-CZ" dirty="0"/>
              <a:t> - shrnutí</a:t>
            </a:r>
          </a:p>
        </p:txBody>
      </p:sp>
      <p:sp>
        <p:nvSpPr>
          <p:cNvPr id="18435" name="Rectangle 3"/>
          <p:cNvSpPr>
            <a:spLocks noGrp="1" noChangeArrowheads="1"/>
          </p:cNvSpPr>
          <p:nvPr>
            <p:ph type="body" sz="half" idx="1"/>
          </p:nvPr>
        </p:nvSpPr>
        <p:spPr>
          <a:xfrm>
            <a:off x="363072" y="1417638"/>
            <a:ext cx="11564470" cy="4940301"/>
          </a:xfrm>
        </p:spPr>
        <p:txBody>
          <a:bodyPr>
            <a:normAutofit lnSpcReduction="10000"/>
          </a:bodyPr>
          <a:lstStyle/>
          <a:p>
            <a:pPr eaLnBrk="1" hangingPunct="1">
              <a:buFont typeface="Wingdings" panose="05000000000000000000" pitchFamily="2" charset="2"/>
              <a:buChar char="v"/>
              <a:defRPr/>
            </a:pPr>
            <a:r>
              <a:rPr lang="cs-CZ" sz="2800" b="1" dirty="0">
                <a:solidFill>
                  <a:schemeClr val="tx1"/>
                </a:solidFill>
                <a:highlight>
                  <a:srgbClr val="FFFF00"/>
                </a:highlight>
                <a:latin typeface="Times New Roman" panose="02020603050405020304" pitchFamily="18" charset="0"/>
              </a:rPr>
              <a:t>BOD ROVNOVÁHY: </a:t>
            </a:r>
          </a:p>
          <a:p>
            <a:pPr marL="539750" indent="-514350" algn="just" eaLnBrk="1" hangingPunct="1">
              <a:buFont typeface="+mj-lt"/>
              <a:buAutoNum type="romanLcPeriod"/>
              <a:defRPr/>
            </a:pPr>
            <a:r>
              <a:rPr lang="cs-CZ" sz="2800" b="1" dirty="0">
                <a:solidFill>
                  <a:schemeClr val="tx1"/>
                </a:solidFill>
                <a:latin typeface="Times New Roman" panose="02020603050405020304" pitchFamily="18" charset="0"/>
              </a:rPr>
              <a:t>Odpovídá MAXIMALIZACI ZISKU KONKURENČNÍCH FIREM i MAXIMALIZACI UŽITKU SPOTŘEBITELŮ;</a:t>
            </a:r>
          </a:p>
          <a:p>
            <a:pPr marL="539750" indent="-514350" eaLnBrk="1" hangingPunct="1">
              <a:buFont typeface="+mj-lt"/>
              <a:buAutoNum type="romanLcPeriod"/>
              <a:defRPr/>
            </a:pPr>
            <a:r>
              <a:rPr lang="cs-CZ" sz="2800" b="1" dirty="0">
                <a:solidFill>
                  <a:schemeClr val="tx1"/>
                </a:solidFill>
                <a:latin typeface="Times New Roman" panose="02020603050405020304" pitchFamily="18" charset="0"/>
              </a:rPr>
              <a:t>Leží na křivce PPF; </a:t>
            </a:r>
          </a:p>
          <a:p>
            <a:pPr marL="539750" indent="-514350">
              <a:buFont typeface="+mj-lt"/>
              <a:buAutoNum type="romanLcPeriod"/>
              <a:defRPr/>
            </a:pPr>
            <a:r>
              <a:rPr lang="cs-CZ" sz="2800" b="1" dirty="0">
                <a:solidFill>
                  <a:schemeClr val="tx1"/>
                </a:solidFill>
                <a:latin typeface="Times New Roman" panose="02020603050405020304" pitchFamily="18" charset="0"/>
              </a:rPr>
              <a:t>Představuje PLNOU ZAMĚSTNANOST na TRHU PRÁCE a PLNÉ VYUŽITÍ KAPITÁLU; </a:t>
            </a:r>
          </a:p>
          <a:p>
            <a:pPr marL="539750" indent="-514350" eaLnBrk="1" hangingPunct="1">
              <a:buFont typeface="+mj-lt"/>
              <a:buAutoNum type="romanLcPeriod"/>
              <a:defRPr/>
            </a:pPr>
            <a:r>
              <a:rPr lang="cs-CZ" sz="2800" b="1" dirty="0">
                <a:solidFill>
                  <a:schemeClr val="tx1"/>
                </a:solidFill>
                <a:latin typeface="Times New Roman" panose="02020603050405020304" pitchFamily="18" charset="0"/>
              </a:rPr>
              <a:t>MNOŽSTVÍ dvou statků, které FIRMY chtějí VYRÁBĚT, je právě množstvím, které SPOTŘEBITELÉ při těchto CENÁCH chtějí SPOTŘEBOVÁVAT. </a:t>
            </a:r>
          </a:p>
          <a:p>
            <a:pPr eaLnBrk="1" hangingPunct="1">
              <a:buFont typeface="Wingdings" panose="05000000000000000000" pitchFamily="2" charset="2"/>
              <a:buChar char="§"/>
              <a:defRPr/>
            </a:pPr>
            <a:r>
              <a:rPr lang="cs-CZ" sz="2800" b="1" dirty="0">
                <a:latin typeface="Times New Roman" panose="02020603050405020304" pitchFamily="18" charset="0"/>
              </a:rPr>
              <a:t>=&gt; =&gt; =&gt; =&gt;</a:t>
            </a:r>
            <a:endParaRPr lang="cs-CZ" sz="2800" b="1" dirty="0">
              <a:solidFill>
                <a:schemeClr val="tx1"/>
              </a:solidFill>
              <a:latin typeface="Times New Roman" panose="02020603050405020304" pitchFamily="18" charset="0"/>
            </a:endParaRPr>
          </a:p>
          <a:p>
            <a:pPr eaLnBrk="1" hangingPunct="1">
              <a:buFont typeface="Wingdings" panose="05000000000000000000" pitchFamily="2" charset="2"/>
              <a:buChar char="§"/>
              <a:defRPr/>
            </a:pPr>
            <a:r>
              <a:rPr lang="cs-CZ" sz="2800" b="1" dirty="0">
                <a:solidFill>
                  <a:schemeClr val="tx1"/>
                </a:solidFill>
                <a:highlight>
                  <a:srgbClr val="FFFF00"/>
                </a:highlight>
                <a:latin typeface="Times New Roman" panose="02020603050405020304" pitchFamily="18" charset="0"/>
              </a:rPr>
              <a:t>ROVNOVÁHA NA VŠECH TRZÍCH = CELKOVÁ ROVNOVÁHA.</a:t>
            </a:r>
          </a:p>
          <a:p>
            <a:pPr eaLnBrk="1" hangingPunct="1">
              <a:buFont typeface="Wingdings" panose="05000000000000000000" pitchFamily="2" charset="2"/>
              <a:buChar char="§"/>
              <a:defRPr/>
            </a:pPr>
            <a:endParaRPr lang="cs-CZ" sz="2800" b="1" dirty="0">
              <a:solidFill>
                <a:schemeClr val="tx1"/>
              </a:solidFill>
              <a:latin typeface="Times New Roman" panose="02020603050405020304" pitchFamily="18" charset="0"/>
            </a:endParaRPr>
          </a:p>
          <a:p>
            <a:pPr eaLnBrk="1" hangingPunct="1">
              <a:buFont typeface="Wingdings" panose="05000000000000000000" pitchFamily="2" charset="2"/>
              <a:buChar char="§"/>
              <a:defRPr/>
            </a:pPr>
            <a:endParaRPr lang="cs-CZ" sz="2800" b="1" dirty="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609600" y="557026"/>
            <a:ext cx="10972800" cy="1143000"/>
          </a:xfrm>
        </p:spPr>
        <p:txBody>
          <a:bodyPr/>
          <a:lstStyle/>
          <a:p>
            <a:pPr eaLnBrk="1" hangingPunct="1">
              <a:defRPr/>
            </a:pPr>
            <a:r>
              <a:rPr lang="cs-CZ" dirty="0">
                <a:solidFill>
                  <a:schemeClr val="hlink"/>
                </a:solidFill>
              </a:rPr>
              <a:t>Efektivnost a spravedlnost</a:t>
            </a:r>
          </a:p>
        </p:txBody>
      </p:sp>
      <p:sp>
        <p:nvSpPr>
          <p:cNvPr id="37891" name="Rectangle 3"/>
          <p:cNvSpPr>
            <a:spLocks noGrp="1" noChangeArrowheads="1"/>
          </p:cNvSpPr>
          <p:nvPr>
            <p:ph type="body" idx="1"/>
          </p:nvPr>
        </p:nvSpPr>
        <p:spPr>
          <a:xfrm>
            <a:off x="336176" y="1600201"/>
            <a:ext cx="11672048" cy="4525963"/>
          </a:xfrm>
        </p:spPr>
        <p:txBody>
          <a:bodyPr/>
          <a:lstStyle/>
          <a:p>
            <a:pPr eaLnBrk="1" hangingPunct="1">
              <a:buFont typeface="Wingdings" panose="05000000000000000000" pitchFamily="2" charset="2"/>
              <a:buChar char="§"/>
              <a:defRPr/>
            </a:pPr>
            <a:r>
              <a:rPr lang="cs-CZ" altLang="en-US" sz="2400" b="1" dirty="0">
                <a:highlight>
                  <a:srgbClr val="FFFF00"/>
                </a:highlight>
                <a:latin typeface="Times New Roman" panose="02020603050405020304" pitchFamily="18" charset="0"/>
              </a:rPr>
              <a:t>DK model </a:t>
            </a:r>
            <a:r>
              <a:rPr lang="cs-CZ" altLang="en-US" sz="2400" b="1" dirty="0">
                <a:latin typeface="Times New Roman" panose="02020603050405020304" pitchFamily="18" charset="0"/>
              </a:rPr>
              <a:t>vs. </a:t>
            </a:r>
            <a:r>
              <a:rPr lang="cs-CZ" altLang="en-US" sz="2400" b="1" dirty="0">
                <a:highlight>
                  <a:srgbClr val="FFFF00"/>
                </a:highlight>
                <a:latin typeface="Times New Roman" panose="02020603050405020304" pitchFamily="18" charset="0"/>
              </a:rPr>
              <a:t>Překážky pro dokonale efektivní alokaci: </a:t>
            </a:r>
            <a:r>
              <a:rPr lang="cs-CZ" altLang="en-US" sz="2400" b="1" i="1" dirty="0">
                <a:latin typeface="Times New Roman" panose="02020603050405020304" pitchFamily="18" charset="0"/>
              </a:rPr>
              <a:t>monopolní sila, informační bariéry, externality a veřejné statky</a:t>
            </a:r>
          </a:p>
          <a:p>
            <a:pPr eaLnBrk="1" hangingPunct="1">
              <a:buFont typeface="Wingdings" panose="05000000000000000000" pitchFamily="2" charset="2"/>
              <a:buChar char="§"/>
              <a:defRPr/>
            </a:pPr>
            <a:r>
              <a:rPr lang="cs-CZ" altLang="en-US" sz="2400" b="1" dirty="0">
                <a:latin typeface="Times New Roman" panose="02020603050405020304" pitchFamily="18" charset="0"/>
              </a:rPr>
              <a:t>Zjištění: která situace je pro společnost výhodnější </a:t>
            </a:r>
            <a:r>
              <a:rPr lang="cs-CZ" sz="2400" b="1" dirty="0">
                <a:latin typeface="Times New Roman" panose="02020603050405020304" pitchFamily="18" charset="0"/>
              </a:rPr>
              <a:t>=&gt; =&gt;</a:t>
            </a:r>
            <a:endParaRPr lang="cs-CZ" sz="2400" b="1" dirty="0">
              <a:solidFill>
                <a:schemeClr val="tx1"/>
              </a:solidFill>
              <a:latin typeface="Times New Roman" panose="02020603050405020304" pitchFamily="18" charset="0"/>
            </a:endParaRPr>
          </a:p>
          <a:p>
            <a:pPr eaLnBrk="1" hangingPunct="1">
              <a:lnSpc>
                <a:spcPct val="90000"/>
              </a:lnSpc>
              <a:buFont typeface="Wingdings" panose="05000000000000000000" pitchFamily="2" charset="2"/>
              <a:buChar char="Ø"/>
            </a:pPr>
            <a:r>
              <a:rPr lang="cs-CZ" altLang="en-US" sz="2400" b="1" dirty="0">
                <a:latin typeface="Times New Roman" panose="02020603050405020304" pitchFamily="18" charset="0"/>
              </a:rPr>
              <a:t>nutné provést určité srovnání mezi spotřebiteli. </a:t>
            </a:r>
          </a:p>
          <a:p>
            <a:pPr eaLnBrk="1" hangingPunct="1">
              <a:lnSpc>
                <a:spcPct val="90000"/>
              </a:lnSpc>
            </a:pPr>
            <a:r>
              <a:rPr lang="cs-CZ" altLang="en-US" sz="2400" b="1" dirty="0">
                <a:latin typeface="Times New Roman" panose="02020603050405020304" pitchFamily="18" charset="0"/>
              </a:rPr>
              <a:t>Neexistuje universálně přijatelné kritérium.</a:t>
            </a:r>
          </a:p>
          <a:p>
            <a:pPr eaLnBrk="1" hangingPunct="1">
              <a:lnSpc>
                <a:spcPct val="90000"/>
              </a:lnSpc>
            </a:pPr>
            <a:endParaRPr lang="cs-CZ" altLang="en-US" sz="2400" b="1" dirty="0">
              <a:latin typeface="Times New Roman" panose="02020603050405020304" pitchFamily="18" charset="0"/>
            </a:endParaRPr>
          </a:p>
          <a:p>
            <a:pPr eaLnBrk="1" hangingPunct="1">
              <a:lnSpc>
                <a:spcPct val="90000"/>
              </a:lnSpc>
            </a:pPr>
            <a:r>
              <a:rPr lang="cs-CZ" altLang="en-US" sz="2400" b="1" dirty="0">
                <a:latin typeface="Times New Roman" panose="02020603050405020304" pitchFamily="18" charset="0"/>
              </a:rPr>
              <a:t>Daná alokace může být označena za:</a:t>
            </a:r>
          </a:p>
          <a:p>
            <a:pPr lvl="1" eaLnBrk="1" hangingPunct="1">
              <a:lnSpc>
                <a:spcPct val="90000"/>
              </a:lnSpc>
            </a:pPr>
            <a:r>
              <a:rPr lang="cs-CZ" altLang="en-US" sz="2400" b="1" dirty="0">
                <a:highlight>
                  <a:srgbClr val="FFFF00"/>
                </a:highlight>
                <a:latin typeface="Times New Roman" panose="02020603050405020304" pitchFamily="18" charset="0"/>
              </a:rPr>
              <a:t>ekonomicky efektivní </a:t>
            </a:r>
            <a:r>
              <a:rPr lang="cs-CZ" altLang="en-US" sz="2400" b="1" dirty="0">
                <a:latin typeface="Times New Roman" panose="02020603050405020304" pitchFamily="18" charset="0"/>
              </a:rPr>
              <a:t>– když není možné přerozdělení, které by někomu polepšilo, aniž by poškodilo kohokoli jiného.</a:t>
            </a:r>
          </a:p>
          <a:p>
            <a:pPr lvl="1" eaLnBrk="1" hangingPunct="1">
              <a:lnSpc>
                <a:spcPct val="90000"/>
              </a:lnSpc>
            </a:pPr>
            <a:r>
              <a:rPr lang="cs-CZ" altLang="en-US" sz="2400" b="1" dirty="0">
                <a:highlight>
                  <a:srgbClr val="FFFF00"/>
                </a:highlight>
                <a:latin typeface="Times New Roman" panose="02020603050405020304" pitchFamily="18" charset="0"/>
              </a:rPr>
              <a:t>spravedlivou –</a:t>
            </a:r>
            <a:r>
              <a:rPr lang="cs-CZ" altLang="en-US" sz="2400" b="1" dirty="0">
                <a:latin typeface="Times New Roman" panose="02020603050405020304" pitchFamily="18" charset="0"/>
              </a:rPr>
              <a:t> když je spojena se společensky žádoucím rozdělováním příjmů a bohatství.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cs-CZ" dirty="0">
                <a:solidFill>
                  <a:schemeClr val="hlink"/>
                </a:solidFill>
              </a:rPr>
              <a:t>Krabicové schéma a spravedlivá alokace</a:t>
            </a:r>
          </a:p>
        </p:txBody>
      </p:sp>
      <p:sp>
        <p:nvSpPr>
          <p:cNvPr id="36867" name="Rectangle 3"/>
          <p:cNvSpPr>
            <a:spLocks noGrp="1" noChangeArrowheads="1"/>
          </p:cNvSpPr>
          <p:nvPr>
            <p:ph type="body" idx="1"/>
          </p:nvPr>
        </p:nvSpPr>
        <p:spPr>
          <a:xfrm>
            <a:off x="7024687" y="1277471"/>
            <a:ext cx="5053107" cy="5029200"/>
          </a:xfrm>
        </p:spPr>
        <p:txBody>
          <a:bodyPr>
            <a:normAutofit lnSpcReduction="10000"/>
          </a:bodyPr>
          <a:lstStyle/>
          <a:p>
            <a:pPr eaLnBrk="1" hangingPunct="1">
              <a:defRPr/>
            </a:pPr>
            <a:r>
              <a:rPr lang="cs-CZ" sz="2800" b="1" dirty="0">
                <a:latin typeface="Times New Roman" panose="02020603050405020304" pitchFamily="18" charset="0"/>
              </a:rPr>
              <a:t>I v případě DK modelu: není jisté, že efektivní situace bude </a:t>
            </a:r>
            <a:r>
              <a:rPr lang="cs-CZ" sz="2800" b="1" dirty="0">
                <a:highlight>
                  <a:srgbClr val="FFFF00"/>
                </a:highlight>
                <a:latin typeface="Times New Roman" panose="02020603050405020304" pitchFamily="18" charset="0"/>
              </a:rPr>
              <a:t>společensky žádoucí.</a:t>
            </a:r>
          </a:p>
          <a:p>
            <a:pPr eaLnBrk="1" hangingPunct="1">
              <a:buFont typeface="Wingdings" panose="05000000000000000000" pitchFamily="2" charset="2"/>
              <a:buChar char="Ø"/>
              <a:defRPr/>
            </a:pPr>
            <a:r>
              <a:rPr lang="cs-CZ" sz="2800" b="1" dirty="0">
                <a:latin typeface="Times New Roman" panose="02020603050405020304" pitchFamily="18" charset="0"/>
              </a:rPr>
              <a:t>Možnost volby mezi různými efektivními alokacemi produktů =&gt;  </a:t>
            </a:r>
            <a:r>
              <a:rPr lang="cs-CZ" sz="2800" b="1" dirty="0">
                <a:solidFill>
                  <a:srgbClr val="0070C0"/>
                </a:solidFill>
                <a:latin typeface="Times New Roman" panose="02020603050405020304" pitchFamily="18" charset="0"/>
              </a:rPr>
              <a:t>někteří spotřebitelé </a:t>
            </a:r>
            <a:r>
              <a:rPr lang="cs-CZ" sz="2800" b="1" dirty="0">
                <a:latin typeface="Times New Roman" panose="02020603050405020304" pitchFamily="18" charset="0"/>
              </a:rPr>
              <a:t>preferují </a:t>
            </a:r>
            <a:r>
              <a:rPr lang="cs-CZ" sz="2800" b="1" dirty="0">
                <a:solidFill>
                  <a:schemeClr val="tx1"/>
                </a:solidFill>
                <a:latin typeface="Times New Roman" panose="02020603050405020304" pitchFamily="18" charset="0"/>
              </a:rPr>
              <a:t>jinou alokaci </a:t>
            </a:r>
            <a:r>
              <a:rPr lang="cs-CZ" sz="2800" b="1" dirty="0">
                <a:solidFill>
                  <a:schemeClr val="folHlink"/>
                </a:solidFill>
                <a:latin typeface="Times New Roman" panose="02020603050405020304" pitchFamily="18" charset="0"/>
              </a:rPr>
              <a:t>než druzí.</a:t>
            </a:r>
          </a:p>
          <a:p>
            <a:pPr eaLnBrk="1" hangingPunct="1">
              <a:defRPr/>
            </a:pPr>
            <a:endParaRPr lang="cs-CZ" sz="2800" b="1" dirty="0">
              <a:solidFill>
                <a:schemeClr val="folHlink"/>
              </a:solidFill>
              <a:latin typeface="Times New Roman" panose="02020603050405020304" pitchFamily="18" charset="0"/>
            </a:endParaRPr>
          </a:p>
          <a:p>
            <a:pPr algn="just" eaLnBrk="1" hangingPunct="1">
              <a:defRPr/>
            </a:pPr>
            <a:r>
              <a:rPr lang="cs-CZ" sz="2800" b="1" dirty="0">
                <a:latin typeface="Times New Roman" panose="02020603050405020304" pitchFamily="18" charset="0"/>
              </a:rPr>
              <a:t>Např. </a:t>
            </a:r>
            <a:r>
              <a:rPr lang="cs-CZ" sz="2800" b="1" dirty="0">
                <a:solidFill>
                  <a:srgbClr val="0070C0"/>
                </a:solidFill>
                <a:latin typeface="Times New Roman" panose="02020603050405020304" pitchFamily="18" charset="0"/>
              </a:rPr>
              <a:t>M</a:t>
            </a:r>
            <a:r>
              <a:rPr lang="cs-CZ" sz="2800" b="1" dirty="0">
                <a:latin typeface="Times New Roman" panose="02020603050405020304" pitchFamily="18" charset="0"/>
              </a:rPr>
              <a:t> a </a:t>
            </a:r>
            <a:r>
              <a:rPr lang="cs-CZ" sz="2800" b="1" dirty="0">
                <a:solidFill>
                  <a:schemeClr val="folHlink"/>
                </a:solidFill>
                <a:latin typeface="Times New Roman" panose="02020603050405020304" pitchFamily="18" charset="0"/>
              </a:rPr>
              <a:t>N: </a:t>
            </a:r>
            <a:r>
              <a:rPr lang="cs-CZ" sz="2800" b="1" dirty="0">
                <a:solidFill>
                  <a:schemeClr val="tx1"/>
                </a:solidFill>
                <a:latin typeface="Times New Roman" panose="02020603050405020304" pitchFamily="18" charset="0"/>
              </a:rPr>
              <a:t>někteří spotřebitelé preferují M, jiní N.</a:t>
            </a:r>
          </a:p>
        </p:txBody>
      </p:sp>
      <p:sp>
        <p:nvSpPr>
          <p:cNvPr id="28688" name="Text Box 20"/>
          <p:cNvSpPr txBox="1">
            <a:spLocks noChangeArrowheads="1"/>
          </p:cNvSpPr>
          <p:nvPr/>
        </p:nvSpPr>
        <p:spPr bwMode="auto">
          <a:xfrm>
            <a:off x="4079876" y="502602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Y</a:t>
            </a:r>
            <a:r>
              <a:rPr lang="cs-CZ" altLang="en-US" baseline="-25000">
                <a:latin typeface="Times New Roman" panose="02020603050405020304" pitchFamily="18" charset="0"/>
              </a:rPr>
              <a:t>A</a:t>
            </a:r>
          </a:p>
        </p:txBody>
      </p:sp>
      <p:sp>
        <p:nvSpPr>
          <p:cNvPr id="28689" name="Text Box 21"/>
          <p:cNvSpPr txBox="1">
            <a:spLocks noChangeArrowheads="1"/>
          </p:cNvSpPr>
          <p:nvPr/>
        </p:nvSpPr>
        <p:spPr bwMode="auto">
          <a:xfrm>
            <a:off x="5878513" y="50720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X</a:t>
            </a:r>
            <a:endParaRPr lang="cs-CZ" altLang="en-US" baseline="-25000">
              <a:latin typeface="Times New Roman" panose="02020603050405020304" pitchFamily="18" charset="0"/>
            </a:endParaRPr>
          </a:p>
        </p:txBody>
      </p:sp>
      <p:sp>
        <p:nvSpPr>
          <p:cNvPr id="28690" name="Text Box 24"/>
          <p:cNvSpPr txBox="1">
            <a:spLocks noChangeArrowheads="1"/>
          </p:cNvSpPr>
          <p:nvPr/>
        </p:nvSpPr>
        <p:spPr bwMode="auto">
          <a:xfrm>
            <a:off x="5303838" y="3946526"/>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U</a:t>
            </a:r>
            <a:r>
              <a:rPr lang="cs-CZ" altLang="en-US" baseline="-25000">
                <a:latin typeface="Times New Roman" panose="02020603050405020304" pitchFamily="18" charset="0"/>
              </a:rPr>
              <a:t>A2</a:t>
            </a:r>
          </a:p>
        </p:txBody>
      </p:sp>
      <p:sp>
        <p:nvSpPr>
          <p:cNvPr id="28693" name="Text Box 27"/>
          <p:cNvSpPr txBox="1">
            <a:spLocks noChangeArrowheads="1"/>
          </p:cNvSpPr>
          <p:nvPr/>
        </p:nvSpPr>
        <p:spPr bwMode="auto">
          <a:xfrm>
            <a:off x="2495551" y="459422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cs-CZ" altLang="en-US">
                <a:latin typeface="Times New Roman" panose="02020603050405020304" pitchFamily="18" charset="0"/>
              </a:rPr>
              <a:t>CC</a:t>
            </a:r>
            <a:endParaRPr lang="cs-CZ" altLang="en-US" baseline="-25000">
              <a:latin typeface="Times New Roman" panose="02020603050405020304" pitchFamily="18" charset="0"/>
            </a:endParaRPr>
          </a:p>
        </p:txBody>
      </p:sp>
      <p:sp>
        <p:nvSpPr>
          <p:cNvPr id="28705" name="Rectangle 41"/>
          <p:cNvSpPr>
            <a:spLocks noChangeArrowheads="1"/>
          </p:cNvSpPr>
          <p:nvPr/>
        </p:nvSpPr>
        <p:spPr bwMode="auto">
          <a:xfrm>
            <a:off x="1847850" y="5026026"/>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cs-CZ" altLang="en-US" baseline="-25000" dirty="0">
                <a:latin typeface="Times New Roman" panose="02020603050405020304" pitchFamily="18" charset="0"/>
              </a:rPr>
              <a:t>A</a:t>
            </a:r>
          </a:p>
        </p:txBody>
      </p:sp>
      <p:cxnSp>
        <p:nvCxnSpPr>
          <p:cNvPr id="38" name="Přímá spojovací čára 37"/>
          <p:cNvCxnSpPr/>
          <p:nvPr/>
        </p:nvCxnSpPr>
        <p:spPr>
          <a:xfrm>
            <a:off x="6238876" y="4714875"/>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ovací čára 39"/>
          <p:cNvCxnSpPr/>
          <p:nvPr/>
        </p:nvCxnSpPr>
        <p:spPr>
          <a:xfrm>
            <a:off x="2384426" y="1857375"/>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ovací čára 41"/>
          <p:cNvCxnSpPr/>
          <p:nvPr/>
        </p:nvCxnSpPr>
        <p:spPr>
          <a:xfrm>
            <a:off x="2028826" y="2286000"/>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14" name="TextovéPole 42"/>
          <p:cNvSpPr txBox="1">
            <a:spLocks noChangeArrowheads="1"/>
          </p:cNvSpPr>
          <p:nvPr/>
        </p:nvSpPr>
        <p:spPr bwMode="auto">
          <a:xfrm>
            <a:off x="3381376" y="3786189"/>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cs-CZ" altLang="en-US"/>
              <a:t>J</a:t>
            </a:r>
          </a:p>
        </p:txBody>
      </p:sp>
      <p:sp>
        <p:nvSpPr>
          <p:cNvPr id="28715" name="TextovéPole 43"/>
          <p:cNvSpPr txBox="1">
            <a:spLocks noChangeArrowheads="1"/>
          </p:cNvSpPr>
          <p:nvPr/>
        </p:nvSpPr>
        <p:spPr bwMode="auto">
          <a:xfrm>
            <a:off x="4595814" y="3571875"/>
            <a:ext cx="35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cs-CZ" altLang="en-US"/>
              <a:t>I</a:t>
            </a:r>
          </a:p>
        </p:txBody>
      </p:sp>
      <p:pic>
        <p:nvPicPr>
          <p:cNvPr id="4" name="Picture 3">
            <a:extLst>
              <a:ext uri="{FF2B5EF4-FFF2-40B4-BE49-F238E27FC236}">
                <a16:creationId xmlns:a16="http://schemas.microsoft.com/office/drawing/2014/main" id="{FBEF7EF6-29EC-1464-045B-84222ACBDEDE}"/>
              </a:ext>
            </a:extLst>
          </p:cNvPr>
          <p:cNvPicPr>
            <a:picLocks noChangeAspect="1"/>
          </p:cNvPicPr>
          <p:nvPr/>
        </p:nvPicPr>
        <p:blipFill>
          <a:blip r:embed="rId2"/>
          <a:stretch>
            <a:fillRect/>
          </a:stretch>
        </p:blipFill>
        <p:spPr>
          <a:xfrm>
            <a:off x="114206" y="1417638"/>
            <a:ext cx="7079970" cy="4700774"/>
          </a:xfrm>
          <a:prstGeom prst="rect">
            <a:avLst/>
          </a:prstGeom>
        </p:spPr>
      </p:pic>
      <p:sp>
        <p:nvSpPr>
          <p:cNvPr id="6" name="TextBox 5">
            <a:extLst>
              <a:ext uri="{FF2B5EF4-FFF2-40B4-BE49-F238E27FC236}">
                <a16:creationId xmlns:a16="http://schemas.microsoft.com/office/drawing/2014/main" id="{38CA6D11-2913-518F-C467-B4101F16C5AA}"/>
              </a:ext>
            </a:extLst>
          </p:cNvPr>
          <p:cNvSpPr txBox="1"/>
          <p:nvPr/>
        </p:nvSpPr>
        <p:spPr>
          <a:xfrm>
            <a:off x="600356" y="6339960"/>
            <a:ext cx="6138582" cy="369332"/>
          </a:xfrm>
          <a:prstGeom prst="rect">
            <a:avLst/>
          </a:prstGeom>
          <a:noFill/>
        </p:spPr>
        <p:txBody>
          <a:bodyPr wrap="square">
            <a:spAutoFit/>
          </a:bodyPr>
          <a:lstStyle/>
          <a:p>
            <a:r>
              <a:rPr lang="en-GB" dirty="0" err="1"/>
              <a:t>Krabicové</a:t>
            </a:r>
            <a:r>
              <a:rPr lang="en-GB" dirty="0"/>
              <a:t> </a:t>
            </a:r>
            <a:r>
              <a:rPr lang="en-GB" dirty="0" err="1"/>
              <a:t>schéma</a:t>
            </a:r>
            <a:r>
              <a:rPr lang="en-GB" dirty="0"/>
              <a:t> </a:t>
            </a:r>
            <a:r>
              <a:rPr lang="en-GB" dirty="0" err="1"/>
              <a:t>směny</a:t>
            </a:r>
            <a:r>
              <a:rPr lang="en-GB" dirty="0"/>
              <a:t> a </a:t>
            </a:r>
            <a:r>
              <a:rPr lang="en-GB" dirty="0" err="1"/>
              <a:t>spravedlivá</a:t>
            </a:r>
            <a:r>
              <a:rPr lang="en-GB" dirty="0"/>
              <a:t> </a:t>
            </a:r>
            <a:r>
              <a:rPr lang="en-GB" dirty="0" err="1"/>
              <a:t>alokace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Kritéria společenského blahobytu</a:t>
            </a:r>
          </a:p>
        </p:txBody>
      </p:sp>
      <p:sp>
        <p:nvSpPr>
          <p:cNvPr id="38915" name="Rectangle 3"/>
          <p:cNvSpPr>
            <a:spLocks noGrp="1" noChangeArrowheads="1"/>
          </p:cNvSpPr>
          <p:nvPr>
            <p:ph type="body" idx="1"/>
          </p:nvPr>
        </p:nvSpPr>
        <p:spPr>
          <a:xfrm>
            <a:off x="443753" y="1600201"/>
            <a:ext cx="11510682" cy="4525963"/>
          </a:xfrm>
        </p:spPr>
        <p:txBody>
          <a:bodyPr>
            <a:normAutofit lnSpcReduction="10000"/>
          </a:bodyPr>
          <a:lstStyle/>
          <a:p>
            <a:pPr eaLnBrk="1" hangingPunct="1">
              <a:lnSpc>
                <a:spcPct val="90000"/>
              </a:lnSpc>
            </a:pPr>
            <a:r>
              <a:rPr lang="cs-CZ" altLang="en-US" sz="2400" b="1" dirty="0">
                <a:highlight>
                  <a:srgbClr val="FFFF00"/>
                </a:highlight>
                <a:latin typeface="Times New Roman" panose="02020603050405020304" pitchFamily="18" charset="0"/>
              </a:rPr>
              <a:t>Teorie společenského blahobytu </a:t>
            </a:r>
            <a:r>
              <a:rPr lang="cs-CZ" altLang="en-US" sz="2400" b="1" dirty="0">
                <a:latin typeface="Times New Roman" panose="02020603050405020304" pitchFamily="18" charset="0"/>
              </a:rPr>
              <a:t>– zaměřena na nalezení těch alokací, které jsou současně </a:t>
            </a:r>
            <a:r>
              <a:rPr lang="cs-CZ" altLang="en-US" sz="2400" b="1" dirty="0">
                <a:highlight>
                  <a:srgbClr val="FFFF00"/>
                </a:highlight>
                <a:latin typeface="Times New Roman" panose="02020603050405020304" pitchFamily="18" charset="0"/>
              </a:rPr>
              <a:t>efektivní</a:t>
            </a:r>
            <a:r>
              <a:rPr lang="cs-CZ" altLang="en-US" sz="2400" b="1" dirty="0">
                <a:latin typeface="Times New Roman" panose="02020603050405020304" pitchFamily="18" charset="0"/>
              </a:rPr>
              <a:t> i </a:t>
            </a:r>
            <a:r>
              <a:rPr lang="cs-CZ" altLang="en-US" sz="2400" b="1" dirty="0">
                <a:highlight>
                  <a:srgbClr val="FFFF00"/>
                </a:highlight>
                <a:latin typeface="Times New Roman" panose="02020603050405020304" pitchFamily="18" charset="0"/>
              </a:rPr>
              <a:t>spravedlivé.</a:t>
            </a:r>
          </a:p>
          <a:p>
            <a:pPr algn="just" eaLnBrk="1" hangingPunct="1">
              <a:lnSpc>
                <a:spcPct val="90000"/>
              </a:lnSpc>
            </a:pPr>
            <a:r>
              <a:rPr lang="cs-CZ" altLang="en-US" sz="2400" b="1" dirty="0">
                <a:latin typeface="Times New Roman" panose="02020603050405020304" pitchFamily="18" charset="0"/>
              </a:rPr>
              <a:t>Společenský blahobyt</a:t>
            </a:r>
            <a:r>
              <a:rPr lang="cs-CZ" altLang="en-US" sz="2400" dirty="0">
                <a:latin typeface="Times New Roman" panose="02020603050405020304" pitchFamily="18" charset="0"/>
              </a:rPr>
              <a:t> (</a:t>
            </a:r>
            <a:r>
              <a:rPr lang="cs-CZ" altLang="en-US" sz="2400" dirty="0" err="1">
                <a:latin typeface="Times New Roman" panose="02020603050405020304" pitchFamily="18" charset="0"/>
              </a:rPr>
              <a:t>Social</a:t>
            </a:r>
            <a:r>
              <a:rPr lang="cs-CZ" altLang="en-US" sz="2400" dirty="0">
                <a:latin typeface="Times New Roman" panose="02020603050405020304" pitchFamily="18" charset="0"/>
              </a:rPr>
              <a:t> </a:t>
            </a:r>
            <a:r>
              <a:rPr lang="cs-CZ" altLang="en-US" sz="2400" dirty="0" err="1">
                <a:latin typeface="Times New Roman" panose="02020603050405020304" pitchFamily="18" charset="0"/>
              </a:rPr>
              <a:t>Welfare</a:t>
            </a:r>
            <a:r>
              <a:rPr lang="cs-CZ" altLang="en-US" sz="2400" dirty="0">
                <a:latin typeface="Times New Roman" panose="02020603050405020304" pitchFamily="18" charset="0"/>
              </a:rPr>
              <a:t>) –  úroveň uspokojení / užitku členů společnosti.</a:t>
            </a:r>
          </a:p>
          <a:p>
            <a:pPr algn="just" eaLnBrk="1" hangingPunct="1">
              <a:lnSpc>
                <a:spcPct val="90000"/>
              </a:lnSpc>
            </a:pPr>
            <a:r>
              <a:rPr lang="cs-CZ" altLang="en-US" sz="2400" b="1" dirty="0">
                <a:latin typeface="Times New Roman" panose="02020603050405020304" pitchFamily="18" charset="0"/>
              </a:rPr>
              <a:t>Funkce společenského blahobytu </a:t>
            </a:r>
            <a:r>
              <a:rPr lang="cs-CZ" altLang="en-US" sz="2400" dirty="0">
                <a:latin typeface="Times New Roman" panose="02020603050405020304" pitchFamily="18" charset="0"/>
              </a:rPr>
              <a:t>– výčet faktorů, které společenský blahobyt určují. </a:t>
            </a:r>
          </a:p>
          <a:p>
            <a:pPr eaLnBrk="1" hangingPunct="1">
              <a:lnSpc>
                <a:spcPct val="90000"/>
              </a:lnSpc>
              <a:buFont typeface="Wingdings" panose="05000000000000000000" pitchFamily="2" charset="2"/>
              <a:buChar char="Ø"/>
            </a:pPr>
            <a:r>
              <a:rPr lang="cs-CZ" altLang="en-US" sz="2400" dirty="0">
                <a:latin typeface="Times New Roman" panose="02020603050405020304" pitchFamily="18" charset="0"/>
              </a:rPr>
              <a:t>Zahrnuje:</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Celkové množství produktů a služeb - Q,</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Způsob, kterým jsou rozdělovány - D, a dále takové faktory, jako jsou</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Zdraví společnosti - H,</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Množství volného času - L,</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Stupeň znečištění prostředí - P,</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Politickou stabilitu - S,</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Množství vodních srážek - R,</a:t>
            </a:r>
          </a:p>
          <a:p>
            <a:pPr marL="571500" indent="-457200" eaLnBrk="1" hangingPunct="1">
              <a:lnSpc>
                <a:spcPct val="90000"/>
              </a:lnSpc>
              <a:buFont typeface="+mj-lt"/>
              <a:buAutoNum type="arabicPeriod"/>
            </a:pPr>
            <a:r>
              <a:rPr lang="cs-CZ" altLang="en-US" sz="2400" b="1" dirty="0">
                <a:latin typeface="Times New Roman" panose="02020603050405020304" pitchFamily="18" charset="0"/>
              </a:rPr>
              <a:t>Jiné relevantní faktory - Z.</a:t>
            </a:r>
          </a:p>
        </p:txBody>
      </p:sp>
      <p:sp>
        <p:nvSpPr>
          <p:cNvPr id="2" name="Arrow: Right 1"/>
          <p:cNvSpPr/>
          <p:nvPr/>
        </p:nvSpPr>
        <p:spPr>
          <a:xfrm>
            <a:off x="7812741" y="4746812"/>
            <a:ext cx="2904565" cy="9950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Konflikt mezi efektivností a spravedlností</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443753" y="1600201"/>
                <a:ext cx="11510682" cy="4525963"/>
              </a:xfrm>
            </p:spPr>
            <p:txBody>
              <a:bodyPr>
                <a:noAutofit/>
              </a:bodyPr>
              <a:lstStyle/>
              <a:p>
                <a:pPr marL="114300" indent="0" eaLnBrk="1" hangingPunct="1">
                  <a:lnSpc>
                    <a:spcPct val="90000"/>
                  </a:lnSpc>
                  <a:buNone/>
                </a:pPr>
                <a14:m>
                  <m:oMathPara xmlns:m="http://schemas.openxmlformats.org/officeDocument/2006/math">
                    <m:oMathParaPr>
                      <m:jc m:val="centerGroup"/>
                    </m:oMathParaPr>
                    <m:oMath xmlns:m="http://schemas.openxmlformats.org/officeDocument/2006/math">
                      <m:r>
                        <a:rPr lang="pt-BR" altLang="en-US" sz="2800" b="1" i="1" dirty="0" smtClean="0">
                          <a:latin typeface="Cambria Math" panose="02040503050406030204" pitchFamily="18" charset="0"/>
                        </a:rPr>
                        <m:t>𝑺𝑾</m:t>
                      </m:r>
                      <m:r>
                        <a:rPr lang="pt-BR" altLang="en-US" sz="2800" b="1" i="1" dirty="0" smtClean="0">
                          <a:latin typeface="Cambria Math" panose="02040503050406030204" pitchFamily="18" charset="0"/>
                        </a:rPr>
                        <m:t> = </m:t>
                      </m:r>
                      <m:r>
                        <a:rPr lang="pt-BR" altLang="en-US" sz="2800" b="1" i="1" dirty="0" smtClean="0">
                          <a:latin typeface="Cambria Math" panose="02040503050406030204" pitchFamily="18" charset="0"/>
                        </a:rPr>
                        <m:t>𝒇</m:t>
                      </m:r>
                      <m:r>
                        <a:rPr lang="pt-BR" altLang="en-US" sz="2800" b="1" i="1" dirty="0" smtClean="0">
                          <a:latin typeface="Cambria Math" panose="02040503050406030204" pitchFamily="18" charset="0"/>
                        </a:rPr>
                        <m:t>(</m:t>
                      </m:r>
                      <m:r>
                        <a:rPr lang="pt-BR" altLang="en-US" sz="2800" b="1" i="1" dirty="0" smtClean="0">
                          <a:latin typeface="Cambria Math" panose="02040503050406030204" pitchFamily="18" charset="0"/>
                        </a:rPr>
                        <m:t>𝑸</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𝑫</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𝑯</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𝑳</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𝑷</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𝑺</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𝑹</m:t>
                      </m:r>
                      <m:r>
                        <a:rPr lang="pt-BR" altLang="en-US" sz="2800" b="1" i="1" dirty="0" smtClean="0">
                          <a:latin typeface="Cambria Math" panose="02040503050406030204" pitchFamily="18" charset="0"/>
                        </a:rPr>
                        <m:t>, </m:t>
                      </m:r>
                      <m:r>
                        <a:rPr lang="pt-BR" altLang="en-US" sz="2800" b="1" i="1" dirty="0" smtClean="0">
                          <a:latin typeface="Cambria Math" panose="02040503050406030204" pitchFamily="18" charset="0"/>
                        </a:rPr>
                        <m:t>𝒁</m:t>
                      </m:r>
                      <m:r>
                        <a:rPr lang="pt-BR" altLang="en-US" sz="2800" b="1" i="1" dirty="0" smtClean="0">
                          <a:latin typeface="Cambria Math" panose="02040503050406030204" pitchFamily="18" charset="0"/>
                        </a:rPr>
                        <m:t>)</m:t>
                      </m:r>
                    </m:oMath>
                  </m:oMathPara>
                </a14:m>
                <a:endParaRPr lang="cs-CZ" altLang="en-US" sz="2800" b="1" dirty="0">
                  <a:latin typeface="Times New Roman" panose="02020603050405020304" pitchFamily="18" charset="0"/>
                </a:endParaRPr>
              </a:p>
              <a:p>
                <a:pPr marL="114300" indent="0" eaLnBrk="1" hangingPunct="1">
                  <a:lnSpc>
                    <a:spcPct val="90000"/>
                  </a:lnSpc>
                  <a:buNone/>
                </a:pPr>
                <a:endParaRPr lang="cs-CZ" altLang="en-US" sz="2800" b="1" dirty="0">
                  <a:latin typeface="Times New Roman" panose="02020603050405020304" pitchFamily="18" charset="0"/>
                </a:endParaRPr>
              </a:p>
              <a:p>
                <a:pPr>
                  <a:lnSpc>
                    <a:spcPct val="90000"/>
                  </a:lnSpc>
                </a:pPr>
                <a:r>
                  <a:rPr lang="cs-CZ" altLang="en-US" sz="2800" b="1" dirty="0">
                    <a:latin typeface="Times New Roman" panose="02020603050405020304" pitchFamily="18" charset="0"/>
                  </a:rPr>
                  <a:t>Alternativně: blahobyt společnosti jako celku – závisí na blahobytu, resp. užitku jednotlivých spotřebitelů, kteří společnost tvoří. </a:t>
                </a:r>
              </a:p>
              <a:p>
                <a:pPr>
                  <a:lnSpc>
                    <a:spcPct val="90000"/>
                  </a:lnSpc>
                </a:pPr>
                <a:endParaRPr lang="cs-CZ" altLang="en-US" sz="2800" b="1" dirty="0">
                  <a:latin typeface="Times New Roman" panose="02020603050405020304" pitchFamily="18" charset="0"/>
                </a:endParaRPr>
              </a:p>
              <a:p>
                <a:pPr>
                  <a:lnSpc>
                    <a:spcPct val="90000"/>
                  </a:lnSpc>
                </a:pPr>
                <a:r>
                  <a:rPr lang="cs-CZ" altLang="en-US" sz="2800" b="1" dirty="0">
                    <a:latin typeface="Times New Roman" panose="02020603050405020304" pitchFamily="18" charset="0"/>
                  </a:rPr>
                  <a:t>Označíme-li užitek </a:t>
                </a:r>
                <a:r>
                  <a:rPr lang="cs-CZ" altLang="en-US" sz="2800" b="1" i="1" dirty="0">
                    <a:latin typeface="Times New Roman" panose="02020603050405020304" pitchFamily="18" charset="0"/>
                  </a:rPr>
                  <a:t>n-</a:t>
                </a:r>
                <a:r>
                  <a:rPr lang="cs-CZ" altLang="en-US" sz="2800" b="1" i="1" dirty="0" err="1">
                    <a:latin typeface="Times New Roman" panose="02020603050405020304" pitchFamily="18" charset="0"/>
                  </a:rPr>
                  <a:t>tého</a:t>
                </a:r>
                <a:r>
                  <a:rPr lang="cs-CZ" altLang="en-US" sz="2800" b="1" dirty="0">
                    <a:latin typeface="Times New Roman" panose="02020603050405020304" pitchFamily="18" charset="0"/>
                  </a:rPr>
                  <a:t> spotřebitele – </a:t>
                </a:r>
                <a:r>
                  <a:rPr lang="cs-CZ" altLang="en-US" sz="2800" b="1" i="1" dirty="0" err="1">
                    <a:latin typeface="Times New Roman" panose="02020603050405020304" pitchFamily="18" charset="0"/>
                  </a:rPr>
                  <a:t>Un</a:t>
                </a:r>
                <a:r>
                  <a:rPr lang="cs-CZ" altLang="en-US" sz="2800" b="1" dirty="0">
                    <a:latin typeface="Times New Roman" panose="02020603050405020304" pitchFamily="18" charset="0"/>
                  </a:rPr>
                  <a:t>: </a:t>
                </a:r>
              </a:p>
              <a:p>
                <a:pPr marL="114300" indent="0">
                  <a:lnSpc>
                    <a:spcPct val="90000"/>
                  </a:lnSpc>
                  <a:buNone/>
                </a:pPr>
                <a14:m>
                  <m:oMathPara xmlns:m="http://schemas.openxmlformats.org/officeDocument/2006/math">
                    <m:oMathParaPr>
                      <m:jc m:val="centerGroup"/>
                    </m:oMathParaPr>
                    <m:oMath xmlns:m="http://schemas.openxmlformats.org/officeDocument/2006/math">
                      <m:r>
                        <a:rPr lang="cs-CZ" altLang="en-US" sz="2800" b="1" i="1" dirty="0" smtClean="0">
                          <a:latin typeface="Cambria Math" panose="02040503050406030204" pitchFamily="18" charset="0"/>
                        </a:rPr>
                        <m:t>𝑺𝑾</m:t>
                      </m:r>
                      <m:r>
                        <a:rPr lang="cs-CZ" altLang="en-US" sz="2800" b="1" i="1" dirty="0" smtClean="0">
                          <a:latin typeface="Cambria Math" panose="02040503050406030204" pitchFamily="18" charset="0"/>
                        </a:rPr>
                        <m:t> = </m:t>
                      </m:r>
                      <m:r>
                        <a:rPr lang="cs-CZ" altLang="en-US" sz="2800" b="1" i="1" dirty="0" smtClean="0">
                          <a:latin typeface="Cambria Math" panose="02040503050406030204" pitchFamily="18" charset="0"/>
                        </a:rPr>
                        <m:t>𝒇</m:t>
                      </m:r>
                      <m:r>
                        <a:rPr lang="cs-CZ" altLang="en-US" sz="2800" b="1" i="1" dirty="0" smtClean="0">
                          <a:latin typeface="Cambria Math" panose="02040503050406030204" pitchFamily="18" charset="0"/>
                        </a:rPr>
                        <m:t>(</m:t>
                      </m:r>
                      <m:sSub>
                        <m:sSubPr>
                          <m:ctrlPr>
                            <a:rPr lang="cs-CZ" altLang="en-US" sz="2800" b="1" i="1" dirty="0" smtClean="0">
                              <a:latin typeface="Cambria Math" panose="02040503050406030204" pitchFamily="18" charset="0"/>
                            </a:rPr>
                          </m:ctrlPr>
                        </m:sSubPr>
                        <m:e>
                          <m:r>
                            <a:rPr lang="cs-CZ" altLang="en-US" sz="2800" b="1" i="1" dirty="0" smtClean="0">
                              <a:latin typeface="Cambria Math" panose="02040503050406030204" pitchFamily="18" charset="0"/>
                            </a:rPr>
                            <m:t>𝑼</m:t>
                          </m:r>
                        </m:e>
                        <m:sub>
                          <m:r>
                            <a:rPr lang="cs-CZ" altLang="en-US" sz="2800" b="1" i="1" dirty="0" smtClean="0">
                              <a:latin typeface="Cambria Math" panose="02040503050406030204" pitchFamily="18" charset="0"/>
                            </a:rPr>
                            <m:t>𝟏</m:t>
                          </m:r>
                        </m:sub>
                      </m:sSub>
                      <m:r>
                        <a:rPr lang="cs-CZ" altLang="en-US" sz="2800" b="1" i="1" dirty="0" smtClean="0">
                          <a:latin typeface="Cambria Math" panose="02040503050406030204" pitchFamily="18" charset="0"/>
                        </a:rPr>
                        <m:t>,</m:t>
                      </m:r>
                      <m:sSub>
                        <m:sSubPr>
                          <m:ctrlPr>
                            <a:rPr lang="cs-CZ" altLang="en-US" sz="2800" b="1" i="1" dirty="0">
                              <a:latin typeface="Cambria Math" panose="02040503050406030204" pitchFamily="18" charset="0"/>
                            </a:rPr>
                          </m:ctrlPr>
                        </m:sSubPr>
                        <m:e>
                          <m:r>
                            <a:rPr lang="cs-CZ" altLang="en-US" sz="2800" b="1" i="1" dirty="0">
                              <a:latin typeface="Cambria Math" panose="02040503050406030204" pitchFamily="18" charset="0"/>
                            </a:rPr>
                            <m:t>𝑼</m:t>
                          </m:r>
                        </m:e>
                        <m:sub>
                          <m:r>
                            <a:rPr lang="cs-CZ" altLang="en-US" sz="2800" b="1" i="1" dirty="0" smtClean="0">
                              <a:latin typeface="Cambria Math" panose="02040503050406030204" pitchFamily="18" charset="0"/>
                            </a:rPr>
                            <m:t>𝟐</m:t>
                          </m:r>
                        </m:sub>
                      </m:sSub>
                      <m:r>
                        <a:rPr lang="cs-CZ" altLang="en-US" sz="2800" b="1" i="1" dirty="0" smtClean="0">
                          <a:latin typeface="Cambria Math" panose="02040503050406030204" pitchFamily="18" charset="0"/>
                        </a:rPr>
                        <m:t>,…,</m:t>
                      </m:r>
                      <m:sSub>
                        <m:sSubPr>
                          <m:ctrlPr>
                            <a:rPr lang="cs-CZ" altLang="en-US" sz="2800" b="1" i="1" dirty="0">
                              <a:latin typeface="Cambria Math" panose="02040503050406030204" pitchFamily="18" charset="0"/>
                            </a:rPr>
                          </m:ctrlPr>
                        </m:sSubPr>
                        <m:e>
                          <m:r>
                            <a:rPr lang="cs-CZ" altLang="en-US" sz="2800" b="1" i="1" dirty="0">
                              <a:latin typeface="Cambria Math" panose="02040503050406030204" pitchFamily="18" charset="0"/>
                            </a:rPr>
                            <m:t>𝑼</m:t>
                          </m:r>
                        </m:e>
                        <m:sub>
                          <m:r>
                            <a:rPr lang="cs-CZ" altLang="en-US" sz="2800" b="1" i="1" dirty="0" smtClean="0">
                              <a:latin typeface="Cambria Math" panose="02040503050406030204" pitchFamily="18" charset="0"/>
                            </a:rPr>
                            <m:t>𝒏</m:t>
                          </m:r>
                        </m:sub>
                      </m:sSub>
                      <m:r>
                        <a:rPr lang="cs-CZ" altLang="en-US" sz="2800" b="1" i="1" dirty="0" smtClean="0">
                          <a:latin typeface="Cambria Math" panose="02040503050406030204" pitchFamily="18" charset="0"/>
                        </a:rPr>
                        <m:t>)</m:t>
                      </m:r>
                    </m:oMath>
                  </m:oMathPara>
                </a14:m>
                <a:endParaRPr lang="cs-CZ" altLang="en-US" sz="2800" b="1" dirty="0">
                  <a:latin typeface="Times New Roman" panose="02020603050405020304" pitchFamily="18" charset="0"/>
                </a:endParaRPr>
              </a:p>
              <a:p>
                <a:pPr>
                  <a:lnSpc>
                    <a:spcPct val="90000"/>
                  </a:lnSpc>
                </a:pPr>
                <a:r>
                  <a:rPr lang="cs-CZ" altLang="en-US" sz="2800" b="1" dirty="0">
                    <a:latin typeface="Times New Roman" panose="02020603050405020304" pitchFamily="18" charset="0"/>
                  </a:rPr>
                  <a:t>Z formulací: nemožno říci, zda určitá změna v ekonomice, která jednomu člověku polepší a současně jinému pohorší, bude zvyšovat či snižovat společenský blahobyt.</a:t>
                </a:r>
              </a:p>
              <a:p>
                <a:pPr>
                  <a:lnSpc>
                    <a:spcPct val="90000"/>
                  </a:lnSpc>
                  <a:buFont typeface="Wingdings" panose="05000000000000000000" pitchFamily="2" charset="2"/>
                  <a:buChar char="Ø"/>
                </a:pPr>
                <a:r>
                  <a:rPr lang="cs-CZ" altLang="en-US" sz="2800" b="1" dirty="0">
                    <a:highlight>
                      <a:srgbClr val="FFFF00"/>
                    </a:highlight>
                    <a:latin typeface="Times New Roman" panose="02020603050405020304" pitchFamily="18" charset="0"/>
                  </a:rPr>
                  <a:t>Nutné  znát kritéria posuzování společenského blahobytu.</a:t>
                </a:r>
              </a:p>
            </p:txBody>
          </p:sp>
        </mc:Choice>
        <mc:Fallback xmlns="">
          <p:sp>
            <p:nvSpPr>
              <p:cNvPr id="38915" name="Rectangle 3"/>
              <p:cNvSpPr>
                <a:spLocks noRot="1" noChangeAspect="1" noMove="1" noResize="1" noEditPoints="1" noAdjustHandles="1" noChangeArrowheads="1" noChangeShapeType="1" noTextEdit="1"/>
              </p:cNvSpPr>
              <p:nvPr>
                <p:ph type="body" idx="1"/>
              </p:nvPr>
            </p:nvSpPr>
            <p:spPr>
              <a:xfrm>
                <a:off x="443753" y="1600201"/>
                <a:ext cx="11510682" cy="4525963"/>
              </a:xfrm>
              <a:blipFill rotWithShape="1">
                <a:blip r:embed="rId2"/>
                <a:stretch>
                  <a:fillRect l="-5" r="5" b="-274"/>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Kritéria společenského blahobytu</a:t>
            </a:r>
          </a:p>
        </p:txBody>
      </p:sp>
      <p:sp>
        <p:nvSpPr>
          <p:cNvPr id="38915" name="Rectangle 3"/>
          <p:cNvSpPr>
            <a:spLocks noGrp="1" noChangeArrowheads="1"/>
          </p:cNvSpPr>
          <p:nvPr>
            <p:ph type="body" idx="1"/>
          </p:nvPr>
        </p:nvSpPr>
        <p:spPr>
          <a:xfrm>
            <a:off x="201706" y="1600201"/>
            <a:ext cx="11752729" cy="4525963"/>
          </a:xfrm>
        </p:spPr>
        <p:txBody>
          <a:bodyPr>
            <a:noAutofit/>
          </a:bodyPr>
          <a:lstStyle/>
          <a:p>
            <a:pPr algn="just"/>
            <a:r>
              <a:rPr lang="cs-CZ" altLang="en-US" b="1" dirty="0">
                <a:highlight>
                  <a:srgbClr val="FFFF00"/>
                </a:highlight>
                <a:latin typeface="Times New Roman" panose="02020603050405020304" pitchFamily="18" charset="0"/>
              </a:rPr>
              <a:t>Kritérium ekonomické efektivnosti: </a:t>
            </a:r>
            <a:r>
              <a:rPr lang="cs-CZ" altLang="en-US" b="1" dirty="0">
                <a:latin typeface="Times New Roman" panose="02020603050405020304" pitchFamily="18" charset="0"/>
              </a:rPr>
              <a:t>každá změna ve výrobě a rozdělování, která někomu prospívá, aniž by poškozovala kohokoli jiného – zvyšuje společenský blahobyt.</a:t>
            </a:r>
          </a:p>
          <a:p>
            <a:pPr algn="just"/>
            <a:endParaRPr lang="cs-CZ" altLang="en-US" b="1" dirty="0">
              <a:highlight>
                <a:srgbClr val="FFFF00"/>
              </a:highlight>
              <a:latin typeface="Times New Roman" panose="02020603050405020304" pitchFamily="18" charset="0"/>
            </a:endParaRPr>
          </a:p>
          <a:p>
            <a:pPr algn="just"/>
            <a:r>
              <a:rPr lang="cs-CZ" altLang="en-US" b="1" dirty="0">
                <a:highlight>
                  <a:srgbClr val="FFFF00"/>
                </a:highlight>
                <a:latin typeface="Times New Roman" panose="02020603050405020304" pitchFamily="18" charset="0"/>
              </a:rPr>
              <a:t>Kritéria spravedlnosti </a:t>
            </a:r>
            <a:r>
              <a:rPr lang="cs-CZ" altLang="en-US" b="1" dirty="0">
                <a:latin typeface="Times New Roman" panose="02020603050405020304" pitchFamily="18" charset="0"/>
              </a:rPr>
              <a:t>– základ pro společenskou volbu mezi těmito efektivními alokacemi, tedy pro takové případy, kdy jednomu členu společnosti může být polepšeno pouze za současného zhoršení situace někoho jiného.</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Kritéria efektivnosti a společenský blahobyt</a:t>
            </a:r>
          </a:p>
        </p:txBody>
      </p:sp>
      <p:sp>
        <p:nvSpPr>
          <p:cNvPr id="38915" name="Rectangle 3"/>
          <p:cNvSpPr>
            <a:spLocks noGrp="1" noChangeArrowheads="1"/>
          </p:cNvSpPr>
          <p:nvPr>
            <p:ph type="body" idx="1"/>
          </p:nvPr>
        </p:nvSpPr>
        <p:spPr>
          <a:xfrm>
            <a:off x="201706" y="1600201"/>
            <a:ext cx="11752729" cy="4525963"/>
          </a:xfrm>
        </p:spPr>
        <p:txBody>
          <a:bodyPr>
            <a:noAutofit/>
          </a:bodyPr>
          <a:lstStyle/>
          <a:p>
            <a:pPr algn="just"/>
            <a:r>
              <a:rPr lang="cs-CZ" altLang="en-US" b="1" dirty="0">
                <a:latin typeface="Times New Roman" panose="02020603050405020304" pitchFamily="18" charset="0"/>
              </a:rPr>
              <a:t>Krabicové schéma směny (</a:t>
            </a:r>
            <a:r>
              <a:rPr lang="cs-CZ" altLang="en-US" b="1" dirty="0" err="1">
                <a:latin typeface="Times New Roman" panose="02020603050405020304" pitchFamily="18" charset="0"/>
              </a:rPr>
              <a:t>sn</a:t>
            </a:r>
            <a:r>
              <a:rPr lang="cs-CZ" altLang="en-US" b="1" dirty="0">
                <a:latin typeface="Times New Roman" panose="02020603050405020304" pitchFamily="18" charset="0"/>
              </a:rPr>
              <a:t>. 60): společenské optimum – pouze body na smluvní křivce. </a:t>
            </a:r>
          </a:p>
          <a:p>
            <a:pPr algn="just">
              <a:buFont typeface="Wingdings" panose="05000000000000000000" pitchFamily="2" charset="2"/>
              <a:buChar char="Ø"/>
            </a:pPr>
            <a:r>
              <a:rPr lang="cs-CZ" altLang="en-US" b="1" dirty="0">
                <a:latin typeface="Times New Roman" panose="02020603050405020304" pitchFamily="18" charset="0"/>
              </a:rPr>
              <a:t>Posun po smluvní křivce: </a:t>
            </a:r>
            <a:r>
              <a:rPr lang="cs-CZ" altLang="en-US" b="1" dirty="0">
                <a:highlight>
                  <a:srgbClr val="FFFF00"/>
                </a:highlight>
                <a:latin typeface="Times New Roman" panose="02020603050405020304" pitchFamily="18" charset="0"/>
              </a:rPr>
              <a:t>užitek spotřebitele A zvýšen pouze při snížení užitku spotřebitele E. </a:t>
            </a:r>
            <a:r>
              <a:rPr lang="cs-CZ" sz="3200" b="1" dirty="0">
                <a:latin typeface="Times New Roman" panose="02020603050405020304" pitchFamily="18" charset="0"/>
              </a:rPr>
              <a:t>=&gt; =&gt;</a:t>
            </a:r>
            <a:endParaRPr lang="cs-CZ" altLang="en-US" b="1" dirty="0">
              <a:highlight>
                <a:srgbClr val="FFFF00"/>
              </a:highlight>
              <a:latin typeface="Times New Roman" panose="02020603050405020304" pitchFamily="18" charset="0"/>
            </a:endParaRPr>
          </a:p>
          <a:p>
            <a:pPr algn="just">
              <a:buFont typeface="Wingdings" panose="05000000000000000000" pitchFamily="2" charset="2"/>
              <a:buChar char="Ø"/>
            </a:pPr>
            <a:r>
              <a:rPr lang="cs-CZ" altLang="en-US" b="1" dirty="0">
                <a:latin typeface="Times New Roman" panose="02020603050405020304" pitchFamily="18" charset="0"/>
              </a:rPr>
              <a:t>Soubor efektivních alokací – výběr mezi nimi na základě různých hledisek.</a:t>
            </a:r>
          </a:p>
          <a:p>
            <a:pPr algn="just">
              <a:buFont typeface="Wingdings" panose="05000000000000000000" pitchFamily="2" charset="2"/>
              <a:buChar char="Ø"/>
            </a:pPr>
            <a:r>
              <a:rPr lang="cs-CZ" altLang="en-US" b="1" dirty="0">
                <a:latin typeface="Times New Roman" panose="02020603050405020304" pitchFamily="18" charset="0"/>
              </a:rPr>
              <a:t>Předpoklad měřitelnosti užitku </a:t>
            </a:r>
            <a:r>
              <a:rPr lang="cs-CZ" sz="3200" b="1" dirty="0">
                <a:latin typeface="Times New Roman" panose="02020603050405020304" pitchFamily="18" charset="0"/>
              </a:rPr>
              <a:t>=&gt;</a:t>
            </a:r>
            <a:r>
              <a:rPr lang="cs-CZ" altLang="en-US" b="1" dirty="0">
                <a:latin typeface="Times New Roman" panose="02020603050405020304" pitchFamily="18" charset="0"/>
              </a:rPr>
              <a:t> různé kombinace užitku obou spotřebitelů – </a:t>
            </a:r>
            <a:r>
              <a:rPr lang="cs-CZ" altLang="en-US" b="1" dirty="0">
                <a:highlight>
                  <a:srgbClr val="FFFF00"/>
                </a:highlight>
                <a:latin typeface="Times New Roman" panose="02020603050405020304" pitchFamily="18" charset="0"/>
              </a:rPr>
              <a:t>KŘIVKA HRANICE DOSAŽITELNÉHO UŽITKU (UPF)</a:t>
            </a:r>
            <a:r>
              <a:rPr lang="cs-CZ" altLang="en-US" b="1" dirty="0">
                <a:latin typeface="Times New Roman" panose="02020603050405020304" pitchFamily="18" charset="0"/>
              </a:rPr>
              <a:t>. </a:t>
            </a:r>
          </a:p>
        </p:txBody>
      </p:sp>
      <p:sp>
        <p:nvSpPr>
          <p:cNvPr id="3" name="Arrow: Right 2"/>
          <p:cNvSpPr/>
          <p:nvPr/>
        </p:nvSpPr>
        <p:spPr>
          <a:xfrm>
            <a:off x="4410635" y="5862918"/>
            <a:ext cx="900953" cy="2632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HRANICE DOSAŽITELNÉHO UŽITKU (UPF) </a:t>
            </a:r>
          </a:p>
        </p:txBody>
      </p:sp>
      <p:sp>
        <p:nvSpPr>
          <p:cNvPr id="38915" name="Rectangle 3"/>
          <p:cNvSpPr>
            <a:spLocks noGrp="1" noChangeArrowheads="1"/>
          </p:cNvSpPr>
          <p:nvPr>
            <p:ph type="body" idx="1"/>
          </p:nvPr>
        </p:nvSpPr>
        <p:spPr>
          <a:xfrm>
            <a:off x="6096000" y="1304365"/>
            <a:ext cx="5858435" cy="4821799"/>
          </a:xfrm>
        </p:spPr>
        <p:txBody>
          <a:bodyPr>
            <a:noAutofit/>
          </a:bodyPr>
          <a:lstStyle/>
          <a:p>
            <a:pPr algn="just"/>
            <a:r>
              <a:rPr lang="cs-CZ" altLang="en-US" b="1" dirty="0">
                <a:latin typeface="Times New Roman" panose="02020603050405020304" pitchFamily="18" charset="0"/>
              </a:rPr>
              <a:t>UPF: různé kombinace užitku dvou spotřebitelů, které jsou dosažitelné za předpokladu fixního množství spotřebovávaných produktů. </a:t>
            </a:r>
          </a:p>
          <a:p>
            <a:pPr marL="628650" indent="-514350" algn="just">
              <a:buFont typeface="+mj-lt"/>
              <a:buAutoNum type="arabicPeriod"/>
            </a:pPr>
            <a:r>
              <a:rPr lang="cs-CZ" altLang="en-US" b="1" dirty="0">
                <a:latin typeface="Times New Roman" panose="02020603050405020304" pitchFamily="18" charset="0"/>
              </a:rPr>
              <a:t>Vertikální osa – užitek spotřebitele A </a:t>
            </a:r>
          </a:p>
          <a:p>
            <a:pPr marL="628650" indent="-514350" algn="just">
              <a:buFont typeface="+mj-lt"/>
              <a:buAutoNum type="arabicPeriod"/>
            </a:pPr>
            <a:r>
              <a:rPr lang="cs-CZ" altLang="en-US" b="1" dirty="0">
                <a:latin typeface="Times New Roman" panose="02020603050405020304" pitchFamily="18" charset="0"/>
              </a:rPr>
              <a:t>Horizontální osa – užitek spotřebitele E.</a:t>
            </a:r>
          </a:p>
        </p:txBody>
      </p:sp>
      <p:pic>
        <p:nvPicPr>
          <p:cNvPr id="4" name="Picture 3">
            <a:extLst>
              <a:ext uri="{FF2B5EF4-FFF2-40B4-BE49-F238E27FC236}">
                <a16:creationId xmlns:a16="http://schemas.microsoft.com/office/drawing/2014/main" id="{D5DC585E-CD03-8AC6-6D2F-7B328CFFEA22}"/>
              </a:ext>
            </a:extLst>
          </p:cNvPr>
          <p:cNvPicPr>
            <a:picLocks noChangeAspect="1"/>
          </p:cNvPicPr>
          <p:nvPr/>
        </p:nvPicPr>
        <p:blipFill>
          <a:blip r:embed="rId2"/>
          <a:stretch>
            <a:fillRect/>
          </a:stretch>
        </p:blipFill>
        <p:spPr>
          <a:xfrm>
            <a:off x="138953" y="1417639"/>
            <a:ext cx="5957047" cy="4821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31627" y="848797"/>
            <a:ext cx="10972800" cy="1394674"/>
          </a:xfrm>
        </p:spPr>
        <p:txBody>
          <a:bodyPr>
            <a:normAutofit fontScale="90000"/>
          </a:bodyPr>
          <a:lstStyle/>
          <a:p>
            <a:pPr>
              <a:defRPr/>
            </a:pPr>
            <a:r>
              <a:rPr lang="cs-CZ" sz="4000" b="1" i="1" dirty="0">
                <a:latin typeface="Times New Roman" panose="02020603050405020304" pitchFamily="18" charset="0"/>
              </a:rPr>
              <a:t>Výsledná informace – získána prostřednictvím tří postupových kroků –  rozhodování o</a:t>
            </a:r>
            <a:br>
              <a:rPr lang="cs-CZ" sz="4000" b="1" i="1" dirty="0">
                <a:latin typeface="Times New Roman" panose="02020603050405020304" pitchFamily="18" charset="0"/>
              </a:rPr>
            </a:br>
            <a:endParaRPr lang="cs-CZ" sz="4000" dirty="0">
              <a:solidFill>
                <a:schemeClr val="hlink"/>
              </a:solidFill>
            </a:endParaRPr>
          </a:p>
        </p:txBody>
      </p:sp>
      <p:sp>
        <p:nvSpPr>
          <p:cNvPr id="22531" name="Rectangle 3"/>
          <p:cNvSpPr>
            <a:spLocks noGrp="1" noChangeArrowheads="1"/>
          </p:cNvSpPr>
          <p:nvPr>
            <p:ph type="body" idx="1"/>
          </p:nvPr>
        </p:nvSpPr>
        <p:spPr>
          <a:xfrm>
            <a:off x="85060" y="2052084"/>
            <a:ext cx="11865935" cy="4247117"/>
          </a:xfrm>
        </p:spPr>
        <p:txBody>
          <a:bodyPr>
            <a:normAutofit/>
          </a:bodyPr>
          <a:lstStyle/>
          <a:p>
            <a:pPr marL="571500" indent="-457200" algn="ctr" eaLnBrk="1" hangingPunct="1">
              <a:buFont typeface="+mj-lt"/>
              <a:buAutoNum type="arabicPeriod"/>
              <a:defRPr/>
            </a:pPr>
            <a:r>
              <a:rPr lang="cs-CZ" b="1" dirty="0">
                <a:latin typeface="Times New Roman" panose="02020603050405020304" pitchFamily="18" charset="0"/>
              </a:rPr>
              <a:t>ALOKACI VSTUPŮ UVNITŘ FIRMY,</a:t>
            </a:r>
          </a:p>
          <a:p>
            <a:pPr marL="571500" indent="-457200" algn="ctr" eaLnBrk="1" hangingPunct="1">
              <a:buFont typeface="+mj-lt"/>
              <a:buAutoNum type="arabicPeriod"/>
              <a:defRPr/>
            </a:pPr>
            <a:r>
              <a:rPr lang="cs-CZ" b="1" dirty="0">
                <a:latin typeface="Times New Roman" panose="02020603050405020304" pitchFamily="18" charset="0"/>
              </a:rPr>
              <a:t>ALOKACI VSTUPŮ MEZI FIRMY,</a:t>
            </a:r>
          </a:p>
          <a:p>
            <a:pPr marL="571500" indent="-457200" algn="ctr" eaLnBrk="1" hangingPunct="1">
              <a:buFont typeface="+mj-lt"/>
              <a:buAutoNum type="arabicPeriod"/>
              <a:defRPr/>
            </a:pPr>
            <a:r>
              <a:rPr lang="cs-CZ" b="1" dirty="0">
                <a:latin typeface="Times New Roman" panose="02020603050405020304" pitchFamily="18" charset="0"/>
              </a:rPr>
              <a:t>STRUKTUŘE VÝSTUPU FIRMY.</a:t>
            </a:r>
          </a:p>
          <a:p>
            <a:pPr algn="ctr" eaLnBrk="1" hangingPunct="1">
              <a:defRPr/>
            </a:pPr>
            <a:endParaRPr lang="cs-CZ" b="1" dirty="0">
              <a:latin typeface="Times New Roman" panose="02020603050405020304" pitchFamily="18" charset="0"/>
            </a:endParaRPr>
          </a:p>
          <a:p>
            <a:pPr algn="just" eaLnBrk="1" hangingPunct="1">
              <a:defRPr/>
            </a:pPr>
            <a:r>
              <a:rPr lang="cs-CZ" b="1" dirty="0">
                <a:latin typeface="Times New Roman" panose="02020603050405020304" pitchFamily="18" charset="0"/>
              </a:rPr>
              <a:t>Shrnutím podmínek, které musí být dodrženy ve všech těchto 3 situacích =&gt;&gt; </a:t>
            </a:r>
            <a:r>
              <a:rPr lang="cs-CZ" b="1" dirty="0">
                <a:highlight>
                  <a:srgbClr val="FFFF00"/>
                </a:highlight>
                <a:latin typeface="Times New Roman" panose="02020603050405020304" pitchFamily="18" charset="0"/>
              </a:rPr>
              <a:t>„ALOKAČNÍ PRAVIDLA“: </a:t>
            </a:r>
            <a:r>
              <a:rPr lang="cs-CZ" b="1" dirty="0">
                <a:latin typeface="Times New Roman" panose="02020603050405020304" pitchFamily="18" charset="0"/>
              </a:rPr>
              <a:t>jejich platnost = předpoklad efektivního průběhu výroby.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HRANICE DOSAŽITELNÉHO UŽITKU (UPF) </a:t>
            </a:r>
          </a:p>
        </p:txBody>
      </p:sp>
      <p:sp>
        <p:nvSpPr>
          <p:cNvPr id="38915" name="Rectangle 3"/>
          <p:cNvSpPr>
            <a:spLocks noGrp="1" noChangeArrowheads="1"/>
          </p:cNvSpPr>
          <p:nvPr>
            <p:ph type="body" idx="1"/>
          </p:nvPr>
        </p:nvSpPr>
        <p:spPr>
          <a:xfrm>
            <a:off x="268942" y="1304365"/>
            <a:ext cx="11685494" cy="4821799"/>
          </a:xfrm>
        </p:spPr>
        <p:txBody>
          <a:bodyPr>
            <a:noAutofit/>
          </a:bodyPr>
          <a:lstStyle/>
          <a:p>
            <a:pPr algn="just"/>
            <a:r>
              <a:rPr lang="cs-CZ" altLang="en-US" sz="3600" b="1" dirty="0">
                <a:latin typeface="Times New Roman" panose="02020603050405020304" pitchFamily="18" charset="0"/>
              </a:rPr>
              <a:t>Zahrnuje všechny kombinace užitku dvou spotřebitelů, které mohou být dosaženy za předpokladu </a:t>
            </a:r>
            <a:r>
              <a:rPr lang="cs-CZ" altLang="en-US" sz="3600" b="1" dirty="0">
                <a:solidFill>
                  <a:srgbClr val="FF0000"/>
                </a:solidFill>
                <a:latin typeface="Times New Roman" panose="02020603050405020304" pitchFamily="18" charset="0"/>
              </a:rPr>
              <a:t>efektivní alokace zdrojů</a:t>
            </a:r>
            <a:r>
              <a:rPr lang="cs-CZ" altLang="en-US" sz="3600" b="1" dirty="0">
                <a:latin typeface="Times New Roman" panose="02020603050405020304" pitchFamily="18" charset="0"/>
              </a:rPr>
              <a:t>.</a:t>
            </a:r>
          </a:p>
          <a:p>
            <a:pPr algn="just">
              <a:buFont typeface="Wingdings" panose="05000000000000000000" pitchFamily="2" charset="2"/>
              <a:buChar char="Ø"/>
            </a:pPr>
            <a:r>
              <a:rPr lang="cs-CZ" altLang="en-US" sz="3600" b="1" dirty="0">
                <a:latin typeface="Times New Roman" panose="02020603050405020304" pitchFamily="18" charset="0"/>
              </a:rPr>
              <a:t>Kombinace užitku uvnitř křivky UPF (např. bod C) –  neefektivní: užitek může být jednoznačně zvýšen - posunem do bodů na oblouku C1 ,C2 .</a:t>
            </a:r>
          </a:p>
          <a:p>
            <a:pPr algn="just"/>
            <a:r>
              <a:rPr lang="cs-CZ" altLang="en-US" sz="3600" b="1" dirty="0">
                <a:latin typeface="Times New Roman" panose="02020603050405020304" pitchFamily="18" charset="0"/>
              </a:rPr>
              <a:t>S použitím UPF: </a:t>
            </a:r>
            <a:r>
              <a:rPr lang="cs-CZ" altLang="en-US" sz="3600" b="1" dirty="0">
                <a:highlight>
                  <a:srgbClr val="FFFF00"/>
                </a:highlight>
                <a:latin typeface="Times New Roman" panose="02020603050405020304" pitchFamily="18" charset="0"/>
              </a:rPr>
              <a:t>společenské optimum – problém nalezení kritéria pro volbu určitého bodu na této křivce.</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HRANICE DOSAŽITELNÉHO UŽITKU (UPF) </a:t>
            </a:r>
          </a:p>
        </p:txBody>
      </p:sp>
      <p:sp>
        <p:nvSpPr>
          <p:cNvPr id="38915" name="Rectangle 3"/>
          <p:cNvSpPr>
            <a:spLocks noGrp="1" noChangeArrowheads="1"/>
          </p:cNvSpPr>
          <p:nvPr>
            <p:ph type="body" idx="1"/>
          </p:nvPr>
        </p:nvSpPr>
        <p:spPr>
          <a:xfrm>
            <a:off x="268942" y="1304365"/>
            <a:ext cx="11685494" cy="4821799"/>
          </a:xfrm>
        </p:spPr>
        <p:txBody>
          <a:bodyPr>
            <a:noAutofit/>
          </a:bodyPr>
          <a:lstStyle/>
          <a:p>
            <a:pPr algn="just"/>
            <a:r>
              <a:rPr lang="cs-CZ" altLang="en-US" sz="3600" b="1" dirty="0">
                <a:latin typeface="Times New Roman" panose="02020603050405020304" pitchFamily="18" charset="0"/>
              </a:rPr>
              <a:t>Pojem spravedlnosti –  spojený s alokační otázkou </a:t>
            </a:r>
            <a:r>
              <a:rPr lang="cs-CZ" altLang="en-US" sz="3600" b="1" dirty="0">
                <a:highlight>
                  <a:srgbClr val="FFFF00"/>
                </a:highlight>
                <a:latin typeface="Times New Roman" panose="02020603050405020304" pitchFamily="18" charset="0"/>
              </a:rPr>
              <a:t>„pro koho vyrábět“.</a:t>
            </a:r>
            <a:r>
              <a:rPr lang="cs-CZ" altLang="en-US" sz="3600" b="1" dirty="0">
                <a:latin typeface="Times New Roman" panose="02020603050405020304" pitchFamily="18" charset="0"/>
              </a:rPr>
              <a:t> </a:t>
            </a:r>
          </a:p>
          <a:p>
            <a:pPr algn="just">
              <a:buFont typeface="Wingdings" panose="05000000000000000000" pitchFamily="2" charset="2"/>
              <a:buChar char="Ø"/>
            </a:pPr>
            <a:r>
              <a:rPr lang="cs-CZ" altLang="en-US" sz="3600" b="1" dirty="0">
                <a:latin typeface="Times New Roman" panose="02020603050405020304" pitchFamily="18" charset="0"/>
              </a:rPr>
              <a:t>Náleží tak spíše do normativní než pozitivní ekonomie:</a:t>
            </a:r>
          </a:p>
          <a:p>
            <a:pPr algn="just">
              <a:buFont typeface="Wingdings" panose="05000000000000000000" pitchFamily="2" charset="2"/>
              <a:buChar char="Ø"/>
            </a:pPr>
            <a:r>
              <a:rPr lang="cs-CZ" altLang="en-US" sz="3600" b="1" dirty="0">
                <a:latin typeface="Times New Roman" panose="02020603050405020304" pitchFamily="18" charset="0"/>
              </a:rPr>
              <a:t>Rozhodování o rozdělování důchodu společnosti –  nezbytně spojeno s </a:t>
            </a:r>
            <a:r>
              <a:rPr lang="cs-CZ" altLang="en-US" sz="3600" b="1" dirty="0">
                <a:solidFill>
                  <a:srgbClr val="FF0000"/>
                </a:solidFill>
                <a:latin typeface="Times New Roman" panose="02020603050405020304" pitchFamily="18" charset="0"/>
              </a:rPr>
              <a:t>hodnotícími soudy. </a:t>
            </a:r>
          </a:p>
          <a:p>
            <a:pPr algn="just">
              <a:buFont typeface="Wingdings" panose="05000000000000000000" pitchFamily="2" charset="2"/>
              <a:buChar char="Ø"/>
            </a:pPr>
            <a:r>
              <a:rPr lang="cs-CZ" altLang="en-US" sz="3600" b="1" dirty="0">
                <a:solidFill>
                  <a:srgbClr val="FF0000"/>
                </a:solidFill>
                <a:latin typeface="Times New Roman" panose="02020603050405020304" pitchFamily="18" charset="0"/>
              </a:rPr>
              <a:t>Určení kritéria spravedlnosti </a:t>
            </a:r>
            <a:r>
              <a:rPr lang="cs-CZ" altLang="en-US" sz="3600" b="1" dirty="0">
                <a:latin typeface="Times New Roman" panose="02020603050405020304" pitchFamily="18" charset="0"/>
              </a:rPr>
              <a:t>– obtížnější než stanovení </a:t>
            </a:r>
            <a:r>
              <a:rPr lang="cs-CZ" altLang="en-US" sz="3600" b="1" dirty="0">
                <a:solidFill>
                  <a:srgbClr val="FF0000"/>
                </a:solidFill>
                <a:latin typeface="Times New Roman" panose="02020603050405020304" pitchFamily="18" charset="0"/>
              </a:rPr>
              <a:t>kritéria efektivnosti. </a:t>
            </a:r>
          </a:p>
          <a:p>
            <a:pPr algn="just"/>
            <a:r>
              <a:rPr lang="cs-CZ" altLang="en-US" sz="3600" b="1" dirty="0">
                <a:latin typeface="Times New Roman" panose="02020603050405020304" pitchFamily="18" charset="0"/>
              </a:rPr>
              <a:t>Přístupy k posuzování spravedlnosti – hlediska:</a:t>
            </a:r>
            <a:endParaRPr lang="cs-CZ" altLang="en-US" sz="3600" b="1" dirty="0">
              <a:highlight>
                <a:srgbClr val="FFFF00"/>
              </a:highlight>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Kritéria spravedlnosti</a:t>
            </a:r>
          </a:p>
        </p:txBody>
      </p:sp>
      <p:sp>
        <p:nvSpPr>
          <p:cNvPr id="38915" name="Rectangle 3"/>
          <p:cNvSpPr>
            <a:spLocks noGrp="1" noChangeArrowheads="1"/>
          </p:cNvSpPr>
          <p:nvPr>
            <p:ph type="body" idx="1"/>
          </p:nvPr>
        </p:nvSpPr>
        <p:spPr>
          <a:xfrm>
            <a:off x="268942" y="1304365"/>
            <a:ext cx="11685494" cy="4821799"/>
          </a:xfrm>
        </p:spPr>
        <p:txBody>
          <a:bodyPr>
            <a:noAutofit/>
          </a:bodyPr>
          <a:lstStyle/>
          <a:p>
            <a:pPr marL="857250" indent="-742950" algn="just">
              <a:buFont typeface="+mj-lt"/>
              <a:buAutoNum type="arabicPeriod"/>
            </a:pPr>
            <a:r>
              <a:rPr lang="cs-CZ" altLang="en-US" b="1" dirty="0" err="1">
                <a:solidFill>
                  <a:srgbClr val="FF0000"/>
                </a:solidFill>
                <a:latin typeface="Times New Roman" panose="02020603050405020304" pitchFamily="18" charset="0"/>
              </a:rPr>
              <a:t>Egalitární</a:t>
            </a:r>
            <a:r>
              <a:rPr lang="cs-CZ" altLang="en-US" b="1" dirty="0">
                <a:solidFill>
                  <a:srgbClr val="FF0000"/>
                </a:solidFill>
                <a:latin typeface="Times New Roman" panose="02020603050405020304" pitchFamily="18" charset="0"/>
              </a:rPr>
              <a:t> standard rozdělování </a:t>
            </a:r>
            <a:r>
              <a:rPr lang="cs-CZ" altLang="en-US" b="1" dirty="0">
                <a:latin typeface="Times New Roman" panose="02020603050405020304" pitchFamily="18" charset="0"/>
              </a:rPr>
              <a:t>– požaduje naprostou rovnost všech členů společnosti: bod K (</a:t>
            </a:r>
            <a:r>
              <a:rPr lang="cs-CZ" altLang="en-US" b="1" dirty="0" err="1">
                <a:latin typeface="Times New Roman" panose="02020603050405020304" pitchFamily="18" charset="0"/>
              </a:rPr>
              <a:t>sn</a:t>
            </a:r>
            <a:r>
              <a:rPr lang="cs-CZ" altLang="en-US" b="1" dirty="0">
                <a:latin typeface="Times New Roman" panose="02020603050405020304" pitchFamily="18" charset="0"/>
              </a:rPr>
              <a:t>. 60);</a:t>
            </a:r>
          </a:p>
          <a:p>
            <a:pPr marL="857250" indent="-742950" algn="just">
              <a:buFont typeface="+mj-lt"/>
              <a:buAutoNum type="arabicPeriod"/>
            </a:pPr>
            <a:r>
              <a:rPr lang="cs-CZ" altLang="en-US" b="1" dirty="0">
                <a:solidFill>
                  <a:srgbClr val="FF0000"/>
                </a:solidFill>
                <a:latin typeface="Times New Roman" panose="02020603050405020304" pitchFamily="18" charset="0"/>
              </a:rPr>
              <a:t>Standard „společenského svědomí“ </a:t>
            </a:r>
            <a:r>
              <a:rPr lang="cs-CZ" altLang="en-US" b="1" dirty="0">
                <a:latin typeface="Times New Roman" panose="02020603050405020304" pitchFamily="18" charset="0"/>
              </a:rPr>
              <a:t>v rozdělování – založený na myšlence vzájemné závislosti užitku spotřebitelů – blahobyt jednoho spotřebitele závisí nejen na jemu připadajícím množství statků, ale také na množství statků dostupného pro ostatní spotřebitele.</a:t>
            </a:r>
          </a:p>
          <a:p>
            <a:pPr marL="857250" indent="-742950" algn="just">
              <a:buFont typeface="+mj-lt"/>
              <a:buAutoNum type="arabicPeriod"/>
            </a:pPr>
            <a:r>
              <a:rPr lang="cs-CZ" altLang="en-US" b="1" dirty="0">
                <a:solidFill>
                  <a:srgbClr val="FF0000"/>
                </a:solidFill>
                <a:latin typeface="Times New Roman" panose="02020603050405020304" pitchFamily="18" charset="0"/>
              </a:rPr>
              <a:t>Standard „pod psa“ – </a:t>
            </a:r>
            <a:r>
              <a:rPr lang="cs-CZ" altLang="en-US" b="1" dirty="0">
                <a:latin typeface="Times New Roman" panose="02020603050405020304" pitchFamily="18" charset="0"/>
              </a:rPr>
              <a:t>požaduje zvyšování podílu nižších příjmových skupin na celkovém důchodu společnosti.</a:t>
            </a:r>
          </a:p>
          <a:p>
            <a:pPr marL="857250" indent="-742950" algn="just">
              <a:buFont typeface="+mj-lt"/>
              <a:buAutoNum type="arabicPeriod"/>
            </a:pPr>
            <a:endParaRPr lang="cs-CZ" altLang="en-US"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Konflikt mezi efektivností a spravedlností</a:t>
            </a:r>
          </a:p>
        </p:txBody>
      </p:sp>
      <p:sp>
        <p:nvSpPr>
          <p:cNvPr id="38915" name="Rectangle 3"/>
          <p:cNvSpPr>
            <a:spLocks noGrp="1" noChangeArrowheads="1"/>
          </p:cNvSpPr>
          <p:nvPr>
            <p:ph type="body" idx="1"/>
          </p:nvPr>
        </p:nvSpPr>
        <p:spPr>
          <a:xfrm>
            <a:off x="268942" y="1304365"/>
            <a:ext cx="11685494" cy="4821799"/>
          </a:xfrm>
        </p:spPr>
        <p:txBody>
          <a:bodyPr>
            <a:noAutofit/>
          </a:bodyPr>
          <a:lstStyle/>
          <a:p>
            <a:pPr algn="just"/>
            <a:r>
              <a:rPr lang="cs-CZ" altLang="en-US" sz="2800" b="1" dirty="0">
                <a:solidFill>
                  <a:schemeClr val="tx1"/>
                </a:solidFill>
                <a:latin typeface="Times New Roman" panose="02020603050405020304" pitchFamily="18" charset="0"/>
              </a:rPr>
              <a:t>Všechny body na smluvní křivce krabicového schématu –  efektivní, nemusí však být všechny považovány za spravedlivé: </a:t>
            </a:r>
            <a:r>
              <a:rPr lang="cs-CZ" altLang="en-US" sz="2800" b="1" dirty="0" err="1">
                <a:solidFill>
                  <a:schemeClr val="tx1"/>
                </a:solidFill>
                <a:latin typeface="Times New Roman" panose="02020603050405020304" pitchFamily="18" charset="0"/>
              </a:rPr>
              <a:t>Sn</a:t>
            </a:r>
            <a:r>
              <a:rPr lang="cs-CZ" altLang="en-US" sz="2800" b="1" dirty="0">
                <a:solidFill>
                  <a:schemeClr val="tx1"/>
                </a:solidFill>
                <a:latin typeface="Times New Roman" panose="02020603050405020304" pitchFamily="18" charset="0"/>
              </a:rPr>
              <a:t>. 60:</a:t>
            </a:r>
          </a:p>
          <a:p>
            <a:pPr algn="just"/>
            <a:endParaRPr lang="cs-CZ" altLang="en-US" sz="2800" b="1" dirty="0">
              <a:solidFill>
                <a:schemeClr val="tx1"/>
              </a:solidFill>
              <a:latin typeface="Times New Roman" panose="02020603050405020304" pitchFamily="18" charset="0"/>
            </a:endParaRPr>
          </a:p>
          <a:p>
            <a:pPr marL="628650" indent="-514350" algn="just">
              <a:buFont typeface="+mj-lt"/>
              <a:buAutoNum type="arabicPeriod"/>
            </a:pPr>
            <a:r>
              <a:rPr lang="cs-CZ" altLang="en-US" sz="2800" b="1" dirty="0">
                <a:solidFill>
                  <a:srgbClr val="FF0000"/>
                </a:solidFill>
                <a:latin typeface="Times New Roman" panose="02020603050405020304" pitchFamily="18" charset="0"/>
              </a:rPr>
              <a:t>Bod N: </a:t>
            </a:r>
            <a:r>
              <a:rPr lang="cs-CZ" altLang="en-US" sz="2800" b="1" dirty="0">
                <a:solidFill>
                  <a:schemeClr val="tx1"/>
                </a:solidFill>
                <a:latin typeface="Times New Roman" panose="02020603050405020304" pitchFamily="18" charset="0"/>
              </a:rPr>
              <a:t>spotřebitel A – mnoho produktů X i Y; bod M – téměř žádné:</a:t>
            </a:r>
          </a:p>
          <a:p>
            <a:pPr algn="just">
              <a:buFont typeface="Wingdings" panose="05000000000000000000" pitchFamily="2" charset="2"/>
              <a:buChar char="Ø"/>
            </a:pPr>
            <a:r>
              <a:rPr lang="cs-CZ" altLang="en-US" sz="2800" b="1" dirty="0">
                <a:solidFill>
                  <a:schemeClr val="tx1"/>
                </a:solidFill>
                <a:latin typeface="Times New Roman" panose="02020603050405020304" pitchFamily="18" charset="0"/>
              </a:rPr>
              <a:t>Nemožné polepšit spotřebiteli A, aniž bychom současně nepohoršili E.</a:t>
            </a:r>
          </a:p>
          <a:p>
            <a:pPr algn="just">
              <a:buFont typeface="Wingdings" panose="05000000000000000000" pitchFamily="2" charset="2"/>
              <a:buChar char="Ø"/>
            </a:pPr>
            <a:r>
              <a:rPr lang="cs-CZ" altLang="en-US" sz="2800" b="1" dirty="0">
                <a:solidFill>
                  <a:schemeClr val="tx1"/>
                </a:solidFill>
                <a:latin typeface="Times New Roman" panose="02020603050405020304" pitchFamily="18" charset="0"/>
              </a:rPr>
              <a:t>Bod N – efektivní situace, může být považována za nespravedlivou. </a:t>
            </a:r>
          </a:p>
          <a:p>
            <a:pPr marL="628650" indent="-514350" algn="just">
              <a:buFont typeface="+mj-lt"/>
              <a:buAutoNum type="arabicPeriod" startAt="2"/>
            </a:pPr>
            <a:endParaRPr lang="cs-CZ" altLang="en-US" sz="2800" b="1" dirty="0">
              <a:solidFill>
                <a:srgbClr val="FF0000"/>
              </a:solidFill>
              <a:latin typeface="Times New Roman" panose="02020603050405020304" pitchFamily="18" charset="0"/>
            </a:endParaRPr>
          </a:p>
          <a:p>
            <a:pPr marL="628650" indent="-514350" algn="just">
              <a:buFont typeface="+mj-lt"/>
              <a:buAutoNum type="arabicPeriod" startAt="2"/>
            </a:pPr>
            <a:r>
              <a:rPr lang="cs-CZ" altLang="en-US" sz="2800" b="1" dirty="0">
                <a:solidFill>
                  <a:srgbClr val="FF0000"/>
                </a:solidFill>
                <a:latin typeface="Times New Roman" panose="02020603050405020304" pitchFamily="18" charset="0"/>
              </a:rPr>
              <a:t>Bod I: </a:t>
            </a:r>
            <a:r>
              <a:rPr lang="cs-CZ" altLang="en-US" sz="2800" b="1" dirty="0">
                <a:solidFill>
                  <a:schemeClr val="tx1"/>
                </a:solidFill>
                <a:latin typeface="Times New Roman" panose="02020603050405020304" pitchFamily="18" charset="0"/>
              </a:rPr>
              <a:t>neefektivní alokace (mimo smluvní křivku):</a:t>
            </a:r>
          </a:p>
          <a:p>
            <a:pPr algn="just">
              <a:buFont typeface="Wingdings" panose="05000000000000000000" pitchFamily="2" charset="2"/>
              <a:buChar char="Ø"/>
            </a:pPr>
            <a:r>
              <a:rPr lang="cs-CZ" altLang="en-US" sz="2800" b="1" dirty="0">
                <a:solidFill>
                  <a:schemeClr val="tx1"/>
                </a:solidFill>
                <a:latin typeface="Times New Roman" panose="02020603050405020304" pitchFamily="18" charset="0"/>
              </a:rPr>
              <a:t>Ve středu krabicového schématu: spravedlivější alokace dvou produktů mezi dva spotřebitele než body M a N.</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09600" y="314979"/>
            <a:ext cx="10972800" cy="1143000"/>
          </a:xfrm>
        </p:spPr>
        <p:txBody>
          <a:bodyPr>
            <a:normAutofit/>
          </a:bodyPr>
          <a:lstStyle/>
          <a:p>
            <a:pPr eaLnBrk="1" hangingPunct="1">
              <a:defRPr/>
            </a:pPr>
            <a:r>
              <a:rPr lang="cs-CZ" dirty="0">
                <a:solidFill>
                  <a:schemeClr val="hlink"/>
                </a:solidFill>
              </a:rPr>
              <a:t>Konflikt mezi efektivností a spravedlností</a:t>
            </a:r>
          </a:p>
        </p:txBody>
      </p:sp>
      <p:sp>
        <p:nvSpPr>
          <p:cNvPr id="38915" name="Rectangle 3"/>
          <p:cNvSpPr>
            <a:spLocks noGrp="1" noChangeArrowheads="1"/>
          </p:cNvSpPr>
          <p:nvPr>
            <p:ph type="body" idx="1"/>
          </p:nvPr>
        </p:nvSpPr>
        <p:spPr>
          <a:xfrm>
            <a:off x="6710082" y="1304365"/>
            <a:ext cx="5244353" cy="4821799"/>
          </a:xfrm>
        </p:spPr>
        <p:txBody>
          <a:bodyPr>
            <a:noAutofit/>
          </a:bodyPr>
          <a:lstStyle/>
          <a:p>
            <a:pPr algn="just">
              <a:buFont typeface="Wingdings" panose="05000000000000000000" pitchFamily="2" charset="2"/>
              <a:buChar char="ü"/>
            </a:pPr>
            <a:r>
              <a:rPr lang="cs-CZ" altLang="en-US" sz="2400" b="1" dirty="0">
                <a:solidFill>
                  <a:schemeClr val="tx1"/>
                </a:solidFill>
                <a:latin typeface="Times New Roman" panose="02020603050405020304" pitchFamily="18" charset="0"/>
              </a:rPr>
              <a:t>Grafické znázornění </a:t>
            </a:r>
            <a:r>
              <a:rPr lang="cs-CZ" altLang="en-US" sz="2400" b="1" dirty="0">
                <a:solidFill>
                  <a:srgbClr val="FF0000"/>
                </a:solidFill>
                <a:latin typeface="Times New Roman" panose="02020603050405020304" pitchFamily="18" charset="0"/>
              </a:rPr>
              <a:t>funkce společenského blahobytu </a:t>
            </a:r>
            <a:r>
              <a:rPr lang="cs-CZ" altLang="en-US" sz="2400" b="1" dirty="0">
                <a:solidFill>
                  <a:schemeClr val="tx1"/>
                </a:solidFill>
                <a:latin typeface="Times New Roman" panose="02020603050405020304" pitchFamily="18" charset="0"/>
              </a:rPr>
              <a:t>– zavedením společenských IC:</a:t>
            </a:r>
          </a:p>
          <a:p>
            <a:pPr algn="just">
              <a:buFont typeface="Wingdings" panose="05000000000000000000" pitchFamily="2" charset="2"/>
              <a:buChar char="Ø"/>
            </a:pPr>
            <a:r>
              <a:rPr lang="cs-CZ" altLang="en-US" sz="2400" b="1" dirty="0">
                <a:solidFill>
                  <a:srgbClr val="FF0000"/>
                </a:solidFill>
                <a:latin typeface="Times New Roman" panose="02020603050405020304" pitchFamily="18" charset="0"/>
              </a:rPr>
              <a:t>KŘIVEK SPOLEČENSKÉHO BLAHOBYTU </a:t>
            </a:r>
            <a:r>
              <a:rPr lang="cs-CZ" altLang="en-US" sz="2400" b="1" dirty="0">
                <a:solidFill>
                  <a:schemeClr val="tx1"/>
                </a:solidFill>
                <a:latin typeface="Times New Roman" panose="02020603050405020304" pitchFamily="18" charset="0"/>
              </a:rPr>
              <a:t>– křivky W:</a:t>
            </a:r>
          </a:p>
          <a:p>
            <a:pPr algn="just">
              <a:buFont typeface="Wingdings" panose="05000000000000000000" pitchFamily="2" charset="2"/>
              <a:buChar char="Ø"/>
            </a:pPr>
            <a:r>
              <a:rPr lang="cs-CZ" altLang="en-US" sz="2400" b="1" dirty="0">
                <a:solidFill>
                  <a:schemeClr val="tx1"/>
                </a:solidFill>
                <a:latin typeface="Times New Roman" panose="02020603050405020304" pitchFamily="18" charset="0"/>
              </a:rPr>
              <a:t>Bod maxima společenského blahobytu: bod B na křivce dosažitelného užitku, v němž se společnost nachází na nejvyšší dosažitelné indiferenční křivce.</a:t>
            </a:r>
          </a:p>
          <a:p>
            <a:pPr algn="just">
              <a:buFont typeface="Wingdings" panose="05000000000000000000" pitchFamily="2" charset="2"/>
              <a:buChar char="Ø"/>
            </a:pPr>
            <a:r>
              <a:rPr lang="cs-CZ" altLang="en-US" sz="2400" b="1" dirty="0">
                <a:solidFill>
                  <a:schemeClr val="tx1"/>
                </a:solidFill>
                <a:highlight>
                  <a:srgbClr val="FFFF00"/>
                </a:highlight>
                <a:latin typeface="Times New Roman" panose="02020603050405020304" pitchFamily="18" charset="0"/>
              </a:rPr>
              <a:t>Bod B = BOD BLAŽENOSTI.</a:t>
            </a:r>
          </a:p>
        </p:txBody>
      </p:sp>
      <p:sp>
        <p:nvSpPr>
          <p:cNvPr id="5" name="TextBox 4"/>
          <p:cNvSpPr txBox="1"/>
          <p:nvPr/>
        </p:nvSpPr>
        <p:spPr>
          <a:xfrm>
            <a:off x="134471" y="1315364"/>
            <a:ext cx="6575611" cy="830997"/>
          </a:xfrm>
          <a:prstGeom prst="rect">
            <a:avLst/>
          </a:prstGeom>
          <a:noFill/>
        </p:spPr>
        <p:txBody>
          <a:bodyPr wrap="square">
            <a:spAutoFit/>
          </a:bodyPr>
          <a:lstStyle/>
          <a:p>
            <a:pPr algn="just"/>
            <a:r>
              <a:rPr lang="cs-CZ" altLang="en-US" sz="2400" b="1" dirty="0">
                <a:solidFill>
                  <a:schemeClr val="tx1"/>
                </a:solidFill>
                <a:latin typeface="Times New Roman" panose="02020603050405020304" pitchFamily="18" charset="0"/>
              </a:rPr>
              <a:t>Určení – </a:t>
            </a:r>
            <a:r>
              <a:rPr lang="cs-CZ" altLang="en-US" sz="2400" b="1" dirty="0">
                <a:solidFill>
                  <a:srgbClr val="FF0000"/>
                </a:solidFill>
                <a:latin typeface="Times New Roman" panose="02020603050405020304" pitchFamily="18" charset="0"/>
              </a:rPr>
              <a:t>nejspravedlivějšího bodu </a:t>
            </a:r>
            <a:r>
              <a:rPr lang="cs-CZ" altLang="en-US" sz="2400" b="1" dirty="0">
                <a:solidFill>
                  <a:schemeClr val="tx1"/>
                </a:solidFill>
                <a:latin typeface="Times New Roman" panose="02020603050405020304" pitchFamily="18" charset="0"/>
              </a:rPr>
              <a:t>z hlediska </a:t>
            </a:r>
            <a:r>
              <a:rPr lang="cs-CZ" altLang="en-US" sz="2400" b="1" dirty="0">
                <a:solidFill>
                  <a:srgbClr val="FF0000"/>
                </a:solidFill>
                <a:latin typeface="Times New Roman" panose="02020603050405020304" pitchFamily="18" charset="0"/>
              </a:rPr>
              <a:t>společnosti: maximalizuje společenský blahobyt:</a:t>
            </a:r>
          </a:p>
        </p:txBody>
      </p:sp>
      <p:pic>
        <p:nvPicPr>
          <p:cNvPr id="4" name="Picture 3">
            <a:extLst>
              <a:ext uri="{FF2B5EF4-FFF2-40B4-BE49-F238E27FC236}">
                <a16:creationId xmlns:a16="http://schemas.microsoft.com/office/drawing/2014/main" id="{354477DA-BD9C-857F-6E38-ECFBC9098026}"/>
              </a:ext>
            </a:extLst>
          </p:cNvPr>
          <p:cNvPicPr>
            <a:picLocks noChangeAspect="1"/>
          </p:cNvPicPr>
          <p:nvPr/>
        </p:nvPicPr>
        <p:blipFill>
          <a:blip r:embed="rId3"/>
          <a:stretch>
            <a:fillRect/>
          </a:stretch>
        </p:blipFill>
        <p:spPr>
          <a:xfrm>
            <a:off x="237565" y="2157360"/>
            <a:ext cx="6472517" cy="43856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Konflikt mezi efektivností a spravedlností</a:t>
            </a:r>
          </a:p>
        </p:txBody>
      </p:sp>
      <p:sp>
        <p:nvSpPr>
          <p:cNvPr id="38915" name="Rectangle 3"/>
          <p:cNvSpPr>
            <a:spLocks noGrp="1" noChangeArrowheads="1"/>
          </p:cNvSpPr>
          <p:nvPr>
            <p:ph type="body" idx="1"/>
          </p:nvPr>
        </p:nvSpPr>
        <p:spPr>
          <a:xfrm>
            <a:off x="242047" y="1304365"/>
            <a:ext cx="11712389" cy="4821799"/>
          </a:xfrm>
        </p:spPr>
        <p:txBody>
          <a:bodyPr>
            <a:noAutofit/>
          </a:bodyPr>
          <a:lstStyle/>
          <a:p>
            <a:pPr algn="just">
              <a:buFont typeface="Wingdings" panose="05000000000000000000" pitchFamily="2" charset="2"/>
              <a:buChar char="q"/>
            </a:pPr>
            <a:r>
              <a:rPr lang="cs-CZ" altLang="en-US" b="1" dirty="0">
                <a:solidFill>
                  <a:schemeClr val="tx1"/>
                </a:solidFill>
                <a:latin typeface="Times New Roman" panose="02020603050405020304" pitchFamily="18" charset="0"/>
              </a:rPr>
              <a:t>Problém – dosažení </a:t>
            </a:r>
            <a:r>
              <a:rPr lang="cs-CZ" altLang="en-US" b="1" dirty="0">
                <a:solidFill>
                  <a:srgbClr val="FF0000"/>
                </a:solidFill>
                <a:latin typeface="Times New Roman" panose="02020603050405020304" pitchFamily="18" charset="0"/>
              </a:rPr>
              <a:t>BODU BLAŽENOSTI</a:t>
            </a:r>
            <a:r>
              <a:rPr lang="cs-CZ" altLang="en-US" b="1" dirty="0">
                <a:solidFill>
                  <a:schemeClr val="tx1"/>
                </a:solidFill>
                <a:latin typeface="Times New Roman" panose="02020603050405020304" pitchFamily="18" charset="0"/>
              </a:rPr>
              <a:t>: </a:t>
            </a:r>
          </a:p>
          <a:p>
            <a:pPr algn="just"/>
            <a:r>
              <a:rPr lang="cs-CZ" altLang="en-US" b="1" dirty="0">
                <a:solidFill>
                  <a:schemeClr val="tx1"/>
                </a:solidFill>
                <a:latin typeface="Times New Roman" panose="02020603050405020304" pitchFamily="18" charset="0"/>
              </a:rPr>
              <a:t>Společnost zpočátku v situaci představované bodem M. </a:t>
            </a:r>
          </a:p>
          <a:p>
            <a:pPr algn="just"/>
            <a:r>
              <a:rPr lang="cs-CZ" altLang="en-US" b="1" dirty="0">
                <a:solidFill>
                  <a:schemeClr val="tx1"/>
                </a:solidFill>
                <a:latin typeface="Times New Roman" panose="02020603050405020304" pitchFamily="18" charset="0"/>
              </a:rPr>
              <a:t>Snaha dosáhnout bodu blaženosti </a:t>
            </a:r>
            <a:r>
              <a:rPr lang="cs-CZ" b="1" dirty="0">
                <a:latin typeface="Times New Roman" panose="02020603050405020304" pitchFamily="18" charset="0"/>
              </a:rPr>
              <a:t>=&gt;</a:t>
            </a:r>
            <a:r>
              <a:rPr lang="cs-CZ" altLang="en-US" b="1" dirty="0">
                <a:solidFill>
                  <a:schemeClr val="tx1"/>
                </a:solidFill>
                <a:latin typeface="Times New Roman" panose="02020603050405020304" pitchFamily="18" charset="0"/>
              </a:rPr>
              <a:t> přerozdělení důchodu společnosti </a:t>
            </a:r>
            <a:r>
              <a:rPr lang="cs-CZ" b="1" dirty="0">
                <a:latin typeface="Times New Roman" panose="02020603050405020304" pitchFamily="18" charset="0"/>
              </a:rPr>
              <a:t>=&gt;</a:t>
            </a:r>
            <a:r>
              <a:rPr lang="cs-CZ" altLang="en-US" b="1" dirty="0">
                <a:solidFill>
                  <a:schemeClr val="tx1"/>
                </a:solidFill>
                <a:latin typeface="Times New Roman" panose="02020603050405020304" pitchFamily="18" charset="0"/>
              </a:rPr>
              <a:t> může oslabit motivy k práci = snížit efektivnost</a:t>
            </a:r>
          </a:p>
          <a:p>
            <a:pPr algn="just"/>
            <a:r>
              <a:rPr lang="cs-CZ" b="1" dirty="0">
                <a:latin typeface="Times New Roman" panose="02020603050405020304" pitchFamily="18" charset="0"/>
              </a:rPr>
              <a:t>=&gt; </a:t>
            </a:r>
            <a:r>
              <a:rPr lang="cs-CZ" altLang="en-US" b="1" dirty="0">
                <a:solidFill>
                  <a:schemeClr val="tx1"/>
                </a:solidFill>
                <a:latin typeface="Times New Roman" panose="02020603050405020304" pitchFamily="18" charset="0"/>
              </a:rPr>
              <a:t>Možné dosáhnout pouze bodu L uvnitř křivky UFP. </a:t>
            </a:r>
            <a:r>
              <a:rPr lang="cs-CZ" b="1" dirty="0">
                <a:latin typeface="Times New Roman" panose="02020603050405020304" pitchFamily="18" charset="0"/>
              </a:rPr>
              <a:t>=&gt; </a:t>
            </a:r>
            <a:endParaRPr lang="cs-CZ" altLang="en-US" b="1" dirty="0">
              <a:solidFill>
                <a:schemeClr val="tx1"/>
              </a:solidFill>
              <a:latin typeface="Times New Roman" panose="02020603050405020304" pitchFamily="18" charset="0"/>
            </a:endParaRPr>
          </a:p>
          <a:p>
            <a:pPr algn="just">
              <a:buFont typeface="Wingdings" panose="05000000000000000000" pitchFamily="2" charset="2"/>
              <a:buChar char="Ø"/>
            </a:pPr>
            <a:r>
              <a:rPr lang="cs-CZ" altLang="en-US" b="1" dirty="0">
                <a:solidFill>
                  <a:schemeClr val="tx1"/>
                </a:solidFill>
                <a:latin typeface="Times New Roman" panose="02020603050405020304" pitchFamily="18" charset="0"/>
              </a:rPr>
              <a:t>Dopad konfliktu mezi </a:t>
            </a:r>
            <a:r>
              <a:rPr lang="cs-CZ" altLang="en-US" b="1" dirty="0">
                <a:solidFill>
                  <a:srgbClr val="FF0000"/>
                </a:solidFill>
                <a:latin typeface="Times New Roman" panose="02020603050405020304" pitchFamily="18" charset="0"/>
              </a:rPr>
              <a:t>EFEKTIVNOSTÍ</a:t>
            </a:r>
            <a:r>
              <a:rPr lang="cs-CZ" altLang="en-US" b="1" dirty="0">
                <a:solidFill>
                  <a:schemeClr val="tx1"/>
                </a:solidFill>
                <a:latin typeface="Times New Roman" panose="02020603050405020304" pitchFamily="18" charset="0"/>
              </a:rPr>
              <a:t> a </a:t>
            </a:r>
            <a:r>
              <a:rPr lang="cs-CZ" altLang="en-US" b="1" dirty="0">
                <a:solidFill>
                  <a:srgbClr val="FF0000"/>
                </a:solidFill>
                <a:latin typeface="Times New Roman" panose="02020603050405020304" pitchFamily="18" charset="0"/>
              </a:rPr>
              <a:t>SPRAVEDLNOSTÍ:</a:t>
            </a:r>
            <a:r>
              <a:rPr lang="cs-CZ" altLang="en-US" b="1" dirty="0">
                <a:solidFill>
                  <a:schemeClr val="tx1"/>
                </a:solidFill>
                <a:latin typeface="Times New Roman" panose="02020603050405020304" pitchFamily="18" charset="0"/>
              </a:rPr>
              <a:t> bod blaženosti se stává nedosažitelným. </a:t>
            </a:r>
          </a:p>
          <a:p>
            <a:pPr algn="just">
              <a:buFont typeface="Wingdings" panose="05000000000000000000" pitchFamily="2" charset="2"/>
              <a:buChar char="ü"/>
            </a:pPr>
            <a:endParaRPr lang="cs-CZ" altLang="en-US" b="1" dirty="0">
              <a:solidFill>
                <a:schemeClr val="tx1"/>
              </a:solidFill>
              <a:highlight>
                <a:srgbClr val="FFFF00"/>
              </a:highlight>
              <a:latin typeface="Times New Roman" panose="02020603050405020304" pitchFamily="18" charset="0"/>
            </a:endParaRPr>
          </a:p>
          <a:p>
            <a:pPr algn="just">
              <a:buFont typeface="Wingdings" panose="05000000000000000000" pitchFamily="2" charset="2"/>
              <a:buChar char="ü"/>
            </a:pPr>
            <a:r>
              <a:rPr lang="cs-CZ" altLang="en-US" b="1" dirty="0">
                <a:solidFill>
                  <a:schemeClr val="tx1"/>
                </a:solidFill>
                <a:highlight>
                  <a:srgbClr val="FFFF00"/>
                </a:highlight>
                <a:latin typeface="Times New Roman" panose="02020603050405020304" pitchFamily="18" charset="0"/>
              </a:rPr>
              <a:t>Mnoho bodů - preferovány před body efektivními. </a:t>
            </a:r>
          </a:p>
        </p:txBody>
      </p:sp>
      <p:sp>
        <p:nvSpPr>
          <p:cNvPr id="2" name="Arrow: Right 1"/>
          <p:cNvSpPr/>
          <p:nvPr/>
        </p:nvSpPr>
        <p:spPr>
          <a:xfrm>
            <a:off x="9453282" y="4921624"/>
            <a:ext cx="2129118"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a:bodyPr>
          <a:lstStyle/>
          <a:p>
            <a:pPr eaLnBrk="1" hangingPunct="1">
              <a:defRPr/>
            </a:pPr>
            <a:r>
              <a:rPr lang="cs-CZ" dirty="0">
                <a:solidFill>
                  <a:schemeClr val="hlink"/>
                </a:solidFill>
              </a:rPr>
              <a:t>Konflikt mezi efektivností a spravedlností</a:t>
            </a:r>
          </a:p>
        </p:txBody>
      </p:sp>
      <p:sp>
        <p:nvSpPr>
          <p:cNvPr id="38915" name="Rectangle 3"/>
          <p:cNvSpPr>
            <a:spLocks noGrp="1" noChangeArrowheads="1"/>
          </p:cNvSpPr>
          <p:nvPr>
            <p:ph type="body" idx="1"/>
          </p:nvPr>
        </p:nvSpPr>
        <p:spPr>
          <a:xfrm>
            <a:off x="242047" y="1304365"/>
            <a:ext cx="11712389" cy="4827494"/>
          </a:xfrm>
        </p:spPr>
        <p:txBody>
          <a:bodyPr>
            <a:noAutofit/>
          </a:bodyPr>
          <a:lstStyle/>
          <a:p>
            <a:pPr algn="just"/>
            <a:r>
              <a:rPr lang="cs-CZ" altLang="en-US" sz="3600" b="1" dirty="0">
                <a:solidFill>
                  <a:schemeClr val="tx1"/>
                </a:solidFill>
                <a:latin typeface="Times New Roman" panose="02020603050405020304" pitchFamily="18" charset="0"/>
              </a:rPr>
              <a:t>Pro dosažení </a:t>
            </a:r>
            <a:r>
              <a:rPr lang="cs-CZ" altLang="en-US" sz="3600" b="1" dirty="0">
                <a:solidFill>
                  <a:srgbClr val="FF0000"/>
                </a:solidFill>
                <a:latin typeface="Times New Roman" panose="02020603050405020304" pitchFamily="18" charset="0"/>
              </a:rPr>
              <a:t>jisté úrovně společenského blahobytu </a:t>
            </a:r>
            <a:r>
              <a:rPr lang="cs-CZ" altLang="en-US" sz="3600" b="1" dirty="0">
                <a:solidFill>
                  <a:schemeClr val="tx1"/>
                </a:solidFill>
                <a:latin typeface="Times New Roman" panose="02020603050405020304" pitchFamily="18" charset="0"/>
              </a:rPr>
              <a:t>– možno akceptovat určitou </a:t>
            </a:r>
            <a:r>
              <a:rPr lang="cs-CZ" altLang="en-US" sz="3600" b="1" dirty="0">
                <a:solidFill>
                  <a:srgbClr val="FF0000"/>
                </a:solidFill>
                <a:latin typeface="Times New Roman" panose="02020603050405020304" pitchFamily="18" charset="0"/>
              </a:rPr>
              <a:t>neefektivnost. </a:t>
            </a:r>
          </a:p>
          <a:p>
            <a:pPr algn="just"/>
            <a:r>
              <a:rPr lang="cs-CZ" altLang="en-US" sz="3600" b="1" dirty="0">
                <a:solidFill>
                  <a:schemeClr val="tx1"/>
                </a:solidFill>
                <a:latin typeface="Times New Roman" panose="02020603050405020304" pitchFamily="18" charset="0"/>
              </a:rPr>
              <a:t>Počáteční </a:t>
            </a:r>
            <a:r>
              <a:rPr lang="cs-CZ" altLang="en-US" sz="3600" b="1">
                <a:solidFill>
                  <a:schemeClr val="tx1"/>
                </a:solidFill>
                <a:latin typeface="Times New Roman" panose="02020603050405020304" pitchFamily="18" charset="0"/>
              </a:rPr>
              <a:t>rozdělení: např</a:t>
            </a:r>
            <a:r>
              <a:rPr lang="cs-CZ" altLang="en-US" sz="3600" b="1" dirty="0">
                <a:solidFill>
                  <a:schemeClr val="tx1"/>
                </a:solidFill>
                <a:latin typeface="Times New Roman" panose="02020603050405020304" pitchFamily="18" charset="0"/>
              </a:rPr>
              <a:t>. </a:t>
            </a:r>
            <a:r>
              <a:rPr lang="cs-CZ" altLang="en-US" sz="3600" b="1" dirty="0">
                <a:solidFill>
                  <a:schemeClr val="tx1"/>
                </a:solidFill>
                <a:highlight>
                  <a:srgbClr val="FFFF00"/>
                </a:highlight>
                <a:latin typeface="Times New Roman" panose="02020603050405020304" pitchFamily="18" charset="0"/>
              </a:rPr>
              <a:t>bod M’ </a:t>
            </a:r>
            <a:r>
              <a:rPr lang="cs-CZ" altLang="en-US" sz="3600" b="1" dirty="0">
                <a:solidFill>
                  <a:schemeClr val="tx1"/>
                </a:solidFill>
                <a:latin typeface="Times New Roman" panose="02020603050405020304" pitchFamily="18" charset="0"/>
              </a:rPr>
              <a:t>– výrazně nespravedlivé. </a:t>
            </a:r>
            <a:r>
              <a:rPr lang="cs-CZ" sz="3600" b="1" dirty="0">
                <a:latin typeface="Times New Roman" panose="02020603050405020304" pitchFamily="18" charset="0"/>
              </a:rPr>
              <a:t>=&gt;</a:t>
            </a:r>
            <a:endParaRPr lang="cs-CZ" altLang="en-US" sz="3600" b="1" dirty="0">
              <a:solidFill>
                <a:schemeClr val="tx1"/>
              </a:solidFill>
              <a:latin typeface="Times New Roman" panose="02020603050405020304" pitchFamily="18" charset="0"/>
            </a:endParaRPr>
          </a:p>
          <a:p>
            <a:pPr algn="just">
              <a:buFont typeface="Wingdings" panose="05000000000000000000" pitchFamily="2" charset="2"/>
              <a:buChar char="ü"/>
            </a:pPr>
            <a:r>
              <a:rPr lang="cs-CZ" altLang="en-US" sz="3600" b="1" dirty="0">
                <a:solidFill>
                  <a:schemeClr val="tx1"/>
                </a:solidFill>
                <a:latin typeface="Times New Roman" panose="02020603050405020304" pitchFamily="18" charset="0"/>
              </a:rPr>
              <a:t>Transfer důchodu – dosažení </a:t>
            </a:r>
            <a:r>
              <a:rPr lang="cs-CZ" altLang="en-US" sz="3600" b="1" dirty="0">
                <a:solidFill>
                  <a:schemeClr val="tx1"/>
                </a:solidFill>
                <a:highlight>
                  <a:srgbClr val="FFFF00"/>
                </a:highlight>
                <a:latin typeface="Times New Roman" panose="02020603050405020304" pitchFamily="18" charset="0"/>
              </a:rPr>
              <a:t>bodu L‘:</a:t>
            </a:r>
          </a:p>
          <a:p>
            <a:pPr algn="just">
              <a:buFont typeface="Wingdings" panose="05000000000000000000" pitchFamily="2" charset="2"/>
              <a:buChar char="Ø"/>
            </a:pPr>
            <a:r>
              <a:rPr lang="cs-CZ" altLang="en-US" sz="3600" b="1" dirty="0">
                <a:solidFill>
                  <a:schemeClr val="tx1"/>
                </a:solidFill>
                <a:latin typeface="Times New Roman" panose="02020603050405020304" pitchFamily="18" charset="0"/>
              </a:rPr>
              <a:t>to, co bylo obětováno z pohledu </a:t>
            </a:r>
            <a:r>
              <a:rPr lang="cs-CZ" altLang="en-US" sz="3600" b="1" dirty="0">
                <a:solidFill>
                  <a:srgbClr val="FF0000"/>
                </a:solidFill>
                <a:latin typeface="Times New Roman" panose="02020603050405020304" pitchFamily="18" charset="0"/>
              </a:rPr>
              <a:t>EFEKTIVNOSTI, </a:t>
            </a:r>
          </a:p>
          <a:p>
            <a:pPr algn="just">
              <a:buFont typeface="Wingdings" panose="05000000000000000000" pitchFamily="2" charset="2"/>
              <a:buChar char="Ø"/>
            </a:pPr>
            <a:r>
              <a:rPr lang="cs-CZ" altLang="en-US" sz="3600" b="1" dirty="0">
                <a:solidFill>
                  <a:schemeClr val="tx1"/>
                </a:solidFill>
                <a:latin typeface="Times New Roman" panose="02020603050405020304" pitchFamily="18" charset="0"/>
              </a:rPr>
              <a:t>bylo kompenzováno zvýšením </a:t>
            </a:r>
            <a:r>
              <a:rPr lang="cs-CZ" altLang="en-US" sz="3600" b="1" dirty="0">
                <a:solidFill>
                  <a:srgbClr val="FF0000"/>
                </a:solidFill>
                <a:latin typeface="Times New Roman" panose="02020603050405020304" pitchFamily="18" charset="0"/>
              </a:rPr>
              <a:t>SPRAVEDLNOSTI</a:t>
            </a:r>
            <a:r>
              <a:rPr lang="cs-CZ" altLang="en-US" sz="3600" b="1" dirty="0">
                <a:solidFill>
                  <a:schemeClr val="tx1"/>
                </a:solidFill>
                <a:latin typeface="Times New Roman" panose="02020603050405020304" pitchFamily="18" charset="0"/>
              </a:rPr>
              <a:t> ve smyslu společenského blahobytu.</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31627" y="848797"/>
            <a:ext cx="10972800" cy="852412"/>
          </a:xfrm>
        </p:spPr>
        <p:txBody>
          <a:bodyPr>
            <a:normAutofit/>
          </a:bodyPr>
          <a:lstStyle/>
          <a:p>
            <a:pPr>
              <a:defRPr/>
            </a:pPr>
            <a:r>
              <a:rPr lang="cs-CZ" sz="4000" dirty="0">
                <a:solidFill>
                  <a:schemeClr val="hlink"/>
                </a:solidFill>
              </a:rPr>
              <a:t>Ad 1) Optimální výběr vstupů jednou firmou</a:t>
            </a:r>
          </a:p>
        </p:txBody>
      </p:sp>
      <p:sp>
        <p:nvSpPr>
          <p:cNvPr id="22531" name="Rectangle 3"/>
          <p:cNvSpPr>
            <a:spLocks noGrp="1" noChangeArrowheads="1"/>
          </p:cNvSpPr>
          <p:nvPr>
            <p:ph type="body" idx="1"/>
          </p:nvPr>
        </p:nvSpPr>
        <p:spPr>
          <a:xfrm>
            <a:off x="85060" y="1924494"/>
            <a:ext cx="11865935" cy="4374708"/>
          </a:xfrm>
        </p:spPr>
        <p:txBody>
          <a:bodyPr>
            <a:normAutofit fontScale="92500" lnSpcReduction="20000"/>
          </a:bodyPr>
          <a:lstStyle/>
          <a:p>
            <a:pPr algn="just">
              <a:defRPr/>
            </a:pPr>
            <a:r>
              <a:rPr lang="cs-CZ" b="1" dirty="0">
                <a:latin typeface="Times New Roman" panose="02020603050405020304" pitchFamily="18" charset="0"/>
              </a:rPr>
              <a:t>Východisko analýzy efektivnosti ve výrobě: existence jedné firmy, která používá dva vstupy – </a:t>
            </a:r>
            <a:r>
              <a:rPr lang="cs-CZ" b="1" dirty="0">
                <a:highlight>
                  <a:srgbClr val="FFFF00"/>
                </a:highlight>
                <a:latin typeface="Times New Roman" panose="02020603050405020304" pitchFamily="18" charset="0"/>
              </a:rPr>
              <a:t>práci a kapitál </a:t>
            </a:r>
            <a:r>
              <a:rPr lang="cs-CZ" b="1" dirty="0">
                <a:latin typeface="Times New Roman" panose="02020603050405020304" pitchFamily="18" charset="0"/>
              </a:rPr>
              <a:t>– na výrobu </a:t>
            </a:r>
            <a:r>
              <a:rPr lang="cs-CZ" b="1" dirty="0">
                <a:highlight>
                  <a:srgbClr val="FFFF00"/>
                </a:highlight>
                <a:latin typeface="Times New Roman" panose="02020603050405020304" pitchFamily="18" charset="0"/>
              </a:rPr>
              <a:t>dvou různých statků X a Y. </a:t>
            </a:r>
          </a:p>
          <a:p>
            <a:pPr algn="just">
              <a:buFont typeface="Wingdings" panose="05000000000000000000" pitchFamily="2" charset="2"/>
              <a:buChar char="Ø"/>
              <a:defRPr/>
            </a:pPr>
            <a:r>
              <a:rPr lang="cs-CZ" b="1" dirty="0">
                <a:highlight>
                  <a:srgbClr val="FFFF00"/>
                </a:highlight>
                <a:latin typeface="Times New Roman" panose="02020603050405020304" pitchFamily="18" charset="0"/>
              </a:rPr>
              <a:t>Firma vyrábí efektivně: jestliže nebude možné přemístit zdroje tak, že produkt jednoho statku nebude možné zvýšit bez omezení produktu druhého statku.</a:t>
            </a:r>
          </a:p>
          <a:p>
            <a:pPr algn="just">
              <a:defRPr/>
            </a:pPr>
            <a:r>
              <a:rPr lang="cs-CZ" b="1" dirty="0">
                <a:latin typeface="Times New Roman" panose="02020603050405020304" pitchFamily="18" charset="0"/>
              </a:rPr>
              <a:t>Zjištění pomocí </a:t>
            </a:r>
            <a:r>
              <a:rPr lang="cs-CZ" b="1" dirty="0">
                <a:solidFill>
                  <a:srgbClr val="FF0000"/>
                </a:solidFill>
                <a:latin typeface="Times New Roman" panose="02020603050405020304" pitchFamily="18" charset="0"/>
              </a:rPr>
              <a:t>mezní míry technické substituce (MRTS): </a:t>
            </a:r>
            <a:r>
              <a:rPr lang="cs-CZ" b="1" dirty="0">
                <a:latin typeface="Times New Roman" panose="02020603050405020304" pitchFamily="18" charset="0"/>
              </a:rPr>
              <a:t>míra, v níž firma může nahrazovat jeden výrobní faktor jiným při nezměněné výši produktu určitého statku:</a:t>
            </a:r>
          </a:p>
          <a:p>
            <a:pPr algn="just">
              <a:buFont typeface="Wingdings" panose="05000000000000000000" pitchFamily="2" charset="2"/>
              <a:buChar char="Ø"/>
              <a:defRPr/>
            </a:pPr>
            <a:r>
              <a:rPr lang="cs-CZ" b="1" dirty="0">
                <a:latin typeface="Times New Roman" panose="02020603050405020304" pitchFamily="18" charset="0"/>
              </a:rPr>
              <a:t>Směrnice izokvant. </a:t>
            </a:r>
          </a:p>
          <a:p>
            <a:pPr algn="just">
              <a:defRPr/>
            </a:pPr>
            <a:endParaRPr lang="cs-CZ" b="1"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31627" y="848797"/>
            <a:ext cx="10972800" cy="852412"/>
          </a:xfrm>
        </p:spPr>
        <p:txBody>
          <a:bodyPr>
            <a:normAutofit/>
          </a:bodyPr>
          <a:lstStyle/>
          <a:p>
            <a:pPr>
              <a:defRPr/>
            </a:pPr>
            <a:r>
              <a:rPr lang="cs-CZ" sz="4000" dirty="0">
                <a:solidFill>
                  <a:schemeClr val="hlink"/>
                </a:solidFill>
              </a:rPr>
              <a:t>Ad 1) Optimální výběr vstupů jednou firmou</a:t>
            </a:r>
          </a:p>
        </p:txBody>
      </p:sp>
      <p:sp>
        <p:nvSpPr>
          <p:cNvPr id="22531" name="Rectangle 3"/>
          <p:cNvSpPr>
            <a:spLocks noGrp="1" noChangeArrowheads="1"/>
          </p:cNvSpPr>
          <p:nvPr>
            <p:ph type="body" idx="1"/>
          </p:nvPr>
        </p:nvSpPr>
        <p:spPr>
          <a:xfrm>
            <a:off x="85060" y="1924494"/>
            <a:ext cx="11865935" cy="4374708"/>
          </a:xfrm>
        </p:spPr>
        <p:txBody>
          <a:bodyPr>
            <a:normAutofit/>
          </a:bodyPr>
          <a:lstStyle/>
          <a:p>
            <a:pPr algn="just">
              <a:buFont typeface="Wingdings" panose="05000000000000000000" pitchFamily="2" charset="2"/>
              <a:buChar char="v"/>
              <a:defRPr/>
            </a:pPr>
            <a:r>
              <a:rPr lang="cs-CZ" b="1" dirty="0">
                <a:solidFill>
                  <a:srgbClr val="FF0000"/>
                </a:solidFill>
                <a:latin typeface="Times New Roman" panose="02020603050405020304" pitchFamily="18" charset="0"/>
              </a:rPr>
              <a:t>1. ALOKAČNÍ PRAVIDLO – s pomocí MRTS:</a:t>
            </a:r>
          </a:p>
          <a:p>
            <a:pPr algn="just">
              <a:defRPr/>
            </a:pPr>
            <a:r>
              <a:rPr lang="cs-CZ" b="1" i="1" dirty="0">
                <a:latin typeface="Times New Roman" panose="02020603050405020304" pitchFamily="18" charset="0"/>
              </a:rPr>
              <a:t>První podmínka efektivnosti výroby: taková alokace fixního množství práce a kapitálu v rámci firmy, při níž je </a:t>
            </a:r>
            <a:r>
              <a:rPr lang="cs-CZ" b="1" i="1" dirty="0">
                <a:highlight>
                  <a:srgbClr val="FFFF00"/>
                </a:highlight>
                <a:latin typeface="Times New Roman" panose="02020603050405020304" pitchFamily="18" charset="0"/>
              </a:rPr>
              <a:t>MRTS obou výrobních faktorů pro oba vyráběné statky stejná a oba výrobní faktory jsou zcela využity:</a:t>
            </a:r>
          </a:p>
          <a:p>
            <a:pPr algn="just">
              <a:buFont typeface="Wingdings" panose="05000000000000000000" pitchFamily="2" charset="2"/>
              <a:buChar char="Ø"/>
              <a:defRPr/>
            </a:pPr>
            <a:r>
              <a:rPr lang="cs-CZ" b="1" dirty="0">
                <a:latin typeface="Times New Roman" panose="02020603050405020304" pitchFamily="18" charset="0"/>
              </a:rPr>
              <a:t>nechává-li firma jakoukoli část svých zdrojů nevyužitou, může jejich zapojením do výroby zvýšit produkt jednoho statku bez snížení produktu jiného statku.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4934</TotalTime>
  <Words>11858</Words>
  <Application>Microsoft Office PowerPoint</Application>
  <PresentationFormat>Widescreen</PresentationFormat>
  <Paragraphs>828</Paragraphs>
  <Slides>76</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Aptos</vt:lpstr>
      <vt:lpstr>Arial</vt:lpstr>
      <vt:lpstr>Calibri</vt:lpstr>
      <vt:lpstr>Cambria Math</vt:lpstr>
      <vt:lpstr>Courier New</vt:lpstr>
      <vt:lpstr>Tahoma</vt:lpstr>
      <vt:lpstr>Times New Roman</vt:lpstr>
      <vt:lpstr>TimesNewRomanPS-ItalicMT</vt:lpstr>
      <vt:lpstr>Wingdings</vt:lpstr>
      <vt:lpstr>1_Office Theme</vt:lpstr>
      <vt:lpstr>Všeobecná mikroekonomická rovnováha </vt:lpstr>
      <vt:lpstr>Předpoklady modelu všeobecné rovnováhy</vt:lpstr>
      <vt:lpstr>Předpoklady modelu všeobecné rovnováhy (2x2x2x2)</vt:lpstr>
      <vt:lpstr>Efektivnost</vt:lpstr>
      <vt:lpstr>Efektivnost</vt:lpstr>
      <vt:lpstr>Efektivnost ve výrobě</vt:lpstr>
      <vt:lpstr>Výsledná informace – získána prostřednictvím tří postupových kroků –  rozhodování o </vt:lpstr>
      <vt:lpstr>Ad 1) Optimální výběr vstupů jednou firmou</vt:lpstr>
      <vt:lpstr>Ad 1) Optimální výběr vstupů jednou firmou</vt:lpstr>
      <vt:lpstr>Krabicové schéma výroby</vt:lpstr>
      <vt:lpstr>Krabicové schéma výroby</vt:lpstr>
      <vt:lpstr>Krabicové schéma výroby</vt:lpstr>
      <vt:lpstr>Krabicové schéma výroby</vt:lpstr>
      <vt:lpstr>Krabicové schéma výroby</vt:lpstr>
      <vt:lpstr>Hranice výrobních možností</vt:lpstr>
      <vt:lpstr>Hranice výrobních možností</vt:lpstr>
      <vt:lpstr>PPF a Mezní míra transformace produktu (MRPT)</vt:lpstr>
      <vt:lpstr>PPF a Mezní míra transformace produktu (MRPT)</vt:lpstr>
      <vt:lpstr>PPF a Mezní míra transformace produktu (MRPT)</vt:lpstr>
      <vt:lpstr>PPF a Mezní míra transformace produktu (MRPT)</vt:lpstr>
      <vt:lpstr>PPF a Mezní míra transformace produktu (MRPT)</vt:lpstr>
      <vt:lpstr>GRAF – Sklon křivky MRPT</vt:lpstr>
      <vt:lpstr>Efektivní rozmístění zdrojů mezi firmy</vt:lpstr>
      <vt:lpstr>Efektivní rozmístění zdrojů mezi firmy</vt:lpstr>
      <vt:lpstr>Efektivní rozmístění zdrojů mezi firmy – závěry:</vt:lpstr>
      <vt:lpstr>Efektivní volba struktury produktu firmou</vt:lpstr>
      <vt:lpstr>Efektivní volba struktury produktu firmou</vt:lpstr>
      <vt:lpstr>Efektivní volba struktury produktu firmou</vt:lpstr>
      <vt:lpstr>Efektivní volba struktury produktu firmou</vt:lpstr>
      <vt:lpstr> Ceny a efektivnost ve výrobě</vt:lpstr>
      <vt:lpstr> Ceny a efektivnost ve výrobě</vt:lpstr>
      <vt:lpstr> Ceny a efektivnost ve výrobě</vt:lpstr>
      <vt:lpstr>Efektivnost směny</vt:lpstr>
      <vt:lpstr>Efektivnost směny</vt:lpstr>
      <vt:lpstr>Efektivnost směny – indiferenční mapy</vt:lpstr>
      <vt:lpstr>Krabicové schéma směny</vt:lpstr>
      <vt:lpstr>Graf - Krabicové schéma směny</vt:lpstr>
      <vt:lpstr>Krabicové schéma směny</vt:lpstr>
      <vt:lpstr>Efektivnost směny</vt:lpstr>
      <vt:lpstr>Ceny a efektivnost ve spotřebě</vt:lpstr>
      <vt:lpstr>Ceny a efektivnost ve spotřebě</vt:lpstr>
      <vt:lpstr>Ceny a efektivnost ve spotřebě</vt:lpstr>
      <vt:lpstr>Efektivnost směny</vt:lpstr>
      <vt:lpstr>Výrobně spotřební efektivnost</vt:lpstr>
      <vt:lpstr>Výrobně spotřební efektivnost</vt:lpstr>
      <vt:lpstr>Výrobně spotřební efektivnost</vt:lpstr>
      <vt:lpstr>Graf - Výrobně spotřební efektivnost</vt:lpstr>
      <vt:lpstr>Výrobně spotřební efektivnost</vt:lpstr>
      <vt:lpstr>Zahrnutí - krabicové schéma výroby </vt:lpstr>
      <vt:lpstr> Ceny a výrobně spotřební efektivnost</vt:lpstr>
      <vt:lpstr> Ceny a výrobně spotřební efektivnost</vt:lpstr>
      <vt:lpstr>Shrnutí podmínek rovnováhy</vt:lpstr>
      <vt:lpstr>Dosažení všeobecné rovnováhy</vt:lpstr>
      <vt:lpstr>Dosažení všeobecné rovnováhy</vt:lpstr>
      <vt:lpstr>Dosažení všeobecné rovnováhy</vt:lpstr>
      <vt:lpstr>Relativní ceny a neefektivní alokace zdrojů výroby</vt:lpstr>
      <vt:lpstr>Dosažení všeobecné rovnováhy</vt:lpstr>
      <vt:lpstr>Dosažení všeobecné rovnováhy</vt:lpstr>
      <vt:lpstr>Relativní ceny a neefektivní alokace produktů</vt:lpstr>
      <vt:lpstr>Cenový systém a všeobecná rovnováha </vt:lpstr>
      <vt:lpstr>Cenový systém a všeobecná rovnováha </vt:lpstr>
      <vt:lpstr>Všeobecná rovnováha - shrnutí</vt:lpstr>
      <vt:lpstr>Efektivnost a spravedlnost</vt:lpstr>
      <vt:lpstr>Krabicové schéma a spravedlivá alokace</vt:lpstr>
      <vt:lpstr>Kritéria společenského blahobytu</vt:lpstr>
      <vt:lpstr>Konflikt mezi efektivností a spravedlností</vt:lpstr>
      <vt:lpstr>Kritéria společenského blahobytu</vt:lpstr>
      <vt:lpstr>Kritéria efektivnosti a společenský blahobyt</vt:lpstr>
      <vt:lpstr>HRANICE DOSAŽITELNÉHO UŽITKU (UPF) </vt:lpstr>
      <vt:lpstr>HRANICE DOSAŽITELNÉHO UŽITKU (UPF) </vt:lpstr>
      <vt:lpstr>HRANICE DOSAŽITELNÉHO UŽITKU (UPF) </vt:lpstr>
      <vt:lpstr>Kritéria spravedlnosti</vt:lpstr>
      <vt:lpstr>Konflikt mezi efektivností a spravedlností</vt:lpstr>
      <vt:lpstr>Konflikt mezi efektivností a spravedlností</vt:lpstr>
      <vt:lpstr>Konflikt mezi efektivností a spravedlností</vt:lpstr>
      <vt:lpstr>Konflikt mezi efektivností a spravedlností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141</cp:revision>
  <dcterms:created xsi:type="dcterms:W3CDTF">2024-11-26T13:27:00Z</dcterms:created>
  <dcterms:modified xsi:type="dcterms:W3CDTF">2025-05-05T15:08:58Z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BC52182FA5674AE89E27435EDC1BD7D3_13</vt:lpwstr>
  </property>
  <property fmtid="{D5CDD505-2E9C-101B-9397-08002B2CF9AE}" pid="3" name="KSOProductBuildVer">
    <vt:lpwstr>1033-12.2.0.20795</vt:lpwstr>
  </property>
</Properties>
</file>