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0"/>
  </p:notesMasterIdLst>
  <p:sldIdLst>
    <p:sldId id="256" r:id="rId2"/>
    <p:sldId id="281" r:id="rId3"/>
    <p:sldId id="408" r:id="rId4"/>
    <p:sldId id="400" r:id="rId5"/>
    <p:sldId id="399" r:id="rId6"/>
    <p:sldId id="409" r:id="rId7"/>
    <p:sldId id="410" r:id="rId8"/>
    <p:sldId id="401" r:id="rId9"/>
    <p:sldId id="402" r:id="rId10"/>
    <p:sldId id="403" r:id="rId11"/>
    <p:sldId id="412" r:id="rId12"/>
    <p:sldId id="411" r:id="rId13"/>
    <p:sldId id="413" r:id="rId14"/>
    <p:sldId id="415" r:id="rId15"/>
    <p:sldId id="414" r:id="rId16"/>
    <p:sldId id="416" r:id="rId17"/>
    <p:sldId id="417" r:id="rId18"/>
    <p:sldId id="418" r:id="rId19"/>
    <p:sldId id="419" r:id="rId20"/>
    <p:sldId id="420" r:id="rId21"/>
    <p:sldId id="421" r:id="rId22"/>
    <p:sldId id="422" r:id="rId23"/>
    <p:sldId id="423" r:id="rId24"/>
    <p:sldId id="424" r:id="rId25"/>
    <p:sldId id="431" r:id="rId26"/>
    <p:sldId id="447" r:id="rId27"/>
    <p:sldId id="425" r:id="rId28"/>
    <p:sldId id="426" r:id="rId29"/>
    <p:sldId id="427" r:id="rId30"/>
    <p:sldId id="428" r:id="rId31"/>
    <p:sldId id="429" r:id="rId32"/>
    <p:sldId id="430" r:id="rId33"/>
    <p:sldId id="434" r:id="rId34"/>
    <p:sldId id="435" r:id="rId35"/>
    <p:sldId id="437" r:id="rId36"/>
    <p:sldId id="436" r:id="rId37"/>
    <p:sldId id="433" r:id="rId38"/>
    <p:sldId id="438" r:id="rId39"/>
    <p:sldId id="440" r:id="rId40"/>
    <p:sldId id="441" r:id="rId41"/>
    <p:sldId id="432" r:id="rId42"/>
    <p:sldId id="442" r:id="rId43"/>
    <p:sldId id="439" r:id="rId44"/>
    <p:sldId id="443" r:id="rId45"/>
    <p:sldId id="444" r:id="rId46"/>
    <p:sldId id="445" r:id="rId47"/>
    <p:sldId id="446" r:id="rId48"/>
    <p:sldId id="36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15" autoAdjust="0"/>
    <p:restoredTop sz="67119" autoAdjust="0"/>
  </p:normalViewPr>
  <p:slideViewPr>
    <p:cSldViewPr snapToGrid="0">
      <p:cViewPr varScale="1">
        <p:scale>
          <a:sx n="60" d="100"/>
          <a:sy n="60" d="100"/>
        </p:scale>
        <p:origin x="108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2DA611-F100-429B-B052-9EC1F438761B}"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4AD3D-6C93-44BC-9123-10DDA05B8073}"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lang="cs-C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 </a:t>
            </a:r>
          </a:p>
          <a:p>
            <a:r>
              <a:rPr lang="cs-CZ" noProof="0" dirty="0"/>
              <a:t> Při konstrukci různých modelů oligopolu budeme předpokládat fixní počet firem v daném odvětví, který označíme jako n. Abychom odlišili výstup jednotlivé firmy od výstupu celého oligopolního odvětví, budeme výstup firem označovat jako q1 (i = 1, 2,…, n) a výstup odvětví jako Q. </a:t>
            </a:r>
          </a:p>
          <a:p>
            <a:r>
              <a:rPr lang="cs-CZ" noProof="0" dirty="0"/>
              <a:t>Zjednodušujícím předpokladem je existence identických firem v odvětví s identickými náklady, a tedy i s totožnými objemy optimálních výstupů.</a:t>
            </a:r>
          </a:p>
          <a:p>
            <a:r>
              <a:rPr lang="cs-CZ" noProof="0" dirty="0"/>
              <a:t>Podobně jako při analýze předcházejících tržních struktur předpokládáme dokonalou konkurenci na straně poptávky, tj. existenci tak velkého počtu spotřebitelů, že žádný z nich není schopen ovlivnit tržní cenu.</a:t>
            </a:r>
          </a:p>
          <a:p>
            <a:r>
              <a:rPr lang="cs-CZ" noProof="0" dirty="0"/>
              <a:t> </a:t>
            </a:r>
          </a:p>
        </p:txBody>
      </p:sp>
      <p:sp>
        <p:nvSpPr>
          <p:cNvPr id="4" name="Slide Number Placeholder 3"/>
          <p:cNvSpPr>
            <a:spLocks noGrp="1"/>
          </p:cNvSpPr>
          <p:nvPr>
            <p:ph type="sldNum" sz="quarter" idx="5"/>
          </p:nvPr>
        </p:nvSpPr>
        <p:spPr/>
        <p:txBody>
          <a:bodyPr/>
          <a:lstStyle/>
          <a:p>
            <a:fld id="{B6B4AD3D-6C93-44BC-9123-10DDA05B8073}" type="slidenum">
              <a:rPr lang="en-GB" smtClean="0"/>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 </a:t>
            </a:r>
          </a:p>
          <a:p>
            <a:r>
              <a:rPr lang="cs-CZ" noProof="0" dirty="0"/>
              <a:t> Při konstrukci různých modelů oligopolu budeme předpokládat fixní počet firem v daném odvětví, který označíme jako n. Abychom odlišili výstup jednotlivé firmy od výstupu celého oligopolního odvětví, budeme výstup firem označovat jako q1 (i = 1, 2,…, n) a výstup odvětví jako Q. </a:t>
            </a:r>
          </a:p>
          <a:p>
            <a:r>
              <a:rPr lang="cs-CZ" noProof="0" dirty="0"/>
              <a:t>Zjednodušujícím předpokladem je existence identických firem v odvětví s identickými náklady, a tedy i s totožnými objemy optimálních výstupů.</a:t>
            </a:r>
          </a:p>
          <a:p>
            <a:r>
              <a:rPr lang="cs-CZ" noProof="0" dirty="0"/>
              <a:t>Podobně jako při analýze předcházejících tržních struktur předpokládáme dokonalou konkurenci na straně poptávky, tj. existenci tak velkého počtu spotřebitelů, že žádný z nich není schopen ovlivnit tržní cenu.</a:t>
            </a:r>
          </a:p>
          <a:p>
            <a:r>
              <a:rPr lang="cs-CZ" noProof="0" dirty="0"/>
              <a:t> </a:t>
            </a:r>
          </a:p>
        </p:txBody>
      </p:sp>
      <p:sp>
        <p:nvSpPr>
          <p:cNvPr id="4" name="Slide Number Placeholder 3"/>
          <p:cNvSpPr>
            <a:spLocks noGrp="1"/>
          </p:cNvSpPr>
          <p:nvPr>
            <p:ph type="sldNum" sz="quarter" idx="5"/>
          </p:nvPr>
        </p:nvSpPr>
        <p:spPr/>
        <p:txBody>
          <a:bodyPr/>
          <a:lstStyle/>
          <a:p>
            <a:fld id="{B6B4AD3D-6C93-44BC-9123-10DDA05B8073}" type="slidenum">
              <a:rPr lang="en-GB" smtClean="0"/>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 </a:t>
            </a:r>
          </a:p>
          <a:p>
            <a:pPr>
              <a:buNone/>
            </a:pPr>
            <a:r>
              <a:rPr lang="cs-CZ" noProof="0" dirty="0"/>
              <a:t> </a:t>
            </a:r>
            <a:r>
              <a:rPr lang="en-GB" sz="1800" dirty="0" err="1">
                <a:solidFill>
                  <a:srgbClr val="000000"/>
                </a:solidFill>
                <a:effectLst/>
                <a:latin typeface="Times New Roman" panose="02020603050405020304" pitchFamily="18" charset="0"/>
              </a:rPr>
              <a:t>Většina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modelů</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oligopolu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vychází</a:t>
            </a:r>
            <a:r>
              <a:rPr lang="en-GB" sz="1800" dirty="0">
                <a:solidFill>
                  <a:srgbClr val="000000"/>
                </a:solidFill>
                <a:effectLst/>
                <a:latin typeface="Times New Roman" panose="02020603050405020304" pitchFamily="18" charset="0"/>
              </a:rPr>
              <a:t> z </a:t>
            </a:r>
            <a:r>
              <a:rPr lang="en-GB" sz="1800" dirty="0" err="1">
                <a:solidFill>
                  <a:srgbClr val="000000"/>
                </a:solidFill>
                <a:effectLst/>
                <a:latin typeface="Times New Roman" panose="02020603050405020304" pitchFamily="18" charset="0"/>
              </a:rPr>
              <a:t>předpokladu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že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výstup</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daného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odvětví</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zcela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homogenní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takže</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daném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trhu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prosazuje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zákon</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jediné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Spotřebitelům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potom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nezáleží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a:t>
            </a:r>
            <a:r>
              <a:rPr lang="en-GB" sz="1800" dirty="0">
                <a:solidFill>
                  <a:srgbClr val="000000"/>
                </a:solidFill>
                <a:effectLst/>
                <a:latin typeface="Times New Roman" panose="02020603050405020304" pitchFamily="18" charset="0"/>
              </a:rPr>
              <a:t> tom, od </a:t>
            </a:r>
            <a:r>
              <a:rPr lang="en-GB" sz="1800" dirty="0" err="1">
                <a:solidFill>
                  <a:srgbClr val="000000"/>
                </a:solidFill>
                <a:effectLst/>
                <a:latin typeface="Times New Roman" panose="02020603050405020304" pitchFamily="18" charset="0"/>
              </a:rPr>
              <a:t>kterého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výrobce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produkt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kupují</a:t>
            </a:r>
            <a:r>
              <a:rPr lang="en-GB" sz="1800" dirty="0">
                <a:solidFill>
                  <a:srgbClr val="000000"/>
                </a:solidFill>
                <a:effectLst/>
                <a:latin typeface="Times New Roman" panose="02020603050405020304" pitchFamily="18" charset="0"/>
              </a:rPr>
              <a:t>. To </a:t>
            </a:r>
            <a:r>
              <a:rPr lang="en-GB" sz="1800" dirty="0" err="1">
                <a:solidFill>
                  <a:srgbClr val="000000"/>
                </a:solidFill>
                <a:effectLst/>
                <a:latin typeface="Times New Roman" panose="02020603050405020304" pitchFamily="18" charset="0"/>
              </a:rPr>
              <a:t>však</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neodpovídá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realitě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Firmy</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snaží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odlišit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svůj</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produkt</a:t>
            </a:r>
            <a:r>
              <a:rPr lang="en-GB" sz="1800" dirty="0">
                <a:solidFill>
                  <a:srgbClr val="000000"/>
                </a:solidFill>
                <a:effectLst/>
                <a:latin typeface="Times New Roman" panose="02020603050405020304" pitchFamily="18" charset="0"/>
              </a:rPr>
              <a:t> od </a:t>
            </a:r>
            <a:r>
              <a:rPr lang="en-GB" sz="1800" dirty="0" err="1">
                <a:solidFill>
                  <a:srgbClr val="000000"/>
                </a:solidFill>
                <a:effectLst/>
                <a:latin typeface="Times New Roman" panose="02020603050405020304" pitchFamily="18" charset="0"/>
              </a:rPr>
              <a:t>výrobků</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konkurentů</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ať</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již</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oblasti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zlepšení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kvality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výrobků</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jeho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designu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zdravotních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aspektů</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ekologických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důsledků</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jeho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výrobky</a:t>
            </a:r>
            <a:r>
              <a:rPr lang="en-GB" sz="1800" dirty="0">
                <a:solidFill>
                  <a:srgbClr val="000000"/>
                </a:solidFill>
                <a:effectLst/>
                <a:latin typeface="Times New Roman" panose="02020603050405020304" pitchFamily="18" charset="0"/>
              </a:rPr>
              <a:t> a </a:t>
            </a:r>
            <a:r>
              <a:rPr lang="en-GB" sz="1800" dirty="0" err="1">
                <a:solidFill>
                  <a:srgbClr val="000000"/>
                </a:solidFill>
                <a:effectLst/>
                <a:latin typeface="Times New Roman" panose="02020603050405020304" pitchFamily="18" charset="0"/>
              </a:rPr>
              <a:t>spotřeby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záručních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lhůt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poskytovaných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služeb</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reklamy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atd</a:t>
            </a:r>
            <a:r>
              <a:rPr lang="en-GB" sz="1800" dirty="0">
                <a:solidFill>
                  <a:srgbClr val="000000"/>
                </a:solidFill>
                <a:effectLst/>
                <a:latin typeface="Times New Roman" panose="02020603050405020304" pitchFamily="18" charset="0"/>
              </a:rPr>
              <a:t>. Na </a:t>
            </a:r>
            <a:r>
              <a:rPr lang="en-GB" sz="1800" dirty="0" err="1">
                <a:solidFill>
                  <a:srgbClr val="000000"/>
                </a:solidFill>
                <a:effectLst/>
                <a:latin typeface="Times New Roman" panose="02020603050405020304" pitchFamily="18" charset="0"/>
              </a:rPr>
              <a:t>trhu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jsou</a:t>
            </a:r>
            <a:r>
              <a:rPr lang="en-GB" sz="1800" dirty="0">
                <a:solidFill>
                  <a:srgbClr val="000000"/>
                </a:solidFill>
                <a:effectLst/>
                <a:latin typeface="Times New Roman" panose="02020603050405020304" pitchFamily="18" charset="0"/>
              </a:rPr>
              <a:t> </a:t>
            </a:r>
            <a:endParaRPr lang="en-GB" dirty="0"/>
          </a:p>
          <a:p>
            <a:pPr>
              <a:buNone/>
            </a:pPr>
            <a:r>
              <a:rPr lang="en-GB" sz="1800" dirty="0" err="1">
                <a:solidFill>
                  <a:srgbClr val="000000"/>
                </a:solidFill>
                <a:effectLst/>
                <a:latin typeface="Times New Roman" panose="02020603050405020304" pitchFamily="18" charset="0"/>
              </a:rPr>
              <a:t>potom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diferencované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výrobky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různých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firem</a:t>
            </a:r>
            <a:r>
              <a:rPr lang="en-GB" sz="1800" dirty="0">
                <a:solidFill>
                  <a:srgbClr val="000000"/>
                </a:solidFill>
                <a:effectLst/>
                <a:latin typeface="Times New Roman" panose="02020603050405020304" pitchFamily="18" charset="0"/>
              </a:rPr>
              <a:t> a </a:t>
            </a:r>
            <a:r>
              <a:rPr lang="en-GB" sz="1800" dirty="0" err="1">
                <a:solidFill>
                  <a:srgbClr val="000000"/>
                </a:solidFill>
                <a:effectLst/>
                <a:latin typeface="Times New Roman" panose="02020603050405020304" pitchFamily="18" charset="0"/>
              </a:rPr>
              <a:t>zákon</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jedné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ceny</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nemůže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prosazovat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Spotřebitelé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skutečnosti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mezi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produkty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jednotlivých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firem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rozlišují</a:t>
            </a:r>
            <a:r>
              <a:rPr lang="en-GB" sz="1800" dirty="0">
                <a:solidFill>
                  <a:srgbClr val="000000"/>
                </a:solidFill>
                <a:effectLst/>
                <a:latin typeface="Times New Roman" panose="02020603050405020304" pitchFamily="18" charset="0"/>
              </a:rPr>
              <a:t>.</a:t>
            </a:r>
            <a:r>
              <a:rPr lang="cs-CZ" noProof="0" dirty="0"/>
              <a:t> </a:t>
            </a:r>
          </a:p>
        </p:txBody>
      </p:sp>
      <p:sp>
        <p:nvSpPr>
          <p:cNvPr id="4" name="Slide Number Placeholder 3"/>
          <p:cNvSpPr>
            <a:spLocks noGrp="1"/>
          </p:cNvSpPr>
          <p:nvPr>
            <p:ph type="sldNum" sz="quarter" idx="5"/>
          </p:nvPr>
        </p:nvSpPr>
        <p:spPr/>
        <p:txBody>
          <a:bodyPr/>
          <a:lstStyle/>
          <a:p>
            <a:fld id="{B6B4AD3D-6C93-44BC-9123-10DDA05B8073}" type="slidenum">
              <a:rPr lang="en-GB" smtClean="0"/>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 </a:t>
            </a:r>
          </a:p>
          <a:p>
            <a:r>
              <a:rPr lang="cs-CZ" noProof="0" dirty="0"/>
              <a:t> 1. Otázka vymezení trhu. Měli bychom analyzovat např. „trh nosičů zvuku“ nebo izolované trhy tunerů, autorádií, magnetofonů, walkmanů, CD přehrávačů apod.? Tento problém pomáhá řešit koncept výrobkové skupiny. Je možné přijmout rovněž </a:t>
            </a:r>
            <a:r>
              <a:rPr lang="cs-CZ" noProof="0" dirty="0" err="1"/>
              <a:t>Varianovu</a:t>
            </a:r>
            <a:r>
              <a:rPr lang="cs-CZ" noProof="0" dirty="0"/>
              <a:t> definici </a:t>
            </a:r>
            <a:r>
              <a:rPr lang="cs-CZ" noProof="0" dirty="0" err="1"/>
              <a:t>tru</a:t>
            </a:r>
            <a:r>
              <a:rPr lang="cs-CZ" noProof="0" dirty="0"/>
              <a:t>, resp. odvětví, považující odvětví za množinu firem, které vyrábějí takové výrobky, jež jsou spotřebiteli považovány za blízké substituty (</a:t>
            </a:r>
            <a:r>
              <a:rPr lang="cs-CZ" noProof="0" dirty="0" err="1"/>
              <a:t>Varian</a:t>
            </a:r>
            <a:r>
              <a:rPr lang="cs-CZ" noProof="0" dirty="0"/>
              <a:t>, český překlad, str. 437).</a:t>
            </a:r>
          </a:p>
          <a:p>
            <a:r>
              <a:rPr lang="cs-CZ" noProof="0" dirty="0"/>
              <a:t>2. S dosud používanými nástroji je analýza oligopolu s diferencovaným produktem velmi obtížná. Jako daleko vhodnější se jeví použití teorie her.</a:t>
            </a:r>
          </a:p>
          <a:p>
            <a:endParaRPr lang="cs-CZ" noProof="0" dirty="0"/>
          </a:p>
          <a:p>
            <a:r>
              <a:rPr lang="cs-CZ" noProof="0" dirty="0"/>
              <a:t>V další analýze oligopolu – nejznámější modely, z nichž většina vychází z předpokladu homogenní produkce firem. </a:t>
            </a:r>
          </a:p>
          <a:p>
            <a:r>
              <a:rPr lang="cs-CZ" noProof="0" dirty="0"/>
              <a:t>V závěru kapitoly: způsob stanovení cen ve výrobkové skupině (budeme tedy vycházet z předpokladu diferencované produkce) a základní aspekty teorie her při zkoumání oligopolu</a:t>
            </a:r>
          </a:p>
        </p:txBody>
      </p:sp>
      <p:sp>
        <p:nvSpPr>
          <p:cNvPr id="4" name="Slide Number Placeholder 3"/>
          <p:cNvSpPr>
            <a:spLocks noGrp="1"/>
          </p:cNvSpPr>
          <p:nvPr>
            <p:ph type="sldNum" sz="quarter" idx="5"/>
          </p:nvPr>
        </p:nvSpPr>
        <p:spPr/>
        <p:txBody>
          <a:bodyPr/>
          <a:lstStyle/>
          <a:p>
            <a:fld id="{B6B4AD3D-6C93-44BC-9123-10DDA05B8073}" type="slidenum">
              <a:rPr lang="en-GB" smtClean="0"/>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 </a:t>
            </a:r>
          </a:p>
        </p:txBody>
      </p:sp>
      <p:sp>
        <p:nvSpPr>
          <p:cNvPr id="4" name="Slide Number Placeholder 3"/>
          <p:cNvSpPr>
            <a:spLocks noGrp="1"/>
          </p:cNvSpPr>
          <p:nvPr>
            <p:ph type="sldNum" sz="quarter" idx="5"/>
          </p:nvPr>
        </p:nvSpPr>
        <p:spPr/>
        <p:txBody>
          <a:bodyPr/>
          <a:lstStyle/>
          <a:p>
            <a:fld id="{B6B4AD3D-6C93-44BC-9123-10DDA05B8073}" type="slidenum">
              <a:rPr lang="en-GB" smtClean="0"/>
              <a:t>14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 </a:t>
            </a:r>
          </a:p>
        </p:txBody>
      </p:sp>
      <p:sp>
        <p:nvSpPr>
          <p:cNvPr id="4" name="Slide Number Placeholder 3"/>
          <p:cNvSpPr>
            <a:spLocks noGrp="1"/>
          </p:cNvSpPr>
          <p:nvPr>
            <p:ph type="sldNum" sz="quarter" idx="5"/>
          </p:nvPr>
        </p:nvSpPr>
        <p:spPr/>
        <p:txBody>
          <a:bodyPr/>
          <a:lstStyle/>
          <a:p>
            <a:fld id="{B6B4AD3D-6C93-44BC-9123-10DDA05B8073}" type="slidenum">
              <a:rPr lang="en-GB" smtClean="0"/>
              <a:t>15</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 Zásadní problémy spojené s organizací oligopolního odvětví formou kartelu:</a:t>
            </a:r>
          </a:p>
          <a:p>
            <a:r>
              <a:rPr lang="cs-CZ" noProof="0" dirty="0"/>
              <a:t>1. Zjistili jsme sice celkový výstup kartelu, ale určování výrobních kvót členských firem může narazit na jejich neochotu poskytnout dostatečné a pravdivé údaje o nákladech.</a:t>
            </a:r>
          </a:p>
          <a:p>
            <a:r>
              <a:rPr lang="cs-CZ" noProof="0" dirty="0"/>
              <a:t>2. Protože členské firmy kartelu vyrábějí výstup, při němž cena převyšuje jejich mezní náklady, mají tendenci jeho velikost tajně zvyšovat. To potom může ohrožovat cenovou strategii kartelu.</a:t>
            </a:r>
          </a:p>
          <a:p>
            <a:r>
              <a:rPr lang="cs-CZ" noProof="0" dirty="0"/>
              <a:t>3. Určení optimálního výstupu vyžaduje znalost tržní poptávkové křivky, což může být spojeno s dodatečnými náklady.</a:t>
            </a:r>
          </a:p>
        </p:txBody>
      </p:sp>
      <p:sp>
        <p:nvSpPr>
          <p:cNvPr id="4" name="Slide Number Placeholder 3"/>
          <p:cNvSpPr>
            <a:spLocks noGrp="1"/>
          </p:cNvSpPr>
          <p:nvPr>
            <p:ph type="sldNum" sz="quarter" idx="5"/>
          </p:nvPr>
        </p:nvSpPr>
        <p:spPr/>
        <p:txBody>
          <a:bodyPr/>
          <a:lstStyle/>
          <a:p>
            <a:fld id="{B6B4AD3D-6C93-44BC-9123-10DDA05B8073}" type="slidenum">
              <a:rPr lang="en-GB" smtClean="0"/>
              <a:t>16</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4. Nejpodstatnější problém kartelu spočívá v tom, že ve většině zemí zákonodárce zakazuje podobné dohody výrobců spojené s koordinací jejich činnosti při stanovení ceny a výstupu, protože takové dohody omezují konkurenci.</a:t>
            </a:r>
          </a:p>
          <a:p>
            <a:r>
              <a:rPr lang="cs-CZ" noProof="0" dirty="0"/>
              <a:t>5. Protože jsou kartelové dohody právně nepřípustné, není možné si právní cestou vynucovat jejich dodržování jednotlivými členy.</a:t>
            </a:r>
          </a:p>
          <a:p>
            <a:r>
              <a:rPr lang="cs-CZ" noProof="0" dirty="0"/>
              <a:t>6. Pokud některé členské firmy kartelu realizují podstatně vyšší zisky než jiné členské firmy, mohou u těchto méně ziskových firem vznikat odstředivé tendence. V rámci podpory jejich zájmu na udržení kartelu mohou vysoce ziskové členské firmy vyplácet méně ziskovým členům tzv. postranní </a:t>
            </a:r>
          </a:p>
          <a:p>
            <a:r>
              <a:rPr lang="cs-CZ" noProof="0" dirty="0"/>
              <a:t>platby (</a:t>
            </a:r>
            <a:r>
              <a:rPr lang="cs-CZ" noProof="0" dirty="0" err="1"/>
              <a:t>Side</a:t>
            </a:r>
            <a:r>
              <a:rPr lang="cs-CZ" noProof="0" dirty="0"/>
              <a:t> </a:t>
            </a:r>
            <a:r>
              <a:rPr lang="cs-CZ" noProof="0" dirty="0" err="1"/>
              <a:t>Payments</a:t>
            </a:r>
            <a:r>
              <a:rPr lang="cs-CZ" noProof="0" dirty="0"/>
              <a:t>).</a:t>
            </a:r>
          </a:p>
          <a:p>
            <a:r>
              <a:rPr lang="cs-CZ" noProof="0" dirty="0"/>
              <a:t>To vše ukazuje na značnou nestabilitu kartelu jako jedné z forem organizačního uspořádání oligopolu.</a:t>
            </a:r>
          </a:p>
        </p:txBody>
      </p:sp>
      <p:sp>
        <p:nvSpPr>
          <p:cNvPr id="4" name="Slide Number Placeholder 3"/>
          <p:cNvSpPr>
            <a:spLocks noGrp="1"/>
          </p:cNvSpPr>
          <p:nvPr>
            <p:ph type="sldNum" sz="quarter" idx="5"/>
          </p:nvPr>
        </p:nvSpPr>
        <p:spPr/>
        <p:txBody>
          <a:bodyPr/>
          <a:lstStyle/>
          <a:p>
            <a:fld id="{B6B4AD3D-6C93-44BC-9123-10DDA05B8073}" type="slidenum">
              <a:rPr lang="en-GB" smtClean="0"/>
              <a:t>17</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err="1"/>
              <a:t>Cournotův</a:t>
            </a:r>
            <a:r>
              <a:rPr lang="cs-CZ" noProof="0" dirty="0"/>
              <a:t> model je založen na předpokladu, že v odvětví existují pouze dvě firmy (jde tedy o duopol). Tyto dvě firmy vyrábějí zcela homogenní produkt, mají stejné nákladové křivky a znají tržní poptávkovou křivku (která je klesající a lineární).</a:t>
            </a:r>
          </a:p>
          <a:p>
            <a:r>
              <a:rPr lang="cs-CZ" noProof="0" dirty="0"/>
              <a:t>Východiskem modelu je předpoklad, že první (i-</a:t>
            </a:r>
            <a:r>
              <a:rPr lang="cs-CZ" noProof="0" dirty="0" err="1"/>
              <a:t>tá</a:t>
            </a:r>
            <a:r>
              <a:rPr lang="cs-CZ" noProof="0" dirty="0"/>
              <a:t>) firma považuje při rozhodování o velikosti svého výstupu výstup konkurenční (j-té) firmy za konstantní. Jinými slovy, i-</a:t>
            </a:r>
            <a:r>
              <a:rPr lang="cs-CZ" noProof="0" dirty="0" err="1"/>
              <a:t>tá</a:t>
            </a:r>
            <a:r>
              <a:rPr lang="cs-CZ" noProof="0" dirty="0"/>
              <a:t> firma se domnívá, že j-</a:t>
            </a:r>
            <a:r>
              <a:rPr lang="cs-CZ" noProof="0" dirty="0" err="1"/>
              <a:t>tá</a:t>
            </a:r>
            <a:r>
              <a:rPr lang="cs-CZ" noProof="0" dirty="0"/>
              <a:t> firma nebude změnou výstupu reagovat na změnu výstupu i-té firmy. Současně si i-</a:t>
            </a:r>
            <a:r>
              <a:rPr lang="cs-CZ" noProof="0" dirty="0" err="1"/>
              <a:t>tá</a:t>
            </a:r>
            <a:r>
              <a:rPr lang="cs-CZ" noProof="0" dirty="0"/>
              <a:t> firma uvědomuje, že mění-li svá vlastní rozhodnutí o velikosti výstupu, znamená to současně i změnu ceny, což můžeme vyjádřit jako . Analogicky uvažuje druhá firma v odvětví.</a:t>
            </a:r>
          </a:p>
        </p:txBody>
      </p:sp>
      <p:sp>
        <p:nvSpPr>
          <p:cNvPr id="4" name="Slide Number Placeholder 3"/>
          <p:cNvSpPr>
            <a:spLocks noGrp="1"/>
          </p:cNvSpPr>
          <p:nvPr>
            <p:ph type="sldNum" sz="quarter" idx="5"/>
          </p:nvPr>
        </p:nvSpPr>
        <p:spPr/>
        <p:txBody>
          <a:bodyPr/>
          <a:lstStyle/>
          <a:p>
            <a:fld id="{B6B4AD3D-6C93-44BC-9123-10DDA05B8073}" type="slidenum">
              <a:rPr lang="en-GB" smtClean="0"/>
              <a:t>18</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Protože existence většího počtu firem v odvětví nemění podstatu tohoto modelu, je model za daných předpokladů smysluplný i v jiných případech oligopolu, než je duopol.</a:t>
            </a:r>
          </a:p>
        </p:txBody>
      </p:sp>
      <p:sp>
        <p:nvSpPr>
          <p:cNvPr id="4" name="Slide Number Placeholder 3"/>
          <p:cNvSpPr>
            <a:spLocks noGrp="1"/>
          </p:cNvSpPr>
          <p:nvPr>
            <p:ph type="sldNum" sz="quarter" idx="5"/>
          </p:nvPr>
        </p:nvSpPr>
        <p:spPr/>
        <p:txBody>
          <a:bodyPr/>
          <a:lstStyle/>
          <a:p>
            <a:fld id="{B6B4AD3D-6C93-44BC-9123-10DDA05B8073}" type="slidenum">
              <a:rPr lang="en-GB" smtClean="0"/>
              <a:t>19</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Oligopol</a:t>
            </a:r>
            <a:r>
              <a:rPr lang="en-GB" dirty="0"/>
              <a:t> je </a:t>
            </a:r>
            <a:r>
              <a:rPr lang="en-GB" dirty="0" err="1"/>
              <a:t>tržní</a:t>
            </a:r>
            <a:r>
              <a:rPr lang="en-GB" dirty="0"/>
              <a:t> </a:t>
            </a:r>
            <a:r>
              <a:rPr lang="en-GB" dirty="0" err="1"/>
              <a:t>struktura</a:t>
            </a:r>
            <a:r>
              <a:rPr lang="en-GB" dirty="0"/>
              <a:t>, </a:t>
            </a:r>
            <a:r>
              <a:rPr lang="en-GB" dirty="0" err="1"/>
              <a:t>která</a:t>
            </a:r>
            <a:r>
              <a:rPr lang="en-GB" dirty="0"/>
              <a:t> se od </a:t>
            </a:r>
            <a:r>
              <a:rPr lang="en-GB" dirty="0" err="1"/>
              <a:t>dosud</a:t>
            </a:r>
            <a:r>
              <a:rPr lang="en-GB" dirty="0"/>
              <a:t> </a:t>
            </a:r>
            <a:r>
              <a:rPr lang="en-GB" dirty="0" err="1"/>
              <a:t>charakterizovaných</a:t>
            </a:r>
            <a:r>
              <a:rPr lang="en-GB" dirty="0"/>
              <a:t> </a:t>
            </a:r>
            <a:r>
              <a:rPr lang="en-GB" dirty="0" err="1"/>
              <a:t>struktur</a:t>
            </a:r>
            <a:r>
              <a:rPr lang="en-GB" dirty="0"/>
              <a:t> </a:t>
            </a:r>
            <a:r>
              <a:rPr lang="en-GB" dirty="0" err="1"/>
              <a:t>liší</a:t>
            </a:r>
            <a:r>
              <a:rPr lang="en-GB" dirty="0"/>
              <a:t> </a:t>
            </a:r>
            <a:r>
              <a:rPr lang="en-GB" dirty="0" err="1"/>
              <a:t>zejména</a:t>
            </a:r>
            <a:r>
              <a:rPr lang="en-GB" dirty="0"/>
              <a:t> </a:t>
            </a:r>
            <a:r>
              <a:rPr lang="en-GB" dirty="0" err="1"/>
              <a:t>malým</a:t>
            </a:r>
            <a:r>
              <a:rPr lang="en-GB" dirty="0"/>
              <a:t> </a:t>
            </a:r>
            <a:r>
              <a:rPr lang="en-GB" dirty="0" err="1"/>
              <a:t>počtem</a:t>
            </a:r>
            <a:r>
              <a:rPr lang="en-GB" dirty="0"/>
              <a:t> </a:t>
            </a:r>
            <a:r>
              <a:rPr lang="en-GB" dirty="0" err="1"/>
              <a:t>firem</a:t>
            </a:r>
            <a:r>
              <a:rPr lang="en-GB" dirty="0"/>
              <a:t> a </a:t>
            </a:r>
            <a:r>
              <a:rPr lang="en-GB" dirty="0" err="1"/>
              <a:t>poměrně</a:t>
            </a:r>
            <a:r>
              <a:rPr lang="en-GB" dirty="0"/>
              <a:t> </a:t>
            </a:r>
            <a:r>
              <a:rPr lang="en-GB" dirty="0" err="1"/>
              <a:t>vysokým</a:t>
            </a:r>
            <a:r>
              <a:rPr lang="en-GB" dirty="0"/>
              <a:t> </a:t>
            </a:r>
            <a:r>
              <a:rPr lang="en-GB" dirty="0" err="1"/>
              <a:t>stupněm</a:t>
            </a:r>
            <a:r>
              <a:rPr lang="en-GB" dirty="0"/>
              <a:t> </a:t>
            </a:r>
            <a:r>
              <a:rPr lang="en-GB" dirty="0" err="1"/>
              <a:t>vzájemné</a:t>
            </a:r>
            <a:r>
              <a:rPr lang="en-GB" dirty="0"/>
              <a:t> </a:t>
            </a:r>
            <a:r>
              <a:rPr lang="en-GB" dirty="0" err="1"/>
              <a:t>závislosti</a:t>
            </a:r>
            <a:r>
              <a:rPr lang="en-GB" dirty="0"/>
              <a:t> </a:t>
            </a:r>
            <a:r>
              <a:rPr lang="en-GB" dirty="0" err="1"/>
              <a:t>jejich</a:t>
            </a:r>
            <a:r>
              <a:rPr lang="en-GB" dirty="0"/>
              <a:t> </a:t>
            </a:r>
            <a:r>
              <a:rPr lang="en-GB" dirty="0" err="1"/>
              <a:t>rozhodování</a:t>
            </a:r>
            <a:r>
              <a:rPr lang="en-GB" dirty="0"/>
              <a:t>.</a:t>
            </a:r>
            <a:r>
              <a:rPr lang="cs-CZ" dirty="0"/>
              <a:t> </a:t>
            </a:r>
            <a:r>
              <a:rPr lang="en-GB" dirty="0"/>
              <a:t>O tom </a:t>
            </a:r>
            <a:r>
              <a:rPr lang="en-GB" dirty="0" err="1"/>
              <a:t>svědčí</a:t>
            </a:r>
            <a:r>
              <a:rPr lang="en-GB" dirty="0"/>
              <a:t> </a:t>
            </a:r>
            <a:r>
              <a:rPr lang="en-GB" dirty="0" err="1"/>
              <a:t>např</a:t>
            </a:r>
            <a:r>
              <a:rPr lang="en-GB" dirty="0"/>
              <a:t>. </a:t>
            </a:r>
            <a:r>
              <a:rPr lang="en-GB" dirty="0" err="1"/>
              <a:t>vztah</a:t>
            </a:r>
            <a:r>
              <a:rPr lang="en-GB" dirty="0"/>
              <a:t> </a:t>
            </a:r>
            <a:r>
              <a:rPr lang="en-GB" dirty="0" err="1"/>
              <a:t>dvou</a:t>
            </a:r>
            <a:r>
              <a:rPr lang="en-GB" dirty="0"/>
              <a:t> </a:t>
            </a:r>
            <a:r>
              <a:rPr lang="en-GB" dirty="0" err="1"/>
              <a:t>nejznámějších</a:t>
            </a:r>
            <a:r>
              <a:rPr lang="en-GB" dirty="0"/>
              <a:t> </a:t>
            </a:r>
            <a:r>
              <a:rPr lang="en-GB" dirty="0" err="1"/>
              <a:t>televizních</a:t>
            </a:r>
            <a:r>
              <a:rPr lang="en-GB" dirty="0"/>
              <a:t> </a:t>
            </a:r>
            <a:r>
              <a:rPr lang="en-GB" dirty="0" err="1"/>
              <a:t>stanic</a:t>
            </a:r>
            <a:r>
              <a:rPr lang="en-GB" dirty="0"/>
              <a:t> </a:t>
            </a:r>
            <a:r>
              <a:rPr lang="en-GB" dirty="0" err="1"/>
              <a:t>na</a:t>
            </a:r>
            <a:r>
              <a:rPr lang="en-GB" dirty="0"/>
              <a:t> </a:t>
            </a:r>
            <a:r>
              <a:rPr lang="en-GB" dirty="0" err="1"/>
              <a:t>českém</a:t>
            </a:r>
            <a:r>
              <a:rPr lang="en-GB" dirty="0"/>
              <a:t> </a:t>
            </a:r>
            <a:r>
              <a:rPr lang="en-GB" dirty="0" err="1"/>
              <a:t>trhu</a:t>
            </a:r>
            <a:r>
              <a:rPr lang="en-GB" dirty="0"/>
              <a:t> – </a:t>
            </a:r>
            <a:r>
              <a:rPr lang="en-GB" dirty="0" err="1"/>
              <a:t>České</a:t>
            </a:r>
            <a:r>
              <a:rPr lang="en-GB" dirty="0"/>
              <a:t> </a:t>
            </a:r>
            <a:r>
              <a:rPr lang="en-GB" dirty="0" err="1"/>
              <a:t>televize</a:t>
            </a:r>
            <a:r>
              <a:rPr lang="en-GB" dirty="0"/>
              <a:t> a Novy. </a:t>
            </a:r>
            <a:r>
              <a:rPr lang="en-GB" dirty="0" err="1"/>
              <a:t>Při</a:t>
            </a:r>
            <a:r>
              <a:rPr lang="en-GB" dirty="0"/>
              <a:t> </a:t>
            </a:r>
            <a:r>
              <a:rPr lang="en-GB" dirty="0" err="1"/>
              <a:t>rozhodování</a:t>
            </a:r>
            <a:r>
              <a:rPr lang="en-GB" dirty="0"/>
              <a:t> o </a:t>
            </a:r>
            <a:r>
              <a:rPr lang="en-GB" dirty="0" err="1"/>
              <a:t>týdenním</a:t>
            </a:r>
            <a:r>
              <a:rPr lang="en-GB" dirty="0"/>
              <a:t> </a:t>
            </a:r>
            <a:r>
              <a:rPr lang="en-GB" dirty="0" err="1"/>
              <a:t>programu</a:t>
            </a:r>
            <a:r>
              <a:rPr lang="en-GB" dirty="0"/>
              <a:t> </a:t>
            </a:r>
            <a:r>
              <a:rPr lang="en-GB" dirty="0" err="1"/>
              <a:t>musí</a:t>
            </a:r>
            <a:r>
              <a:rPr lang="en-GB" dirty="0"/>
              <a:t> </a:t>
            </a:r>
            <a:r>
              <a:rPr lang="en-GB" dirty="0" err="1"/>
              <a:t>každá</a:t>
            </a:r>
            <a:r>
              <a:rPr lang="en-GB" dirty="0"/>
              <a:t> z </a:t>
            </a:r>
            <a:r>
              <a:rPr lang="en-GB" dirty="0" err="1"/>
              <a:t>nich</a:t>
            </a:r>
            <a:r>
              <a:rPr lang="en-GB" dirty="0"/>
              <a:t> </a:t>
            </a:r>
            <a:r>
              <a:rPr lang="en-GB" dirty="0" err="1"/>
              <a:t>hrát</a:t>
            </a:r>
            <a:r>
              <a:rPr lang="en-GB" dirty="0"/>
              <a:t> v </a:t>
            </a:r>
            <a:r>
              <a:rPr lang="en-GB" dirty="0" err="1"/>
              <a:t>úvahu</a:t>
            </a:r>
            <a:r>
              <a:rPr lang="en-GB" dirty="0"/>
              <a:t> </a:t>
            </a:r>
            <a:r>
              <a:rPr lang="en-GB" dirty="0" err="1"/>
              <a:t>chování</a:t>
            </a:r>
            <a:r>
              <a:rPr lang="en-GB" dirty="0"/>
              <a:t> </a:t>
            </a:r>
            <a:r>
              <a:rPr lang="en-GB" dirty="0" err="1"/>
              <a:t>svého</a:t>
            </a:r>
            <a:r>
              <a:rPr lang="en-GB" dirty="0"/>
              <a:t> </a:t>
            </a:r>
            <a:r>
              <a:rPr lang="en-GB" dirty="0" err="1"/>
              <a:t>konkurenta</a:t>
            </a:r>
            <a:r>
              <a:rPr lang="en-GB" dirty="0"/>
              <a:t>. </a:t>
            </a:r>
            <a:r>
              <a:rPr lang="en-GB" dirty="0" err="1"/>
              <a:t>Pokud</a:t>
            </a:r>
            <a:r>
              <a:rPr lang="en-GB" dirty="0"/>
              <a:t> se </a:t>
            </a:r>
            <a:r>
              <a:rPr lang="en-GB" dirty="0" err="1"/>
              <a:t>např</a:t>
            </a:r>
            <a:r>
              <a:rPr lang="en-GB" dirty="0"/>
              <a:t>. </a:t>
            </a:r>
            <a:r>
              <a:rPr lang="en-GB" dirty="0" err="1"/>
              <a:t>České</a:t>
            </a:r>
            <a:r>
              <a:rPr lang="en-GB" dirty="0"/>
              <a:t> </a:t>
            </a:r>
            <a:r>
              <a:rPr lang="en-GB" dirty="0" err="1"/>
              <a:t>televizi</a:t>
            </a:r>
            <a:r>
              <a:rPr lang="en-GB" dirty="0"/>
              <a:t> </a:t>
            </a:r>
            <a:r>
              <a:rPr lang="en-GB" dirty="0" err="1"/>
              <a:t>podaří</a:t>
            </a:r>
            <a:r>
              <a:rPr lang="en-GB" dirty="0"/>
              <a:t> </a:t>
            </a:r>
            <a:r>
              <a:rPr lang="en-GB" dirty="0" err="1"/>
              <a:t>zjistit</a:t>
            </a:r>
            <a:r>
              <a:rPr lang="en-GB" dirty="0"/>
              <a:t> v </a:t>
            </a:r>
            <a:r>
              <a:rPr lang="en-GB" dirty="0" err="1"/>
              <a:t>dostatečném</a:t>
            </a:r>
            <a:r>
              <a:rPr lang="en-GB" dirty="0"/>
              <a:t> </a:t>
            </a:r>
            <a:r>
              <a:rPr lang="en-GB" dirty="0" err="1"/>
              <a:t>předstihu</a:t>
            </a:r>
            <a:r>
              <a:rPr lang="en-GB" dirty="0"/>
              <a:t> </a:t>
            </a:r>
            <a:r>
              <a:rPr lang="en-GB" dirty="0" err="1"/>
              <a:t>název</a:t>
            </a:r>
            <a:r>
              <a:rPr lang="en-GB" dirty="0"/>
              <a:t> </a:t>
            </a:r>
            <a:r>
              <a:rPr lang="en-GB" dirty="0" err="1"/>
              <a:t>filmu</a:t>
            </a:r>
            <a:r>
              <a:rPr lang="en-GB" dirty="0"/>
              <a:t> </a:t>
            </a:r>
            <a:r>
              <a:rPr lang="en-GB" dirty="0" err="1"/>
              <a:t>vysílaný</a:t>
            </a:r>
            <a:r>
              <a:rPr lang="en-GB" dirty="0"/>
              <a:t> </a:t>
            </a:r>
            <a:r>
              <a:rPr lang="en-GB" dirty="0" err="1"/>
              <a:t>Novou</a:t>
            </a:r>
            <a:r>
              <a:rPr lang="en-GB" dirty="0"/>
              <a:t> v </a:t>
            </a:r>
            <a:r>
              <a:rPr lang="en-GB" dirty="0" err="1"/>
              <a:t>sobotu</a:t>
            </a:r>
            <a:r>
              <a:rPr lang="en-GB" dirty="0"/>
              <a:t> </a:t>
            </a:r>
            <a:r>
              <a:rPr lang="en-GB" dirty="0" err="1"/>
              <a:t>večer</a:t>
            </a:r>
            <a:r>
              <a:rPr lang="en-GB" dirty="0"/>
              <a:t>, </a:t>
            </a:r>
            <a:r>
              <a:rPr lang="en-GB" dirty="0" err="1"/>
              <a:t>pokud</a:t>
            </a:r>
            <a:r>
              <a:rPr lang="en-GB" dirty="0"/>
              <a:t> se </a:t>
            </a:r>
            <a:r>
              <a:rPr lang="en-GB" dirty="0" err="1"/>
              <a:t>jí</a:t>
            </a:r>
            <a:r>
              <a:rPr lang="en-GB" dirty="0"/>
              <a:t> „</a:t>
            </a:r>
            <a:r>
              <a:rPr lang="en-GB" dirty="0" err="1"/>
              <a:t>přetáhnout</a:t>
            </a:r>
            <a:r>
              <a:rPr lang="en-GB" dirty="0"/>
              <a:t>“ </a:t>
            </a:r>
            <a:r>
              <a:rPr lang="en-GB" dirty="0" err="1"/>
              <a:t>diváky</a:t>
            </a:r>
            <a:r>
              <a:rPr lang="en-GB" dirty="0"/>
              <a:t> </a:t>
            </a:r>
            <a:r>
              <a:rPr lang="en-GB" dirty="0" err="1"/>
              <a:t>ještě</a:t>
            </a:r>
            <a:r>
              <a:rPr lang="en-GB" dirty="0"/>
              <a:t> </a:t>
            </a:r>
            <a:r>
              <a:rPr lang="en-GB" dirty="0" err="1"/>
              <a:t>atraktivnějším</a:t>
            </a:r>
            <a:r>
              <a:rPr lang="en-GB" dirty="0"/>
              <a:t> </a:t>
            </a:r>
            <a:r>
              <a:rPr lang="en-GB" dirty="0" err="1"/>
              <a:t>titulem</a:t>
            </a:r>
            <a:r>
              <a:rPr lang="en-GB" dirty="0"/>
              <a:t>.</a:t>
            </a:r>
          </a:p>
          <a:p>
            <a:r>
              <a:rPr lang="cs-CZ" dirty="0"/>
              <a:t>C</a:t>
            </a:r>
            <a:r>
              <a:rPr lang="en-GB" dirty="0" err="1"/>
              <a:t>hování</a:t>
            </a:r>
            <a:r>
              <a:rPr lang="en-GB" dirty="0"/>
              <a:t> </a:t>
            </a:r>
            <a:r>
              <a:rPr lang="en-GB" dirty="0" err="1"/>
              <a:t>firmy</a:t>
            </a:r>
            <a:r>
              <a:rPr lang="en-GB" dirty="0"/>
              <a:t> v </a:t>
            </a:r>
            <a:r>
              <a:rPr lang="en-GB" dirty="0" err="1"/>
              <a:t>postavení</a:t>
            </a:r>
            <a:r>
              <a:rPr lang="en-GB" dirty="0"/>
              <a:t> </a:t>
            </a:r>
            <a:r>
              <a:rPr lang="en-GB" dirty="0" err="1"/>
              <a:t>monopolu</a:t>
            </a:r>
            <a:r>
              <a:rPr lang="cs-CZ" dirty="0"/>
              <a:t>: </a:t>
            </a:r>
            <a:r>
              <a:rPr lang="en-GB" dirty="0" err="1"/>
              <a:t>její</a:t>
            </a:r>
            <a:r>
              <a:rPr lang="en-GB" dirty="0"/>
              <a:t> </a:t>
            </a:r>
            <a:r>
              <a:rPr lang="en-GB" dirty="0" err="1"/>
              <a:t>rozhodnutí</a:t>
            </a:r>
            <a:r>
              <a:rPr lang="en-GB" dirty="0"/>
              <a:t> o </a:t>
            </a:r>
            <a:r>
              <a:rPr lang="en-GB" dirty="0" err="1"/>
              <a:t>výstupu</a:t>
            </a:r>
            <a:r>
              <a:rPr lang="en-GB" dirty="0"/>
              <a:t> a </a:t>
            </a:r>
            <a:r>
              <a:rPr lang="en-GB" dirty="0" err="1"/>
              <a:t>ceně</a:t>
            </a:r>
            <a:r>
              <a:rPr lang="en-GB" dirty="0"/>
              <a:t> </a:t>
            </a:r>
            <a:r>
              <a:rPr lang="en-GB" dirty="0" err="1"/>
              <a:t>jsou</a:t>
            </a:r>
            <a:r>
              <a:rPr lang="en-GB" dirty="0"/>
              <a:t> </a:t>
            </a:r>
            <a:r>
              <a:rPr lang="en-GB" dirty="0" err="1"/>
              <a:t>rozhodnutími</a:t>
            </a:r>
            <a:r>
              <a:rPr lang="en-GB" dirty="0"/>
              <a:t> </a:t>
            </a:r>
            <a:r>
              <a:rPr lang="en-GB" dirty="0" err="1"/>
              <a:t>individuálními</a:t>
            </a:r>
            <a:r>
              <a:rPr lang="en-GB" dirty="0"/>
              <a:t> </a:t>
            </a:r>
            <a:r>
              <a:rPr lang="en-GB" dirty="0" err="1"/>
              <a:t>činěnými</a:t>
            </a:r>
            <a:r>
              <a:rPr lang="en-GB" dirty="0"/>
              <a:t> </a:t>
            </a:r>
            <a:r>
              <a:rPr lang="en-GB" dirty="0" err="1"/>
              <a:t>naprosto</a:t>
            </a:r>
            <a:r>
              <a:rPr lang="en-GB" dirty="0"/>
              <a:t> </a:t>
            </a:r>
            <a:r>
              <a:rPr lang="en-GB" dirty="0" err="1"/>
              <a:t>nezávisle</a:t>
            </a:r>
            <a:r>
              <a:rPr lang="en-GB" dirty="0"/>
              <a:t> (</a:t>
            </a:r>
            <a:r>
              <a:rPr lang="en-GB" dirty="0" err="1"/>
              <a:t>při</a:t>
            </a:r>
            <a:r>
              <a:rPr lang="en-GB" dirty="0"/>
              <a:t> </a:t>
            </a:r>
            <a:r>
              <a:rPr lang="en-GB" dirty="0" err="1"/>
              <a:t>tomto</a:t>
            </a:r>
            <a:r>
              <a:rPr lang="en-GB" dirty="0"/>
              <a:t> </a:t>
            </a:r>
            <a:r>
              <a:rPr lang="en-GB" dirty="0" err="1"/>
              <a:t>zjednodušeném</a:t>
            </a:r>
            <a:r>
              <a:rPr lang="en-GB" dirty="0"/>
              <a:t> </a:t>
            </a:r>
            <a:r>
              <a:rPr lang="en-GB" dirty="0" err="1"/>
              <a:t>tvrzení</a:t>
            </a:r>
            <a:r>
              <a:rPr lang="en-GB" dirty="0"/>
              <a:t> </a:t>
            </a:r>
            <a:r>
              <a:rPr lang="en-GB" dirty="0" err="1"/>
              <a:t>nebereme</a:t>
            </a:r>
            <a:r>
              <a:rPr lang="en-GB" dirty="0"/>
              <a:t> v </a:t>
            </a:r>
            <a:r>
              <a:rPr lang="en-GB" dirty="0" err="1"/>
              <a:t>úvahu</a:t>
            </a:r>
            <a:r>
              <a:rPr lang="en-GB" dirty="0"/>
              <a:t> </a:t>
            </a:r>
            <a:r>
              <a:rPr lang="en-GB" dirty="0" err="1"/>
              <a:t>prostředí</a:t>
            </a:r>
            <a:r>
              <a:rPr lang="en-GB" dirty="0"/>
              <a:t> </a:t>
            </a:r>
            <a:r>
              <a:rPr lang="en-GB" dirty="0" err="1"/>
              <a:t>mimo</a:t>
            </a:r>
            <a:r>
              <a:rPr lang="en-GB" dirty="0"/>
              <a:t> </a:t>
            </a:r>
            <a:r>
              <a:rPr lang="en-GB" dirty="0" err="1"/>
              <a:t>odvětví</a:t>
            </a:r>
            <a:r>
              <a:rPr lang="en-GB" dirty="0"/>
              <a:t>).</a:t>
            </a:r>
          </a:p>
          <a:p>
            <a:r>
              <a:rPr lang="en-GB" dirty="0"/>
              <a:t>V </a:t>
            </a:r>
            <a:r>
              <a:rPr lang="en-GB" dirty="0" err="1"/>
              <a:t>rámci</a:t>
            </a:r>
            <a:r>
              <a:rPr lang="en-GB" dirty="0"/>
              <a:t> </a:t>
            </a:r>
            <a:r>
              <a:rPr lang="en-GB" dirty="0" err="1"/>
              <a:t>dokonalé</a:t>
            </a:r>
            <a:r>
              <a:rPr lang="en-GB" dirty="0"/>
              <a:t> </a:t>
            </a:r>
            <a:r>
              <a:rPr lang="en-GB" dirty="0" err="1"/>
              <a:t>konkurence</a:t>
            </a:r>
            <a:r>
              <a:rPr lang="en-GB" dirty="0"/>
              <a:t> </a:t>
            </a:r>
            <a:r>
              <a:rPr lang="en-GB" dirty="0" err="1"/>
              <a:t>nebo</a:t>
            </a:r>
            <a:r>
              <a:rPr lang="en-GB" dirty="0"/>
              <a:t> </a:t>
            </a:r>
            <a:r>
              <a:rPr lang="en-GB" dirty="0" err="1"/>
              <a:t>monopolistické</a:t>
            </a:r>
            <a:r>
              <a:rPr lang="en-GB" dirty="0"/>
              <a:t> </a:t>
            </a:r>
            <a:r>
              <a:rPr lang="en-GB" dirty="0" err="1"/>
              <a:t>konkurence</a:t>
            </a:r>
            <a:r>
              <a:rPr lang="en-GB" dirty="0"/>
              <a:t> </a:t>
            </a:r>
            <a:r>
              <a:rPr lang="en-GB" dirty="0" err="1"/>
              <a:t>jsme</a:t>
            </a:r>
            <a:r>
              <a:rPr lang="en-GB" dirty="0"/>
              <a:t> </a:t>
            </a:r>
            <a:r>
              <a:rPr lang="en-GB" dirty="0" err="1"/>
              <a:t>předpokládali</a:t>
            </a:r>
            <a:r>
              <a:rPr lang="en-GB" dirty="0"/>
              <a:t> </a:t>
            </a:r>
            <a:r>
              <a:rPr lang="en-GB" dirty="0" err="1"/>
              <a:t>tak</a:t>
            </a:r>
            <a:r>
              <a:rPr lang="en-GB" dirty="0"/>
              <a:t> </a:t>
            </a:r>
            <a:r>
              <a:rPr lang="en-GB" dirty="0" err="1"/>
              <a:t>velký</a:t>
            </a:r>
            <a:r>
              <a:rPr lang="en-GB" dirty="0"/>
              <a:t> </a:t>
            </a:r>
            <a:r>
              <a:rPr lang="en-GB" dirty="0" err="1"/>
              <a:t>počet</a:t>
            </a:r>
            <a:r>
              <a:rPr lang="en-GB" dirty="0"/>
              <a:t> </a:t>
            </a:r>
            <a:r>
              <a:rPr lang="en-GB" dirty="0" err="1"/>
              <a:t>firem</a:t>
            </a:r>
            <a:r>
              <a:rPr lang="en-GB" dirty="0"/>
              <a:t> </a:t>
            </a:r>
            <a:r>
              <a:rPr lang="en-GB" dirty="0" err="1"/>
              <a:t>na</a:t>
            </a:r>
            <a:r>
              <a:rPr lang="en-GB" dirty="0"/>
              <a:t> </a:t>
            </a:r>
            <a:r>
              <a:rPr lang="en-GB" dirty="0" err="1"/>
              <a:t>daném</a:t>
            </a:r>
            <a:r>
              <a:rPr lang="en-GB" dirty="0"/>
              <a:t> </a:t>
            </a:r>
            <a:r>
              <a:rPr lang="en-GB" dirty="0" err="1"/>
              <a:t>trhu</a:t>
            </a:r>
            <a:r>
              <a:rPr lang="en-GB" dirty="0"/>
              <a:t>, </a:t>
            </a:r>
            <a:r>
              <a:rPr lang="en-GB" dirty="0" err="1"/>
              <a:t>že</a:t>
            </a:r>
            <a:r>
              <a:rPr lang="en-GB" dirty="0"/>
              <a:t> </a:t>
            </a:r>
            <a:r>
              <a:rPr lang="en-GB" dirty="0" err="1"/>
              <a:t>rozhodnutí</a:t>
            </a:r>
            <a:r>
              <a:rPr lang="en-GB" dirty="0"/>
              <a:t> </a:t>
            </a:r>
            <a:r>
              <a:rPr lang="en-GB" dirty="0" err="1"/>
              <a:t>jedné</a:t>
            </a:r>
            <a:r>
              <a:rPr lang="en-GB" dirty="0"/>
              <a:t> z </a:t>
            </a:r>
            <a:r>
              <a:rPr lang="en-GB" dirty="0" err="1"/>
              <a:t>nich</a:t>
            </a:r>
            <a:r>
              <a:rPr lang="en-GB" dirty="0"/>
              <a:t> o </a:t>
            </a:r>
            <a:r>
              <a:rPr lang="en-GB" dirty="0" err="1"/>
              <a:t>jejím</a:t>
            </a:r>
            <a:r>
              <a:rPr lang="en-GB" dirty="0"/>
              <a:t> </a:t>
            </a:r>
            <a:r>
              <a:rPr lang="en-GB" dirty="0" err="1"/>
              <a:t>výstupu</a:t>
            </a:r>
            <a:r>
              <a:rPr lang="en-GB" dirty="0"/>
              <a:t> a </a:t>
            </a:r>
            <a:r>
              <a:rPr lang="en-GB" dirty="0" err="1"/>
              <a:t>ceně</a:t>
            </a:r>
            <a:r>
              <a:rPr lang="en-GB" dirty="0"/>
              <a:t> </a:t>
            </a:r>
            <a:r>
              <a:rPr lang="en-GB" dirty="0" err="1"/>
              <a:t>neovlivňuje</a:t>
            </a:r>
            <a:r>
              <a:rPr lang="en-GB" dirty="0"/>
              <a:t> </a:t>
            </a:r>
            <a:r>
              <a:rPr lang="en-GB" dirty="0" err="1"/>
              <a:t>volbu</a:t>
            </a:r>
            <a:r>
              <a:rPr lang="en-GB" dirty="0"/>
              <a:t> </a:t>
            </a:r>
            <a:r>
              <a:rPr lang="en-GB" dirty="0" err="1"/>
              <a:t>optimálního</a:t>
            </a:r>
            <a:r>
              <a:rPr lang="en-GB" dirty="0"/>
              <a:t> </a:t>
            </a:r>
            <a:r>
              <a:rPr lang="en-GB" dirty="0" err="1"/>
              <a:t>výstupu</a:t>
            </a:r>
            <a:r>
              <a:rPr lang="en-GB" dirty="0"/>
              <a:t> a </a:t>
            </a:r>
            <a:r>
              <a:rPr lang="en-GB" dirty="0" err="1"/>
              <a:t>velikosti</a:t>
            </a:r>
            <a:r>
              <a:rPr lang="en-GB" dirty="0"/>
              <a:t> </a:t>
            </a:r>
            <a:r>
              <a:rPr lang="en-GB" dirty="0" err="1"/>
              <a:t>ceny</a:t>
            </a:r>
            <a:r>
              <a:rPr lang="en-GB" dirty="0"/>
              <a:t> </a:t>
            </a:r>
            <a:r>
              <a:rPr lang="en-GB" dirty="0" err="1"/>
              <a:t>ostatních</a:t>
            </a:r>
            <a:r>
              <a:rPr lang="en-GB" dirty="0"/>
              <a:t> </a:t>
            </a:r>
            <a:r>
              <a:rPr lang="en-GB" dirty="0" err="1"/>
              <a:t>firem</a:t>
            </a:r>
            <a:r>
              <a:rPr lang="en-GB" dirty="0"/>
              <a:t>. I v </a:t>
            </a:r>
            <a:r>
              <a:rPr lang="en-GB" dirty="0" err="1"/>
              <a:t>těchto</a:t>
            </a:r>
            <a:r>
              <a:rPr lang="en-GB" dirty="0"/>
              <a:t> </a:t>
            </a:r>
            <a:r>
              <a:rPr lang="en-GB" dirty="0" err="1"/>
              <a:t>tržních</a:t>
            </a:r>
            <a:r>
              <a:rPr lang="en-GB" dirty="0"/>
              <a:t> </a:t>
            </a:r>
            <a:r>
              <a:rPr lang="en-GB" dirty="0" err="1"/>
              <a:t>strukturách</a:t>
            </a:r>
            <a:r>
              <a:rPr lang="en-GB" dirty="0"/>
              <a:t> </a:t>
            </a:r>
            <a:r>
              <a:rPr lang="en-GB" dirty="0" err="1"/>
              <a:t>tedy</a:t>
            </a:r>
            <a:r>
              <a:rPr lang="en-GB" dirty="0"/>
              <a:t> </a:t>
            </a:r>
            <a:r>
              <a:rPr lang="en-GB" dirty="0" err="1"/>
              <a:t>existuje</a:t>
            </a:r>
            <a:r>
              <a:rPr lang="en-GB" dirty="0"/>
              <a:t> </a:t>
            </a:r>
            <a:r>
              <a:rPr lang="en-GB" dirty="0" err="1"/>
              <a:t>značná</a:t>
            </a:r>
            <a:r>
              <a:rPr lang="en-GB" dirty="0"/>
              <a:t> </a:t>
            </a:r>
            <a:r>
              <a:rPr lang="en-GB" dirty="0" err="1"/>
              <a:t>rozhodovací</a:t>
            </a:r>
            <a:r>
              <a:rPr lang="en-GB" dirty="0"/>
              <a:t> </a:t>
            </a:r>
            <a:r>
              <a:rPr lang="en-GB" dirty="0" err="1"/>
              <a:t>nezávislost</a:t>
            </a:r>
            <a:r>
              <a:rPr lang="en-GB" dirty="0"/>
              <a:t> </a:t>
            </a:r>
            <a:r>
              <a:rPr lang="en-GB" dirty="0" err="1"/>
              <a:t>firem</a:t>
            </a:r>
            <a:r>
              <a:rPr lang="en-GB" dirty="0"/>
              <a:t>.</a:t>
            </a:r>
          </a:p>
        </p:txBody>
      </p:sp>
      <p:sp>
        <p:nvSpPr>
          <p:cNvPr id="4" name="Slide Number Placeholder 3"/>
          <p:cNvSpPr>
            <a:spLocks noGrp="1"/>
          </p:cNvSpPr>
          <p:nvPr>
            <p:ph type="sldNum" sz="quarter" idx="5"/>
          </p:nvPr>
        </p:nvSpPr>
        <p:spPr/>
        <p:txBody>
          <a:bodyPr/>
          <a:lstStyle/>
          <a:p>
            <a:fld id="{B6B4AD3D-6C93-44BC-9123-10DDA05B8073}" type="slidenum">
              <a:rPr lang="en-GB" smtClean="0"/>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20</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Pro různé konstantní úrovně výstupu druhé firmy budou existovat různé výstupy první firmy. Tento vztah, který můžeme formálně zapsat rovnicí</a:t>
            </a:r>
          </a:p>
        </p:txBody>
      </p:sp>
      <p:sp>
        <p:nvSpPr>
          <p:cNvPr id="4" name="Slide Number Placeholder 3"/>
          <p:cNvSpPr>
            <a:spLocks noGrp="1"/>
          </p:cNvSpPr>
          <p:nvPr>
            <p:ph type="sldNum" sz="quarter" idx="5"/>
          </p:nvPr>
        </p:nvSpPr>
        <p:spPr/>
        <p:txBody>
          <a:bodyPr/>
          <a:lstStyle/>
          <a:p>
            <a:fld id="{B6B4AD3D-6C93-44BC-9123-10DDA05B8073}" type="slidenum">
              <a:rPr lang="en-GB" smtClean="0"/>
              <a:t>21</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err="1"/>
              <a:t>Cournotova</a:t>
            </a:r>
            <a:r>
              <a:rPr lang="cs-CZ" noProof="0" dirty="0"/>
              <a:t> rovnováha nastává v bodě (q1*,q2*), kdy obě firmy maximalizují své zisky. Žádná z nich není motivována ke změně výstupu, </a:t>
            </a:r>
            <a:r>
              <a:rPr lang="cs-CZ" noProof="0" dirty="0" err="1"/>
              <a:t>Cournotova</a:t>
            </a:r>
            <a:r>
              <a:rPr lang="cs-CZ" noProof="0" dirty="0"/>
              <a:t> rovnováha se tak vyznačuje vysokou stabilitou. </a:t>
            </a:r>
          </a:p>
        </p:txBody>
      </p:sp>
      <p:sp>
        <p:nvSpPr>
          <p:cNvPr id="4" name="Slide Number Placeholder 3"/>
          <p:cNvSpPr>
            <a:spLocks noGrp="1"/>
          </p:cNvSpPr>
          <p:nvPr>
            <p:ph type="sldNum" sz="quarter" idx="5"/>
          </p:nvPr>
        </p:nvSpPr>
        <p:spPr/>
        <p:txBody>
          <a:bodyPr/>
          <a:lstStyle/>
          <a:p>
            <a:fld id="{B6B4AD3D-6C93-44BC-9123-10DDA05B8073}" type="slidenum">
              <a:rPr lang="en-GB" smtClean="0"/>
              <a:t>22</a:t>
            </a:fld>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Pokud bychom srovnali dva dosud analyzované případy oligopolu (tj. kartel a </a:t>
            </a:r>
            <a:r>
              <a:rPr lang="cs-CZ" noProof="0" dirty="0" err="1"/>
              <a:t>Cournotův</a:t>
            </a:r>
            <a:r>
              <a:rPr lang="cs-CZ" noProof="0" dirty="0"/>
              <a:t> model), potom by byl za předpokladu rostoucích mezních nákladů rovnovážný výstup v </a:t>
            </a:r>
            <a:r>
              <a:rPr lang="cs-CZ" noProof="0" dirty="0" err="1"/>
              <a:t>Cournotově</a:t>
            </a:r>
            <a:r>
              <a:rPr lang="cs-CZ" noProof="0" dirty="0"/>
              <a:t> modelu větší než výstup kartelu. </a:t>
            </a:r>
          </a:p>
          <a:p>
            <a:endParaRPr lang="cs-CZ" noProof="0" dirty="0"/>
          </a:p>
          <a:p>
            <a:r>
              <a:rPr lang="cs-CZ" noProof="0" dirty="0"/>
              <a:t>V reálné ekonomice by patrně nemohl opakovaně nastávat případ, kdy firma bude mylně předpokládat, že její jediný (pravděpodobně silný) konkurent nebude reagovat změnou produkce na jakoukoliv její vlastní změnu výstupu. Z tohoto hlediska je </a:t>
            </a:r>
            <a:r>
              <a:rPr lang="cs-CZ" noProof="0" dirty="0" err="1"/>
              <a:t>Cournotův</a:t>
            </a:r>
            <a:r>
              <a:rPr lang="cs-CZ" noProof="0" dirty="0"/>
              <a:t> model statický.</a:t>
            </a:r>
          </a:p>
          <a:p>
            <a:endParaRPr lang="cs-CZ" noProof="0" dirty="0"/>
          </a:p>
          <a:p>
            <a:pPr>
              <a:buNone/>
            </a:pPr>
            <a:r>
              <a:rPr lang="en-GB" b="1" dirty="0" err="1"/>
              <a:t>Cíl</a:t>
            </a:r>
            <a:r>
              <a:rPr lang="en-GB" b="1" dirty="0"/>
              <a:t> </a:t>
            </a:r>
            <a:r>
              <a:rPr lang="en-GB" b="1" dirty="0" err="1"/>
              <a:t>firem</a:t>
            </a:r>
            <a:r>
              <a:rPr lang="en-GB" b="1" dirty="0"/>
              <a:t> v </a:t>
            </a:r>
            <a:r>
              <a:rPr lang="en-GB" b="1" dirty="0" err="1"/>
              <a:t>obou</a:t>
            </a:r>
            <a:r>
              <a:rPr lang="en-GB" b="1" dirty="0"/>
              <a:t> </a:t>
            </a:r>
            <a:r>
              <a:rPr lang="en-GB" b="1" dirty="0" err="1"/>
              <a:t>modelech</a:t>
            </a:r>
            <a:r>
              <a:rPr lang="en-GB" b="1" dirty="0"/>
              <a:t> se </a:t>
            </a:r>
            <a:r>
              <a:rPr lang="en-GB" b="1" dirty="0" err="1"/>
              <a:t>liší</a:t>
            </a:r>
            <a:r>
              <a:rPr lang="en-GB" b="1" dirty="0"/>
              <a:t>:</a:t>
            </a:r>
          </a:p>
          <a:p>
            <a:pPr>
              <a:buNone/>
            </a:pPr>
            <a:r>
              <a:rPr lang="en-GB" b="1" dirty="0"/>
              <a:t>1. Kartel (</a:t>
            </a:r>
            <a:r>
              <a:rPr lang="en-GB" b="1" dirty="0" err="1"/>
              <a:t>koluze</a:t>
            </a:r>
            <a:r>
              <a:rPr lang="en-GB" b="1" dirty="0"/>
              <a:t>):</a:t>
            </a:r>
          </a:p>
          <a:p>
            <a:pPr>
              <a:buFont typeface="Arial" panose="020B0604020202020204" pitchFamily="34" charset="0"/>
              <a:buChar char="•"/>
            </a:pPr>
            <a:r>
              <a:rPr lang="en-GB" dirty="0" err="1"/>
              <a:t>Firmy</a:t>
            </a:r>
            <a:r>
              <a:rPr lang="en-GB" dirty="0"/>
              <a:t> </a:t>
            </a:r>
            <a:r>
              <a:rPr lang="en-GB" b="1" dirty="0" err="1"/>
              <a:t>spolupracují</a:t>
            </a:r>
            <a:r>
              <a:rPr lang="en-GB" dirty="0"/>
              <a:t> a </a:t>
            </a:r>
            <a:r>
              <a:rPr lang="en-GB" dirty="0" err="1"/>
              <a:t>chovají</a:t>
            </a:r>
            <a:r>
              <a:rPr lang="en-GB" dirty="0"/>
              <a:t> se </a:t>
            </a:r>
            <a:r>
              <a:rPr lang="en-GB" dirty="0" err="1"/>
              <a:t>jako</a:t>
            </a:r>
            <a:r>
              <a:rPr lang="en-GB" dirty="0"/>
              <a:t> </a:t>
            </a:r>
            <a:r>
              <a:rPr lang="en-GB" b="1" dirty="0" err="1"/>
              <a:t>monopol</a:t>
            </a:r>
            <a:r>
              <a:rPr lang="en-GB" dirty="0"/>
              <a:t>.</a:t>
            </a:r>
          </a:p>
          <a:p>
            <a:pPr>
              <a:buFont typeface="Arial" panose="020B0604020202020204" pitchFamily="34" charset="0"/>
              <a:buChar char="•"/>
            </a:pPr>
            <a:r>
              <a:rPr lang="en-GB" b="1" dirty="0" err="1"/>
              <a:t>Cíl</a:t>
            </a:r>
            <a:r>
              <a:rPr lang="en-GB" dirty="0"/>
              <a:t>: </a:t>
            </a:r>
            <a:r>
              <a:rPr lang="en-GB" dirty="0" err="1"/>
              <a:t>maximalizovat</a:t>
            </a:r>
            <a:r>
              <a:rPr lang="en-GB" dirty="0"/>
              <a:t> </a:t>
            </a:r>
            <a:r>
              <a:rPr lang="en-GB" b="1" dirty="0" err="1"/>
              <a:t>společný</a:t>
            </a:r>
            <a:r>
              <a:rPr lang="en-GB" b="1" dirty="0"/>
              <a:t> </a:t>
            </a:r>
            <a:r>
              <a:rPr lang="en-GB" b="1" dirty="0" err="1"/>
              <a:t>zisk</a:t>
            </a:r>
            <a:r>
              <a:rPr lang="en-GB" dirty="0"/>
              <a:t>.</a:t>
            </a:r>
          </a:p>
          <a:p>
            <a:pPr>
              <a:buFont typeface="Arial" panose="020B0604020202020204" pitchFamily="34" charset="0"/>
              <a:buChar char="•"/>
            </a:pPr>
            <a:r>
              <a:rPr lang="en-GB" dirty="0" err="1"/>
              <a:t>Určí</a:t>
            </a:r>
            <a:r>
              <a:rPr lang="en-GB" dirty="0"/>
              <a:t> </a:t>
            </a:r>
            <a:r>
              <a:rPr lang="en-GB" b="1" dirty="0" err="1"/>
              <a:t>nižší</a:t>
            </a:r>
            <a:r>
              <a:rPr lang="en-GB" b="1" dirty="0"/>
              <a:t> </a:t>
            </a:r>
            <a:r>
              <a:rPr lang="en-GB" b="1" dirty="0" err="1"/>
              <a:t>výstup</a:t>
            </a:r>
            <a:r>
              <a:rPr lang="en-GB" dirty="0"/>
              <a:t> a </a:t>
            </a:r>
            <a:r>
              <a:rPr lang="en-GB" b="1" dirty="0" err="1"/>
              <a:t>vyšší</a:t>
            </a:r>
            <a:r>
              <a:rPr lang="en-GB" b="1" dirty="0"/>
              <a:t> </a:t>
            </a:r>
            <a:r>
              <a:rPr lang="en-GB" b="1" dirty="0" err="1"/>
              <a:t>cenu</a:t>
            </a:r>
            <a:r>
              <a:rPr lang="en-GB" dirty="0"/>
              <a:t>, aby </a:t>
            </a:r>
            <a:r>
              <a:rPr lang="en-GB" dirty="0" err="1"/>
              <a:t>dosáhly</a:t>
            </a:r>
            <a:r>
              <a:rPr lang="en-GB" dirty="0"/>
              <a:t> co </a:t>
            </a:r>
            <a:r>
              <a:rPr lang="en-GB" dirty="0" err="1"/>
              <a:t>nejvyššího</a:t>
            </a:r>
            <a:r>
              <a:rPr lang="en-GB" dirty="0"/>
              <a:t> </a:t>
            </a:r>
            <a:r>
              <a:rPr lang="en-GB" dirty="0" err="1"/>
              <a:t>zisku</a:t>
            </a:r>
            <a:r>
              <a:rPr lang="en-GB" dirty="0"/>
              <a:t> </a:t>
            </a:r>
            <a:r>
              <a:rPr lang="en-GB" dirty="0" err="1"/>
              <a:t>celkově</a:t>
            </a:r>
            <a:r>
              <a:rPr lang="en-GB" dirty="0"/>
              <a:t> – </a:t>
            </a:r>
            <a:r>
              <a:rPr lang="en-GB" dirty="0" err="1"/>
              <a:t>rozdělují</a:t>
            </a:r>
            <a:r>
              <a:rPr lang="en-GB" dirty="0"/>
              <a:t> </a:t>
            </a:r>
            <a:r>
              <a:rPr lang="en-GB" dirty="0" err="1"/>
              <a:t>si</a:t>
            </a:r>
            <a:r>
              <a:rPr lang="en-GB" dirty="0"/>
              <a:t> </a:t>
            </a:r>
            <a:r>
              <a:rPr lang="en-GB" dirty="0" err="1"/>
              <a:t>ho</a:t>
            </a:r>
            <a:r>
              <a:rPr lang="en-GB" dirty="0"/>
              <a:t> </a:t>
            </a:r>
            <a:r>
              <a:rPr lang="en-GB" dirty="0" err="1"/>
              <a:t>mezi</a:t>
            </a:r>
            <a:r>
              <a:rPr lang="en-GB" dirty="0"/>
              <a:t> </a:t>
            </a:r>
            <a:r>
              <a:rPr lang="en-GB" dirty="0" err="1"/>
              <a:t>sebe</a:t>
            </a:r>
            <a:r>
              <a:rPr lang="en-GB" dirty="0"/>
              <a:t>.</a:t>
            </a:r>
          </a:p>
          <a:p>
            <a:pPr>
              <a:buNone/>
            </a:pPr>
            <a:endParaRPr lang="cs-CZ" b="1" dirty="0"/>
          </a:p>
          <a:p>
            <a:pPr>
              <a:buNone/>
            </a:pPr>
            <a:r>
              <a:rPr lang="en-GB" b="1" dirty="0"/>
              <a:t>2. </a:t>
            </a:r>
            <a:r>
              <a:rPr lang="en-GB" b="1" dirty="0" err="1"/>
              <a:t>Cournotův</a:t>
            </a:r>
            <a:r>
              <a:rPr lang="en-GB" b="1" dirty="0"/>
              <a:t> model:</a:t>
            </a:r>
          </a:p>
          <a:p>
            <a:pPr>
              <a:buFont typeface="Arial" panose="020B0604020202020204" pitchFamily="34" charset="0"/>
              <a:buChar char="•"/>
            </a:pPr>
            <a:r>
              <a:rPr lang="en-GB" dirty="0" err="1"/>
              <a:t>Firmy</a:t>
            </a:r>
            <a:r>
              <a:rPr lang="en-GB" dirty="0"/>
              <a:t> </a:t>
            </a:r>
            <a:r>
              <a:rPr lang="en-GB" b="1" dirty="0" err="1"/>
              <a:t>nekooperují</a:t>
            </a:r>
            <a:r>
              <a:rPr lang="en-GB" dirty="0"/>
              <a:t>, ale </a:t>
            </a:r>
            <a:r>
              <a:rPr lang="en-GB" b="1" dirty="0" err="1"/>
              <a:t>strategicky</a:t>
            </a:r>
            <a:r>
              <a:rPr lang="en-GB" b="1" dirty="0"/>
              <a:t> </a:t>
            </a:r>
            <a:r>
              <a:rPr lang="en-GB" b="1" dirty="0" err="1"/>
              <a:t>reagují</a:t>
            </a:r>
            <a:r>
              <a:rPr lang="en-GB" dirty="0"/>
              <a:t> </a:t>
            </a:r>
            <a:r>
              <a:rPr lang="en-GB" dirty="0" err="1"/>
              <a:t>na</a:t>
            </a:r>
            <a:r>
              <a:rPr lang="en-GB" dirty="0"/>
              <a:t> </a:t>
            </a:r>
            <a:r>
              <a:rPr lang="en-GB" dirty="0" err="1"/>
              <a:t>výstup</a:t>
            </a:r>
            <a:r>
              <a:rPr lang="en-GB" dirty="0"/>
              <a:t> </a:t>
            </a:r>
            <a:r>
              <a:rPr lang="en-GB" dirty="0" err="1"/>
              <a:t>konkurenta</a:t>
            </a:r>
            <a:r>
              <a:rPr lang="en-GB" dirty="0"/>
              <a:t>.</a:t>
            </a:r>
          </a:p>
          <a:p>
            <a:pPr>
              <a:buFont typeface="Arial" panose="020B0604020202020204" pitchFamily="34" charset="0"/>
              <a:buChar char="•"/>
            </a:pPr>
            <a:r>
              <a:rPr lang="en-GB" dirty="0" err="1"/>
              <a:t>Každá</a:t>
            </a:r>
            <a:r>
              <a:rPr lang="en-GB" dirty="0"/>
              <a:t> </a:t>
            </a:r>
            <a:r>
              <a:rPr lang="en-GB" dirty="0" err="1"/>
              <a:t>firma</a:t>
            </a:r>
            <a:r>
              <a:rPr lang="en-GB" dirty="0"/>
              <a:t> </a:t>
            </a:r>
            <a:r>
              <a:rPr lang="en-GB" b="1" dirty="0" err="1"/>
              <a:t>maximalizuje</a:t>
            </a:r>
            <a:r>
              <a:rPr lang="en-GB" b="1" dirty="0"/>
              <a:t> </a:t>
            </a:r>
            <a:r>
              <a:rPr lang="en-GB" b="1" dirty="0" err="1"/>
              <a:t>svůj</a:t>
            </a:r>
            <a:r>
              <a:rPr lang="en-GB" b="1" dirty="0"/>
              <a:t> </a:t>
            </a:r>
            <a:r>
              <a:rPr lang="en-GB" b="1" dirty="0" err="1"/>
              <a:t>vlastní</a:t>
            </a:r>
            <a:r>
              <a:rPr lang="en-GB" b="1" dirty="0"/>
              <a:t> </a:t>
            </a:r>
            <a:r>
              <a:rPr lang="en-GB" b="1" dirty="0" err="1"/>
              <a:t>zisk</a:t>
            </a:r>
            <a:r>
              <a:rPr lang="en-GB" dirty="0"/>
              <a:t>, </a:t>
            </a:r>
            <a:r>
              <a:rPr lang="en-GB" dirty="0" err="1"/>
              <a:t>přičemž</a:t>
            </a:r>
            <a:r>
              <a:rPr lang="en-GB" dirty="0"/>
              <a:t> </a:t>
            </a:r>
            <a:r>
              <a:rPr lang="en-GB" dirty="0" err="1"/>
              <a:t>bere</a:t>
            </a:r>
            <a:r>
              <a:rPr lang="en-GB" dirty="0"/>
              <a:t> v </a:t>
            </a:r>
            <a:r>
              <a:rPr lang="en-GB" dirty="0" err="1"/>
              <a:t>úvahu</a:t>
            </a:r>
            <a:r>
              <a:rPr lang="en-GB" dirty="0"/>
              <a:t>, </a:t>
            </a:r>
            <a:r>
              <a:rPr lang="en-GB" dirty="0" err="1"/>
              <a:t>kolik</a:t>
            </a:r>
            <a:r>
              <a:rPr lang="en-GB" dirty="0"/>
              <a:t> </a:t>
            </a:r>
            <a:r>
              <a:rPr lang="en-GB" dirty="0" err="1"/>
              <a:t>vyrábí</a:t>
            </a:r>
            <a:r>
              <a:rPr lang="en-GB" dirty="0"/>
              <a:t> </a:t>
            </a:r>
            <a:r>
              <a:rPr lang="en-GB" dirty="0" err="1"/>
              <a:t>druhá</a:t>
            </a:r>
            <a:r>
              <a:rPr lang="en-GB" dirty="0"/>
              <a:t> </a:t>
            </a:r>
            <a:r>
              <a:rPr lang="en-GB" dirty="0" err="1"/>
              <a:t>firma</a:t>
            </a:r>
            <a:r>
              <a:rPr lang="en-GB" dirty="0"/>
              <a:t>.</a:t>
            </a:r>
          </a:p>
          <a:p>
            <a:pPr>
              <a:buFont typeface="Arial" panose="020B0604020202020204" pitchFamily="34" charset="0"/>
              <a:buChar char="•"/>
            </a:pPr>
            <a:r>
              <a:rPr lang="en-GB" dirty="0" err="1"/>
              <a:t>Rovnovážný</a:t>
            </a:r>
            <a:r>
              <a:rPr lang="en-GB" dirty="0"/>
              <a:t> </a:t>
            </a:r>
            <a:r>
              <a:rPr lang="en-GB" dirty="0" err="1"/>
              <a:t>výstup</a:t>
            </a:r>
            <a:r>
              <a:rPr lang="en-GB" dirty="0"/>
              <a:t> je </a:t>
            </a:r>
            <a:r>
              <a:rPr lang="en-GB" b="1" dirty="0" err="1"/>
              <a:t>vyšší</a:t>
            </a:r>
            <a:r>
              <a:rPr lang="en-GB" b="1" dirty="0"/>
              <a:t> </a:t>
            </a:r>
            <a:r>
              <a:rPr lang="en-GB" b="1" dirty="0" err="1"/>
              <a:t>než</a:t>
            </a:r>
            <a:r>
              <a:rPr lang="en-GB" b="1" dirty="0"/>
              <a:t> u </a:t>
            </a:r>
            <a:r>
              <a:rPr lang="en-GB" b="1" dirty="0" err="1"/>
              <a:t>kartelu</a:t>
            </a:r>
            <a:r>
              <a:rPr lang="en-GB" dirty="0"/>
              <a:t>, ale </a:t>
            </a:r>
            <a:r>
              <a:rPr lang="en-GB" b="1" dirty="0" err="1"/>
              <a:t>nižší</a:t>
            </a:r>
            <a:r>
              <a:rPr lang="en-GB" b="1" dirty="0"/>
              <a:t> </a:t>
            </a:r>
            <a:r>
              <a:rPr lang="en-GB" b="1" dirty="0" err="1"/>
              <a:t>než</a:t>
            </a:r>
            <a:r>
              <a:rPr lang="en-GB" b="1" dirty="0"/>
              <a:t> v </a:t>
            </a:r>
            <a:r>
              <a:rPr lang="en-GB" b="1" dirty="0" err="1"/>
              <a:t>dokonale</a:t>
            </a:r>
            <a:r>
              <a:rPr lang="en-GB" b="1" dirty="0"/>
              <a:t> </a:t>
            </a:r>
            <a:r>
              <a:rPr lang="en-GB" b="1" dirty="0" err="1"/>
              <a:t>konkurenčním</a:t>
            </a:r>
            <a:r>
              <a:rPr lang="en-GB" b="1" dirty="0"/>
              <a:t> </a:t>
            </a:r>
            <a:r>
              <a:rPr lang="en-GB" b="1" dirty="0" err="1"/>
              <a:t>trhu</a:t>
            </a:r>
            <a:r>
              <a:rPr lang="en-GB" dirty="0"/>
              <a:t>.</a:t>
            </a:r>
          </a:p>
          <a:p>
            <a:pPr>
              <a:buNone/>
            </a:pPr>
            <a:endParaRPr lang="cs-CZ" b="1" dirty="0"/>
          </a:p>
          <a:p>
            <a:pPr>
              <a:buNone/>
            </a:pPr>
            <a:r>
              <a:rPr lang="en-GB" b="1" dirty="0" err="1"/>
              <a:t>Důsledek</a:t>
            </a:r>
            <a:r>
              <a:rPr lang="en-GB" b="1" dirty="0"/>
              <a:t>:</a:t>
            </a:r>
          </a:p>
          <a:p>
            <a:pPr>
              <a:buFont typeface="Arial" panose="020B0604020202020204" pitchFamily="34" charset="0"/>
              <a:buChar char="•"/>
            </a:pPr>
            <a:r>
              <a:rPr lang="en-GB" b="1" dirty="0" err="1"/>
              <a:t>Výstup</a:t>
            </a:r>
            <a:r>
              <a:rPr lang="en-GB" b="1" dirty="0"/>
              <a:t> </a:t>
            </a:r>
            <a:r>
              <a:rPr lang="en-GB" b="1" dirty="0" err="1"/>
              <a:t>kartelu</a:t>
            </a:r>
            <a:r>
              <a:rPr lang="en-GB" b="1" dirty="0"/>
              <a:t> &lt; </a:t>
            </a:r>
            <a:r>
              <a:rPr lang="en-GB" b="1" dirty="0" err="1"/>
              <a:t>Výstup</a:t>
            </a:r>
            <a:r>
              <a:rPr lang="en-GB" b="1" dirty="0"/>
              <a:t> v </a:t>
            </a:r>
            <a:r>
              <a:rPr lang="en-GB" b="1" dirty="0" err="1"/>
              <a:t>Cournotově</a:t>
            </a:r>
            <a:r>
              <a:rPr lang="en-GB" b="1" dirty="0"/>
              <a:t> </a:t>
            </a:r>
            <a:r>
              <a:rPr lang="en-GB" b="1" dirty="0" err="1"/>
              <a:t>rovnováze</a:t>
            </a:r>
            <a:endParaRPr lang="en-GB" dirty="0"/>
          </a:p>
          <a:p>
            <a:pPr>
              <a:buFont typeface="Arial" panose="020B0604020202020204" pitchFamily="34" charset="0"/>
              <a:buChar char="•"/>
            </a:pPr>
            <a:r>
              <a:rPr lang="en-GB" b="1" dirty="0"/>
              <a:t>Cena </a:t>
            </a:r>
            <a:r>
              <a:rPr lang="en-GB" b="1" dirty="0" err="1"/>
              <a:t>kartelu</a:t>
            </a:r>
            <a:r>
              <a:rPr lang="en-GB" b="1" dirty="0"/>
              <a:t> &gt; Cena v </a:t>
            </a:r>
            <a:r>
              <a:rPr lang="en-GB" b="1" dirty="0" err="1"/>
              <a:t>Cournotově</a:t>
            </a:r>
            <a:r>
              <a:rPr lang="en-GB" b="1" dirty="0"/>
              <a:t> </a:t>
            </a:r>
            <a:r>
              <a:rPr lang="en-GB" b="1" dirty="0" err="1"/>
              <a:t>modelu</a:t>
            </a:r>
            <a:endParaRPr lang="en-GB" dirty="0"/>
          </a:p>
          <a:p>
            <a:pPr>
              <a:buNone/>
            </a:pPr>
            <a:endParaRPr lang="cs-CZ" dirty="0"/>
          </a:p>
          <a:p>
            <a:pPr>
              <a:buNone/>
            </a:pPr>
            <a:endParaRPr lang="cs-CZ" dirty="0"/>
          </a:p>
          <a:p>
            <a:pPr>
              <a:buNone/>
            </a:pPr>
            <a:r>
              <a:rPr lang="en-GB" dirty="0"/>
              <a:t>Kartel </a:t>
            </a:r>
            <a:r>
              <a:rPr lang="en-GB" dirty="0" err="1"/>
              <a:t>maximalizuje</a:t>
            </a:r>
            <a:r>
              <a:rPr lang="en-GB" dirty="0"/>
              <a:t> </a:t>
            </a:r>
            <a:r>
              <a:rPr lang="en-GB" dirty="0" err="1"/>
              <a:t>zisk</a:t>
            </a:r>
            <a:r>
              <a:rPr lang="en-GB" dirty="0"/>
              <a:t> </a:t>
            </a:r>
            <a:r>
              <a:rPr lang="en-GB" dirty="0" err="1"/>
              <a:t>jako</a:t>
            </a:r>
            <a:r>
              <a:rPr lang="en-GB" dirty="0"/>
              <a:t> </a:t>
            </a:r>
            <a:r>
              <a:rPr lang="en-GB" dirty="0" err="1"/>
              <a:t>celek</a:t>
            </a:r>
            <a:r>
              <a:rPr lang="en-GB" dirty="0"/>
              <a:t> → </a:t>
            </a:r>
            <a:r>
              <a:rPr lang="en-GB" dirty="0" err="1"/>
              <a:t>omezí</a:t>
            </a:r>
            <a:r>
              <a:rPr lang="en-GB" dirty="0"/>
              <a:t> </a:t>
            </a:r>
            <a:r>
              <a:rPr lang="en-GB" dirty="0" err="1"/>
              <a:t>výrobu</a:t>
            </a:r>
            <a:r>
              <a:rPr lang="en-GB" dirty="0"/>
              <a:t>, aby </a:t>
            </a:r>
            <a:r>
              <a:rPr lang="en-GB" dirty="0" err="1"/>
              <a:t>zvedl</a:t>
            </a:r>
            <a:r>
              <a:rPr lang="en-GB" dirty="0"/>
              <a:t> </a:t>
            </a:r>
            <a:r>
              <a:rPr lang="en-GB" dirty="0" err="1"/>
              <a:t>cenu</a:t>
            </a:r>
            <a:r>
              <a:rPr lang="en-GB" dirty="0"/>
              <a:t>.</a:t>
            </a:r>
            <a:br>
              <a:rPr lang="en-GB" dirty="0"/>
            </a:br>
            <a:r>
              <a:rPr lang="en-GB" dirty="0"/>
              <a:t>V </a:t>
            </a:r>
            <a:r>
              <a:rPr lang="en-GB" dirty="0" err="1"/>
              <a:t>Cournotově</a:t>
            </a:r>
            <a:r>
              <a:rPr lang="en-GB" dirty="0"/>
              <a:t> </a:t>
            </a:r>
            <a:r>
              <a:rPr lang="en-GB" dirty="0" err="1"/>
              <a:t>modelu</a:t>
            </a:r>
            <a:r>
              <a:rPr lang="en-GB" dirty="0"/>
              <a:t> je </a:t>
            </a:r>
            <a:r>
              <a:rPr lang="en-GB" dirty="0" err="1"/>
              <a:t>mezi</a:t>
            </a:r>
            <a:r>
              <a:rPr lang="en-GB" dirty="0"/>
              <a:t> </a:t>
            </a:r>
            <a:r>
              <a:rPr lang="en-GB" dirty="0" err="1"/>
              <a:t>firmami</a:t>
            </a:r>
            <a:r>
              <a:rPr lang="en-GB" dirty="0"/>
              <a:t> </a:t>
            </a:r>
            <a:r>
              <a:rPr lang="en-GB" dirty="0" err="1"/>
              <a:t>soutěž</a:t>
            </a:r>
            <a:r>
              <a:rPr lang="en-GB" dirty="0"/>
              <a:t> → </a:t>
            </a:r>
            <a:r>
              <a:rPr lang="en-GB" dirty="0" err="1"/>
              <a:t>každá</a:t>
            </a:r>
            <a:r>
              <a:rPr lang="en-GB" dirty="0"/>
              <a:t> </a:t>
            </a:r>
            <a:r>
              <a:rPr lang="en-GB" dirty="0" err="1"/>
              <a:t>má</a:t>
            </a:r>
            <a:r>
              <a:rPr lang="en-GB" dirty="0"/>
              <a:t> </a:t>
            </a:r>
            <a:r>
              <a:rPr lang="en-GB" dirty="0" err="1"/>
              <a:t>motivaci</a:t>
            </a:r>
            <a:r>
              <a:rPr lang="en-GB" dirty="0"/>
              <a:t> </a:t>
            </a:r>
            <a:r>
              <a:rPr lang="en-GB" dirty="0" err="1"/>
              <a:t>vyrábět</a:t>
            </a:r>
            <a:r>
              <a:rPr lang="en-GB" dirty="0"/>
              <a:t> </a:t>
            </a:r>
            <a:r>
              <a:rPr lang="en-GB" dirty="0" err="1"/>
              <a:t>víc</a:t>
            </a:r>
            <a:r>
              <a:rPr lang="en-GB" dirty="0"/>
              <a:t>, </a:t>
            </a:r>
            <a:r>
              <a:rPr lang="en-GB" dirty="0" err="1"/>
              <a:t>což</a:t>
            </a:r>
            <a:r>
              <a:rPr lang="en-GB" dirty="0"/>
              <a:t> </a:t>
            </a:r>
            <a:r>
              <a:rPr lang="en-GB" dirty="0" err="1"/>
              <a:t>snižuje</a:t>
            </a:r>
            <a:r>
              <a:rPr lang="en-GB" dirty="0"/>
              <a:t> </a:t>
            </a:r>
            <a:r>
              <a:rPr lang="en-GB" dirty="0" err="1"/>
              <a:t>cenu</a:t>
            </a:r>
            <a:r>
              <a:rPr lang="en-GB" dirty="0"/>
              <a:t> a </a:t>
            </a:r>
            <a:r>
              <a:rPr lang="en-GB" dirty="0" err="1"/>
              <a:t>zvyšuje</a:t>
            </a:r>
            <a:r>
              <a:rPr lang="en-GB" dirty="0"/>
              <a:t> </a:t>
            </a:r>
            <a:r>
              <a:rPr lang="en-GB" dirty="0" err="1"/>
              <a:t>celkový</a:t>
            </a:r>
            <a:r>
              <a:rPr lang="en-GB" dirty="0"/>
              <a:t> </a:t>
            </a:r>
            <a:r>
              <a:rPr lang="en-GB" dirty="0" err="1"/>
              <a:t>výstup</a:t>
            </a:r>
            <a:r>
              <a:rPr lang="en-GB" dirty="0"/>
              <a:t>.</a:t>
            </a:r>
            <a:endParaRPr lang="cs-CZ" dirty="0"/>
          </a:p>
          <a:p>
            <a:pPr>
              <a:buNone/>
            </a:pPr>
            <a:endParaRPr lang="cs-CZ" dirty="0"/>
          </a:p>
          <a:p>
            <a:pPr>
              <a:buNone/>
            </a:pPr>
            <a:r>
              <a:rPr lang="en-GB" b="1" dirty="0"/>
              <a:t>1. Kartel (</a:t>
            </a:r>
            <a:r>
              <a:rPr lang="en-GB" b="1" dirty="0" err="1"/>
              <a:t>monopolní</a:t>
            </a:r>
            <a:r>
              <a:rPr lang="en-GB" b="1" dirty="0"/>
              <a:t> </a:t>
            </a:r>
            <a:r>
              <a:rPr lang="en-GB" b="1" dirty="0" err="1"/>
              <a:t>řešení</a:t>
            </a:r>
            <a:r>
              <a:rPr lang="en-GB" b="1" dirty="0"/>
              <a:t>)</a:t>
            </a:r>
          </a:p>
          <a:p>
            <a:pPr>
              <a:buFont typeface="Arial" panose="020B0604020202020204" pitchFamily="34" charset="0"/>
              <a:buChar char="•"/>
            </a:pPr>
            <a:r>
              <a:rPr lang="en-GB" dirty="0" err="1"/>
              <a:t>Křivka</a:t>
            </a:r>
            <a:r>
              <a:rPr lang="en-GB" dirty="0"/>
              <a:t> </a:t>
            </a:r>
            <a:r>
              <a:rPr lang="en-GB" dirty="0" err="1"/>
              <a:t>mezního</a:t>
            </a:r>
            <a:r>
              <a:rPr lang="en-GB" dirty="0"/>
              <a:t> </a:t>
            </a:r>
            <a:r>
              <a:rPr lang="en-GB" dirty="0" err="1"/>
              <a:t>příjmu</a:t>
            </a:r>
            <a:r>
              <a:rPr lang="en-GB" dirty="0"/>
              <a:t> MRMRMR </a:t>
            </a:r>
            <a:r>
              <a:rPr lang="en-GB" dirty="0" err="1"/>
              <a:t>leží</a:t>
            </a:r>
            <a:r>
              <a:rPr lang="en-GB" dirty="0"/>
              <a:t> </a:t>
            </a:r>
            <a:r>
              <a:rPr lang="en-GB" b="1" dirty="0"/>
              <a:t>pod</a:t>
            </a:r>
            <a:r>
              <a:rPr lang="en-GB" dirty="0"/>
              <a:t> </a:t>
            </a:r>
            <a:r>
              <a:rPr lang="en-GB" dirty="0" err="1"/>
              <a:t>poptávkovou</a:t>
            </a:r>
            <a:r>
              <a:rPr lang="en-GB" dirty="0"/>
              <a:t> </a:t>
            </a:r>
            <a:r>
              <a:rPr lang="en-GB" dirty="0" err="1"/>
              <a:t>křivkou</a:t>
            </a:r>
            <a:r>
              <a:rPr lang="en-GB" dirty="0"/>
              <a:t>.</a:t>
            </a:r>
          </a:p>
          <a:p>
            <a:pPr>
              <a:buFont typeface="Arial" panose="020B0604020202020204" pitchFamily="34" charset="0"/>
              <a:buChar char="•"/>
            </a:pPr>
            <a:r>
              <a:rPr lang="en-GB" dirty="0"/>
              <a:t>Kartel (</a:t>
            </a:r>
            <a:r>
              <a:rPr lang="en-GB" dirty="0" err="1"/>
              <a:t>jako</a:t>
            </a:r>
            <a:r>
              <a:rPr lang="en-GB" dirty="0"/>
              <a:t> </a:t>
            </a:r>
            <a:r>
              <a:rPr lang="en-GB" dirty="0" err="1"/>
              <a:t>monopol</a:t>
            </a:r>
            <a:r>
              <a:rPr lang="en-GB" dirty="0"/>
              <a:t>) </a:t>
            </a:r>
            <a:r>
              <a:rPr lang="en-GB" b="1" dirty="0" err="1"/>
              <a:t>zvolí</a:t>
            </a:r>
            <a:r>
              <a:rPr lang="en-GB" b="1" dirty="0"/>
              <a:t> </a:t>
            </a:r>
            <a:r>
              <a:rPr lang="en-GB" b="1" dirty="0" err="1"/>
              <a:t>výstup</a:t>
            </a:r>
            <a:r>
              <a:rPr lang="en-GB" b="1" dirty="0"/>
              <a:t>, </a:t>
            </a:r>
            <a:r>
              <a:rPr lang="en-GB" b="1" dirty="0" err="1"/>
              <a:t>kde</a:t>
            </a:r>
            <a:r>
              <a:rPr lang="en-GB" b="1" dirty="0"/>
              <a:t> MR=MC</a:t>
            </a:r>
            <a:r>
              <a:rPr lang="en-GB" dirty="0"/>
              <a:t>.</a:t>
            </a:r>
          </a:p>
          <a:p>
            <a:pPr>
              <a:buFont typeface="Arial" panose="020B0604020202020204" pitchFamily="34" charset="0"/>
              <a:buChar char="•"/>
            </a:pPr>
            <a:r>
              <a:rPr lang="en-GB" dirty="0" err="1"/>
              <a:t>Celkový</a:t>
            </a:r>
            <a:r>
              <a:rPr lang="en-GB" dirty="0"/>
              <a:t> </a:t>
            </a:r>
            <a:r>
              <a:rPr lang="en-GB" dirty="0" err="1"/>
              <a:t>výstup</a:t>
            </a:r>
            <a:r>
              <a:rPr lang="en-GB" dirty="0"/>
              <a:t> ​ je </a:t>
            </a:r>
            <a:r>
              <a:rPr lang="en-GB" b="1" dirty="0" err="1"/>
              <a:t>nízký</a:t>
            </a:r>
            <a:r>
              <a:rPr lang="en-GB" dirty="0"/>
              <a:t>, </a:t>
            </a:r>
            <a:r>
              <a:rPr lang="en-GB" dirty="0" err="1"/>
              <a:t>cena</a:t>
            </a:r>
            <a:r>
              <a:rPr lang="en-GB" dirty="0"/>
              <a:t> ​ </a:t>
            </a:r>
            <a:r>
              <a:rPr lang="en-GB" b="1" dirty="0" err="1"/>
              <a:t>vysoká</a:t>
            </a:r>
            <a:r>
              <a:rPr lang="en-GB" dirty="0"/>
              <a:t>.</a:t>
            </a:r>
          </a:p>
          <a:p>
            <a:pPr>
              <a:buNone/>
            </a:pPr>
            <a:endParaRPr lang="cs-CZ" b="1" dirty="0"/>
          </a:p>
          <a:p>
            <a:pPr>
              <a:buNone/>
            </a:pPr>
            <a:r>
              <a:rPr lang="en-GB" b="1" dirty="0"/>
              <a:t>2. </a:t>
            </a:r>
            <a:r>
              <a:rPr lang="en-GB" b="1" dirty="0" err="1"/>
              <a:t>Cournotova</a:t>
            </a:r>
            <a:r>
              <a:rPr lang="en-GB" b="1" dirty="0"/>
              <a:t> </a:t>
            </a:r>
            <a:r>
              <a:rPr lang="en-GB" b="1" dirty="0" err="1"/>
              <a:t>rovnováha</a:t>
            </a:r>
            <a:endParaRPr lang="en-GB" b="1" dirty="0"/>
          </a:p>
          <a:p>
            <a:pPr>
              <a:buFont typeface="Arial" panose="020B0604020202020204" pitchFamily="34" charset="0"/>
              <a:buChar char="•"/>
            </a:pPr>
            <a:r>
              <a:rPr lang="en-GB" dirty="0" err="1"/>
              <a:t>Každá</a:t>
            </a:r>
            <a:r>
              <a:rPr lang="en-GB" dirty="0"/>
              <a:t> </a:t>
            </a:r>
            <a:r>
              <a:rPr lang="en-GB" dirty="0" err="1"/>
              <a:t>firma</a:t>
            </a:r>
            <a:r>
              <a:rPr lang="en-GB" dirty="0"/>
              <a:t> </a:t>
            </a:r>
            <a:r>
              <a:rPr lang="en-GB" dirty="0" err="1"/>
              <a:t>bere</a:t>
            </a:r>
            <a:r>
              <a:rPr lang="en-GB" dirty="0"/>
              <a:t> </a:t>
            </a:r>
            <a:r>
              <a:rPr lang="en-GB" dirty="0" err="1"/>
              <a:t>výstup</a:t>
            </a:r>
            <a:r>
              <a:rPr lang="en-GB" dirty="0"/>
              <a:t> </a:t>
            </a:r>
            <a:r>
              <a:rPr lang="en-GB" dirty="0" err="1"/>
              <a:t>druhé</a:t>
            </a:r>
            <a:r>
              <a:rPr lang="en-GB" dirty="0"/>
              <a:t> </a:t>
            </a:r>
            <a:r>
              <a:rPr lang="en-GB" dirty="0" err="1"/>
              <a:t>jako</a:t>
            </a:r>
            <a:r>
              <a:rPr lang="en-GB" dirty="0"/>
              <a:t> </a:t>
            </a:r>
            <a:r>
              <a:rPr lang="en-GB" dirty="0" err="1"/>
              <a:t>daný</a:t>
            </a:r>
            <a:r>
              <a:rPr lang="en-GB" dirty="0"/>
              <a:t> → </a:t>
            </a:r>
            <a:r>
              <a:rPr lang="en-GB" dirty="0" err="1"/>
              <a:t>zvolí</a:t>
            </a:r>
            <a:r>
              <a:rPr lang="en-GB" dirty="0"/>
              <a:t> </a:t>
            </a:r>
            <a:r>
              <a:rPr lang="en-GB" dirty="0" err="1"/>
              <a:t>svůj</a:t>
            </a:r>
            <a:r>
              <a:rPr lang="en-GB" dirty="0"/>
              <a:t> </a:t>
            </a:r>
            <a:r>
              <a:rPr lang="en-GB" dirty="0" err="1"/>
              <a:t>výstup</a:t>
            </a:r>
            <a:r>
              <a:rPr lang="en-GB" dirty="0"/>
              <a:t> </a:t>
            </a:r>
            <a:r>
              <a:rPr lang="en-GB" dirty="0" err="1"/>
              <a:t>tak</a:t>
            </a:r>
            <a:r>
              <a:rPr lang="en-GB" dirty="0"/>
              <a:t>, aby </a:t>
            </a:r>
            <a:r>
              <a:rPr lang="en-GB" dirty="0" err="1"/>
              <a:t>maximalizovala</a:t>
            </a:r>
            <a:r>
              <a:rPr lang="en-GB" dirty="0"/>
              <a:t> </a:t>
            </a:r>
            <a:r>
              <a:rPr lang="en-GB" dirty="0" err="1"/>
              <a:t>zisk</a:t>
            </a:r>
            <a:r>
              <a:rPr lang="en-GB" dirty="0"/>
              <a:t> </a:t>
            </a:r>
            <a:r>
              <a:rPr lang="en-GB" dirty="0" err="1"/>
              <a:t>při</a:t>
            </a:r>
            <a:r>
              <a:rPr lang="en-GB" dirty="0"/>
              <a:t> </a:t>
            </a:r>
            <a:r>
              <a:rPr lang="en-GB" dirty="0" err="1"/>
              <a:t>daném</a:t>
            </a:r>
            <a:r>
              <a:rPr lang="en-GB" dirty="0"/>
              <a:t> </a:t>
            </a:r>
            <a:r>
              <a:rPr lang="en-GB" dirty="0" err="1"/>
              <a:t>výstupu</a:t>
            </a:r>
            <a:r>
              <a:rPr lang="en-GB" dirty="0"/>
              <a:t> </a:t>
            </a:r>
            <a:r>
              <a:rPr lang="en-GB" dirty="0" err="1"/>
              <a:t>konkurenta</a:t>
            </a:r>
            <a:r>
              <a:rPr lang="en-GB" dirty="0"/>
              <a:t>.</a:t>
            </a:r>
          </a:p>
          <a:p>
            <a:pPr>
              <a:buFont typeface="Arial" panose="020B0604020202020204" pitchFamily="34" charset="0"/>
              <a:buChar char="•"/>
            </a:pPr>
            <a:r>
              <a:rPr lang="en-GB" dirty="0" err="1"/>
              <a:t>Výsledkem</a:t>
            </a:r>
            <a:r>
              <a:rPr lang="en-GB" dirty="0"/>
              <a:t> je </a:t>
            </a:r>
            <a:r>
              <a:rPr lang="en-GB" b="1" dirty="0" err="1"/>
              <a:t>vyšší</a:t>
            </a:r>
            <a:r>
              <a:rPr lang="en-GB" b="1" dirty="0"/>
              <a:t> </a:t>
            </a:r>
            <a:r>
              <a:rPr lang="en-GB" b="1" dirty="0" err="1"/>
              <a:t>celkový</a:t>
            </a:r>
            <a:r>
              <a:rPr lang="en-GB" b="1" dirty="0"/>
              <a:t> </a:t>
            </a:r>
            <a:r>
              <a:rPr lang="en-GB" b="1" dirty="0" err="1"/>
              <a:t>výstup</a:t>
            </a:r>
            <a:r>
              <a:rPr lang="en-GB" b="1" dirty="0"/>
              <a:t>​</a:t>
            </a:r>
            <a:r>
              <a:rPr lang="en-GB" dirty="0"/>
              <a:t>.</a:t>
            </a:r>
          </a:p>
          <a:p>
            <a:pPr>
              <a:buFont typeface="Arial" panose="020B0604020202020204" pitchFamily="34" charset="0"/>
              <a:buChar char="•"/>
            </a:pPr>
            <a:r>
              <a:rPr lang="en-GB" dirty="0"/>
              <a:t>Cena je </a:t>
            </a:r>
            <a:r>
              <a:rPr lang="en-GB" dirty="0" err="1"/>
              <a:t>nižší</a:t>
            </a:r>
            <a:r>
              <a:rPr lang="en-GB" dirty="0"/>
              <a:t> </a:t>
            </a:r>
            <a:r>
              <a:rPr lang="en-GB" dirty="0" err="1"/>
              <a:t>než</a:t>
            </a:r>
            <a:r>
              <a:rPr lang="en-GB" dirty="0"/>
              <a:t> u </a:t>
            </a:r>
            <a:r>
              <a:rPr lang="en-GB" dirty="0" err="1"/>
              <a:t>kartelu</a:t>
            </a:r>
            <a:r>
              <a:rPr lang="en-GB" dirty="0"/>
              <a:t>, ale </a:t>
            </a:r>
            <a:r>
              <a:rPr lang="en-GB" dirty="0" err="1"/>
              <a:t>vyšší</a:t>
            </a:r>
            <a:r>
              <a:rPr lang="en-GB" dirty="0"/>
              <a:t> </a:t>
            </a:r>
            <a:r>
              <a:rPr lang="en-GB" dirty="0" err="1"/>
              <a:t>než</a:t>
            </a:r>
            <a:r>
              <a:rPr lang="en-GB" dirty="0"/>
              <a:t> v </a:t>
            </a:r>
            <a:r>
              <a:rPr lang="en-GB" dirty="0" err="1"/>
              <a:t>konkurenci</a:t>
            </a:r>
            <a:r>
              <a:rPr lang="en-GB" dirty="0"/>
              <a:t>.</a:t>
            </a:r>
          </a:p>
          <a:p>
            <a:pPr>
              <a:buNone/>
            </a:pPr>
            <a:endParaRPr lang="en-GB" dirty="0"/>
          </a:p>
          <a:p>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23</a:t>
            </a:fld>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Dosud jsme při analýze oligopolu vycházeli z velmi zjednodušujícího předpokladu, že daná firma při přijímání svých rozhodnutí nepředpokládá, že by její konkurenti nějakým způsobem reagovali na změnu velikosti jejího vlastního výstupu nebo výše ceny.</a:t>
            </a:r>
          </a:p>
          <a:p>
            <a:r>
              <a:rPr lang="cs-CZ" noProof="0" dirty="0"/>
              <a:t>Tento předpoklad však neodpovídá reálnému ekonomickému životu, kdy v případě malého počtu firem na trhu nemůže žádná z nich nebrat v úvahu chování svých konkurentů. </a:t>
            </a:r>
          </a:p>
          <a:p>
            <a:r>
              <a:rPr lang="cs-CZ" noProof="0" dirty="0"/>
              <a:t>Například firma Procter &amp; Gamble se při úvahách o produkci nového druhu pracího prášku bude pravděpodobně snažit odhadnout reakci firmy </a:t>
            </a:r>
            <a:r>
              <a:rPr lang="cs-CZ" noProof="0" dirty="0" err="1"/>
              <a:t>Henkel</a:t>
            </a:r>
            <a:r>
              <a:rPr lang="cs-CZ" noProof="0" dirty="0"/>
              <a:t> jak v oblasti její cenové politiky, tak reklamy.</a:t>
            </a:r>
          </a:p>
          <a:p>
            <a:r>
              <a:rPr lang="cs-CZ" noProof="0" dirty="0"/>
              <a:t>Problémem ekonomické teorie je, jak implementovat takové strategické úvahy do tradičních modelů.  Dokonalejším nástrojem zkoumání strategického chování firem je teorie her. </a:t>
            </a:r>
          </a:p>
          <a:p>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24</a:t>
            </a:fld>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cs-CZ" altLang="cs-CZ" b="1" i="1" dirty="0">
                <a:solidFill>
                  <a:schemeClr val="tx1"/>
                </a:solidFill>
                <a:latin typeface="Times New Roman" panose="02020603050405020304" pitchFamily="18" charset="0"/>
                <a:cs typeface="Times New Roman" panose="02020603050405020304" pitchFamily="18" charset="0"/>
              </a:rPr>
              <a:t>Při vyjádření mezního příjmu na levé straně rovnice (předchozí snímek) vycházíme ze vztahu, který umožňuje popsat nejen přímou závislost mezi výstupem i-té firmy a tržní cenou, ale i mezi změnou výstupu ostatních firem a změnou tržní ceny způsobenou změnou výstupu i-té firmy.</a:t>
            </a:r>
          </a:p>
          <a:p>
            <a:pPr algn="just"/>
            <a:r>
              <a:rPr lang="cs-CZ" altLang="cs-CZ" b="1" i="1" dirty="0">
                <a:solidFill>
                  <a:schemeClr val="tx1"/>
                </a:solidFill>
                <a:latin typeface="Times New Roman" panose="02020603050405020304" pitchFamily="18" charset="0"/>
                <a:cs typeface="Times New Roman" panose="02020603050405020304" pitchFamily="18" charset="0"/>
              </a:rPr>
              <a:t>Protože však bez dalších dodatečných předpokladů nelze o velikosti výše zmíněných závislostí nic přesného říci, nemůže být popsaný přístup chápán jako nějaká obecná teorie oligopolu. Může se však stát východiskem jiných teorií této tržní struktury. </a:t>
            </a:r>
          </a:p>
          <a:p>
            <a:pPr>
              <a:buNone/>
            </a:pPr>
            <a:endParaRPr lang="cs-CZ" dirty="0"/>
          </a:p>
          <a:p>
            <a:pPr>
              <a:buNone/>
            </a:pPr>
            <a:r>
              <a:rPr lang="en-GB" dirty="0"/>
              <a:t>Tato </a:t>
            </a:r>
            <a:r>
              <a:rPr lang="en-GB" dirty="0" err="1"/>
              <a:t>rovnice</a:t>
            </a:r>
            <a:r>
              <a:rPr lang="en-GB" dirty="0"/>
              <a:t> </a:t>
            </a:r>
            <a:r>
              <a:rPr lang="en-GB" dirty="0" err="1"/>
              <a:t>vyjadřuje</a:t>
            </a:r>
            <a:r>
              <a:rPr lang="en-GB" dirty="0"/>
              <a:t> </a:t>
            </a:r>
            <a:r>
              <a:rPr lang="en-GB" b="1" dirty="0" err="1"/>
              <a:t>obecnou</a:t>
            </a:r>
            <a:r>
              <a:rPr lang="en-GB" b="1" dirty="0"/>
              <a:t> </a:t>
            </a:r>
            <a:r>
              <a:rPr lang="en-GB" b="1" dirty="0" err="1"/>
              <a:t>podmínku</a:t>
            </a:r>
            <a:r>
              <a:rPr lang="en-GB" b="1" dirty="0"/>
              <a:t> </a:t>
            </a:r>
            <a:r>
              <a:rPr lang="en-GB" b="1" dirty="0" err="1"/>
              <a:t>ziskové</a:t>
            </a:r>
            <a:r>
              <a:rPr lang="en-GB" b="1" dirty="0"/>
              <a:t> </a:t>
            </a:r>
            <a:r>
              <a:rPr lang="en-GB" b="1" dirty="0" err="1"/>
              <a:t>maximalizace</a:t>
            </a:r>
            <a:r>
              <a:rPr lang="en-GB" dirty="0"/>
              <a:t> v </a:t>
            </a:r>
            <a:r>
              <a:rPr lang="en-GB" dirty="0" err="1"/>
              <a:t>oligopolu</a:t>
            </a:r>
            <a:r>
              <a:rPr lang="en-GB" dirty="0"/>
              <a:t>, </a:t>
            </a:r>
            <a:r>
              <a:rPr lang="en-GB" dirty="0" err="1"/>
              <a:t>kde</a:t>
            </a:r>
            <a:r>
              <a:rPr lang="en-GB" dirty="0"/>
              <a:t>:</a:t>
            </a:r>
          </a:p>
          <a:p>
            <a:pPr>
              <a:buFont typeface="Arial" panose="020B0604020202020204" pitchFamily="34" charset="0"/>
              <a:buChar char="•"/>
            </a:pPr>
            <a:r>
              <a:rPr lang="en-GB" dirty="0" err="1"/>
              <a:t>firma</a:t>
            </a:r>
            <a:r>
              <a:rPr lang="en-GB" dirty="0"/>
              <a:t> </a:t>
            </a:r>
            <a:r>
              <a:rPr lang="en-GB" dirty="0" err="1"/>
              <a:t>bere</a:t>
            </a:r>
            <a:r>
              <a:rPr lang="en-GB" dirty="0"/>
              <a:t> v </a:t>
            </a:r>
            <a:r>
              <a:rPr lang="en-GB" dirty="0" err="1"/>
              <a:t>úvahu</a:t>
            </a:r>
            <a:r>
              <a:rPr lang="en-GB" dirty="0"/>
              <a:t> </a:t>
            </a:r>
            <a:r>
              <a:rPr lang="en-GB" dirty="0" err="1"/>
              <a:t>svůj</a:t>
            </a:r>
            <a:r>
              <a:rPr lang="en-GB" dirty="0"/>
              <a:t> </a:t>
            </a:r>
            <a:r>
              <a:rPr lang="en-GB" b="1" dirty="0" err="1"/>
              <a:t>vliv</a:t>
            </a:r>
            <a:r>
              <a:rPr lang="en-GB" b="1" dirty="0"/>
              <a:t> </a:t>
            </a:r>
            <a:r>
              <a:rPr lang="en-GB" b="1" dirty="0" err="1"/>
              <a:t>na</a:t>
            </a:r>
            <a:r>
              <a:rPr lang="en-GB" b="1" dirty="0"/>
              <a:t> </a:t>
            </a:r>
            <a:r>
              <a:rPr lang="en-GB" b="1" dirty="0" err="1"/>
              <a:t>cenu</a:t>
            </a:r>
            <a:r>
              <a:rPr lang="en-GB" dirty="0"/>
              <a:t>,</a:t>
            </a:r>
          </a:p>
          <a:p>
            <a:pPr>
              <a:buFont typeface="Arial" panose="020B0604020202020204" pitchFamily="34" charset="0"/>
              <a:buChar char="•"/>
            </a:pPr>
            <a:r>
              <a:rPr lang="en-GB" dirty="0"/>
              <a:t>a </a:t>
            </a:r>
            <a:r>
              <a:rPr lang="en-GB" b="1" dirty="0" err="1"/>
              <a:t>reakce</a:t>
            </a:r>
            <a:r>
              <a:rPr lang="en-GB" b="1" dirty="0"/>
              <a:t> </a:t>
            </a:r>
            <a:r>
              <a:rPr lang="en-GB" b="1" dirty="0" err="1"/>
              <a:t>konkurentů</a:t>
            </a:r>
            <a:r>
              <a:rPr lang="en-GB" dirty="0"/>
              <a:t>, </a:t>
            </a:r>
            <a:r>
              <a:rPr lang="en-GB" dirty="0" err="1"/>
              <a:t>pokud</a:t>
            </a:r>
            <a:r>
              <a:rPr lang="en-GB" dirty="0"/>
              <a:t> je </a:t>
            </a:r>
            <a:r>
              <a:rPr lang="en-GB" dirty="0" err="1"/>
              <a:t>očekává</a:t>
            </a:r>
            <a:r>
              <a:rPr lang="en-GB" dirty="0"/>
              <a:t>.</a:t>
            </a:r>
          </a:p>
          <a:p>
            <a:pPr algn="just"/>
            <a:endParaRPr lang="cs-CZ" b="1" i="1" noProof="0" dirty="0">
              <a:solidFill>
                <a:schemeClr val="tx1"/>
              </a:solidFill>
              <a:latin typeface="Times New Roman" panose="02020603050405020304" pitchFamily="18" charset="0"/>
              <a:cs typeface="Times New Roman" panose="02020603050405020304" pitchFamily="18" charset="0"/>
            </a:endParaRPr>
          </a:p>
          <a:p>
            <a:pPr algn="just"/>
            <a:r>
              <a:rPr lang="cs-CZ" noProof="0" dirty="0"/>
              <a:t>Protože však bez dalších dodatečných předpokladů nelze o velikosti výše zmíněných závislostí nic přesného říci, nemůže být popsaný přístup chápán jako nějaká obecná teorie oligopolu. Může se však stát východiskem jiných teorií této tržní struktury.</a:t>
            </a:r>
          </a:p>
          <a:p>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25</a:t>
            </a:fld>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16AF8-E91E-713D-1EE7-C7D3C17101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C53761-0E24-E010-5BC9-ECBB8CC3BD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37F1C3-BCFB-E4D1-2536-7A84221BE015}"/>
              </a:ext>
            </a:extLst>
          </p:cNvPr>
          <p:cNvSpPr>
            <a:spLocks noGrp="1"/>
          </p:cNvSpPr>
          <p:nvPr>
            <p:ph type="body" idx="1"/>
          </p:nvPr>
        </p:nvSpPr>
        <p:spPr/>
        <p:txBody>
          <a:bodyPr/>
          <a:lstStyle/>
          <a:p>
            <a:pPr>
              <a:buNone/>
            </a:pPr>
            <a:r>
              <a:rPr lang="en-GB" dirty="0" err="1"/>
              <a:t>Firma</a:t>
            </a:r>
            <a:r>
              <a:rPr lang="en-GB" dirty="0"/>
              <a:t> iii </a:t>
            </a:r>
            <a:r>
              <a:rPr lang="en-GB" dirty="0" err="1"/>
              <a:t>maximalizuje</a:t>
            </a:r>
            <a:r>
              <a:rPr lang="en-GB" dirty="0"/>
              <a:t> </a:t>
            </a:r>
            <a:r>
              <a:rPr lang="en-GB" dirty="0" err="1"/>
              <a:t>zisk</a:t>
            </a:r>
            <a:r>
              <a:rPr lang="en-GB" dirty="0"/>
              <a:t>, </a:t>
            </a:r>
            <a:r>
              <a:rPr lang="en-GB" dirty="0" err="1"/>
              <a:t>pokud</a:t>
            </a:r>
            <a:r>
              <a:rPr lang="en-GB" dirty="0"/>
              <a:t> </a:t>
            </a:r>
            <a:r>
              <a:rPr lang="en-GB" dirty="0" err="1"/>
              <a:t>platí</a:t>
            </a:r>
            <a:r>
              <a:rPr lang="en-GB" dirty="0"/>
              <a:t>: </a:t>
            </a:r>
            <a:r>
              <a:rPr lang="en-GB" b="1" dirty="0" err="1"/>
              <a:t>mezní</a:t>
            </a:r>
            <a:r>
              <a:rPr lang="en-GB" b="1" dirty="0"/>
              <a:t> </a:t>
            </a:r>
            <a:r>
              <a:rPr lang="en-GB" b="1" dirty="0" err="1"/>
              <a:t>příjem</a:t>
            </a:r>
            <a:r>
              <a:rPr lang="en-GB" dirty="0"/>
              <a:t> se </a:t>
            </a:r>
            <a:r>
              <a:rPr lang="en-GB" dirty="0" err="1"/>
              <a:t>rovná</a:t>
            </a:r>
            <a:r>
              <a:rPr lang="en-GB" dirty="0"/>
              <a:t> </a:t>
            </a:r>
            <a:r>
              <a:rPr lang="en-GB" b="1" dirty="0" err="1"/>
              <a:t>mezním</a:t>
            </a:r>
            <a:r>
              <a:rPr lang="en-GB" b="1" dirty="0"/>
              <a:t> </a:t>
            </a:r>
            <a:r>
              <a:rPr lang="en-GB" b="1" dirty="0" err="1"/>
              <a:t>nákladům</a:t>
            </a:r>
            <a:r>
              <a:rPr lang="en-GB" dirty="0"/>
              <a:t>.</a:t>
            </a:r>
          </a:p>
          <a:p>
            <a:r>
              <a:rPr lang="en-GB" dirty="0"/>
              <a:t>Ale </a:t>
            </a:r>
            <a:r>
              <a:rPr lang="en-GB" dirty="0" err="1"/>
              <a:t>protože</a:t>
            </a:r>
            <a:r>
              <a:rPr lang="en-GB" dirty="0"/>
              <a:t> v </a:t>
            </a:r>
            <a:r>
              <a:rPr lang="en-GB" dirty="0" err="1"/>
              <a:t>oligopolu</a:t>
            </a:r>
            <a:r>
              <a:rPr lang="en-GB" dirty="0"/>
              <a:t> </a:t>
            </a:r>
            <a:r>
              <a:rPr lang="en-GB" dirty="0" err="1"/>
              <a:t>firma</a:t>
            </a:r>
            <a:r>
              <a:rPr lang="en-GB" dirty="0"/>
              <a:t> </a:t>
            </a:r>
            <a:r>
              <a:rPr lang="en-GB" dirty="0" err="1"/>
              <a:t>ovlivňuje</a:t>
            </a:r>
            <a:r>
              <a:rPr lang="en-GB" dirty="0"/>
              <a:t> </a:t>
            </a:r>
            <a:r>
              <a:rPr lang="en-GB" dirty="0" err="1"/>
              <a:t>cenu</a:t>
            </a:r>
            <a:r>
              <a:rPr lang="en-GB" dirty="0"/>
              <a:t> a </a:t>
            </a:r>
            <a:r>
              <a:rPr lang="en-GB" b="1" dirty="0" err="1"/>
              <a:t>tuší</a:t>
            </a:r>
            <a:r>
              <a:rPr lang="en-GB" b="1" dirty="0"/>
              <a:t>, </a:t>
            </a:r>
            <a:r>
              <a:rPr lang="en-GB" b="1" dirty="0" err="1"/>
              <a:t>že</a:t>
            </a:r>
            <a:r>
              <a:rPr lang="en-GB" b="1" dirty="0"/>
              <a:t> </a:t>
            </a:r>
            <a:r>
              <a:rPr lang="en-GB" b="1" dirty="0" err="1"/>
              <a:t>ostatní</a:t>
            </a:r>
            <a:r>
              <a:rPr lang="en-GB" b="1" dirty="0"/>
              <a:t> </a:t>
            </a:r>
            <a:r>
              <a:rPr lang="en-GB" b="1" dirty="0" err="1"/>
              <a:t>firmy</a:t>
            </a:r>
            <a:r>
              <a:rPr lang="en-GB" b="1" dirty="0"/>
              <a:t> </a:t>
            </a:r>
            <a:r>
              <a:rPr lang="en-GB" b="1" dirty="0" err="1"/>
              <a:t>mohou</a:t>
            </a:r>
            <a:r>
              <a:rPr lang="en-GB" b="1" dirty="0"/>
              <a:t> </a:t>
            </a:r>
            <a:r>
              <a:rPr lang="en-GB" b="1" dirty="0" err="1"/>
              <a:t>reagovat</a:t>
            </a:r>
            <a:r>
              <a:rPr lang="en-GB" dirty="0"/>
              <a:t>, </a:t>
            </a:r>
            <a:r>
              <a:rPr lang="en-GB" dirty="0" err="1"/>
              <a:t>bere</a:t>
            </a:r>
            <a:r>
              <a:rPr lang="en-GB" dirty="0"/>
              <a:t> v </a:t>
            </a:r>
            <a:r>
              <a:rPr lang="en-GB" dirty="0" err="1"/>
              <a:t>úvahu</a:t>
            </a:r>
            <a:r>
              <a:rPr lang="en-GB" dirty="0"/>
              <a:t> </a:t>
            </a:r>
            <a:r>
              <a:rPr lang="en-GB" dirty="0" err="1"/>
              <a:t>nejen</a:t>
            </a:r>
            <a:r>
              <a:rPr lang="en-GB" dirty="0"/>
              <a:t> </a:t>
            </a:r>
            <a:r>
              <a:rPr lang="en-GB" b="1" dirty="0" err="1"/>
              <a:t>přímý</a:t>
            </a:r>
            <a:r>
              <a:rPr lang="en-GB" b="1" dirty="0"/>
              <a:t> </a:t>
            </a:r>
            <a:r>
              <a:rPr lang="en-GB" b="1" dirty="0" err="1"/>
              <a:t>vliv</a:t>
            </a:r>
            <a:r>
              <a:rPr lang="en-GB" b="1" dirty="0"/>
              <a:t> </a:t>
            </a:r>
            <a:r>
              <a:rPr lang="en-GB" b="1" dirty="0" err="1"/>
              <a:t>její</a:t>
            </a:r>
            <a:r>
              <a:rPr lang="en-GB" b="1" dirty="0"/>
              <a:t> </a:t>
            </a:r>
            <a:r>
              <a:rPr lang="en-GB" b="1" dirty="0" err="1"/>
              <a:t>produkce</a:t>
            </a:r>
            <a:r>
              <a:rPr lang="en-GB" b="1" dirty="0"/>
              <a:t> </a:t>
            </a:r>
            <a:r>
              <a:rPr lang="en-GB" b="1" dirty="0" err="1"/>
              <a:t>na</a:t>
            </a:r>
            <a:r>
              <a:rPr lang="en-GB" b="1" dirty="0"/>
              <a:t> </a:t>
            </a:r>
            <a:r>
              <a:rPr lang="en-GB" b="1" dirty="0" err="1"/>
              <a:t>cenu</a:t>
            </a:r>
            <a:r>
              <a:rPr lang="en-GB" dirty="0"/>
              <a:t> (</a:t>
            </a:r>
            <a:r>
              <a:rPr lang="el-GR" dirty="0"/>
              <a:t>δ</a:t>
            </a:r>
            <a:r>
              <a:rPr lang="en-GB" dirty="0"/>
              <a:t>P</a:t>
            </a:r>
            <a:r>
              <a:rPr lang="cs-CZ" dirty="0"/>
              <a:t>/</a:t>
            </a:r>
            <a:r>
              <a:rPr lang="el-GR" dirty="0"/>
              <a:t>δ</a:t>
            </a:r>
            <a:r>
              <a:rPr lang="en-GB" dirty="0"/>
              <a:t>qi​), ale </a:t>
            </a:r>
            <a:r>
              <a:rPr lang="en-GB" dirty="0" err="1"/>
              <a:t>i</a:t>
            </a:r>
            <a:r>
              <a:rPr lang="en-GB" dirty="0"/>
              <a:t> </a:t>
            </a:r>
            <a:r>
              <a:rPr lang="en-GB" b="1" dirty="0" err="1"/>
              <a:t>nepřímý</a:t>
            </a:r>
            <a:r>
              <a:rPr lang="en-GB" b="1" dirty="0"/>
              <a:t> </a:t>
            </a:r>
            <a:r>
              <a:rPr lang="en-GB" b="1" dirty="0" err="1"/>
              <a:t>vliv</a:t>
            </a:r>
            <a:r>
              <a:rPr lang="en-GB" b="1" dirty="0"/>
              <a:t> </a:t>
            </a:r>
            <a:r>
              <a:rPr lang="en-GB" b="1" dirty="0" err="1"/>
              <a:t>přes</a:t>
            </a:r>
            <a:r>
              <a:rPr lang="en-GB" b="1" dirty="0"/>
              <a:t> </a:t>
            </a:r>
            <a:r>
              <a:rPr lang="en-GB" b="1" dirty="0" err="1"/>
              <a:t>reakce</a:t>
            </a:r>
            <a:r>
              <a:rPr lang="en-GB" b="1" dirty="0"/>
              <a:t> </a:t>
            </a:r>
            <a:r>
              <a:rPr lang="en-GB" b="1" dirty="0" err="1"/>
              <a:t>konkurence</a:t>
            </a:r>
            <a:r>
              <a:rPr lang="en-GB" dirty="0"/>
              <a:t> (</a:t>
            </a:r>
            <a:r>
              <a:rPr lang="el-GR" dirty="0"/>
              <a:t>δ</a:t>
            </a:r>
            <a:r>
              <a:rPr lang="en-GB" dirty="0" err="1"/>
              <a:t>qj</a:t>
            </a:r>
            <a:r>
              <a:rPr lang="cs-CZ" dirty="0"/>
              <a:t>/</a:t>
            </a:r>
            <a:r>
              <a:rPr lang="el-GR" dirty="0"/>
              <a:t>δ</a:t>
            </a:r>
            <a:r>
              <a:rPr lang="en-GB" dirty="0"/>
              <a:t>qi​​).</a:t>
            </a:r>
          </a:p>
          <a:p>
            <a:endParaRPr lang="cs-CZ" noProof="0" dirty="0"/>
          </a:p>
        </p:txBody>
      </p:sp>
      <p:sp>
        <p:nvSpPr>
          <p:cNvPr id="4" name="Slide Number Placeholder 3">
            <a:extLst>
              <a:ext uri="{FF2B5EF4-FFF2-40B4-BE49-F238E27FC236}">
                <a16:creationId xmlns:a16="http://schemas.microsoft.com/office/drawing/2014/main" id="{02B36DF5-E8F6-CCC0-A82F-7F7E88B9E41E}"/>
              </a:ext>
            </a:extLst>
          </p:cNvPr>
          <p:cNvSpPr>
            <a:spLocks noGrp="1"/>
          </p:cNvSpPr>
          <p:nvPr>
            <p:ph type="sldNum" sz="quarter" idx="5"/>
          </p:nvPr>
        </p:nvSpPr>
        <p:spPr/>
        <p:txBody>
          <a:bodyPr/>
          <a:lstStyle/>
          <a:p>
            <a:fld id="{B6B4AD3D-6C93-44BC-9123-10DDA05B8073}" type="slidenum">
              <a:rPr lang="en-GB" smtClean="0"/>
              <a:t>26</a:t>
            </a:fld>
            <a:endParaRPr lang="en-GB" dirty="0"/>
          </a:p>
        </p:txBody>
      </p:sp>
    </p:spTree>
    <p:extLst>
      <p:ext uri="{BB962C8B-B14F-4D97-AF65-F5344CB8AC3E}">
        <p14:creationId xmlns:p14="http://schemas.microsoft.com/office/powerpoint/2010/main" val="3605044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27</a:t>
            </a:fld>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Ta firma, které se podaří zjistit, jakým způsobem bude její konkurent reagovat, bude realizovat výhodu v podobě většího zisku.</a:t>
            </a:r>
          </a:p>
          <a:p>
            <a:r>
              <a:rPr lang="cs-CZ" noProof="0" dirty="0"/>
              <a:t>Někteří autoři v této souvislosti proto hovoří o asymetrickém chování, kdy je první (aktivní) firma v postavení vůdce a druhá (pasivní) firma v postavení následníka. Aktivní firma využívá svých znalostí reakční křivky pasivní firmy a zlepšuje svou pozici.</a:t>
            </a:r>
          </a:p>
          <a:p>
            <a:r>
              <a:rPr lang="cs-CZ" noProof="0" dirty="0"/>
              <a:t>Jiní autoři zdůrazňují aspekt časové odlišnosti: výhodou firmy, která oznámí velikost svého výstupu jako první, je, že druhá firma považuje tuto velikost výstupu za neměnnou a z ní potom následně odvozuje velikost svého vlastního výstupu.</a:t>
            </a:r>
          </a:p>
        </p:txBody>
      </p:sp>
      <p:sp>
        <p:nvSpPr>
          <p:cNvPr id="4" name="Slide Number Placeholder 3"/>
          <p:cNvSpPr>
            <a:spLocks noGrp="1"/>
          </p:cNvSpPr>
          <p:nvPr>
            <p:ph type="sldNum" sz="quarter" idx="5"/>
          </p:nvPr>
        </p:nvSpPr>
        <p:spPr/>
        <p:txBody>
          <a:bodyPr/>
          <a:lstStyle/>
          <a:p>
            <a:fld id="{B6B4AD3D-6C93-44BC-9123-10DDA05B8073}" type="slidenum">
              <a:rPr lang="en-GB" smtClean="0"/>
              <a:t>28</a:t>
            </a:fld>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cs-CZ" altLang="cs-CZ" sz="1200" b="1" i="1" dirty="0">
                <a:solidFill>
                  <a:schemeClr val="tx1"/>
                </a:solidFill>
                <a:latin typeface="Times New Roman" panose="02020603050405020304" pitchFamily="18" charset="0"/>
                <a:cs typeface="Times New Roman" panose="02020603050405020304" pitchFamily="18" charset="0"/>
              </a:rPr>
              <a:t>Cenové vůdcovství můžeme obecně charakterizovat jako situaci, kdy jedna firma v odvětví přebírá iniciativu při stanovení cen a ostatní firmy tuto cenu přebírají. Zpravidla bývají popisovány dvě formy, a to cenové vůdcovství s dominantní firmou a barometrické cenové vůdcovství.</a:t>
            </a:r>
          </a:p>
          <a:p>
            <a:pPr marL="0" marR="0" lvl="0" indent="0" algn="l" defTabSz="914400" rtl="0" eaLnBrk="1" fontAlgn="auto" latinLnBrk="0" hangingPunct="1">
              <a:lnSpc>
                <a:spcPct val="100000"/>
              </a:lnSpc>
              <a:spcBef>
                <a:spcPts val="0"/>
              </a:spcBef>
              <a:spcAft>
                <a:spcPts val="0"/>
              </a:spcAft>
              <a:buClrTx/>
              <a:buSzTx/>
              <a:buFontTx/>
              <a:buNone/>
              <a:defRPr/>
            </a:pPr>
            <a:r>
              <a:rPr lang="cs-CZ" altLang="cs-CZ" sz="1200" b="1" i="1" dirty="0">
                <a:solidFill>
                  <a:schemeClr val="tx1"/>
                </a:solidFill>
                <a:latin typeface="Times New Roman" panose="02020603050405020304" pitchFamily="18" charset="0"/>
                <a:cs typeface="Times New Roman" panose="02020603050405020304" pitchFamily="18" charset="0"/>
              </a:rPr>
              <a:t>Typickou dominantní firmou je zpravidla firma, jejímiž jedinými konkurenty jsou četné menší firmy na tzv. konkurenčním okraji, neschopné svými rozhodnutími o výstupu či ceně zásadně ovlivnit trh.</a:t>
            </a:r>
          </a:p>
          <a:p>
            <a:pPr marL="0" marR="0" lvl="0" indent="0" algn="l" defTabSz="914400" rtl="0" eaLnBrk="1" fontAlgn="auto" latinLnBrk="0" hangingPunct="1">
              <a:lnSpc>
                <a:spcPct val="100000"/>
              </a:lnSpc>
              <a:spcBef>
                <a:spcPts val="0"/>
              </a:spcBef>
              <a:spcAft>
                <a:spcPts val="0"/>
              </a:spcAft>
              <a:buClrTx/>
              <a:buSzTx/>
              <a:buFontTx/>
              <a:buNone/>
              <a:defRPr/>
            </a:pPr>
            <a:endParaRPr lang="cs-CZ" altLang="cs-CZ" sz="1200" b="1" i="1" dirty="0">
              <a:solidFill>
                <a:schemeClr val="tx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cs-CZ" altLang="cs-CZ" sz="1200" b="1" i="1" dirty="0">
                <a:solidFill>
                  <a:schemeClr val="tx1"/>
                </a:solidFill>
                <a:latin typeface="Times New Roman" panose="02020603050405020304" pitchFamily="18" charset="0"/>
                <a:cs typeface="Times New Roman" panose="02020603050405020304" pitchFamily="18" charset="0"/>
              </a:rPr>
              <a:t>Poznámka: Termín „konkurenční okraj“ (</a:t>
            </a:r>
            <a:r>
              <a:rPr lang="cs-CZ" altLang="cs-CZ" sz="1200" b="1" i="1" dirty="0" err="1">
                <a:solidFill>
                  <a:schemeClr val="tx1"/>
                </a:solidFill>
                <a:latin typeface="Times New Roman" panose="02020603050405020304" pitchFamily="18" charset="0"/>
                <a:cs typeface="Times New Roman" panose="02020603050405020304" pitchFamily="18" charset="0"/>
              </a:rPr>
              <a:t>Competitive</a:t>
            </a:r>
            <a:r>
              <a:rPr lang="cs-CZ" altLang="cs-CZ" sz="1200" b="1" i="1" dirty="0">
                <a:solidFill>
                  <a:schemeClr val="tx1"/>
                </a:solidFill>
                <a:latin typeface="Times New Roman" panose="02020603050405020304" pitchFamily="18" charset="0"/>
                <a:cs typeface="Times New Roman" panose="02020603050405020304" pitchFamily="18" charset="0"/>
              </a:rPr>
              <a:t> </a:t>
            </a:r>
            <a:r>
              <a:rPr lang="cs-CZ" altLang="cs-CZ" sz="1200" b="1" i="1" dirty="0" err="1">
                <a:solidFill>
                  <a:schemeClr val="tx1"/>
                </a:solidFill>
                <a:latin typeface="Times New Roman" panose="02020603050405020304" pitchFamily="18" charset="0"/>
                <a:cs typeface="Times New Roman" panose="02020603050405020304" pitchFamily="18" charset="0"/>
              </a:rPr>
              <a:t>Fringe</a:t>
            </a:r>
            <a:r>
              <a:rPr lang="cs-CZ" altLang="cs-CZ" sz="1200" b="1" i="1" dirty="0">
                <a:solidFill>
                  <a:schemeClr val="tx1"/>
                </a:solidFill>
                <a:latin typeface="Times New Roman" panose="02020603050405020304" pitchFamily="18" charset="0"/>
                <a:cs typeface="Times New Roman" panose="02020603050405020304" pitchFamily="18" charset="0"/>
              </a:rPr>
              <a:t>) bývá překládán i jako „konkurenční lem“.</a:t>
            </a:r>
          </a:p>
          <a:p>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29</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Protože</a:t>
            </a:r>
            <a:r>
              <a:rPr lang="en-GB" dirty="0"/>
              <a:t> </a:t>
            </a:r>
            <a:r>
              <a:rPr lang="en-GB" dirty="0" err="1"/>
              <a:t>však</a:t>
            </a:r>
            <a:r>
              <a:rPr lang="en-GB" dirty="0"/>
              <a:t> </a:t>
            </a:r>
            <a:r>
              <a:rPr lang="en-GB" dirty="0" err="1"/>
              <a:t>oligopolní</a:t>
            </a:r>
            <a:r>
              <a:rPr lang="en-GB" dirty="0"/>
              <a:t> </a:t>
            </a:r>
            <a:r>
              <a:rPr lang="en-GB" dirty="0" err="1"/>
              <a:t>tržní</a:t>
            </a:r>
            <a:r>
              <a:rPr lang="en-GB" dirty="0"/>
              <a:t> </a:t>
            </a:r>
            <a:r>
              <a:rPr lang="en-GB" dirty="0" err="1"/>
              <a:t>struktura</a:t>
            </a:r>
            <a:r>
              <a:rPr lang="en-GB" dirty="0"/>
              <a:t> </a:t>
            </a:r>
            <a:r>
              <a:rPr lang="en-GB" dirty="0" err="1"/>
              <a:t>předpokládá</a:t>
            </a:r>
            <a:r>
              <a:rPr lang="en-GB" dirty="0"/>
              <a:t> </a:t>
            </a:r>
            <a:r>
              <a:rPr lang="en-GB" dirty="0" err="1"/>
              <a:t>činnost</a:t>
            </a:r>
            <a:r>
              <a:rPr lang="en-GB" dirty="0"/>
              <a:t> </a:t>
            </a:r>
            <a:r>
              <a:rPr lang="en-GB" dirty="0" err="1"/>
              <a:t>pouze</a:t>
            </a:r>
            <a:r>
              <a:rPr lang="en-GB" dirty="0"/>
              <a:t> </a:t>
            </a:r>
            <a:r>
              <a:rPr lang="en-GB" dirty="0" err="1"/>
              <a:t>několika</a:t>
            </a:r>
            <a:r>
              <a:rPr lang="en-GB" dirty="0"/>
              <a:t> </a:t>
            </a:r>
            <a:r>
              <a:rPr lang="en-GB" dirty="0" err="1"/>
              <a:t>firem</a:t>
            </a:r>
            <a:r>
              <a:rPr lang="en-GB" dirty="0"/>
              <a:t> v </a:t>
            </a:r>
            <a:r>
              <a:rPr lang="en-GB" dirty="0" err="1"/>
              <a:t>odvětví</a:t>
            </a:r>
            <a:r>
              <a:rPr lang="en-GB" dirty="0"/>
              <a:t>, </a:t>
            </a:r>
            <a:r>
              <a:rPr lang="en-GB" dirty="0" err="1"/>
              <a:t>představuje</a:t>
            </a:r>
            <a:r>
              <a:rPr lang="en-GB" dirty="0"/>
              <a:t> </a:t>
            </a:r>
            <a:r>
              <a:rPr lang="en-GB" dirty="0" err="1"/>
              <a:t>produkce</a:t>
            </a:r>
            <a:r>
              <a:rPr lang="en-GB" dirty="0"/>
              <a:t> </a:t>
            </a:r>
            <a:r>
              <a:rPr lang="en-GB" dirty="0" err="1"/>
              <a:t>každé</a:t>
            </a:r>
            <a:r>
              <a:rPr lang="en-GB" dirty="0"/>
              <a:t> z </a:t>
            </a:r>
            <a:r>
              <a:rPr lang="en-GB" dirty="0" err="1"/>
              <a:t>nich</a:t>
            </a:r>
            <a:r>
              <a:rPr lang="en-GB" dirty="0"/>
              <a:t> </a:t>
            </a:r>
            <a:r>
              <a:rPr lang="en-GB" dirty="0" err="1"/>
              <a:t>pravděpodobně</a:t>
            </a:r>
            <a:r>
              <a:rPr lang="en-GB" dirty="0"/>
              <a:t> </a:t>
            </a:r>
            <a:r>
              <a:rPr lang="en-GB" dirty="0" err="1"/>
              <a:t>značný</a:t>
            </a:r>
            <a:r>
              <a:rPr lang="en-GB" dirty="0"/>
              <a:t> </a:t>
            </a:r>
            <a:r>
              <a:rPr lang="en-GB" dirty="0" err="1"/>
              <a:t>tržní</a:t>
            </a:r>
            <a:r>
              <a:rPr lang="en-GB" dirty="0"/>
              <a:t> </a:t>
            </a:r>
            <a:r>
              <a:rPr lang="en-GB" dirty="0" err="1"/>
              <a:t>podíl</a:t>
            </a:r>
            <a:r>
              <a:rPr lang="en-GB" dirty="0"/>
              <a:t> a </a:t>
            </a:r>
            <a:r>
              <a:rPr lang="en-GB" dirty="0" err="1"/>
              <a:t>rozhodování</a:t>
            </a:r>
            <a:r>
              <a:rPr lang="en-GB" dirty="0"/>
              <a:t> </a:t>
            </a:r>
            <a:r>
              <a:rPr lang="en-GB" dirty="0" err="1"/>
              <a:t>firem</a:t>
            </a:r>
            <a:r>
              <a:rPr lang="en-GB" dirty="0"/>
              <a:t> je </a:t>
            </a:r>
            <a:r>
              <a:rPr lang="en-GB" dirty="0" err="1"/>
              <a:t>závislé</a:t>
            </a:r>
            <a:r>
              <a:rPr lang="en-GB" dirty="0"/>
              <a:t>: </a:t>
            </a:r>
          </a:p>
          <a:p>
            <a:r>
              <a:rPr lang="en-GB" dirty="0" err="1"/>
              <a:t>každá</a:t>
            </a:r>
            <a:r>
              <a:rPr lang="en-GB" dirty="0"/>
              <a:t> z </a:t>
            </a:r>
            <a:r>
              <a:rPr lang="en-GB" dirty="0" err="1"/>
              <a:t>nich</a:t>
            </a:r>
            <a:r>
              <a:rPr lang="en-GB" dirty="0"/>
              <a:t> </a:t>
            </a:r>
            <a:r>
              <a:rPr lang="en-GB" dirty="0" err="1"/>
              <a:t>musí</a:t>
            </a:r>
            <a:r>
              <a:rPr lang="en-GB" dirty="0"/>
              <a:t> </a:t>
            </a:r>
            <a:r>
              <a:rPr lang="en-GB" dirty="0" err="1"/>
              <a:t>zvažovat</a:t>
            </a:r>
            <a:r>
              <a:rPr lang="en-GB" dirty="0"/>
              <a:t> </a:t>
            </a:r>
            <a:r>
              <a:rPr lang="en-GB" dirty="0" err="1"/>
              <a:t>vliv</a:t>
            </a:r>
            <a:r>
              <a:rPr lang="en-GB" dirty="0"/>
              <a:t> </a:t>
            </a:r>
            <a:r>
              <a:rPr lang="en-GB" dirty="0" err="1"/>
              <a:t>svých</a:t>
            </a:r>
            <a:r>
              <a:rPr lang="en-GB" dirty="0"/>
              <a:t> </a:t>
            </a:r>
            <a:r>
              <a:rPr lang="en-GB" dirty="0" err="1"/>
              <a:t>rozhodnutí</a:t>
            </a:r>
            <a:r>
              <a:rPr lang="en-GB" dirty="0"/>
              <a:t> </a:t>
            </a:r>
            <a:r>
              <a:rPr lang="en-GB" dirty="0" err="1"/>
              <a:t>na</a:t>
            </a:r>
            <a:r>
              <a:rPr lang="en-GB" dirty="0"/>
              <a:t> </a:t>
            </a:r>
            <a:r>
              <a:rPr lang="en-GB" dirty="0" err="1"/>
              <a:t>chování</a:t>
            </a:r>
            <a:r>
              <a:rPr lang="en-GB" dirty="0"/>
              <a:t> </a:t>
            </a:r>
            <a:r>
              <a:rPr lang="en-GB" dirty="0" err="1"/>
              <a:t>ostatních</a:t>
            </a:r>
            <a:r>
              <a:rPr lang="en-GB" dirty="0"/>
              <a:t> </a:t>
            </a:r>
            <a:r>
              <a:rPr lang="en-GB" dirty="0" err="1"/>
              <a:t>firem</a:t>
            </a:r>
            <a:r>
              <a:rPr lang="en-GB" dirty="0"/>
              <a:t> v </a:t>
            </a:r>
            <a:r>
              <a:rPr lang="en-GB" dirty="0" err="1"/>
              <a:t>odvětví</a:t>
            </a:r>
            <a:r>
              <a:rPr lang="en-GB" dirty="0"/>
              <a:t>, resp. </a:t>
            </a:r>
            <a:r>
              <a:rPr lang="en-GB" dirty="0" err="1"/>
              <a:t>předvídat</a:t>
            </a:r>
            <a:r>
              <a:rPr lang="en-GB" dirty="0"/>
              <a:t> </a:t>
            </a:r>
            <a:r>
              <a:rPr lang="en-GB" dirty="0" err="1"/>
              <a:t>jejich</a:t>
            </a:r>
            <a:r>
              <a:rPr lang="en-GB" dirty="0"/>
              <a:t> </a:t>
            </a:r>
            <a:r>
              <a:rPr lang="en-GB" dirty="0" err="1"/>
              <a:t>reakci</a:t>
            </a:r>
            <a:r>
              <a:rPr lang="en-GB" dirty="0"/>
              <a:t> </a:t>
            </a:r>
            <a:r>
              <a:rPr lang="en-GB" dirty="0" err="1"/>
              <a:t>na</a:t>
            </a:r>
            <a:r>
              <a:rPr lang="en-GB" dirty="0"/>
              <a:t> </a:t>
            </a:r>
            <a:r>
              <a:rPr lang="en-GB" dirty="0" err="1"/>
              <a:t>svá</a:t>
            </a:r>
            <a:r>
              <a:rPr lang="en-GB" dirty="0"/>
              <a:t> </a:t>
            </a:r>
            <a:r>
              <a:rPr lang="en-GB" dirty="0" err="1"/>
              <a:t>vlastní</a:t>
            </a:r>
            <a:r>
              <a:rPr lang="en-GB" dirty="0"/>
              <a:t> </a:t>
            </a:r>
            <a:r>
              <a:rPr lang="en-GB" dirty="0" err="1"/>
              <a:t>rozhodnutí</a:t>
            </a:r>
            <a:r>
              <a:rPr lang="en-GB" dirty="0"/>
              <a:t>.</a:t>
            </a:r>
          </a:p>
          <a:p>
            <a:r>
              <a:rPr lang="en-GB" dirty="0" err="1"/>
              <a:t>Právě</a:t>
            </a:r>
            <a:r>
              <a:rPr lang="en-GB" dirty="0"/>
              <a:t> </a:t>
            </a:r>
            <a:r>
              <a:rPr lang="en-GB" dirty="0" err="1"/>
              <a:t>tato</a:t>
            </a:r>
            <a:r>
              <a:rPr lang="en-GB" dirty="0"/>
              <a:t> </a:t>
            </a:r>
            <a:r>
              <a:rPr lang="en-GB" dirty="0" err="1"/>
              <a:t>vzájemná</a:t>
            </a:r>
            <a:r>
              <a:rPr lang="en-GB" dirty="0"/>
              <a:t> </a:t>
            </a:r>
            <a:r>
              <a:rPr lang="en-GB" dirty="0" err="1"/>
              <a:t>závislost</a:t>
            </a:r>
            <a:r>
              <a:rPr lang="en-GB" dirty="0"/>
              <a:t> </a:t>
            </a:r>
            <a:r>
              <a:rPr lang="en-GB" dirty="0" err="1"/>
              <a:t>komplikuje</a:t>
            </a:r>
            <a:r>
              <a:rPr lang="en-GB" dirty="0"/>
              <a:t> </a:t>
            </a:r>
            <a:r>
              <a:rPr lang="en-GB" dirty="0" err="1"/>
              <a:t>analýzu</a:t>
            </a:r>
            <a:r>
              <a:rPr lang="en-GB" dirty="0"/>
              <a:t> </a:t>
            </a:r>
            <a:r>
              <a:rPr lang="en-GB" dirty="0" err="1"/>
              <a:t>oligopolu</a:t>
            </a:r>
            <a:r>
              <a:rPr lang="en-GB" dirty="0"/>
              <a:t>: </a:t>
            </a:r>
            <a:r>
              <a:rPr lang="en-GB" dirty="0" err="1"/>
              <a:t>firmy</a:t>
            </a:r>
            <a:r>
              <a:rPr lang="en-GB" dirty="0"/>
              <a:t> </a:t>
            </a:r>
            <a:r>
              <a:rPr lang="en-GB" dirty="0" err="1"/>
              <a:t>navzájem</a:t>
            </a:r>
            <a:r>
              <a:rPr lang="en-GB" dirty="0"/>
              <a:t> </a:t>
            </a:r>
            <a:r>
              <a:rPr lang="en-GB" dirty="0" err="1"/>
              <a:t>reagují</a:t>
            </a:r>
            <a:r>
              <a:rPr lang="en-GB" dirty="0"/>
              <a:t> </a:t>
            </a:r>
            <a:r>
              <a:rPr lang="en-GB" dirty="0" err="1"/>
              <a:t>nejen</a:t>
            </a:r>
            <a:r>
              <a:rPr lang="en-GB" dirty="0"/>
              <a:t> </a:t>
            </a:r>
            <a:r>
              <a:rPr lang="en-GB" dirty="0" err="1"/>
              <a:t>na</a:t>
            </a:r>
            <a:r>
              <a:rPr lang="en-GB" dirty="0"/>
              <a:t> </a:t>
            </a:r>
            <a:r>
              <a:rPr lang="en-GB" dirty="0" err="1"/>
              <a:t>změnu</a:t>
            </a:r>
            <a:r>
              <a:rPr lang="en-GB" dirty="0"/>
              <a:t> </a:t>
            </a:r>
            <a:r>
              <a:rPr lang="en-GB" dirty="0" err="1"/>
              <a:t>ceny</a:t>
            </a:r>
            <a:r>
              <a:rPr lang="en-GB" dirty="0"/>
              <a:t>, ale </a:t>
            </a:r>
            <a:r>
              <a:rPr lang="en-GB" dirty="0" err="1"/>
              <a:t>i</a:t>
            </a:r>
            <a:r>
              <a:rPr lang="en-GB" dirty="0"/>
              <a:t> </a:t>
            </a:r>
            <a:r>
              <a:rPr lang="en-GB" dirty="0" err="1"/>
              <a:t>na</a:t>
            </a:r>
            <a:r>
              <a:rPr lang="en-GB" dirty="0"/>
              <a:t> </a:t>
            </a:r>
            <a:r>
              <a:rPr lang="en-GB" dirty="0" err="1"/>
              <a:t>změnu</a:t>
            </a:r>
            <a:r>
              <a:rPr lang="en-GB" dirty="0"/>
              <a:t> </a:t>
            </a:r>
            <a:r>
              <a:rPr lang="en-GB" dirty="0" err="1"/>
              <a:t>výstupu</a:t>
            </a:r>
            <a:r>
              <a:rPr lang="en-GB" dirty="0"/>
              <a:t>, </a:t>
            </a:r>
            <a:r>
              <a:rPr lang="en-GB" dirty="0" err="1"/>
              <a:t>kvality</a:t>
            </a:r>
            <a:r>
              <a:rPr lang="en-GB" dirty="0"/>
              <a:t> </a:t>
            </a:r>
            <a:r>
              <a:rPr lang="en-GB" dirty="0" err="1"/>
              <a:t>produktu</a:t>
            </a:r>
            <a:r>
              <a:rPr lang="en-GB" dirty="0"/>
              <a:t>, </a:t>
            </a:r>
            <a:r>
              <a:rPr lang="en-GB" dirty="0" err="1"/>
              <a:t>reklamy</a:t>
            </a:r>
            <a:r>
              <a:rPr lang="en-GB" dirty="0"/>
              <a:t>, </a:t>
            </a:r>
            <a:r>
              <a:rPr lang="en-GB" dirty="0" err="1"/>
              <a:t>apod</a:t>
            </a:r>
            <a:r>
              <a:rPr lang="en-GB" dirty="0"/>
              <a:t>. </a:t>
            </a:r>
            <a:r>
              <a:rPr lang="en-GB" dirty="0" err="1"/>
              <a:t>každé</a:t>
            </a:r>
            <a:r>
              <a:rPr lang="en-GB" dirty="0"/>
              <a:t> z </a:t>
            </a:r>
            <a:r>
              <a:rPr lang="en-GB" dirty="0" err="1"/>
              <a:t>nich</a:t>
            </a:r>
            <a:r>
              <a:rPr lang="en-GB" dirty="0"/>
              <a:t>.</a:t>
            </a:r>
            <a:endParaRPr lang="cs-CZ" dirty="0"/>
          </a:p>
          <a:p>
            <a:endParaRPr lang="cs-CZ" dirty="0"/>
          </a:p>
          <a:p>
            <a:r>
              <a:rPr lang="en-GB" dirty="0"/>
              <a:t>Jako </a:t>
            </a:r>
            <a:r>
              <a:rPr lang="en-GB" dirty="0" err="1"/>
              <a:t>příklad</a:t>
            </a:r>
            <a:r>
              <a:rPr lang="en-GB" dirty="0"/>
              <a:t> </a:t>
            </a:r>
            <a:r>
              <a:rPr lang="en-GB" dirty="0" err="1"/>
              <a:t>oligopolní</a:t>
            </a:r>
            <a:r>
              <a:rPr lang="en-GB" dirty="0"/>
              <a:t> </a:t>
            </a:r>
            <a:r>
              <a:rPr lang="en-GB" dirty="0" err="1"/>
              <a:t>tržní</a:t>
            </a:r>
            <a:r>
              <a:rPr lang="en-GB" dirty="0"/>
              <a:t> </a:t>
            </a:r>
            <a:r>
              <a:rPr lang="en-GB" dirty="0" err="1"/>
              <a:t>struktury</a:t>
            </a:r>
            <a:r>
              <a:rPr lang="en-GB" dirty="0"/>
              <a:t> </a:t>
            </a:r>
            <a:r>
              <a:rPr lang="en-GB" dirty="0" err="1"/>
              <a:t>lze</a:t>
            </a:r>
            <a:r>
              <a:rPr lang="en-GB" dirty="0"/>
              <a:t> </a:t>
            </a:r>
            <a:r>
              <a:rPr lang="en-GB" dirty="0" err="1"/>
              <a:t>uvést</a:t>
            </a:r>
            <a:r>
              <a:rPr lang="en-GB" dirty="0"/>
              <a:t> </a:t>
            </a:r>
            <a:r>
              <a:rPr lang="en-GB" dirty="0" err="1"/>
              <a:t>výrobu</a:t>
            </a:r>
            <a:r>
              <a:rPr lang="en-GB" dirty="0"/>
              <a:t> </a:t>
            </a:r>
            <a:r>
              <a:rPr lang="en-GB" dirty="0" err="1"/>
              <a:t>počítačů</a:t>
            </a:r>
            <a:r>
              <a:rPr lang="en-GB" dirty="0"/>
              <a:t> v USA, </a:t>
            </a:r>
            <a:r>
              <a:rPr lang="en-GB" dirty="0" err="1"/>
              <a:t>kde</a:t>
            </a:r>
            <a:r>
              <a:rPr lang="en-GB" dirty="0"/>
              <a:t> </a:t>
            </a:r>
            <a:r>
              <a:rPr lang="en-GB" dirty="0" err="1"/>
              <a:t>několik</a:t>
            </a:r>
            <a:r>
              <a:rPr lang="en-GB" dirty="0"/>
              <a:t> </a:t>
            </a:r>
            <a:r>
              <a:rPr lang="en-GB" dirty="0" err="1"/>
              <a:t>firem</a:t>
            </a:r>
            <a:r>
              <a:rPr lang="en-GB" dirty="0"/>
              <a:t> v </a:t>
            </a:r>
            <a:r>
              <a:rPr lang="en-GB" dirty="0" err="1"/>
              <a:t>čele</a:t>
            </a:r>
            <a:r>
              <a:rPr lang="en-GB" dirty="0"/>
              <a:t> s IBM </a:t>
            </a:r>
            <a:r>
              <a:rPr lang="en-GB" dirty="0" err="1"/>
              <a:t>obsadilo</a:t>
            </a:r>
            <a:r>
              <a:rPr lang="en-GB" dirty="0"/>
              <a:t> </a:t>
            </a:r>
            <a:r>
              <a:rPr lang="en-GB" dirty="0" err="1"/>
              <a:t>většinu</a:t>
            </a:r>
            <a:r>
              <a:rPr lang="en-GB" dirty="0"/>
              <a:t> </a:t>
            </a:r>
            <a:r>
              <a:rPr lang="en-GB" dirty="0" err="1"/>
              <a:t>trhu</a:t>
            </a:r>
            <a:r>
              <a:rPr lang="en-GB" dirty="0"/>
              <a:t>. </a:t>
            </a:r>
            <a:r>
              <a:rPr lang="en-GB" dirty="0" err="1"/>
              <a:t>Rozhoduje</a:t>
            </a:r>
            <a:r>
              <a:rPr lang="en-GB" dirty="0"/>
              <a:t>-li </a:t>
            </a:r>
            <a:r>
              <a:rPr lang="en-GB" dirty="0" err="1"/>
              <a:t>např</a:t>
            </a:r>
            <a:r>
              <a:rPr lang="en-GB" dirty="0"/>
              <a:t>. </a:t>
            </a:r>
            <a:r>
              <a:rPr lang="en-GB" dirty="0" err="1"/>
              <a:t>firma</a:t>
            </a:r>
            <a:r>
              <a:rPr lang="en-GB" dirty="0"/>
              <a:t> IBM o </a:t>
            </a:r>
            <a:r>
              <a:rPr lang="en-GB" dirty="0" err="1"/>
              <a:t>ceně</a:t>
            </a:r>
            <a:r>
              <a:rPr lang="en-GB" dirty="0"/>
              <a:t>, </a:t>
            </a:r>
            <a:r>
              <a:rPr lang="en-GB" dirty="0" err="1"/>
              <a:t>výstupu</a:t>
            </a:r>
            <a:r>
              <a:rPr lang="en-GB" dirty="0"/>
              <a:t>, </a:t>
            </a:r>
            <a:r>
              <a:rPr lang="en-GB" dirty="0" err="1"/>
              <a:t>výrobní</a:t>
            </a:r>
            <a:r>
              <a:rPr lang="en-GB" dirty="0"/>
              <a:t> </a:t>
            </a:r>
            <a:r>
              <a:rPr lang="en-GB" dirty="0" err="1"/>
              <a:t>strategii</a:t>
            </a:r>
            <a:r>
              <a:rPr lang="en-GB" dirty="0"/>
              <a:t> </a:t>
            </a:r>
            <a:r>
              <a:rPr lang="en-GB" dirty="0" err="1"/>
              <a:t>či</a:t>
            </a:r>
            <a:r>
              <a:rPr lang="en-GB" dirty="0"/>
              <a:t> </a:t>
            </a:r>
            <a:r>
              <a:rPr lang="en-GB" dirty="0" err="1"/>
              <a:t>obchodní</a:t>
            </a:r>
            <a:r>
              <a:rPr lang="en-GB" dirty="0"/>
              <a:t> </a:t>
            </a:r>
            <a:r>
              <a:rPr lang="en-GB" dirty="0" err="1"/>
              <a:t>expanzi</a:t>
            </a:r>
            <a:r>
              <a:rPr lang="en-GB" dirty="0"/>
              <a:t>, je pro </a:t>
            </a:r>
            <a:r>
              <a:rPr lang="en-GB" dirty="0" err="1"/>
              <a:t>ni</a:t>
            </a:r>
            <a:r>
              <a:rPr lang="en-GB" dirty="0"/>
              <a:t> </a:t>
            </a:r>
            <a:r>
              <a:rPr lang="en-GB" dirty="0" err="1"/>
              <a:t>důležité</a:t>
            </a:r>
            <a:r>
              <a:rPr lang="en-GB" dirty="0"/>
              <a:t> </a:t>
            </a:r>
            <a:r>
              <a:rPr lang="en-GB" dirty="0" err="1"/>
              <a:t>vzít</a:t>
            </a:r>
            <a:r>
              <a:rPr lang="en-GB" dirty="0"/>
              <a:t> v </a:t>
            </a:r>
            <a:r>
              <a:rPr lang="en-GB" dirty="0" err="1"/>
              <a:t>úvahu</a:t>
            </a:r>
            <a:r>
              <a:rPr lang="en-GB" dirty="0"/>
              <a:t>, jak </a:t>
            </a:r>
            <a:r>
              <a:rPr lang="en-GB" dirty="0" err="1"/>
              <a:t>budou</a:t>
            </a:r>
            <a:r>
              <a:rPr lang="en-GB" dirty="0"/>
              <a:t> </a:t>
            </a:r>
            <a:r>
              <a:rPr lang="en-GB" dirty="0" err="1"/>
              <a:t>na</a:t>
            </a:r>
            <a:r>
              <a:rPr lang="en-GB" dirty="0"/>
              <a:t> </a:t>
            </a:r>
            <a:r>
              <a:rPr lang="en-GB" dirty="0" err="1"/>
              <a:t>její</a:t>
            </a:r>
            <a:r>
              <a:rPr lang="en-GB" dirty="0"/>
              <a:t> </a:t>
            </a:r>
            <a:r>
              <a:rPr lang="en-GB" dirty="0" err="1"/>
              <a:t>rozhodnutí</a:t>
            </a:r>
            <a:r>
              <a:rPr lang="en-GB" dirty="0"/>
              <a:t> </a:t>
            </a:r>
            <a:r>
              <a:rPr lang="en-GB" dirty="0" err="1"/>
              <a:t>reagovat</a:t>
            </a:r>
            <a:r>
              <a:rPr lang="en-GB" dirty="0"/>
              <a:t> </a:t>
            </a:r>
            <a:r>
              <a:rPr lang="en-GB" dirty="0" err="1"/>
              <a:t>firmy</a:t>
            </a:r>
            <a:r>
              <a:rPr lang="en-GB" dirty="0"/>
              <a:t> Digital Equipment </a:t>
            </a:r>
            <a:r>
              <a:rPr lang="en-GB" dirty="0" err="1"/>
              <a:t>či</a:t>
            </a:r>
            <a:r>
              <a:rPr lang="en-GB" dirty="0"/>
              <a:t> Hewlett-Packard.</a:t>
            </a:r>
          </a:p>
        </p:txBody>
      </p:sp>
      <p:sp>
        <p:nvSpPr>
          <p:cNvPr id="4" name="Slide Number Placeholder 3"/>
          <p:cNvSpPr>
            <a:spLocks noGrp="1"/>
          </p:cNvSpPr>
          <p:nvPr>
            <p:ph type="sldNum" sz="quarter" idx="5"/>
          </p:nvPr>
        </p:nvSpPr>
        <p:spPr/>
        <p:txBody>
          <a:bodyPr/>
          <a:lstStyle/>
          <a:p>
            <a:fld id="{B6B4AD3D-6C93-44BC-9123-10DDA05B8073}" type="slidenum">
              <a:rPr lang="en-GB" smtClean="0"/>
              <a:t>3</a:t>
            </a:fld>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30</a:t>
            </a:fld>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31</a:t>
            </a:fld>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Potom dominantní firma určuje velikost svého vlastního výstupu jako rozdíl mezi tržní poptávkou a nabídkou firem představujících konkurenční lem.</a:t>
            </a:r>
          </a:p>
          <a:p>
            <a:r>
              <a:rPr lang="cs-CZ" noProof="0" dirty="0"/>
              <a:t>- Například při ceně P1 (a jakékoliv vyšší) mohou firmy na konkurenčním okraji pokrýt svou produkcí celou tržní poptávku a výstup dominantní firmy by byl nulový.</a:t>
            </a:r>
          </a:p>
          <a:p>
            <a:pPr marL="171450" indent="-171450">
              <a:buFontTx/>
              <a:buChar char="-"/>
            </a:pPr>
            <a:r>
              <a:rPr lang="cs-CZ" noProof="0" dirty="0"/>
              <a:t>Při ceně P2 je tržní poptávka P2C jednotek; z toho část P2B nabízejí firmy nalézající se na konkurenčním okraji a část BC dominantní firma. </a:t>
            </a:r>
          </a:p>
          <a:p>
            <a:pPr marL="171450" indent="-171450">
              <a:buFontTx/>
              <a:buChar char="-"/>
            </a:pPr>
            <a:r>
              <a:rPr lang="cs-CZ" noProof="0" dirty="0"/>
              <a:t>Bod A na individuální poptávkové křivce po produkci dominantní firmy DD při produkci firem v konkurenčním okraji P2B; (BC = P2A.</a:t>
            </a:r>
          </a:p>
        </p:txBody>
      </p:sp>
      <p:sp>
        <p:nvSpPr>
          <p:cNvPr id="4" name="Slide Number Placeholder 3"/>
          <p:cNvSpPr>
            <a:spLocks noGrp="1"/>
          </p:cNvSpPr>
          <p:nvPr>
            <p:ph type="sldNum" sz="quarter" idx="5"/>
          </p:nvPr>
        </p:nvSpPr>
        <p:spPr/>
        <p:txBody>
          <a:bodyPr/>
          <a:lstStyle/>
          <a:p>
            <a:fld id="{B6B4AD3D-6C93-44BC-9123-10DDA05B8073}" type="slidenum">
              <a:rPr lang="en-GB" smtClean="0"/>
              <a:t>32</a:t>
            </a:fld>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Postupujeme-li analogicky při každé další ceně, vznikne série bodů, jejichž spojením dostaneme křivku individuální poptávky po produkci dominantní firmy DD. Pokud však klesne cena pod P3, zabezpečuje celou tržní poptávku dominantní firma. Protože cena P3 je nižší než minimum průměrných variabilních nákladů firem v konkurenčním okraji, výstup každé z nich je roven nule.</a:t>
            </a:r>
          </a:p>
          <a:p>
            <a:r>
              <a:rPr lang="cs-CZ" noProof="0" dirty="0"/>
              <a:t>Z tohoto důvodu je individuální poptávková křivka po produkci dominantní firmy při ceně nižší než P3 totožná s tržní poptávkovou křivkou DT. Optimální výstup a cenu odvozuje dominantní firma ze „zlatého pravidla maximalizace zisku“: průsečíku jejích křivek mezních nákladů a mezních příjmů: odpovídá výstup QD a cena PD. Při této ceně nabízejí firmy na konkurenčním okraji výstup QKO a celkový výstup odvětví je QT (QT = QD + QKO).</a:t>
            </a:r>
          </a:p>
        </p:txBody>
      </p:sp>
      <p:sp>
        <p:nvSpPr>
          <p:cNvPr id="4" name="Slide Number Placeholder 3"/>
          <p:cNvSpPr>
            <a:spLocks noGrp="1"/>
          </p:cNvSpPr>
          <p:nvPr>
            <p:ph type="sldNum" sz="quarter" idx="5"/>
          </p:nvPr>
        </p:nvSpPr>
        <p:spPr/>
        <p:txBody>
          <a:bodyPr/>
          <a:lstStyle/>
          <a:p>
            <a:fld id="{B6B4AD3D-6C93-44BC-9123-10DDA05B8073}" type="slidenum">
              <a:rPr lang="en-GB" smtClean="0"/>
              <a:t>33</a:t>
            </a:fld>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Firmy nalézající se v konkurenčním lemu (např. v konkrétní podobě místní firmy v určitém regionu) respektují cenu stanovenou dominantní firmou. Kdyby prodávaly za cenu vyšší, riskovaly by ztrátu značné části svých zákazníků. Kdyby se pokusily prodávat za cenu nižší než dominantní firma, mohly by mít problémy vzhledem ke svým nákladovým podmínkám; navíc by dominantní firma mající své prodejny v mnoha regionech mohla v dané oblasti cenu snížit daleko výrazněji (a realizovat zisky v jiných oblastech). </a:t>
            </a:r>
          </a:p>
          <a:p>
            <a:r>
              <a:rPr lang="cs-CZ" noProof="0" dirty="0"/>
              <a:t>Mezi dominantní firmy patřily v minulosti takové společnosti jako Exxon v ropném průmyslu, General Motors v automobilovém průmyslu, IBM v počítačovém průmyslu, </a:t>
            </a:r>
            <a:r>
              <a:rPr lang="cs-CZ" noProof="0" dirty="0" err="1"/>
              <a:t>Coca</a:t>
            </a:r>
            <a:r>
              <a:rPr lang="cs-CZ" noProof="0" dirty="0"/>
              <a:t> Cola v nealkoholických nápojích apod.</a:t>
            </a:r>
          </a:p>
          <a:p>
            <a:r>
              <a:rPr lang="cs-CZ" noProof="0" dirty="0"/>
              <a:t>S výjimkou IBM se pozice ostatních jmenovaných firem zhoršily, z čehož by bylo možné vyvodit závěr o krátkodobosti tržní struktury s dominantní firmou. Pokud cena stanovená dominantní firmou umožňuje firmám v konkurenčním okraji realizovat pozitivní ekonomický zisk, potom po určité době některé z nich mohou realizovat výhody spojené s úsporami z rozsahu a rozšiřovat svůj výstup na úkor dominantní firmy.</a:t>
            </a:r>
          </a:p>
          <a:p>
            <a:r>
              <a:rPr lang="cs-CZ" noProof="0" dirty="0"/>
              <a:t>Tento model bohužel nedává odpověď na otázku, která z firem v odvětví se stává dominantní firmou. V postavení cenového vůdce, jehož cenovou politiku sledují ostatní firmy, může být firma, která je největší v odvětví, má nejnižší náklady, tradici, zvučné jméno apod. </a:t>
            </a:r>
          </a:p>
        </p:txBody>
      </p:sp>
      <p:sp>
        <p:nvSpPr>
          <p:cNvPr id="4" name="Slide Number Placeholder 3"/>
          <p:cNvSpPr>
            <a:spLocks noGrp="1"/>
          </p:cNvSpPr>
          <p:nvPr>
            <p:ph type="sldNum" sz="quarter" idx="5"/>
          </p:nvPr>
        </p:nvSpPr>
        <p:spPr/>
        <p:txBody>
          <a:bodyPr/>
          <a:lstStyle/>
          <a:p>
            <a:fld id="{B6B4AD3D-6C93-44BC-9123-10DDA05B8073}" type="slidenum">
              <a:rPr lang="en-GB" smtClean="0"/>
              <a:t>34</a:t>
            </a:fld>
            <a:endParaRPr lang="en-GB"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Firmy nalézající se v konkurenčním lemu (např. v konkrétní podobě místní firmy v určitém regionu) respektují cenu stanovenou dominantní firmou. Kdyby prodávaly za cenu vyšší, riskovaly by ztrátu značné části svých zákazníků. Kdyby se pokusily prodávat za cenu nižší než dominantní firma, mohly by mít problémy vzhledem ke svým nákladovým podmínkám; navíc by dominantní firma mající své prodejny v mnoha regionech mohla v dané oblasti cenu snížit daleko výrazněji (a realizovat zisky v jiných oblastech). </a:t>
            </a:r>
          </a:p>
          <a:p>
            <a:r>
              <a:rPr lang="cs-CZ" noProof="0" dirty="0"/>
              <a:t>Mezi dominantní firmy patřily v minulosti takové společnosti jako Exxon v ropném průmyslu, General Motors v automobilovém průmyslu, IBM v počítačovém průmyslu, </a:t>
            </a:r>
            <a:r>
              <a:rPr lang="cs-CZ" noProof="0" dirty="0" err="1"/>
              <a:t>Coca</a:t>
            </a:r>
            <a:r>
              <a:rPr lang="cs-CZ" noProof="0" dirty="0"/>
              <a:t> Cola v nealkoholických nápojích apod.</a:t>
            </a:r>
          </a:p>
          <a:p>
            <a:r>
              <a:rPr lang="cs-CZ" noProof="0" dirty="0"/>
              <a:t>S výjimkou IBM se pozice ostatních jmenovaných firem zhoršily, z čehož by bylo možné vyvodit závěr o krátkodobosti tržní struktury s dominantní firmou. Pokud cena stanovená dominantní firmou umožňuje firmám v konkurenčním okraji realizovat pozitivní ekonomický zisk, potom po určité době některé z nich mohou realizovat výhody spojené s úsporami z rozsahu a rozšiřovat svůj výstup na úkor dominantní firmy.</a:t>
            </a:r>
          </a:p>
          <a:p>
            <a:r>
              <a:rPr lang="cs-CZ" noProof="0" dirty="0"/>
              <a:t>Tento model bohužel nedává odpověď na otázku, která z firem v odvětví se stává dominantní firmou. V postavení cenového vůdce, jehož cenovou politiku sledují ostatní firmy, může být firma, která je největší v odvětví, má nejnižší náklady, tradici, zvučné jméno apod. </a:t>
            </a:r>
          </a:p>
        </p:txBody>
      </p:sp>
      <p:sp>
        <p:nvSpPr>
          <p:cNvPr id="4" name="Slide Number Placeholder 3"/>
          <p:cNvSpPr>
            <a:spLocks noGrp="1"/>
          </p:cNvSpPr>
          <p:nvPr>
            <p:ph type="sldNum" sz="quarter" idx="5"/>
          </p:nvPr>
        </p:nvSpPr>
        <p:spPr/>
        <p:txBody>
          <a:bodyPr/>
          <a:lstStyle/>
          <a:p>
            <a:fld id="{B6B4AD3D-6C93-44BC-9123-10DDA05B8073}" type="slidenum">
              <a:rPr lang="en-GB" smtClean="0"/>
              <a:t>35</a:t>
            </a:fld>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Model s barometrickou firmou předpokládá měnící se firmu v pozici cenového vůdce. Taková firma uskutečňuje jako první cenové změny a plní pro ostatní firmy úlohy jakéhosi barometru tržních podmínek. Zda ostatní firmy v odvětví její strategii budou nebo nebudou následovat, záleží na tom, jak dalece tato strategie odráží tržní podmínky společné pro ostatní firmy. Jak ukazují některé empirické studie, tento typ cenového vůdcovství často vzniká jako reakce na značné problémy v odvětví spojené s neustálou fluktuací cen, bezohlednou konkurencí, v níž firmy v odvětví utrpěly značné ztráty - tedy jako potřeba určitého zklidnění a stabilizace.</a:t>
            </a:r>
          </a:p>
        </p:txBody>
      </p:sp>
      <p:sp>
        <p:nvSpPr>
          <p:cNvPr id="4" name="Slide Number Placeholder 3"/>
          <p:cNvSpPr>
            <a:spLocks noGrp="1"/>
          </p:cNvSpPr>
          <p:nvPr>
            <p:ph type="sldNum" sz="quarter" idx="5"/>
          </p:nvPr>
        </p:nvSpPr>
        <p:spPr/>
        <p:txBody>
          <a:bodyPr/>
          <a:lstStyle/>
          <a:p>
            <a:fld id="{B6B4AD3D-6C93-44BC-9123-10DDA05B8073}" type="slidenum">
              <a:rPr lang="en-GB" smtClean="0"/>
              <a:t>36</a:t>
            </a:fld>
            <a:endParaRPr lang="en-GB"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Opustíme předpoklad všech dosud popsaných modelů, že všechny firmy v oligopolu vyrábějí homogenní produkci, kterou prodávají za stejnou tržní cenu. Do našich úvah zahrneme předpoklad, že firmy v oligopolu vyrábějí diferencovaný produkt. Model oligopolu se zalomenou poptávkovou křivkou vznikl jako reakce na potřebu vysvětlit tendenci ke strnulým (rigidním) cenám, které se projevovaly na některých oligopolních trzích. Základem tohoto modelu je myšlenka, že pokud jedna z firem oligopolu sníží cenu, učiní tak i ostatní firmy. Pokud však jedna z firem přistoupí ke zvýšení ceny, ostatní firmy tento krok nenásledují. Výsledkem takového chování firem je zalomená </a:t>
            </a:r>
          </a:p>
          <a:p>
            <a:r>
              <a:rPr lang="cs-CZ" noProof="0" dirty="0"/>
              <a:t>poptávková křivka složená ze dvou částí: jedna její část vyjadřuje reakci konkurentů na snížení ceny jednou firmou, druhá část absenci reakce konkurentů na zvýšení ceny jednou firmou. </a:t>
            </a:r>
          </a:p>
        </p:txBody>
      </p:sp>
      <p:sp>
        <p:nvSpPr>
          <p:cNvPr id="4" name="Slide Number Placeholder 3"/>
          <p:cNvSpPr>
            <a:spLocks noGrp="1"/>
          </p:cNvSpPr>
          <p:nvPr>
            <p:ph type="sldNum" sz="quarter" idx="5"/>
          </p:nvPr>
        </p:nvSpPr>
        <p:spPr/>
        <p:txBody>
          <a:bodyPr/>
          <a:lstStyle/>
          <a:p>
            <a:fld id="{B6B4AD3D-6C93-44BC-9123-10DDA05B8073}" type="slidenum">
              <a:rPr lang="en-GB" smtClean="0"/>
              <a:t>37</a:t>
            </a:fld>
            <a:endParaRPr lang="en-GB"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Na obrázku jsou dvě křivky poptávky: D a D´. Poptávková křivka D je založena na předpokladu, že konkurenti nebudou následovat změnu ceny uskutečněnou jednou z firem oligopolu. Poptávková křivka D´ vyjadřuje předpoklad, že konkurenční firmy budou sledovat změnu ceny, kterou provede tato firma. Jestliže konkurenti nenásledují změnu ceny, potom každé zvýšení ceny vede ke ztrátě většího počtu spotřebitelů a každé snížení ceny k získání většího počtu spotřebitelů, než kdyby konkurenti jakoukoliv změnu ceny jednou z firem následovali. Poptávková křivka </a:t>
            </a:r>
            <a:r>
              <a:rPr lang="cs-CZ" noProof="0" dirty="0" err="1"/>
              <a:t>oligopolisty</a:t>
            </a:r>
            <a:r>
              <a:rPr lang="cs-CZ" noProof="0" dirty="0"/>
              <a:t> je elastičtější, když konkurenční firmy nesledují cenu, než když každou změnu ceny sledují. Proto </a:t>
            </a:r>
          </a:p>
          <a:p>
            <a:r>
              <a:rPr lang="cs-CZ" noProof="0" dirty="0"/>
              <a:t>poptávková křivka D bude elastičtější než poptávková křivka D´.</a:t>
            </a:r>
          </a:p>
          <a:p>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38</a:t>
            </a:fld>
            <a:endParaRPr lang="en-GB"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noProof="0" dirty="0"/>
          </a:p>
          <a:p>
            <a:r>
              <a:rPr lang="cs-CZ" noProof="0" dirty="0"/>
              <a:t>Z předpokladů tohoto modelu, že firmy budou snižovat cenu, pokud tak učiní jedna z nich, avšak nebudou následovat žádnou z firem, která přistoupí ke zvýšení cen, vyplývá zalomený tvar poptávkové křivky BAD´, jejíž zlom je v bodě A. V důsledku tohoto specifického tvaru poptávkové křivky není křivka mezního příjmu spojitá. Jestliže budeme předpokládat křivku mezních nákladů MC1, vznikne otázka, při jakém vstupu bude firma maximalizovat zisk, protože k vyrovnání mezních příjmů a mezních nákladů nedochází při žádné velikosti výstupu. Tímto optimálním výstupem bude nejpravděpodobnější výstup Q1. Kdyby firma vyráběla větší výstup než Q1, potom by byl růst jejích </a:t>
            </a:r>
          </a:p>
          <a:p>
            <a:r>
              <a:rPr lang="cs-CZ" noProof="0" dirty="0"/>
              <a:t>příjmů menší než růst jejích nákladů. Kdyby naopak vyráběla výstup menší než Q1, byl by růst příjmů větší než růst nákladů. Dojde-li k posunu křivky mezních nákladů (např. MC2), rovnovážný výstup i cena, při které je ho dosahováno, zůstávají nezměněny. Ani kdyby se změnila poptávka, nedošlo by ke změně optimálního výstupu a ceny – za předpokladu, že bod zlomu (A) zůstane na stejné cenové úrovni.</a:t>
            </a:r>
          </a:p>
        </p:txBody>
      </p:sp>
      <p:sp>
        <p:nvSpPr>
          <p:cNvPr id="4" name="Slide Number Placeholder 3"/>
          <p:cNvSpPr>
            <a:spLocks noGrp="1"/>
          </p:cNvSpPr>
          <p:nvPr>
            <p:ph type="sldNum" sz="quarter" idx="5"/>
          </p:nvPr>
        </p:nvSpPr>
        <p:spPr/>
        <p:txBody>
          <a:bodyPr/>
          <a:lstStyle/>
          <a:p>
            <a:fld id="{B6B4AD3D-6C93-44BC-9123-10DDA05B8073}" type="slidenum">
              <a:rPr lang="en-GB" smtClean="0"/>
              <a:t>39</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4</a:t>
            </a:fld>
            <a:endParaRPr lang="en-GB"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noProof="0" dirty="0"/>
          </a:p>
          <a:p>
            <a:r>
              <a:rPr lang="cs-CZ" noProof="0" dirty="0"/>
              <a:t>Tento model vysvětluje cenovou rigiditu, ale nevysvětluje, jak dochází k formování samotné ceny. Navíc některé ekonomické studie ukázaly, že firmy v řadě odvětví s oligopolní strukturou reagují na zvýšení ceny jednou z nich rovněž zvýšením ceny své produkce.</a:t>
            </a:r>
          </a:p>
          <a:p>
            <a:r>
              <a:rPr lang="cs-CZ" noProof="0" dirty="0"/>
              <a:t>Poznámka: Křivky D a </a:t>
            </a:r>
            <a:r>
              <a:rPr lang="cs-CZ" noProof="0" dirty="0" err="1"/>
              <a:t>D´v</a:t>
            </a:r>
            <a:r>
              <a:rPr lang="cs-CZ" noProof="0" dirty="0"/>
              <a:t> modelu oligopolu se zalomenou křivkou poptávky jsou v jistém smyslu analogií křivek d a D z </a:t>
            </a:r>
            <a:r>
              <a:rPr lang="cs-CZ" noProof="0" dirty="0" err="1"/>
              <a:t>Chamberlinova</a:t>
            </a:r>
            <a:r>
              <a:rPr lang="cs-CZ" noProof="0" dirty="0"/>
              <a:t> modelu. Tyto dva modely se však liší předpoklady o chování firem a z nich plynoucími závěry.</a:t>
            </a:r>
          </a:p>
        </p:txBody>
      </p:sp>
      <p:sp>
        <p:nvSpPr>
          <p:cNvPr id="4" name="Slide Number Placeholder 3"/>
          <p:cNvSpPr>
            <a:spLocks noGrp="1"/>
          </p:cNvSpPr>
          <p:nvPr>
            <p:ph type="sldNum" sz="quarter" idx="5"/>
          </p:nvPr>
        </p:nvSpPr>
        <p:spPr/>
        <p:txBody>
          <a:bodyPr/>
          <a:lstStyle/>
          <a:p>
            <a:fld id="{B6B4AD3D-6C93-44BC-9123-10DDA05B8073}" type="slidenum">
              <a:rPr lang="en-GB" smtClean="0"/>
              <a:t>40</a:t>
            </a:fld>
            <a:endParaRPr lang="en-GB"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Vzájemná závislost firem typická pro oligopolní tržní strukturu nutí každého z výrobců v odvětví pečlivě zvažovat jednak svou vlastní strategii, jednak reakci ostatních firem v odvětví na svá vlastní rozhodnutí.</a:t>
            </a:r>
          </a:p>
          <a:p>
            <a:r>
              <a:rPr lang="cs-CZ" noProof="0" dirty="0"/>
              <a:t>Strategické rozhodování např. v podmínkách duopolu je analogické s rozhodováním dvou soupeřů hrajících spolu šachy: každý z nich při rozhodování o svém tahu zvažuje nejen bezprostřední možnou reakci svého protivníka, ale i jeho následné reakce na jeho vlastní další tahy. Proto je teorie her jedním ze základních nástrojů ekonomů při analýze strategického rozhodování firem.</a:t>
            </a:r>
          </a:p>
        </p:txBody>
      </p:sp>
      <p:sp>
        <p:nvSpPr>
          <p:cNvPr id="4" name="Slide Number Placeholder 3"/>
          <p:cNvSpPr>
            <a:spLocks noGrp="1"/>
          </p:cNvSpPr>
          <p:nvPr>
            <p:ph type="sldNum" sz="quarter" idx="5"/>
          </p:nvPr>
        </p:nvSpPr>
        <p:spPr/>
        <p:txBody>
          <a:bodyPr/>
          <a:lstStyle/>
          <a:p>
            <a:fld id="{B6B4AD3D-6C93-44BC-9123-10DDA05B8073}" type="slidenum">
              <a:rPr lang="en-GB" smtClean="0"/>
              <a:t>41</a:t>
            </a:fld>
            <a:endParaRPr lang="en-GB"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Ekonomické hry, které modelují chování firem, mohou být rozčleněny na kooperativní a nekooperativní. Základní rozdíl mezi nimi spočívá v možnosti či nemožnosti firem uzavřít mezi sebou dohodu. Většina her, jimž budeme věnovat pozornost, budou hry nekooperativní.</a:t>
            </a:r>
          </a:p>
          <a:p>
            <a:r>
              <a:rPr lang="cs-CZ" noProof="0" dirty="0"/>
              <a:t>Modely založené na teorii her zobrazují velmi zjednodušené strategické situace. Každá hra obsahuje tři základní prvky, a to hráče, strategie a výsledky.</a:t>
            </a:r>
          </a:p>
          <a:p>
            <a:r>
              <a:rPr lang="cs-CZ" noProof="0" dirty="0"/>
              <a:t>Hráčem je každý účastník hry, který svým rozhoduje o volbě jedné z mnoha různých strategií. Pro naše účely budeme většinou předpokládat dva hráče, jimiž jsou firma A </a:t>
            </a:r>
            <a:r>
              <a:rPr lang="cs-CZ" noProof="0" dirty="0" err="1"/>
              <a:t>a</a:t>
            </a:r>
            <a:r>
              <a:rPr lang="cs-CZ" noProof="0" dirty="0"/>
              <a:t> firma B. Strategie je chápána jako každá z možných činností, pro kterou se může hráč v dané hře rozhodnout. Ačkoliv firma zpravidla může volit mezi větším počtem činností, my budeme pro zjednodušení předpokládat, že každá z našich dvou firem se bude rozhodovat mezi dvěma strategiemi.</a:t>
            </a:r>
          </a:p>
        </p:txBody>
      </p:sp>
      <p:sp>
        <p:nvSpPr>
          <p:cNvPr id="4" name="Slide Number Placeholder 3"/>
          <p:cNvSpPr>
            <a:spLocks noGrp="1"/>
          </p:cNvSpPr>
          <p:nvPr>
            <p:ph type="sldNum" sz="quarter" idx="5"/>
          </p:nvPr>
        </p:nvSpPr>
        <p:spPr/>
        <p:txBody>
          <a:bodyPr/>
          <a:lstStyle/>
          <a:p>
            <a:fld id="{B6B4AD3D-6C93-44BC-9123-10DDA05B8073}" type="slidenum">
              <a:rPr lang="en-GB" smtClean="0"/>
              <a:t>42</a:t>
            </a:fld>
            <a:endParaRPr lang="en-GB"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Výsledky představující konečné výnosy ze hry pro každého z hráčů. Pro naše účely, kdy jsou v pozici hráčů firmy, budeme konečné výnosy vyjadřovat v peněžních částkách. Výsledky dvou alternativních strategií každé z našich dvou firem zachytíme v tabulce, kterou označujeme jako tzv. výplatní matici (</a:t>
            </a:r>
            <a:r>
              <a:rPr lang="cs-CZ" noProof="0" dirty="0" err="1"/>
              <a:t>Payoff</a:t>
            </a:r>
            <a:r>
              <a:rPr lang="cs-CZ" noProof="0" dirty="0"/>
              <a:t> Matrix). Budeme předpokládat, že firmy jsou schopny seřadit výsledky od nejméně po nejvíce preferované a snaží se dosáhnout nejvíce preferovaného výsledku.</a:t>
            </a:r>
          </a:p>
          <a:p>
            <a:r>
              <a:rPr lang="cs-CZ" noProof="0" dirty="0"/>
              <a:t>Teorie her používáme jako alternativní a v podmínkách strategického rozhodování firem vhodnější nástroj analýzy oligopolního trhu. Protože nás zajímá rovnováha na tomto trhu, je podstatné odpovědět na otázku, jak chápe rovnováhu teorie her. Dosud jsme tržní rovnováhu chápali jako takový stav, kdy ani nabízející, ani poptávající neměli </a:t>
            </a:r>
          </a:p>
          <a:p>
            <a:r>
              <a:rPr lang="cs-CZ" noProof="0" dirty="0"/>
              <a:t>zájem při dané rovnovážné ceně a množství měnit své chování.</a:t>
            </a:r>
          </a:p>
          <a:p>
            <a:r>
              <a:rPr lang="cs-CZ" noProof="0" dirty="0"/>
              <a:t>Nyní použijeme terminologii teorie her a budeme rovnováhu chápat jako výsledek takových strategických rozhodnutí firem, která vedou ke stabilnímu řešení, tj. nenutí je měnit své chování. Přesněji řečeno, dvojice strategií, které označíme jako a*, b*, budou v rovnováze, když je a* nejlepší strategií firmy A při současném uplatnění strategie b* firmou B a b* je nejlepší strategií firmy B při současném uplatnění strategie a* firmou A.</a:t>
            </a:r>
          </a:p>
        </p:txBody>
      </p:sp>
      <p:sp>
        <p:nvSpPr>
          <p:cNvPr id="4" name="Slide Number Placeholder 3"/>
          <p:cNvSpPr>
            <a:spLocks noGrp="1"/>
          </p:cNvSpPr>
          <p:nvPr>
            <p:ph type="sldNum" sz="quarter" idx="5"/>
          </p:nvPr>
        </p:nvSpPr>
        <p:spPr/>
        <p:txBody>
          <a:bodyPr/>
          <a:lstStyle/>
          <a:p>
            <a:fld id="{B6B4AD3D-6C93-44BC-9123-10DDA05B8073}" type="slidenum">
              <a:rPr lang="en-GB" smtClean="0"/>
              <a:t>43</a:t>
            </a:fld>
            <a:endParaRPr lang="en-GB"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b="1" dirty="0" err="1"/>
              <a:t>Příklad</a:t>
            </a:r>
            <a:r>
              <a:rPr lang="en-GB" b="1" dirty="0"/>
              <a:t>:</a:t>
            </a:r>
          </a:p>
          <a:p>
            <a:pPr>
              <a:buNone/>
            </a:pPr>
            <a:r>
              <a:rPr lang="cs-CZ" b="1" dirty="0"/>
              <a:t>D</a:t>
            </a:r>
            <a:r>
              <a:rPr lang="en-GB" b="1" dirty="0" err="1"/>
              <a:t>uopol</a:t>
            </a:r>
            <a:r>
              <a:rPr lang="en-GB" dirty="0"/>
              <a:t> </a:t>
            </a:r>
            <a:r>
              <a:rPr lang="en-GB" dirty="0" err="1"/>
              <a:t>dvou</a:t>
            </a:r>
            <a:r>
              <a:rPr lang="en-GB" dirty="0"/>
              <a:t> </a:t>
            </a:r>
            <a:r>
              <a:rPr lang="en-GB" dirty="0" err="1"/>
              <a:t>firem</a:t>
            </a:r>
            <a:r>
              <a:rPr lang="en-GB" dirty="0"/>
              <a:t>, </a:t>
            </a:r>
            <a:r>
              <a:rPr lang="en-GB" dirty="0" err="1"/>
              <a:t>které</a:t>
            </a:r>
            <a:r>
              <a:rPr lang="en-GB" dirty="0"/>
              <a:t> se </a:t>
            </a:r>
            <a:r>
              <a:rPr lang="en-GB" dirty="0" err="1"/>
              <a:t>rozhodují</a:t>
            </a:r>
            <a:r>
              <a:rPr lang="en-GB" dirty="0"/>
              <a:t> o </a:t>
            </a:r>
            <a:r>
              <a:rPr lang="en-GB" dirty="0" err="1"/>
              <a:t>výrobním</a:t>
            </a:r>
            <a:r>
              <a:rPr lang="en-GB" dirty="0"/>
              <a:t> </a:t>
            </a:r>
            <a:r>
              <a:rPr lang="en-GB" dirty="0" err="1"/>
              <a:t>množství</a:t>
            </a:r>
            <a:r>
              <a:rPr lang="en-GB" dirty="0"/>
              <a:t> v </a:t>
            </a:r>
            <a:r>
              <a:rPr lang="en-GB" dirty="0" err="1"/>
              <a:t>Cournotově</a:t>
            </a:r>
            <a:r>
              <a:rPr lang="en-GB" dirty="0"/>
              <a:t> </a:t>
            </a:r>
            <a:r>
              <a:rPr lang="en-GB" dirty="0" err="1"/>
              <a:t>modelu</a:t>
            </a:r>
            <a:r>
              <a:rPr lang="en-GB" dirty="0"/>
              <a:t>. </a:t>
            </a:r>
            <a:r>
              <a:rPr lang="en-GB" dirty="0" err="1"/>
              <a:t>Každá</a:t>
            </a:r>
            <a:r>
              <a:rPr lang="en-GB" dirty="0"/>
              <a:t> </a:t>
            </a:r>
            <a:r>
              <a:rPr lang="en-GB" dirty="0" err="1"/>
              <a:t>firma</a:t>
            </a:r>
            <a:r>
              <a:rPr lang="en-GB" dirty="0"/>
              <a:t> </a:t>
            </a:r>
            <a:r>
              <a:rPr lang="en-GB" dirty="0" err="1"/>
              <a:t>volí</a:t>
            </a:r>
            <a:r>
              <a:rPr lang="en-GB" dirty="0"/>
              <a:t> </a:t>
            </a:r>
            <a:r>
              <a:rPr lang="en-GB" dirty="0" err="1"/>
              <a:t>své</a:t>
            </a:r>
            <a:r>
              <a:rPr lang="en-GB" dirty="0"/>
              <a:t> </a:t>
            </a:r>
            <a:r>
              <a:rPr lang="en-GB" dirty="0" err="1"/>
              <a:t>optimální</a:t>
            </a:r>
            <a:r>
              <a:rPr lang="en-GB" dirty="0"/>
              <a:t> </a:t>
            </a:r>
            <a:r>
              <a:rPr lang="en-GB" dirty="0" err="1"/>
              <a:t>množství</a:t>
            </a:r>
            <a:r>
              <a:rPr lang="en-GB" dirty="0"/>
              <a:t> </a:t>
            </a:r>
            <a:r>
              <a:rPr lang="en-GB" dirty="0" err="1"/>
              <a:t>produkce</a:t>
            </a:r>
            <a:r>
              <a:rPr lang="en-GB" dirty="0"/>
              <a:t> </a:t>
            </a:r>
            <a:r>
              <a:rPr lang="en-GB" dirty="0" err="1"/>
              <a:t>tak</a:t>
            </a:r>
            <a:r>
              <a:rPr lang="en-GB" dirty="0"/>
              <a:t>, aby </a:t>
            </a:r>
            <a:r>
              <a:rPr lang="en-GB" dirty="0" err="1"/>
              <a:t>maximalizovala</a:t>
            </a:r>
            <a:r>
              <a:rPr lang="en-GB" dirty="0"/>
              <a:t> </a:t>
            </a:r>
            <a:r>
              <a:rPr lang="en-GB" dirty="0" err="1"/>
              <a:t>svůj</a:t>
            </a:r>
            <a:r>
              <a:rPr lang="en-GB" dirty="0"/>
              <a:t> </a:t>
            </a:r>
            <a:r>
              <a:rPr lang="en-GB" dirty="0" err="1"/>
              <a:t>zisk</a:t>
            </a:r>
            <a:r>
              <a:rPr lang="en-GB" dirty="0"/>
              <a:t> </a:t>
            </a:r>
            <a:r>
              <a:rPr lang="en-GB" dirty="0" err="1"/>
              <a:t>vzhledem</a:t>
            </a:r>
            <a:r>
              <a:rPr lang="en-GB" dirty="0"/>
              <a:t> k </a:t>
            </a:r>
            <a:r>
              <a:rPr lang="en-GB" dirty="0" err="1"/>
              <a:t>produkci</a:t>
            </a:r>
            <a:r>
              <a:rPr lang="en-GB" dirty="0"/>
              <a:t> </a:t>
            </a:r>
            <a:r>
              <a:rPr lang="en-GB" dirty="0" err="1"/>
              <a:t>konkurenta</a:t>
            </a:r>
            <a:r>
              <a:rPr lang="en-GB" dirty="0"/>
              <a:t>.</a:t>
            </a:r>
          </a:p>
          <a:p>
            <a:pPr>
              <a:buFont typeface="Arial" panose="020B0604020202020204" pitchFamily="34" charset="0"/>
              <a:buChar char="•"/>
            </a:pPr>
            <a:r>
              <a:rPr lang="en-GB" dirty="0" err="1"/>
              <a:t>Když</a:t>
            </a:r>
            <a:r>
              <a:rPr lang="en-GB" dirty="0"/>
              <a:t> je </a:t>
            </a:r>
            <a:r>
              <a:rPr lang="en-GB" dirty="0" err="1"/>
              <a:t>dosaženo</a:t>
            </a:r>
            <a:r>
              <a:rPr lang="en-GB" dirty="0"/>
              <a:t> </a:t>
            </a:r>
            <a:r>
              <a:rPr lang="en-GB" dirty="0" err="1"/>
              <a:t>Nashovy</a:t>
            </a:r>
            <a:r>
              <a:rPr lang="en-GB" dirty="0"/>
              <a:t> </a:t>
            </a:r>
            <a:r>
              <a:rPr lang="en-GB" dirty="0" err="1"/>
              <a:t>rovnováhy</a:t>
            </a:r>
            <a:r>
              <a:rPr lang="en-GB" dirty="0"/>
              <a:t>, </a:t>
            </a:r>
            <a:r>
              <a:rPr lang="en-GB" dirty="0" err="1"/>
              <a:t>firmy</a:t>
            </a:r>
            <a:r>
              <a:rPr lang="en-GB" dirty="0"/>
              <a:t> </a:t>
            </a:r>
            <a:r>
              <a:rPr lang="en-GB" dirty="0" err="1"/>
              <a:t>už</a:t>
            </a:r>
            <a:r>
              <a:rPr lang="en-GB" dirty="0"/>
              <a:t> </a:t>
            </a:r>
            <a:r>
              <a:rPr lang="en-GB" dirty="0" err="1"/>
              <a:t>nemohou</a:t>
            </a:r>
            <a:r>
              <a:rPr lang="en-GB" dirty="0"/>
              <a:t> </a:t>
            </a:r>
            <a:r>
              <a:rPr lang="en-GB" dirty="0" err="1"/>
              <a:t>jednostranně</a:t>
            </a:r>
            <a:r>
              <a:rPr lang="en-GB" dirty="0"/>
              <a:t> </a:t>
            </a:r>
            <a:r>
              <a:rPr lang="en-GB" dirty="0" err="1"/>
              <a:t>zlepšit</a:t>
            </a:r>
            <a:r>
              <a:rPr lang="en-GB" dirty="0"/>
              <a:t> </a:t>
            </a:r>
            <a:r>
              <a:rPr lang="en-GB" dirty="0" err="1"/>
              <a:t>svou</a:t>
            </a:r>
            <a:r>
              <a:rPr lang="en-GB" dirty="0"/>
              <a:t> </a:t>
            </a:r>
            <a:r>
              <a:rPr lang="en-GB" dirty="0" err="1"/>
              <a:t>situaci</a:t>
            </a:r>
            <a:r>
              <a:rPr lang="en-GB" dirty="0"/>
              <a:t>.</a:t>
            </a:r>
          </a:p>
          <a:p>
            <a:pPr>
              <a:buFont typeface="Arial" panose="020B0604020202020204" pitchFamily="34" charset="0"/>
              <a:buChar char="•"/>
            </a:pPr>
            <a:r>
              <a:rPr lang="en-GB" dirty="0" err="1"/>
              <a:t>Pokud</a:t>
            </a:r>
            <a:r>
              <a:rPr lang="en-GB" dirty="0"/>
              <a:t> </a:t>
            </a:r>
            <a:r>
              <a:rPr lang="en-GB" dirty="0" err="1"/>
              <a:t>jedna</a:t>
            </a:r>
            <a:r>
              <a:rPr lang="en-GB" dirty="0"/>
              <a:t> </a:t>
            </a:r>
            <a:r>
              <a:rPr lang="en-GB" dirty="0" err="1"/>
              <a:t>firma</a:t>
            </a:r>
            <a:r>
              <a:rPr lang="en-GB" dirty="0"/>
              <a:t> </a:t>
            </a:r>
            <a:r>
              <a:rPr lang="en-GB" dirty="0" err="1"/>
              <a:t>oznámí</a:t>
            </a:r>
            <a:r>
              <a:rPr lang="en-GB" dirty="0"/>
              <a:t> </a:t>
            </a:r>
            <a:r>
              <a:rPr lang="en-GB" dirty="0" err="1"/>
              <a:t>své</a:t>
            </a:r>
            <a:r>
              <a:rPr lang="en-GB" dirty="0"/>
              <a:t> </a:t>
            </a:r>
            <a:r>
              <a:rPr lang="en-GB" dirty="0" err="1"/>
              <a:t>produkční</a:t>
            </a:r>
            <a:r>
              <a:rPr lang="en-GB" dirty="0"/>
              <a:t> </a:t>
            </a:r>
            <a:r>
              <a:rPr lang="en-GB" dirty="0" err="1"/>
              <a:t>množství</a:t>
            </a:r>
            <a:r>
              <a:rPr lang="en-GB" dirty="0"/>
              <a:t>, </a:t>
            </a:r>
            <a:r>
              <a:rPr lang="en-GB" dirty="0" err="1"/>
              <a:t>druhé</a:t>
            </a:r>
            <a:r>
              <a:rPr lang="en-GB" dirty="0"/>
              <a:t> </a:t>
            </a:r>
            <a:r>
              <a:rPr lang="en-GB" dirty="0" err="1"/>
              <a:t>firmě</a:t>
            </a:r>
            <a:r>
              <a:rPr lang="en-GB" dirty="0"/>
              <a:t> to </a:t>
            </a:r>
            <a:r>
              <a:rPr lang="en-GB" dirty="0" err="1"/>
              <a:t>nepomůže</a:t>
            </a:r>
            <a:r>
              <a:rPr lang="en-GB" dirty="0"/>
              <a:t>, </a:t>
            </a:r>
            <a:r>
              <a:rPr lang="en-GB" dirty="0" err="1"/>
              <a:t>protože</a:t>
            </a:r>
            <a:r>
              <a:rPr lang="en-GB" dirty="0"/>
              <a:t> </a:t>
            </a:r>
            <a:r>
              <a:rPr lang="en-GB" dirty="0" err="1"/>
              <a:t>už</a:t>
            </a:r>
            <a:r>
              <a:rPr lang="en-GB" dirty="0"/>
              <a:t> </a:t>
            </a:r>
            <a:r>
              <a:rPr lang="en-GB" dirty="0" err="1"/>
              <a:t>dříve</a:t>
            </a:r>
            <a:r>
              <a:rPr lang="en-GB" dirty="0"/>
              <a:t> </a:t>
            </a:r>
            <a:r>
              <a:rPr lang="en-GB" dirty="0" err="1"/>
              <a:t>optimalizovala</a:t>
            </a:r>
            <a:r>
              <a:rPr lang="en-GB" dirty="0"/>
              <a:t> </a:t>
            </a:r>
            <a:r>
              <a:rPr lang="en-GB" dirty="0" err="1"/>
              <a:t>svou</a:t>
            </a:r>
            <a:r>
              <a:rPr lang="en-GB" dirty="0"/>
              <a:t> </a:t>
            </a:r>
            <a:r>
              <a:rPr lang="en-GB" dirty="0" err="1"/>
              <a:t>strategii</a:t>
            </a:r>
            <a:r>
              <a:rPr lang="en-GB" dirty="0"/>
              <a:t>.</a:t>
            </a:r>
          </a:p>
          <a:p>
            <a:r>
              <a:rPr lang="en-GB" dirty="0" err="1"/>
              <a:t>Tento</a:t>
            </a:r>
            <a:r>
              <a:rPr lang="en-GB" dirty="0"/>
              <a:t> </a:t>
            </a:r>
            <a:r>
              <a:rPr lang="en-GB" dirty="0" err="1"/>
              <a:t>princip</a:t>
            </a:r>
            <a:r>
              <a:rPr lang="en-GB" dirty="0"/>
              <a:t> se </a:t>
            </a:r>
            <a:r>
              <a:rPr lang="en-GB" dirty="0" err="1"/>
              <a:t>využívá</a:t>
            </a:r>
            <a:r>
              <a:rPr lang="en-GB" dirty="0"/>
              <a:t> v </a:t>
            </a:r>
            <a:r>
              <a:rPr lang="en-GB" b="1" dirty="0" err="1"/>
              <a:t>oligopolních</a:t>
            </a:r>
            <a:r>
              <a:rPr lang="en-GB" b="1" dirty="0"/>
              <a:t> </a:t>
            </a:r>
            <a:r>
              <a:rPr lang="en-GB" b="1" dirty="0" err="1"/>
              <a:t>modelech</a:t>
            </a:r>
            <a:r>
              <a:rPr lang="en-GB" b="1" dirty="0"/>
              <a:t> </a:t>
            </a:r>
            <a:r>
              <a:rPr lang="en-GB" b="1" dirty="0" err="1"/>
              <a:t>konkurence</a:t>
            </a:r>
            <a:r>
              <a:rPr lang="en-GB" dirty="0"/>
              <a:t>, </a:t>
            </a:r>
            <a:r>
              <a:rPr lang="en-GB" dirty="0" err="1"/>
              <a:t>kde</a:t>
            </a:r>
            <a:r>
              <a:rPr lang="en-GB" dirty="0"/>
              <a:t> </a:t>
            </a:r>
            <a:r>
              <a:rPr lang="en-GB" dirty="0" err="1"/>
              <a:t>firmy</a:t>
            </a:r>
            <a:r>
              <a:rPr lang="en-GB" dirty="0"/>
              <a:t> </a:t>
            </a:r>
            <a:r>
              <a:rPr lang="en-GB" dirty="0" err="1"/>
              <a:t>berou</a:t>
            </a:r>
            <a:r>
              <a:rPr lang="en-GB" dirty="0"/>
              <a:t> v </a:t>
            </a:r>
            <a:r>
              <a:rPr lang="en-GB" dirty="0" err="1"/>
              <a:t>úvahu</a:t>
            </a:r>
            <a:r>
              <a:rPr lang="en-GB" dirty="0"/>
              <a:t> </a:t>
            </a:r>
            <a:r>
              <a:rPr lang="en-GB" dirty="0" err="1"/>
              <a:t>strategie</a:t>
            </a:r>
            <a:r>
              <a:rPr lang="en-GB" dirty="0"/>
              <a:t> </a:t>
            </a:r>
            <a:r>
              <a:rPr lang="en-GB" dirty="0" err="1"/>
              <a:t>soupeřů</a:t>
            </a:r>
            <a:r>
              <a:rPr lang="en-GB" dirty="0"/>
              <a:t>, ale v </a:t>
            </a:r>
            <a:r>
              <a:rPr lang="en-GB" dirty="0" err="1"/>
              <a:t>rovnováze</a:t>
            </a:r>
            <a:r>
              <a:rPr lang="en-GB" dirty="0"/>
              <a:t> </a:t>
            </a:r>
            <a:r>
              <a:rPr lang="en-GB" dirty="0" err="1"/>
              <a:t>už</a:t>
            </a:r>
            <a:r>
              <a:rPr lang="en-GB" dirty="0"/>
              <a:t> </a:t>
            </a:r>
            <a:r>
              <a:rPr lang="en-GB" dirty="0" err="1"/>
              <a:t>nemají</a:t>
            </a:r>
            <a:r>
              <a:rPr lang="en-GB" dirty="0"/>
              <a:t> </a:t>
            </a:r>
            <a:r>
              <a:rPr lang="en-GB" dirty="0" err="1"/>
              <a:t>motivaci</a:t>
            </a:r>
            <a:r>
              <a:rPr lang="en-GB" dirty="0"/>
              <a:t> </a:t>
            </a:r>
            <a:r>
              <a:rPr lang="en-GB" dirty="0" err="1"/>
              <a:t>měnit</a:t>
            </a:r>
            <a:r>
              <a:rPr lang="en-GB" dirty="0"/>
              <a:t> </a:t>
            </a:r>
            <a:r>
              <a:rPr lang="en-GB" dirty="0" err="1"/>
              <a:t>své</a:t>
            </a:r>
            <a:r>
              <a:rPr lang="en-GB" dirty="0"/>
              <a:t> </a:t>
            </a:r>
            <a:r>
              <a:rPr lang="en-GB" dirty="0" err="1"/>
              <a:t>rozhodnutí</a:t>
            </a:r>
            <a:r>
              <a:rPr lang="en-GB" dirty="0"/>
              <a:t> ani </a:t>
            </a:r>
            <a:r>
              <a:rPr lang="en-GB" dirty="0" err="1"/>
              <a:t>při</a:t>
            </a:r>
            <a:r>
              <a:rPr lang="en-GB" dirty="0"/>
              <a:t> </a:t>
            </a:r>
            <a:r>
              <a:rPr lang="en-GB" dirty="0" err="1"/>
              <a:t>znalosti</a:t>
            </a:r>
            <a:r>
              <a:rPr lang="en-GB" dirty="0"/>
              <a:t> </a:t>
            </a:r>
            <a:r>
              <a:rPr lang="en-GB" dirty="0" err="1"/>
              <a:t>soupeřovy</a:t>
            </a:r>
            <a:r>
              <a:rPr lang="en-GB" dirty="0"/>
              <a:t> </a:t>
            </a:r>
            <a:r>
              <a:rPr lang="en-GB" dirty="0" err="1"/>
              <a:t>strategie</a:t>
            </a:r>
            <a:r>
              <a:rPr lang="en-GB" dirty="0"/>
              <a:t>.</a:t>
            </a:r>
          </a:p>
        </p:txBody>
      </p:sp>
      <p:sp>
        <p:nvSpPr>
          <p:cNvPr id="4" name="Slide Number Placeholder 3"/>
          <p:cNvSpPr>
            <a:spLocks noGrp="1"/>
          </p:cNvSpPr>
          <p:nvPr>
            <p:ph type="sldNum" sz="quarter" idx="5"/>
          </p:nvPr>
        </p:nvSpPr>
        <p:spPr/>
        <p:txBody>
          <a:bodyPr/>
          <a:lstStyle/>
          <a:p>
            <a:fld id="{B6B4AD3D-6C93-44BC-9123-10DDA05B8073}" type="slidenum">
              <a:rPr lang="en-GB" smtClean="0"/>
              <a:t>44</a:t>
            </a:fld>
            <a:endParaRPr lang="en-GB"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GB" dirty="0"/>
          </a:p>
        </p:txBody>
      </p:sp>
      <p:sp>
        <p:nvSpPr>
          <p:cNvPr id="4" name="Slide Number Placeholder 3"/>
          <p:cNvSpPr>
            <a:spLocks noGrp="1"/>
          </p:cNvSpPr>
          <p:nvPr>
            <p:ph type="sldNum" sz="quarter" idx="5"/>
          </p:nvPr>
        </p:nvSpPr>
        <p:spPr/>
        <p:txBody>
          <a:bodyPr/>
          <a:lstStyle/>
          <a:p>
            <a:fld id="{B6B4AD3D-6C93-44BC-9123-10DDA05B8073}" type="slidenum">
              <a:rPr lang="en-GB" smtClean="0"/>
              <a:t>45</a:t>
            </a:fld>
            <a:endParaRPr lang="en-GB"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dirty="0" err="1"/>
              <a:t>Racionální</a:t>
            </a:r>
            <a:r>
              <a:rPr lang="en-GB" dirty="0"/>
              <a:t> </a:t>
            </a:r>
            <a:r>
              <a:rPr lang="en-GB" dirty="0" err="1"/>
              <a:t>řešení</a:t>
            </a:r>
            <a:r>
              <a:rPr lang="en-GB" dirty="0"/>
              <a:t> v </a:t>
            </a:r>
            <a:r>
              <a:rPr lang="en-GB" dirty="0" err="1"/>
              <a:t>podobě</a:t>
            </a:r>
            <a:r>
              <a:rPr lang="en-GB" dirty="0"/>
              <a:t> </a:t>
            </a:r>
            <a:r>
              <a:rPr lang="en-GB" dirty="0" err="1"/>
              <a:t>přiznání</a:t>
            </a:r>
            <a:r>
              <a:rPr lang="en-GB" dirty="0"/>
              <a:t> </a:t>
            </a:r>
            <a:r>
              <a:rPr lang="en-GB" dirty="0" err="1"/>
              <a:t>obou</a:t>
            </a:r>
            <a:r>
              <a:rPr lang="en-GB" dirty="0"/>
              <a:t> </a:t>
            </a:r>
            <a:r>
              <a:rPr lang="en-GB" dirty="0" err="1"/>
              <a:t>vězňů</a:t>
            </a:r>
            <a:r>
              <a:rPr lang="en-GB" dirty="0"/>
              <a:t> </a:t>
            </a:r>
            <a:r>
              <a:rPr lang="en-GB" dirty="0" err="1"/>
              <a:t>však</a:t>
            </a:r>
            <a:r>
              <a:rPr lang="en-GB" dirty="0"/>
              <a:t> </a:t>
            </a:r>
            <a:r>
              <a:rPr lang="en-GB" dirty="0" err="1"/>
              <a:t>není</a:t>
            </a:r>
            <a:r>
              <a:rPr lang="en-GB" dirty="0"/>
              <a:t> </a:t>
            </a:r>
            <a:r>
              <a:rPr lang="en-GB" dirty="0" err="1"/>
              <a:t>stabilní</a:t>
            </a:r>
            <a:r>
              <a:rPr lang="en-GB" dirty="0"/>
              <a:t>. </a:t>
            </a:r>
            <a:r>
              <a:rPr lang="en-GB" dirty="0" err="1"/>
              <a:t>Lze</a:t>
            </a:r>
            <a:r>
              <a:rPr lang="en-GB" dirty="0"/>
              <a:t> </a:t>
            </a:r>
            <a:r>
              <a:rPr lang="en-GB" dirty="0" err="1"/>
              <a:t>očekávat</a:t>
            </a:r>
            <a:r>
              <a:rPr lang="en-GB" dirty="0"/>
              <a:t>, </a:t>
            </a:r>
            <a:r>
              <a:rPr lang="en-GB" dirty="0" err="1"/>
              <a:t>že</a:t>
            </a:r>
            <a:r>
              <a:rPr lang="en-GB" dirty="0"/>
              <a:t> se u </a:t>
            </a:r>
            <a:r>
              <a:rPr lang="en-GB" dirty="0" err="1"/>
              <a:t>každého</a:t>
            </a:r>
            <a:r>
              <a:rPr lang="en-GB" dirty="0"/>
              <a:t> z </a:t>
            </a:r>
            <a:r>
              <a:rPr lang="en-GB" dirty="0" err="1"/>
              <a:t>nich</a:t>
            </a:r>
            <a:r>
              <a:rPr lang="en-GB" dirty="0"/>
              <a:t> </a:t>
            </a:r>
            <a:r>
              <a:rPr lang="en-GB" dirty="0" err="1"/>
              <a:t>projeví</a:t>
            </a:r>
            <a:r>
              <a:rPr lang="en-GB" dirty="0"/>
              <a:t> </a:t>
            </a:r>
            <a:r>
              <a:rPr lang="en-GB" dirty="0" err="1"/>
              <a:t>snaha</a:t>
            </a:r>
            <a:r>
              <a:rPr lang="en-GB" dirty="0"/>
              <a:t> </a:t>
            </a:r>
            <a:r>
              <a:rPr lang="en-GB" dirty="0" err="1"/>
              <a:t>zkrátit</a:t>
            </a:r>
            <a:r>
              <a:rPr lang="en-GB" dirty="0"/>
              <a:t> </a:t>
            </a:r>
            <a:r>
              <a:rPr lang="en-GB" dirty="0" err="1"/>
              <a:t>délku</a:t>
            </a:r>
            <a:r>
              <a:rPr lang="en-GB" dirty="0"/>
              <a:t> </a:t>
            </a:r>
            <a:r>
              <a:rPr lang="en-GB" dirty="0" err="1"/>
              <a:t>svého</a:t>
            </a:r>
            <a:r>
              <a:rPr lang="en-GB" dirty="0"/>
              <a:t> </a:t>
            </a:r>
            <a:r>
              <a:rPr lang="en-GB" dirty="0" err="1"/>
              <a:t>odsouzení</a:t>
            </a:r>
            <a:r>
              <a:rPr lang="en-GB" dirty="0"/>
              <a:t> </a:t>
            </a:r>
            <a:r>
              <a:rPr lang="en-GB" dirty="0" err="1"/>
              <a:t>svalováním</a:t>
            </a:r>
            <a:r>
              <a:rPr lang="en-GB" dirty="0"/>
              <a:t> viny </a:t>
            </a:r>
            <a:r>
              <a:rPr lang="en-GB" dirty="0" err="1"/>
              <a:t>na</a:t>
            </a:r>
            <a:r>
              <a:rPr lang="en-GB" dirty="0"/>
              <a:t> </a:t>
            </a:r>
            <a:r>
              <a:rPr lang="en-GB" dirty="0" err="1"/>
              <a:t>spolupachatele</a:t>
            </a:r>
            <a:r>
              <a:rPr lang="en-GB" dirty="0"/>
              <a:t>.</a:t>
            </a:r>
          </a:p>
        </p:txBody>
      </p:sp>
      <p:sp>
        <p:nvSpPr>
          <p:cNvPr id="4" name="Slide Number Placeholder 3"/>
          <p:cNvSpPr>
            <a:spLocks noGrp="1"/>
          </p:cNvSpPr>
          <p:nvPr>
            <p:ph type="sldNum" sz="quarter" idx="5"/>
          </p:nvPr>
        </p:nvSpPr>
        <p:spPr/>
        <p:txBody>
          <a:bodyPr/>
          <a:lstStyle/>
          <a:p>
            <a:fld id="{B6B4AD3D-6C93-44BC-9123-10DDA05B8073}" type="slidenum">
              <a:rPr lang="en-GB" smtClean="0"/>
              <a:t>46</a:t>
            </a:fld>
            <a:endParaRPr lang="en-GB"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GB" dirty="0"/>
          </a:p>
        </p:txBody>
      </p:sp>
      <p:sp>
        <p:nvSpPr>
          <p:cNvPr id="4" name="Slide Number Placeholder 3"/>
          <p:cNvSpPr>
            <a:spLocks noGrp="1"/>
          </p:cNvSpPr>
          <p:nvPr>
            <p:ph type="sldNum" sz="quarter" idx="5"/>
          </p:nvPr>
        </p:nvSpPr>
        <p:spPr/>
        <p:txBody>
          <a:bodyPr/>
          <a:lstStyle/>
          <a:p>
            <a:fld id="{B6B4AD3D-6C93-44BC-9123-10DDA05B8073}" type="slidenum">
              <a:rPr lang="en-GB" smtClean="0"/>
              <a:t>47</a:t>
            </a:fld>
            <a:endParaRPr lang="en-GB"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Příkladem homogenního může být Organizace zemí vyvážejících ropu OPEC nebo mezinárodní ropný kartel sestávající dnes ze 6 největších světových ropných společností. S homogenním oligopolem se může poměrně často setkat v primárních odvětvích. Za téměř identický produkt lze považovat i leteckou přepravu</a:t>
            </a:r>
          </a:p>
          <a:p>
            <a:r>
              <a:rPr lang="cs-CZ" noProof="0" dirty="0"/>
              <a:t>U tohoto typu oligopolu je zvlášť silná vzájemná závislost firem, protože např. i sebemenší změna ceny jednou z nich ovlivní výrazně ostatní firmy. Pokud firmy v oligopolu vyrábějí diferencovaný produkt, hovoříme o diferencovaném oligopolu. Rozdíly mezi výrobky jednotlivých firem v oligopolním odvětví nejsou zpravidla podstatné, tzn., že jde o blízké substituty. Připomeňme na tomto místě odvětví výroby automobilů, pracích prášků, čisticích prostředků, kosmetiky apod.</a:t>
            </a:r>
          </a:p>
          <a:p>
            <a:r>
              <a:rPr lang="cs-CZ" noProof="0" dirty="0"/>
              <a:t>3. Mohou existovat bariéry vstupu do odvětví, např. v podobě úspor v rozsahu, nákladů na diferenciaci produktu, právních restrikcí apod. Představují-li bariéru vstupu do odvětví úspory v rozsahu, potom každá firma usilující o vstup do odvětví by měla dosahovat při své výrobě stejně nízkých průměrných nákladů jako již existující firmy v odvětví.</a:t>
            </a:r>
          </a:p>
        </p:txBody>
      </p:sp>
      <p:sp>
        <p:nvSpPr>
          <p:cNvPr id="4" name="Slide Number Placeholder 3"/>
          <p:cNvSpPr>
            <a:spLocks noGrp="1"/>
          </p:cNvSpPr>
          <p:nvPr>
            <p:ph type="sldNum" sz="quarter" idx="5"/>
          </p:nvPr>
        </p:nvSpPr>
        <p:spPr/>
        <p:txBody>
          <a:bodyPr/>
          <a:lstStyle/>
          <a:p>
            <a:fld id="{B6B4AD3D-6C93-44BC-9123-10DDA05B8073}" type="slidenum">
              <a:rPr lang="en-GB" smtClean="0"/>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Vzhledem k tomu, že řada bariér není nepřekonatelná, mohli bychom předpokládat situaci, kdy po překonání uvedených překážek vstoupí do odvětví jiné firmy. To by v závislosti na jejich počtu mohlo vést k zániku oligopolních tržní struktury. Z tohoto hlediska je existence oligopolu ovlivněna vztahem mezi velikostí trhu a optimální velikostí firmy (tj. velikostí, která umožňuje firmě realizovat úspory z rozsahu). Pokud bude trh vzhledem k optimální velikosti firmy v odvětví malý, potom bude tržní poptávku zřejmě zajišťovat malý počet firem a oligopolní tržní struktura zůstane zachována. </a:t>
            </a:r>
          </a:p>
          <a:p>
            <a:r>
              <a:rPr lang="cs-CZ" noProof="0" dirty="0"/>
              <a:t>Pokud by však byl trh vzhledem k optimální velikosti firmy v odvětví velký, došlo by k přílivu dalších firem a pravděpodobnému zániku oligopolu.</a:t>
            </a:r>
          </a:p>
        </p:txBody>
      </p:sp>
      <p:sp>
        <p:nvSpPr>
          <p:cNvPr id="4" name="Slide Number Placeholder 3"/>
          <p:cNvSpPr>
            <a:spLocks noGrp="1"/>
          </p:cNvSpPr>
          <p:nvPr>
            <p:ph type="sldNum" sz="quarter" idx="5"/>
          </p:nvPr>
        </p:nvSpPr>
        <p:spPr/>
        <p:txBody>
          <a:bodyPr/>
          <a:lstStyle/>
          <a:p>
            <a:fld id="{B6B4AD3D-6C93-44BC-9123-10DDA05B8073}" type="slidenum">
              <a:rPr lang="en-GB" smtClean="0"/>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Stejně velké firmy</a:t>
            </a:r>
          </a:p>
        </p:txBody>
      </p:sp>
      <p:sp>
        <p:nvSpPr>
          <p:cNvPr id="4" name="Slide Number Placeholder 3"/>
          <p:cNvSpPr>
            <a:spLocks noGrp="1"/>
          </p:cNvSpPr>
          <p:nvPr>
            <p:ph type="sldNum" sz="quarter" idx="5"/>
          </p:nvPr>
        </p:nvSpPr>
        <p:spPr/>
        <p:txBody>
          <a:bodyPr/>
          <a:lstStyle/>
          <a:p>
            <a:fld id="{B6B4AD3D-6C93-44BC-9123-10DDA05B8073}" type="slidenum">
              <a:rPr lang="en-GB" smtClean="0"/>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 </a:t>
            </a:r>
          </a:p>
          <a:p>
            <a:r>
              <a:rPr lang="cs-CZ" noProof="0" dirty="0"/>
              <a:t> Řada autorů se kloní k názoru, že v podmínkách oligopolní struktury trhu bariéry vstupu neexistují. Potom se u jednotlivých firem projevuje v dlouhém období tendence k nulovému ekonomickému zisku, kterou lze znázornit analogicky s obdobným procesem v podmínkách monopolistické konkurence. Při původní individuální poptávkové křivce realizuje firma v krátkém období ekonomický zisk. Ten v dlouhém období přitahuje do odvětví další firmy, takže se individuální poptávková křivka každé ze stávajících firem posune doleva dolů, ekonomický zisk klesá, až dosahují průměrné náklady stejné výše jako cena, takže ekonomický zisk je nulový</a:t>
            </a:r>
          </a:p>
          <a:p>
            <a:r>
              <a:rPr lang="cs-CZ" noProof="0" dirty="0"/>
              <a:t> </a:t>
            </a:r>
          </a:p>
        </p:txBody>
      </p:sp>
      <p:sp>
        <p:nvSpPr>
          <p:cNvPr id="4" name="Slide Number Placeholder 3"/>
          <p:cNvSpPr>
            <a:spLocks noGrp="1"/>
          </p:cNvSpPr>
          <p:nvPr>
            <p:ph type="sldNum" sz="quarter" idx="5"/>
          </p:nvPr>
        </p:nvSpPr>
        <p:spPr/>
        <p:txBody>
          <a:bodyPr/>
          <a:lstStyle/>
          <a:p>
            <a:fld id="{B6B4AD3D-6C93-44BC-9123-10DDA05B8073}" type="slidenum">
              <a:rPr lang="en-GB" smtClean="0"/>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6"/>
            <a:ext cx="1274720" cy="994283"/>
          </a:xfrm>
          <a:prstGeom prst="rect">
            <a:avLst/>
          </a:prstGeom>
        </p:spPr>
      </p:pic>
      <p:sp>
        <p:nvSpPr>
          <p:cNvPr id="7" name="Nadpis 1"/>
          <p:cNvSpPr>
            <a:spLocks noGrp="1"/>
          </p:cNvSpPr>
          <p:nvPr>
            <p:ph type="title" hasCustomPrompt="1"/>
          </p:nvPr>
        </p:nvSpPr>
        <p:spPr>
          <a:xfrm>
            <a:off x="335360" y="260650"/>
            <a:ext cx="6048672"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1"/>
            <a:ext cx="38608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1"/>
            <a:ext cx="1440160" cy="365125"/>
          </a:xfrm>
          <a:prstGeom prst="rect">
            <a:avLst/>
          </a:prstGeom>
        </p:spPr>
        <p:txBody>
          <a:bodyPr/>
          <a:lstStyle>
            <a:lvl1pPr algn="r">
              <a:defRPr/>
            </a:lvl1pPr>
          </a:lstStyle>
          <a:p>
            <a:fld id="{560808B9-4D1F-4069-9EB9-CD8802008F4E}"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6"/>
            <a:ext cx="1274720" cy="994283"/>
          </a:xfrm>
          <a:prstGeom prst="rect">
            <a:avLst/>
          </a:prstGeom>
        </p:spPr>
      </p:pic>
      <p:sp>
        <p:nvSpPr>
          <p:cNvPr id="7" name="Nadpis 1"/>
          <p:cNvSpPr>
            <a:spLocks noGrp="1"/>
          </p:cNvSpPr>
          <p:nvPr>
            <p:ph type="title" hasCustomPrompt="1"/>
          </p:nvPr>
        </p:nvSpPr>
        <p:spPr>
          <a:xfrm>
            <a:off x="335360" y="260650"/>
            <a:ext cx="6048672"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1"/>
            <a:ext cx="38608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1"/>
            <a:ext cx="1440160" cy="365125"/>
          </a:xfrm>
          <a:prstGeom prst="rect">
            <a:avLst/>
          </a:prstGeom>
        </p:spPr>
        <p:txBody>
          <a:bodyPr/>
          <a:lstStyle>
            <a:lvl1pPr algn="r">
              <a:defRPr/>
            </a:lvl1pPr>
          </a:lstStyle>
          <a:p>
            <a:fld id="{560808B9-4D1F-4069-9EB9-CD8802008F4E}"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endParaRPr lang="cs-CZ" altLang="cs-CZ"/>
          </a:p>
        </p:txBody>
      </p:sp>
      <p:sp>
        <p:nvSpPr>
          <p:cNvPr id="3" name="Zástupný symbol pro zápatí 4"/>
          <p:cNvSpPr>
            <a:spLocks noGrp="1"/>
          </p:cNvSpPr>
          <p:nvPr>
            <p:ph type="ftr" sz="quarter" idx="11"/>
          </p:nvPr>
        </p:nvSpPr>
        <p:spPr/>
        <p:txBody>
          <a:bodyPr/>
          <a:lstStyle>
            <a:lvl1pPr>
              <a:defRPr/>
            </a:lvl1pPr>
          </a:lstStyle>
          <a:p>
            <a:pPr>
              <a:defRPr/>
            </a:pPr>
            <a:endParaRPr lang="cs-CZ" altLang="cs-CZ"/>
          </a:p>
        </p:txBody>
      </p:sp>
      <p:sp>
        <p:nvSpPr>
          <p:cNvPr id="4" name="Zástupný symbol pro číslo snímku 5"/>
          <p:cNvSpPr>
            <a:spLocks noGrp="1"/>
          </p:cNvSpPr>
          <p:nvPr>
            <p:ph type="sldNum" sz="quarter" idx="12"/>
          </p:nvPr>
        </p:nvSpPr>
        <p:spPr/>
        <p:txBody>
          <a:bodyPr/>
          <a:lstStyle>
            <a:lvl1pPr>
              <a:defRPr/>
            </a:lvl1pPr>
          </a:lstStyle>
          <a:p>
            <a:pPr>
              <a:defRPr/>
            </a:pPr>
            <a:fld id="{268048C7-E40B-490C-831A-CBA34959DE19}" type="slidenum">
              <a:rPr lang="cs-CZ" altLang="cs-CZ"/>
              <a:t>‹#›</a:t>
            </a:fld>
            <a:endParaRPr lang="cs-CZ" alt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panose="020F0502020204030204"/>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2389717" y="612775"/>
            <a:ext cx="7315200" cy="4114800"/>
          </a:xfrm>
          <a:prstGeom prst="rect">
            <a:avLst/>
          </a:prstGeom>
          <a:noFill/>
          <a:ln>
            <a:noFill/>
          </a:ln>
        </p:spPr>
      </p:sp>
      <p:sp>
        <p:nvSpPr>
          <p:cNvPr id="68" name="Google Shape;68;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833020"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39" y="1828801"/>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697039" y="-812800"/>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0"/>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fld id="{00000000-1234-1234-1234-123412341234}" type="slidenum">
              <a:rPr lang="cs-CZ" smtClean="0"/>
              <a:t>‹#›</a:t>
            </a:fld>
            <a:endParaRPr lang="cs-CZ"/>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567159" y="1159707"/>
            <a:ext cx="10776031" cy="3901282"/>
          </a:xfrm>
          <a:prstGeom prst="rect">
            <a:avLst/>
          </a:prstGeom>
          <a:noFill/>
          <a:ln>
            <a:noFill/>
          </a:ln>
        </p:spPr>
        <p:txBody>
          <a:bodyPr spcFirstLastPara="1" wrap="square" lIns="0" tIns="0" rIns="0" bIns="0" anchor="t" anchorCtr="0">
            <a:noAutofit/>
          </a:bodyPr>
          <a:lstStyle/>
          <a:p>
            <a:pPr>
              <a:lnSpc>
                <a:spcPct val="150000"/>
              </a:lnSpc>
              <a:buClr>
                <a:srgbClr val="D10202"/>
              </a:buClr>
              <a:buSzPts val="4400"/>
            </a:pPr>
            <a:r>
              <a:rPr lang="cs-CZ" sz="6000" b="1" noProof="0" dirty="0">
                <a:solidFill>
                  <a:srgbClr val="D10202"/>
                </a:solidFill>
              </a:rPr>
              <a:t>Volba výstupu v podmínkách oligopolu</a:t>
            </a:r>
            <a:endParaRPr lang="cs-CZ" sz="6000" b="1" noProof="0" dirty="0"/>
          </a:p>
        </p:txBody>
      </p:sp>
      <p:sp>
        <p:nvSpPr>
          <p:cNvPr id="91" name="Google Shape;91;p13" descr="Výsledek obrázku pro ikea logo"/>
          <p:cNvSpPr/>
          <p:nvPr/>
        </p:nvSpPr>
        <p:spPr>
          <a:xfrm>
            <a:off x="5943600" y="1703718"/>
            <a:ext cx="1877683" cy="1877683"/>
          </a:xfrm>
          <a:prstGeom prst="rect">
            <a:avLst/>
          </a:prstGeom>
          <a:noFill/>
          <a:ln>
            <a:noFill/>
          </a:ln>
        </p:spPr>
        <p:txBody>
          <a:bodyPr spcFirstLastPara="1" wrap="square" lIns="91425" tIns="45700" rIns="91425" bIns="45700" anchor="t" anchorCtr="0">
            <a:noAutofit/>
          </a:bodyPr>
          <a:lstStyle/>
          <a:p>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2" name="Google Shape;92;p13"/>
          <p:cNvSpPr txBox="1"/>
          <p:nvPr/>
        </p:nvSpPr>
        <p:spPr>
          <a:xfrm>
            <a:off x="6324942" y="5604869"/>
            <a:ext cx="3878824" cy="725593"/>
          </a:xfrm>
          <a:prstGeom prst="rect">
            <a:avLst/>
          </a:prstGeom>
          <a:noFill/>
          <a:ln>
            <a:noFill/>
          </a:ln>
        </p:spPr>
        <p:txBody>
          <a:bodyPr spcFirstLastPara="1" wrap="square" lIns="0" tIns="0" rIns="0" bIns="0" anchor="t" anchorCtr="0">
            <a:normAutofit/>
          </a:bodyPr>
          <a:lstStyle/>
          <a:p>
            <a:pPr algn="r">
              <a:buClr>
                <a:schemeClr val="dk1"/>
              </a:buClr>
              <a:buSzPts val="1800"/>
            </a:pPr>
            <a:r>
              <a:rPr lang="cs-CZ" b="1" dirty="0">
                <a:solidFill>
                  <a:schemeClr val="dk1"/>
                </a:solidFill>
                <a:latin typeface="Calibri" panose="020F0502020204030204"/>
                <a:ea typeface="Calibri" panose="020F0502020204030204"/>
                <a:cs typeface="Calibri" panose="020F0502020204030204"/>
                <a:sym typeface="Calibri" panose="020F0502020204030204"/>
              </a:rPr>
              <a:t>2025</a:t>
            </a:r>
          </a:p>
          <a:p>
            <a:pPr algn="r">
              <a:buClr>
                <a:schemeClr val="dk1"/>
              </a:buClr>
              <a:buSzPts val="1800"/>
            </a:pPr>
            <a:r>
              <a:rPr lang="cs-CZ" b="1" dirty="0">
                <a:solidFill>
                  <a:schemeClr val="dk1"/>
                </a:solidFill>
                <a:latin typeface="Calibri" panose="020F0502020204030204"/>
                <a:ea typeface="Calibri" panose="020F0502020204030204"/>
                <a:cs typeface="Calibri" panose="020F0502020204030204"/>
                <a:sym typeface="Calibri" panose="020F0502020204030204"/>
              </a:rPr>
              <a:t>Olomouc</a:t>
            </a:r>
            <a:endParaRPr dirty="0"/>
          </a:p>
          <a:p>
            <a:pPr>
              <a:buClr>
                <a:schemeClr val="dk1"/>
              </a:buClr>
              <a:buSzPts val="1600"/>
            </a:pPr>
            <a:endParaRPr sz="16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 name="Google Shape;90;p13"/>
          <p:cNvSpPr txBox="1"/>
          <p:nvPr/>
        </p:nvSpPr>
        <p:spPr>
          <a:xfrm>
            <a:off x="1988234" y="5884219"/>
            <a:ext cx="4894206" cy="534096"/>
          </a:xfrm>
          <a:prstGeom prst="rect">
            <a:avLst/>
          </a:prstGeom>
          <a:noFill/>
          <a:ln>
            <a:noFill/>
          </a:ln>
        </p:spPr>
        <p:txBody>
          <a:bodyPr spcFirstLastPara="1" wrap="square" lIns="0" tIns="0" rIns="0" bIns="0" anchor="t" anchorCtr="0">
            <a:normAutofit/>
          </a:bodyPr>
          <a:lstStyle/>
          <a:p>
            <a:pPr>
              <a:buClr>
                <a:schemeClr val="dk1"/>
              </a:buClr>
              <a:buSzPts val="1800"/>
            </a:pPr>
            <a:r>
              <a:rPr lang="cs-CZ" b="1" dirty="0">
                <a:solidFill>
                  <a:schemeClr val="dk1"/>
                </a:solidFill>
                <a:latin typeface="Calibri" panose="020F0502020204030204"/>
                <a:ea typeface="Calibri" panose="020F0502020204030204"/>
                <a:cs typeface="Calibri" panose="020F0502020204030204"/>
                <a:sym typeface="Calibri" panose="020F0502020204030204"/>
              </a:rPr>
              <a:t>Autor: doc. Ing. Magdaléna Drastichová, Ph.D.</a:t>
            </a:r>
            <a:endParaRPr dirty="0"/>
          </a:p>
          <a:p>
            <a:pPr>
              <a:buClr>
                <a:schemeClr val="dk1"/>
              </a:buClr>
              <a:buSzPts val="1600"/>
            </a:pPr>
            <a:endParaRPr sz="1600" dirty="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Základní východiska modelů oligopolu</a:t>
            </a:r>
          </a:p>
        </p:txBody>
      </p:sp>
      <mc:AlternateContent xmlns:mc="http://schemas.openxmlformats.org/markup-compatibility/2006" xmlns:a14="http://schemas.microsoft.com/office/drawing/2010/main">
        <mc:Choice Requires="a14">
          <p:sp>
            <p:nvSpPr>
              <p:cNvPr id="10243" name="Zástupný symbol pro obsah 2"/>
              <p:cNvSpPr>
                <a:spLocks noGrp="1"/>
              </p:cNvSpPr>
              <p:nvPr>
                <p:ph idx="1" hasCustomPrompt="1"/>
              </p:nvPr>
            </p:nvSpPr>
            <p:spPr>
              <a:xfrm>
                <a:off x="258500" y="1285109"/>
                <a:ext cx="11675000" cy="5085211"/>
              </a:xfrm>
            </p:spPr>
            <p:txBody>
              <a:bodyPr spcFirstLastPara="1" vert="horz" wrap="square" lIns="91440" tIns="45720" rIns="91440" bIns="45720" anchor="t" anchorCtr="0">
                <a:normAutofit fontScale="77500" lnSpcReduction="20000"/>
              </a:bodyPr>
              <a:lstStyle/>
              <a:p>
                <a:pPr algn="just">
                  <a:buFont typeface="Wingdings" panose="05000000000000000000" pitchFamily="2" charset="2"/>
                  <a:buChar char="§"/>
                </a:pPr>
                <a:r>
                  <a:rPr lang="cs-CZ" altLang="cs-CZ" sz="3600" b="1" dirty="0">
                    <a:solidFill>
                      <a:schemeClr val="tx1"/>
                    </a:solidFill>
                    <a:latin typeface="Times New Roman" panose="02020603050405020304" pitchFamily="18" charset="0"/>
                    <a:cs typeface="Times New Roman" panose="02020603050405020304" pitchFamily="18" charset="0"/>
                  </a:rPr>
                  <a:t>Různé modely oligopolu: předpoklad fixního počtu firem v odvětví – n. </a:t>
                </a:r>
              </a:p>
              <a:p>
                <a:pPr algn="just"/>
                <a:r>
                  <a:rPr lang="cs-CZ" altLang="cs-CZ" sz="3600" b="1" dirty="0">
                    <a:solidFill>
                      <a:schemeClr val="tx1"/>
                    </a:solidFill>
                    <a:latin typeface="Times New Roman" panose="02020603050405020304" pitchFamily="18" charset="0"/>
                    <a:cs typeface="Times New Roman" panose="02020603050405020304" pitchFamily="18" charset="0"/>
                  </a:rPr>
                  <a:t>Výstup jednotlivé firmy – </a:t>
                </a:r>
                <a14:m>
                  <m:oMath xmlns:m="http://schemas.openxmlformats.org/officeDocument/2006/math">
                    <m:sSub>
                      <m:sSubPr>
                        <m:ctrlPr>
                          <a:rPr lang="cs-CZ" altLang="cs-CZ" sz="3600" b="1" i="1" dirty="0" smtClean="0">
                            <a:solidFill>
                              <a:schemeClr val="tx1"/>
                            </a:solidFill>
                            <a:latin typeface="Cambria Math" panose="02040503050406030204" pitchFamily="18" charset="0"/>
                            <a:cs typeface="Times New Roman" panose="02020603050405020304" pitchFamily="18" charset="0"/>
                          </a:rPr>
                        </m:ctrlPr>
                      </m:sSubPr>
                      <m:e>
                        <m:r>
                          <a:rPr lang="cs-CZ" altLang="cs-CZ" sz="3600" b="1" i="1" dirty="0" smtClean="0">
                            <a:solidFill>
                              <a:schemeClr val="tx1"/>
                            </a:solidFill>
                            <a:latin typeface="Cambria Math" panose="02040503050406030204" pitchFamily="18" charset="0"/>
                            <a:cs typeface="Times New Roman" panose="02020603050405020304" pitchFamily="18" charset="0"/>
                          </a:rPr>
                          <m:t>𝒒</m:t>
                        </m:r>
                      </m:e>
                      <m:sub>
                        <m:r>
                          <a:rPr lang="cs-CZ" altLang="cs-CZ" sz="3600" b="1" i="1" dirty="0" smtClean="0">
                            <a:solidFill>
                              <a:schemeClr val="tx1"/>
                            </a:solidFill>
                            <a:latin typeface="Cambria Math" panose="02040503050406030204" pitchFamily="18" charset="0"/>
                            <a:cs typeface="Times New Roman" panose="02020603050405020304" pitchFamily="18" charset="0"/>
                          </a:rPr>
                          <m:t>𝟏</m:t>
                        </m:r>
                      </m:sub>
                    </m:sSub>
                    <m:r>
                      <a:rPr lang="cs-CZ" altLang="cs-CZ" sz="3600" b="1" i="1" dirty="0" smtClean="0">
                        <a:solidFill>
                          <a:schemeClr val="tx1"/>
                        </a:solidFill>
                        <a:latin typeface="Cambria Math" panose="02040503050406030204" pitchFamily="18" charset="0"/>
                        <a:cs typeface="Times New Roman" panose="02020603050405020304" pitchFamily="18" charset="0"/>
                      </a:rPr>
                      <m:t> (</m:t>
                    </m:r>
                    <m:r>
                      <a:rPr lang="cs-CZ" altLang="cs-CZ" sz="3600" b="1" i="1" dirty="0" smtClean="0">
                        <a:solidFill>
                          <a:schemeClr val="tx1"/>
                        </a:solidFill>
                        <a:latin typeface="Cambria Math" panose="02040503050406030204" pitchFamily="18" charset="0"/>
                        <a:cs typeface="Times New Roman" panose="02020603050405020304" pitchFamily="18" charset="0"/>
                      </a:rPr>
                      <m:t>𝒊</m:t>
                    </m:r>
                    <m:r>
                      <a:rPr lang="cs-CZ" altLang="cs-CZ" sz="3600" b="1" i="1" dirty="0" smtClean="0">
                        <a:solidFill>
                          <a:schemeClr val="tx1"/>
                        </a:solidFill>
                        <a:latin typeface="Cambria Math" panose="02040503050406030204" pitchFamily="18" charset="0"/>
                        <a:cs typeface="Times New Roman" panose="02020603050405020304" pitchFamily="18" charset="0"/>
                      </a:rPr>
                      <m:t> = </m:t>
                    </m:r>
                    <m:r>
                      <a:rPr lang="cs-CZ" altLang="cs-CZ" sz="3600" b="1" i="1" dirty="0" smtClean="0">
                        <a:solidFill>
                          <a:schemeClr val="tx1"/>
                        </a:solidFill>
                        <a:latin typeface="Cambria Math" panose="02040503050406030204" pitchFamily="18" charset="0"/>
                        <a:cs typeface="Times New Roman" panose="02020603050405020304" pitchFamily="18" charset="0"/>
                      </a:rPr>
                      <m:t>𝟏</m:t>
                    </m:r>
                    <m:r>
                      <a:rPr lang="cs-CZ" altLang="cs-CZ" sz="3600" b="1" i="1" dirty="0" smtClean="0">
                        <a:solidFill>
                          <a:schemeClr val="tx1"/>
                        </a:solidFill>
                        <a:latin typeface="Cambria Math" panose="02040503050406030204" pitchFamily="18" charset="0"/>
                        <a:cs typeface="Times New Roman" panose="02020603050405020304" pitchFamily="18" charset="0"/>
                      </a:rPr>
                      <m:t>, </m:t>
                    </m:r>
                    <m:r>
                      <a:rPr lang="cs-CZ" altLang="cs-CZ" sz="3600" b="1" i="1" dirty="0" smtClean="0">
                        <a:solidFill>
                          <a:schemeClr val="tx1"/>
                        </a:solidFill>
                        <a:latin typeface="Cambria Math" panose="02040503050406030204" pitchFamily="18" charset="0"/>
                        <a:cs typeface="Times New Roman" panose="02020603050405020304" pitchFamily="18" charset="0"/>
                      </a:rPr>
                      <m:t>𝟐</m:t>
                    </m:r>
                    <m:r>
                      <a:rPr lang="cs-CZ" altLang="cs-CZ" sz="3600" b="1" i="1" dirty="0" smtClean="0">
                        <a:solidFill>
                          <a:schemeClr val="tx1"/>
                        </a:solidFill>
                        <a:latin typeface="Cambria Math" panose="02040503050406030204" pitchFamily="18" charset="0"/>
                        <a:cs typeface="Times New Roman" panose="02020603050405020304" pitchFamily="18" charset="0"/>
                      </a:rPr>
                      <m:t>,…, </m:t>
                    </m:r>
                    <m:r>
                      <a:rPr lang="cs-CZ" altLang="cs-CZ" sz="3600" b="1" i="1" dirty="0" smtClean="0">
                        <a:solidFill>
                          <a:schemeClr val="tx1"/>
                        </a:solidFill>
                        <a:latin typeface="Cambria Math" panose="02040503050406030204" pitchFamily="18" charset="0"/>
                        <a:cs typeface="Times New Roman" panose="02020603050405020304" pitchFamily="18" charset="0"/>
                      </a:rPr>
                      <m:t>𝒏</m:t>
                    </m:r>
                    <m:r>
                      <a:rPr lang="cs-CZ" altLang="cs-CZ" sz="3600" b="1" i="1" dirty="0" smtClean="0">
                        <a:solidFill>
                          <a:schemeClr val="tx1"/>
                        </a:solidFill>
                        <a:latin typeface="Cambria Math" panose="02040503050406030204" pitchFamily="18" charset="0"/>
                        <a:cs typeface="Times New Roman" panose="02020603050405020304" pitchFamily="18" charset="0"/>
                      </a:rPr>
                      <m:t>) </m:t>
                    </m:r>
                  </m:oMath>
                </a14:m>
                <a:r>
                  <a:rPr lang="cs-CZ" altLang="cs-CZ" sz="3600" b="1" dirty="0">
                    <a:solidFill>
                      <a:schemeClr val="tx1"/>
                    </a:solidFill>
                    <a:latin typeface="Times New Roman" panose="02020603050405020304" pitchFamily="18" charset="0"/>
                    <a:cs typeface="Times New Roman" panose="02020603050405020304" pitchFamily="18" charset="0"/>
                  </a:rPr>
                  <a:t>vs. výstup odvětví – </a:t>
                </a:r>
                <a:r>
                  <a:rPr lang="cs-CZ" altLang="cs-CZ" sz="3600" b="1" i="1" dirty="0">
                    <a:solidFill>
                      <a:schemeClr val="tx1"/>
                    </a:solidFill>
                    <a:latin typeface="Times New Roman" panose="02020603050405020304" pitchFamily="18" charset="0"/>
                    <a:cs typeface="Times New Roman" panose="02020603050405020304" pitchFamily="18" charset="0"/>
                  </a:rPr>
                  <a:t>Q</a:t>
                </a:r>
                <a:r>
                  <a:rPr lang="cs-CZ" altLang="cs-CZ" sz="3600" b="1" dirty="0">
                    <a:solidFill>
                      <a:schemeClr val="tx1"/>
                    </a:solidFill>
                    <a:latin typeface="Times New Roman" panose="02020603050405020304" pitchFamily="18" charset="0"/>
                    <a:cs typeface="Times New Roman" panose="02020603050405020304" pitchFamily="18" charset="0"/>
                  </a:rPr>
                  <a:t>. </a:t>
                </a: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Zjednodušující předpoklad: existence identických firem v odvětví s identickými náklady, a tedy i s totožnými objemy optimálních výstupů.</a:t>
                </a: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Předpoklad dokonalé konkurence na straně poptávky: existenci velkého počtu spotřebitelů – žádný z nich není schopen ovlivnit tržní cenu.</a:t>
                </a:r>
              </a:p>
              <a:p>
                <a:pPr algn="just">
                  <a:buFont typeface="Wingdings" panose="05000000000000000000" pitchFamily="2" charset="2"/>
                  <a:buChar char="Ø"/>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Inverzní funkce poptávky po produkci oligopolního odvětví ƒ(Q): vyjadřuje, za jakou cenu jsou spotřebitelé ochotni koupit měnící se objem výstupu odvětví: </a:t>
                </a:r>
              </a:p>
              <a:p>
                <a:pPr marL="114300" indent="0" algn="ctr">
                  <a:buNone/>
                </a:pPr>
                <a14:m>
                  <m:oMathPara xmlns:m="http://schemas.openxmlformats.org/officeDocument/2006/math">
                    <m:oMathParaPr>
                      <m:jc m:val="centerGroup"/>
                    </m:oMathParaPr>
                    <m:oMath xmlns:m="http://schemas.openxmlformats.org/officeDocument/2006/math">
                      <m:r>
                        <a:rPr lang="cs-CZ" altLang="cs-CZ" sz="3600" b="1" i="1" dirty="0" smtClean="0">
                          <a:solidFill>
                            <a:schemeClr val="tx1"/>
                          </a:solidFill>
                          <a:latin typeface="Cambria Math" panose="02040503050406030204" pitchFamily="18" charset="0"/>
                          <a:cs typeface="Times New Roman" panose="02020603050405020304" pitchFamily="18" charset="0"/>
                        </a:rPr>
                        <m:t>𝑷</m:t>
                      </m:r>
                      <m:r>
                        <a:rPr lang="cs-CZ" altLang="cs-CZ" sz="3600" b="1" i="1" dirty="0" smtClean="0">
                          <a:solidFill>
                            <a:schemeClr val="tx1"/>
                          </a:solidFill>
                          <a:latin typeface="Cambria Math" panose="02040503050406030204" pitchFamily="18" charset="0"/>
                          <a:cs typeface="Times New Roman" panose="02020603050405020304" pitchFamily="18" charset="0"/>
                        </a:rPr>
                        <m:t> = ƒ(</m:t>
                      </m:r>
                      <m:r>
                        <a:rPr lang="cs-CZ" altLang="cs-CZ" sz="3600" b="1" i="1" dirty="0" smtClean="0">
                          <a:solidFill>
                            <a:schemeClr val="tx1"/>
                          </a:solidFill>
                          <a:latin typeface="Cambria Math" panose="02040503050406030204" pitchFamily="18" charset="0"/>
                          <a:cs typeface="Times New Roman" panose="02020603050405020304" pitchFamily="18" charset="0"/>
                        </a:rPr>
                        <m:t>𝑸</m:t>
                      </m:r>
                      <m:r>
                        <a:rPr lang="cs-CZ" altLang="cs-CZ" sz="3600" b="1" i="1" dirty="0" smtClean="0">
                          <a:solidFill>
                            <a:schemeClr val="tx1"/>
                          </a:solidFill>
                          <a:latin typeface="Cambria Math" panose="02040503050406030204" pitchFamily="18" charset="0"/>
                          <a:cs typeface="Times New Roman" panose="02020603050405020304" pitchFamily="18" charset="0"/>
                        </a:rPr>
                        <m:t>)</m:t>
                      </m:r>
                    </m:oMath>
                  </m:oMathPara>
                </a14:m>
                <a:endParaRPr lang="cs-CZ" altLang="cs-CZ" sz="36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0243" name="Zástupný symbol pro obsah 2"/>
              <p:cNvSpPr>
                <a:spLocks noRot="1" noChangeAspect="1" noMove="1" noResize="1" noEditPoints="1" noAdjustHandles="1" noChangeArrowheads="1" noChangeShapeType="1" noTextEdit="1"/>
              </p:cNvSpPr>
              <p:nvPr>
                <p:ph idx="1" hasCustomPrompt="1"/>
              </p:nvPr>
            </p:nvSpPr>
            <p:spPr>
              <a:xfrm>
                <a:off x="258500" y="1285109"/>
                <a:ext cx="11675000" cy="5085211"/>
              </a:xfrm>
              <a:blipFill rotWithShape="1">
                <a:blip r:embed="rId3"/>
                <a:stretch>
                  <a:fillRect t="-172" r="5"/>
                </a:stretch>
              </a:blipFill>
            </p:spPr>
            <p:txBody>
              <a:bodyPr/>
              <a:lstStyle/>
              <a:p>
                <a:r>
                  <a:rPr lang="en-US"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363855" y="635267"/>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Základní východiska modelů oligopolu</a:t>
            </a:r>
          </a:p>
        </p:txBody>
      </p:sp>
      <mc:AlternateContent xmlns:mc="http://schemas.openxmlformats.org/markup-compatibility/2006" xmlns:a14="http://schemas.microsoft.com/office/drawing/2010/main">
        <mc:Choice Requires="a14">
          <p:sp>
            <p:nvSpPr>
              <p:cNvPr id="10243" name="Zástupný symbol pro obsah 2"/>
              <p:cNvSpPr>
                <a:spLocks noGrp="1"/>
              </p:cNvSpPr>
              <p:nvPr>
                <p:ph idx="1" hasCustomPrompt="1"/>
              </p:nvPr>
            </p:nvSpPr>
            <p:spPr>
              <a:xfrm>
                <a:off x="258499" y="1285109"/>
                <a:ext cx="11761047" cy="5085211"/>
              </a:xfrm>
            </p:spPr>
            <p:txBody>
              <a:bodyPr spcFirstLastPara="1" vert="horz" wrap="square" lIns="91440" tIns="45720" rIns="91440" bIns="45720" anchor="t" anchorCtr="0">
                <a:normAutofit fontScale="92500"/>
              </a:bodyPr>
              <a:lstStyle/>
              <a:p>
                <a:pPr algn="just">
                  <a:buFont typeface="Wingdings" panose="05000000000000000000" pitchFamily="2" charset="2"/>
                  <a:buChar char="§"/>
                </a:pPr>
                <a:r>
                  <a:rPr lang="cs-CZ" altLang="cs-CZ" sz="3600" b="1" dirty="0">
                    <a:solidFill>
                      <a:schemeClr val="tx1"/>
                    </a:solidFill>
                    <a:latin typeface="Times New Roman" panose="02020603050405020304" pitchFamily="18" charset="0"/>
                    <a:cs typeface="Times New Roman" panose="02020603050405020304" pitchFamily="18" charset="0"/>
                  </a:rPr>
                  <a:t>Výstup celého odvětví = souhrn výstupů jednotlivých firem:</a:t>
                </a:r>
              </a:p>
              <a:p>
                <a:pPr marL="114300" indent="0" algn="ctr">
                  <a:buNone/>
                </a:pPr>
                <a14:m>
                  <m:oMathPara xmlns:m="http://schemas.openxmlformats.org/officeDocument/2006/math">
                    <m:oMathParaPr>
                      <m:jc m:val="centerGroup"/>
                    </m:oMathParaPr>
                    <m:oMath xmlns:m="http://schemas.openxmlformats.org/officeDocument/2006/math">
                      <m:r>
                        <a:rPr lang="cs-CZ" altLang="cs-CZ" sz="3600" b="1" i="1" dirty="0" smtClean="0">
                          <a:solidFill>
                            <a:schemeClr val="tx1"/>
                          </a:solidFill>
                          <a:latin typeface="Cambria Math" panose="02040503050406030204" pitchFamily="18" charset="0"/>
                          <a:cs typeface="Times New Roman" panose="02020603050405020304" pitchFamily="18" charset="0"/>
                        </a:rPr>
                        <m:t>𝑷</m:t>
                      </m:r>
                      <m:r>
                        <a:rPr lang="cs-CZ" altLang="cs-CZ" sz="3600" b="1" i="1" dirty="0" smtClean="0">
                          <a:solidFill>
                            <a:schemeClr val="tx1"/>
                          </a:solidFill>
                          <a:latin typeface="Cambria Math" panose="02040503050406030204" pitchFamily="18" charset="0"/>
                          <a:cs typeface="Times New Roman" panose="02020603050405020304" pitchFamily="18" charset="0"/>
                        </a:rPr>
                        <m:t> = ƒ(</m:t>
                      </m:r>
                      <m:sSub>
                        <m:sSubPr>
                          <m:ctrlPr>
                            <a:rPr lang="cs-CZ" altLang="cs-CZ" sz="3600" b="1" i="1" dirty="0">
                              <a:solidFill>
                                <a:schemeClr val="tx1"/>
                              </a:solidFill>
                              <a:latin typeface="Cambria Math" panose="02040503050406030204" pitchFamily="18" charset="0"/>
                              <a:cs typeface="Times New Roman" panose="02020603050405020304" pitchFamily="18" charset="0"/>
                            </a:rPr>
                          </m:ctrlPr>
                        </m:sSubPr>
                        <m:e>
                          <m:r>
                            <a:rPr lang="cs-CZ" altLang="cs-CZ" sz="3600" b="1" i="1" dirty="0">
                              <a:solidFill>
                                <a:schemeClr val="tx1"/>
                              </a:solidFill>
                              <a:latin typeface="Cambria Math" panose="02040503050406030204" pitchFamily="18" charset="0"/>
                              <a:cs typeface="Times New Roman" panose="02020603050405020304" pitchFamily="18" charset="0"/>
                            </a:rPr>
                            <m:t>𝒒</m:t>
                          </m:r>
                        </m:e>
                        <m:sub>
                          <m:r>
                            <a:rPr lang="cs-CZ" altLang="cs-CZ" sz="3600" b="1" i="1" dirty="0">
                              <a:solidFill>
                                <a:schemeClr val="tx1"/>
                              </a:solidFill>
                              <a:latin typeface="Cambria Math" panose="02040503050406030204" pitchFamily="18" charset="0"/>
                              <a:cs typeface="Times New Roman" panose="02020603050405020304" pitchFamily="18" charset="0"/>
                            </a:rPr>
                            <m:t>𝟏</m:t>
                          </m:r>
                        </m:sub>
                      </m:sSub>
                      <m:r>
                        <a:rPr lang="cs-CZ" altLang="cs-CZ" sz="3600" b="1" i="1" dirty="0" smtClean="0">
                          <a:solidFill>
                            <a:schemeClr val="tx1"/>
                          </a:solidFill>
                          <a:latin typeface="Cambria Math" panose="02040503050406030204" pitchFamily="18" charset="0"/>
                          <a:cs typeface="Times New Roman" panose="02020603050405020304" pitchFamily="18" charset="0"/>
                        </a:rPr>
                        <m:t>+</m:t>
                      </m:r>
                      <m:sSub>
                        <m:sSubPr>
                          <m:ctrlPr>
                            <a:rPr lang="cs-CZ" altLang="cs-CZ" sz="3600" b="1" i="1" dirty="0">
                              <a:solidFill>
                                <a:schemeClr val="tx1"/>
                              </a:solidFill>
                              <a:latin typeface="Cambria Math" panose="02040503050406030204" pitchFamily="18" charset="0"/>
                              <a:cs typeface="Times New Roman" panose="02020603050405020304" pitchFamily="18" charset="0"/>
                            </a:rPr>
                          </m:ctrlPr>
                        </m:sSubPr>
                        <m:e>
                          <m:r>
                            <a:rPr lang="cs-CZ" altLang="cs-CZ" sz="3600" b="1" i="1" dirty="0">
                              <a:solidFill>
                                <a:schemeClr val="tx1"/>
                              </a:solidFill>
                              <a:latin typeface="Cambria Math" panose="02040503050406030204" pitchFamily="18" charset="0"/>
                              <a:cs typeface="Times New Roman" panose="02020603050405020304" pitchFamily="18" charset="0"/>
                            </a:rPr>
                            <m:t>𝒒</m:t>
                          </m:r>
                        </m:e>
                        <m:sub>
                          <m:r>
                            <a:rPr lang="cs-CZ" altLang="cs-CZ" sz="3600" b="1" i="1" dirty="0" smtClean="0">
                              <a:solidFill>
                                <a:schemeClr val="tx1"/>
                              </a:solidFill>
                              <a:latin typeface="Cambria Math" panose="02040503050406030204" pitchFamily="18" charset="0"/>
                              <a:cs typeface="Times New Roman" panose="02020603050405020304" pitchFamily="18" charset="0"/>
                            </a:rPr>
                            <m:t>𝟐</m:t>
                          </m:r>
                        </m:sub>
                      </m:sSub>
                      <m:r>
                        <a:rPr lang="cs-CZ" altLang="cs-CZ" sz="3600" b="1" i="1" dirty="0" smtClean="0">
                          <a:solidFill>
                            <a:schemeClr val="tx1"/>
                          </a:solidFill>
                          <a:latin typeface="Cambria Math" panose="02040503050406030204" pitchFamily="18" charset="0"/>
                          <a:cs typeface="Times New Roman" panose="02020603050405020304" pitchFamily="18" charset="0"/>
                        </a:rPr>
                        <m:t>+ … +</m:t>
                      </m:r>
                      <m:sSub>
                        <m:sSubPr>
                          <m:ctrlPr>
                            <a:rPr lang="cs-CZ" altLang="cs-CZ" sz="3600" b="1" i="1" dirty="0">
                              <a:solidFill>
                                <a:schemeClr val="tx1"/>
                              </a:solidFill>
                              <a:latin typeface="Cambria Math" panose="02040503050406030204" pitchFamily="18" charset="0"/>
                              <a:cs typeface="Times New Roman" panose="02020603050405020304" pitchFamily="18" charset="0"/>
                            </a:rPr>
                          </m:ctrlPr>
                        </m:sSubPr>
                        <m:e>
                          <m:r>
                            <a:rPr lang="cs-CZ" altLang="cs-CZ" sz="3600" b="1" i="1" dirty="0">
                              <a:solidFill>
                                <a:schemeClr val="tx1"/>
                              </a:solidFill>
                              <a:latin typeface="Cambria Math" panose="02040503050406030204" pitchFamily="18" charset="0"/>
                              <a:cs typeface="Times New Roman" panose="02020603050405020304" pitchFamily="18" charset="0"/>
                            </a:rPr>
                            <m:t>𝒒</m:t>
                          </m:r>
                        </m:e>
                        <m:sub>
                          <m:r>
                            <a:rPr lang="cs-CZ" altLang="cs-CZ" sz="3600" b="1" i="1" dirty="0" smtClean="0">
                              <a:solidFill>
                                <a:schemeClr val="tx1"/>
                              </a:solidFill>
                              <a:latin typeface="Cambria Math" panose="02040503050406030204" pitchFamily="18" charset="0"/>
                              <a:cs typeface="Times New Roman" panose="02020603050405020304" pitchFamily="18" charset="0"/>
                            </a:rPr>
                            <m:t>𝒏</m:t>
                          </m:r>
                        </m:sub>
                      </m:sSub>
                      <m:r>
                        <a:rPr lang="cs-CZ" altLang="cs-CZ" sz="3600" b="1" i="1" dirty="0" smtClean="0">
                          <a:solidFill>
                            <a:schemeClr val="tx1"/>
                          </a:solidFill>
                          <a:latin typeface="Cambria Math" panose="02040503050406030204" pitchFamily="18" charset="0"/>
                          <a:cs typeface="Times New Roman" panose="02020603050405020304" pitchFamily="18" charset="0"/>
                        </a:rPr>
                        <m:t>)</m:t>
                      </m:r>
                    </m:oMath>
                  </m:oMathPara>
                </a14:m>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Každá z firem v oligopolu maximalizující zisk – maximalizuje rozdíl: </a:t>
                </a:r>
                <a:endParaRPr lang="cs-CZ" altLang="cs-CZ" sz="3600" b="1" i="1" dirty="0">
                  <a:solidFill>
                    <a:schemeClr val="tx1"/>
                  </a:solidFill>
                  <a:latin typeface="Cambria Math" panose="02040503050406030204" pitchFamily="18" charset="0"/>
                  <a:cs typeface="Times New Roman" panose="02020603050405020304" pitchFamily="18" charset="0"/>
                </a:endParaRPr>
              </a:p>
              <a:p>
                <a:pPr marL="114300" indent="0" algn="ctr">
                  <a:buNone/>
                </a:pPr>
                <a14:m>
                  <m:oMathPara xmlns:m="http://schemas.openxmlformats.org/officeDocument/2006/math">
                    <m:oMathParaPr>
                      <m:jc m:val="centerGroup"/>
                    </m:oMathParaPr>
                    <m:oMath xmlns:m="http://schemas.openxmlformats.org/officeDocument/2006/math">
                      <m:sSub>
                        <m:sSubPr>
                          <m:ctrlPr>
                            <a:rPr lang="el-GR" altLang="cs-CZ" sz="3600" b="1" i="1" dirty="0" smtClean="0">
                              <a:solidFill>
                                <a:schemeClr val="tx1"/>
                              </a:solidFill>
                              <a:latin typeface="Cambria Math" panose="02040503050406030204" pitchFamily="18" charset="0"/>
                              <a:cs typeface="Times New Roman" panose="02020603050405020304" pitchFamily="18" charset="0"/>
                            </a:rPr>
                          </m:ctrlPr>
                        </m:sSubPr>
                        <m:e>
                          <m:r>
                            <a:rPr lang="el-GR" altLang="cs-CZ" sz="3600" b="1" i="1" dirty="0">
                              <a:solidFill>
                                <a:schemeClr val="tx1"/>
                              </a:solidFill>
                              <a:latin typeface="Cambria Math" panose="02040503050406030204" pitchFamily="18" charset="0"/>
                              <a:cs typeface="Times New Roman" panose="02020603050405020304" pitchFamily="18" charset="0"/>
                            </a:rPr>
                            <m:t>𝝅</m:t>
                          </m:r>
                        </m:e>
                        <m:sub>
                          <m:r>
                            <a:rPr lang="cs-CZ" altLang="cs-CZ" sz="3600" b="1" i="1" dirty="0" smtClean="0">
                              <a:solidFill>
                                <a:schemeClr val="tx1"/>
                              </a:solidFill>
                              <a:latin typeface="Cambria Math" panose="02040503050406030204" pitchFamily="18" charset="0"/>
                              <a:cs typeface="Times New Roman" panose="02020603050405020304" pitchFamily="18" charset="0"/>
                            </a:rPr>
                            <m:t>𝒊</m:t>
                          </m:r>
                        </m:sub>
                      </m:sSub>
                      <m:r>
                        <a:rPr lang="cs-CZ" altLang="cs-CZ" sz="3600" b="1" i="1" dirty="0" smtClean="0">
                          <a:solidFill>
                            <a:schemeClr val="tx1"/>
                          </a:solidFill>
                          <a:latin typeface="Cambria Math" panose="02040503050406030204" pitchFamily="18" charset="0"/>
                          <a:cs typeface="Times New Roman" panose="02020603050405020304" pitchFamily="18" charset="0"/>
                        </a:rPr>
                        <m:t>= </m:t>
                      </m:r>
                      <m:sSub>
                        <m:sSubPr>
                          <m:ctrlPr>
                            <a:rPr lang="cs-CZ" altLang="cs-CZ" sz="3600" b="1" i="1" dirty="0" smtClean="0">
                              <a:solidFill>
                                <a:schemeClr val="tx1"/>
                              </a:solidFill>
                              <a:latin typeface="Cambria Math" panose="02040503050406030204" pitchFamily="18" charset="0"/>
                              <a:cs typeface="Times New Roman" panose="02020603050405020304" pitchFamily="18" charset="0"/>
                            </a:rPr>
                          </m:ctrlPr>
                        </m:sSubPr>
                        <m:e>
                          <m:r>
                            <a:rPr lang="cs-CZ" altLang="cs-CZ" sz="3600" b="1" i="1" dirty="0">
                              <a:solidFill>
                                <a:schemeClr val="tx1"/>
                              </a:solidFill>
                              <a:latin typeface="Cambria Math" panose="02040503050406030204" pitchFamily="18" charset="0"/>
                              <a:cs typeface="Times New Roman" panose="02020603050405020304" pitchFamily="18" charset="0"/>
                            </a:rPr>
                            <m:t>𝑻𝑹</m:t>
                          </m:r>
                        </m:e>
                        <m:sub>
                          <m:r>
                            <a:rPr lang="cs-CZ" altLang="cs-CZ" sz="3600" b="1" i="1" dirty="0" smtClean="0">
                              <a:solidFill>
                                <a:schemeClr val="tx1"/>
                              </a:solidFill>
                              <a:latin typeface="Cambria Math" panose="02040503050406030204" pitchFamily="18" charset="0"/>
                              <a:cs typeface="Times New Roman" panose="02020603050405020304" pitchFamily="18" charset="0"/>
                            </a:rPr>
                            <m:t>𝒊</m:t>
                          </m:r>
                        </m:sub>
                      </m:sSub>
                      <m:r>
                        <a:rPr lang="cs-CZ" altLang="cs-CZ" sz="3600" b="1" i="1" dirty="0" smtClean="0">
                          <a:solidFill>
                            <a:schemeClr val="tx1"/>
                          </a:solidFill>
                          <a:latin typeface="Cambria Math" panose="02040503050406030204" pitchFamily="18" charset="0"/>
                          <a:cs typeface="Times New Roman" panose="02020603050405020304" pitchFamily="18" charset="0"/>
                        </a:rPr>
                        <m:t>(</m:t>
                      </m:r>
                      <m:sSub>
                        <m:sSubPr>
                          <m:ctrlPr>
                            <a:rPr lang="cs-CZ" altLang="cs-CZ" sz="3600" b="1" i="1" dirty="0">
                              <a:solidFill>
                                <a:schemeClr val="tx1"/>
                              </a:solidFill>
                              <a:latin typeface="Cambria Math" panose="02040503050406030204" pitchFamily="18" charset="0"/>
                              <a:cs typeface="Times New Roman" panose="02020603050405020304" pitchFamily="18" charset="0"/>
                            </a:rPr>
                          </m:ctrlPr>
                        </m:sSubPr>
                        <m:e>
                          <m:r>
                            <a:rPr lang="cs-CZ" altLang="cs-CZ" sz="3600" b="1" i="1" dirty="0">
                              <a:solidFill>
                                <a:schemeClr val="tx1"/>
                              </a:solidFill>
                              <a:latin typeface="Cambria Math" panose="02040503050406030204" pitchFamily="18" charset="0"/>
                              <a:cs typeface="Times New Roman" panose="02020603050405020304" pitchFamily="18" charset="0"/>
                            </a:rPr>
                            <m:t>𝒒</m:t>
                          </m:r>
                        </m:e>
                        <m:sub>
                          <m:r>
                            <a:rPr lang="cs-CZ" altLang="cs-CZ" sz="3600" b="1" i="1" dirty="0" smtClean="0">
                              <a:solidFill>
                                <a:schemeClr val="tx1"/>
                              </a:solidFill>
                              <a:latin typeface="Cambria Math" panose="02040503050406030204" pitchFamily="18" charset="0"/>
                              <a:cs typeface="Times New Roman" panose="02020603050405020304" pitchFamily="18" charset="0"/>
                            </a:rPr>
                            <m:t>𝒊</m:t>
                          </m:r>
                        </m:sub>
                      </m:sSub>
                      <m:r>
                        <a:rPr lang="cs-CZ" altLang="cs-CZ" sz="3600" b="1" i="1" dirty="0" smtClean="0">
                          <a:solidFill>
                            <a:schemeClr val="tx1"/>
                          </a:solidFill>
                          <a:latin typeface="Cambria Math" panose="02040503050406030204" pitchFamily="18" charset="0"/>
                          <a:cs typeface="Times New Roman" panose="02020603050405020304" pitchFamily="18" charset="0"/>
                        </a:rPr>
                        <m:t>) –</m:t>
                      </m:r>
                      <m:sSub>
                        <m:sSubPr>
                          <m:ctrlPr>
                            <a:rPr lang="cs-CZ" altLang="cs-CZ" sz="3600" b="1" i="1" dirty="0">
                              <a:solidFill>
                                <a:schemeClr val="tx1"/>
                              </a:solidFill>
                              <a:latin typeface="Cambria Math" panose="02040503050406030204" pitchFamily="18" charset="0"/>
                              <a:cs typeface="Times New Roman" panose="02020603050405020304" pitchFamily="18" charset="0"/>
                            </a:rPr>
                          </m:ctrlPr>
                        </m:sSubPr>
                        <m:e>
                          <m:r>
                            <a:rPr lang="cs-CZ" altLang="cs-CZ" sz="3600" b="1" i="1" dirty="0">
                              <a:solidFill>
                                <a:schemeClr val="tx1"/>
                              </a:solidFill>
                              <a:latin typeface="Cambria Math" panose="02040503050406030204" pitchFamily="18" charset="0"/>
                              <a:cs typeface="Times New Roman" panose="02020603050405020304" pitchFamily="18" charset="0"/>
                            </a:rPr>
                            <m:t>𝑻</m:t>
                          </m:r>
                          <m:r>
                            <a:rPr lang="cs-CZ" altLang="cs-CZ" sz="3600" b="1" i="1" dirty="0" smtClean="0">
                              <a:solidFill>
                                <a:schemeClr val="tx1"/>
                              </a:solidFill>
                              <a:latin typeface="Cambria Math" panose="02040503050406030204" pitchFamily="18" charset="0"/>
                              <a:cs typeface="Times New Roman" panose="02020603050405020304" pitchFamily="18" charset="0"/>
                            </a:rPr>
                            <m:t>𝑪</m:t>
                          </m:r>
                        </m:e>
                        <m:sub>
                          <m:r>
                            <a:rPr lang="cs-CZ" altLang="cs-CZ" sz="3600" b="1" i="1" dirty="0">
                              <a:solidFill>
                                <a:schemeClr val="tx1"/>
                              </a:solidFill>
                              <a:latin typeface="Cambria Math" panose="02040503050406030204" pitchFamily="18" charset="0"/>
                              <a:cs typeface="Times New Roman" panose="02020603050405020304" pitchFamily="18" charset="0"/>
                            </a:rPr>
                            <m:t>𝒊</m:t>
                          </m:r>
                        </m:sub>
                      </m:sSub>
                      <m:r>
                        <a:rPr lang="cs-CZ" altLang="cs-CZ" sz="3600" b="1" i="1" dirty="0" smtClean="0">
                          <a:solidFill>
                            <a:schemeClr val="tx1"/>
                          </a:solidFill>
                          <a:latin typeface="Cambria Math" panose="02040503050406030204" pitchFamily="18" charset="0"/>
                          <a:cs typeface="Times New Roman" panose="02020603050405020304" pitchFamily="18" charset="0"/>
                        </a:rPr>
                        <m:t>(</m:t>
                      </m:r>
                      <m:sSub>
                        <m:sSubPr>
                          <m:ctrlPr>
                            <a:rPr lang="cs-CZ" altLang="cs-CZ" sz="3600" b="1" i="1" dirty="0">
                              <a:solidFill>
                                <a:schemeClr val="tx1"/>
                              </a:solidFill>
                              <a:latin typeface="Cambria Math" panose="02040503050406030204" pitchFamily="18" charset="0"/>
                              <a:cs typeface="Times New Roman" panose="02020603050405020304" pitchFamily="18" charset="0"/>
                            </a:rPr>
                          </m:ctrlPr>
                        </m:sSubPr>
                        <m:e>
                          <m:r>
                            <a:rPr lang="cs-CZ" altLang="cs-CZ" sz="3600" b="1" i="1" dirty="0">
                              <a:solidFill>
                                <a:schemeClr val="tx1"/>
                              </a:solidFill>
                              <a:latin typeface="Cambria Math" panose="02040503050406030204" pitchFamily="18" charset="0"/>
                              <a:cs typeface="Times New Roman" panose="02020603050405020304" pitchFamily="18" charset="0"/>
                            </a:rPr>
                            <m:t>𝒒</m:t>
                          </m:r>
                        </m:e>
                        <m:sub>
                          <m:r>
                            <a:rPr lang="cs-CZ" altLang="cs-CZ" sz="3600" b="1" i="1" dirty="0">
                              <a:solidFill>
                                <a:schemeClr val="tx1"/>
                              </a:solidFill>
                              <a:latin typeface="Cambria Math" panose="02040503050406030204" pitchFamily="18" charset="0"/>
                              <a:cs typeface="Times New Roman" panose="02020603050405020304" pitchFamily="18" charset="0"/>
                            </a:rPr>
                            <m:t>𝒊</m:t>
                          </m:r>
                        </m:sub>
                      </m:sSub>
                      <m:r>
                        <a:rPr lang="cs-CZ" altLang="cs-CZ" sz="3600" b="1" i="1" dirty="0" smtClean="0">
                          <a:solidFill>
                            <a:schemeClr val="tx1"/>
                          </a:solidFill>
                          <a:latin typeface="Cambria Math" panose="02040503050406030204" pitchFamily="18" charset="0"/>
                          <a:cs typeface="Times New Roman" panose="02020603050405020304" pitchFamily="18" charset="0"/>
                        </a:rPr>
                        <m:t>) </m:t>
                      </m:r>
                    </m:oMath>
                  </m:oMathPara>
                </a14:m>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r>
                  <a:rPr lang="cs-CZ" altLang="cs-CZ" sz="3600" b="1" dirty="0">
                    <a:solidFill>
                      <a:schemeClr val="tx1"/>
                    </a:solidFill>
                    <a:latin typeface="Times New Roman" panose="02020603050405020304" pitchFamily="18" charset="0"/>
                    <a:cs typeface="Times New Roman" panose="02020603050405020304" pitchFamily="18" charset="0"/>
                  </a:rPr>
                  <a:t>Upravení do tvaru (rozepíšeme TR):</a:t>
                </a:r>
              </a:p>
              <a:p>
                <a:pPr marL="114300" indent="0" algn="ctr">
                  <a:buNone/>
                </a:pPr>
                <a14:m>
                  <m:oMathPara xmlns:m="http://schemas.openxmlformats.org/officeDocument/2006/math">
                    <m:oMathParaPr>
                      <m:jc m:val="centerGroup"/>
                    </m:oMathParaPr>
                    <m:oMath xmlns:m="http://schemas.openxmlformats.org/officeDocument/2006/math">
                      <m:r>
                        <a:rPr lang="el-GR" altLang="cs-CZ" sz="3600" b="1" i="1" dirty="0" smtClean="0">
                          <a:solidFill>
                            <a:schemeClr val="tx1"/>
                          </a:solidFill>
                          <a:latin typeface="Cambria Math" panose="02040503050406030204" pitchFamily="18" charset="0"/>
                          <a:cs typeface="Times New Roman" panose="02020603050405020304" pitchFamily="18" charset="0"/>
                        </a:rPr>
                        <m:t>𝝅</m:t>
                      </m:r>
                      <m:r>
                        <a:rPr lang="cs-CZ" altLang="cs-CZ" sz="3600" b="1" i="1" dirty="0" smtClean="0">
                          <a:solidFill>
                            <a:schemeClr val="tx1"/>
                          </a:solidFill>
                          <a:latin typeface="Cambria Math" panose="02040503050406030204" pitchFamily="18" charset="0"/>
                          <a:cs typeface="Times New Roman" panose="02020603050405020304" pitchFamily="18" charset="0"/>
                        </a:rPr>
                        <m:t>𝒊</m:t>
                      </m:r>
                      <m:r>
                        <a:rPr lang="cs-CZ" altLang="cs-CZ" sz="3600" b="1" i="1" dirty="0" smtClean="0">
                          <a:solidFill>
                            <a:schemeClr val="tx1"/>
                          </a:solidFill>
                          <a:latin typeface="Cambria Math" panose="02040503050406030204" pitchFamily="18" charset="0"/>
                          <a:cs typeface="Times New Roman" panose="02020603050405020304" pitchFamily="18" charset="0"/>
                        </a:rPr>
                        <m:t> = ƒ(</m:t>
                      </m:r>
                      <m:r>
                        <a:rPr lang="cs-CZ" altLang="cs-CZ" sz="3600" b="1" i="1" dirty="0" smtClean="0">
                          <a:solidFill>
                            <a:schemeClr val="tx1"/>
                          </a:solidFill>
                          <a:latin typeface="Cambria Math" panose="02040503050406030204" pitchFamily="18" charset="0"/>
                          <a:cs typeface="Times New Roman" panose="02020603050405020304" pitchFamily="18" charset="0"/>
                        </a:rPr>
                        <m:t>𝑸</m:t>
                      </m:r>
                      <m:r>
                        <a:rPr lang="cs-CZ" altLang="cs-CZ" sz="3600" b="1" i="1" dirty="0" smtClean="0">
                          <a:solidFill>
                            <a:schemeClr val="tx1"/>
                          </a:solidFill>
                          <a:latin typeface="Cambria Math" panose="02040503050406030204" pitchFamily="18" charset="0"/>
                          <a:cs typeface="Times New Roman" panose="02020603050405020304" pitchFamily="18" charset="0"/>
                        </a:rPr>
                        <m:t>)∙</m:t>
                      </m:r>
                      <m:sSub>
                        <m:sSubPr>
                          <m:ctrlPr>
                            <a:rPr lang="cs-CZ" altLang="cs-CZ" sz="3600" b="1" i="1" dirty="0">
                              <a:solidFill>
                                <a:schemeClr val="tx1"/>
                              </a:solidFill>
                              <a:latin typeface="Cambria Math" panose="02040503050406030204" pitchFamily="18" charset="0"/>
                              <a:cs typeface="Times New Roman" panose="02020603050405020304" pitchFamily="18" charset="0"/>
                            </a:rPr>
                          </m:ctrlPr>
                        </m:sSubPr>
                        <m:e>
                          <m:r>
                            <a:rPr lang="cs-CZ" altLang="cs-CZ" sz="3600" b="1" i="1" dirty="0">
                              <a:solidFill>
                                <a:schemeClr val="tx1"/>
                              </a:solidFill>
                              <a:latin typeface="Cambria Math" panose="02040503050406030204" pitchFamily="18" charset="0"/>
                              <a:cs typeface="Times New Roman" panose="02020603050405020304" pitchFamily="18" charset="0"/>
                            </a:rPr>
                            <m:t>𝒒</m:t>
                          </m:r>
                        </m:e>
                        <m:sub>
                          <m:r>
                            <a:rPr lang="cs-CZ" altLang="cs-CZ" sz="3600" b="1" i="1" dirty="0">
                              <a:solidFill>
                                <a:schemeClr val="tx1"/>
                              </a:solidFill>
                              <a:latin typeface="Cambria Math" panose="02040503050406030204" pitchFamily="18" charset="0"/>
                              <a:cs typeface="Times New Roman" panose="02020603050405020304" pitchFamily="18" charset="0"/>
                            </a:rPr>
                            <m:t>𝒊</m:t>
                          </m:r>
                        </m:sub>
                      </m:sSub>
                      <m:r>
                        <a:rPr lang="cs-CZ" altLang="cs-CZ" sz="3600" b="1" i="1" dirty="0" smtClean="0">
                          <a:solidFill>
                            <a:schemeClr val="tx1"/>
                          </a:solidFill>
                          <a:latin typeface="Cambria Math" panose="02040503050406030204" pitchFamily="18" charset="0"/>
                          <a:cs typeface="Times New Roman" panose="02020603050405020304" pitchFamily="18" charset="0"/>
                        </a:rPr>
                        <m:t>–</m:t>
                      </m:r>
                      <m:sSub>
                        <m:sSubPr>
                          <m:ctrlPr>
                            <a:rPr lang="cs-CZ" altLang="cs-CZ" sz="3600" b="1" i="1" dirty="0">
                              <a:solidFill>
                                <a:schemeClr val="tx1"/>
                              </a:solidFill>
                              <a:latin typeface="Cambria Math" panose="02040503050406030204" pitchFamily="18" charset="0"/>
                              <a:cs typeface="Times New Roman" panose="02020603050405020304" pitchFamily="18" charset="0"/>
                            </a:rPr>
                          </m:ctrlPr>
                        </m:sSubPr>
                        <m:e>
                          <m:r>
                            <a:rPr lang="cs-CZ" altLang="cs-CZ" sz="3600" b="1" i="1" dirty="0">
                              <a:solidFill>
                                <a:schemeClr val="tx1"/>
                              </a:solidFill>
                              <a:latin typeface="Cambria Math" panose="02040503050406030204" pitchFamily="18" charset="0"/>
                              <a:cs typeface="Times New Roman" panose="02020603050405020304" pitchFamily="18" charset="0"/>
                            </a:rPr>
                            <m:t>𝑻𝑪</m:t>
                          </m:r>
                        </m:e>
                        <m:sub>
                          <m:r>
                            <a:rPr lang="cs-CZ" altLang="cs-CZ" sz="3600" b="1" i="1" dirty="0">
                              <a:solidFill>
                                <a:schemeClr val="tx1"/>
                              </a:solidFill>
                              <a:latin typeface="Cambria Math" panose="02040503050406030204" pitchFamily="18" charset="0"/>
                              <a:cs typeface="Times New Roman" panose="02020603050405020304" pitchFamily="18" charset="0"/>
                            </a:rPr>
                            <m:t>𝒊</m:t>
                          </m:r>
                        </m:sub>
                      </m:sSub>
                      <m:r>
                        <a:rPr lang="cs-CZ" altLang="cs-CZ" sz="3600" b="1" i="1" dirty="0" smtClean="0">
                          <a:solidFill>
                            <a:schemeClr val="tx1"/>
                          </a:solidFill>
                          <a:latin typeface="Cambria Math" panose="02040503050406030204" pitchFamily="18" charset="0"/>
                          <a:cs typeface="Times New Roman" panose="02020603050405020304" pitchFamily="18" charset="0"/>
                        </a:rPr>
                        <m:t>(</m:t>
                      </m:r>
                      <m:sSub>
                        <m:sSubPr>
                          <m:ctrlPr>
                            <a:rPr lang="cs-CZ" altLang="cs-CZ" sz="3600" b="1" i="1" dirty="0">
                              <a:solidFill>
                                <a:schemeClr val="tx1"/>
                              </a:solidFill>
                              <a:latin typeface="Cambria Math" panose="02040503050406030204" pitchFamily="18" charset="0"/>
                              <a:cs typeface="Times New Roman" panose="02020603050405020304" pitchFamily="18" charset="0"/>
                            </a:rPr>
                          </m:ctrlPr>
                        </m:sSubPr>
                        <m:e>
                          <m:r>
                            <a:rPr lang="cs-CZ" altLang="cs-CZ" sz="3600" b="1" i="1" dirty="0">
                              <a:solidFill>
                                <a:schemeClr val="tx1"/>
                              </a:solidFill>
                              <a:latin typeface="Cambria Math" panose="02040503050406030204" pitchFamily="18" charset="0"/>
                              <a:cs typeface="Times New Roman" panose="02020603050405020304" pitchFamily="18" charset="0"/>
                            </a:rPr>
                            <m:t>𝒒</m:t>
                          </m:r>
                        </m:e>
                        <m:sub>
                          <m:r>
                            <a:rPr lang="cs-CZ" altLang="cs-CZ" sz="3600" b="1" i="1" dirty="0">
                              <a:solidFill>
                                <a:schemeClr val="tx1"/>
                              </a:solidFill>
                              <a:latin typeface="Cambria Math" panose="02040503050406030204" pitchFamily="18" charset="0"/>
                              <a:cs typeface="Times New Roman" panose="02020603050405020304" pitchFamily="18" charset="0"/>
                            </a:rPr>
                            <m:t>𝒊</m:t>
                          </m:r>
                        </m:sub>
                      </m:sSub>
                      <m:r>
                        <a:rPr lang="cs-CZ" altLang="cs-CZ" sz="3600" b="1" i="1" dirty="0" smtClean="0">
                          <a:solidFill>
                            <a:schemeClr val="tx1"/>
                          </a:solidFill>
                          <a:latin typeface="Cambria Math" panose="02040503050406030204" pitchFamily="18" charset="0"/>
                          <a:cs typeface="Times New Roman" panose="02020603050405020304" pitchFamily="18" charset="0"/>
                        </a:rPr>
                        <m:t>)</m:t>
                      </m:r>
                    </m:oMath>
                  </m:oMathPara>
                </a14:m>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nebo</a:t>
                </a:r>
              </a:p>
              <a:p>
                <a:pPr marL="114300" indent="0" algn="ctr">
                  <a:buNone/>
                </a:pPr>
                <a14:m>
                  <m:oMath xmlns:m="http://schemas.openxmlformats.org/officeDocument/2006/math">
                    <m:r>
                      <a:rPr lang="el-GR" altLang="cs-CZ" sz="3600" b="1" i="1" dirty="0" smtClean="0">
                        <a:solidFill>
                          <a:schemeClr val="tx1"/>
                        </a:solidFill>
                        <a:latin typeface="Cambria Math" panose="02040503050406030204" pitchFamily="18" charset="0"/>
                        <a:cs typeface="Times New Roman" panose="02020603050405020304" pitchFamily="18" charset="0"/>
                      </a:rPr>
                      <m:t>𝝅</m:t>
                    </m:r>
                    <m:r>
                      <a:rPr lang="cs-CZ" altLang="cs-CZ" sz="3600" b="1" i="1" dirty="0" smtClean="0">
                        <a:solidFill>
                          <a:schemeClr val="tx1"/>
                        </a:solidFill>
                        <a:latin typeface="Cambria Math" panose="02040503050406030204" pitchFamily="18" charset="0"/>
                        <a:cs typeface="Times New Roman" panose="02020603050405020304" pitchFamily="18" charset="0"/>
                      </a:rPr>
                      <m:t>𝒊</m:t>
                    </m:r>
                    <m:r>
                      <a:rPr lang="cs-CZ" altLang="cs-CZ" sz="3600" b="1" i="1" dirty="0" smtClean="0">
                        <a:solidFill>
                          <a:schemeClr val="tx1"/>
                        </a:solidFill>
                        <a:latin typeface="Cambria Math" panose="02040503050406030204" pitchFamily="18" charset="0"/>
                        <a:cs typeface="Times New Roman" panose="02020603050405020304" pitchFamily="18" charset="0"/>
                      </a:rPr>
                      <m:t> = ƒ(</m:t>
                    </m:r>
                    <m:sSub>
                      <m:sSubPr>
                        <m:ctrlPr>
                          <a:rPr lang="cs-CZ" altLang="cs-CZ" sz="3600" b="1" i="1" dirty="0">
                            <a:solidFill>
                              <a:schemeClr val="tx1"/>
                            </a:solidFill>
                            <a:latin typeface="Cambria Math" panose="02040503050406030204" pitchFamily="18" charset="0"/>
                            <a:cs typeface="Times New Roman" panose="02020603050405020304" pitchFamily="18" charset="0"/>
                          </a:rPr>
                        </m:ctrlPr>
                      </m:sSubPr>
                      <m:e>
                        <m:r>
                          <a:rPr lang="cs-CZ" altLang="cs-CZ" sz="3600" b="1" i="1" dirty="0">
                            <a:solidFill>
                              <a:schemeClr val="tx1"/>
                            </a:solidFill>
                            <a:latin typeface="Cambria Math" panose="02040503050406030204" pitchFamily="18" charset="0"/>
                            <a:cs typeface="Times New Roman" panose="02020603050405020304" pitchFamily="18" charset="0"/>
                          </a:rPr>
                          <m:t>𝒒</m:t>
                        </m:r>
                      </m:e>
                      <m:sub>
                        <m:r>
                          <a:rPr lang="cs-CZ" altLang="cs-CZ" sz="3600" b="1" i="1" dirty="0" smtClean="0">
                            <a:solidFill>
                              <a:schemeClr val="tx1"/>
                            </a:solidFill>
                            <a:latin typeface="Cambria Math" panose="02040503050406030204" pitchFamily="18" charset="0"/>
                            <a:cs typeface="Times New Roman" panose="02020603050405020304" pitchFamily="18" charset="0"/>
                          </a:rPr>
                          <m:t>𝟏</m:t>
                        </m:r>
                      </m:sub>
                    </m:sSub>
                    <m:r>
                      <a:rPr lang="cs-CZ" altLang="cs-CZ" sz="3600" b="1" i="1" dirty="0" smtClean="0">
                        <a:solidFill>
                          <a:schemeClr val="tx1"/>
                        </a:solidFill>
                        <a:latin typeface="Cambria Math" panose="02040503050406030204" pitchFamily="18" charset="0"/>
                        <a:cs typeface="Times New Roman" panose="02020603050405020304" pitchFamily="18" charset="0"/>
                      </a:rPr>
                      <m:t>+</m:t>
                    </m:r>
                    <m:sSub>
                      <m:sSubPr>
                        <m:ctrlPr>
                          <a:rPr lang="cs-CZ" altLang="cs-CZ" sz="3600" b="1" i="1" dirty="0">
                            <a:solidFill>
                              <a:schemeClr val="tx1"/>
                            </a:solidFill>
                            <a:latin typeface="Cambria Math" panose="02040503050406030204" pitchFamily="18" charset="0"/>
                            <a:cs typeface="Times New Roman" panose="02020603050405020304" pitchFamily="18" charset="0"/>
                          </a:rPr>
                        </m:ctrlPr>
                      </m:sSubPr>
                      <m:e>
                        <m:r>
                          <a:rPr lang="cs-CZ" altLang="cs-CZ" sz="3600" b="1" i="1" dirty="0">
                            <a:solidFill>
                              <a:schemeClr val="tx1"/>
                            </a:solidFill>
                            <a:latin typeface="Cambria Math" panose="02040503050406030204" pitchFamily="18" charset="0"/>
                            <a:cs typeface="Times New Roman" panose="02020603050405020304" pitchFamily="18" charset="0"/>
                          </a:rPr>
                          <m:t>𝒒</m:t>
                        </m:r>
                      </m:e>
                      <m:sub>
                        <m:r>
                          <a:rPr lang="cs-CZ" altLang="cs-CZ" sz="3600" b="1" i="1" dirty="0" smtClean="0">
                            <a:solidFill>
                              <a:schemeClr val="tx1"/>
                            </a:solidFill>
                            <a:latin typeface="Cambria Math" panose="02040503050406030204" pitchFamily="18" charset="0"/>
                            <a:cs typeface="Times New Roman" panose="02020603050405020304" pitchFamily="18" charset="0"/>
                          </a:rPr>
                          <m:t>𝟐</m:t>
                        </m:r>
                      </m:sub>
                    </m:sSub>
                    <m:r>
                      <a:rPr lang="cs-CZ" altLang="cs-CZ" sz="3600" b="1" i="1" dirty="0" smtClean="0">
                        <a:solidFill>
                          <a:schemeClr val="tx1"/>
                        </a:solidFill>
                        <a:latin typeface="Cambria Math" panose="02040503050406030204" pitchFamily="18" charset="0"/>
                        <a:cs typeface="Times New Roman" panose="02020603050405020304" pitchFamily="18" charset="0"/>
                      </a:rPr>
                      <m:t>+….</m:t>
                    </m:r>
                    <m:sSub>
                      <m:sSubPr>
                        <m:ctrlPr>
                          <a:rPr lang="cs-CZ" altLang="cs-CZ" sz="3600" b="1" i="1" dirty="0">
                            <a:solidFill>
                              <a:schemeClr val="tx1"/>
                            </a:solidFill>
                            <a:latin typeface="Cambria Math" panose="02040503050406030204" pitchFamily="18" charset="0"/>
                            <a:cs typeface="Times New Roman" panose="02020603050405020304" pitchFamily="18" charset="0"/>
                          </a:rPr>
                        </m:ctrlPr>
                      </m:sSubPr>
                      <m:e>
                        <m:r>
                          <a:rPr lang="cs-CZ" altLang="cs-CZ" sz="3600" b="1" i="1" dirty="0">
                            <a:solidFill>
                              <a:schemeClr val="tx1"/>
                            </a:solidFill>
                            <a:latin typeface="Cambria Math" panose="02040503050406030204" pitchFamily="18" charset="0"/>
                            <a:cs typeface="Times New Roman" panose="02020603050405020304" pitchFamily="18" charset="0"/>
                          </a:rPr>
                          <m:t>𝒒</m:t>
                        </m:r>
                      </m:e>
                      <m:sub>
                        <m:r>
                          <a:rPr lang="cs-CZ" altLang="cs-CZ" sz="3600" b="1" i="1" dirty="0" smtClean="0">
                            <a:solidFill>
                              <a:schemeClr val="tx1"/>
                            </a:solidFill>
                            <a:latin typeface="Cambria Math" panose="02040503050406030204" pitchFamily="18" charset="0"/>
                            <a:cs typeface="Times New Roman" panose="02020603050405020304" pitchFamily="18" charset="0"/>
                          </a:rPr>
                          <m:t>𝒏</m:t>
                        </m:r>
                      </m:sub>
                    </m:sSub>
                    <m:r>
                      <a:rPr lang="cs-CZ" altLang="cs-CZ" sz="3600" b="1" i="1" dirty="0" smtClean="0">
                        <a:solidFill>
                          <a:schemeClr val="tx1"/>
                        </a:solidFill>
                        <a:latin typeface="Cambria Math" panose="02040503050406030204" pitchFamily="18" charset="0"/>
                        <a:cs typeface="Times New Roman" panose="02020603050405020304" pitchFamily="18" charset="0"/>
                      </a:rPr>
                      <m:t>)∙</m:t>
                    </m:r>
                    <m:sSub>
                      <m:sSubPr>
                        <m:ctrlPr>
                          <a:rPr lang="cs-CZ" altLang="cs-CZ" sz="3600" b="1" i="1" dirty="0">
                            <a:solidFill>
                              <a:schemeClr val="tx1"/>
                            </a:solidFill>
                            <a:latin typeface="Cambria Math" panose="02040503050406030204" pitchFamily="18" charset="0"/>
                            <a:cs typeface="Times New Roman" panose="02020603050405020304" pitchFamily="18" charset="0"/>
                          </a:rPr>
                        </m:ctrlPr>
                      </m:sSubPr>
                      <m:e>
                        <m:r>
                          <a:rPr lang="cs-CZ" altLang="cs-CZ" sz="3600" b="1" i="1" dirty="0">
                            <a:solidFill>
                              <a:schemeClr val="tx1"/>
                            </a:solidFill>
                            <a:latin typeface="Cambria Math" panose="02040503050406030204" pitchFamily="18" charset="0"/>
                            <a:cs typeface="Times New Roman" panose="02020603050405020304" pitchFamily="18" charset="0"/>
                          </a:rPr>
                          <m:t>𝒒</m:t>
                        </m:r>
                      </m:e>
                      <m:sub>
                        <m:r>
                          <a:rPr lang="cs-CZ" altLang="cs-CZ" sz="3600" b="1" i="1" dirty="0">
                            <a:solidFill>
                              <a:schemeClr val="tx1"/>
                            </a:solidFill>
                            <a:latin typeface="Cambria Math" panose="02040503050406030204" pitchFamily="18" charset="0"/>
                            <a:cs typeface="Times New Roman" panose="02020603050405020304" pitchFamily="18" charset="0"/>
                          </a:rPr>
                          <m:t>𝒊</m:t>
                        </m:r>
                      </m:sub>
                    </m:sSub>
                    <m:r>
                      <a:rPr lang="cs-CZ" altLang="cs-CZ" sz="3600" b="1" i="1" dirty="0" smtClean="0">
                        <a:solidFill>
                          <a:schemeClr val="tx1"/>
                        </a:solidFill>
                        <a:latin typeface="Cambria Math" panose="02040503050406030204" pitchFamily="18" charset="0"/>
                        <a:cs typeface="Times New Roman" panose="02020603050405020304" pitchFamily="18" charset="0"/>
                      </a:rPr>
                      <m:t>–</m:t>
                    </m:r>
                    <m:sSub>
                      <m:sSubPr>
                        <m:ctrlPr>
                          <a:rPr lang="cs-CZ" altLang="cs-CZ" sz="3600" b="1" i="1" dirty="0">
                            <a:solidFill>
                              <a:schemeClr val="tx1"/>
                            </a:solidFill>
                            <a:latin typeface="Cambria Math" panose="02040503050406030204" pitchFamily="18" charset="0"/>
                            <a:cs typeface="Times New Roman" panose="02020603050405020304" pitchFamily="18" charset="0"/>
                          </a:rPr>
                        </m:ctrlPr>
                      </m:sSubPr>
                      <m:e>
                        <m:r>
                          <a:rPr lang="cs-CZ" altLang="cs-CZ" sz="3600" b="1" i="1" dirty="0">
                            <a:solidFill>
                              <a:schemeClr val="tx1"/>
                            </a:solidFill>
                            <a:latin typeface="Cambria Math" panose="02040503050406030204" pitchFamily="18" charset="0"/>
                            <a:cs typeface="Times New Roman" panose="02020603050405020304" pitchFamily="18" charset="0"/>
                          </a:rPr>
                          <m:t>𝑻𝑪</m:t>
                        </m:r>
                      </m:e>
                      <m:sub>
                        <m:r>
                          <a:rPr lang="cs-CZ" altLang="cs-CZ" sz="3600" b="1" i="1" dirty="0">
                            <a:solidFill>
                              <a:schemeClr val="tx1"/>
                            </a:solidFill>
                            <a:latin typeface="Cambria Math" panose="02040503050406030204" pitchFamily="18" charset="0"/>
                            <a:cs typeface="Times New Roman" panose="02020603050405020304" pitchFamily="18" charset="0"/>
                          </a:rPr>
                          <m:t>𝒊</m:t>
                        </m:r>
                      </m:sub>
                    </m:sSub>
                  </m:oMath>
                </a14:m>
                <a:r>
                  <a:rPr lang="cs-CZ" altLang="cs-CZ" sz="3600" b="1" dirty="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cs-CZ" altLang="cs-CZ" sz="3600" b="1" i="1" dirty="0">
                            <a:solidFill>
                              <a:schemeClr val="tx1"/>
                            </a:solidFill>
                            <a:latin typeface="Cambria Math" panose="02040503050406030204" pitchFamily="18" charset="0"/>
                            <a:cs typeface="Times New Roman" panose="02020603050405020304" pitchFamily="18" charset="0"/>
                          </a:rPr>
                        </m:ctrlPr>
                      </m:sSubPr>
                      <m:e>
                        <m:r>
                          <a:rPr lang="cs-CZ" altLang="cs-CZ" sz="3600" b="1" i="1" dirty="0">
                            <a:solidFill>
                              <a:schemeClr val="tx1"/>
                            </a:solidFill>
                            <a:latin typeface="Cambria Math" panose="02040503050406030204" pitchFamily="18" charset="0"/>
                            <a:cs typeface="Times New Roman" panose="02020603050405020304" pitchFamily="18" charset="0"/>
                          </a:rPr>
                          <m:t>𝒒</m:t>
                        </m:r>
                      </m:e>
                      <m:sub>
                        <m:r>
                          <a:rPr lang="cs-CZ" altLang="cs-CZ" sz="3600" b="1" i="1" dirty="0">
                            <a:solidFill>
                              <a:schemeClr val="tx1"/>
                            </a:solidFill>
                            <a:latin typeface="Cambria Math" panose="02040503050406030204" pitchFamily="18" charset="0"/>
                            <a:cs typeface="Times New Roman" panose="02020603050405020304" pitchFamily="18" charset="0"/>
                          </a:rPr>
                          <m:t>𝒊</m:t>
                        </m:r>
                      </m:sub>
                    </m:sSub>
                  </m:oMath>
                </a14:m>
                <a:r>
                  <a:rPr lang="cs-CZ" altLang="cs-CZ" sz="3600" b="1" dirty="0">
                    <a:solidFill>
                      <a:schemeClr val="tx1"/>
                    </a:solidFill>
                    <a:latin typeface="Times New Roman" panose="02020603050405020304" pitchFamily="18" charset="0"/>
                    <a:cs typeface="Times New Roman" panose="02020603050405020304" pitchFamily="18" charset="0"/>
                  </a:rPr>
                  <a:t>)</a:t>
                </a:r>
              </a:p>
            </p:txBody>
          </p:sp>
        </mc:Choice>
        <mc:Fallback xmlns="">
          <p:sp>
            <p:nvSpPr>
              <p:cNvPr id="10243" name="Zástupný symbol pro obsah 2"/>
              <p:cNvSpPr>
                <a:spLocks noRot="1" noChangeAspect="1" noMove="1" noResize="1" noEditPoints="1" noAdjustHandles="1" noChangeArrowheads="1" noChangeShapeType="1" noTextEdit="1"/>
              </p:cNvSpPr>
              <p:nvPr>
                <p:ph idx="1" hasCustomPrompt="1"/>
              </p:nvPr>
            </p:nvSpPr>
            <p:spPr>
              <a:xfrm>
                <a:off x="258499" y="1285109"/>
                <a:ext cx="11761047" cy="5085211"/>
              </a:xfrm>
              <a:blipFill rotWithShape="1">
                <a:blip r:embed="rId3"/>
                <a:stretch>
                  <a:fillRect t="-10" r="2"/>
                </a:stretch>
              </a:blipFill>
            </p:spPr>
            <p:txBody>
              <a:bodyPr/>
              <a:lstStyle/>
              <a:p>
                <a:r>
                  <a:rPr lang="en-US"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Základní východiska modelů oligopolu</a:t>
            </a:r>
          </a:p>
        </p:txBody>
      </p:sp>
      <p:sp>
        <p:nvSpPr>
          <p:cNvPr id="10243" name="Zástupný symbol pro obsah 2"/>
          <p:cNvSpPr>
            <a:spLocks noGrp="1"/>
          </p:cNvSpPr>
          <p:nvPr>
            <p:ph idx="1" hasCustomPrompt="1"/>
          </p:nvPr>
        </p:nvSpPr>
        <p:spPr>
          <a:xfrm>
            <a:off x="258500" y="1285108"/>
            <a:ext cx="11675000" cy="4983345"/>
          </a:xfrm>
        </p:spPr>
        <p:txBody>
          <a:bodyPr spcFirstLastPara="1" vert="horz" wrap="square" lIns="91440" tIns="45720" rIns="91440" bIns="45720" anchor="t" anchorCtr="0">
            <a:normAutofit fontScale="92500"/>
          </a:bodyPr>
          <a:lstStyle/>
          <a:p>
            <a:pPr algn="just">
              <a:buFont typeface="Wingdings" panose="05000000000000000000" pitchFamily="2" charset="2"/>
              <a:buChar char="§"/>
            </a:pPr>
            <a:r>
              <a:rPr lang="cs-CZ" altLang="cs-CZ" sz="2800" b="1" dirty="0">
                <a:solidFill>
                  <a:schemeClr val="tx1"/>
                </a:solidFill>
                <a:latin typeface="Times New Roman" panose="02020603050405020304" pitchFamily="18" charset="0"/>
                <a:cs typeface="Times New Roman" panose="02020603050405020304" pitchFamily="18" charset="0"/>
              </a:rPr>
              <a:t>Většina modelů oligopolu – předpoklad: výstup daného odvětví = zcela </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homogenní</a:t>
            </a:r>
            <a:r>
              <a:rPr lang="cs-CZ" altLang="cs-CZ" sz="2800" b="1" dirty="0">
                <a:highlight>
                  <a:srgbClr val="FFFF00"/>
                </a:highlight>
                <a:latin typeface="Times New Roman" panose="02020603050405020304" pitchFamily="18" charset="0"/>
                <a:cs typeface="Times New Roman" panose="02020603050405020304" pitchFamily="18" charset="0"/>
              </a:rPr>
              <a:t> </a:t>
            </a:r>
            <a:r>
              <a:rPr lang="cs-CZ" altLang="cs-CZ" sz="2800" b="1" dirty="0">
                <a:latin typeface="Times New Roman" panose="02020603050405020304" pitchFamily="18" charset="0"/>
                <a:cs typeface="Times New Roman" panose="02020603050405020304" pitchFamily="18" charset="0"/>
              </a:rPr>
              <a:t>=&gt; </a:t>
            </a:r>
            <a:r>
              <a:rPr lang="cs-CZ" altLang="cs-CZ" sz="2800" b="1" dirty="0">
                <a:solidFill>
                  <a:schemeClr val="tx1"/>
                </a:solidFill>
                <a:latin typeface="Times New Roman" panose="02020603050405020304" pitchFamily="18" charset="0"/>
                <a:cs typeface="Times New Roman" panose="02020603050405020304" pitchFamily="18" charset="0"/>
              </a:rPr>
              <a:t>na daném trhu se prosazuje </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zákon jediné ceny.</a:t>
            </a:r>
          </a:p>
          <a:p>
            <a:pPr algn="just">
              <a:buFont typeface="Wingdings" panose="05000000000000000000" pitchFamily="2" charset="2"/>
              <a:buChar char="Ø"/>
            </a:pPr>
            <a:r>
              <a:rPr lang="cs-CZ" altLang="cs-CZ" sz="2800" b="1" dirty="0">
                <a:latin typeface="Times New Roman" panose="02020603050405020304" pitchFamily="18" charset="0"/>
                <a:cs typeface="Times New Roman" panose="02020603050405020304" pitchFamily="18" charset="0"/>
              </a:rPr>
              <a:t>=&gt; </a:t>
            </a:r>
            <a:r>
              <a:rPr lang="cs-CZ" altLang="cs-CZ" sz="2800" b="1" dirty="0">
                <a:solidFill>
                  <a:schemeClr val="tx1"/>
                </a:solidFill>
                <a:latin typeface="Times New Roman" panose="02020603050405020304" pitchFamily="18" charset="0"/>
                <a:cs typeface="Times New Roman" panose="02020603050405020304" pitchFamily="18" charset="0"/>
              </a:rPr>
              <a:t>Spotřebitelům nezáleží, od kterého výrobce produkt kupují. </a:t>
            </a:r>
          </a:p>
          <a:p>
            <a:pPr algn="just">
              <a:buFont typeface="Wingdings" panose="05000000000000000000" pitchFamily="2" charset="2"/>
              <a:buChar char="§"/>
            </a:pPr>
            <a:r>
              <a:rPr lang="cs-CZ" altLang="cs-CZ" sz="2800" b="1" dirty="0">
                <a:solidFill>
                  <a:schemeClr val="tx1"/>
                </a:solidFill>
                <a:latin typeface="Times New Roman" panose="02020603050405020304" pitchFamily="18" charset="0"/>
                <a:cs typeface="Times New Roman" panose="02020603050405020304" pitchFamily="18" charset="0"/>
              </a:rPr>
              <a:t>Realita: Firmy se snaží odlišit svůj produkt od výrobků konkurentů: </a:t>
            </a:r>
            <a:r>
              <a:rPr lang="cs-CZ" altLang="cs-CZ" sz="2800" b="1" i="1" dirty="0">
                <a:solidFill>
                  <a:schemeClr val="tx1"/>
                </a:solidFill>
                <a:latin typeface="Times New Roman" panose="02020603050405020304" pitchFamily="18" charset="0"/>
                <a:cs typeface="Times New Roman" panose="02020603050405020304" pitchFamily="18" charset="0"/>
              </a:rPr>
              <a:t>v oblasti zlepšení kvality výrobků, designu, zdravotních aspektů, ekologických důsledků jeho výroby / spotřeby, záručních lhůt, poskytovaných služeb, reklamy </a:t>
            </a:r>
            <a:r>
              <a:rPr lang="cs-CZ" altLang="cs-CZ" sz="2800" b="1" dirty="0">
                <a:solidFill>
                  <a:schemeClr val="tx1"/>
                </a:solidFill>
                <a:latin typeface="Times New Roman" panose="02020603050405020304" pitchFamily="18" charset="0"/>
                <a:cs typeface="Times New Roman" panose="02020603050405020304" pitchFamily="18" charset="0"/>
              </a:rPr>
              <a:t>atd. </a:t>
            </a:r>
          </a:p>
          <a:p>
            <a:pPr algn="just">
              <a:buFont typeface="Wingdings" panose="05000000000000000000" pitchFamily="2" charset="2"/>
              <a:buChar char="§"/>
            </a:pPr>
            <a:r>
              <a:rPr lang="cs-CZ" altLang="cs-CZ" sz="2800" b="1" dirty="0">
                <a:latin typeface="Times New Roman" panose="02020603050405020304" pitchFamily="18" charset="0"/>
                <a:cs typeface="Times New Roman" panose="02020603050405020304" pitchFamily="18" charset="0"/>
              </a:rPr>
              <a:t>=&gt; </a:t>
            </a:r>
            <a:r>
              <a:rPr lang="cs-CZ" altLang="cs-CZ" sz="2800" b="1" dirty="0">
                <a:solidFill>
                  <a:schemeClr val="tx1"/>
                </a:solidFill>
                <a:latin typeface="Times New Roman" panose="02020603050405020304" pitchFamily="18" charset="0"/>
                <a:cs typeface="Times New Roman" panose="02020603050405020304" pitchFamily="18" charset="0"/>
              </a:rPr>
              <a:t>Na trhu –  diferencované výrobky různých firem </a:t>
            </a:r>
            <a:r>
              <a:rPr lang="cs-CZ" altLang="cs-CZ" sz="2800" b="1" dirty="0">
                <a:latin typeface="Times New Roman" panose="02020603050405020304" pitchFamily="18" charset="0"/>
                <a:cs typeface="Times New Roman" panose="02020603050405020304" pitchFamily="18" charset="0"/>
              </a:rPr>
              <a:t>=&gt;</a:t>
            </a:r>
            <a:r>
              <a:rPr lang="cs-CZ" altLang="cs-CZ" sz="2800" b="1" dirty="0">
                <a:solidFill>
                  <a:schemeClr val="tx1"/>
                </a:solidFill>
                <a:latin typeface="Times New Roman" panose="02020603050405020304" pitchFamily="18" charset="0"/>
                <a:cs typeface="Times New Roman" panose="02020603050405020304" pitchFamily="18" charset="0"/>
              </a:rPr>
              <a:t> zákon jedné ceny se nemůže prosazovat. </a:t>
            </a:r>
          </a:p>
          <a:p>
            <a:pPr algn="just">
              <a:buFont typeface="Wingdings" panose="05000000000000000000" pitchFamily="2" charset="2"/>
              <a:buChar char="§"/>
            </a:pPr>
            <a:r>
              <a:rPr lang="cs-CZ" altLang="cs-CZ" sz="2800" b="1" dirty="0">
                <a:latin typeface="Times New Roman" panose="02020603050405020304" pitchFamily="18" charset="0"/>
                <a:cs typeface="Times New Roman" panose="02020603050405020304" pitchFamily="18" charset="0"/>
              </a:rPr>
              <a:t>=&gt; </a:t>
            </a:r>
            <a:r>
              <a:rPr lang="cs-CZ" altLang="cs-CZ" sz="2800" b="1" dirty="0">
                <a:solidFill>
                  <a:schemeClr val="tx1"/>
                </a:solidFill>
                <a:latin typeface="Times New Roman" panose="02020603050405020304" pitchFamily="18" charset="0"/>
                <a:cs typeface="Times New Roman" panose="02020603050405020304" pitchFamily="18" charset="0"/>
              </a:rPr>
              <a:t>Spotřebitelé ve skutečnosti mezi produkty jednotlivých firem rozlišují.</a:t>
            </a:r>
          </a:p>
          <a:p>
            <a:pPr algn="just">
              <a:buFont typeface="Wingdings" panose="05000000000000000000" pitchFamily="2" charset="2"/>
              <a:buChar char="§"/>
            </a:pPr>
            <a:endParaRPr lang="cs-CZ" altLang="cs-CZ" sz="28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cs-CZ" altLang="cs-CZ" sz="2800" b="1" dirty="0">
                <a:solidFill>
                  <a:schemeClr val="tx1"/>
                </a:solidFill>
                <a:latin typeface="Times New Roman" panose="02020603050405020304" pitchFamily="18" charset="0"/>
                <a:cs typeface="Times New Roman" panose="02020603050405020304" pitchFamily="18" charset="0"/>
              </a:rPr>
              <a:t>Analýza oligopolu s diferencovaným produktem: dva podstatné problémy:</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Základní východiska modelů oligopolu</a:t>
            </a:r>
          </a:p>
        </p:txBody>
      </p:sp>
      <p:sp>
        <p:nvSpPr>
          <p:cNvPr id="10243" name="Zástupný symbol pro obsah 2"/>
          <p:cNvSpPr>
            <a:spLocks noGrp="1"/>
          </p:cNvSpPr>
          <p:nvPr>
            <p:ph idx="1" hasCustomPrompt="1"/>
          </p:nvPr>
        </p:nvSpPr>
        <p:spPr>
          <a:xfrm>
            <a:off x="258500" y="1285109"/>
            <a:ext cx="11675000" cy="5085211"/>
          </a:xfrm>
        </p:spPr>
        <p:txBody>
          <a:bodyPr spcFirstLastPara="1" vert="horz" wrap="square" lIns="91440" tIns="45720" rIns="91440" bIns="45720" anchor="t" anchorCtr="0">
            <a:normAutofit fontScale="92500"/>
          </a:bodyPr>
          <a:lstStyle/>
          <a:p>
            <a:pPr marL="857250" indent="-742950" algn="just">
              <a:buFont typeface="+mj-lt"/>
              <a:buAutoNum type="arabicPeriod"/>
            </a:pPr>
            <a:r>
              <a:rPr lang="cs-CZ" altLang="cs-CZ" sz="3600" b="1" dirty="0">
                <a:solidFill>
                  <a:schemeClr val="tx1"/>
                </a:solidFill>
                <a:latin typeface="Times New Roman" panose="02020603050405020304" pitchFamily="18" charset="0"/>
                <a:cs typeface="Times New Roman" panose="02020603050405020304" pitchFamily="18" charset="0"/>
              </a:rPr>
              <a:t>Otázka vymezení trhu:</a:t>
            </a:r>
          </a:p>
          <a:p>
            <a:pPr algn="just">
              <a:buFont typeface="Wingdings" panose="05000000000000000000" pitchFamily="2" charset="2"/>
              <a:buChar char="Ø"/>
            </a:pPr>
            <a:r>
              <a:rPr lang="cs-CZ" altLang="cs-CZ" sz="3600" b="1" i="1" dirty="0">
                <a:solidFill>
                  <a:schemeClr val="tx1"/>
                </a:solidFill>
                <a:latin typeface="Times New Roman" panose="02020603050405020304" pitchFamily="18" charset="0"/>
                <a:cs typeface="Times New Roman" panose="02020603050405020304" pitchFamily="18" charset="0"/>
              </a:rPr>
              <a:t>Máme analyzovat např. „trh nosičů zvuku“ nebo izolované trhy tunerů, autorádií, CD přehrávačů apod.? </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Řešení: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KONCEPT VÝROBKOVÉ SKUPINY</a:t>
            </a:r>
            <a:r>
              <a:rPr lang="cs-CZ" altLang="cs-CZ" sz="3600" b="1" dirty="0">
                <a:solidFill>
                  <a:schemeClr val="tx1"/>
                </a:solidFill>
                <a:latin typeface="Times New Roman" panose="02020603050405020304" pitchFamily="18" charset="0"/>
                <a:cs typeface="Times New Roman" panose="02020603050405020304" pitchFamily="18" charset="0"/>
              </a:rPr>
              <a:t>; </a:t>
            </a:r>
            <a:r>
              <a:rPr lang="cs-CZ" altLang="cs-CZ" sz="3600" b="1" dirty="0" err="1">
                <a:solidFill>
                  <a:schemeClr val="tx1"/>
                </a:solidFill>
                <a:latin typeface="Times New Roman" panose="02020603050405020304" pitchFamily="18" charset="0"/>
                <a:cs typeface="Times New Roman" panose="02020603050405020304" pitchFamily="18" charset="0"/>
              </a:rPr>
              <a:t>Varianova</a:t>
            </a:r>
            <a:r>
              <a:rPr lang="cs-CZ" altLang="cs-CZ" sz="3600" b="1" dirty="0">
                <a:solidFill>
                  <a:schemeClr val="tx1"/>
                </a:solidFill>
                <a:latin typeface="Times New Roman" panose="02020603050405020304" pitchFamily="18" charset="0"/>
                <a:cs typeface="Times New Roman" panose="02020603050405020304" pitchFamily="18" charset="0"/>
              </a:rPr>
              <a:t> definici trhu / odvětví: odvětví = množina firem, které vyrábějí takové výrobky, jež jsou spotřebiteli považovány za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BLÍZKÉ SUBSTITUTY</a:t>
            </a:r>
            <a:r>
              <a:rPr lang="cs-CZ" altLang="cs-CZ" sz="3600" b="1" dirty="0">
                <a:solidFill>
                  <a:schemeClr val="tx1"/>
                </a:solidFill>
                <a:latin typeface="Times New Roman" panose="02020603050405020304" pitchFamily="18" charset="0"/>
                <a:cs typeface="Times New Roman" panose="02020603050405020304" pitchFamily="18" charset="0"/>
              </a:rPr>
              <a:t>.</a:t>
            </a:r>
          </a:p>
          <a:p>
            <a:pPr marL="857250" indent="-742950" algn="just">
              <a:buFont typeface="+mj-lt"/>
              <a:buAutoNum type="arabicPeriod" startAt="2"/>
            </a:pPr>
            <a:r>
              <a:rPr lang="cs-CZ" altLang="cs-CZ" sz="3600" b="1" dirty="0">
                <a:solidFill>
                  <a:schemeClr val="tx1"/>
                </a:solidFill>
                <a:latin typeface="Times New Roman" panose="02020603050405020304" pitchFamily="18" charset="0"/>
                <a:cs typeface="Times New Roman" panose="02020603050405020304" pitchFamily="18" charset="0"/>
              </a:rPr>
              <a:t>Analýza oligopolu s diferencovaným produktem – obtížná s používanými nástroji. Vhodnější = použití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TEORIE HER.</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Kartel</a:t>
            </a:r>
          </a:p>
        </p:txBody>
      </p:sp>
      <mc:AlternateContent xmlns:mc="http://schemas.openxmlformats.org/markup-compatibility/2006" xmlns:a14="http://schemas.microsoft.com/office/drawing/2010/main">
        <mc:Choice Requires="a14">
          <p:sp>
            <p:nvSpPr>
              <p:cNvPr id="10243" name="Zástupný symbol pro obsah 2"/>
              <p:cNvSpPr>
                <a:spLocks noGrp="1"/>
              </p:cNvSpPr>
              <p:nvPr>
                <p:ph idx="1" hasCustomPrompt="1"/>
              </p:nvPr>
            </p:nvSpPr>
            <p:spPr>
              <a:xfrm>
                <a:off x="258500" y="1285109"/>
                <a:ext cx="11675000" cy="5085211"/>
              </a:xfrm>
            </p:spPr>
            <p:txBody>
              <a:bodyPr spcFirstLastPara="1" vert="horz" wrap="square" lIns="91440" tIns="45720" rIns="91440" bIns="45720" anchor="t" anchorCtr="0">
                <a:normAutofit fontScale="62500" lnSpcReduction="20000"/>
              </a:bodyPr>
              <a:lstStyle/>
              <a:p>
                <a:pPr algn="just">
                  <a:buFont typeface="Wingdings" panose="05000000000000000000" pitchFamily="2" charset="2"/>
                  <a:buChar char="§"/>
                </a:pPr>
                <a:r>
                  <a:rPr lang="cs-CZ" altLang="cs-CZ" sz="3600" b="1" dirty="0">
                    <a:solidFill>
                      <a:srgbClr val="7030A0"/>
                    </a:solidFill>
                    <a:latin typeface="Times New Roman" panose="02020603050405020304" pitchFamily="18" charset="0"/>
                    <a:cs typeface="Times New Roman" panose="02020603050405020304" pitchFamily="18" charset="0"/>
                  </a:rPr>
                  <a:t>= Koluzivní / smluvní oligopol: odvětví reprezentováno skupinou několika firem chovající se jako monopol s mnoha závody. </a:t>
                </a:r>
              </a:p>
              <a:p>
                <a:pPr algn="just">
                  <a:buFont typeface="Wingdings" panose="05000000000000000000" pitchFamily="2" charset="2"/>
                  <a:buChar char="§"/>
                </a:pPr>
                <a:r>
                  <a:rPr lang="cs-CZ" altLang="cs-CZ" sz="3600" b="1" dirty="0">
                    <a:solidFill>
                      <a:schemeClr val="tx1"/>
                    </a:solidFill>
                    <a:latin typeface="Times New Roman" panose="02020603050405020304" pitchFamily="18" charset="0"/>
                    <a:cs typeface="Times New Roman" panose="02020603050405020304" pitchFamily="18" charset="0"/>
                  </a:rPr>
                  <a:t>Cíl kartelu: maximalizovat celkový zisk daného odvětví; Možno vyjádřit: jako rozdíl mezi celkovými příjmy kartelu a úhrnem celkových nákladů všech jeho členů:</a:t>
                </a:r>
              </a:p>
              <a:p>
                <a:pPr marL="114300" indent="0" algn="ctr">
                  <a:buNone/>
                </a:pPr>
                <a:r>
                  <a:rPr lang="el-GR" altLang="cs-CZ" sz="3800" b="1" dirty="0">
                    <a:solidFill>
                      <a:schemeClr val="tx1"/>
                    </a:solidFill>
                    <a:latin typeface="Times New Roman" panose="02020603050405020304" pitchFamily="18" charset="0"/>
                    <a:cs typeface="Times New Roman" panose="02020603050405020304" pitchFamily="18" charset="0"/>
                  </a:rPr>
                  <a:t>π = </a:t>
                </a:r>
                <a:r>
                  <a:rPr lang="cs-CZ" altLang="cs-CZ" sz="3800" b="1" dirty="0">
                    <a:solidFill>
                      <a:schemeClr val="tx1"/>
                    </a:solidFill>
                    <a:latin typeface="Times New Roman" panose="02020603050405020304" pitchFamily="18" charset="0"/>
                    <a:cs typeface="Times New Roman" panose="02020603050405020304" pitchFamily="18" charset="0"/>
                  </a:rPr>
                  <a:t>P ∙ Q – [</a:t>
                </a:r>
                <a14:m>
                  <m:oMath xmlns:m="http://schemas.openxmlformats.org/officeDocument/2006/math">
                    <m:sSub>
                      <m:sSubPr>
                        <m:ctrlPr>
                          <a:rPr lang="cs-CZ" altLang="cs-CZ" sz="3800" b="1" i="1" dirty="0" smtClean="0">
                            <a:solidFill>
                              <a:schemeClr val="tx1"/>
                            </a:solidFill>
                            <a:latin typeface="Cambria Math" panose="02040503050406030204" pitchFamily="18" charset="0"/>
                            <a:cs typeface="Times New Roman" panose="02020603050405020304" pitchFamily="18" charset="0"/>
                          </a:rPr>
                        </m:ctrlPr>
                      </m:sSubPr>
                      <m:e>
                        <m:r>
                          <a:rPr lang="cs-CZ" altLang="cs-CZ" sz="3800" b="1" i="1" dirty="0">
                            <a:solidFill>
                              <a:schemeClr val="tx1"/>
                            </a:solidFill>
                            <a:latin typeface="Cambria Math" panose="02040503050406030204" pitchFamily="18" charset="0"/>
                            <a:cs typeface="Times New Roman" panose="02020603050405020304" pitchFamily="18" charset="0"/>
                          </a:rPr>
                          <m:t>𝑻𝑪</m:t>
                        </m:r>
                      </m:e>
                      <m:sub>
                        <m:r>
                          <a:rPr lang="cs-CZ" altLang="cs-CZ" sz="3800" b="1" i="1" dirty="0" smtClean="0">
                            <a:solidFill>
                              <a:schemeClr val="tx1"/>
                            </a:solidFill>
                            <a:latin typeface="Cambria Math" panose="02040503050406030204" pitchFamily="18" charset="0"/>
                            <a:cs typeface="Times New Roman" panose="02020603050405020304" pitchFamily="18" charset="0"/>
                          </a:rPr>
                          <m:t>𝟏</m:t>
                        </m:r>
                      </m:sub>
                    </m:sSub>
                  </m:oMath>
                </a14:m>
                <a:r>
                  <a:rPr lang="cs-CZ" altLang="cs-CZ" sz="3800" b="1" dirty="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cs-CZ" altLang="cs-CZ" sz="3800" b="1" i="1" dirty="0">
                            <a:solidFill>
                              <a:schemeClr val="tx1"/>
                            </a:solidFill>
                            <a:latin typeface="Cambria Math" panose="02040503050406030204" pitchFamily="18" charset="0"/>
                            <a:cs typeface="Times New Roman" panose="02020603050405020304" pitchFamily="18" charset="0"/>
                          </a:rPr>
                        </m:ctrlPr>
                      </m:sSubPr>
                      <m:e>
                        <m:r>
                          <a:rPr lang="cs-CZ" altLang="cs-CZ" sz="3800" b="1" i="1" dirty="0">
                            <a:solidFill>
                              <a:schemeClr val="tx1"/>
                            </a:solidFill>
                            <a:latin typeface="Cambria Math" panose="02040503050406030204" pitchFamily="18" charset="0"/>
                            <a:cs typeface="Times New Roman" panose="02020603050405020304" pitchFamily="18" charset="0"/>
                          </a:rPr>
                          <m:t>𝒒</m:t>
                        </m:r>
                      </m:e>
                      <m:sub>
                        <m:r>
                          <a:rPr lang="cs-CZ" altLang="cs-CZ" sz="3800" b="1" i="1" dirty="0" smtClean="0">
                            <a:solidFill>
                              <a:schemeClr val="tx1"/>
                            </a:solidFill>
                            <a:latin typeface="Cambria Math" panose="02040503050406030204" pitchFamily="18" charset="0"/>
                            <a:cs typeface="Times New Roman" panose="02020603050405020304" pitchFamily="18" charset="0"/>
                          </a:rPr>
                          <m:t>𝟏</m:t>
                        </m:r>
                      </m:sub>
                    </m:sSub>
                  </m:oMath>
                </a14:m>
                <a:r>
                  <a:rPr lang="cs-CZ" altLang="cs-CZ" sz="3800" b="1"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cs-CZ" altLang="cs-CZ" sz="3800" b="1" i="1" dirty="0">
                            <a:solidFill>
                              <a:schemeClr val="tx1"/>
                            </a:solidFill>
                            <a:latin typeface="Cambria Math" panose="02040503050406030204" pitchFamily="18" charset="0"/>
                            <a:cs typeface="Times New Roman" panose="02020603050405020304" pitchFamily="18" charset="0"/>
                          </a:rPr>
                        </m:ctrlPr>
                      </m:sSubPr>
                      <m:e>
                        <m:r>
                          <a:rPr lang="cs-CZ" altLang="cs-CZ" sz="3800" b="1" i="1" dirty="0">
                            <a:solidFill>
                              <a:schemeClr val="tx1"/>
                            </a:solidFill>
                            <a:latin typeface="Cambria Math" panose="02040503050406030204" pitchFamily="18" charset="0"/>
                            <a:cs typeface="Times New Roman" panose="02020603050405020304" pitchFamily="18" charset="0"/>
                          </a:rPr>
                          <m:t>𝑻𝑪</m:t>
                        </m:r>
                      </m:e>
                      <m:sub>
                        <m:r>
                          <a:rPr lang="cs-CZ" altLang="cs-CZ" sz="3800" b="1" i="1" dirty="0" smtClean="0">
                            <a:solidFill>
                              <a:schemeClr val="tx1"/>
                            </a:solidFill>
                            <a:latin typeface="Cambria Math" panose="02040503050406030204" pitchFamily="18" charset="0"/>
                            <a:cs typeface="Times New Roman" panose="02020603050405020304" pitchFamily="18" charset="0"/>
                          </a:rPr>
                          <m:t>𝟐</m:t>
                        </m:r>
                      </m:sub>
                    </m:sSub>
                  </m:oMath>
                </a14:m>
                <a:r>
                  <a:rPr lang="cs-CZ" altLang="cs-CZ" sz="3800" b="1" dirty="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cs-CZ" altLang="cs-CZ" sz="3800" b="1" i="1" dirty="0">
                            <a:solidFill>
                              <a:schemeClr val="tx1"/>
                            </a:solidFill>
                            <a:latin typeface="Cambria Math" panose="02040503050406030204" pitchFamily="18" charset="0"/>
                            <a:cs typeface="Times New Roman" panose="02020603050405020304" pitchFamily="18" charset="0"/>
                          </a:rPr>
                        </m:ctrlPr>
                      </m:sSubPr>
                      <m:e>
                        <m:r>
                          <a:rPr lang="cs-CZ" altLang="cs-CZ" sz="3800" b="1" i="1" dirty="0">
                            <a:solidFill>
                              <a:schemeClr val="tx1"/>
                            </a:solidFill>
                            <a:latin typeface="Cambria Math" panose="02040503050406030204" pitchFamily="18" charset="0"/>
                            <a:cs typeface="Times New Roman" panose="02020603050405020304" pitchFamily="18" charset="0"/>
                          </a:rPr>
                          <m:t>𝒒</m:t>
                        </m:r>
                      </m:e>
                      <m:sub>
                        <m:r>
                          <a:rPr lang="cs-CZ" altLang="cs-CZ" sz="3800" b="1" i="1" dirty="0" smtClean="0">
                            <a:solidFill>
                              <a:schemeClr val="tx1"/>
                            </a:solidFill>
                            <a:latin typeface="Cambria Math" panose="02040503050406030204" pitchFamily="18" charset="0"/>
                            <a:cs typeface="Times New Roman" panose="02020603050405020304" pitchFamily="18" charset="0"/>
                          </a:rPr>
                          <m:t>𝟐</m:t>
                        </m:r>
                      </m:sub>
                    </m:sSub>
                  </m:oMath>
                </a14:m>
                <a:r>
                  <a:rPr lang="cs-CZ" altLang="cs-CZ" sz="3800" b="1" dirty="0">
                    <a:solidFill>
                      <a:schemeClr val="tx1"/>
                    </a:solidFill>
                    <a:latin typeface="Times New Roman" panose="02020603050405020304" pitchFamily="18" charset="0"/>
                    <a:cs typeface="Times New Roman" panose="02020603050405020304" pitchFamily="18" charset="0"/>
                  </a:rPr>
                  <a:t>) + … + </a:t>
                </a:r>
                <a14:m>
                  <m:oMath xmlns:m="http://schemas.openxmlformats.org/officeDocument/2006/math">
                    <m:sSub>
                      <m:sSubPr>
                        <m:ctrlPr>
                          <a:rPr lang="cs-CZ" altLang="cs-CZ" sz="3800" b="1" i="1" dirty="0">
                            <a:solidFill>
                              <a:schemeClr val="tx1"/>
                            </a:solidFill>
                            <a:latin typeface="Cambria Math" panose="02040503050406030204" pitchFamily="18" charset="0"/>
                            <a:cs typeface="Times New Roman" panose="02020603050405020304" pitchFamily="18" charset="0"/>
                          </a:rPr>
                        </m:ctrlPr>
                      </m:sSubPr>
                      <m:e>
                        <m:r>
                          <a:rPr lang="cs-CZ" altLang="cs-CZ" sz="3800" b="1" i="1" dirty="0">
                            <a:solidFill>
                              <a:schemeClr val="tx1"/>
                            </a:solidFill>
                            <a:latin typeface="Cambria Math" panose="02040503050406030204" pitchFamily="18" charset="0"/>
                            <a:cs typeface="Times New Roman" panose="02020603050405020304" pitchFamily="18" charset="0"/>
                          </a:rPr>
                          <m:t>𝑻𝑪</m:t>
                        </m:r>
                      </m:e>
                      <m:sub>
                        <m:r>
                          <a:rPr lang="cs-CZ" altLang="cs-CZ" sz="3800" b="1" i="1" dirty="0" smtClean="0">
                            <a:solidFill>
                              <a:schemeClr val="tx1"/>
                            </a:solidFill>
                            <a:latin typeface="Cambria Math" panose="02040503050406030204" pitchFamily="18" charset="0"/>
                            <a:cs typeface="Times New Roman" panose="02020603050405020304" pitchFamily="18" charset="0"/>
                          </a:rPr>
                          <m:t>𝒏</m:t>
                        </m:r>
                      </m:sub>
                    </m:sSub>
                  </m:oMath>
                </a14:m>
                <a:r>
                  <a:rPr lang="cs-CZ" altLang="cs-CZ" sz="3800" b="1" dirty="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cs-CZ" altLang="cs-CZ" sz="3800" b="1" i="1" dirty="0">
                            <a:solidFill>
                              <a:schemeClr val="tx1"/>
                            </a:solidFill>
                            <a:latin typeface="Cambria Math" panose="02040503050406030204" pitchFamily="18" charset="0"/>
                            <a:cs typeface="Times New Roman" panose="02020603050405020304" pitchFamily="18" charset="0"/>
                          </a:rPr>
                        </m:ctrlPr>
                      </m:sSubPr>
                      <m:e>
                        <m:r>
                          <a:rPr lang="cs-CZ" altLang="cs-CZ" sz="3800" b="1" i="1" dirty="0">
                            <a:solidFill>
                              <a:schemeClr val="tx1"/>
                            </a:solidFill>
                            <a:latin typeface="Cambria Math" panose="02040503050406030204" pitchFamily="18" charset="0"/>
                            <a:cs typeface="Times New Roman" panose="02020603050405020304" pitchFamily="18" charset="0"/>
                          </a:rPr>
                          <m:t>𝒒</m:t>
                        </m:r>
                      </m:e>
                      <m:sub>
                        <m:r>
                          <a:rPr lang="cs-CZ" altLang="cs-CZ" sz="3800" b="1" i="1" dirty="0">
                            <a:solidFill>
                              <a:schemeClr val="tx1"/>
                            </a:solidFill>
                            <a:latin typeface="Cambria Math" panose="02040503050406030204" pitchFamily="18" charset="0"/>
                            <a:cs typeface="Times New Roman" panose="02020603050405020304" pitchFamily="18" charset="0"/>
                          </a:rPr>
                          <m:t>𝒏</m:t>
                        </m:r>
                      </m:sub>
                    </m:sSub>
                  </m:oMath>
                </a14:m>
                <a:r>
                  <a:rPr lang="cs-CZ" altLang="cs-CZ" sz="3800" b="1" dirty="0">
                    <a:solidFill>
                      <a:schemeClr val="tx1"/>
                    </a:solidFill>
                    <a:latin typeface="Times New Roman" panose="02020603050405020304" pitchFamily="18" charset="0"/>
                    <a:cs typeface="Times New Roman" panose="02020603050405020304" pitchFamily="18" charset="0"/>
                  </a:rPr>
                  <a:t>)]</a:t>
                </a: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cs-CZ" altLang="cs-CZ" sz="3600" b="1" dirty="0">
                    <a:solidFill>
                      <a:schemeClr val="tx1"/>
                    </a:solidFill>
                    <a:latin typeface="Times New Roman" panose="02020603050405020304" pitchFamily="18" charset="0"/>
                    <a:cs typeface="Times New Roman" panose="02020603050405020304" pitchFamily="18" charset="0"/>
                  </a:rPr>
                  <a:t>Nutná podmínka maximalizace společného zisku kartelu:</a:t>
                </a:r>
              </a:p>
              <a:p>
                <a:pPr marL="114300" indent="0" algn="just">
                  <a:buNone/>
                </a:pPr>
                <a:r>
                  <a:rPr lang="cs-CZ" altLang="cs-CZ" sz="3600" b="1" dirty="0">
                    <a:solidFill>
                      <a:schemeClr val="tx1"/>
                    </a:solidFill>
                    <a:latin typeface="Times New Roman" panose="02020603050405020304" pitchFamily="18" charset="0"/>
                    <a:cs typeface="Times New Roman" panose="02020603050405020304" pitchFamily="18" charset="0"/>
                  </a:rPr>
                  <a:t> </a:t>
                </a:r>
              </a:p>
              <a:p>
                <a:pPr marL="114300" indent="0" algn="ctr">
                  <a:buNone/>
                </a:pPr>
                <a:r>
                  <a:rPr lang="cs-CZ" altLang="cs-CZ" sz="4400"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cs-CZ" altLang="cs-CZ" sz="4400" b="1" i="1" smtClean="0">
                            <a:solidFill>
                              <a:schemeClr val="tx1"/>
                            </a:solidFill>
                            <a:latin typeface="Cambria Math" panose="02040503050406030204" pitchFamily="18" charset="0"/>
                            <a:cs typeface="Times New Roman" panose="02020603050405020304" pitchFamily="18" charset="0"/>
                          </a:rPr>
                        </m:ctrlPr>
                      </m:fPr>
                      <m:num>
                        <m:r>
                          <a:rPr lang="cs-CZ" altLang="cs-CZ" sz="4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𝜹𝝅</m:t>
                        </m:r>
                      </m:num>
                      <m:den>
                        <m:r>
                          <a:rPr lang="cs-CZ" altLang="cs-CZ" sz="4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𝜹</m:t>
                        </m:r>
                        <m:sSub>
                          <m:sSubPr>
                            <m:ctrlPr>
                              <a:rPr lang="cs-CZ" altLang="cs-CZ" sz="4400" b="1" i="1" dirty="0">
                                <a:solidFill>
                                  <a:schemeClr val="tx1"/>
                                </a:solidFill>
                                <a:latin typeface="Cambria Math" panose="02040503050406030204" pitchFamily="18" charset="0"/>
                                <a:cs typeface="Times New Roman" panose="02020603050405020304" pitchFamily="18" charset="0"/>
                              </a:rPr>
                            </m:ctrlPr>
                          </m:sSubPr>
                          <m:e>
                            <m:r>
                              <a:rPr lang="cs-CZ" altLang="cs-CZ" sz="4400" b="1" i="1" dirty="0">
                                <a:solidFill>
                                  <a:schemeClr val="tx1"/>
                                </a:solidFill>
                                <a:latin typeface="Cambria Math" panose="02040503050406030204" pitchFamily="18" charset="0"/>
                                <a:cs typeface="Times New Roman" panose="02020603050405020304" pitchFamily="18" charset="0"/>
                              </a:rPr>
                              <m:t>𝒒</m:t>
                            </m:r>
                          </m:e>
                          <m:sub>
                            <m:r>
                              <a:rPr lang="cs-CZ" altLang="cs-CZ" sz="4400" b="1" i="1" dirty="0">
                                <a:solidFill>
                                  <a:schemeClr val="tx1"/>
                                </a:solidFill>
                                <a:latin typeface="Cambria Math" panose="02040503050406030204" pitchFamily="18" charset="0"/>
                                <a:cs typeface="Times New Roman" panose="02020603050405020304" pitchFamily="18" charset="0"/>
                              </a:rPr>
                              <m:t>𝒊</m:t>
                            </m:r>
                          </m:sub>
                        </m:sSub>
                      </m:den>
                    </m:f>
                    <m:r>
                      <a:rPr lang="cs-CZ" altLang="cs-CZ" sz="4400" b="1" i="1" smtClean="0">
                        <a:solidFill>
                          <a:schemeClr val="tx1"/>
                        </a:solidFill>
                        <a:latin typeface="Cambria Math" panose="02040503050406030204" pitchFamily="18" charset="0"/>
                        <a:cs typeface="Times New Roman" panose="02020603050405020304" pitchFamily="18" charset="0"/>
                      </a:rPr>
                      <m:t>=</m:t>
                    </m:r>
                    <m:r>
                      <a:rPr lang="cs-CZ" altLang="cs-CZ" sz="4400" b="1" i="1" smtClean="0">
                        <a:solidFill>
                          <a:schemeClr val="tx1"/>
                        </a:solidFill>
                        <a:latin typeface="Cambria Math" panose="02040503050406030204" pitchFamily="18" charset="0"/>
                        <a:cs typeface="Times New Roman" panose="02020603050405020304" pitchFamily="18" charset="0"/>
                      </a:rPr>
                      <m:t>𝑴𝑹</m:t>
                    </m:r>
                    <m:d>
                      <m:dPr>
                        <m:ctrlPr>
                          <a:rPr lang="cs-CZ" altLang="cs-CZ" sz="4400" b="1" i="1" smtClean="0">
                            <a:solidFill>
                              <a:schemeClr val="tx1"/>
                            </a:solidFill>
                            <a:latin typeface="Cambria Math" panose="02040503050406030204" pitchFamily="18" charset="0"/>
                            <a:cs typeface="Times New Roman" panose="02020603050405020304" pitchFamily="18" charset="0"/>
                          </a:rPr>
                        </m:ctrlPr>
                      </m:dPr>
                      <m:e>
                        <m:r>
                          <a:rPr lang="cs-CZ" altLang="cs-CZ" sz="4400" b="1" i="1" smtClean="0">
                            <a:solidFill>
                              <a:schemeClr val="tx1"/>
                            </a:solidFill>
                            <a:latin typeface="Cambria Math" panose="02040503050406030204" pitchFamily="18" charset="0"/>
                            <a:cs typeface="Times New Roman" panose="02020603050405020304" pitchFamily="18" charset="0"/>
                          </a:rPr>
                          <m:t>𝑸</m:t>
                        </m:r>
                      </m:e>
                    </m:d>
                    <m:r>
                      <a:rPr lang="cs-CZ" altLang="cs-CZ" sz="4400" b="1" i="1" smtClean="0">
                        <a:solidFill>
                          <a:schemeClr val="tx1"/>
                        </a:solidFill>
                        <a:latin typeface="Cambria Math" panose="02040503050406030204" pitchFamily="18" charset="0"/>
                        <a:cs typeface="Times New Roman" panose="02020603050405020304" pitchFamily="18" charset="0"/>
                      </a:rPr>
                      <m:t>−</m:t>
                    </m:r>
                    <m:sSub>
                      <m:sSubPr>
                        <m:ctrlPr>
                          <a:rPr lang="cs-CZ" altLang="cs-CZ" sz="4400" b="1" i="1" smtClean="0">
                            <a:solidFill>
                              <a:schemeClr val="tx1"/>
                            </a:solidFill>
                            <a:latin typeface="Cambria Math" panose="02040503050406030204" pitchFamily="18" charset="0"/>
                            <a:cs typeface="Times New Roman" panose="02020603050405020304" pitchFamily="18" charset="0"/>
                          </a:rPr>
                        </m:ctrlPr>
                      </m:sSubPr>
                      <m:e>
                        <m:r>
                          <a:rPr lang="cs-CZ" altLang="cs-CZ" sz="4400" b="1" i="1" smtClean="0">
                            <a:solidFill>
                              <a:schemeClr val="tx1"/>
                            </a:solidFill>
                            <a:latin typeface="Cambria Math" panose="02040503050406030204" pitchFamily="18" charset="0"/>
                            <a:cs typeface="Times New Roman" panose="02020603050405020304" pitchFamily="18" charset="0"/>
                          </a:rPr>
                          <m:t>𝑴𝑪</m:t>
                        </m:r>
                      </m:e>
                      <m:sub>
                        <m:r>
                          <a:rPr lang="cs-CZ" altLang="cs-CZ" sz="4400" b="1" i="1" smtClean="0">
                            <a:solidFill>
                              <a:schemeClr val="tx1"/>
                            </a:solidFill>
                            <a:latin typeface="Cambria Math" panose="02040503050406030204" pitchFamily="18" charset="0"/>
                            <a:cs typeface="Times New Roman" panose="02020603050405020304" pitchFamily="18" charset="0"/>
                          </a:rPr>
                          <m:t>𝒊</m:t>
                        </m:r>
                      </m:sub>
                    </m:sSub>
                    <m:d>
                      <m:dPr>
                        <m:ctrlPr>
                          <a:rPr lang="cs-CZ" altLang="cs-CZ" sz="4400" b="1" i="1" smtClean="0">
                            <a:solidFill>
                              <a:schemeClr val="tx1"/>
                            </a:solidFill>
                            <a:latin typeface="Cambria Math" panose="02040503050406030204" pitchFamily="18" charset="0"/>
                            <a:cs typeface="Times New Roman" panose="02020603050405020304" pitchFamily="18" charset="0"/>
                          </a:rPr>
                        </m:ctrlPr>
                      </m:dPr>
                      <m:e>
                        <m:sSub>
                          <m:sSubPr>
                            <m:ctrlPr>
                              <a:rPr lang="cs-CZ" altLang="cs-CZ" sz="4400" b="1" i="1" dirty="0">
                                <a:solidFill>
                                  <a:schemeClr val="tx1"/>
                                </a:solidFill>
                                <a:latin typeface="Cambria Math" panose="02040503050406030204" pitchFamily="18" charset="0"/>
                                <a:cs typeface="Times New Roman" panose="02020603050405020304" pitchFamily="18" charset="0"/>
                              </a:rPr>
                            </m:ctrlPr>
                          </m:sSubPr>
                          <m:e>
                            <m:r>
                              <a:rPr lang="cs-CZ" altLang="cs-CZ" sz="4400" b="1" i="1" dirty="0">
                                <a:solidFill>
                                  <a:schemeClr val="tx1"/>
                                </a:solidFill>
                                <a:latin typeface="Cambria Math" panose="02040503050406030204" pitchFamily="18" charset="0"/>
                                <a:cs typeface="Times New Roman" panose="02020603050405020304" pitchFamily="18" charset="0"/>
                              </a:rPr>
                              <m:t>𝒒</m:t>
                            </m:r>
                          </m:e>
                          <m:sub>
                            <m:r>
                              <a:rPr lang="cs-CZ" altLang="cs-CZ" sz="4400" b="1" i="1" dirty="0">
                                <a:solidFill>
                                  <a:schemeClr val="tx1"/>
                                </a:solidFill>
                                <a:latin typeface="Cambria Math" panose="02040503050406030204" pitchFamily="18" charset="0"/>
                                <a:cs typeface="Times New Roman" panose="02020603050405020304" pitchFamily="18" charset="0"/>
                              </a:rPr>
                              <m:t>𝒊</m:t>
                            </m:r>
                          </m:sub>
                        </m:sSub>
                      </m:e>
                    </m:d>
                    <m:r>
                      <a:rPr lang="cs-CZ" altLang="cs-CZ" sz="4400" b="1" i="1" smtClean="0">
                        <a:solidFill>
                          <a:schemeClr val="tx1"/>
                        </a:solidFill>
                        <a:latin typeface="Cambria Math" panose="02040503050406030204" pitchFamily="18" charset="0"/>
                        <a:cs typeface="Times New Roman" panose="02020603050405020304" pitchFamily="18" charset="0"/>
                      </a:rPr>
                      <m:t>=</m:t>
                    </m:r>
                    <m:r>
                      <a:rPr lang="cs-CZ" altLang="cs-CZ" sz="4400" b="1" i="1" smtClean="0">
                        <a:solidFill>
                          <a:schemeClr val="tx1"/>
                        </a:solidFill>
                        <a:latin typeface="Cambria Math" panose="02040503050406030204" pitchFamily="18" charset="0"/>
                        <a:cs typeface="Times New Roman" panose="02020603050405020304" pitchFamily="18" charset="0"/>
                      </a:rPr>
                      <m:t>𝟎</m:t>
                    </m:r>
                  </m:oMath>
                </a14:m>
                <a:endParaRPr lang="cs-CZ" altLang="cs-CZ" sz="4400" b="1" dirty="0">
                  <a:solidFill>
                    <a:schemeClr val="tx1"/>
                  </a:solidFill>
                  <a:latin typeface="Times New Roman" panose="02020603050405020304" pitchFamily="18" charset="0"/>
                  <a:cs typeface="Times New Roman" panose="02020603050405020304" pitchFamily="18" charset="0"/>
                </a:endParaRPr>
              </a:p>
              <a:p>
                <a:pPr marL="114300" indent="0" algn="just">
                  <a:buNone/>
                </a:pPr>
                <a:r>
                  <a:rPr lang="cs-CZ" altLang="cs-CZ" sz="4400" b="1"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
                </a:pPr>
                <a:r>
                  <a:rPr lang="cs-CZ" altLang="cs-CZ" sz="3600" b="1" dirty="0">
                    <a:solidFill>
                      <a:schemeClr val="tx1"/>
                    </a:solidFill>
                    <a:latin typeface="Times New Roman" panose="02020603050405020304" pitchFamily="18" charset="0"/>
                    <a:cs typeface="Times New Roman" panose="02020603050405020304" pitchFamily="18" charset="0"/>
                  </a:rPr>
                  <a:t>  Neboli</a:t>
                </a:r>
              </a:p>
              <a:p>
                <a:pPr marL="114300" indent="0" algn="ctr">
                  <a:buNone/>
                </a:pPr>
                <a14:m>
                  <m:oMathPara xmlns:m="http://schemas.openxmlformats.org/officeDocument/2006/math">
                    <m:oMathParaPr>
                      <m:jc m:val="centerGroup"/>
                    </m:oMathParaPr>
                    <m:oMath xmlns:m="http://schemas.openxmlformats.org/officeDocument/2006/math">
                      <m:r>
                        <a:rPr lang="cs-CZ" altLang="cs-CZ" sz="3600" b="1" i="1" smtClean="0">
                          <a:solidFill>
                            <a:schemeClr val="tx1"/>
                          </a:solidFill>
                          <a:latin typeface="Cambria Math" panose="02040503050406030204" pitchFamily="18" charset="0"/>
                          <a:cs typeface="Times New Roman" panose="02020603050405020304" pitchFamily="18" charset="0"/>
                        </a:rPr>
                        <m:t>𝑴𝑹</m:t>
                      </m:r>
                      <m:d>
                        <m:dPr>
                          <m:ctrlPr>
                            <a:rPr lang="cs-CZ" altLang="cs-CZ" sz="3600" b="1" i="1" smtClean="0">
                              <a:solidFill>
                                <a:schemeClr val="tx1"/>
                              </a:solidFill>
                              <a:latin typeface="Cambria Math" panose="02040503050406030204" pitchFamily="18" charset="0"/>
                              <a:cs typeface="Times New Roman" panose="02020603050405020304" pitchFamily="18" charset="0"/>
                            </a:rPr>
                          </m:ctrlPr>
                        </m:dPr>
                        <m:e>
                          <m:r>
                            <a:rPr lang="cs-CZ" altLang="cs-CZ" sz="3600" b="1" i="1" smtClean="0">
                              <a:solidFill>
                                <a:schemeClr val="tx1"/>
                              </a:solidFill>
                              <a:latin typeface="Cambria Math" panose="02040503050406030204" pitchFamily="18" charset="0"/>
                              <a:cs typeface="Times New Roman" panose="02020603050405020304" pitchFamily="18" charset="0"/>
                            </a:rPr>
                            <m:t>𝑸</m:t>
                          </m:r>
                        </m:e>
                      </m:d>
                      <m:r>
                        <a:rPr lang="cs-CZ" altLang="cs-CZ" sz="3600" b="1" i="1" smtClean="0">
                          <a:solidFill>
                            <a:schemeClr val="tx1"/>
                          </a:solidFill>
                          <a:latin typeface="Cambria Math" panose="02040503050406030204" pitchFamily="18" charset="0"/>
                          <a:cs typeface="Times New Roman" panose="02020603050405020304" pitchFamily="18" charset="0"/>
                        </a:rPr>
                        <m:t>−</m:t>
                      </m:r>
                      <m:sSub>
                        <m:sSubPr>
                          <m:ctrlPr>
                            <a:rPr lang="cs-CZ" altLang="cs-CZ" sz="3600" b="1" i="1" smtClean="0">
                              <a:solidFill>
                                <a:schemeClr val="tx1"/>
                              </a:solidFill>
                              <a:latin typeface="Cambria Math" panose="02040503050406030204" pitchFamily="18" charset="0"/>
                              <a:cs typeface="Times New Roman" panose="02020603050405020304" pitchFamily="18" charset="0"/>
                            </a:rPr>
                          </m:ctrlPr>
                        </m:sSubPr>
                        <m:e>
                          <m:r>
                            <a:rPr lang="cs-CZ" altLang="cs-CZ" sz="3600" b="1" i="1" smtClean="0">
                              <a:solidFill>
                                <a:schemeClr val="tx1"/>
                              </a:solidFill>
                              <a:latin typeface="Cambria Math" panose="02040503050406030204" pitchFamily="18" charset="0"/>
                              <a:cs typeface="Times New Roman" panose="02020603050405020304" pitchFamily="18" charset="0"/>
                            </a:rPr>
                            <m:t>𝑴𝑪</m:t>
                          </m:r>
                        </m:e>
                        <m:sub>
                          <m:r>
                            <a:rPr lang="cs-CZ" altLang="cs-CZ" sz="3600" b="1" i="1" smtClean="0">
                              <a:solidFill>
                                <a:schemeClr val="tx1"/>
                              </a:solidFill>
                              <a:latin typeface="Cambria Math" panose="02040503050406030204" pitchFamily="18" charset="0"/>
                              <a:cs typeface="Times New Roman" panose="02020603050405020304" pitchFamily="18" charset="0"/>
                            </a:rPr>
                            <m:t>𝒊</m:t>
                          </m:r>
                        </m:sub>
                      </m:sSub>
                      <m:d>
                        <m:dPr>
                          <m:ctrlPr>
                            <a:rPr lang="cs-CZ" altLang="cs-CZ" sz="3600" b="1" i="1" smtClean="0">
                              <a:solidFill>
                                <a:schemeClr val="tx1"/>
                              </a:solidFill>
                              <a:latin typeface="Cambria Math" panose="02040503050406030204" pitchFamily="18" charset="0"/>
                              <a:cs typeface="Times New Roman" panose="02020603050405020304" pitchFamily="18" charset="0"/>
                            </a:rPr>
                          </m:ctrlPr>
                        </m:dPr>
                        <m:e>
                          <m:sSub>
                            <m:sSubPr>
                              <m:ctrlPr>
                                <a:rPr lang="cs-CZ" altLang="cs-CZ" sz="3600" b="1" i="1" dirty="0">
                                  <a:solidFill>
                                    <a:schemeClr val="tx1"/>
                                  </a:solidFill>
                                  <a:latin typeface="Cambria Math" panose="02040503050406030204" pitchFamily="18" charset="0"/>
                                  <a:cs typeface="Times New Roman" panose="02020603050405020304" pitchFamily="18" charset="0"/>
                                </a:rPr>
                              </m:ctrlPr>
                            </m:sSubPr>
                            <m:e>
                              <m:r>
                                <a:rPr lang="cs-CZ" altLang="cs-CZ" sz="3600" b="1" i="1" dirty="0">
                                  <a:solidFill>
                                    <a:schemeClr val="tx1"/>
                                  </a:solidFill>
                                  <a:latin typeface="Cambria Math" panose="02040503050406030204" pitchFamily="18" charset="0"/>
                                  <a:cs typeface="Times New Roman" panose="02020603050405020304" pitchFamily="18" charset="0"/>
                                </a:rPr>
                                <m:t>𝒒</m:t>
                              </m:r>
                            </m:e>
                            <m:sub>
                              <m:r>
                                <a:rPr lang="cs-CZ" altLang="cs-CZ" sz="3600" b="1" i="1" dirty="0">
                                  <a:solidFill>
                                    <a:schemeClr val="tx1"/>
                                  </a:solidFill>
                                  <a:latin typeface="Cambria Math" panose="02040503050406030204" pitchFamily="18" charset="0"/>
                                  <a:cs typeface="Times New Roman" panose="02020603050405020304" pitchFamily="18" charset="0"/>
                                </a:rPr>
                                <m:t>𝒊</m:t>
                              </m:r>
                            </m:sub>
                          </m:sSub>
                        </m:e>
                      </m:d>
                      <m:r>
                        <a:rPr lang="cs-CZ" altLang="cs-CZ" sz="3600" b="1" i="1" dirty="0">
                          <a:solidFill>
                            <a:schemeClr val="tx1"/>
                          </a:solidFill>
                          <a:latin typeface="Cambria Math" panose="02040503050406030204" pitchFamily="18" charset="0"/>
                          <a:cs typeface="Times New Roman" panose="02020603050405020304" pitchFamily="18" charset="0"/>
                        </a:rPr>
                        <m:t> </m:t>
                      </m:r>
                    </m:oMath>
                  </m:oMathPara>
                </a14:m>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Interpretace rovnice: celkový zisk kartelu = maximální při výrobě výstupu, při níž je přírůstek společného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TR kartelu – společný mezní příjem </a:t>
                </a:r>
                <a14:m>
                  <m:oMath xmlns:m="http://schemas.openxmlformats.org/officeDocument/2006/math">
                    <m:r>
                      <a:rPr lang="cs-CZ" altLang="cs-CZ" sz="3600" b="1" i="1" smtClean="0">
                        <a:solidFill>
                          <a:schemeClr val="tx1"/>
                        </a:solidFill>
                        <a:highlight>
                          <a:srgbClr val="FFFF00"/>
                        </a:highlight>
                        <a:latin typeface="Cambria Math" panose="02040503050406030204" pitchFamily="18" charset="0"/>
                        <a:cs typeface="Times New Roman" panose="02020603050405020304" pitchFamily="18" charset="0"/>
                      </a:rPr>
                      <m:t>𝑴𝑹</m:t>
                    </m:r>
                    <m:d>
                      <m:dPr>
                        <m:ctrlPr>
                          <a:rPr lang="cs-CZ" altLang="cs-CZ" sz="3600" b="1" i="1" smtClean="0">
                            <a:solidFill>
                              <a:schemeClr val="tx1"/>
                            </a:solidFill>
                            <a:highlight>
                              <a:srgbClr val="FFFF00"/>
                            </a:highlight>
                            <a:latin typeface="Cambria Math" panose="02040503050406030204" pitchFamily="18" charset="0"/>
                            <a:cs typeface="Times New Roman" panose="02020603050405020304" pitchFamily="18" charset="0"/>
                          </a:rPr>
                        </m:ctrlPr>
                      </m:dPr>
                      <m:e>
                        <m:r>
                          <a:rPr lang="cs-CZ" altLang="cs-CZ" sz="3600" b="1" i="1" smtClean="0">
                            <a:solidFill>
                              <a:schemeClr val="tx1"/>
                            </a:solidFill>
                            <a:highlight>
                              <a:srgbClr val="FFFF00"/>
                            </a:highlight>
                            <a:latin typeface="Cambria Math" panose="02040503050406030204" pitchFamily="18" charset="0"/>
                            <a:cs typeface="Times New Roman" panose="02020603050405020304" pitchFamily="18" charset="0"/>
                          </a:rPr>
                          <m:t>𝑸</m:t>
                        </m:r>
                      </m:e>
                    </m:d>
                  </m:oMath>
                </a14:m>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 </a:t>
                </a:r>
                <a:r>
                  <a:rPr lang="cs-CZ" altLang="cs-CZ" sz="3600" b="1" dirty="0">
                    <a:solidFill>
                      <a:schemeClr val="tx1"/>
                    </a:solidFill>
                    <a:latin typeface="Times New Roman" panose="02020603050405020304" pitchFamily="18" charset="0"/>
                    <a:cs typeface="Times New Roman" panose="02020603050405020304" pitchFamily="18" charset="0"/>
                  </a:rPr>
                  <a:t>= stejně velký jako přírůstek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TC každé členské firmy kartelu – mezní náklady </a:t>
                </a:r>
                <a14:m>
                  <m:oMath xmlns:m="http://schemas.openxmlformats.org/officeDocument/2006/math">
                    <m:sSub>
                      <m:sSubPr>
                        <m:ctrlPr>
                          <a:rPr lang="cs-CZ" altLang="cs-CZ" sz="3600" b="1" i="1">
                            <a:solidFill>
                              <a:schemeClr val="tx1"/>
                            </a:solidFill>
                            <a:highlight>
                              <a:srgbClr val="FFFF00"/>
                            </a:highlight>
                            <a:latin typeface="Cambria Math" panose="02040503050406030204" pitchFamily="18" charset="0"/>
                            <a:cs typeface="Times New Roman" panose="02020603050405020304" pitchFamily="18" charset="0"/>
                          </a:rPr>
                        </m:ctrlPr>
                      </m:sSubPr>
                      <m:e>
                        <m:r>
                          <a:rPr lang="cs-CZ" altLang="cs-CZ" sz="3600" b="1" i="1">
                            <a:solidFill>
                              <a:schemeClr val="tx1"/>
                            </a:solidFill>
                            <a:highlight>
                              <a:srgbClr val="FFFF00"/>
                            </a:highlight>
                            <a:latin typeface="Cambria Math" panose="02040503050406030204" pitchFamily="18" charset="0"/>
                            <a:cs typeface="Times New Roman" panose="02020603050405020304" pitchFamily="18" charset="0"/>
                          </a:rPr>
                          <m:t>𝑴𝑪</m:t>
                        </m:r>
                      </m:e>
                      <m:sub>
                        <m:r>
                          <a:rPr lang="cs-CZ" altLang="cs-CZ" sz="3600" b="1" i="1">
                            <a:solidFill>
                              <a:schemeClr val="tx1"/>
                            </a:solidFill>
                            <a:highlight>
                              <a:srgbClr val="FFFF00"/>
                            </a:highlight>
                            <a:latin typeface="Cambria Math" panose="02040503050406030204" pitchFamily="18" charset="0"/>
                            <a:cs typeface="Times New Roman" panose="02020603050405020304" pitchFamily="18" charset="0"/>
                          </a:rPr>
                          <m:t>𝒊</m:t>
                        </m:r>
                      </m:sub>
                    </m:sSub>
                    <m:d>
                      <m:dPr>
                        <m:ctrlPr>
                          <a:rPr lang="cs-CZ" altLang="cs-CZ" sz="3600" b="1" i="1">
                            <a:solidFill>
                              <a:schemeClr val="tx1"/>
                            </a:solidFill>
                            <a:highlight>
                              <a:srgbClr val="FFFF00"/>
                            </a:highlight>
                            <a:latin typeface="Cambria Math" panose="02040503050406030204" pitchFamily="18" charset="0"/>
                            <a:cs typeface="Times New Roman" panose="02020603050405020304" pitchFamily="18" charset="0"/>
                          </a:rPr>
                        </m:ctrlPr>
                      </m:dPr>
                      <m:e>
                        <m:sSub>
                          <m:sSubPr>
                            <m:ctrlPr>
                              <a:rPr lang="cs-CZ" altLang="cs-CZ" sz="3600" b="1" i="1" dirty="0">
                                <a:solidFill>
                                  <a:schemeClr val="tx1"/>
                                </a:solidFill>
                                <a:highlight>
                                  <a:srgbClr val="FFFF00"/>
                                </a:highlight>
                                <a:latin typeface="Cambria Math" panose="02040503050406030204" pitchFamily="18" charset="0"/>
                                <a:cs typeface="Times New Roman" panose="02020603050405020304" pitchFamily="18" charset="0"/>
                              </a:rPr>
                            </m:ctrlPr>
                          </m:sSubPr>
                          <m:e>
                            <m:r>
                              <a:rPr lang="cs-CZ" altLang="cs-CZ" sz="3600" b="1" i="1" dirty="0">
                                <a:solidFill>
                                  <a:schemeClr val="tx1"/>
                                </a:solidFill>
                                <a:highlight>
                                  <a:srgbClr val="FFFF00"/>
                                </a:highlight>
                                <a:latin typeface="Cambria Math" panose="02040503050406030204" pitchFamily="18" charset="0"/>
                                <a:cs typeface="Times New Roman" panose="02020603050405020304" pitchFamily="18" charset="0"/>
                              </a:rPr>
                              <m:t>𝒒</m:t>
                            </m:r>
                          </m:e>
                          <m:sub>
                            <m:r>
                              <a:rPr lang="cs-CZ" altLang="cs-CZ" sz="3600" b="1" i="1" dirty="0">
                                <a:solidFill>
                                  <a:schemeClr val="tx1"/>
                                </a:solidFill>
                                <a:highlight>
                                  <a:srgbClr val="FFFF00"/>
                                </a:highlight>
                                <a:latin typeface="Cambria Math" panose="02040503050406030204" pitchFamily="18" charset="0"/>
                                <a:cs typeface="Times New Roman" panose="02020603050405020304" pitchFamily="18" charset="0"/>
                              </a:rPr>
                              <m:t>𝒊</m:t>
                            </m:r>
                          </m:sub>
                        </m:sSub>
                      </m:e>
                    </m:d>
                  </m:oMath>
                </a14:m>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 </a:t>
                </a:r>
              </a:p>
            </p:txBody>
          </p:sp>
        </mc:Choice>
        <mc:Fallback xmlns="">
          <p:sp>
            <p:nvSpPr>
              <p:cNvPr id="10243" name="Zástupný symbol pro obsah 2"/>
              <p:cNvSpPr>
                <a:spLocks noRot="1" noChangeAspect="1" noMove="1" noResize="1" noEditPoints="1" noAdjustHandles="1" noChangeArrowheads="1" noChangeShapeType="1" noTextEdit="1"/>
              </p:cNvSpPr>
              <p:nvPr>
                <p:ph idx="1" hasCustomPrompt="1"/>
              </p:nvPr>
            </p:nvSpPr>
            <p:spPr>
              <a:xfrm>
                <a:off x="258500" y="1285109"/>
                <a:ext cx="11675000" cy="5085211"/>
              </a:xfrm>
              <a:blipFill rotWithShape="1">
                <a:blip r:embed="rId3"/>
                <a:stretch>
                  <a:fillRect t="-10" r="5"/>
                </a:stretch>
              </a:blipFill>
            </p:spPr>
            <p:txBody>
              <a:bodyPr/>
              <a:lstStyle/>
              <a:p>
                <a:r>
                  <a:rPr lang="en-US"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5179775" y="243840"/>
            <a:ext cx="6495225"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Kartel: Optimální výstup kartelu</a:t>
            </a:r>
          </a:p>
        </p:txBody>
      </p:sp>
      <mc:AlternateContent xmlns:mc="http://schemas.openxmlformats.org/markup-compatibility/2006">
        <mc:Choice xmlns:a14="http://schemas.microsoft.com/office/drawing/2010/main" Requires="a14">
          <p:sp>
            <p:nvSpPr>
              <p:cNvPr id="10243" name="Zástupný symbol pro obsah 2"/>
              <p:cNvSpPr>
                <a:spLocks noGrp="1"/>
              </p:cNvSpPr>
              <p:nvPr>
                <p:ph idx="1" hasCustomPrompt="1"/>
              </p:nvPr>
            </p:nvSpPr>
            <p:spPr>
              <a:xfrm>
                <a:off x="120316" y="4684773"/>
                <a:ext cx="11813185" cy="1800248"/>
              </a:xfrm>
              <a:solidFill>
                <a:schemeClr val="bg1"/>
              </a:solidFill>
            </p:spPr>
            <p:txBody>
              <a:bodyPr spcFirstLastPara="1" vert="horz" wrap="square" lIns="91440" tIns="45720" rIns="91440" bIns="45720" anchor="t" anchorCtr="0">
                <a:normAutofit fontScale="62500" lnSpcReduction="20000"/>
              </a:bodyPr>
              <a:lstStyle/>
              <a:p>
                <a:pPr algn="just">
                  <a:buFont typeface="Wingdings" panose="05000000000000000000" pitchFamily="2" charset="2"/>
                  <a:buChar char="§"/>
                </a:pPr>
                <a:r>
                  <a:rPr lang="cs-CZ" altLang="cs-CZ" sz="3600" b="1" dirty="0">
                    <a:solidFill>
                      <a:schemeClr val="tx1"/>
                    </a:solidFill>
                    <a:latin typeface="Times New Roman" panose="02020603050405020304" pitchFamily="18" charset="0"/>
                    <a:cs typeface="Times New Roman" panose="02020603050405020304" pitchFamily="18" charset="0"/>
                  </a:rPr>
                  <a:t>Společný mezní příjem </a:t>
                </a:r>
                <a14:m>
                  <m:oMath xmlns:m="http://schemas.openxmlformats.org/officeDocument/2006/math">
                    <m:r>
                      <a:rPr lang="cs-CZ" altLang="cs-CZ" sz="3600" b="1" i="1" smtClean="0">
                        <a:solidFill>
                          <a:schemeClr val="tx1"/>
                        </a:solidFill>
                        <a:latin typeface="Cambria Math" panose="02040503050406030204" pitchFamily="18" charset="0"/>
                        <a:cs typeface="Times New Roman" panose="02020603050405020304" pitchFamily="18" charset="0"/>
                      </a:rPr>
                      <m:t>𝑴𝑹</m:t>
                    </m:r>
                    <m:d>
                      <m:dPr>
                        <m:ctrlPr>
                          <a:rPr lang="cs-CZ" altLang="cs-CZ" sz="3600" b="1" i="1" smtClean="0">
                            <a:solidFill>
                              <a:schemeClr val="tx1"/>
                            </a:solidFill>
                            <a:latin typeface="Cambria Math" panose="02040503050406030204" pitchFamily="18" charset="0"/>
                            <a:cs typeface="Times New Roman" panose="02020603050405020304" pitchFamily="18" charset="0"/>
                          </a:rPr>
                        </m:ctrlPr>
                      </m:dPr>
                      <m:e>
                        <m:r>
                          <a:rPr lang="cs-CZ" altLang="cs-CZ" sz="3600" b="1" i="1" smtClean="0">
                            <a:solidFill>
                              <a:schemeClr val="tx1"/>
                            </a:solidFill>
                            <a:latin typeface="Cambria Math" panose="02040503050406030204" pitchFamily="18" charset="0"/>
                            <a:cs typeface="Times New Roman" panose="02020603050405020304" pitchFamily="18" charset="0"/>
                          </a:rPr>
                          <m:t>𝑸</m:t>
                        </m:r>
                      </m:e>
                    </m:d>
                  </m:oMath>
                </a14:m>
                <a:r>
                  <a:rPr lang="cs-CZ" altLang="cs-CZ" sz="3600" b="1" dirty="0">
                    <a:solidFill>
                      <a:schemeClr val="tx1"/>
                    </a:solidFill>
                    <a:latin typeface="Times New Roman" panose="02020603050405020304" pitchFamily="18" charset="0"/>
                    <a:cs typeface="Times New Roman" panose="02020603050405020304" pitchFamily="18" charset="0"/>
                  </a:rPr>
                  <a:t>: odvozen z tržní poptávkové křivky </a:t>
                </a:r>
                <a:r>
                  <a:rPr lang="cs-CZ" altLang="cs-CZ" sz="3600" b="1" i="1" dirty="0">
                    <a:solidFill>
                      <a:schemeClr val="tx1"/>
                    </a:solidFill>
                    <a:latin typeface="Times New Roman" panose="02020603050405020304" pitchFamily="18" charset="0"/>
                    <a:cs typeface="Times New Roman" panose="02020603050405020304" pitchFamily="18" charset="0"/>
                  </a:rPr>
                  <a:t>D</a:t>
                </a:r>
                <a:r>
                  <a:rPr lang="cs-CZ" altLang="cs-CZ" sz="3600" b="1"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
                </a:pPr>
                <a:r>
                  <a:rPr lang="cs-CZ" altLang="cs-CZ" sz="3600" b="1" dirty="0">
                    <a:solidFill>
                      <a:schemeClr val="tx1"/>
                    </a:solidFill>
                    <a:latin typeface="Times New Roman" panose="02020603050405020304" pitchFamily="18" charset="0"/>
                    <a:cs typeface="Times New Roman" panose="02020603050405020304" pitchFamily="18" charset="0"/>
                  </a:rPr>
                  <a:t>Suma </a:t>
                </a:r>
                <a:r>
                  <a:rPr lang="cs-CZ" altLang="cs-CZ" sz="3600" b="1" i="1" dirty="0">
                    <a:solidFill>
                      <a:schemeClr val="tx1"/>
                    </a:solidFill>
                    <a:latin typeface="Times New Roman" panose="02020603050405020304" pitchFamily="18" charset="0"/>
                    <a:cs typeface="Times New Roman" panose="02020603050405020304" pitchFamily="18" charset="0"/>
                  </a:rPr>
                  <a:t>MC</a:t>
                </a:r>
                <a:r>
                  <a:rPr lang="cs-CZ" altLang="cs-CZ" sz="3600" b="1" dirty="0">
                    <a:solidFill>
                      <a:schemeClr val="tx1"/>
                    </a:solidFill>
                    <a:latin typeface="Times New Roman" panose="02020603050405020304" pitchFamily="18" charset="0"/>
                    <a:cs typeface="Times New Roman" panose="02020603050405020304" pitchFamily="18" charset="0"/>
                  </a:rPr>
                  <a:t> – horizontální součet dlouhodobých MC členských firem. </a:t>
                </a:r>
              </a:p>
              <a:p>
                <a:pPr algn="just">
                  <a:buFont typeface="Wingdings" panose="05000000000000000000" pitchFamily="2" charset="2"/>
                  <a:buChar char="§"/>
                </a:pPr>
                <a:r>
                  <a:rPr lang="cs-CZ" altLang="cs-CZ" sz="3600" b="1" dirty="0">
                    <a:solidFill>
                      <a:schemeClr val="tx1"/>
                    </a:solidFill>
                    <a:latin typeface="Times New Roman" panose="02020603050405020304" pitchFamily="18" charset="0"/>
                    <a:cs typeface="Times New Roman" panose="02020603050405020304" pitchFamily="18" charset="0"/>
                  </a:rPr>
                  <a:t>Bod průsečíku křivky MC a křivky </a:t>
                </a:r>
                <a14:m>
                  <m:oMath xmlns:m="http://schemas.openxmlformats.org/officeDocument/2006/math">
                    <m:r>
                      <a:rPr lang="cs-CZ" altLang="cs-CZ" sz="3600" b="1" i="1" smtClean="0">
                        <a:solidFill>
                          <a:schemeClr val="tx1"/>
                        </a:solidFill>
                        <a:latin typeface="Cambria Math" panose="02040503050406030204" pitchFamily="18" charset="0"/>
                        <a:cs typeface="Times New Roman" panose="02020603050405020304" pitchFamily="18" charset="0"/>
                      </a:rPr>
                      <m:t>𝑴𝑹</m:t>
                    </m:r>
                    <m:d>
                      <m:dPr>
                        <m:ctrlPr>
                          <a:rPr lang="cs-CZ" altLang="cs-CZ" sz="3600" b="1" i="1" smtClean="0">
                            <a:solidFill>
                              <a:schemeClr val="tx1"/>
                            </a:solidFill>
                            <a:latin typeface="Cambria Math" panose="02040503050406030204" pitchFamily="18" charset="0"/>
                            <a:cs typeface="Times New Roman" panose="02020603050405020304" pitchFamily="18" charset="0"/>
                          </a:rPr>
                        </m:ctrlPr>
                      </m:dPr>
                      <m:e>
                        <m:r>
                          <a:rPr lang="cs-CZ" altLang="cs-CZ" sz="3600" b="1" i="1" smtClean="0">
                            <a:solidFill>
                              <a:schemeClr val="tx1"/>
                            </a:solidFill>
                            <a:latin typeface="Cambria Math" panose="02040503050406030204" pitchFamily="18" charset="0"/>
                            <a:cs typeface="Times New Roman" panose="02020603050405020304" pitchFamily="18" charset="0"/>
                          </a:rPr>
                          <m:t>𝑸</m:t>
                        </m:r>
                      </m:e>
                    </m:d>
                  </m:oMath>
                </a14:m>
                <a:r>
                  <a:rPr lang="cs-CZ" altLang="cs-CZ" sz="3600" b="1" dirty="0">
                    <a:solidFill>
                      <a:schemeClr val="tx1"/>
                    </a:solidFill>
                    <a:latin typeface="Times New Roman" panose="02020603050405020304" pitchFamily="18" charset="0"/>
                    <a:cs typeface="Times New Roman" panose="02020603050405020304" pitchFamily="18" charset="0"/>
                  </a:rPr>
                  <a:t>: současně platí rovnost </a:t>
                </a:r>
                <a14:m>
                  <m:oMath xmlns:m="http://schemas.openxmlformats.org/officeDocument/2006/math">
                    <m:r>
                      <a:rPr lang="cs-CZ" altLang="cs-CZ" sz="3600" b="1" i="1">
                        <a:solidFill>
                          <a:schemeClr val="tx1"/>
                        </a:solidFill>
                        <a:latin typeface="Cambria Math" panose="02040503050406030204" pitchFamily="18" charset="0"/>
                        <a:cs typeface="Times New Roman" panose="02020603050405020304" pitchFamily="18" charset="0"/>
                      </a:rPr>
                      <m:t>𝑴𝑹</m:t>
                    </m:r>
                    <m:d>
                      <m:dPr>
                        <m:ctrlPr>
                          <a:rPr lang="cs-CZ" altLang="cs-CZ" sz="3600" b="1" i="1">
                            <a:solidFill>
                              <a:schemeClr val="tx1"/>
                            </a:solidFill>
                            <a:latin typeface="Cambria Math" panose="02040503050406030204" pitchFamily="18" charset="0"/>
                            <a:cs typeface="Times New Roman" panose="02020603050405020304" pitchFamily="18" charset="0"/>
                          </a:rPr>
                        </m:ctrlPr>
                      </m:dPr>
                      <m:e>
                        <m:r>
                          <a:rPr lang="cs-CZ" altLang="cs-CZ" sz="3600" b="1" i="1">
                            <a:solidFill>
                              <a:schemeClr val="tx1"/>
                            </a:solidFill>
                            <a:latin typeface="Cambria Math" panose="02040503050406030204" pitchFamily="18" charset="0"/>
                            <a:cs typeface="Times New Roman" panose="02020603050405020304" pitchFamily="18" charset="0"/>
                          </a:rPr>
                          <m:t>𝑸</m:t>
                        </m:r>
                      </m:e>
                    </m:d>
                    <m:r>
                      <a:rPr lang="cs-CZ" altLang="cs-CZ" sz="3600" b="1" i="1" smtClean="0">
                        <a:solidFill>
                          <a:schemeClr val="tx1"/>
                        </a:solidFill>
                        <a:latin typeface="Cambria Math" panose="02040503050406030204" pitchFamily="18" charset="0"/>
                        <a:cs typeface="Times New Roman" panose="02020603050405020304" pitchFamily="18" charset="0"/>
                      </a:rPr>
                      <m:t>=</m:t>
                    </m:r>
                    <m:sSub>
                      <m:sSubPr>
                        <m:ctrlPr>
                          <a:rPr lang="cs-CZ" altLang="cs-CZ" sz="3600" b="1" i="1">
                            <a:solidFill>
                              <a:schemeClr val="tx1"/>
                            </a:solidFill>
                            <a:latin typeface="Cambria Math" panose="02040503050406030204" pitchFamily="18" charset="0"/>
                            <a:cs typeface="Times New Roman" panose="02020603050405020304" pitchFamily="18" charset="0"/>
                          </a:rPr>
                        </m:ctrlPr>
                      </m:sSubPr>
                      <m:e>
                        <m:r>
                          <a:rPr lang="cs-CZ" altLang="cs-CZ" sz="3600" b="1" i="1">
                            <a:solidFill>
                              <a:schemeClr val="tx1"/>
                            </a:solidFill>
                            <a:latin typeface="Cambria Math" panose="02040503050406030204" pitchFamily="18" charset="0"/>
                            <a:cs typeface="Times New Roman" panose="02020603050405020304" pitchFamily="18" charset="0"/>
                          </a:rPr>
                          <m:t>𝑴𝑪</m:t>
                        </m:r>
                      </m:e>
                      <m:sub>
                        <m:r>
                          <a:rPr lang="cs-CZ" altLang="cs-CZ" sz="3600" b="1" i="1" smtClean="0">
                            <a:solidFill>
                              <a:schemeClr val="tx1"/>
                            </a:solidFill>
                            <a:latin typeface="Cambria Math" panose="02040503050406030204" pitchFamily="18" charset="0"/>
                            <a:cs typeface="Times New Roman" panose="02020603050405020304" pitchFamily="18" charset="0"/>
                          </a:rPr>
                          <m:t>𝟏</m:t>
                        </m:r>
                      </m:sub>
                    </m:sSub>
                    <m:d>
                      <m:dPr>
                        <m:ctrlPr>
                          <a:rPr lang="cs-CZ" altLang="cs-CZ" sz="3600" b="1" i="1">
                            <a:solidFill>
                              <a:schemeClr val="tx1"/>
                            </a:solidFill>
                            <a:latin typeface="Cambria Math" panose="02040503050406030204" pitchFamily="18" charset="0"/>
                            <a:cs typeface="Times New Roman" panose="02020603050405020304" pitchFamily="18" charset="0"/>
                          </a:rPr>
                        </m:ctrlPr>
                      </m:dPr>
                      <m:e>
                        <m:sSub>
                          <m:sSubPr>
                            <m:ctrlPr>
                              <a:rPr lang="cs-CZ" altLang="cs-CZ" sz="3600" b="1" i="1" dirty="0">
                                <a:solidFill>
                                  <a:schemeClr val="tx1"/>
                                </a:solidFill>
                                <a:latin typeface="Cambria Math" panose="02040503050406030204" pitchFamily="18" charset="0"/>
                                <a:cs typeface="Times New Roman" panose="02020603050405020304" pitchFamily="18" charset="0"/>
                              </a:rPr>
                            </m:ctrlPr>
                          </m:sSubPr>
                          <m:e>
                            <m:r>
                              <a:rPr lang="cs-CZ" altLang="cs-CZ" sz="3600" b="1" i="1" dirty="0">
                                <a:solidFill>
                                  <a:schemeClr val="tx1"/>
                                </a:solidFill>
                                <a:latin typeface="Cambria Math" panose="02040503050406030204" pitchFamily="18" charset="0"/>
                                <a:cs typeface="Times New Roman" panose="02020603050405020304" pitchFamily="18" charset="0"/>
                              </a:rPr>
                              <m:t>𝒒</m:t>
                            </m:r>
                          </m:e>
                          <m:sub>
                            <m:r>
                              <a:rPr lang="cs-CZ" altLang="cs-CZ" sz="3600" b="1" i="1" dirty="0" smtClean="0">
                                <a:solidFill>
                                  <a:schemeClr val="tx1"/>
                                </a:solidFill>
                                <a:latin typeface="Cambria Math" panose="02040503050406030204" pitchFamily="18" charset="0"/>
                                <a:cs typeface="Times New Roman" panose="02020603050405020304" pitchFamily="18" charset="0"/>
                              </a:rPr>
                              <m:t>𝟏</m:t>
                            </m:r>
                          </m:sub>
                        </m:sSub>
                      </m:e>
                    </m:d>
                    <m:r>
                      <a:rPr lang="cs-CZ" altLang="cs-CZ" sz="3600" b="1" i="1" dirty="0">
                        <a:solidFill>
                          <a:schemeClr val="tx1"/>
                        </a:solidFill>
                        <a:latin typeface="Cambria Math" panose="02040503050406030204" pitchFamily="18" charset="0"/>
                        <a:cs typeface="Times New Roman" panose="02020603050405020304" pitchFamily="18" charset="0"/>
                      </a:rPr>
                      <m:t> </m:t>
                    </m:r>
                  </m:oMath>
                </a14:m>
                <a:r>
                  <a:rPr lang="cs-CZ" altLang="cs-CZ" sz="3600"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cs-CZ" altLang="cs-CZ" sz="3600" b="1" i="1">
                            <a:solidFill>
                              <a:schemeClr val="tx1"/>
                            </a:solidFill>
                            <a:latin typeface="Cambria Math" panose="02040503050406030204" pitchFamily="18" charset="0"/>
                            <a:cs typeface="Times New Roman" panose="02020603050405020304" pitchFamily="18" charset="0"/>
                          </a:rPr>
                        </m:ctrlPr>
                      </m:sSubPr>
                      <m:e>
                        <m:r>
                          <a:rPr lang="cs-CZ" altLang="cs-CZ" sz="3600" b="1" i="1">
                            <a:solidFill>
                              <a:schemeClr val="tx1"/>
                            </a:solidFill>
                            <a:latin typeface="Cambria Math" panose="02040503050406030204" pitchFamily="18" charset="0"/>
                            <a:cs typeface="Times New Roman" panose="02020603050405020304" pitchFamily="18" charset="0"/>
                          </a:rPr>
                          <m:t>𝑴𝑪</m:t>
                        </m:r>
                      </m:e>
                      <m:sub>
                        <m:r>
                          <a:rPr lang="cs-CZ" altLang="cs-CZ" sz="3600" b="1" i="1" smtClean="0">
                            <a:solidFill>
                              <a:schemeClr val="tx1"/>
                            </a:solidFill>
                            <a:latin typeface="Cambria Math" panose="02040503050406030204" pitchFamily="18" charset="0"/>
                            <a:cs typeface="Times New Roman" panose="02020603050405020304" pitchFamily="18" charset="0"/>
                          </a:rPr>
                          <m:t>𝟐</m:t>
                        </m:r>
                      </m:sub>
                    </m:sSub>
                    <m:d>
                      <m:dPr>
                        <m:ctrlPr>
                          <a:rPr lang="cs-CZ" altLang="cs-CZ" sz="3600" b="1" i="1">
                            <a:solidFill>
                              <a:schemeClr val="tx1"/>
                            </a:solidFill>
                            <a:latin typeface="Cambria Math" panose="02040503050406030204" pitchFamily="18" charset="0"/>
                            <a:cs typeface="Times New Roman" panose="02020603050405020304" pitchFamily="18" charset="0"/>
                          </a:rPr>
                        </m:ctrlPr>
                      </m:dPr>
                      <m:e>
                        <m:sSub>
                          <m:sSubPr>
                            <m:ctrlPr>
                              <a:rPr lang="cs-CZ" altLang="cs-CZ" sz="3600" b="1" i="1" dirty="0">
                                <a:solidFill>
                                  <a:schemeClr val="tx1"/>
                                </a:solidFill>
                                <a:latin typeface="Cambria Math" panose="02040503050406030204" pitchFamily="18" charset="0"/>
                                <a:cs typeface="Times New Roman" panose="02020603050405020304" pitchFamily="18" charset="0"/>
                              </a:rPr>
                            </m:ctrlPr>
                          </m:sSubPr>
                          <m:e>
                            <m:r>
                              <a:rPr lang="cs-CZ" altLang="cs-CZ" sz="3600" b="1" i="1" dirty="0">
                                <a:solidFill>
                                  <a:schemeClr val="tx1"/>
                                </a:solidFill>
                                <a:latin typeface="Cambria Math" panose="02040503050406030204" pitchFamily="18" charset="0"/>
                                <a:cs typeface="Times New Roman" panose="02020603050405020304" pitchFamily="18" charset="0"/>
                              </a:rPr>
                              <m:t>𝒒</m:t>
                            </m:r>
                          </m:e>
                          <m:sub>
                            <m:r>
                              <a:rPr lang="cs-CZ" altLang="cs-CZ" sz="3600" b="1" i="1" dirty="0" smtClean="0">
                                <a:solidFill>
                                  <a:schemeClr val="tx1"/>
                                </a:solidFill>
                                <a:latin typeface="Cambria Math" panose="02040503050406030204" pitchFamily="18" charset="0"/>
                                <a:cs typeface="Times New Roman" panose="02020603050405020304" pitchFamily="18" charset="0"/>
                              </a:rPr>
                              <m:t>𝟐</m:t>
                            </m:r>
                          </m:sub>
                        </m:sSub>
                      </m:e>
                    </m:d>
                  </m:oMath>
                </a14:m>
                <a:r>
                  <a:rPr lang="cs-CZ" altLang="cs-CZ" sz="3600" b="1" dirty="0">
                    <a:solidFill>
                      <a:schemeClr val="tx1"/>
                    </a:solidFill>
                    <a:latin typeface="Times New Roman" panose="02020603050405020304" pitchFamily="18" charset="0"/>
                    <a:cs typeface="Times New Roman" panose="02020603050405020304" pitchFamily="18" charset="0"/>
                  </a:rPr>
                  <a:t> </a:t>
                </a:r>
                <a:r>
                  <a:rPr lang="cs-CZ" altLang="cs-CZ" sz="3600" b="1" dirty="0">
                    <a:latin typeface="Times New Roman" panose="02020603050405020304" pitchFamily="18" charset="0"/>
                    <a:cs typeface="Times New Roman" panose="02020603050405020304" pitchFamily="18" charset="0"/>
                  </a:rPr>
                  <a:t>=&gt;</a:t>
                </a:r>
                <a:r>
                  <a:rPr lang="cs-CZ" altLang="cs-CZ" sz="3600" b="1" dirty="0">
                    <a:solidFill>
                      <a:schemeClr val="tx1"/>
                    </a:solidFill>
                    <a:latin typeface="Times New Roman" panose="02020603050405020304" pitchFamily="18" charset="0"/>
                    <a:cs typeface="Times New Roman" panose="02020603050405020304" pitchFamily="18" charset="0"/>
                  </a:rPr>
                  <a:t> optimální výstup kartelu = Q*. </a:t>
                </a:r>
              </a:p>
              <a:p>
                <a:pPr algn="just">
                  <a:buFont typeface="Wingdings" panose="05000000000000000000" pitchFamily="2" charset="2"/>
                  <a:buChar char="§"/>
                </a:pPr>
                <a:r>
                  <a:rPr lang="cs-CZ" altLang="cs-CZ" sz="3600" b="1" dirty="0">
                    <a:solidFill>
                      <a:schemeClr val="tx1"/>
                    </a:solidFill>
                    <a:latin typeface="Times New Roman" panose="02020603050405020304" pitchFamily="18" charset="0"/>
                    <a:cs typeface="Times New Roman" panose="02020603050405020304" pitchFamily="18" charset="0"/>
                  </a:rPr>
                  <a:t>Společná úroveň ceny = P</a:t>
                </a:r>
                <a:r>
                  <a:rPr lang="cs-CZ" altLang="cs-CZ" sz="2900" b="1" dirty="0">
                    <a:solidFill>
                      <a:schemeClr val="tx1"/>
                    </a:solidFill>
                    <a:latin typeface="Times New Roman" panose="02020603050405020304" pitchFamily="18" charset="0"/>
                    <a:cs typeface="Times New Roman" panose="02020603050405020304" pitchFamily="18" charset="0"/>
                  </a:rPr>
                  <a:t>K</a:t>
                </a:r>
                <a:r>
                  <a:rPr lang="cs-CZ" altLang="cs-CZ" sz="3600" b="1" dirty="0">
                    <a:solidFill>
                      <a:schemeClr val="tx1"/>
                    </a:solidFill>
                    <a:latin typeface="Times New Roman" panose="02020603050405020304" pitchFamily="18" charset="0"/>
                    <a:cs typeface="Times New Roman" panose="02020603050405020304" pitchFamily="18" charset="0"/>
                  </a:rPr>
                  <a:t> – výše respektovaná  oběma firmami při svých prodejích.</a:t>
                </a:r>
              </a:p>
            </p:txBody>
          </p:sp>
        </mc:Choice>
        <mc:Fallback>
          <p:sp>
            <p:nvSpPr>
              <p:cNvPr id="10243" name="Zástupný symbol pro obsah 2"/>
              <p:cNvSpPr>
                <a:spLocks noGrp="1" noRot="1" noChangeAspect="1" noMove="1" noResize="1" noEditPoints="1" noAdjustHandles="1" noChangeArrowheads="1" noChangeShapeType="1" noTextEdit="1"/>
              </p:cNvSpPr>
              <p:nvPr>
                <p:ph idx="1" hasCustomPrompt="1"/>
              </p:nvPr>
            </p:nvSpPr>
            <p:spPr>
              <a:xfrm>
                <a:off x="120316" y="4684773"/>
                <a:ext cx="11813185" cy="1800248"/>
              </a:xfrm>
              <a:blipFill>
                <a:blip r:embed="rId3"/>
                <a:stretch>
                  <a:fillRect t="-3716" r="-722" b="-1351"/>
                </a:stretch>
              </a:blipFill>
            </p:spPr>
            <p:txBody>
              <a:bodyPr/>
              <a:lstStyle/>
              <a:p>
                <a:r>
                  <a:rPr lang="en-GB">
                    <a:noFill/>
                  </a:rPr>
                  <a:t> </a:t>
                </a:r>
              </a:p>
            </p:txBody>
          </p:sp>
        </mc:Fallback>
      </mc:AlternateContent>
      <p:pic>
        <p:nvPicPr>
          <p:cNvPr id="4" name="Picture 3"/>
          <p:cNvPicPr>
            <a:picLocks noChangeAspect="1"/>
          </p:cNvPicPr>
          <p:nvPr/>
        </p:nvPicPr>
        <p:blipFill>
          <a:blip r:embed="rId4"/>
          <a:stretch>
            <a:fillRect/>
          </a:stretch>
        </p:blipFill>
        <p:spPr>
          <a:xfrm>
            <a:off x="0" y="962527"/>
            <a:ext cx="11675000" cy="37222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Zásadní problémy spojené s organizací oligopolního odvětví formou kartelu:</a:t>
            </a:r>
          </a:p>
        </p:txBody>
      </p:sp>
      <p:sp>
        <p:nvSpPr>
          <p:cNvPr id="10243" name="Zástupný symbol pro obsah 2"/>
          <p:cNvSpPr>
            <a:spLocks noGrp="1"/>
          </p:cNvSpPr>
          <p:nvPr>
            <p:ph idx="1" hasCustomPrompt="1"/>
          </p:nvPr>
        </p:nvSpPr>
        <p:spPr>
          <a:xfrm>
            <a:off x="258500" y="1285109"/>
            <a:ext cx="11675000" cy="5085211"/>
          </a:xfrm>
        </p:spPr>
        <p:txBody>
          <a:bodyPr spcFirstLastPara="1" vert="horz" wrap="square" lIns="91440" tIns="45720" rIns="91440" bIns="45720" anchor="t" anchorCtr="0">
            <a:normAutofit/>
          </a:bodyPr>
          <a:lstStyle/>
          <a:p>
            <a:pPr marL="857250" indent="-742950" algn="just">
              <a:buFont typeface="+mj-lt"/>
              <a:buAutoNum type="arabicPeriod"/>
            </a:pPr>
            <a:r>
              <a:rPr lang="cs-CZ" altLang="cs-CZ" sz="3600" b="1" dirty="0">
                <a:solidFill>
                  <a:schemeClr val="tx1"/>
                </a:solidFill>
                <a:latin typeface="Times New Roman" panose="02020603050405020304" pitchFamily="18" charset="0"/>
                <a:cs typeface="Times New Roman" panose="02020603050405020304" pitchFamily="18" charset="0"/>
              </a:rPr>
              <a:t>Víme celkový výstup kartelu, ale určování výrobních kvót členských firem – neochota poskytnout pravdivé údaje o nákladech.</a:t>
            </a:r>
          </a:p>
          <a:p>
            <a:pPr marL="857250" indent="-742950" algn="just">
              <a:buFont typeface="+mj-lt"/>
              <a:buAutoNum type="arabicPeriod"/>
            </a:pPr>
            <a:r>
              <a:rPr lang="cs-CZ" altLang="cs-CZ" sz="3600" b="1" dirty="0">
                <a:solidFill>
                  <a:schemeClr val="tx1"/>
                </a:solidFill>
                <a:latin typeface="Times New Roman" panose="02020603050405020304" pitchFamily="18" charset="0"/>
                <a:cs typeface="Times New Roman" panose="02020603050405020304" pitchFamily="18" charset="0"/>
              </a:rPr>
              <a:t>Členské firmy kartelu vyrábějí výstup, při němž cena převyšuje jejich MC </a:t>
            </a:r>
            <a:r>
              <a:rPr lang="cs-CZ" altLang="cs-CZ" sz="3600" b="1" dirty="0">
                <a:latin typeface="Times New Roman" panose="02020603050405020304" pitchFamily="18" charset="0"/>
                <a:cs typeface="Times New Roman" panose="02020603050405020304" pitchFamily="18" charset="0"/>
              </a:rPr>
              <a:t>=&gt; </a:t>
            </a:r>
            <a:r>
              <a:rPr lang="cs-CZ" altLang="cs-CZ" sz="3600" b="1" dirty="0">
                <a:solidFill>
                  <a:schemeClr val="tx1"/>
                </a:solidFill>
                <a:latin typeface="Times New Roman" panose="02020603050405020304" pitchFamily="18" charset="0"/>
                <a:cs typeface="Times New Roman" panose="02020603050405020304" pitchFamily="18" charset="0"/>
              </a:rPr>
              <a:t>tendence jeho velikost tajně zvyšovat</a:t>
            </a:r>
            <a:r>
              <a:rPr lang="cs-CZ" altLang="cs-CZ" sz="3600" b="1" dirty="0">
                <a:latin typeface="Times New Roman" panose="02020603050405020304" pitchFamily="18" charset="0"/>
                <a:cs typeface="Times New Roman" panose="02020603050405020304" pitchFamily="18" charset="0"/>
              </a:rPr>
              <a:t> =&gt; </a:t>
            </a:r>
            <a:r>
              <a:rPr lang="cs-CZ" altLang="cs-CZ" sz="3600" b="1" dirty="0">
                <a:solidFill>
                  <a:schemeClr val="tx1"/>
                </a:solidFill>
                <a:latin typeface="Times New Roman" panose="02020603050405020304" pitchFamily="18" charset="0"/>
                <a:cs typeface="Times New Roman" panose="02020603050405020304" pitchFamily="18" charset="0"/>
              </a:rPr>
              <a:t>ohrožení cenové strategie kartelu.</a:t>
            </a:r>
          </a:p>
          <a:p>
            <a:pPr marL="857250" indent="-742950" algn="just">
              <a:buFont typeface="+mj-lt"/>
              <a:buAutoNum type="arabicPeriod"/>
            </a:pPr>
            <a:r>
              <a:rPr lang="cs-CZ" altLang="cs-CZ" sz="3600" b="1" dirty="0">
                <a:solidFill>
                  <a:schemeClr val="tx1"/>
                </a:solidFill>
                <a:latin typeface="Times New Roman" panose="02020603050405020304" pitchFamily="18" charset="0"/>
                <a:cs typeface="Times New Roman" panose="02020603050405020304" pitchFamily="18" charset="0"/>
              </a:rPr>
              <a:t>Určení optimálního výstupu vyžaduje znalost tržní poptávkové křivky</a:t>
            </a:r>
            <a:r>
              <a:rPr lang="cs-CZ" altLang="cs-CZ" sz="3600" b="1" dirty="0">
                <a:latin typeface="Times New Roman" panose="02020603050405020304" pitchFamily="18" charset="0"/>
                <a:cs typeface="Times New Roman" panose="02020603050405020304" pitchFamily="18" charset="0"/>
              </a:rPr>
              <a:t> =&gt;  </a:t>
            </a:r>
            <a:r>
              <a:rPr lang="cs-CZ" altLang="cs-CZ" sz="3600" b="1" dirty="0">
                <a:solidFill>
                  <a:schemeClr val="tx1"/>
                </a:solidFill>
                <a:latin typeface="Times New Roman" panose="02020603050405020304" pitchFamily="18" charset="0"/>
                <a:cs typeface="Times New Roman" panose="02020603050405020304" pitchFamily="18" charset="0"/>
              </a:rPr>
              <a:t>dodatečné náklady.</a:t>
            </a:r>
            <a:endPar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Zásadní problémy spojené s organizací oligopolního odvětví formou kartelu:</a:t>
            </a:r>
          </a:p>
        </p:txBody>
      </p:sp>
      <p:sp>
        <p:nvSpPr>
          <p:cNvPr id="10243" name="Zástupný symbol pro obsah 2"/>
          <p:cNvSpPr>
            <a:spLocks noGrp="1"/>
          </p:cNvSpPr>
          <p:nvPr>
            <p:ph idx="1" hasCustomPrompt="1"/>
          </p:nvPr>
        </p:nvSpPr>
        <p:spPr>
          <a:xfrm>
            <a:off x="258500" y="1285109"/>
            <a:ext cx="11675000" cy="5223975"/>
          </a:xfrm>
        </p:spPr>
        <p:txBody>
          <a:bodyPr spcFirstLastPara="1" vert="horz" wrap="square" lIns="91440" tIns="45720" rIns="91440" bIns="45720" anchor="t" anchorCtr="0">
            <a:normAutofit fontScale="77500" lnSpcReduction="20000"/>
          </a:bodyPr>
          <a:lstStyle/>
          <a:p>
            <a:pPr marL="625475" indent="-511175" algn="just">
              <a:buFont typeface="+mj-lt"/>
              <a:buAutoNum type="arabicPeriod" startAt="4"/>
            </a:pPr>
            <a:r>
              <a:rPr lang="cs-CZ" altLang="cs-CZ" sz="3600" b="1" dirty="0">
                <a:solidFill>
                  <a:schemeClr val="tx1"/>
                </a:solidFill>
                <a:latin typeface="Times New Roman" panose="02020603050405020304" pitchFamily="18" charset="0"/>
                <a:cs typeface="Times New Roman" panose="02020603050405020304" pitchFamily="18" charset="0"/>
              </a:rPr>
              <a:t>Většina zemí: dohody výrobců spojené s koordinací jejich činnosti při stanovení ceny a výstupu – zakázané: omezují konkurenci.</a:t>
            </a:r>
          </a:p>
          <a:p>
            <a:pPr marL="625475" indent="-511175" algn="just">
              <a:buFont typeface="+mj-lt"/>
              <a:buAutoNum type="arabicPeriod" startAt="4"/>
            </a:pPr>
            <a:endParaRPr lang="cs-CZ" altLang="cs-CZ" sz="3600" b="1" dirty="0">
              <a:solidFill>
                <a:schemeClr val="tx1"/>
              </a:solidFill>
              <a:latin typeface="Times New Roman" panose="02020603050405020304" pitchFamily="18" charset="0"/>
              <a:cs typeface="Times New Roman" panose="02020603050405020304" pitchFamily="18" charset="0"/>
            </a:endParaRPr>
          </a:p>
          <a:p>
            <a:pPr marL="625475" indent="-511175" algn="just">
              <a:buFont typeface="+mj-lt"/>
              <a:buAutoNum type="arabicPeriod" startAt="4"/>
            </a:pPr>
            <a:r>
              <a:rPr lang="cs-CZ" altLang="cs-CZ" sz="3600" b="1" dirty="0">
                <a:solidFill>
                  <a:schemeClr val="tx1"/>
                </a:solidFill>
                <a:latin typeface="Times New Roman" panose="02020603050405020304" pitchFamily="18" charset="0"/>
                <a:cs typeface="Times New Roman" panose="02020603050405020304" pitchFamily="18" charset="0"/>
              </a:rPr>
              <a:t>Kartelové dohody = právně nepřípustné</a:t>
            </a:r>
            <a:r>
              <a:rPr lang="cs-CZ" altLang="cs-CZ" sz="3600" b="1" dirty="0">
                <a:latin typeface="Times New Roman" panose="02020603050405020304" pitchFamily="18" charset="0"/>
                <a:cs typeface="Times New Roman" panose="02020603050405020304" pitchFamily="18" charset="0"/>
              </a:rPr>
              <a:t> =&gt;</a:t>
            </a:r>
            <a:r>
              <a:rPr lang="cs-CZ" altLang="cs-CZ" sz="3600" b="1" dirty="0">
                <a:solidFill>
                  <a:schemeClr val="tx1"/>
                </a:solidFill>
                <a:latin typeface="Times New Roman" panose="02020603050405020304" pitchFamily="18" charset="0"/>
                <a:cs typeface="Times New Roman" panose="02020603050405020304" pitchFamily="18" charset="0"/>
              </a:rPr>
              <a:t> není možné právní cestou vynucovat jejich dodržování jednotlivými členy.</a:t>
            </a:r>
          </a:p>
          <a:p>
            <a:pPr marL="625475" indent="-511175" algn="just">
              <a:buFont typeface="+mj-lt"/>
              <a:buAutoNum type="arabicPeriod" startAt="4"/>
            </a:pPr>
            <a:endParaRPr lang="cs-CZ" altLang="cs-CZ" sz="3600" b="1" dirty="0">
              <a:solidFill>
                <a:schemeClr val="tx1"/>
              </a:solidFill>
              <a:latin typeface="Times New Roman" panose="02020603050405020304" pitchFamily="18" charset="0"/>
              <a:cs typeface="Times New Roman" panose="02020603050405020304" pitchFamily="18" charset="0"/>
            </a:endParaRPr>
          </a:p>
          <a:p>
            <a:pPr marL="625475" indent="-511175" algn="just">
              <a:buFont typeface="+mj-lt"/>
              <a:buAutoNum type="arabicPeriod" startAt="4"/>
            </a:pPr>
            <a:r>
              <a:rPr lang="cs-CZ" altLang="cs-CZ" sz="3600" b="1" dirty="0">
                <a:solidFill>
                  <a:schemeClr val="tx1"/>
                </a:solidFill>
                <a:latin typeface="Times New Roman" panose="02020603050405020304" pitchFamily="18" charset="0"/>
                <a:cs typeface="Times New Roman" panose="02020603050405020304" pitchFamily="18" charset="0"/>
              </a:rPr>
              <a:t>Některé členské firmy kartelu realizují vyšší zisky než jiné </a:t>
            </a:r>
            <a:r>
              <a:rPr lang="cs-CZ" altLang="cs-CZ" sz="3600" b="1" dirty="0">
                <a:latin typeface="Times New Roman" panose="02020603050405020304" pitchFamily="18" charset="0"/>
                <a:cs typeface="Times New Roman" panose="02020603050405020304" pitchFamily="18" charset="0"/>
              </a:rPr>
              <a:t>=&gt; </a:t>
            </a:r>
            <a:r>
              <a:rPr lang="cs-CZ" altLang="cs-CZ" sz="3600" b="1" dirty="0">
                <a:solidFill>
                  <a:schemeClr val="tx1"/>
                </a:solidFill>
                <a:latin typeface="Times New Roman" panose="02020603050405020304" pitchFamily="18" charset="0"/>
                <a:cs typeface="Times New Roman" panose="02020603050405020304" pitchFamily="18" charset="0"/>
              </a:rPr>
              <a:t>odstředivé tendence</a:t>
            </a:r>
            <a:r>
              <a:rPr lang="cs-CZ" altLang="cs-CZ" sz="3600" b="1" dirty="0">
                <a:latin typeface="Times New Roman" panose="02020603050405020304" pitchFamily="18" charset="0"/>
                <a:cs typeface="Times New Roman" panose="02020603050405020304" pitchFamily="18" charset="0"/>
              </a:rPr>
              <a:t> u </a:t>
            </a:r>
            <a:r>
              <a:rPr lang="cs-CZ" altLang="cs-CZ" sz="3600" b="1" dirty="0">
                <a:solidFill>
                  <a:schemeClr val="tx1"/>
                </a:solidFill>
                <a:latin typeface="Times New Roman" panose="02020603050405020304" pitchFamily="18" charset="0"/>
                <a:cs typeface="Times New Roman" panose="02020603050405020304" pitchFamily="18" charset="0"/>
              </a:rPr>
              <a:t>méně ziskových firem. </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POSTRANNÍ PLATBY (</a:t>
            </a:r>
            <a:r>
              <a:rPr lang="cs-CZ" altLang="cs-CZ" sz="3600" b="1" dirty="0" err="1">
                <a:solidFill>
                  <a:schemeClr val="tx1"/>
                </a:solidFill>
                <a:latin typeface="Times New Roman" panose="02020603050405020304" pitchFamily="18" charset="0"/>
                <a:cs typeface="Times New Roman" panose="02020603050405020304" pitchFamily="18" charset="0"/>
              </a:rPr>
              <a:t>Side</a:t>
            </a:r>
            <a:r>
              <a:rPr lang="cs-CZ" altLang="cs-CZ" sz="3600" b="1" dirty="0">
                <a:solidFill>
                  <a:schemeClr val="tx1"/>
                </a:solidFill>
                <a:latin typeface="Times New Roman" panose="02020603050405020304" pitchFamily="18" charset="0"/>
                <a:cs typeface="Times New Roman" panose="02020603050405020304" pitchFamily="18" charset="0"/>
              </a:rPr>
              <a:t> </a:t>
            </a:r>
            <a:r>
              <a:rPr lang="cs-CZ" altLang="cs-CZ" sz="3600" b="1" dirty="0" err="1">
                <a:solidFill>
                  <a:schemeClr val="tx1"/>
                </a:solidFill>
                <a:latin typeface="Times New Roman" panose="02020603050405020304" pitchFamily="18" charset="0"/>
                <a:cs typeface="Times New Roman" panose="02020603050405020304" pitchFamily="18" charset="0"/>
              </a:rPr>
              <a:t>Payments</a:t>
            </a:r>
            <a:r>
              <a:rPr lang="cs-CZ" altLang="cs-CZ" sz="3600" b="1" dirty="0">
                <a:solidFill>
                  <a:schemeClr val="tx1"/>
                </a:solidFill>
                <a:latin typeface="Times New Roman" panose="02020603050405020304" pitchFamily="18" charset="0"/>
                <a:cs typeface="Times New Roman" panose="02020603050405020304" pitchFamily="18" charset="0"/>
              </a:rPr>
              <a:t>): podpora zájmu na udržení kartelu – vyplácení vysoce ziskovými členskými firmami méně ziskovým. </a:t>
            </a:r>
          </a:p>
          <a:p>
            <a:pPr algn="just">
              <a:buFont typeface="Wingdings" panose="05000000000000000000" pitchFamily="2" charset="2"/>
              <a:buChar char="ü"/>
            </a:pPr>
            <a:endParaRPr lang="cs-CZ" altLang="cs-CZ" sz="36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3600" b="1" dirty="0">
                <a:latin typeface="Times New Roman" panose="02020603050405020304" pitchFamily="18" charset="0"/>
                <a:cs typeface="Times New Roman" panose="02020603050405020304" pitchFamily="18" charset="0"/>
              </a:rPr>
              <a:t>=&gt; </a:t>
            </a:r>
            <a:r>
              <a:rPr lang="cs-CZ" altLang="cs-CZ" sz="3600" b="1" dirty="0">
                <a:highlight>
                  <a:srgbClr val="FFFF00"/>
                </a:highlight>
                <a:latin typeface="Times New Roman" panose="02020603050405020304" pitchFamily="18" charset="0"/>
                <a:cs typeface="Times New Roman" panose="02020603050405020304" pitchFamily="18" charset="0"/>
              </a:rPr>
              <a:t>Z</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načná nestabilita kartelu </a:t>
            </a:r>
            <a:r>
              <a:rPr lang="cs-CZ" altLang="cs-CZ" sz="3600" b="1" dirty="0">
                <a:solidFill>
                  <a:schemeClr val="tx1"/>
                </a:solidFill>
                <a:latin typeface="Times New Roman" panose="02020603050405020304" pitchFamily="18" charset="0"/>
                <a:cs typeface="Times New Roman" panose="02020603050405020304" pitchFamily="18" charset="0"/>
              </a:rPr>
              <a:t>jako jedné z forem organizačního uspořádání oligopolu.</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err="1">
                <a:solidFill>
                  <a:srgbClr val="FF0000"/>
                </a:solidFill>
                <a:latin typeface="+mj-lt"/>
                <a:ea typeface="+mj-ea"/>
                <a:cs typeface="+mj-cs"/>
              </a:rPr>
              <a:t>Cournotův</a:t>
            </a:r>
            <a:r>
              <a:rPr lang="cs-CZ" sz="2400" b="1" kern="1200" cap="all" dirty="0">
                <a:solidFill>
                  <a:srgbClr val="FF0000"/>
                </a:solidFill>
                <a:latin typeface="+mj-lt"/>
                <a:ea typeface="+mj-ea"/>
                <a:cs typeface="+mj-cs"/>
              </a:rPr>
              <a:t> model</a:t>
            </a:r>
          </a:p>
        </p:txBody>
      </p:sp>
      <mc:AlternateContent xmlns:mc="http://schemas.openxmlformats.org/markup-compatibility/2006" xmlns:a14="http://schemas.microsoft.com/office/drawing/2010/main">
        <mc:Choice Requires="a14">
          <p:sp>
            <p:nvSpPr>
              <p:cNvPr id="10243" name="Zástupný symbol pro obsah 2"/>
              <p:cNvSpPr>
                <a:spLocks noGrp="1"/>
              </p:cNvSpPr>
              <p:nvPr>
                <p:ph idx="1" hasCustomPrompt="1"/>
              </p:nvPr>
            </p:nvSpPr>
            <p:spPr>
              <a:xfrm>
                <a:off x="258500" y="1285109"/>
                <a:ext cx="11675000" cy="5223975"/>
              </a:xfrm>
            </p:spPr>
            <p:txBody>
              <a:bodyPr spcFirstLastPara="1" vert="horz" wrap="square" lIns="91440" tIns="45720" rIns="91440" bIns="45720" anchor="t" anchorCtr="0">
                <a:normAutofit fontScale="92500" lnSpcReduction="10000"/>
              </a:bodyPr>
              <a:lstStyle/>
              <a:p>
                <a:pPr algn="just"/>
                <a:r>
                  <a:rPr lang="cs-CZ" altLang="cs-CZ" b="1" dirty="0">
                    <a:solidFill>
                      <a:schemeClr val="tx1"/>
                    </a:solidFill>
                    <a:latin typeface="Times New Roman" panose="02020603050405020304" pitchFamily="18" charset="0"/>
                    <a:cs typeface="Times New Roman" panose="02020603050405020304" pitchFamily="18" charset="0"/>
                  </a:rPr>
                  <a:t>V odvětví – pouze dvě firmy = </a:t>
                </a:r>
                <a:r>
                  <a:rPr lang="cs-CZ" altLang="cs-CZ" b="1" dirty="0">
                    <a:solidFill>
                      <a:schemeClr val="tx1"/>
                    </a:solidFill>
                    <a:highlight>
                      <a:srgbClr val="FFFF00"/>
                    </a:highlight>
                    <a:latin typeface="Times New Roman" panose="02020603050405020304" pitchFamily="18" charset="0"/>
                    <a:cs typeface="Times New Roman" panose="02020603050405020304" pitchFamily="18" charset="0"/>
                  </a:rPr>
                  <a:t>DUOPOL: </a:t>
                </a:r>
              </a:p>
              <a:p>
                <a:pPr algn="just">
                  <a:buFont typeface="Wingdings" panose="05000000000000000000" pitchFamily="2" charset="2"/>
                  <a:buChar char="Ø"/>
                </a:pPr>
                <a:r>
                  <a:rPr lang="cs-CZ" altLang="cs-CZ" b="1" i="1" dirty="0">
                    <a:solidFill>
                      <a:schemeClr val="tx1"/>
                    </a:solidFill>
                    <a:latin typeface="Times New Roman" panose="02020603050405020304" pitchFamily="18" charset="0"/>
                    <a:cs typeface="Times New Roman" panose="02020603050405020304" pitchFamily="18" charset="0"/>
                  </a:rPr>
                  <a:t>homogenní produkt, stejné nákladové křivky, znají tržní poptávkovou křivku (= klesající a lineární).</a:t>
                </a:r>
              </a:p>
              <a:p>
                <a:pPr algn="just">
                  <a:buFont typeface="Wingdings" panose="05000000000000000000" pitchFamily="2" charset="2"/>
                  <a:buChar char="ü"/>
                </a:pPr>
                <a:r>
                  <a:rPr lang="cs-CZ" altLang="cs-CZ" b="1" dirty="0">
                    <a:solidFill>
                      <a:schemeClr val="tx1"/>
                    </a:solidFill>
                    <a:latin typeface="Times New Roman" panose="02020603050405020304" pitchFamily="18" charset="0"/>
                    <a:cs typeface="Times New Roman" panose="02020603050405020304" pitchFamily="18" charset="0"/>
                  </a:rPr>
                  <a:t>Východisko modelu – předpoklad: </a:t>
                </a:r>
                <a:r>
                  <a:rPr lang="cs-CZ" altLang="cs-CZ" b="1" i="1" dirty="0">
                    <a:solidFill>
                      <a:schemeClr val="tx1"/>
                    </a:solidFill>
                    <a:latin typeface="Times New Roman" panose="02020603050405020304" pitchFamily="18" charset="0"/>
                    <a:cs typeface="Times New Roman" panose="02020603050405020304" pitchFamily="18" charset="0"/>
                  </a:rPr>
                  <a:t>i</a:t>
                </a:r>
                <a:r>
                  <a:rPr lang="cs-CZ" altLang="cs-CZ" b="1" dirty="0">
                    <a:solidFill>
                      <a:schemeClr val="tx1"/>
                    </a:solidFill>
                    <a:latin typeface="Times New Roman" panose="02020603050405020304" pitchFamily="18" charset="0"/>
                    <a:cs typeface="Times New Roman" panose="02020603050405020304" pitchFamily="18" charset="0"/>
                  </a:rPr>
                  <a:t>-</a:t>
                </a:r>
                <a:r>
                  <a:rPr lang="cs-CZ" altLang="cs-CZ" b="1" dirty="0" err="1">
                    <a:solidFill>
                      <a:schemeClr val="tx1"/>
                    </a:solidFill>
                    <a:latin typeface="Times New Roman" panose="02020603050405020304" pitchFamily="18" charset="0"/>
                    <a:cs typeface="Times New Roman" panose="02020603050405020304" pitchFamily="18" charset="0"/>
                  </a:rPr>
                  <a:t>tá</a:t>
                </a:r>
                <a:r>
                  <a:rPr lang="cs-CZ" altLang="cs-CZ" b="1" dirty="0">
                    <a:solidFill>
                      <a:schemeClr val="tx1"/>
                    </a:solidFill>
                    <a:latin typeface="Times New Roman" panose="02020603050405020304" pitchFamily="18" charset="0"/>
                    <a:cs typeface="Times New Roman" panose="02020603050405020304" pitchFamily="18" charset="0"/>
                  </a:rPr>
                  <a:t> firma považuje při rozhodování o velikosti svého výstupu výstup </a:t>
                </a:r>
                <a:r>
                  <a:rPr lang="cs-CZ" altLang="cs-CZ" b="1" i="1" dirty="0">
                    <a:solidFill>
                      <a:schemeClr val="tx1"/>
                    </a:solidFill>
                    <a:latin typeface="Times New Roman" panose="02020603050405020304" pitchFamily="18" charset="0"/>
                    <a:cs typeface="Times New Roman" panose="02020603050405020304" pitchFamily="18" charset="0"/>
                  </a:rPr>
                  <a:t>j</a:t>
                </a:r>
                <a:r>
                  <a:rPr lang="cs-CZ" altLang="cs-CZ" b="1" dirty="0">
                    <a:solidFill>
                      <a:schemeClr val="tx1"/>
                    </a:solidFill>
                    <a:latin typeface="Times New Roman" panose="02020603050405020304" pitchFamily="18" charset="0"/>
                    <a:cs typeface="Times New Roman" panose="02020603050405020304" pitchFamily="18" charset="0"/>
                  </a:rPr>
                  <a:t>-té firmy za konstantní:</a:t>
                </a:r>
              </a:p>
              <a:p>
                <a:pPr algn="just">
                  <a:buFont typeface="Wingdings" panose="05000000000000000000" pitchFamily="2" charset="2"/>
                  <a:buChar char="Ø"/>
                </a:pPr>
                <a:r>
                  <a:rPr lang="cs-CZ" altLang="cs-CZ" b="1" i="1" dirty="0">
                    <a:solidFill>
                      <a:schemeClr val="tx1"/>
                    </a:solidFill>
                    <a:latin typeface="Times New Roman" panose="02020603050405020304" pitchFamily="18" charset="0"/>
                    <a:cs typeface="Times New Roman" panose="02020603050405020304" pitchFamily="18" charset="0"/>
                  </a:rPr>
                  <a:t>i</a:t>
                </a:r>
                <a:r>
                  <a:rPr lang="cs-CZ" altLang="cs-CZ" b="1" dirty="0">
                    <a:solidFill>
                      <a:schemeClr val="tx1"/>
                    </a:solidFill>
                    <a:latin typeface="Times New Roman" panose="02020603050405020304" pitchFamily="18" charset="0"/>
                    <a:cs typeface="Times New Roman" panose="02020603050405020304" pitchFamily="18" charset="0"/>
                  </a:rPr>
                  <a:t>-</a:t>
                </a:r>
                <a:r>
                  <a:rPr lang="cs-CZ" altLang="cs-CZ" b="1" dirty="0" err="1">
                    <a:solidFill>
                      <a:schemeClr val="tx1"/>
                    </a:solidFill>
                    <a:latin typeface="Times New Roman" panose="02020603050405020304" pitchFamily="18" charset="0"/>
                    <a:cs typeface="Times New Roman" panose="02020603050405020304" pitchFamily="18" charset="0"/>
                  </a:rPr>
                  <a:t>tá</a:t>
                </a:r>
                <a:r>
                  <a:rPr lang="cs-CZ" altLang="cs-CZ" b="1" dirty="0">
                    <a:solidFill>
                      <a:schemeClr val="tx1"/>
                    </a:solidFill>
                    <a:latin typeface="Times New Roman" panose="02020603050405020304" pitchFamily="18" charset="0"/>
                    <a:cs typeface="Times New Roman" panose="02020603050405020304" pitchFamily="18" charset="0"/>
                  </a:rPr>
                  <a:t> firma se domnívá, že </a:t>
                </a:r>
                <a:r>
                  <a:rPr lang="cs-CZ" altLang="cs-CZ" b="1" i="1" dirty="0">
                    <a:solidFill>
                      <a:schemeClr val="tx1"/>
                    </a:solidFill>
                    <a:latin typeface="Times New Roman" panose="02020603050405020304" pitchFamily="18" charset="0"/>
                    <a:cs typeface="Times New Roman" panose="02020603050405020304" pitchFamily="18" charset="0"/>
                  </a:rPr>
                  <a:t>j</a:t>
                </a:r>
                <a:r>
                  <a:rPr lang="cs-CZ" altLang="cs-CZ" b="1" dirty="0">
                    <a:solidFill>
                      <a:schemeClr val="tx1"/>
                    </a:solidFill>
                    <a:latin typeface="Times New Roman" panose="02020603050405020304" pitchFamily="18" charset="0"/>
                    <a:cs typeface="Times New Roman" panose="02020603050405020304" pitchFamily="18" charset="0"/>
                  </a:rPr>
                  <a:t>-</a:t>
                </a:r>
                <a:r>
                  <a:rPr lang="cs-CZ" altLang="cs-CZ" b="1" dirty="0" err="1">
                    <a:solidFill>
                      <a:schemeClr val="tx1"/>
                    </a:solidFill>
                    <a:latin typeface="Times New Roman" panose="02020603050405020304" pitchFamily="18" charset="0"/>
                    <a:cs typeface="Times New Roman" panose="02020603050405020304" pitchFamily="18" charset="0"/>
                  </a:rPr>
                  <a:t>tá</a:t>
                </a:r>
                <a:r>
                  <a:rPr lang="cs-CZ" altLang="cs-CZ" b="1" dirty="0">
                    <a:solidFill>
                      <a:schemeClr val="tx1"/>
                    </a:solidFill>
                    <a:latin typeface="Times New Roman" panose="02020603050405020304" pitchFamily="18" charset="0"/>
                    <a:cs typeface="Times New Roman" panose="02020603050405020304" pitchFamily="18" charset="0"/>
                  </a:rPr>
                  <a:t> firma nebude změnou výstupu reagovat na změnu výstupu i-té firmy:</a:t>
                </a:r>
              </a:p>
              <a:p>
                <a:pPr marL="114300" indent="0" algn="ctr">
                  <a:buNone/>
                </a:pPr>
                <a14:m>
                  <m:oMathPara xmlns:m="http://schemas.openxmlformats.org/officeDocument/2006/math">
                    <m:oMathParaPr>
                      <m:jc m:val="centerGroup"/>
                    </m:oMathParaPr>
                    <m:oMath xmlns:m="http://schemas.openxmlformats.org/officeDocument/2006/math">
                      <m:f>
                        <m:fPr>
                          <m:ctrlPr>
                            <a:rPr lang="cs-CZ" altLang="cs-CZ" b="1" i="1" smtClean="0">
                              <a:solidFill>
                                <a:schemeClr val="tx1"/>
                              </a:solidFill>
                              <a:latin typeface="Cambria Math" panose="02040503050406030204" pitchFamily="18" charset="0"/>
                              <a:cs typeface="Times New Roman" panose="02020603050405020304" pitchFamily="18" charset="0"/>
                            </a:rPr>
                          </m:ctrlPr>
                        </m:fPr>
                        <m:num>
                          <m: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𝜹</m:t>
                          </m:r>
                          <m:sSub>
                            <m:sSubPr>
                              <m:ctrlP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𝒒</m:t>
                              </m:r>
                            </m:e>
                            <m:sub>
                              <m: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𝒋</m:t>
                              </m:r>
                            </m:sub>
                          </m:sSub>
                        </m:num>
                        <m:den>
                          <m: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𝜹</m:t>
                          </m:r>
                          <m:sSub>
                            <m:sSubPr>
                              <m:ctrlPr>
                                <a:rPr lang="cs-CZ" altLang="cs-CZ"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altLang="cs-CZ"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𝒒</m:t>
                              </m:r>
                            </m:e>
                            <m:sub>
                              <m: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𝒊</m:t>
                              </m:r>
                            </m:sub>
                          </m:sSub>
                        </m:den>
                      </m:f>
                      <m:r>
                        <a:rPr lang="cs-CZ" altLang="cs-CZ" b="1" i="1" smtClean="0">
                          <a:solidFill>
                            <a:schemeClr val="tx1"/>
                          </a:solidFill>
                          <a:latin typeface="Cambria Math" panose="02040503050406030204" pitchFamily="18" charset="0"/>
                          <a:cs typeface="Times New Roman" panose="02020603050405020304" pitchFamily="18" charset="0"/>
                        </a:rPr>
                        <m:t>=</m:t>
                      </m:r>
                      <m:r>
                        <a:rPr lang="cs-CZ" altLang="cs-CZ" b="1" i="1" smtClean="0">
                          <a:solidFill>
                            <a:schemeClr val="tx1"/>
                          </a:solidFill>
                          <a:latin typeface="Cambria Math" panose="02040503050406030204" pitchFamily="18" charset="0"/>
                          <a:cs typeface="Times New Roman" panose="02020603050405020304" pitchFamily="18" charset="0"/>
                        </a:rPr>
                        <m:t>𝟎</m:t>
                      </m:r>
                    </m:oMath>
                  </m:oMathPara>
                </a14:m>
                <a:endParaRPr lang="cs-CZ" altLang="cs-CZ"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altLang="cs-CZ" b="1" dirty="0">
                    <a:solidFill>
                      <a:schemeClr val="tx1"/>
                    </a:solidFill>
                    <a:latin typeface="Times New Roman" panose="02020603050405020304" pitchFamily="18" charset="0"/>
                    <a:cs typeface="Times New Roman" panose="02020603050405020304" pitchFamily="18" charset="0"/>
                  </a:rPr>
                  <a:t>pro všechna </a:t>
                </a:r>
                <a:r>
                  <a:rPr lang="cs-CZ" altLang="cs-CZ" b="1" i="1" dirty="0">
                    <a:solidFill>
                      <a:schemeClr val="tx1"/>
                    </a:solidFill>
                    <a:latin typeface="Times New Roman" panose="02020603050405020304" pitchFamily="18" charset="0"/>
                    <a:cs typeface="Times New Roman" panose="02020603050405020304" pitchFamily="18" charset="0"/>
                  </a:rPr>
                  <a:t>j ≠ i.</a:t>
                </a:r>
              </a:p>
            </p:txBody>
          </p:sp>
        </mc:Choice>
        <mc:Fallback xmlns="">
          <p:sp>
            <p:nvSpPr>
              <p:cNvPr id="10243" name="Zástupný symbol pro obsah 2"/>
              <p:cNvSpPr>
                <a:spLocks noRot="1" noChangeAspect="1" noMove="1" noResize="1" noEditPoints="1" noAdjustHandles="1" noChangeArrowheads="1" noChangeShapeType="1" noTextEdit="1"/>
              </p:cNvSpPr>
              <p:nvPr>
                <p:ph idx="1" hasCustomPrompt="1"/>
              </p:nvPr>
            </p:nvSpPr>
            <p:spPr>
              <a:xfrm>
                <a:off x="258500" y="1285109"/>
                <a:ext cx="11675000" cy="5223975"/>
              </a:xfrm>
              <a:blipFill rotWithShape="1">
                <a:blip r:embed="rId3"/>
                <a:stretch>
                  <a:fillRect t="-10" r="5" b="6"/>
                </a:stretch>
              </a:blipFill>
            </p:spPr>
            <p:txBody>
              <a:bodyPr/>
              <a:lstStyle/>
              <a:p>
                <a:r>
                  <a:rPr lang="en-US"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err="1">
                <a:solidFill>
                  <a:srgbClr val="FF0000"/>
                </a:solidFill>
                <a:latin typeface="+mj-lt"/>
                <a:ea typeface="+mj-ea"/>
                <a:cs typeface="+mj-cs"/>
              </a:rPr>
              <a:t>Cournotův</a:t>
            </a:r>
            <a:r>
              <a:rPr lang="cs-CZ" sz="2400" b="1" kern="1200" cap="all" dirty="0">
                <a:solidFill>
                  <a:srgbClr val="FF0000"/>
                </a:solidFill>
                <a:latin typeface="+mj-lt"/>
                <a:ea typeface="+mj-ea"/>
                <a:cs typeface="+mj-cs"/>
              </a:rPr>
              <a:t> model</a:t>
            </a:r>
          </a:p>
        </p:txBody>
      </p:sp>
      <mc:AlternateContent xmlns:mc="http://schemas.openxmlformats.org/markup-compatibility/2006">
        <mc:Choice xmlns:a14="http://schemas.microsoft.com/office/drawing/2010/main" Requires="a14">
          <p:sp>
            <p:nvSpPr>
              <p:cNvPr id="10243" name="Zástupný symbol pro obsah 2"/>
              <p:cNvSpPr>
                <a:spLocks noGrp="1"/>
              </p:cNvSpPr>
              <p:nvPr>
                <p:ph idx="1" hasCustomPrompt="1"/>
              </p:nvPr>
            </p:nvSpPr>
            <p:spPr>
              <a:xfrm>
                <a:off x="258500" y="1285109"/>
                <a:ext cx="11675000" cy="5223975"/>
              </a:xfrm>
            </p:spPr>
            <p:txBody>
              <a:bodyPr spcFirstLastPara="1" vert="horz" wrap="square" lIns="91440" tIns="45720" rIns="91440" bIns="45720" anchor="t" anchorCtr="0">
                <a:normAutofit/>
              </a:bodyPr>
              <a:lstStyle/>
              <a:p>
                <a:pPr algn="just"/>
                <a:r>
                  <a:rPr lang="cs-CZ" altLang="cs-CZ" b="1" i="1" dirty="0">
                    <a:solidFill>
                      <a:schemeClr val="tx1"/>
                    </a:solidFill>
                    <a:latin typeface="Times New Roman" panose="02020603050405020304" pitchFamily="18" charset="0"/>
                    <a:cs typeface="Times New Roman" panose="02020603050405020304" pitchFamily="18" charset="0"/>
                  </a:rPr>
                  <a:t>i</a:t>
                </a:r>
                <a:r>
                  <a:rPr lang="cs-CZ" altLang="cs-CZ" b="1" dirty="0">
                    <a:solidFill>
                      <a:schemeClr val="tx1"/>
                    </a:solidFill>
                    <a:latin typeface="Times New Roman" panose="02020603050405020304" pitchFamily="18" charset="0"/>
                    <a:cs typeface="Times New Roman" panose="02020603050405020304" pitchFamily="18" charset="0"/>
                  </a:rPr>
                  <a:t>-</a:t>
                </a:r>
                <a:r>
                  <a:rPr lang="cs-CZ" altLang="cs-CZ" b="1" dirty="0" err="1">
                    <a:solidFill>
                      <a:schemeClr val="tx1"/>
                    </a:solidFill>
                    <a:latin typeface="Times New Roman" panose="02020603050405020304" pitchFamily="18" charset="0"/>
                    <a:cs typeface="Times New Roman" panose="02020603050405020304" pitchFamily="18" charset="0"/>
                  </a:rPr>
                  <a:t>tá</a:t>
                </a:r>
                <a:r>
                  <a:rPr lang="cs-CZ" altLang="cs-CZ" b="1" dirty="0">
                    <a:solidFill>
                      <a:schemeClr val="tx1"/>
                    </a:solidFill>
                    <a:latin typeface="Times New Roman" panose="02020603050405020304" pitchFamily="18" charset="0"/>
                    <a:cs typeface="Times New Roman" panose="02020603050405020304" pitchFamily="18" charset="0"/>
                  </a:rPr>
                  <a:t> firma si uvědomuje: mění-li svá vlastní rozhodnutí o velikosti výstupu, znamená to současně změnu ceny:</a:t>
                </a:r>
              </a:p>
              <a:p>
                <a:pPr marL="114300" indent="0" algn="ctr">
                  <a:buNone/>
                </a:pPr>
                <a:r>
                  <a:rPr lang="cs-CZ" altLang="cs-CZ"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cs-CZ" altLang="cs-CZ" b="1" i="1" smtClean="0">
                            <a:solidFill>
                              <a:schemeClr val="tx1"/>
                            </a:solidFill>
                            <a:latin typeface="Cambria Math" panose="02040503050406030204" pitchFamily="18" charset="0"/>
                            <a:cs typeface="Times New Roman" panose="02020603050405020304" pitchFamily="18" charset="0"/>
                          </a:rPr>
                        </m:ctrlPr>
                      </m:fPr>
                      <m:num>
                        <m: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𝜹</m:t>
                        </m:r>
                        <m: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𝑷</m:t>
                        </m:r>
                      </m:num>
                      <m:den>
                        <m: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𝜹</m:t>
                        </m:r>
                        <m:sSub>
                          <m:sSubPr>
                            <m:ctrlPr>
                              <a:rPr lang="cs-CZ" altLang="cs-CZ"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altLang="cs-CZ"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𝒒</m:t>
                            </m:r>
                          </m:e>
                          <m:sub>
                            <m: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𝒊</m:t>
                            </m:r>
                          </m:sub>
                        </m:sSub>
                      </m:den>
                    </m:f>
                  </m:oMath>
                </a14:m>
                <a:endParaRPr lang="cs-CZ" altLang="cs-CZ" b="1" dirty="0">
                  <a:solidFill>
                    <a:schemeClr val="tx1"/>
                  </a:solidFill>
                  <a:latin typeface="Times New Roman" panose="02020603050405020304" pitchFamily="18" charset="0"/>
                  <a:cs typeface="Times New Roman" panose="02020603050405020304" pitchFamily="18" charset="0"/>
                </a:endParaRPr>
              </a:p>
              <a:p>
                <a:pPr algn="just"/>
                <a:r>
                  <a:rPr lang="cs-CZ" altLang="cs-CZ" b="1" dirty="0">
                    <a:solidFill>
                      <a:schemeClr val="tx1"/>
                    </a:solidFill>
                    <a:latin typeface="Times New Roman" panose="02020603050405020304" pitchFamily="18" charset="0"/>
                    <a:cs typeface="Times New Roman" panose="02020603050405020304" pitchFamily="18" charset="0"/>
                  </a:rPr>
                  <a:t>Analogicky uvažuje druhá firma v odvětví.</a:t>
                </a:r>
              </a:p>
              <a:p>
                <a:pPr algn="just"/>
                <a:r>
                  <a:rPr lang="cs-CZ" altLang="cs-CZ" sz="3200" b="1" dirty="0">
                    <a:latin typeface="Times New Roman" panose="02020603050405020304" pitchFamily="18" charset="0"/>
                    <a:cs typeface="Times New Roman" panose="02020603050405020304" pitchFamily="18" charset="0"/>
                  </a:rPr>
                  <a:t>=&gt;</a:t>
                </a:r>
                <a:r>
                  <a:rPr lang="cs-CZ" altLang="cs-CZ" b="1" dirty="0">
                    <a:solidFill>
                      <a:schemeClr val="tx1"/>
                    </a:solidFill>
                    <a:latin typeface="Times New Roman" panose="02020603050405020304" pitchFamily="18" charset="0"/>
                    <a:cs typeface="Times New Roman" panose="02020603050405020304" pitchFamily="18" charset="0"/>
                  </a:rPr>
                  <a:t> Nutná podmínka maximalizace zisku:</a:t>
                </a:r>
              </a:p>
              <a:p>
                <a:pPr marL="114300" indent="0" algn="ctr">
                  <a:buNone/>
                </a:pPr>
                <a14:m>
                  <m:oMathPara xmlns:m="http://schemas.openxmlformats.org/officeDocument/2006/math">
                    <m:oMathParaPr>
                      <m:jc m:val="centerGroup"/>
                    </m:oMathParaPr>
                    <m:oMath xmlns:m="http://schemas.openxmlformats.org/officeDocument/2006/math">
                      <m:f>
                        <m:fPr>
                          <m:ctrlPr>
                            <a:rPr lang="cs-CZ" altLang="cs-CZ" b="1" i="1" smtClean="0">
                              <a:solidFill>
                                <a:schemeClr val="tx1"/>
                              </a:solidFill>
                              <a:latin typeface="Cambria Math" panose="02040503050406030204" pitchFamily="18" charset="0"/>
                              <a:cs typeface="Times New Roman" panose="02020603050405020304" pitchFamily="18" charset="0"/>
                            </a:rPr>
                          </m:ctrlPr>
                        </m:fPr>
                        <m:num>
                          <m: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𝜹</m:t>
                          </m:r>
                          <m:sSub>
                            <m:sSubPr>
                              <m:ctrlP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𝝅</m:t>
                              </m:r>
                            </m:e>
                            <m:sub>
                              <m: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𝒊</m:t>
                              </m:r>
                            </m:sub>
                          </m:sSub>
                        </m:num>
                        <m:den>
                          <m: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𝜹</m:t>
                          </m:r>
                          <m:sSub>
                            <m:sSubPr>
                              <m:ctrlPr>
                                <a:rPr lang="cs-CZ" altLang="cs-CZ"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altLang="cs-CZ"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𝒒</m:t>
                              </m:r>
                            </m:e>
                            <m:sub>
                              <m: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𝒊</m:t>
                              </m:r>
                            </m:sub>
                          </m:sSub>
                        </m:den>
                      </m:f>
                      <m:r>
                        <a:rPr lang="cs-CZ" altLang="cs-CZ" b="1" i="1" smtClean="0">
                          <a:solidFill>
                            <a:schemeClr val="tx1"/>
                          </a:solidFill>
                          <a:latin typeface="Cambria Math" panose="02040503050406030204" pitchFamily="18" charset="0"/>
                          <a:cs typeface="Times New Roman" panose="02020603050405020304" pitchFamily="18" charset="0"/>
                        </a:rPr>
                        <m:t>=</m:t>
                      </m:r>
                      <m:r>
                        <a:rPr lang="cs-CZ" altLang="cs-CZ" b="1" i="1">
                          <a:solidFill>
                            <a:schemeClr val="tx1"/>
                          </a:solidFill>
                          <a:latin typeface="Cambria Math" panose="02040503050406030204" pitchFamily="18" charset="0"/>
                          <a:cs typeface="Times New Roman" panose="02020603050405020304" pitchFamily="18" charset="0"/>
                        </a:rPr>
                        <m:t>𝑴𝑹</m:t>
                      </m:r>
                      <m:d>
                        <m:dPr>
                          <m:ctrlPr>
                            <a:rPr lang="cs-CZ" altLang="cs-CZ" b="1" i="1">
                              <a:solidFill>
                                <a:schemeClr val="tx1"/>
                              </a:solidFill>
                              <a:latin typeface="Cambria Math" panose="02040503050406030204" pitchFamily="18" charset="0"/>
                              <a:cs typeface="Times New Roman" panose="02020603050405020304" pitchFamily="18" charset="0"/>
                            </a:rPr>
                          </m:ctrlPr>
                        </m:dPr>
                        <m:e>
                          <m:sSub>
                            <m:sSubPr>
                              <m:ctrlPr>
                                <a:rPr lang="cs-CZ" altLang="cs-CZ" b="1" i="1" dirty="0">
                                  <a:solidFill>
                                    <a:schemeClr val="tx1"/>
                                  </a:solidFill>
                                  <a:latin typeface="Cambria Math" panose="02040503050406030204" pitchFamily="18" charset="0"/>
                                  <a:cs typeface="Times New Roman" panose="02020603050405020304" pitchFamily="18" charset="0"/>
                                </a:rPr>
                              </m:ctrlPr>
                            </m:sSubPr>
                            <m:e>
                              <m:r>
                                <a:rPr lang="cs-CZ" altLang="cs-CZ" b="1" i="1" dirty="0">
                                  <a:solidFill>
                                    <a:schemeClr val="tx1"/>
                                  </a:solidFill>
                                  <a:latin typeface="Cambria Math" panose="02040503050406030204" pitchFamily="18" charset="0"/>
                                  <a:cs typeface="Times New Roman" panose="02020603050405020304" pitchFamily="18" charset="0"/>
                                </a:rPr>
                                <m:t>𝒒</m:t>
                              </m:r>
                            </m:e>
                            <m:sub>
                              <m:r>
                                <a:rPr lang="cs-CZ" altLang="cs-CZ" b="1" i="1" dirty="0">
                                  <a:solidFill>
                                    <a:schemeClr val="tx1"/>
                                  </a:solidFill>
                                  <a:latin typeface="Cambria Math" panose="02040503050406030204" pitchFamily="18" charset="0"/>
                                  <a:cs typeface="Times New Roman" panose="02020603050405020304" pitchFamily="18" charset="0"/>
                                </a:rPr>
                                <m:t>𝒊</m:t>
                              </m:r>
                            </m:sub>
                          </m:sSub>
                        </m:e>
                      </m:d>
                      <m:r>
                        <a:rPr lang="cs-CZ" altLang="cs-CZ" b="1" i="1">
                          <a:solidFill>
                            <a:schemeClr val="tx1"/>
                          </a:solidFill>
                          <a:latin typeface="Cambria Math" panose="02040503050406030204" pitchFamily="18" charset="0"/>
                          <a:cs typeface="Times New Roman" panose="02020603050405020304" pitchFamily="18" charset="0"/>
                        </a:rPr>
                        <m:t>−</m:t>
                      </m:r>
                      <m:sSub>
                        <m:sSubPr>
                          <m:ctrlPr>
                            <a:rPr lang="cs-CZ" altLang="cs-CZ" b="1" i="1">
                              <a:solidFill>
                                <a:schemeClr val="tx1"/>
                              </a:solidFill>
                              <a:latin typeface="Cambria Math" panose="02040503050406030204" pitchFamily="18" charset="0"/>
                              <a:cs typeface="Times New Roman" panose="02020603050405020304" pitchFamily="18" charset="0"/>
                            </a:rPr>
                          </m:ctrlPr>
                        </m:sSubPr>
                        <m:e>
                          <m:r>
                            <a:rPr lang="cs-CZ" altLang="cs-CZ" b="1" i="1">
                              <a:solidFill>
                                <a:schemeClr val="tx1"/>
                              </a:solidFill>
                              <a:latin typeface="Cambria Math" panose="02040503050406030204" pitchFamily="18" charset="0"/>
                              <a:cs typeface="Times New Roman" panose="02020603050405020304" pitchFamily="18" charset="0"/>
                            </a:rPr>
                            <m:t>𝑴𝑪</m:t>
                          </m:r>
                        </m:e>
                        <m:sub>
                          <m:r>
                            <a:rPr lang="cs-CZ" altLang="cs-CZ" b="1" i="1">
                              <a:solidFill>
                                <a:schemeClr val="tx1"/>
                              </a:solidFill>
                              <a:latin typeface="Cambria Math" panose="02040503050406030204" pitchFamily="18" charset="0"/>
                              <a:cs typeface="Times New Roman" panose="02020603050405020304" pitchFamily="18" charset="0"/>
                            </a:rPr>
                            <m:t>𝒊</m:t>
                          </m:r>
                        </m:sub>
                      </m:sSub>
                      <m:d>
                        <m:dPr>
                          <m:ctrlPr>
                            <a:rPr lang="cs-CZ" altLang="cs-CZ" b="1" i="1">
                              <a:solidFill>
                                <a:schemeClr val="tx1"/>
                              </a:solidFill>
                              <a:latin typeface="Cambria Math" panose="02040503050406030204" pitchFamily="18" charset="0"/>
                              <a:cs typeface="Times New Roman" panose="02020603050405020304" pitchFamily="18" charset="0"/>
                            </a:rPr>
                          </m:ctrlPr>
                        </m:dPr>
                        <m:e>
                          <m:sSub>
                            <m:sSubPr>
                              <m:ctrlPr>
                                <a:rPr lang="cs-CZ" altLang="cs-CZ" b="1" i="1" dirty="0">
                                  <a:solidFill>
                                    <a:schemeClr val="tx1"/>
                                  </a:solidFill>
                                  <a:latin typeface="Cambria Math" panose="02040503050406030204" pitchFamily="18" charset="0"/>
                                  <a:cs typeface="Times New Roman" panose="02020603050405020304" pitchFamily="18" charset="0"/>
                                </a:rPr>
                              </m:ctrlPr>
                            </m:sSubPr>
                            <m:e>
                              <m:r>
                                <a:rPr lang="cs-CZ" altLang="cs-CZ" b="1" i="1" dirty="0">
                                  <a:solidFill>
                                    <a:schemeClr val="tx1"/>
                                  </a:solidFill>
                                  <a:latin typeface="Cambria Math" panose="02040503050406030204" pitchFamily="18" charset="0"/>
                                  <a:cs typeface="Times New Roman" panose="02020603050405020304" pitchFamily="18" charset="0"/>
                                </a:rPr>
                                <m:t>𝒒</m:t>
                              </m:r>
                            </m:e>
                            <m:sub>
                              <m:r>
                                <a:rPr lang="cs-CZ" altLang="cs-CZ" b="1" i="1" dirty="0">
                                  <a:solidFill>
                                    <a:schemeClr val="tx1"/>
                                  </a:solidFill>
                                  <a:latin typeface="Cambria Math" panose="02040503050406030204" pitchFamily="18" charset="0"/>
                                  <a:cs typeface="Times New Roman" panose="02020603050405020304" pitchFamily="18" charset="0"/>
                                </a:rPr>
                                <m:t>𝒊</m:t>
                              </m:r>
                            </m:sub>
                          </m:sSub>
                        </m:e>
                      </m:d>
                      <m:r>
                        <a:rPr lang="cs-CZ" altLang="cs-CZ" b="1" i="1" dirty="0" smtClean="0">
                          <a:solidFill>
                            <a:schemeClr val="tx1"/>
                          </a:solidFill>
                          <a:latin typeface="Cambria Math" panose="02040503050406030204" pitchFamily="18" charset="0"/>
                          <a:cs typeface="Times New Roman" panose="02020603050405020304" pitchFamily="18" charset="0"/>
                        </a:rPr>
                        <m:t>=</m:t>
                      </m:r>
                      <m:r>
                        <a:rPr lang="cs-CZ" altLang="cs-CZ" b="1" i="1" dirty="0" smtClean="0">
                          <a:solidFill>
                            <a:schemeClr val="tx1"/>
                          </a:solidFill>
                          <a:latin typeface="Cambria Math" panose="02040503050406030204" pitchFamily="18" charset="0"/>
                          <a:cs typeface="Times New Roman" panose="02020603050405020304" pitchFamily="18" charset="0"/>
                        </a:rPr>
                        <m:t>𝟎</m:t>
                      </m:r>
                    </m:oMath>
                  </m:oMathPara>
                </a14:m>
                <a:endParaRPr lang="cs-CZ" altLang="cs-CZ"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altLang="cs-CZ" b="1" dirty="0">
                    <a:solidFill>
                      <a:schemeClr val="tx1"/>
                    </a:solidFill>
                    <a:latin typeface="Times New Roman" panose="02020603050405020304" pitchFamily="18" charset="0"/>
                    <a:cs typeface="Times New Roman" panose="02020603050405020304" pitchFamily="18" charset="0"/>
                  </a:rPr>
                  <a:t>Nebo: </a:t>
                </a:r>
                <a14:m>
                  <m:oMath xmlns:m="http://schemas.openxmlformats.org/officeDocument/2006/math">
                    <m:r>
                      <a:rPr lang="cs-CZ" altLang="cs-CZ" b="1" i="1" smtClean="0">
                        <a:solidFill>
                          <a:schemeClr val="tx1"/>
                        </a:solidFill>
                        <a:latin typeface="Cambria Math" panose="02040503050406030204" pitchFamily="18" charset="0"/>
                        <a:cs typeface="Times New Roman" panose="02020603050405020304" pitchFamily="18" charset="0"/>
                      </a:rPr>
                      <m:t>𝑴𝑹</m:t>
                    </m:r>
                    <m:d>
                      <m:dPr>
                        <m:ctrlPr>
                          <a:rPr lang="cs-CZ" altLang="cs-CZ" b="1" i="1">
                            <a:solidFill>
                              <a:schemeClr val="tx1"/>
                            </a:solidFill>
                            <a:latin typeface="Cambria Math" panose="02040503050406030204" pitchFamily="18" charset="0"/>
                            <a:cs typeface="Times New Roman" panose="02020603050405020304" pitchFamily="18" charset="0"/>
                          </a:rPr>
                        </m:ctrlPr>
                      </m:dPr>
                      <m:e>
                        <m:sSub>
                          <m:sSubPr>
                            <m:ctrlPr>
                              <a:rPr lang="cs-CZ" altLang="cs-CZ" b="1" i="1" dirty="0">
                                <a:solidFill>
                                  <a:schemeClr val="tx1"/>
                                </a:solidFill>
                                <a:latin typeface="Cambria Math" panose="02040503050406030204" pitchFamily="18" charset="0"/>
                                <a:cs typeface="Times New Roman" panose="02020603050405020304" pitchFamily="18" charset="0"/>
                              </a:rPr>
                            </m:ctrlPr>
                          </m:sSubPr>
                          <m:e>
                            <m:r>
                              <a:rPr lang="cs-CZ" altLang="cs-CZ" b="1" i="1" dirty="0">
                                <a:solidFill>
                                  <a:schemeClr val="tx1"/>
                                </a:solidFill>
                                <a:latin typeface="Cambria Math" panose="02040503050406030204" pitchFamily="18" charset="0"/>
                                <a:cs typeface="Times New Roman" panose="02020603050405020304" pitchFamily="18" charset="0"/>
                              </a:rPr>
                              <m:t>𝒒</m:t>
                            </m:r>
                          </m:e>
                          <m:sub>
                            <m:r>
                              <a:rPr lang="cs-CZ" altLang="cs-CZ" b="1" i="1" dirty="0">
                                <a:solidFill>
                                  <a:schemeClr val="tx1"/>
                                </a:solidFill>
                                <a:latin typeface="Cambria Math" panose="02040503050406030204" pitchFamily="18" charset="0"/>
                                <a:cs typeface="Times New Roman" panose="02020603050405020304" pitchFamily="18" charset="0"/>
                              </a:rPr>
                              <m:t>𝒊</m:t>
                            </m:r>
                          </m:sub>
                        </m:sSub>
                      </m:e>
                    </m:d>
                    <m:r>
                      <a:rPr lang="cs-CZ" altLang="cs-CZ" b="1" i="1" smtClean="0">
                        <a:solidFill>
                          <a:schemeClr val="tx1"/>
                        </a:solidFill>
                        <a:latin typeface="Cambria Math" panose="02040503050406030204" pitchFamily="18" charset="0"/>
                        <a:cs typeface="Times New Roman" panose="02020603050405020304" pitchFamily="18" charset="0"/>
                      </a:rPr>
                      <m:t>=</m:t>
                    </m:r>
                    <m:sSub>
                      <m:sSubPr>
                        <m:ctrlPr>
                          <a:rPr lang="cs-CZ" altLang="cs-CZ" b="1" i="1">
                            <a:solidFill>
                              <a:schemeClr val="tx1"/>
                            </a:solidFill>
                            <a:latin typeface="Cambria Math" panose="02040503050406030204" pitchFamily="18" charset="0"/>
                            <a:cs typeface="Times New Roman" panose="02020603050405020304" pitchFamily="18" charset="0"/>
                          </a:rPr>
                        </m:ctrlPr>
                      </m:sSubPr>
                      <m:e>
                        <m:r>
                          <a:rPr lang="cs-CZ" altLang="cs-CZ" b="1" i="1">
                            <a:solidFill>
                              <a:schemeClr val="tx1"/>
                            </a:solidFill>
                            <a:latin typeface="Cambria Math" panose="02040503050406030204" pitchFamily="18" charset="0"/>
                            <a:cs typeface="Times New Roman" panose="02020603050405020304" pitchFamily="18" charset="0"/>
                          </a:rPr>
                          <m:t>𝑴𝑪</m:t>
                        </m:r>
                      </m:e>
                      <m:sub>
                        <m:r>
                          <a:rPr lang="cs-CZ" altLang="cs-CZ" b="1" i="1">
                            <a:solidFill>
                              <a:schemeClr val="tx1"/>
                            </a:solidFill>
                            <a:latin typeface="Cambria Math" panose="02040503050406030204" pitchFamily="18" charset="0"/>
                            <a:cs typeface="Times New Roman" panose="02020603050405020304" pitchFamily="18" charset="0"/>
                          </a:rPr>
                          <m:t>𝒊</m:t>
                        </m:r>
                      </m:sub>
                    </m:sSub>
                    <m:d>
                      <m:dPr>
                        <m:ctrlPr>
                          <a:rPr lang="cs-CZ" altLang="cs-CZ" b="1" i="1">
                            <a:solidFill>
                              <a:schemeClr val="tx1"/>
                            </a:solidFill>
                            <a:latin typeface="Cambria Math" panose="02040503050406030204" pitchFamily="18" charset="0"/>
                            <a:cs typeface="Times New Roman" panose="02020603050405020304" pitchFamily="18" charset="0"/>
                          </a:rPr>
                        </m:ctrlPr>
                      </m:dPr>
                      <m:e>
                        <m:sSub>
                          <m:sSubPr>
                            <m:ctrlPr>
                              <a:rPr lang="cs-CZ" altLang="cs-CZ" b="1" i="1" dirty="0">
                                <a:solidFill>
                                  <a:schemeClr val="tx1"/>
                                </a:solidFill>
                                <a:latin typeface="Cambria Math" panose="02040503050406030204" pitchFamily="18" charset="0"/>
                                <a:cs typeface="Times New Roman" panose="02020603050405020304" pitchFamily="18" charset="0"/>
                              </a:rPr>
                            </m:ctrlPr>
                          </m:sSubPr>
                          <m:e>
                            <m:r>
                              <a:rPr lang="cs-CZ" altLang="cs-CZ" b="1" i="1" dirty="0">
                                <a:solidFill>
                                  <a:schemeClr val="tx1"/>
                                </a:solidFill>
                                <a:latin typeface="Cambria Math" panose="02040503050406030204" pitchFamily="18" charset="0"/>
                                <a:cs typeface="Times New Roman" panose="02020603050405020304" pitchFamily="18" charset="0"/>
                              </a:rPr>
                              <m:t>𝒒</m:t>
                            </m:r>
                          </m:e>
                          <m:sub>
                            <m:r>
                              <a:rPr lang="cs-CZ" altLang="cs-CZ" b="1" i="1" dirty="0">
                                <a:solidFill>
                                  <a:schemeClr val="tx1"/>
                                </a:solidFill>
                                <a:latin typeface="Cambria Math" panose="02040503050406030204" pitchFamily="18" charset="0"/>
                                <a:cs typeface="Times New Roman" panose="02020603050405020304" pitchFamily="18" charset="0"/>
                              </a:rPr>
                              <m:t>𝒊</m:t>
                            </m:r>
                          </m:sub>
                        </m:sSub>
                      </m:e>
                    </m:d>
                  </m:oMath>
                </a14:m>
                <a:r>
                  <a:rPr lang="cs-CZ" altLang="cs-CZ" b="1" i="1" dirty="0">
                    <a:solidFill>
                      <a:schemeClr val="tx1"/>
                    </a:solidFill>
                    <a:latin typeface="Times New Roman" panose="02020603050405020304" pitchFamily="18" charset="0"/>
                    <a:cs typeface="Times New Roman" panose="02020603050405020304" pitchFamily="18" charset="0"/>
                  </a:rPr>
                  <a:t>    </a:t>
                </a:r>
                <a:r>
                  <a:rPr lang="cs-CZ" altLang="cs-CZ" b="1" dirty="0">
                    <a:latin typeface="Times New Roman" panose="02020603050405020304" pitchFamily="18" charset="0"/>
                    <a:cs typeface="Times New Roman" panose="02020603050405020304" pitchFamily="18" charset="0"/>
                  </a:rPr>
                  <a:t>=&gt; </a:t>
                </a:r>
                <a:r>
                  <a:rPr lang="cs-CZ" altLang="cs-CZ"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cs-CZ" altLang="cs-CZ" b="1" i="1">
                            <a:solidFill>
                              <a:schemeClr val="tx1"/>
                            </a:solidFill>
                            <a:latin typeface="Cambria Math" panose="02040503050406030204" pitchFamily="18" charset="0"/>
                            <a:cs typeface="Times New Roman" panose="02020603050405020304" pitchFamily="18" charset="0"/>
                          </a:rPr>
                        </m:ctrlPr>
                      </m:sSubPr>
                      <m:e>
                        <m:r>
                          <a:rPr lang="cs-CZ" altLang="cs-CZ" b="1" i="1" smtClean="0">
                            <a:solidFill>
                              <a:schemeClr val="tx1"/>
                            </a:solidFill>
                            <a:latin typeface="Cambria Math" panose="02040503050406030204" pitchFamily="18" charset="0"/>
                            <a:cs typeface="Times New Roman" panose="02020603050405020304" pitchFamily="18" charset="0"/>
                          </a:rPr>
                          <m:t>𝑷</m:t>
                        </m:r>
                        <m:r>
                          <a:rPr lang="cs-CZ" altLang="cs-CZ" b="1" i="1" smtClean="0">
                            <a:solidFill>
                              <a:schemeClr val="tx1"/>
                            </a:solidFill>
                            <a:latin typeface="Cambria Math" panose="02040503050406030204" pitchFamily="18" charset="0"/>
                            <a:cs typeface="Times New Roman" panose="02020603050405020304" pitchFamily="18" charset="0"/>
                          </a:rPr>
                          <m:t>+</m:t>
                        </m:r>
                        <m:sSub>
                          <m:sSubPr>
                            <m:ctrlPr>
                              <a:rPr lang="cs-CZ" altLang="cs-CZ" b="1" i="1" dirty="0">
                                <a:solidFill>
                                  <a:schemeClr val="tx1"/>
                                </a:solidFill>
                                <a:latin typeface="Cambria Math" panose="02040503050406030204" pitchFamily="18" charset="0"/>
                                <a:cs typeface="Times New Roman" panose="02020603050405020304" pitchFamily="18" charset="0"/>
                              </a:rPr>
                            </m:ctrlPr>
                          </m:sSubPr>
                          <m:e>
                            <m:r>
                              <a:rPr lang="cs-CZ" altLang="cs-CZ" b="1" i="1" dirty="0">
                                <a:solidFill>
                                  <a:schemeClr val="tx1"/>
                                </a:solidFill>
                                <a:latin typeface="Cambria Math" panose="02040503050406030204" pitchFamily="18" charset="0"/>
                                <a:cs typeface="Times New Roman" panose="02020603050405020304" pitchFamily="18" charset="0"/>
                              </a:rPr>
                              <m:t>𝒒</m:t>
                            </m:r>
                          </m:e>
                          <m:sub>
                            <m:r>
                              <a:rPr lang="cs-CZ" altLang="cs-CZ" b="1" i="1" dirty="0">
                                <a:solidFill>
                                  <a:schemeClr val="tx1"/>
                                </a:solidFill>
                                <a:latin typeface="Cambria Math" panose="02040503050406030204" pitchFamily="18" charset="0"/>
                                <a:cs typeface="Times New Roman" panose="02020603050405020304" pitchFamily="18" charset="0"/>
                              </a:rPr>
                              <m:t>𝒊</m:t>
                            </m:r>
                          </m:sub>
                        </m:sSub>
                        <m:r>
                          <a:rPr lang="cs-CZ" altLang="cs-CZ" b="1" i="1" dirty="0" smtClean="0">
                            <a:solidFill>
                              <a:schemeClr val="tx1"/>
                            </a:solidFill>
                            <a:latin typeface="Cambria Math" panose="02040503050406030204" pitchFamily="18" charset="0"/>
                            <a:cs typeface="Times New Roman" panose="02020603050405020304" pitchFamily="18" charset="0"/>
                          </a:rPr>
                          <m:t>.</m:t>
                        </m:r>
                        <m:f>
                          <m:fPr>
                            <m:ctrlPr>
                              <a:rPr lang="cs-CZ" altLang="cs-CZ" b="1" i="1" dirty="0" smtClean="0">
                                <a:solidFill>
                                  <a:schemeClr val="tx1"/>
                                </a:solidFill>
                                <a:latin typeface="Cambria Math" panose="02040503050406030204" pitchFamily="18" charset="0"/>
                                <a:cs typeface="Times New Roman" panose="02020603050405020304" pitchFamily="18" charset="0"/>
                              </a:rPr>
                            </m:ctrlPr>
                          </m:fPr>
                          <m:num>
                            <m:r>
                              <a:rPr lang="cs-CZ" altLang="cs-CZ" b="1"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𝜹</m:t>
                            </m:r>
                            <m:r>
                              <a:rPr lang="cs-CZ" altLang="cs-CZ" b="1"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𝑷</m:t>
                            </m:r>
                          </m:num>
                          <m:den>
                            <m:r>
                              <a:rPr lang="cs-CZ" altLang="cs-CZ" b="1"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𝜹</m:t>
                            </m:r>
                            <m:sSub>
                              <m:sSubPr>
                                <m:ctrlPr>
                                  <a:rPr lang="cs-CZ" altLang="cs-CZ" b="1" i="1" dirty="0">
                                    <a:solidFill>
                                      <a:schemeClr val="tx1"/>
                                    </a:solidFill>
                                    <a:latin typeface="Cambria Math" panose="02040503050406030204" pitchFamily="18" charset="0"/>
                                    <a:cs typeface="Times New Roman" panose="02020603050405020304" pitchFamily="18" charset="0"/>
                                  </a:rPr>
                                </m:ctrlPr>
                              </m:sSubPr>
                              <m:e>
                                <m:r>
                                  <a:rPr lang="cs-CZ" altLang="cs-CZ" b="1" i="1" dirty="0">
                                    <a:solidFill>
                                      <a:schemeClr val="tx1"/>
                                    </a:solidFill>
                                    <a:latin typeface="Cambria Math" panose="02040503050406030204" pitchFamily="18" charset="0"/>
                                    <a:cs typeface="Times New Roman" panose="02020603050405020304" pitchFamily="18" charset="0"/>
                                  </a:rPr>
                                  <m:t>𝒒</m:t>
                                </m:r>
                              </m:e>
                              <m:sub>
                                <m:r>
                                  <a:rPr lang="cs-CZ" altLang="cs-CZ" b="1" i="1" dirty="0">
                                    <a:solidFill>
                                      <a:schemeClr val="tx1"/>
                                    </a:solidFill>
                                    <a:latin typeface="Cambria Math" panose="02040503050406030204" pitchFamily="18" charset="0"/>
                                    <a:cs typeface="Times New Roman" panose="02020603050405020304" pitchFamily="18" charset="0"/>
                                  </a:rPr>
                                  <m:t>𝒊</m:t>
                                </m:r>
                              </m:sub>
                            </m:sSub>
                          </m:den>
                        </m:f>
                        <m:r>
                          <a:rPr lang="cs-CZ" altLang="cs-CZ" b="1" i="1" dirty="0" smtClean="0">
                            <a:solidFill>
                              <a:schemeClr val="tx1"/>
                            </a:solidFill>
                            <a:latin typeface="Cambria Math" panose="02040503050406030204" pitchFamily="18" charset="0"/>
                            <a:cs typeface="Times New Roman" panose="02020603050405020304" pitchFamily="18" charset="0"/>
                          </a:rPr>
                          <m:t>=</m:t>
                        </m:r>
                        <m:r>
                          <a:rPr lang="cs-CZ" altLang="cs-CZ" b="1" i="1">
                            <a:solidFill>
                              <a:schemeClr val="tx1"/>
                            </a:solidFill>
                            <a:latin typeface="Cambria Math" panose="02040503050406030204" pitchFamily="18" charset="0"/>
                            <a:cs typeface="Times New Roman" panose="02020603050405020304" pitchFamily="18" charset="0"/>
                          </a:rPr>
                          <m:t>𝑴𝑪</m:t>
                        </m:r>
                      </m:e>
                      <m:sub>
                        <m:r>
                          <a:rPr lang="cs-CZ" altLang="cs-CZ" b="1" i="1">
                            <a:solidFill>
                              <a:schemeClr val="tx1"/>
                            </a:solidFill>
                            <a:latin typeface="Cambria Math" panose="02040503050406030204" pitchFamily="18" charset="0"/>
                            <a:cs typeface="Times New Roman" panose="02020603050405020304" pitchFamily="18" charset="0"/>
                          </a:rPr>
                          <m:t>𝒊</m:t>
                        </m:r>
                      </m:sub>
                    </m:sSub>
                    <m:d>
                      <m:dPr>
                        <m:ctrlPr>
                          <a:rPr lang="cs-CZ" altLang="cs-CZ" b="1" i="1">
                            <a:solidFill>
                              <a:schemeClr val="tx1"/>
                            </a:solidFill>
                            <a:latin typeface="Cambria Math" panose="02040503050406030204" pitchFamily="18" charset="0"/>
                            <a:cs typeface="Times New Roman" panose="02020603050405020304" pitchFamily="18" charset="0"/>
                          </a:rPr>
                        </m:ctrlPr>
                      </m:dPr>
                      <m:e>
                        <m:sSub>
                          <m:sSubPr>
                            <m:ctrlPr>
                              <a:rPr lang="cs-CZ" altLang="cs-CZ" b="1" i="1" dirty="0">
                                <a:solidFill>
                                  <a:schemeClr val="tx1"/>
                                </a:solidFill>
                                <a:latin typeface="Cambria Math" panose="02040503050406030204" pitchFamily="18" charset="0"/>
                                <a:cs typeface="Times New Roman" panose="02020603050405020304" pitchFamily="18" charset="0"/>
                              </a:rPr>
                            </m:ctrlPr>
                          </m:sSubPr>
                          <m:e>
                            <m:r>
                              <a:rPr lang="cs-CZ" altLang="cs-CZ" b="1" i="1" dirty="0">
                                <a:solidFill>
                                  <a:schemeClr val="tx1"/>
                                </a:solidFill>
                                <a:latin typeface="Cambria Math" panose="02040503050406030204" pitchFamily="18" charset="0"/>
                                <a:cs typeface="Times New Roman" panose="02020603050405020304" pitchFamily="18" charset="0"/>
                              </a:rPr>
                              <m:t>𝒒</m:t>
                            </m:r>
                          </m:e>
                          <m:sub>
                            <m:r>
                              <a:rPr lang="cs-CZ" altLang="cs-CZ" b="1" i="1" dirty="0">
                                <a:solidFill>
                                  <a:schemeClr val="tx1"/>
                                </a:solidFill>
                                <a:latin typeface="Cambria Math" panose="02040503050406030204" pitchFamily="18" charset="0"/>
                                <a:cs typeface="Times New Roman" panose="02020603050405020304" pitchFamily="18" charset="0"/>
                              </a:rPr>
                              <m:t>𝒊</m:t>
                            </m:r>
                          </m:sub>
                        </m:sSub>
                      </m:e>
                    </m:d>
                  </m:oMath>
                </a14:m>
                <a:endParaRPr lang="cs-CZ" altLang="cs-CZ" b="1" i="1" dirty="0">
                  <a:solidFill>
                    <a:schemeClr val="tx1"/>
                  </a:solidFill>
                  <a:latin typeface="Times New Roman" panose="02020603050405020304" pitchFamily="18" charset="0"/>
                  <a:cs typeface="Times New Roman" panose="02020603050405020304" pitchFamily="18" charset="0"/>
                </a:endParaRPr>
              </a:p>
            </p:txBody>
          </p:sp>
        </mc:Choice>
        <mc:Fallback>
          <p:sp>
            <p:nvSpPr>
              <p:cNvPr id="10243" name="Zástupný symbol pro obsah 2"/>
              <p:cNvSpPr>
                <a:spLocks noGrp="1" noRot="1" noChangeAspect="1" noMove="1" noResize="1" noEditPoints="1" noAdjustHandles="1" noChangeArrowheads="1" noChangeShapeType="1" noTextEdit="1"/>
              </p:cNvSpPr>
              <p:nvPr>
                <p:ph idx="1" hasCustomPrompt="1"/>
              </p:nvPr>
            </p:nvSpPr>
            <p:spPr>
              <a:xfrm>
                <a:off x="258500" y="1285109"/>
                <a:ext cx="11675000" cy="5223975"/>
              </a:xfrm>
              <a:blipFill>
                <a:blip r:embed="rId3"/>
                <a:stretch>
                  <a:fillRect t="-583" r="-1305"/>
                </a:stretch>
              </a:blipFill>
            </p:spPr>
            <p:txBody>
              <a:bodyPr/>
              <a:lstStyle/>
              <a:p>
                <a:r>
                  <a:rPr lang="en-GB">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Charakteristické rysy oligopolu</a:t>
            </a:r>
          </a:p>
        </p:txBody>
      </p:sp>
      <p:sp>
        <p:nvSpPr>
          <p:cNvPr id="10243" name="Zástupný symbol pro obsah 2"/>
          <p:cNvSpPr>
            <a:spLocks noGrp="1"/>
          </p:cNvSpPr>
          <p:nvPr>
            <p:ph idx="1" hasCustomPrompt="1"/>
          </p:nvPr>
        </p:nvSpPr>
        <p:spPr>
          <a:xfrm>
            <a:off x="358815" y="1341438"/>
            <a:ext cx="11574684" cy="4972552"/>
          </a:xfrm>
        </p:spPr>
        <p:txBody>
          <a:bodyPr spcFirstLastPara="1" vert="horz" wrap="square" lIns="91440" tIns="45720" rIns="91440" bIns="45720" anchor="t" anchorCtr="0">
            <a:normAutofit/>
          </a:bodyPr>
          <a:lstStyle/>
          <a:p>
            <a:pPr algn="just" eaLnBrk="1" hangingPunct="1">
              <a:buFont typeface="Wingdings" panose="05000000000000000000" pitchFamily="2" charset="2"/>
              <a:buChar char="ü"/>
            </a:pPr>
            <a:r>
              <a:rPr lang="cs-CZ" altLang="cs-CZ" b="1" dirty="0">
                <a:latin typeface="Times New Roman" panose="02020603050405020304" pitchFamily="18" charset="0"/>
                <a:cs typeface="Times New Roman" panose="02020603050405020304" pitchFamily="18" charset="0"/>
              </a:rPr>
              <a:t>Malý počet firem a poměrně vysokým stupněm vzájemné závislosti jejich rozhodování. Srovnání:</a:t>
            </a:r>
          </a:p>
          <a:p>
            <a:pPr marL="628650" indent="-514350" algn="just" eaLnBrk="1" hangingPunct="1">
              <a:buFont typeface="+mj-lt"/>
              <a:buAutoNum type="arabicPeriod"/>
            </a:pPr>
            <a:r>
              <a:rPr lang="cs-CZ" altLang="cs-CZ" b="1" dirty="0">
                <a:highlight>
                  <a:srgbClr val="FFFF00"/>
                </a:highlight>
                <a:latin typeface="Times New Roman" panose="02020603050405020304" pitchFamily="18" charset="0"/>
                <a:cs typeface="Times New Roman" panose="02020603050405020304" pitchFamily="18" charset="0"/>
              </a:rPr>
              <a:t>Monopol</a:t>
            </a:r>
            <a:r>
              <a:rPr lang="cs-CZ" altLang="cs-CZ" b="1" dirty="0">
                <a:latin typeface="Times New Roman" panose="02020603050405020304" pitchFamily="18" charset="0"/>
                <a:cs typeface="Times New Roman" panose="02020603050405020304" pitchFamily="18" charset="0"/>
              </a:rPr>
              <a:t> – rozhodnutí o výstupu: individuálně činěné a naprosto nezávisle.</a:t>
            </a:r>
          </a:p>
          <a:p>
            <a:pPr marL="628650" indent="-514350" algn="just" eaLnBrk="1" hangingPunct="1">
              <a:buFont typeface="+mj-lt"/>
              <a:buAutoNum type="arabicPeriod"/>
            </a:pPr>
            <a:r>
              <a:rPr lang="cs-CZ" altLang="cs-CZ" b="1" dirty="0">
                <a:highlight>
                  <a:srgbClr val="FFFF00"/>
                </a:highlight>
                <a:latin typeface="Times New Roman" panose="02020603050405020304" pitchFamily="18" charset="0"/>
                <a:cs typeface="Times New Roman" panose="02020603050405020304" pitchFamily="18" charset="0"/>
              </a:rPr>
              <a:t>DK, MK: </a:t>
            </a:r>
            <a:r>
              <a:rPr lang="cs-CZ" altLang="cs-CZ" b="1" dirty="0">
                <a:latin typeface="Times New Roman" panose="02020603050405020304" pitchFamily="18" charset="0"/>
                <a:cs typeface="Times New Roman" panose="02020603050405020304" pitchFamily="18" charset="0"/>
              </a:rPr>
              <a:t>velký počet firem na daném trhu</a:t>
            </a:r>
            <a:r>
              <a:rPr lang="cs-CZ" altLang="cs-CZ" sz="3200" b="1" dirty="0">
                <a:latin typeface="Times New Roman" panose="02020603050405020304" pitchFamily="18" charset="0"/>
                <a:cs typeface="Times New Roman" panose="02020603050405020304" pitchFamily="18" charset="0"/>
              </a:rPr>
              <a:t> =&gt; </a:t>
            </a:r>
            <a:r>
              <a:rPr lang="cs-CZ" altLang="cs-CZ" b="1" dirty="0">
                <a:latin typeface="Times New Roman" panose="02020603050405020304" pitchFamily="18" charset="0"/>
                <a:cs typeface="Times New Roman" panose="02020603050405020304" pitchFamily="18" charset="0"/>
              </a:rPr>
              <a:t>rozhodnutí jedné z nich o jejím výstupu a ceně neovlivňuje volbu optimálního výstupu a velikosti ceny ostatních firem. </a:t>
            </a:r>
          </a:p>
          <a:p>
            <a:pPr algn="just" eaLnBrk="1" hangingPunct="1">
              <a:buFont typeface="Wingdings" panose="05000000000000000000" pitchFamily="2" charset="2"/>
              <a:buChar char="Ø"/>
            </a:pPr>
            <a:r>
              <a:rPr lang="cs-CZ" altLang="cs-CZ" sz="3200" b="1" dirty="0">
                <a:latin typeface="Times New Roman" panose="02020603050405020304" pitchFamily="18" charset="0"/>
                <a:cs typeface="Times New Roman" panose="02020603050405020304" pitchFamily="18" charset="0"/>
              </a:rPr>
              <a:t>=&gt; </a:t>
            </a:r>
            <a:r>
              <a:rPr lang="cs-CZ" altLang="cs-CZ" b="1" dirty="0">
                <a:latin typeface="Times New Roman" panose="02020603050405020304" pitchFamily="18" charset="0"/>
                <a:cs typeface="Times New Roman" panose="02020603050405020304" pitchFamily="18" charset="0"/>
              </a:rPr>
              <a:t>I v těchto tržních strukturách = značná rozhodovací nezávislost firem.</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err="1">
                <a:solidFill>
                  <a:srgbClr val="FF0000"/>
                </a:solidFill>
                <a:latin typeface="+mj-lt"/>
                <a:ea typeface="+mj-ea"/>
                <a:cs typeface="+mj-cs"/>
              </a:rPr>
              <a:t>Cournotův</a:t>
            </a:r>
            <a:r>
              <a:rPr lang="cs-CZ" sz="2400" b="1" kern="1200" cap="all" dirty="0">
                <a:solidFill>
                  <a:srgbClr val="FF0000"/>
                </a:solidFill>
                <a:latin typeface="+mj-lt"/>
                <a:ea typeface="+mj-ea"/>
                <a:cs typeface="+mj-cs"/>
              </a:rPr>
              <a:t> model</a:t>
            </a:r>
          </a:p>
        </p:txBody>
      </p:sp>
      <mc:AlternateContent xmlns:mc="http://schemas.openxmlformats.org/markup-compatibility/2006">
        <mc:Choice xmlns:a14="http://schemas.microsoft.com/office/drawing/2010/main" Requires="a14">
          <p:sp>
            <p:nvSpPr>
              <p:cNvPr id="10243" name="Zástupný symbol pro obsah 2"/>
              <p:cNvSpPr>
                <a:spLocks noGrp="1"/>
              </p:cNvSpPr>
              <p:nvPr>
                <p:ph idx="1" hasCustomPrompt="1"/>
              </p:nvPr>
            </p:nvSpPr>
            <p:spPr>
              <a:xfrm>
                <a:off x="258500" y="1285109"/>
                <a:ext cx="11675000" cy="5223975"/>
              </a:xfrm>
            </p:spPr>
            <p:txBody>
              <a:bodyPr spcFirstLastPara="1" vert="horz" wrap="square" lIns="91440" tIns="45720" rIns="91440" bIns="45720" anchor="t" anchorCtr="0">
                <a:normAutofit/>
              </a:bodyPr>
              <a:lstStyle/>
              <a:p>
                <a:pPr algn="just">
                  <a:buFont typeface="Wingdings" panose="05000000000000000000" pitchFamily="2" charset="2"/>
                  <a:buChar char="v"/>
                </a:pPr>
                <a:r>
                  <a:rPr lang="cs-CZ" altLang="cs-CZ" b="1" dirty="0">
                    <a:solidFill>
                      <a:schemeClr val="tx1"/>
                    </a:solidFill>
                    <a:highlight>
                      <a:srgbClr val="FFFF00"/>
                    </a:highlight>
                    <a:latin typeface="Times New Roman" panose="02020603050405020304" pitchFamily="18" charset="0"/>
                    <a:cs typeface="Times New Roman" panose="02020603050405020304" pitchFamily="18" charset="0"/>
                  </a:rPr>
                  <a:t>Chování první z firem v duopolu: </a:t>
                </a:r>
              </a:p>
              <a:p>
                <a:pPr algn="just"/>
                <a:r>
                  <a:rPr lang="cs-CZ" altLang="cs-CZ" b="1" dirty="0">
                    <a:solidFill>
                      <a:schemeClr val="tx1"/>
                    </a:solidFill>
                    <a:latin typeface="Times New Roman" panose="02020603050405020304" pitchFamily="18" charset="0"/>
                    <a:cs typeface="Times New Roman" panose="02020603050405020304" pitchFamily="18" charset="0"/>
                  </a:rPr>
                  <a:t>Při rozhodování o velikosti svého výstupu </a:t>
                </a:r>
                <a14:m>
                  <m:oMath xmlns:m="http://schemas.openxmlformats.org/officeDocument/2006/math">
                    <m:sSub>
                      <m:sSubPr>
                        <m:ctrlPr>
                          <a:rPr lang="cs-CZ" altLang="cs-CZ" b="1" i="1" dirty="0" smtClean="0">
                            <a:solidFill>
                              <a:schemeClr val="tx1"/>
                            </a:solidFill>
                            <a:latin typeface="Cambria Math" panose="02040503050406030204" pitchFamily="18" charset="0"/>
                            <a:cs typeface="Times New Roman" panose="02020603050405020304" pitchFamily="18" charset="0"/>
                          </a:rPr>
                        </m:ctrlPr>
                      </m:sSubPr>
                      <m:e>
                        <m:r>
                          <a:rPr lang="cs-CZ" altLang="cs-CZ" b="1" i="1" dirty="0">
                            <a:solidFill>
                              <a:schemeClr val="tx1"/>
                            </a:solidFill>
                            <a:latin typeface="Cambria Math" panose="02040503050406030204" pitchFamily="18" charset="0"/>
                            <a:cs typeface="Times New Roman" panose="02020603050405020304" pitchFamily="18" charset="0"/>
                          </a:rPr>
                          <m:t>𝒒</m:t>
                        </m:r>
                      </m:e>
                      <m:sub>
                        <m:r>
                          <a:rPr lang="cs-CZ" altLang="cs-CZ" b="1" i="1" dirty="0" smtClean="0">
                            <a:solidFill>
                              <a:schemeClr val="tx1"/>
                            </a:solidFill>
                            <a:latin typeface="Cambria Math" panose="02040503050406030204" pitchFamily="18" charset="0"/>
                            <a:cs typeface="Times New Roman" panose="02020603050405020304" pitchFamily="18" charset="0"/>
                          </a:rPr>
                          <m:t>𝟏</m:t>
                        </m:r>
                      </m:sub>
                    </m:sSub>
                  </m:oMath>
                </a14:m>
                <a:r>
                  <a:rPr lang="cs-CZ" altLang="cs-CZ" b="1" dirty="0">
                    <a:solidFill>
                      <a:schemeClr val="tx1"/>
                    </a:solidFill>
                    <a:latin typeface="Times New Roman" panose="02020603050405020304" pitchFamily="18" charset="0"/>
                    <a:cs typeface="Times New Roman" panose="02020603050405020304" pitchFamily="18" charset="0"/>
                  </a:rPr>
                  <a:t> očekává, že druhá firma vyrábí výstup </a:t>
                </a:r>
                <a14:m>
                  <m:oMath xmlns:m="http://schemas.openxmlformats.org/officeDocument/2006/math">
                    <m:sSub>
                      <m:sSubPr>
                        <m:ctrlPr>
                          <a:rPr lang="cs-CZ" altLang="cs-CZ" b="1" i="1" dirty="0" smtClean="0">
                            <a:solidFill>
                              <a:schemeClr val="tx1"/>
                            </a:solidFill>
                            <a:latin typeface="Cambria Math" panose="02040503050406030204" pitchFamily="18" charset="0"/>
                            <a:cs typeface="Times New Roman" panose="02020603050405020304" pitchFamily="18" charset="0"/>
                          </a:rPr>
                        </m:ctrlPr>
                      </m:sSubPr>
                      <m:e>
                        <m:r>
                          <a:rPr lang="cs-CZ" altLang="cs-CZ" b="1" i="1" dirty="0">
                            <a:solidFill>
                              <a:schemeClr val="tx1"/>
                            </a:solidFill>
                            <a:latin typeface="Cambria Math" panose="02040503050406030204" pitchFamily="18" charset="0"/>
                            <a:cs typeface="Times New Roman" panose="02020603050405020304" pitchFamily="18" charset="0"/>
                          </a:rPr>
                          <m:t>𝒒</m:t>
                        </m:r>
                      </m:e>
                      <m:sub>
                        <m:r>
                          <a:rPr lang="cs-CZ" altLang="cs-CZ" b="1" i="1" dirty="0">
                            <a:solidFill>
                              <a:schemeClr val="tx1"/>
                            </a:solidFill>
                            <a:latin typeface="Cambria Math" panose="02040503050406030204" pitchFamily="18" charset="0"/>
                            <a:cs typeface="Times New Roman" panose="02020603050405020304" pitchFamily="18" charset="0"/>
                          </a:rPr>
                          <m:t>𝟐</m:t>
                        </m:r>
                      </m:sub>
                    </m:sSub>
                  </m:oMath>
                </a14:m>
                <a:r>
                  <a:rPr lang="cs-CZ" altLang="cs-CZ" b="1" dirty="0">
                    <a:solidFill>
                      <a:schemeClr val="tx1"/>
                    </a:solidFill>
                    <a:latin typeface="Times New Roman" panose="02020603050405020304" pitchFamily="18" charset="0"/>
                    <a:cs typeface="Times New Roman" panose="02020603050405020304" pitchFamily="18" charset="0"/>
                  </a:rPr>
                  <a:t>. </a:t>
                </a:r>
              </a:p>
              <a:p>
                <a:pPr marL="685800" indent="-571500" algn="just">
                  <a:buFont typeface="+mj-lt"/>
                  <a:buAutoNum type="romanLcPeriod"/>
                </a:pPr>
                <a:r>
                  <a:rPr lang="cs-CZ" altLang="cs-CZ" b="1" dirty="0">
                    <a:solidFill>
                      <a:schemeClr val="tx1"/>
                    </a:solidFill>
                    <a:latin typeface="Times New Roman" panose="02020603050405020304" pitchFamily="18" charset="0"/>
                    <a:cs typeface="Times New Roman" panose="02020603050405020304" pitchFamily="18" charset="0"/>
                  </a:rPr>
                  <a:t>Celkový výstup duopolu: </a:t>
                </a:r>
                <a14:m>
                  <m:oMath xmlns:m="http://schemas.openxmlformats.org/officeDocument/2006/math">
                    <m:r>
                      <a:rPr lang="cs-CZ" altLang="cs-CZ" b="1" i="1" dirty="0" smtClean="0">
                        <a:solidFill>
                          <a:schemeClr val="tx1"/>
                        </a:solidFill>
                        <a:latin typeface="Cambria Math" panose="02040503050406030204" pitchFamily="18" charset="0"/>
                        <a:cs typeface="Times New Roman" panose="02020603050405020304" pitchFamily="18" charset="0"/>
                      </a:rPr>
                      <m:t>𝑸</m:t>
                    </m:r>
                    <m:r>
                      <a:rPr lang="cs-CZ" altLang="cs-CZ" b="1" i="1" dirty="0" smtClean="0">
                        <a:solidFill>
                          <a:schemeClr val="tx1"/>
                        </a:solidFill>
                        <a:latin typeface="Cambria Math" panose="02040503050406030204" pitchFamily="18" charset="0"/>
                        <a:cs typeface="Times New Roman" panose="02020603050405020304" pitchFamily="18" charset="0"/>
                      </a:rPr>
                      <m:t> =</m:t>
                    </m:r>
                    <m:sSub>
                      <m:sSubPr>
                        <m:ctrlPr>
                          <a:rPr lang="cs-CZ" altLang="cs-CZ" b="1" i="1" dirty="0">
                            <a:solidFill>
                              <a:schemeClr val="tx1"/>
                            </a:solidFill>
                            <a:latin typeface="Cambria Math" panose="02040503050406030204" pitchFamily="18" charset="0"/>
                            <a:cs typeface="Times New Roman" panose="02020603050405020304" pitchFamily="18" charset="0"/>
                          </a:rPr>
                        </m:ctrlPr>
                      </m:sSubPr>
                      <m:e>
                        <m:r>
                          <a:rPr lang="cs-CZ" altLang="cs-CZ" b="1" i="1" dirty="0">
                            <a:solidFill>
                              <a:schemeClr val="tx1"/>
                            </a:solidFill>
                            <a:latin typeface="Cambria Math" panose="02040503050406030204" pitchFamily="18" charset="0"/>
                            <a:cs typeface="Times New Roman" panose="02020603050405020304" pitchFamily="18" charset="0"/>
                          </a:rPr>
                          <m:t>𝒒</m:t>
                        </m:r>
                      </m:e>
                      <m:sub>
                        <m:r>
                          <a:rPr lang="cs-CZ" altLang="cs-CZ" b="1" i="1" dirty="0">
                            <a:solidFill>
                              <a:schemeClr val="tx1"/>
                            </a:solidFill>
                            <a:latin typeface="Cambria Math" panose="02040503050406030204" pitchFamily="18" charset="0"/>
                            <a:cs typeface="Times New Roman" panose="02020603050405020304" pitchFamily="18" charset="0"/>
                          </a:rPr>
                          <m:t>𝟏</m:t>
                        </m:r>
                      </m:sub>
                    </m:sSub>
                    <m:r>
                      <a:rPr lang="cs-CZ" altLang="cs-CZ" b="1" i="1" dirty="0">
                        <a:solidFill>
                          <a:schemeClr val="tx1"/>
                        </a:solidFill>
                        <a:latin typeface="Cambria Math" panose="02040503050406030204" pitchFamily="18" charset="0"/>
                        <a:cs typeface="Times New Roman" panose="02020603050405020304" pitchFamily="18" charset="0"/>
                      </a:rPr>
                      <m:t>+</m:t>
                    </m:r>
                    <m:sSub>
                      <m:sSubPr>
                        <m:ctrlPr>
                          <a:rPr lang="cs-CZ" altLang="cs-CZ" b="1" i="1" dirty="0">
                            <a:solidFill>
                              <a:schemeClr val="tx1"/>
                            </a:solidFill>
                            <a:latin typeface="Cambria Math" panose="02040503050406030204" pitchFamily="18" charset="0"/>
                            <a:cs typeface="Times New Roman" panose="02020603050405020304" pitchFamily="18" charset="0"/>
                          </a:rPr>
                        </m:ctrlPr>
                      </m:sSubPr>
                      <m:e>
                        <m:r>
                          <a:rPr lang="cs-CZ" altLang="cs-CZ" b="1" i="1" dirty="0">
                            <a:solidFill>
                              <a:schemeClr val="tx1"/>
                            </a:solidFill>
                            <a:latin typeface="Cambria Math" panose="02040503050406030204" pitchFamily="18" charset="0"/>
                            <a:cs typeface="Times New Roman" panose="02020603050405020304" pitchFamily="18" charset="0"/>
                          </a:rPr>
                          <m:t>𝒒</m:t>
                        </m:r>
                      </m:e>
                      <m:sub>
                        <m:r>
                          <a:rPr lang="cs-CZ" altLang="cs-CZ" b="1" i="1" dirty="0">
                            <a:solidFill>
                              <a:schemeClr val="tx1"/>
                            </a:solidFill>
                            <a:latin typeface="Cambria Math" panose="02040503050406030204" pitchFamily="18" charset="0"/>
                            <a:cs typeface="Times New Roman" panose="02020603050405020304" pitchFamily="18" charset="0"/>
                          </a:rPr>
                          <m:t>𝟐</m:t>
                        </m:r>
                      </m:sub>
                    </m:sSub>
                  </m:oMath>
                </a14:m>
                <a:endParaRPr lang="cs-CZ" altLang="cs-CZ" b="1" dirty="0">
                  <a:solidFill>
                    <a:schemeClr val="tx1"/>
                  </a:solidFill>
                  <a:latin typeface="Times New Roman" panose="02020603050405020304" pitchFamily="18" charset="0"/>
                  <a:cs typeface="Times New Roman" panose="02020603050405020304" pitchFamily="18" charset="0"/>
                </a:endParaRPr>
              </a:p>
              <a:p>
                <a:pPr marL="685800" indent="-571500" algn="just">
                  <a:buFont typeface="+mj-lt"/>
                  <a:buAutoNum type="romanLcPeriod"/>
                </a:pPr>
                <a:r>
                  <a:rPr lang="cs-CZ" altLang="cs-CZ" b="1" dirty="0">
                    <a:solidFill>
                      <a:schemeClr val="tx1"/>
                    </a:solidFill>
                    <a:latin typeface="Times New Roman" panose="02020603050405020304" pitchFamily="18" charset="0"/>
                    <a:cs typeface="Times New Roman" panose="02020603050405020304" pitchFamily="18" charset="0"/>
                  </a:rPr>
                  <a:t>Tržní cena: </a:t>
                </a:r>
                <a14:m>
                  <m:oMath xmlns:m="http://schemas.openxmlformats.org/officeDocument/2006/math">
                    <m:r>
                      <a:rPr lang="cs-CZ" altLang="cs-CZ" b="1" i="1" dirty="0" smtClean="0">
                        <a:solidFill>
                          <a:schemeClr val="tx1"/>
                        </a:solidFill>
                        <a:latin typeface="Cambria Math" panose="02040503050406030204" pitchFamily="18" charset="0"/>
                        <a:cs typeface="Times New Roman" panose="02020603050405020304" pitchFamily="18" charset="0"/>
                      </a:rPr>
                      <m:t>𝑷</m:t>
                    </m:r>
                    <m:r>
                      <a:rPr lang="cs-CZ" altLang="cs-CZ" b="1" i="1" dirty="0" smtClean="0">
                        <a:solidFill>
                          <a:schemeClr val="tx1"/>
                        </a:solidFill>
                        <a:latin typeface="Cambria Math" panose="02040503050406030204" pitchFamily="18" charset="0"/>
                        <a:cs typeface="Times New Roman" panose="02020603050405020304" pitchFamily="18" charset="0"/>
                      </a:rPr>
                      <m:t>(</m:t>
                    </m:r>
                    <m:r>
                      <a:rPr lang="cs-CZ" altLang="cs-CZ" b="1" i="1" dirty="0" smtClean="0">
                        <a:solidFill>
                          <a:schemeClr val="tx1"/>
                        </a:solidFill>
                        <a:latin typeface="Cambria Math" panose="02040503050406030204" pitchFamily="18" charset="0"/>
                        <a:cs typeface="Times New Roman" panose="02020603050405020304" pitchFamily="18" charset="0"/>
                      </a:rPr>
                      <m:t>𝑸</m:t>
                    </m:r>
                    <m:r>
                      <a:rPr lang="cs-CZ" altLang="cs-CZ" b="1" i="1" dirty="0" smtClean="0">
                        <a:solidFill>
                          <a:schemeClr val="tx1"/>
                        </a:solidFill>
                        <a:latin typeface="Cambria Math" panose="02040503050406030204" pitchFamily="18" charset="0"/>
                        <a:cs typeface="Times New Roman" panose="02020603050405020304" pitchFamily="18" charset="0"/>
                      </a:rPr>
                      <m:t>) = </m:t>
                    </m:r>
                    <m:r>
                      <a:rPr lang="cs-CZ" altLang="cs-CZ" b="1" i="1" dirty="0" smtClean="0">
                        <a:solidFill>
                          <a:schemeClr val="tx1"/>
                        </a:solidFill>
                        <a:latin typeface="Cambria Math" panose="02040503050406030204" pitchFamily="18" charset="0"/>
                        <a:cs typeface="Times New Roman" panose="02020603050405020304" pitchFamily="18" charset="0"/>
                      </a:rPr>
                      <m:t>𝑷</m:t>
                    </m:r>
                    <m:r>
                      <a:rPr lang="cs-CZ" altLang="cs-CZ" b="1" i="1" dirty="0" smtClean="0">
                        <a:solidFill>
                          <a:schemeClr val="tx1"/>
                        </a:solidFill>
                        <a:latin typeface="Cambria Math" panose="02040503050406030204" pitchFamily="18" charset="0"/>
                        <a:cs typeface="Times New Roman" panose="02020603050405020304" pitchFamily="18" charset="0"/>
                      </a:rPr>
                      <m:t>(</m:t>
                    </m:r>
                    <m:sSub>
                      <m:sSubPr>
                        <m:ctrlPr>
                          <a:rPr lang="cs-CZ" altLang="cs-CZ" b="1" i="1" dirty="0" smtClean="0">
                            <a:solidFill>
                              <a:schemeClr val="tx1"/>
                            </a:solidFill>
                            <a:latin typeface="Cambria Math" panose="02040503050406030204" pitchFamily="18" charset="0"/>
                            <a:cs typeface="Times New Roman" panose="02020603050405020304" pitchFamily="18" charset="0"/>
                          </a:rPr>
                        </m:ctrlPr>
                      </m:sSubPr>
                      <m:e>
                        <m:r>
                          <a:rPr lang="cs-CZ" altLang="cs-CZ" b="1" i="1" dirty="0" smtClean="0">
                            <a:solidFill>
                              <a:schemeClr val="tx1"/>
                            </a:solidFill>
                            <a:latin typeface="Cambria Math" panose="02040503050406030204" pitchFamily="18" charset="0"/>
                            <a:cs typeface="Times New Roman" panose="02020603050405020304" pitchFamily="18" charset="0"/>
                          </a:rPr>
                          <m:t>𝒒</m:t>
                        </m:r>
                      </m:e>
                      <m:sub>
                        <m:r>
                          <a:rPr lang="cs-CZ" altLang="cs-CZ" b="1" i="1" dirty="0" smtClean="0">
                            <a:solidFill>
                              <a:schemeClr val="tx1"/>
                            </a:solidFill>
                            <a:latin typeface="Cambria Math" panose="02040503050406030204" pitchFamily="18" charset="0"/>
                            <a:cs typeface="Times New Roman" panose="02020603050405020304" pitchFamily="18" charset="0"/>
                          </a:rPr>
                          <m:t>𝟏</m:t>
                        </m:r>
                      </m:sub>
                    </m:sSub>
                    <m:r>
                      <a:rPr lang="cs-CZ" altLang="cs-CZ" b="1" i="1" dirty="0" smtClean="0">
                        <a:solidFill>
                          <a:schemeClr val="tx1"/>
                        </a:solidFill>
                        <a:latin typeface="Cambria Math" panose="02040503050406030204" pitchFamily="18" charset="0"/>
                        <a:cs typeface="Times New Roman" panose="02020603050405020304" pitchFamily="18" charset="0"/>
                      </a:rPr>
                      <m:t>+</m:t>
                    </m:r>
                    <m:sSub>
                      <m:sSubPr>
                        <m:ctrlPr>
                          <a:rPr lang="cs-CZ" altLang="cs-CZ" b="1" i="1" dirty="0">
                            <a:solidFill>
                              <a:schemeClr val="tx1"/>
                            </a:solidFill>
                            <a:latin typeface="Cambria Math" panose="02040503050406030204" pitchFamily="18" charset="0"/>
                            <a:cs typeface="Times New Roman" panose="02020603050405020304" pitchFamily="18" charset="0"/>
                          </a:rPr>
                        </m:ctrlPr>
                      </m:sSubPr>
                      <m:e>
                        <m:r>
                          <a:rPr lang="cs-CZ" altLang="cs-CZ" b="1" i="1" dirty="0">
                            <a:solidFill>
                              <a:schemeClr val="tx1"/>
                            </a:solidFill>
                            <a:latin typeface="Cambria Math" panose="02040503050406030204" pitchFamily="18" charset="0"/>
                            <a:cs typeface="Times New Roman" panose="02020603050405020304" pitchFamily="18" charset="0"/>
                          </a:rPr>
                          <m:t>𝒒</m:t>
                        </m:r>
                      </m:e>
                      <m:sub>
                        <m:r>
                          <a:rPr lang="cs-CZ" altLang="cs-CZ" b="1" i="1" dirty="0" smtClean="0">
                            <a:solidFill>
                              <a:schemeClr val="tx1"/>
                            </a:solidFill>
                            <a:latin typeface="Cambria Math" panose="02040503050406030204" pitchFamily="18" charset="0"/>
                            <a:cs typeface="Times New Roman" panose="02020603050405020304" pitchFamily="18" charset="0"/>
                          </a:rPr>
                          <m:t>𝟐</m:t>
                        </m:r>
                      </m:sub>
                    </m:sSub>
                    <m:r>
                      <a:rPr lang="cs-CZ" altLang="cs-CZ" b="1" i="1" dirty="0" smtClean="0">
                        <a:solidFill>
                          <a:schemeClr val="tx1"/>
                        </a:solidFill>
                        <a:latin typeface="Cambria Math" panose="02040503050406030204" pitchFamily="18" charset="0"/>
                        <a:cs typeface="Times New Roman" panose="02020603050405020304" pitchFamily="18" charset="0"/>
                      </a:rPr>
                      <m:t>) </m:t>
                    </m:r>
                  </m:oMath>
                </a14:m>
                <a:endParaRPr lang="cs-CZ" altLang="cs-CZ" b="1" dirty="0">
                  <a:solidFill>
                    <a:schemeClr val="tx1"/>
                  </a:solidFill>
                  <a:latin typeface="Times New Roman" panose="02020603050405020304" pitchFamily="18" charset="0"/>
                  <a:cs typeface="Times New Roman" panose="02020603050405020304" pitchFamily="18" charset="0"/>
                </a:endParaRPr>
              </a:p>
              <a:p>
                <a:pPr algn="just"/>
                <a:endParaRPr lang="cs-CZ" altLang="cs-CZ" b="1" dirty="0">
                  <a:solidFill>
                    <a:schemeClr val="tx1"/>
                  </a:solidFill>
                  <a:latin typeface="Times New Roman" panose="02020603050405020304" pitchFamily="18" charset="0"/>
                  <a:cs typeface="Times New Roman" panose="02020603050405020304" pitchFamily="18" charset="0"/>
                </a:endParaRPr>
              </a:p>
              <a:p>
                <a:pPr algn="just"/>
                <a:r>
                  <a:rPr lang="cs-CZ" altLang="cs-CZ" b="1" dirty="0">
                    <a:solidFill>
                      <a:schemeClr val="tx1"/>
                    </a:solidFill>
                    <a:latin typeface="Times New Roman" panose="02020603050405020304" pitchFamily="18" charset="0"/>
                    <a:cs typeface="Times New Roman" panose="02020603050405020304" pitchFamily="18" charset="0"/>
                  </a:rPr>
                  <a:t>Zisková funkce první firmy:</a:t>
                </a:r>
              </a:p>
              <a:p>
                <a:pPr marL="114300" indent="0" algn="ctr">
                  <a:buNone/>
                </a:pPr>
                <a14:m>
                  <m:oMathPara xmlns:m="http://schemas.openxmlformats.org/officeDocument/2006/math">
                    <m:oMathParaPr>
                      <m:jc m:val="centerGroup"/>
                    </m:oMathParaPr>
                    <m:oMath xmlns:m="http://schemas.openxmlformats.org/officeDocument/2006/math">
                      <m:r>
                        <a:rPr lang="el-GR" altLang="cs-CZ" b="1" i="1" dirty="0" smtClean="0">
                          <a:solidFill>
                            <a:schemeClr val="tx1"/>
                          </a:solidFill>
                          <a:latin typeface="Cambria Math" panose="02040503050406030204" pitchFamily="18" charset="0"/>
                          <a:cs typeface="Times New Roman" panose="02020603050405020304" pitchFamily="18" charset="0"/>
                        </a:rPr>
                        <m:t>𝝅</m:t>
                      </m:r>
                      <m:r>
                        <a:rPr lang="el-GR" altLang="cs-CZ" b="1" i="1" dirty="0" smtClean="0">
                          <a:solidFill>
                            <a:schemeClr val="tx1"/>
                          </a:solidFill>
                          <a:latin typeface="Cambria Math" panose="02040503050406030204" pitchFamily="18" charset="0"/>
                          <a:cs typeface="Times New Roman" panose="02020603050405020304" pitchFamily="18" charset="0"/>
                        </a:rPr>
                        <m:t>𝟏</m:t>
                      </m:r>
                      <m:r>
                        <a:rPr lang="el-GR" altLang="cs-CZ" b="1" i="1" dirty="0" smtClean="0">
                          <a:solidFill>
                            <a:schemeClr val="tx1"/>
                          </a:solidFill>
                          <a:latin typeface="Cambria Math" panose="02040503050406030204" pitchFamily="18" charset="0"/>
                          <a:cs typeface="Times New Roman" panose="02020603050405020304" pitchFamily="18" charset="0"/>
                        </a:rPr>
                        <m:t> = </m:t>
                      </m:r>
                      <m:r>
                        <a:rPr lang="cs-CZ" altLang="cs-CZ" b="1" i="1" dirty="0" smtClean="0">
                          <a:solidFill>
                            <a:schemeClr val="tx1"/>
                          </a:solidFill>
                          <a:latin typeface="Cambria Math" panose="02040503050406030204" pitchFamily="18" charset="0"/>
                          <a:cs typeface="Times New Roman" panose="02020603050405020304" pitchFamily="18" charset="0"/>
                        </a:rPr>
                        <m:t>𝑻𝑹</m:t>
                      </m:r>
                      <m:r>
                        <a:rPr lang="cs-CZ" altLang="cs-CZ" b="1" i="1" dirty="0" smtClean="0">
                          <a:solidFill>
                            <a:schemeClr val="tx1"/>
                          </a:solidFill>
                          <a:latin typeface="Cambria Math" panose="02040503050406030204" pitchFamily="18" charset="0"/>
                          <a:cs typeface="Times New Roman" panose="02020603050405020304" pitchFamily="18" charset="0"/>
                        </a:rPr>
                        <m:t>𝟏</m:t>
                      </m:r>
                      <m:r>
                        <a:rPr lang="cs-CZ" altLang="cs-CZ" b="1" i="1" dirty="0" smtClean="0">
                          <a:solidFill>
                            <a:schemeClr val="tx1"/>
                          </a:solidFill>
                          <a:latin typeface="Cambria Math" panose="02040503050406030204" pitchFamily="18" charset="0"/>
                          <a:cs typeface="Times New Roman" panose="02020603050405020304" pitchFamily="18" charset="0"/>
                        </a:rPr>
                        <m:t> – </m:t>
                      </m:r>
                      <m:r>
                        <a:rPr lang="cs-CZ" altLang="cs-CZ" b="1" i="1" dirty="0" smtClean="0">
                          <a:solidFill>
                            <a:schemeClr val="tx1"/>
                          </a:solidFill>
                          <a:latin typeface="Cambria Math" panose="02040503050406030204" pitchFamily="18" charset="0"/>
                          <a:cs typeface="Times New Roman" panose="02020603050405020304" pitchFamily="18" charset="0"/>
                        </a:rPr>
                        <m:t>𝑻𝑪</m:t>
                      </m:r>
                      <m:r>
                        <a:rPr lang="cs-CZ" altLang="cs-CZ" b="1" i="1" dirty="0" smtClean="0">
                          <a:solidFill>
                            <a:schemeClr val="tx1"/>
                          </a:solidFill>
                          <a:latin typeface="Cambria Math" panose="02040503050406030204" pitchFamily="18" charset="0"/>
                          <a:cs typeface="Times New Roman" panose="02020603050405020304" pitchFamily="18" charset="0"/>
                        </a:rPr>
                        <m:t>𝟏</m:t>
                      </m:r>
                      <m:r>
                        <a:rPr lang="cs-CZ" altLang="cs-CZ" b="1" i="1" dirty="0" smtClean="0">
                          <a:solidFill>
                            <a:schemeClr val="tx1"/>
                          </a:solidFill>
                          <a:latin typeface="Cambria Math" panose="02040503050406030204" pitchFamily="18" charset="0"/>
                          <a:cs typeface="Times New Roman" panose="02020603050405020304" pitchFamily="18" charset="0"/>
                        </a:rPr>
                        <m:t>,</m:t>
                      </m:r>
                    </m:oMath>
                  </m:oMathPara>
                </a14:m>
                <a:endParaRPr lang="cs-CZ" altLang="cs-CZ" b="1" dirty="0">
                  <a:solidFill>
                    <a:schemeClr val="tx1"/>
                  </a:solidFill>
                  <a:latin typeface="Times New Roman" panose="02020603050405020304" pitchFamily="18" charset="0"/>
                  <a:cs typeface="Times New Roman" panose="02020603050405020304" pitchFamily="18" charset="0"/>
                </a:endParaRPr>
              </a:p>
              <a:p>
                <a:pPr marL="114300" indent="0" algn="ctr">
                  <a:buNone/>
                </a:pPr>
                <a14:m>
                  <m:oMathPara xmlns:m="http://schemas.openxmlformats.org/officeDocument/2006/math">
                    <m:oMathParaPr>
                      <m:jc m:val="centerGroup"/>
                    </m:oMathParaPr>
                    <m:oMath xmlns:m="http://schemas.openxmlformats.org/officeDocument/2006/math">
                      <m:r>
                        <a:rPr lang="el-GR" altLang="cs-CZ" b="1" i="1" dirty="0" smtClean="0">
                          <a:solidFill>
                            <a:schemeClr val="tx1"/>
                          </a:solidFill>
                          <a:latin typeface="Cambria Math" panose="02040503050406030204" pitchFamily="18" charset="0"/>
                          <a:cs typeface="Times New Roman" panose="02020603050405020304" pitchFamily="18" charset="0"/>
                        </a:rPr>
                        <m:t>𝝅</m:t>
                      </m:r>
                      <m:r>
                        <a:rPr lang="el-GR" altLang="cs-CZ" b="1" i="1" dirty="0" smtClean="0">
                          <a:solidFill>
                            <a:schemeClr val="tx1"/>
                          </a:solidFill>
                          <a:latin typeface="Cambria Math" panose="02040503050406030204" pitchFamily="18" charset="0"/>
                          <a:cs typeface="Times New Roman" panose="02020603050405020304" pitchFamily="18" charset="0"/>
                        </a:rPr>
                        <m:t>𝟏</m:t>
                      </m:r>
                      <m:r>
                        <a:rPr lang="el-GR" altLang="cs-CZ" b="1" i="1" dirty="0" smtClean="0">
                          <a:solidFill>
                            <a:schemeClr val="tx1"/>
                          </a:solidFill>
                          <a:latin typeface="Cambria Math" panose="02040503050406030204" pitchFamily="18" charset="0"/>
                          <a:cs typeface="Times New Roman" panose="02020603050405020304" pitchFamily="18" charset="0"/>
                        </a:rPr>
                        <m:t> =</m:t>
                      </m:r>
                      <m:r>
                        <a:rPr lang="cs-CZ" altLang="cs-CZ" b="1" i="1" dirty="0">
                          <a:solidFill>
                            <a:schemeClr val="tx1"/>
                          </a:solidFill>
                          <a:latin typeface="Cambria Math" panose="02040503050406030204" pitchFamily="18" charset="0"/>
                          <a:cs typeface="Times New Roman" panose="02020603050405020304" pitchFamily="18" charset="0"/>
                        </a:rPr>
                        <m:t>𝑷</m:t>
                      </m:r>
                      <m:r>
                        <a:rPr lang="cs-CZ" altLang="cs-CZ" b="1" i="1" dirty="0">
                          <a:solidFill>
                            <a:schemeClr val="tx1"/>
                          </a:solidFill>
                          <a:latin typeface="Cambria Math" panose="02040503050406030204" pitchFamily="18" charset="0"/>
                          <a:cs typeface="Times New Roman" panose="02020603050405020304" pitchFamily="18" charset="0"/>
                        </a:rPr>
                        <m:t>(</m:t>
                      </m:r>
                      <m:sSub>
                        <m:sSubPr>
                          <m:ctrlPr>
                            <a:rPr lang="cs-CZ" altLang="cs-CZ" b="1" i="1" dirty="0">
                              <a:solidFill>
                                <a:schemeClr val="tx1"/>
                              </a:solidFill>
                              <a:latin typeface="Cambria Math" panose="02040503050406030204" pitchFamily="18" charset="0"/>
                              <a:cs typeface="Times New Roman" panose="02020603050405020304" pitchFamily="18" charset="0"/>
                            </a:rPr>
                          </m:ctrlPr>
                        </m:sSubPr>
                        <m:e>
                          <m:r>
                            <a:rPr lang="cs-CZ" altLang="cs-CZ" b="1" i="1" dirty="0">
                              <a:solidFill>
                                <a:schemeClr val="tx1"/>
                              </a:solidFill>
                              <a:latin typeface="Cambria Math" panose="02040503050406030204" pitchFamily="18" charset="0"/>
                              <a:cs typeface="Times New Roman" panose="02020603050405020304" pitchFamily="18" charset="0"/>
                            </a:rPr>
                            <m:t>𝒒</m:t>
                          </m:r>
                        </m:e>
                        <m:sub>
                          <m:r>
                            <a:rPr lang="cs-CZ" altLang="cs-CZ" b="1" i="1" dirty="0">
                              <a:solidFill>
                                <a:schemeClr val="tx1"/>
                              </a:solidFill>
                              <a:latin typeface="Cambria Math" panose="02040503050406030204" pitchFamily="18" charset="0"/>
                              <a:cs typeface="Times New Roman" panose="02020603050405020304" pitchFamily="18" charset="0"/>
                            </a:rPr>
                            <m:t>𝟏</m:t>
                          </m:r>
                        </m:sub>
                      </m:sSub>
                      <m:r>
                        <a:rPr lang="cs-CZ" altLang="cs-CZ" b="1" i="1" dirty="0">
                          <a:solidFill>
                            <a:schemeClr val="tx1"/>
                          </a:solidFill>
                          <a:latin typeface="Cambria Math" panose="02040503050406030204" pitchFamily="18" charset="0"/>
                          <a:cs typeface="Times New Roman" panose="02020603050405020304" pitchFamily="18" charset="0"/>
                        </a:rPr>
                        <m:t>+</m:t>
                      </m:r>
                      <m:sSub>
                        <m:sSubPr>
                          <m:ctrlPr>
                            <a:rPr lang="cs-CZ" altLang="cs-CZ" b="1" i="1" dirty="0">
                              <a:solidFill>
                                <a:schemeClr val="tx1"/>
                              </a:solidFill>
                              <a:latin typeface="Cambria Math" panose="02040503050406030204" pitchFamily="18" charset="0"/>
                              <a:cs typeface="Times New Roman" panose="02020603050405020304" pitchFamily="18" charset="0"/>
                            </a:rPr>
                          </m:ctrlPr>
                        </m:sSubPr>
                        <m:e>
                          <m:r>
                            <a:rPr lang="cs-CZ" altLang="cs-CZ" b="1" i="1" dirty="0">
                              <a:solidFill>
                                <a:schemeClr val="tx1"/>
                              </a:solidFill>
                              <a:latin typeface="Cambria Math" panose="02040503050406030204" pitchFamily="18" charset="0"/>
                              <a:cs typeface="Times New Roman" panose="02020603050405020304" pitchFamily="18" charset="0"/>
                            </a:rPr>
                            <m:t>𝒒</m:t>
                          </m:r>
                        </m:e>
                        <m:sub>
                          <m:r>
                            <a:rPr lang="cs-CZ" altLang="cs-CZ" b="1" i="1" dirty="0">
                              <a:solidFill>
                                <a:schemeClr val="tx1"/>
                              </a:solidFill>
                              <a:latin typeface="Cambria Math" panose="02040503050406030204" pitchFamily="18" charset="0"/>
                              <a:cs typeface="Times New Roman" panose="02020603050405020304" pitchFamily="18" charset="0"/>
                            </a:rPr>
                            <m:t>𝟐</m:t>
                          </m:r>
                        </m:sub>
                      </m:sSub>
                      <m:r>
                        <a:rPr lang="cs-CZ" altLang="cs-CZ" b="1" i="1" dirty="0">
                          <a:solidFill>
                            <a:schemeClr val="tx1"/>
                          </a:solidFill>
                          <a:latin typeface="Cambria Math" panose="02040503050406030204" pitchFamily="18" charset="0"/>
                          <a:cs typeface="Times New Roman" panose="02020603050405020304" pitchFamily="18" charset="0"/>
                        </a:rPr>
                        <m:t>)</m:t>
                      </m:r>
                      <m:r>
                        <a:rPr lang="cs-CZ" altLang="cs-CZ" b="1" i="1" dirty="0" smtClean="0">
                          <a:solidFill>
                            <a:schemeClr val="tx1"/>
                          </a:solidFill>
                          <a:latin typeface="Cambria Math" panose="02040503050406030204" pitchFamily="18" charset="0"/>
                          <a:cs typeface="Times New Roman" panose="02020603050405020304" pitchFamily="18" charset="0"/>
                        </a:rPr>
                        <m:t>∙</m:t>
                      </m:r>
                      <m:sSub>
                        <m:sSubPr>
                          <m:ctrlPr>
                            <a:rPr lang="cs-CZ" altLang="cs-CZ" b="1" i="1" dirty="0">
                              <a:solidFill>
                                <a:schemeClr val="tx1"/>
                              </a:solidFill>
                              <a:latin typeface="Cambria Math" panose="02040503050406030204" pitchFamily="18" charset="0"/>
                              <a:cs typeface="Times New Roman" panose="02020603050405020304" pitchFamily="18" charset="0"/>
                            </a:rPr>
                          </m:ctrlPr>
                        </m:sSubPr>
                        <m:e>
                          <m:r>
                            <a:rPr lang="cs-CZ" altLang="cs-CZ" b="1" i="1" dirty="0">
                              <a:solidFill>
                                <a:schemeClr val="tx1"/>
                              </a:solidFill>
                              <a:latin typeface="Cambria Math" panose="02040503050406030204" pitchFamily="18" charset="0"/>
                              <a:cs typeface="Times New Roman" panose="02020603050405020304" pitchFamily="18" charset="0"/>
                            </a:rPr>
                            <m:t>𝒒</m:t>
                          </m:r>
                        </m:e>
                        <m:sub>
                          <m:r>
                            <a:rPr lang="cs-CZ" altLang="cs-CZ" b="1" i="1" dirty="0">
                              <a:solidFill>
                                <a:schemeClr val="tx1"/>
                              </a:solidFill>
                              <a:latin typeface="Cambria Math" panose="02040503050406030204" pitchFamily="18" charset="0"/>
                              <a:cs typeface="Times New Roman" panose="02020603050405020304" pitchFamily="18" charset="0"/>
                            </a:rPr>
                            <m:t>𝟏</m:t>
                          </m:r>
                        </m:sub>
                      </m:sSub>
                      <m:r>
                        <a:rPr lang="cs-CZ" altLang="cs-CZ" b="1" i="1" dirty="0" smtClean="0">
                          <a:solidFill>
                            <a:schemeClr val="tx1"/>
                          </a:solidFill>
                          <a:latin typeface="Cambria Math" panose="02040503050406030204" pitchFamily="18" charset="0"/>
                          <a:cs typeface="Times New Roman" panose="02020603050405020304" pitchFamily="18" charset="0"/>
                        </a:rPr>
                        <m:t>– </m:t>
                      </m:r>
                      <m:r>
                        <a:rPr lang="cs-CZ" altLang="cs-CZ" b="1" i="1" dirty="0" smtClean="0">
                          <a:solidFill>
                            <a:schemeClr val="tx1"/>
                          </a:solidFill>
                          <a:latin typeface="Cambria Math" panose="02040503050406030204" pitchFamily="18" charset="0"/>
                          <a:cs typeface="Times New Roman" panose="02020603050405020304" pitchFamily="18" charset="0"/>
                        </a:rPr>
                        <m:t>𝑻𝑪</m:t>
                      </m:r>
                      <m:r>
                        <a:rPr lang="cs-CZ" altLang="cs-CZ" b="1" i="1" dirty="0" smtClean="0">
                          <a:solidFill>
                            <a:schemeClr val="tx1"/>
                          </a:solidFill>
                          <a:latin typeface="Cambria Math" panose="02040503050406030204" pitchFamily="18" charset="0"/>
                          <a:cs typeface="Times New Roman" panose="02020603050405020304" pitchFamily="18" charset="0"/>
                        </a:rPr>
                        <m:t>(</m:t>
                      </m:r>
                      <m:sSub>
                        <m:sSubPr>
                          <m:ctrlPr>
                            <a:rPr lang="cs-CZ" altLang="cs-CZ" b="1" i="1" dirty="0">
                              <a:solidFill>
                                <a:schemeClr val="tx1"/>
                              </a:solidFill>
                              <a:latin typeface="Cambria Math" panose="02040503050406030204" pitchFamily="18" charset="0"/>
                              <a:cs typeface="Times New Roman" panose="02020603050405020304" pitchFamily="18" charset="0"/>
                            </a:rPr>
                          </m:ctrlPr>
                        </m:sSubPr>
                        <m:e>
                          <m:r>
                            <a:rPr lang="cs-CZ" altLang="cs-CZ" b="1" i="1" dirty="0">
                              <a:solidFill>
                                <a:schemeClr val="tx1"/>
                              </a:solidFill>
                              <a:latin typeface="Cambria Math" panose="02040503050406030204" pitchFamily="18" charset="0"/>
                              <a:cs typeface="Times New Roman" panose="02020603050405020304" pitchFamily="18" charset="0"/>
                            </a:rPr>
                            <m:t>𝒒</m:t>
                          </m:r>
                        </m:e>
                        <m:sub>
                          <m:r>
                            <a:rPr lang="cs-CZ" altLang="cs-CZ" b="1" i="1" dirty="0">
                              <a:solidFill>
                                <a:schemeClr val="tx1"/>
                              </a:solidFill>
                              <a:latin typeface="Cambria Math" panose="02040503050406030204" pitchFamily="18" charset="0"/>
                              <a:cs typeface="Times New Roman" panose="02020603050405020304" pitchFamily="18" charset="0"/>
                            </a:rPr>
                            <m:t>𝟏</m:t>
                          </m:r>
                        </m:sub>
                      </m:sSub>
                      <m:r>
                        <a:rPr lang="cs-CZ" altLang="cs-CZ" b="1" i="1" dirty="0" smtClean="0">
                          <a:solidFill>
                            <a:schemeClr val="tx1"/>
                          </a:solidFill>
                          <a:latin typeface="Cambria Math" panose="02040503050406030204" pitchFamily="18" charset="0"/>
                          <a:cs typeface="Times New Roman" panose="02020603050405020304" pitchFamily="18" charset="0"/>
                        </a:rPr>
                        <m:t>)</m:t>
                      </m:r>
                    </m:oMath>
                  </m:oMathPara>
                </a14:m>
                <a:endParaRPr lang="cs-CZ" altLang="cs-CZ" b="1" dirty="0">
                  <a:solidFill>
                    <a:schemeClr val="tx1"/>
                  </a:solidFill>
                  <a:latin typeface="Times New Roman" panose="02020603050405020304" pitchFamily="18" charset="0"/>
                  <a:cs typeface="Times New Roman" panose="02020603050405020304" pitchFamily="18" charset="0"/>
                </a:endParaRPr>
              </a:p>
            </p:txBody>
          </p:sp>
        </mc:Choice>
        <mc:Fallback>
          <p:sp>
            <p:nvSpPr>
              <p:cNvPr id="10243" name="Zástupný symbol pro obsah 2"/>
              <p:cNvSpPr>
                <a:spLocks noGrp="1" noRot="1" noChangeAspect="1" noMove="1" noResize="1" noEditPoints="1" noAdjustHandles="1" noChangeArrowheads="1" noChangeShapeType="1" noTextEdit="1"/>
              </p:cNvSpPr>
              <p:nvPr>
                <p:ph idx="1" hasCustomPrompt="1"/>
              </p:nvPr>
            </p:nvSpPr>
            <p:spPr>
              <a:xfrm>
                <a:off x="258500" y="1285109"/>
                <a:ext cx="11675000" cy="5223975"/>
              </a:xfrm>
              <a:blipFill>
                <a:blip r:embed="rId3"/>
                <a:stretch>
                  <a:fillRect t="-583" r="-1305"/>
                </a:stretch>
              </a:blipFill>
            </p:spPr>
            <p:txBody>
              <a:bodyPr/>
              <a:lstStyle/>
              <a:p>
                <a:r>
                  <a:rPr lang="en-GB">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err="1">
                <a:solidFill>
                  <a:srgbClr val="FF0000"/>
                </a:solidFill>
                <a:latin typeface="+mj-lt"/>
                <a:ea typeface="+mj-ea"/>
                <a:cs typeface="+mj-cs"/>
              </a:rPr>
              <a:t>Cournotův</a:t>
            </a:r>
            <a:r>
              <a:rPr lang="cs-CZ" sz="2400" b="1" kern="1200" cap="all" dirty="0">
                <a:solidFill>
                  <a:srgbClr val="FF0000"/>
                </a:solidFill>
                <a:latin typeface="+mj-lt"/>
                <a:ea typeface="+mj-ea"/>
                <a:cs typeface="+mj-cs"/>
              </a:rPr>
              <a:t> model</a:t>
            </a:r>
          </a:p>
        </p:txBody>
      </p:sp>
      <mc:AlternateContent xmlns:mc="http://schemas.openxmlformats.org/markup-compatibility/2006" xmlns:a14="http://schemas.microsoft.com/office/drawing/2010/main">
        <mc:Choice Requires="a14">
          <p:sp>
            <p:nvSpPr>
              <p:cNvPr id="10243" name="Zástupný symbol pro obsah 2"/>
              <p:cNvSpPr>
                <a:spLocks noGrp="1"/>
              </p:cNvSpPr>
              <p:nvPr>
                <p:ph idx="1" hasCustomPrompt="1"/>
              </p:nvPr>
            </p:nvSpPr>
            <p:spPr>
              <a:xfrm>
                <a:off x="258500" y="1285110"/>
                <a:ext cx="11675000" cy="5139754"/>
              </a:xfrm>
            </p:spPr>
            <p:txBody>
              <a:bodyPr spcFirstLastPara="1" vert="horz" wrap="square" lIns="91440" tIns="45720" rIns="91440" bIns="45720" anchor="t" anchorCtr="0">
                <a:normAutofit lnSpcReduction="10000"/>
              </a:bodyPr>
              <a:lstStyle/>
              <a:p>
                <a:pPr algn="just">
                  <a:buFont typeface="Wingdings" panose="05000000000000000000" pitchFamily="2" charset="2"/>
                  <a:buChar char="ü"/>
                </a:pPr>
                <a:r>
                  <a:rPr lang="cs-CZ" altLang="cs-CZ" b="1" dirty="0">
                    <a:solidFill>
                      <a:schemeClr val="tx1"/>
                    </a:solidFill>
                    <a:highlight>
                      <a:srgbClr val="FFFF00"/>
                    </a:highlight>
                    <a:latin typeface="Times New Roman" panose="02020603050405020304" pitchFamily="18" charset="0"/>
                    <a:cs typeface="Times New Roman" panose="02020603050405020304" pitchFamily="18" charset="0"/>
                  </a:rPr>
                  <a:t>Pro různé konstantní úrovně výstupu druhé firmy – různé výstupy první firmy:</a:t>
                </a:r>
                <a:r>
                  <a:rPr lang="cs-CZ" altLang="cs-CZ" b="1" dirty="0">
                    <a:solidFill>
                      <a:schemeClr val="tx1"/>
                    </a:solidFill>
                    <a:latin typeface="Times New Roman" panose="02020603050405020304" pitchFamily="18" charset="0"/>
                    <a:cs typeface="Times New Roman" panose="02020603050405020304" pitchFamily="18" charset="0"/>
                  </a:rPr>
                  <a:t> REAKČNÍ FUNKCE / REAKČNÍ KŘIVKA. </a:t>
                </a:r>
                <a:endParaRPr lang="cs-CZ" altLang="cs-CZ" b="1" dirty="0">
                  <a:solidFill>
                    <a:schemeClr val="tx1"/>
                  </a:solidFill>
                  <a:highlight>
                    <a:srgbClr val="FFFF00"/>
                  </a:highlight>
                  <a:latin typeface="Times New Roman" panose="02020603050405020304" pitchFamily="18" charset="0"/>
                  <a:cs typeface="Times New Roman" panose="02020603050405020304" pitchFamily="18" charset="0"/>
                </a:endParaRPr>
              </a:p>
              <a:p>
                <a:pPr marL="114300" indent="0" algn="just">
                  <a:buNone/>
                </a:pPr>
                <a14:m>
                  <m:oMathPara xmlns:m="http://schemas.openxmlformats.org/officeDocument/2006/math">
                    <m:oMathParaPr>
                      <m:jc m:val="center"/>
                    </m:oMathParaPr>
                    <m:oMath xmlns:m="http://schemas.openxmlformats.org/officeDocument/2006/math">
                      <m:sSub>
                        <m:sSubPr>
                          <m:ctrlPr>
                            <a:rPr lang="cs-CZ" altLang="cs-CZ" b="1" i="1" dirty="0">
                              <a:solidFill>
                                <a:schemeClr val="tx1"/>
                              </a:solidFill>
                              <a:latin typeface="Cambria Math" panose="02040503050406030204" pitchFamily="18" charset="0"/>
                              <a:cs typeface="Times New Roman" panose="02020603050405020304" pitchFamily="18" charset="0"/>
                            </a:rPr>
                          </m:ctrlPr>
                        </m:sSubPr>
                        <m:e>
                          <m:r>
                            <a:rPr lang="cs-CZ" altLang="cs-CZ" b="1" i="1" dirty="0">
                              <a:solidFill>
                                <a:schemeClr val="tx1"/>
                              </a:solidFill>
                              <a:latin typeface="Cambria Math" panose="02040503050406030204" pitchFamily="18" charset="0"/>
                              <a:cs typeface="Times New Roman" panose="02020603050405020304" pitchFamily="18" charset="0"/>
                            </a:rPr>
                            <m:t>𝒒</m:t>
                          </m:r>
                        </m:e>
                        <m:sub>
                          <m:r>
                            <a:rPr lang="cs-CZ" altLang="cs-CZ" b="1" i="1" dirty="0">
                              <a:solidFill>
                                <a:schemeClr val="tx1"/>
                              </a:solidFill>
                              <a:latin typeface="Cambria Math" panose="02040503050406030204" pitchFamily="18" charset="0"/>
                              <a:cs typeface="Times New Roman" panose="02020603050405020304" pitchFamily="18" charset="0"/>
                            </a:rPr>
                            <m:t>𝟏</m:t>
                          </m:r>
                        </m:sub>
                      </m:sSub>
                      <m:r>
                        <a:rPr lang="cs-CZ" altLang="cs-CZ" b="1" i="1" dirty="0" smtClean="0">
                          <a:solidFill>
                            <a:schemeClr val="tx1"/>
                          </a:solidFill>
                          <a:latin typeface="Cambria Math" panose="02040503050406030204" pitchFamily="18" charset="0"/>
                          <a:cs typeface="Times New Roman" panose="02020603050405020304" pitchFamily="18" charset="0"/>
                        </a:rPr>
                        <m:t>= </m:t>
                      </m:r>
                      <m:sSub>
                        <m:sSubPr>
                          <m:ctrlPr>
                            <a:rPr lang="cs-CZ" altLang="cs-CZ" b="1" i="1" dirty="0" smtClean="0">
                              <a:solidFill>
                                <a:schemeClr val="tx1"/>
                              </a:solidFill>
                              <a:latin typeface="Cambria Math" panose="02040503050406030204" pitchFamily="18" charset="0"/>
                              <a:cs typeface="Times New Roman" panose="02020603050405020304" pitchFamily="18" charset="0"/>
                            </a:rPr>
                          </m:ctrlPr>
                        </m:sSubPr>
                        <m:e>
                          <m:r>
                            <a:rPr lang="cs-CZ" altLang="cs-CZ" b="1" i="1" dirty="0" smtClean="0">
                              <a:solidFill>
                                <a:schemeClr val="tx1"/>
                              </a:solidFill>
                              <a:latin typeface="Cambria Math" panose="02040503050406030204" pitchFamily="18" charset="0"/>
                              <a:cs typeface="Times New Roman" panose="02020603050405020304" pitchFamily="18" charset="0"/>
                            </a:rPr>
                            <m:t>𝒇</m:t>
                          </m:r>
                        </m:e>
                        <m:sub>
                          <m:r>
                            <a:rPr lang="cs-CZ" altLang="cs-CZ" b="1" i="1" dirty="0" smtClean="0">
                              <a:solidFill>
                                <a:schemeClr val="tx1"/>
                              </a:solidFill>
                              <a:latin typeface="Cambria Math" panose="02040503050406030204" pitchFamily="18" charset="0"/>
                              <a:cs typeface="Times New Roman" panose="02020603050405020304" pitchFamily="18" charset="0"/>
                            </a:rPr>
                            <m:t>𝟏</m:t>
                          </m:r>
                        </m:sub>
                      </m:sSub>
                      <m:r>
                        <a:rPr lang="cs-CZ" altLang="cs-CZ" b="1" i="1" dirty="0" smtClean="0">
                          <a:solidFill>
                            <a:schemeClr val="tx1"/>
                          </a:solidFill>
                          <a:latin typeface="Cambria Math" panose="02040503050406030204" pitchFamily="18" charset="0"/>
                          <a:cs typeface="Times New Roman" panose="02020603050405020304" pitchFamily="18" charset="0"/>
                        </a:rPr>
                        <m:t>(</m:t>
                      </m:r>
                      <m:sSub>
                        <m:sSubPr>
                          <m:ctrlPr>
                            <a:rPr lang="cs-CZ" altLang="cs-CZ" b="1" i="1" dirty="0">
                              <a:solidFill>
                                <a:schemeClr val="tx1"/>
                              </a:solidFill>
                              <a:latin typeface="Cambria Math" panose="02040503050406030204" pitchFamily="18" charset="0"/>
                              <a:cs typeface="Times New Roman" panose="02020603050405020304" pitchFamily="18" charset="0"/>
                            </a:rPr>
                          </m:ctrlPr>
                        </m:sSubPr>
                        <m:e>
                          <m:r>
                            <a:rPr lang="cs-CZ" altLang="cs-CZ" b="1" i="1" dirty="0">
                              <a:solidFill>
                                <a:schemeClr val="tx1"/>
                              </a:solidFill>
                              <a:latin typeface="Cambria Math" panose="02040503050406030204" pitchFamily="18" charset="0"/>
                              <a:cs typeface="Times New Roman" panose="02020603050405020304" pitchFamily="18" charset="0"/>
                            </a:rPr>
                            <m:t>𝒒</m:t>
                          </m:r>
                        </m:e>
                        <m:sub>
                          <m:r>
                            <a:rPr lang="cs-CZ" altLang="cs-CZ" b="1" i="1" dirty="0" smtClean="0">
                              <a:solidFill>
                                <a:schemeClr val="tx1"/>
                              </a:solidFill>
                              <a:latin typeface="Cambria Math" panose="02040503050406030204" pitchFamily="18" charset="0"/>
                              <a:cs typeface="Times New Roman" panose="02020603050405020304" pitchFamily="18" charset="0"/>
                            </a:rPr>
                            <m:t>𝟐</m:t>
                          </m:r>
                        </m:sub>
                      </m:sSub>
                      <m:r>
                        <a:rPr lang="cs-CZ" altLang="cs-CZ" b="1" i="1" dirty="0" smtClean="0">
                          <a:solidFill>
                            <a:schemeClr val="tx1"/>
                          </a:solidFill>
                          <a:latin typeface="Cambria Math" panose="02040503050406030204" pitchFamily="18" charset="0"/>
                          <a:cs typeface="Times New Roman" panose="02020603050405020304" pitchFamily="18" charset="0"/>
                        </a:rPr>
                        <m:t>) </m:t>
                      </m:r>
                    </m:oMath>
                  </m:oMathPara>
                </a14:m>
                <a:endParaRPr lang="cs-CZ" altLang="cs-CZ"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altLang="cs-CZ" b="1" dirty="0">
                    <a:solidFill>
                      <a:schemeClr val="tx1"/>
                    </a:solidFill>
                    <a:latin typeface="Times New Roman" panose="02020603050405020304" pitchFamily="18" charset="0"/>
                    <a:cs typeface="Times New Roman" panose="02020603050405020304" pitchFamily="18" charset="0"/>
                  </a:rPr>
                  <a:t>= </a:t>
                </a:r>
                <a:r>
                  <a:rPr lang="cs-CZ" altLang="cs-CZ" b="1" i="1" dirty="0">
                    <a:solidFill>
                      <a:schemeClr val="tx1"/>
                    </a:solidFill>
                    <a:latin typeface="Times New Roman" panose="02020603050405020304" pitchFamily="18" charset="0"/>
                    <a:cs typeface="Times New Roman" panose="02020603050405020304" pitchFamily="18" charset="0"/>
                  </a:rPr>
                  <a:t>definuje výstup první firmy jako funkci výstupu druhé firmy v duopolu.</a:t>
                </a:r>
              </a:p>
              <a:p>
                <a:pPr algn="just">
                  <a:buFont typeface="Wingdings" panose="05000000000000000000" pitchFamily="2" charset="2"/>
                  <a:buChar char="Ø"/>
                </a:pPr>
                <a:endParaRPr lang="cs-CZ" altLang="cs-CZ"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cs-CZ" altLang="cs-CZ" b="1" dirty="0">
                    <a:solidFill>
                      <a:schemeClr val="tx1"/>
                    </a:solidFill>
                    <a:latin typeface="Times New Roman" panose="02020603050405020304" pitchFamily="18" charset="0"/>
                    <a:cs typeface="Times New Roman" panose="02020603050405020304" pitchFamily="18" charset="0"/>
                  </a:rPr>
                  <a:t>REAKČNÍ KŘIVKA druhé firmy: </a:t>
                </a:r>
                <a14:m>
                  <m:oMath xmlns:m="http://schemas.openxmlformats.org/officeDocument/2006/math">
                    <m:sSub>
                      <m:sSubPr>
                        <m:ctrlPr>
                          <a:rPr lang="cs-CZ" altLang="cs-CZ" b="1" i="1" dirty="0" smtClean="0">
                            <a:solidFill>
                              <a:schemeClr val="tx1"/>
                            </a:solidFill>
                            <a:latin typeface="Cambria Math" panose="02040503050406030204" pitchFamily="18" charset="0"/>
                            <a:cs typeface="Times New Roman" panose="02020603050405020304" pitchFamily="18" charset="0"/>
                          </a:rPr>
                        </m:ctrlPr>
                      </m:sSubPr>
                      <m:e>
                        <m:r>
                          <a:rPr lang="cs-CZ" altLang="cs-CZ" b="1" i="1" dirty="0">
                            <a:solidFill>
                              <a:schemeClr val="tx1"/>
                            </a:solidFill>
                            <a:latin typeface="Cambria Math" panose="02040503050406030204" pitchFamily="18" charset="0"/>
                            <a:cs typeface="Times New Roman" panose="02020603050405020304" pitchFamily="18" charset="0"/>
                          </a:rPr>
                          <m:t>𝒒</m:t>
                        </m:r>
                      </m:e>
                      <m:sub>
                        <m:r>
                          <a:rPr lang="cs-CZ" altLang="cs-CZ" b="1" i="1" dirty="0" smtClean="0">
                            <a:solidFill>
                              <a:schemeClr val="tx1"/>
                            </a:solidFill>
                            <a:latin typeface="Cambria Math" panose="02040503050406030204" pitchFamily="18" charset="0"/>
                            <a:cs typeface="Times New Roman" panose="02020603050405020304" pitchFamily="18" charset="0"/>
                          </a:rPr>
                          <m:t>𝟐</m:t>
                        </m:r>
                      </m:sub>
                    </m:sSub>
                    <m:r>
                      <a:rPr lang="cs-CZ" altLang="cs-CZ" b="1" i="1" dirty="0" smtClean="0">
                        <a:solidFill>
                          <a:schemeClr val="tx1"/>
                        </a:solidFill>
                        <a:latin typeface="Cambria Math" panose="02040503050406030204" pitchFamily="18" charset="0"/>
                        <a:cs typeface="Times New Roman" panose="02020603050405020304" pitchFamily="18" charset="0"/>
                      </a:rPr>
                      <m:t>= </m:t>
                    </m:r>
                    <m:sSub>
                      <m:sSubPr>
                        <m:ctrlPr>
                          <a:rPr lang="cs-CZ" altLang="cs-CZ" b="1" i="1" dirty="0" smtClean="0">
                            <a:solidFill>
                              <a:schemeClr val="tx1"/>
                            </a:solidFill>
                            <a:latin typeface="Cambria Math" panose="02040503050406030204" pitchFamily="18" charset="0"/>
                            <a:cs typeface="Times New Roman" panose="02020603050405020304" pitchFamily="18" charset="0"/>
                          </a:rPr>
                        </m:ctrlPr>
                      </m:sSubPr>
                      <m:e>
                        <m:r>
                          <a:rPr lang="cs-CZ" altLang="cs-CZ" b="1" i="1" dirty="0" smtClean="0">
                            <a:solidFill>
                              <a:schemeClr val="tx1"/>
                            </a:solidFill>
                            <a:latin typeface="Cambria Math" panose="02040503050406030204" pitchFamily="18" charset="0"/>
                            <a:cs typeface="Times New Roman" panose="02020603050405020304" pitchFamily="18" charset="0"/>
                          </a:rPr>
                          <m:t>𝒇</m:t>
                        </m:r>
                      </m:e>
                      <m:sub>
                        <m:r>
                          <a:rPr lang="cs-CZ" altLang="cs-CZ" b="1" i="1" dirty="0" smtClean="0">
                            <a:solidFill>
                              <a:schemeClr val="tx1"/>
                            </a:solidFill>
                            <a:latin typeface="Cambria Math" panose="02040503050406030204" pitchFamily="18" charset="0"/>
                            <a:cs typeface="Times New Roman" panose="02020603050405020304" pitchFamily="18" charset="0"/>
                          </a:rPr>
                          <m:t>𝟏</m:t>
                        </m:r>
                      </m:sub>
                    </m:sSub>
                    <m:r>
                      <a:rPr lang="cs-CZ" altLang="cs-CZ" b="1" i="1" dirty="0" smtClean="0">
                        <a:solidFill>
                          <a:schemeClr val="tx1"/>
                        </a:solidFill>
                        <a:latin typeface="Cambria Math" panose="02040503050406030204" pitchFamily="18" charset="0"/>
                        <a:cs typeface="Times New Roman" panose="02020603050405020304" pitchFamily="18" charset="0"/>
                      </a:rPr>
                      <m:t>(</m:t>
                    </m:r>
                    <m:sSub>
                      <m:sSubPr>
                        <m:ctrlPr>
                          <a:rPr lang="cs-CZ" altLang="cs-CZ" b="1" i="1" dirty="0" smtClean="0">
                            <a:solidFill>
                              <a:schemeClr val="tx1"/>
                            </a:solidFill>
                            <a:latin typeface="Cambria Math" panose="02040503050406030204" pitchFamily="18" charset="0"/>
                            <a:cs typeface="Times New Roman" panose="02020603050405020304" pitchFamily="18" charset="0"/>
                          </a:rPr>
                        </m:ctrlPr>
                      </m:sSubPr>
                      <m:e>
                        <m:r>
                          <a:rPr lang="cs-CZ" altLang="cs-CZ" b="1" i="1" dirty="0">
                            <a:solidFill>
                              <a:schemeClr val="tx1"/>
                            </a:solidFill>
                            <a:latin typeface="Cambria Math" panose="02040503050406030204" pitchFamily="18" charset="0"/>
                            <a:cs typeface="Times New Roman" panose="02020603050405020304" pitchFamily="18" charset="0"/>
                          </a:rPr>
                          <m:t>𝒒</m:t>
                        </m:r>
                      </m:e>
                      <m:sub>
                        <m:r>
                          <a:rPr lang="cs-CZ" altLang="cs-CZ" b="1" i="1" dirty="0" smtClean="0">
                            <a:solidFill>
                              <a:schemeClr val="tx1"/>
                            </a:solidFill>
                            <a:latin typeface="Cambria Math" panose="02040503050406030204" pitchFamily="18" charset="0"/>
                            <a:cs typeface="Times New Roman" panose="02020603050405020304" pitchFamily="18" charset="0"/>
                          </a:rPr>
                          <m:t>𝟏</m:t>
                        </m:r>
                      </m:sub>
                    </m:sSub>
                    <m:r>
                      <a:rPr lang="cs-CZ" altLang="cs-CZ" b="1" i="1" dirty="0" smtClean="0">
                        <a:solidFill>
                          <a:schemeClr val="tx1"/>
                        </a:solidFill>
                        <a:latin typeface="Cambria Math" panose="02040503050406030204" pitchFamily="18" charset="0"/>
                        <a:cs typeface="Times New Roman" panose="02020603050405020304" pitchFamily="18" charset="0"/>
                      </a:rPr>
                      <m:t>) </m:t>
                    </m:r>
                  </m:oMath>
                </a14:m>
                <a:endParaRPr lang="cs-CZ" altLang="cs-CZ"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b="1" i="1" dirty="0">
                    <a:solidFill>
                      <a:schemeClr val="tx1"/>
                    </a:solidFill>
                    <a:highlight>
                      <a:srgbClr val="FFFF00"/>
                    </a:highlight>
                    <a:latin typeface="Times New Roman" panose="02020603050405020304" pitchFamily="18" charset="0"/>
                    <a:cs typeface="Times New Roman" panose="02020603050405020304" pitchFamily="18" charset="0"/>
                  </a:rPr>
                  <a:t>Rovnováha duopolu, popsaného </a:t>
                </a:r>
                <a:r>
                  <a:rPr lang="cs-CZ" altLang="cs-CZ" b="1" i="1" dirty="0" err="1">
                    <a:solidFill>
                      <a:schemeClr val="tx1"/>
                    </a:solidFill>
                    <a:highlight>
                      <a:srgbClr val="FFFF00"/>
                    </a:highlight>
                    <a:latin typeface="Times New Roman" panose="02020603050405020304" pitchFamily="18" charset="0"/>
                    <a:cs typeface="Times New Roman" panose="02020603050405020304" pitchFamily="18" charset="0"/>
                  </a:rPr>
                  <a:t>Cournotovým</a:t>
                </a:r>
                <a:r>
                  <a:rPr lang="cs-CZ" altLang="cs-CZ" b="1" i="1" dirty="0">
                    <a:solidFill>
                      <a:schemeClr val="tx1"/>
                    </a:solidFill>
                    <a:highlight>
                      <a:srgbClr val="FFFF00"/>
                    </a:highlight>
                    <a:latin typeface="Times New Roman" panose="02020603050405020304" pitchFamily="18" charset="0"/>
                    <a:cs typeface="Times New Roman" panose="02020603050405020304" pitchFamily="18" charset="0"/>
                  </a:rPr>
                  <a:t> modelem: </a:t>
                </a:r>
                <a:r>
                  <a:rPr lang="cs-CZ" altLang="cs-CZ" b="1" i="1" dirty="0">
                    <a:solidFill>
                      <a:schemeClr val="tx1"/>
                    </a:solidFill>
                    <a:latin typeface="Times New Roman" panose="02020603050405020304" pitchFamily="18" charset="0"/>
                    <a:cs typeface="Times New Roman" panose="02020603050405020304" pitchFamily="18" charset="0"/>
                  </a:rPr>
                  <a:t>dána optimálními výstupy obou firem. </a:t>
                </a:r>
              </a:p>
            </p:txBody>
          </p:sp>
        </mc:Choice>
        <mc:Fallback xmlns="">
          <p:sp>
            <p:nvSpPr>
              <p:cNvPr id="10243" name="Zástupný symbol pro obsah 2"/>
              <p:cNvSpPr>
                <a:spLocks noRot="1" noChangeAspect="1" noMove="1" noResize="1" noEditPoints="1" noAdjustHandles="1" noChangeArrowheads="1" noChangeShapeType="1" noTextEdit="1"/>
              </p:cNvSpPr>
              <p:nvPr>
                <p:ph idx="1" hasCustomPrompt="1"/>
              </p:nvPr>
            </p:nvSpPr>
            <p:spPr>
              <a:xfrm>
                <a:off x="258500" y="1285110"/>
                <a:ext cx="11675000" cy="5139754"/>
              </a:xfrm>
              <a:blipFill rotWithShape="1">
                <a:blip r:embed="rId3"/>
                <a:stretch>
                  <a:fillRect t="-10" r="5" b="11"/>
                </a:stretch>
              </a:blipFill>
            </p:spPr>
            <p:txBody>
              <a:bodyPr/>
              <a:lstStyle/>
              <a:p>
                <a:r>
                  <a:rPr lang="en-US" altLang="en-US">
                    <a:noFill/>
                  </a:rPr>
                  <a:t> </a:t>
                </a:r>
              </a:p>
            </p:txBody>
          </p:sp>
        </mc:Fallback>
      </mc:AlternateContent>
      <p:sp>
        <p:nvSpPr>
          <p:cNvPr id="3" name="Arrow: Right 2"/>
          <p:cNvSpPr/>
          <p:nvPr/>
        </p:nvSpPr>
        <p:spPr>
          <a:xfrm>
            <a:off x="7074568" y="5840795"/>
            <a:ext cx="2298032" cy="3161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err="1">
                <a:solidFill>
                  <a:srgbClr val="FF0000"/>
                </a:solidFill>
                <a:latin typeface="+mj-lt"/>
                <a:ea typeface="+mj-ea"/>
                <a:cs typeface="+mj-cs"/>
              </a:rPr>
              <a:t>Cournotův</a:t>
            </a:r>
            <a:r>
              <a:rPr lang="cs-CZ" sz="2400" b="1" kern="1200" cap="all" dirty="0">
                <a:solidFill>
                  <a:srgbClr val="FF0000"/>
                </a:solidFill>
                <a:latin typeface="+mj-lt"/>
                <a:ea typeface="+mj-ea"/>
                <a:cs typeface="+mj-cs"/>
              </a:rPr>
              <a:t> model oligopolu</a:t>
            </a:r>
          </a:p>
        </p:txBody>
      </p:sp>
      <mc:AlternateContent xmlns:mc="http://schemas.openxmlformats.org/markup-compatibility/2006" xmlns:a14="http://schemas.microsoft.com/office/drawing/2010/main">
        <mc:Choice Requires="a14">
          <p:sp>
            <p:nvSpPr>
              <p:cNvPr id="10243" name="Zástupný symbol pro obsah 2"/>
              <p:cNvSpPr>
                <a:spLocks noGrp="1"/>
              </p:cNvSpPr>
              <p:nvPr>
                <p:ph idx="1" hasCustomPrompt="1"/>
              </p:nvPr>
            </p:nvSpPr>
            <p:spPr>
              <a:xfrm>
                <a:off x="6557212" y="445169"/>
                <a:ext cx="5376288" cy="6063916"/>
              </a:xfrm>
            </p:spPr>
            <p:txBody>
              <a:bodyPr spcFirstLastPara="1" vert="horz" wrap="square" lIns="91440" tIns="45720" rIns="91440" bIns="45720" anchor="t" anchorCtr="0">
                <a:normAutofit fontScale="92500" lnSpcReduction="10000"/>
              </a:bodyPr>
              <a:lstStyle/>
              <a:p>
                <a:pPr algn="just"/>
                <a:r>
                  <a:rPr lang="cs-CZ" altLang="cs-CZ" b="1" dirty="0">
                    <a:solidFill>
                      <a:schemeClr val="tx1"/>
                    </a:solidFill>
                    <a:highlight>
                      <a:srgbClr val="FFFF00"/>
                    </a:highlight>
                    <a:latin typeface="Times New Roman" panose="02020603050405020304" pitchFamily="18" charset="0"/>
                    <a:cs typeface="Times New Roman" panose="02020603050405020304" pitchFamily="18" charset="0"/>
                  </a:rPr>
                  <a:t>Platí:</a:t>
                </a:r>
                <a:r>
                  <a:rPr lang="cs-CZ" altLang="cs-CZ" b="1" dirty="0">
                    <a:solidFill>
                      <a:schemeClr val="tx1"/>
                    </a:solidFill>
                    <a:latin typeface="Times New Roman" panose="02020603050405020304" pitchFamily="18" charset="0"/>
                    <a:cs typeface="Times New Roman" panose="02020603050405020304" pitchFamily="18" charset="0"/>
                  </a:rPr>
                  <a:t> </a:t>
                </a:r>
                <a:endParaRPr lang="cs-CZ" altLang="cs-CZ" b="1" dirty="0">
                  <a:solidFill>
                    <a:schemeClr val="tx1"/>
                  </a:solidFill>
                  <a:highlight>
                    <a:srgbClr val="FFFF00"/>
                  </a:highlight>
                  <a:latin typeface="Times New Roman" panose="02020603050405020304" pitchFamily="18" charset="0"/>
                  <a:cs typeface="Times New Roman" panose="02020603050405020304" pitchFamily="18" charset="0"/>
                </a:endParaRPr>
              </a:p>
              <a:p>
                <a:pPr marL="114300" indent="0" algn="just">
                  <a:buNone/>
                </a:pPr>
                <a14:m>
                  <m:oMathPara xmlns:m="http://schemas.openxmlformats.org/officeDocument/2006/math">
                    <m:oMathParaPr>
                      <m:jc m:val="center"/>
                    </m:oMathParaPr>
                    <m:oMath xmlns:m="http://schemas.openxmlformats.org/officeDocument/2006/math">
                      <m:sSub>
                        <m:sSubPr>
                          <m:ctrlPr>
                            <a:rPr lang="cs-CZ" altLang="cs-CZ" b="1" i="1" dirty="0" smtClean="0">
                              <a:solidFill>
                                <a:schemeClr val="tx1"/>
                              </a:solidFill>
                              <a:latin typeface="Cambria Math" panose="02040503050406030204" pitchFamily="18" charset="0"/>
                              <a:cs typeface="Times New Roman" panose="02020603050405020304" pitchFamily="18" charset="0"/>
                            </a:rPr>
                          </m:ctrlPr>
                        </m:sSubPr>
                        <m:e>
                          <m:r>
                            <a:rPr lang="cs-CZ" altLang="cs-CZ" b="1" i="1" dirty="0">
                              <a:solidFill>
                                <a:schemeClr val="tx1"/>
                              </a:solidFill>
                              <a:latin typeface="Cambria Math" panose="02040503050406030204" pitchFamily="18" charset="0"/>
                              <a:cs typeface="Times New Roman" panose="02020603050405020304" pitchFamily="18" charset="0"/>
                            </a:rPr>
                            <m:t>𝒒</m:t>
                          </m:r>
                        </m:e>
                        <m:sub>
                          <m:r>
                            <a:rPr lang="cs-CZ" altLang="cs-CZ" b="1" i="1" dirty="0">
                              <a:solidFill>
                                <a:schemeClr val="tx1"/>
                              </a:solidFill>
                              <a:latin typeface="Cambria Math" panose="02040503050406030204" pitchFamily="18" charset="0"/>
                              <a:cs typeface="Times New Roman" panose="02020603050405020304" pitchFamily="18" charset="0"/>
                            </a:rPr>
                            <m:t>𝟏</m:t>
                          </m:r>
                        </m:sub>
                      </m:sSub>
                      <m:r>
                        <a:rPr lang="cs-CZ" altLang="cs-CZ" b="1" i="1" dirty="0" smtClean="0">
                          <a:solidFill>
                            <a:schemeClr val="tx1"/>
                          </a:solidFill>
                          <a:latin typeface="Cambria Math" panose="02040503050406030204" pitchFamily="18" charset="0"/>
                          <a:cs typeface="Times New Roman" panose="02020603050405020304" pitchFamily="18" charset="0"/>
                        </a:rPr>
                        <m:t>∗= </m:t>
                      </m:r>
                      <m:sSub>
                        <m:sSubPr>
                          <m:ctrlPr>
                            <a:rPr lang="cs-CZ" altLang="cs-CZ" b="1" i="1" dirty="0" smtClean="0">
                              <a:solidFill>
                                <a:schemeClr val="tx1"/>
                              </a:solidFill>
                              <a:latin typeface="Cambria Math" panose="02040503050406030204" pitchFamily="18" charset="0"/>
                              <a:cs typeface="Times New Roman" panose="02020603050405020304" pitchFamily="18" charset="0"/>
                            </a:rPr>
                          </m:ctrlPr>
                        </m:sSubPr>
                        <m:e>
                          <m:r>
                            <a:rPr lang="cs-CZ" altLang="cs-CZ" b="1" i="1" dirty="0" smtClean="0">
                              <a:solidFill>
                                <a:schemeClr val="tx1"/>
                              </a:solidFill>
                              <a:latin typeface="Cambria Math" panose="02040503050406030204" pitchFamily="18" charset="0"/>
                              <a:cs typeface="Times New Roman" panose="02020603050405020304" pitchFamily="18" charset="0"/>
                            </a:rPr>
                            <m:t>𝒇</m:t>
                          </m:r>
                        </m:e>
                        <m:sub>
                          <m:r>
                            <a:rPr lang="cs-CZ" altLang="cs-CZ" b="1" i="1" dirty="0" smtClean="0">
                              <a:solidFill>
                                <a:schemeClr val="tx1"/>
                              </a:solidFill>
                              <a:latin typeface="Cambria Math" panose="02040503050406030204" pitchFamily="18" charset="0"/>
                              <a:cs typeface="Times New Roman" panose="02020603050405020304" pitchFamily="18" charset="0"/>
                            </a:rPr>
                            <m:t>𝟏</m:t>
                          </m:r>
                        </m:sub>
                      </m:sSub>
                      <m:r>
                        <a:rPr lang="cs-CZ" altLang="cs-CZ" b="1" i="1" dirty="0" smtClean="0">
                          <a:solidFill>
                            <a:schemeClr val="tx1"/>
                          </a:solidFill>
                          <a:latin typeface="Cambria Math" panose="02040503050406030204" pitchFamily="18" charset="0"/>
                          <a:cs typeface="Times New Roman" panose="02020603050405020304" pitchFamily="18" charset="0"/>
                        </a:rPr>
                        <m:t>(</m:t>
                      </m:r>
                      <m:sSub>
                        <m:sSubPr>
                          <m:ctrlPr>
                            <a:rPr lang="cs-CZ" altLang="cs-CZ" b="1" i="1" dirty="0">
                              <a:solidFill>
                                <a:schemeClr val="tx1"/>
                              </a:solidFill>
                              <a:latin typeface="Cambria Math" panose="02040503050406030204" pitchFamily="18" charset="0"/>
                              <a:cs typeface="Times New Roman" panose="02020603050405020304" pitchFamily="18" charset="0"/>
                            </a:rPr>
                          </m:ctrlPr>
                        </m:sSubPr>
                        <m:e>
                          <m:r>
                            <a:rPr lang="cs-CZ" altLang="cs-CZ" b="1" i="1" dirty="0">
                              <a:solidFill>
                                <a:schemeClr val="tx1"/>
                              </a:solidFill>
                              <a:latin typeface="Cambria Math" panose="02040503050406030204" pitchFamily="18" charset="0"/>
                              <a:cs typeface="Times New Roman" panose="02020603050405020304" pitchFamily="18" charset="0"/>
                            </a:rPr>
                            <m:t>𝒒</m:t>
                          </m:r>
                        </m:e>
                        <m:sub>
                          <m:r>
                            <a:rPr lang="cs-CZ" altLang="cs-CZ" b="1" i="1" dirty="0" smtClean="0">
                              <a:solidFill>
                                <a:schemeClr val="tx1"/>
                              </a:solidFill>
                              <a:latin typeface="Cambria Math" panose="02040503050406030204" pitchFamily="18" charset="0"/>
                              <a:cs typeface="Times New Roman" panose="02020603050405020304" pitchFamily="18" charset="0"/>
                            </a:rPr>
                            <m:t>𝟐</m:t>
                          </m:r>
                        </m:sub>
                      </m:sSub>
                      <m:r>
                        <a:rPr lang="cs-CZ" altLang="cs-CZ" b="1" i="1" dirty="0" smtClean="0">
                          <a:solidFill>
                            <a:schemeClr val="tx1"/>
                          </a:solidFill>
                          <a:latin typeface="Cambria Math" panose="02040503050406030204" pitchFamily="18" charset="0"/>
                          <a:cs typeface="Times New Roman" panose="02020603050405020304" pitchFamily="18" charset="0"/>
                        </a:rPr>
                        <m:t>∗) </m:t>
                      </m:r>
                    </m:oMath>
                  </m:oMathPara>
                </a14:m>
                <a:endParaRPr lang="cs-CZ" altLang="cs-CZ" b="1" dirty="0">
                  <a:solidFill>
                    <a:schemeClr val="tx1"/>
                  </a:solidFill>
                  <a:latin typeface="Times New Roman" panose="02020603050405020304" pitchFamily="18" charset="0"/>
                  <a:cs typeface="Times New Roman" panose="02020603050405020304" pitchFamily="18" charset="0"/>
                </a:endParaRPr>
              </a:p>
              <a:p>
                <a:pPr marL="114300" indent="0" algn="just">
                  <a:buNone/>
                </a:pPr>
                <a14:m>
                  <m:oMathPara xmlns:m="http://schemas.openxmlformats.org/officeDocument/2006/math">
                    <m:oMathParaPr>
                      <m:jc m:val="centerGroup"/>
                    </m:oMathParaPr>
                    <m:oMath xmlns:m="http://schemas.openxmlformats.org/officeDocument/2006/math">
                      <m:sSub>
                        <m:sSubPr>
                          <m:ctrlPr>
                            <a:rPr lang="cs-CZ" altLang="cs-CZ" b="1" i="1" dirty="0" smtClean="0">
                              <a:solidFill>
                                <a:schemeClr val="tx1"/>
                              </a:solidFill>
                              <a:latin typeface="Cambria Math" panose="02040503050406030204" pitchFamily="18" charset="0"/>
                              <a:cs typeface="Times New Roman" panose="02020603050405020304" pitchFamily="18" charset="0"/>
                            </a:rPr>
                          </m:ctrlPr>
                        </m:sSubPr>
                        <m:e>
                          <m:r>
                            <a:rPr lang="cs-CZ" altLang="cs-CZ" b="1" i="1" dirty="0">
                              <a:solidFill>
                                <a:schemeClr val="tx1"/>
                              </a:solidFill>
                              <a:latin typeface="Cambria Math" panose="02040503050406030204" pitchFamily="18" charset="0"/>
                              <a:cs typeface="Times New Roman" panose="02020603050405020304" pitchFamily="18" charset="0"/>
                            </a:rPr>
                            <m:t>𝒒</m:t>
                          </m:r>
                        </m:e>
                        <m:sub>
                          <m:r>
                            <a:rPr lang="cs-CZ" altLang="cs-CZ" b="1" i="1" dirty="0" smtClean="0">
                              <a:solidFill>
                                <a:schemeClr val="tx1"/>
                              </a:solidFill>
                              <a:latin typeface="Cambria Math" panose="02040503050406030204" pitchFamily="18" charset="0"/>
                              <a:cs typeface="Times New Roman" panose="02020603050405020304" pitchFamily="18" charset="0"/>
                            </a:rPr>
                            <m:t>𝟐</m:t>
                          </m:r>
                        </m:sub>
                      </m:sSub>
                      <m:r>
                        <a:rPr lang="cs-CZ" altLang="cs-CZ" b="1" i="1" dirty="0" smtClean="0">
                          <a:solidFill>
                            <a:schemeClr val="tx1"/>
                          </a:solidFill>
                          <a:latin typeface="Cambria Math" panose="02040503050406030204" pitchFamily="18" charset="0"/>
                          <a:cs typeface="Times New Roman" panose="02020603050405020304" pitchFamily="18" charset="0"/>
                        </a:rPr>
                        <m:t>∗= </m:t>
                      </m:r>
                      <m:sSub>
                        <m:sSubPr>
                          <m:ctrlPr>
                            <a:rPr lang="cs-CZ" altLang="cs-CZ" b="1" i="1" dirty="0" smtClean="0">
                              <a:solidFill>
                                <a:schemeClr val="tx1"/>
                              </a:solidFill>
                              <a:latin typeface="Cambria Math" panose="02040503050406030204" pitchFamily="18" charset="0"/>
                              <a:cs typeface="Times New Roman" panose="02020603050405020304" pitchFamily="18" charset="0"/>
                            </a:rPr>
                          </m:ctrlPr>
                        </m:sSubPr>
                        <m:e>
                          <m:r>
                            <a:rPr lang="cs-CZ" altLang="cs-CZ" b="1" i="1" dirty="0" smtClean="0">
                              <a:solidFill>
                                <a:schemeClr val="tx1"/>
                              </a:solidFill>
                              <a:latin typeface="Cambria Math" panose="02040503050406030204" pitchFamily="18" charset="0"/>
                              <a:cs typeface="Times New Roman" panose="02020603050405020304" pitchFamily="18" charset="0"/>
                            </a:rPr>
                            <m:t>𝒇</m:t>
                          </m:r>
                        </m:e>
                        <m:sub>
                          <m:r>
                            <a:rPr lang="cs-CZ" altLang="cs-CZ" b="1" i="1" dirty="0" smtClean="0">
                              <a:solidFill>
                                <a:schemeClr val="tx1"/>
                              </a:solidFill>
                              <a:latin typeface="Cambria Math" panose="02040503050406030204" pitchFamily="18" charset="0"/>
                              <a:cs typeface="Times New Roman" panose="02020603050405020304" pitchFamily="18" charset="0"/>
                            </a:rPr>
                            <m:t>𝟏</m:t>
                          </m:r>
                        </m:sub>
                      </m:sSub>
                      <m:r>
                        <a:rPr lang="cs-CZ" altLang="cs-CZ" b="1" i="1" dirty="0" smtClean="0">
                          <a:solidFill>
                            <a:schemeClr val="tx1"/>
                          </a:solidFill>
                          <a:latin typeface="Cambria Math" panose="02040503050406030204" pitchFamily="18" charset="0"/>
                          <a:cs typeface="Times New Roman" panose="02020603050405020304" pitchFamily="18" charset="0"/>
                        </a:rPr>
                        <m:t>(</m:t>
                      </m:r>
                      <m:sSub>
                        <m:sSubPr>
                          <m:ctrlPr>
                            <a:rPr lang="cs-CZ" altLang="cs-CZ" b="1" i="1" dirty="0" smtClean="0">
                              <a:solidFill>
                                <a:schemeClr val="tx1"/>
                              </a:solidFill>
                              <a:latin typeface="Cambria Math" panose="02040503050406030204" pitchFamily="18" charset="0"/>
                              <a:cs typeface="Times New Roman" panose="02020603050405020304" pitchFamily="18" charset="0"/>
                            </a:rPr>
                          </m:ctrlPr>
                        </m:sSubPr>
                        <m:e>
                          <m:r>
                            <a:rPr lang="cs-CZ" altLang="cs-CZ" b="1" i="1" dirty="0">
                              <a:solidFill>
                                <a:schemeClr val="tx1"/>
                              </a:solidFill>
                              <a:latin typeface="Cambria Math" panose="02040503050406030204" pitchFamily="18" charset="0"/>
                              <a:cs typeface="Times New Roman" panose="02020603050405020304" pitchFamily="18" charset="0"/>
                            </a:rPr>
                            <m:t>𝒒</m:t>
                          </m:r>
                        </m:e>
                        <m:sub>
                          <m:r>
                            <a:rPr lang="cs-CZ" altLang="cs-CZ" b="1" i="1" dirty="0" smtClean="0">
                              <a:solidFill>
                                <a:schemeClr val="tx1"/>
                              </a:solidFill>
                              <a:latin typeface="Cambria Math" panose="02040503050406030204" pitchFamily="18" charset="0"/>
                              <a:cs typeface="Times New Roman" panose="02020603050405020304" pitchFamily="18" charset="0"/>
                            </a:rPr>
                            <m:t>𝟏</m:t>
                          </m:r>
                        </m:sub>
                      </m:sSub>
                      <m:r>
                        <a:rPr lang="cs-CZ" altLang="cs-CZ" b="1" i="1" dirty="0" smtClean="0">
                          <a:solidFill>
                            <a:schemeClr val="tx1"/>
                          </a:solidFill>
                          <a:latin typeface="Cambria Math" panose="02040503050406030204" pitchFamily="18" charset="0"/>
                          <a:cs typeface="Times New Roman" panose="02020603050405020304" pitchFamily="18" charset="0"/>
                        </a:rPr>
                        <m:t>∗) </m:t>
                      </m:r>
                    </m:oMath>
                  </m:oMathPara>
                </a14:m>
                <a:endParaRPr lang="cs-CZ" altLang="cs-CZ"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b="1" i="1" dirty="0">
                    <a:solidFill>
                      <a:schemeClr val="tx1"/>
                    </a:solidFill>
                    <a:latin typeface="Times New Roman" panose="02020603050405020304" pitchFamily="18" charset="0"/>
                    <a:cs typeface="Times New Roman" panose="02020603050405020304" pitchFamily="18" charset="0"/>
                  </a:rPr>
                  <a:t>Graficky: </a:t>
                </a:r>
                <a:r>
                  <a:rPr lang="cs-CZ" altLang="cs-CZ" b="1" i="1" dirty="0" err="1">
                    <a:solidFill>
                      <a:schemeClr val="tx1"/>
                    </a:solidFill>
                    <a:latin typeface="Times New Roman" panose="02020603050405020304" pitchFamily="18" charset="0"/>
                    <a:cs typeface="Times New Roman" panose="02020603050405020304" pitchFamily="18" charset="0"/>
                  </a:rPr>
                  <a:t>Cournotova</a:t>
                </a:r>
                <a:r>
                  <a:rPr lang="cs-CZ" altLang="cs-CZ" b="1" i="1" dirty="0">
                    <a:solidFill>
                      <a:schemeClr val="tx1"/>
                    </a:solidFill>
                    <a:latin typeface="Times New Roman" panose="02020603050405020304" pitchFamily="18" charset="0"/>
                    <a:cs typeface="Times New Roman" panose="02020603050405020304" pitchFamily="18" charset="0"/>
                  </a:rPr>
                  <a:t> rovnováha reprezentována </a:t>
                </a:r>
                <a:r>
                  <a:rPr lang="cs-CZ" altLang="cs-CZ" b="1" i="1" dirty="0">
                    <a:solidFill>
                      <a:schemeClr val="tx1"/>
                    </a:solidFill>
                    <a:highlight>
                      <a:srgbClr val="FFFF00"/>
                    </a:highlight>
                    <a:latin typeface="Times New Roman" panose="02020603050405020304" pitchFamily="18" charset="0"/>
                    <a:cs typeface="Times New Roman" panose="02020603050405020304" pitchFamily="18" charset="0"/>
                  </a:rPr>
                  <a:t>průsečíkem reakčních křivek obou firem: </a:t>
                </a:r>
                <a:r>
                  <a:rPr lang="cs-CZ" altLang="cs-CZ" b="1" i="1" dirty="0">
                    <a:solidFill>
                      <a:schemeClr val="tx1"/>
                    </a:solidFill>
                    <a:latin typeface="Times New Roman" panose="02020603050405020304" pitchFamily="18" charset="0"/>
                    <a:cs typeface="Times New Roman" panose="02020603050405020304" pitchFamily="18" charset="0"/>
                  </a:rPr>
                  <a:t>v bodě – </a:t>
                </a:r>
              </a:p>
              <a:p>
                <a:pPr algn="just">
                  <a:buFont typeface="Wingdings" panose="05000000000000000000" pitchFamily="2" charset="2"/>
                  <a:buChar char="Ø"/>
                </a:pPr>
                <a:r>
                  <a:rPr lang="cs-CZ" altLang="cs-CZ" b="1" i="1" dirty="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cs-CZ" altLang="cs-CZ" b="1" i="1" dirty="0">
                            <a:solidFill>
                              <a:schemeClr val="tx1"/>
                            </a:solidFill>
                            <a:latin typeface="Cambria Math" panose="02040503050406030204" pitchFamily="18" charset="0"/>
                            <a:cs typeface="Times New Roman" panose="02020603050405020304" pitchFamily="18" charset="0"/>
                          </a:rPr>
                        </m:ctrlPr>
                      </m:sSubPr>
                      <m:e>
                        <m:r>
                          <a:rPr lang="cs-CZ" altLang="cs-CZ" b="1" i="1" dirty="0">
                            <a:solidFill>
                              <a:schemeClr val="tx1"/>
                            </a:solidFill>
                            <a:latin typeface="Cambria Math" panose="02040503050406030204" pitchFamily="18" charset="0"/>
                            <a:cs typeface="Times New Roman" panose="02020603050405020304" pitchFamily="18" charset="0"/>
                          </a:rPr>
                          <m:t>𝒒</m:t>
                        </m:r>
                      </m:e>
                      <m:sub>
                        <m:r>
                          <a:rPr lang="cs-CZ" altLang="cs-CZ" b="1" i="1" dirty="0" smtClean="0">
                            <a:solidFill>
                              <a:schemeClr val="tx1"/>
                            </a:solidFill>
                            <a:latin typeface="Cambria Math" panose="02040503050406030204" pitchFamily="18" charset="0"/>
                            <a:cs typeface="Times New Roman" panose="02020603050405020304" pitchFamily="18" charset="0"/>
                          </a:rPr>
                          <m:t>𝟏</m:t>
                        </m:r>
                      </m:sub>
                    </m:sSub>
                  </m:oMath>
                </a14:m>
                <a:r>
                  <a:rPr lang="cs-CZ" altLang="cs-CZ" b="1" i="1" dirty="0">
                    <a:solidFill>
                      <a:schemeClr val="tx1"/>
                    </a:solidFill>
                    <a:latin typeface="Times New Roman" panose="02020603050405020304" pitchFamily="18" charset="0"/>
                    <a:cs typeface="Times New Roman" panose="02020603050405020304" pitchFamily="18" charset="0"/>
                  </a:rPr>
                  <a:t>*,</a:t>
                </a:r>
                <a:r>
                  <a:rPr lang="cs-CZ" altLang="cs-CZ" b="1" dirty="0">
                    <a:solidFill>
                      <a:schemeClr val="tx1"/>
                    </a:solidFill>
                    <a:cs typeface="Times New Roman" panose="02020603050405020304" pitchFamily="18" charset="0"/>
                  </a:rPr>
                  <a:t> </a:t>
                </a:r>
                <a14:m>
                  <m:oMath xmlns:m="http://schemas.openxmlformats.org/officeDocument/2006/math">
                    <m:sSub>
                      <m:sSubPr>
                        <m:ctrlPr>
                          <a:rPr lang="cs-CZ" altLang="cs-CZ" b="1" i="1" dirty="0">
                            <a:solidFill>
                              <a:schemeClr val="tx1"/>
                            </a:solidFill>
                            <a:latin typeface="Cambria Math" panose="02040503050406030204" pitchFamily="18" charset="0"/>
                            <a:cs typeface="Times New Roman" panose="02020603050405020304" pitchFamily="18" charset="0"/>
                          </a:rPr>
                        </m:ctrlPr>
                      </m:sSubPr>
                      <m:e>
                        <m:r>
                          <a:rPr lang="cs-CZ" altLang="cs-CZ" b="1" i="1" dirty="0">
                            <a:solidFill>
                              <a:schemeClr val="tx1"/>
                            </a:solidFill>
                            <a:latin typeface="Cambria Math" panose="02040503050406030204" pitchFamily="18" charset="0"/>
                            <a:cs typeface="Times New Roman" panose="02020603050405020304" pitchFamily="18" charset="0"/>
                          </a:rPr>
                          <m:t>𝒒</m:t>
                        </m:r>
                      </m:e>
                      <m:sub>
                        <m:r>
                          <a:rPr lang="cs-CZ" altLang="cs-CZ" b="1" i="1" dirty="0" smtClean="0">
                            <a:solidFill>
                              <a:schemeClr val="tx1"/>
                            </a:solidFill>
                            <a:latin typeface="Cambria Math" panose="02040503050406030204" pitchFamily="18" charset="0"/>
                            <a:cs typeface="Times New Roman" panose="02020603050405020304" pitchFamily="18" charset="0"/>
                          </a:rPr>
                          <m:t>𝟐</m:t>
                        </m:r>
                      </m:sub>
                    </m:sSub>
                  </m:oMath>
                </a14:m>
                <a:r>
                  <a:rPr lang="cs-CZ" altLang="cs-CZ" b="1" i="1" dirty="0">
                    <a:solidFill>
                      <a:schemeClr val="tx1"/>
                    </a:solidFill>
                    <a:latin typeface="Times New Roman" panose="02020603050405020304" pitchFamily="18" charset="0"/>
                    <a:cs typeface="Times New Roman" panose="02020603050405020304" pitchFamily="18" charset="0"/>
                  </a:rPr>
                  <a:t>*): obě firmy maximalizují své zisky. </a:t>
                </a:r>
              </a:p>
              <a:p>
                <a:pPr algn="just">
                  <a:buFont typeface="Wingdings" panose="05000000000000000000" pitchFamily="2" charset="2"/>
                  <a:buChar char="Ø"/>
                </a:pPr>
                <a:r>
                  <a:rPr lang="cs-CZ" altLang="cs-CZ" b="1" i="1" dirty="0">
                    <a:solidFill>
                      <a:schemeClr val="tx1"/>
                    </a:solidFill>
                    <a:latin typeface="Times New Roman" panose="02020603050405020304" pitchFamily="18" charset="0"/>
                    <a:cs typeface="Times New Roman" panose="02020603050405020304" pitchFamily="18" charset="0"/>
                  </a:rPr>
                  <a:t>Žádná není motivována ke změně výstupu, </a:t>
                </a:r>
              </a:p>
              <a:p>
                <a:pPr algn="just">
                  <a:buFont typeface="Wingdings" panose="05000000000000000000" pitchFamily="2" charset="2"/>
                  <a:buChar char="Ø"/>
                </a:pPr>
                <a:r>
                  <a:rPr lang="cs-CZ" altLang="cs-CZ" b="1" i="1" dirty="0" err="1">
                    <a:solidFill>
                      <a:srgbClr val="FF0000"/>
                    </a:solidFill>
                    <a:latin typeface="Times New Roman" panose="02020603050405020304" pitchFamily="18" charset="0"/>
                    <a:cs typeface="Times New Roman" panose="02020603050405020304" pitchFamily="18" charset="0"/>
                  </a:rPr>
                  <a:t>Cournotova</a:t>
                </a:r>
                <a:r>
                  <a:rPr lang="cs-CZ" altLang="cs-CZ" b="1" i="1" dirty="0">
                    <a:solidFill>
                      <a:srgbClr val="FF0000"/>
                    </a:solidFill>
                    <a:latin typeface="Times New Roman" panose="02020603050405020304" pitchFamily="18" charset="0"/>
                    <a:cs typeface="Times New Roman" panose="02020603050405020304" pitchFamily="18" charset="0"/>
                  </a:rPr>
                  <a:t> rovnováha –vysoká stabilita.</a:t>
                </a:r>
              </a:p>
            </p:txBody>
          </p:sp>
        </mc:Choice>
        <mc:Fallback xmlns="">
          <p:sp>
            <p:nvSpPr>
              <p:cNvPr id="10243" name="Zástupný symbol pro obsah 2"/>
              <p:cNvSpPr>
                <a:spLocks noRot="1" noChangeAspect="1" noMove="1" noResize="1" noEditPoints="1" noAdjustHandles="1" noChangeArrowheads="1" noChangeShapeType="1" noTextEdit="1"/>
              </p:cNvSpPr>
              <p:nvPr>
                <p:ph idx="1" hasCustomPrompt="1"/>
              </p:nvPr>
            </p:nvSpPr>
            <p:spPr>
              <a:xfrm>
                <a:off x="6557212" y="445169"/>
                <a:ext cx="5376288" cy="6063916"/>
              </a:xfrm>
              <a:blipFill rotWithShape="1">
                <a:blip r:embed="rId3"/>
                <a:stretch>
                  <a:fillRect l="-4" t="-1" r="11" b="6"/>
                </a:stretch>
              </a:blipFill>
            </p:spPr>
            <p:txBody>
              <a:bodyPr/>
              <a:lstStyle/>
              <a:p>
                <a:r>
                  <a:rPr lang="en-US" altLang="en-US">
                    <a:noFill/>
                  </a:rPr>
                  <a:t> </a:t>
                </a:r>
              </a:p>
            </p:txBody>
          </p:sp>
        </mc:Fallback>
      </mc:AlternateContent>
      <p:pic>
        <p:nvPicPr>
          <p:cNvPr id="4" name="Picture 3"/>
          <p:cNvPicPr>
            <a:picLocks noChangeAspect="1"/>
          </p:cNvPicPr>
          <p:nvPr/>
        </p:nvPicPr>
        <p:blipFill>
          <a:blip r:embed="rId4"/>
          <a:stretch>
            <a:fillRect/>
          </a:stretch>
        </p:blipFill>
        <p:spPr>
          <a:xfrm>
            <a:off x="-1" y="1285110"/>
            <a:ext cx="6557212" cy="54000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err="1">
                <a:solidFill>
                  <a:srgbClr val="FF0000"/>
                </a:solidFill>
                <a:latin typeface="+mj-lt"/>
                <a:ea typeface="+mj-ea"/>
                <a:cs typeface="+mj-cs"/>
              </a:rPr>
              <a:t>Cournotův</a:t>
            </a:r>
            <a:r>
              <a:rPr lang="cs-CZ" sz="2400" b="1" kern="1200" cap="all" dirty="0">
                <a:solidFill>
                  <a:srgbClr val="FF0000"/>
                </a:solidFill>
                <a:latin typeface="+mj-lt"/>
                <a:ea typeface="+mj-ea"/>
                <a:cs typeface="+mj-cs"/>
              </a:rPr>
              <a:t> model oligopolu</a:t>
            </a:r>
          </a:p>
        </p:txBody>
      </p:sp>
      <p:sp>
        <p:nvSpPr>
          <p:cNvPr id="10243" name="Zástupný symbol pro obsah 2"/>
          <p:cNvSpPr>
            <a:spLocks noGrp="1"/>
          </p:cNvSpPr>
          <p:nvPr>
            <p:ph idx="1" hasCustomPrompt="1"/>
          </p:nvPr>
        </p:nvSpPr>
        <p:spPr>
          <a:xfrm>
            <a:off x="6557212" y="445169"/>
            <a:ext cx="5376288" cy="6063916"/>
          </a:xfrm>
        </p:spPr>
        <p:txBody>
          <a:bodyPr spcFirstLastPara="1" vert="horz" wrap="square" lIns="91440" tIns="45720" rIns="91440" bIns="45720" anchor="t" anchorCtr="0">
            <a:normAutofit fontScale="92500" lnSpcReduction="10000"/>
          </a:bodyPr>
          <a:lstStyle/>
          <a:p>
            <a:pPr algn="just"/>
            <a:r>
              <a:rPr lang="cs-CZ" altLang="cs-CZ" b="1" dirty="0">
                <a:solidFill>
                  <a:schemeClr val="tx1"/>
                </a:solidFill>
                <a:latin typeface="Times New Roman" panose="02020603050405020304" pitchFamily="18" charset="0"/>
                <a:cs typeface="Times New Roman" panose="02020603050405020304" pitchFamily="18" charset="0"/>
              </a:rPr>
              <a:t>Předpoklad rostoucích MC: rovnovážný výstup v </a:t>
            </a:r>
            <a:r>
              <a:rPr lang="cs-CZ" altLang="cs-CZ" b="1" dirty="0" err="1">
                <a:solidFill>
                  <a:schemeClr val="tx1"/>
                </a:solidFill>
                <a:latin typeface="Times New Roman" panose="02020603050405020304" pitchFamily="18" charset="0"/>
                <a:cs typeface="Times New Roman" panose="02020603050405020304" pitchFamily="18" charset="0"/>
              </a:rPr>
              <a:t>Cournotově</a:t>
            </a:r>
            <a:r>
              <a:rPr lang="cs-CZ" altLang="cs-CZ" b="1" dirty="0">
                <a:solidFill>
                  <a:schemeClr val="tx1"/>
                </a:solidFill>
                <a:latin typeface="Times New Roman" panose="02020603050405020304" pitchFamily="18" charset="0"/>
                <a:cs typeface="Times New Roman" panose="02020603050405020304" pitchFamily="18" charset="0"/>
              </a:rPr>
              <a:t> modelu – větší než výstup kartelu. </a:t>
            </a:r>
          </a:p>
          <a:p>
            <a:pPr algn="just"/>
            <a:r>
              <a:rPr lang="cs-CZ" altLang="cs-CZ" b="1" i="1" dirty="0">
                <a:solidFill>
                  <a:schemeClr val="tx1"/>
                </a:solidFill>
                <a:latin typeface="Times New Roman" panose="02020603050405020304" pitchFamily="18" charset="0"/>
                <a:cs typeface="Times New Roman" panose="02020603050405020304" pitchFamily="18" charset="0"/>
              </a:rPr>
              <a:t>V reálné ekonomice: nenastane opakovaně případ, kdy firma mylně předpokládá, že její jediný konkurent nebude reagovat </a:t>
            </a:r>
            <a:r>
              <a:rPr lang="cs-CZ" altLang="cs-CZ" b="1" i="1" dirty="0">
                <a:solidFill>
                  <a:schemeClr val="tx1"/>
                </a:solidFill>
                <a:highlight>
                  <a:srgbClr val="FFFF00"/>
                </a:highlight>
                <a:latin typeface="Times New Roman" panose="02020603050405020304" pitchFamily="18" charset="0"/>
                <a:cs typeface="Times New Roman" panose="02020603050405020304" pitchFamily="18" charset="0"/>
              </a:rPr>
              <a:t>změnou produkce na jakoukoliv její vlastní změnu výstupu. </a:t>
            </a:r>
          </a:p>
          <a:p>
            <a:pPr algn="just">
              <a:buFont typeface="Wingdings" panose="05000000000000000000" pitchFamily="2" charset="2"/>
              <a:buChar char="Ø"/>
            </a:pPr>
            <a:r>
              <a:rPr lang="cs-CZ" altLang="cs-CZ" sz="3200" b="1" dirty="0">
                <a:latin typeface="Times New Roman" panose="02020603050405020304" pitchFamily="18" charset="0"/>
                <a:cs typeface="Times New Roman" panose="02020603050405020304" pitchFamily="18" charset="0"/>
              </a:rPr>
              <a:t>=&gt; </a:t>
            </a:r>
            <a:r>
              <a:rPr lang="cs-CZ" altLang="cs-CZ" b="1" i="1" dirty="0" err="1">
                <a:solidFill>
                  <a:srgbClr val="FF0000"/>
                </a:solidFill>
                <a:latin typeface="Times New Roman" panose="02020603050405020304" pitchFamily="18" charset="0"/>
                <a:cs typeface="Times New Roman" panose="02020603050405020304" pitchFamily="18" charset="0"/>
              </a:rPr>
              <a:t>Cournotův</a:t>
            </a:r>
            <a:r>
              <a:rPr lang="cs-CZ" altLang="cs-CZ" b="1" i="1" dirty="0">
                <a:solidFill>
                  <a:srgbClr val="FF0000"/>
                </a:solidFill>
                <a:latin typeface="Times New Roman" panose="02020603050405020304" pitchFamily="18" charset="0"/>
                <a:cs typeface="Times New Roman" panose="02020603050405020304" pitchFamily="18" charset="0"/>
              </a:rPr>
              <a:t> model = statický</a:t>
            </a:r>
          </a:p>
        </p:txBody>
      </p:sp>
      <p:pic>
        <p:nvPicPr>
          <p:cNvPr id="5" name="Picture 4"/>
          <p:cNvPicPr>
            <a:picLocks noChangeAspect="1"/>
          </p:cNvPicPr>
          <p:nvPr/>
        </p:nvPicPr>
        <p:blipFill>
          <a:blip r:embed="rId3"/>
          <a:stretch>
            <a:fillRect/>
          </a:stretch>
        </p:blipFill>
        <p:spPr>
          <a:xfrm>
            <a:off x="168442" y="1443789"/>
            <a:ext cx="6136105" cy="48246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Modely s odhadovanými reakcemi konkurentů</a:t>
            </a:r>
          </a:p>
        </p:txBody>
      </p:sp>
      <p:sp>
        <p:nvSpPr>
          <p:cNvPr id="10243" name="Zástupný symbol pro obsah 2"/>
          <p:cNvSpPr>
            <a:spLocks noGrp="1"/>
          </p:cNvSpPr>
          <p:nvPr>
            <p:ph idx="1" hasCustomPrompt="1"/>
          </p:nvPr>
        </p:nvSpPr>
        <p:spPr>
          <a:xfrm>
            <a:off x="258500" y="1285109"/>
            <a:ext cx="11580574" cy="5005138"/>
          </a:xfrm>
        </p:spPr>
        <p:txBody>
          <a:bodyPr spcFirstLastPara="1" vert="horz" wrap="square" lIns="91440" tIns="45720" rIns="91440" bIns="45720" anchor="t" anchorCtr="0">
            <a:normAutofit/>
          </a:bodyPr>
          <a:lstStyle/>
          <a:p>
            <a:pPr algn="just"/>
            <a:r>
              <a:rPr lang="cs-CZ" altLang="cs-CZ" b="1" i="1" dirty="0">
                <a:solidFill>
                  <a:schemeClr val="tx1"/>
                </a:solidFill>
                <a:latin typeface="Times New Roman" panose="02020603050405020304" pitchFamily="18" charset="0"/>
                <a:cs typeface="Times New Roman" panose="02020603050405020304" pitchFamily="18" charset="0"/>
              </a:rPr>
              <a:t>Předpoklad: firma při přijímání svých rozhodnutí nepředpokládá, že její konkurenti reagují na změnu velikosti jejího vlastního výstupu nebo výše ceny:</a:t>
            </a:r>
          </a:p>
          <a:p>
            <a:pPr algn="just">
              <a:buFont typeface="Wingdings" panose="05000000000000000000" pitchFamily="2" charset="2"/>
              <a:buChar char="Ø"/>
            </a:pPr>
            <a:r>
              <a:rPr lang="cs-CZ" altLang="cs-CZ" b="1" i="1" dirty="0">
                <a:solidFill>
                  <a:schemeClr val="tx1"/>
                </a:solidFill>
                <a:latin typeface="Times New Roman" panose="02020603050405020304" pitchFamily="18" charset="0"/>
                <a:cs typeface="Times New Roman" panose="02020603050405020304" pitchFamily="18" charset="0"/>
              </a:rPr>
              <a:t>neodpovídá realitě: u malého počtu firem na trhu nemůže žádná nebrat v úvahu chování svých konkurentů. </a:t>
            </a:r>
          </a:p>
          <a:p>
            <a:pPr algn="just">
              <a:buFont typeface="Wingdings" panose="05000000000000000000" pitchFamily="2" charset="2"/>
              <a:buChar char="Ø"/>
            </a:pPr>
            <a:endParaRPr lang="cs-CZ" altLang="cs-CZ" b="1" i="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b="1" i="1" dirty="0">
                <a:solidFill>
                  <a:schemeClr val="tx1"/>
                </a:solidFill>
                <a:latin typeface="Times New Roman" panose="02020603050405020304" pitchFamily="18" charset="0"/>
                <a:cs typeface="Times New Roman" panose="02020603050405020304" pitchFamily="18" charset="0"/>
              </a:rPr>
              <a:t>Vyjádření v analogii s předcházejícími modely oligopolu: Strategické chování firem:</a:t>
            </a:r>
          </a:p>
          <a:p>
            <a:pPr algn="just">
              <a:buFont typeface="Wingdings" panose="05000000000000000000" pitchFamily="2" charset="2"/>
              <a:buChar char="Ø"/>
            </a:pPr>
            <a:endParaRPr lang="cs-CZ" altLang="cs-CZ" b="1" i="1" dirty="0">
              <a:solidFill>
                <a:schemeClr val="tx1"/>
              </a:solidFill>
              <a:latin typeface="Times New Roman" panose="02020603050405020304" pitchFamily="18" charset="0"/>
              <a:cs typeface="Times New Roman" panose="02020603050405020304" pitchFamily="18" charset="0"/>
            </a:endParaRPr>
          </a:p>
        </p:txBody>
      </p:sp>
      <p:sp>
        <p:nvSpPr>
          <p:cNvPr id="8" name="Arrow: Right 7"/>
          <p:cNvSpPr/>
          <p:nvPr/>
        </p:nvSpPr>
        <p:spPr>
          <a:xfrm>
            <a:off x="6870032" y="5317958"/>
            <a:ext cx="1720515" cy="7218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Modely s odhadovanými reakcemi konkurentů</a:t>
            </a:r>
          </a:p>
        </p:txBody>
      </p:sp>
      <mc:AlternateContent xmlns:mc="http://schemas.openxmlformats.org/markup-compatibility/2006">
        <mc:Choice xmlns:a14="http://schemas.microsoft.com/office/drawing/2010/main" Requires="a14">
          <p:sp>
            <p:nvSpPr>
              <p:cNvPr id="10243" name="Zástupný symbol pro obsah 2"/>
              <p:cNvSpPr>
                <a:spLocks noGrp="1"/>
              </p:cNvSpPr>
              <p:nvPr>
                <p:ph idx="1" hasCustomPrompt="1"/>
              </p:nvPr>
            </p:nvSpPr>
            <p:spPr>
              <a:xfrm>
                <a:off x="258500" y="1285109"/>
                <a:ext cx="11464290" cy="5005138"/>
              </a:xfrm>
            </p:spPr>
            <p:txBody>
              <a:bodyPr spcFirstLastPara="1" vert="horz" wrap="square" lIns="91440" tIns="45720" rIns="91440" bIns="45720" anchor="t" anchorCtr="0">
                <a:normAutofit/>
              </a:bodyPr>
              <a:lstStyle/>
              <a:p>
                <a:pPr algn="just">
                  <a:buFont typeface="Wingdings" panose="05000000000000000000" pitchFamily="2" charset="2"/>
                  <a:buChar char="Ø"/>
                </a:pPr>
                <a:r>
                  <a:rPr lang="cs-CZ" altLang="cs-CZ" b="1" dirty="0">
                    <a:solidFill>
                      <a:schemeClr val="tx1"/>
                    </a:solidFill>
                    <a:latin typeface="Times New Roman" panose="02020603050405020304" pitchFamily="18" charset="0"/>
                    <a:cs typeface="Times New Roman" panose="02020603050405020304" pitchFamily="18" charset="0"/>
                  </a:rPr>
                  <a:t>Výchozí předpoklad: odhad </a:t>
                </a:r>
                <a:r>
                  <a:rPr lang="cs-CZ" altLang="cs-CZ" b="1" i="1" dirty="0">
                    <a:solidFill>
                      <a:schemeClr val="tx1"/>
                    </a:solidFill>
                    <a:latin typeface="Times New Roman" panose="02020603050405020304" pitchFamily="18" charset="0"/>
                    <a:cs typeface="Times New Roman" panose="02020603050405020304" pitchFamily="18" charset="0"/>
                  </a:rPr>
                  <a:t>i-té</a:t>
                </a:r>
                <a:r>
                  <a:rPr lang="cs-CZ" altLang="cs-CZ" b="1" dirty="0">
                    <a:solidFill>
                      <a:schemeClr val="tx1"/>
                    </a:solidFill>
                    <a:latin typeface="Times New Roman" panose="02020603050405020304" pitchFamily="18" charset="0"/>
                    <a:cs typeface="Times New Roman" panose="02020603050405020304" pitchFamily="18" charset="0"/>
                  </a:rPr>
                  <a:t> firmy týkající se reakcí jiné </a:t>
                </a:r>
                <a:r>
                  <a:rPr lang="cs-CZ" altLang="cs-CZ" b="1" i="1" dirty="0">
                    <a:solidFill>
                      <a:schemeClr val="tx1"/>
                    </a:solidFill>
                    <a:latin typeface="Times New Roman" panose="02020603050405020304" pitchFamily="18" charset="0"/>
                    <a:cs typeface="Times New Roman" panose="02020603050405020304" pitchFamily="18" charset="0"/>
                  </a:rPr>
                  <a:t>j-té</a:t>
                </a:r>
                <a:r>
                  <a:rPr lang="cs-CZ" altLang="cs-CZ" b="1" dirty="0">
                    <a:solidFill>
                      <a:schemeClr val="tx1"/>
                    </a:solidFill>
                    <a:latin typeface="Times New Roman" panose="02020603050405020304" pitchFamily="18" charset="0"/>
                    <a:cs typeface="Times New Roman" panose="02020603050405020304" pitchFamily="18" charset="0"/>
                  </a:rPr>
                  <a:t> firmy na její vlastní rozhodnutí o změně výstupu: </a:t>
                </a:r>
              </a:p>
              <a:p>
                <a:pPr marL="114300" indent="0" algn="ctr">
                  <a:buNone/>
                </a:pPr>
                <a14:m>
                  <m:oMathPara xmlns:m="http://schemas.openxmlformats.org/officeDocument/2006/math">
                    <m:oMathParaPr>
                      <m:jc m:val="centerGroup"/>
                    </m:oMathParaPr>
                    <m:oMath xmlns:m="http://schemas.openxmlformats.org/officeDocument/2006/math">
                      <m:f>
                        <m:fPr>
                          <m:ctrlPr>
                            <a:rPr lang="cs-CZ" altLang="cs-CZ" b="1" i="1" smtClean="0">
                              <a:solidFill>
                                <a:schemeClr val="tx1"/>
                              </a:solidFill>
                              <a:latin typeface="Cambria Math" panose="02040503050406030204" pitchFamily="18" charset="0"/>
                              <a:cs typeface="Times New Roman" panose="02020603050405020304" pitchFamily="18" charset="0"/>
                            </a:rPr>
                          </m:ctrlPr>
                        </m:fPr>
                        <m:num>
                          <m: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𝜹</m:t>
                          </m:r>
                          <m:sSub>
                            <m:sSubPr>
                              <m:ctrlP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𝒒</m:t>
                              </m:r>
                            </m:e>
                            <m:sub>
                              <m: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𝒋</m:t>
                              </m:r>
                            </m:sub>
                          </m:sSub>
                        </m:num>
                        <m:den>
                          <m: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𝜹</m:t>
                          </m:r>
                          <m:sSub>
                            <m:sSubPr>
                              <m:ctrlPr>
                                <a:rPr lang="cs-CZ" altLang="cs-CZ"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altLang="cs-CZ"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𝒒</m:t>
                              </m:r>
                            </m:e>
                            <m:sub>
                              <m: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𝒊</m:t>
                              </m:r>
                            </m:sub>
                          </m:sSub>
                        </m:den>
                      </m:f>
                      <m: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cs-CZ" altLang="cs-CZ" b="1" i="1" smtClean="0">
                          <a:solidFill>
                            <a:schemeClr val="tx1"/>
                          </a:solidFill>
                          <a:latin typeface="Cambria Math" panose="02040503050406030204" pitchFamily="18" charset="0"/>
                          <a:cs typeface="Times New Roman" panose="02020603050405020304" pitchFamily="18" charset="0"/>
                        </a:rPr>
                        <m:t>𝟎</m:t>
                      </m:r>
                    </m:oMath>
                  </m:oMathPara>
                </a14:m>
                <a:endParaRPr lang="cs-CZ" altLang="cs-CZ"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altLang="cs-CZ" sz="3200" b="1" dirty="0">
                    <a:latin typeface="Times New Roman" panose="02020603050405020304" pitchFamily="18" charset="0"/>
                    <a:cs typeface="Times New Roman" panose="02020603050405020304" pitchFamily="18" charset="0"/>
                  </a:rPr>
                  <a:t>=&gt;</a:t>
                </a:r>
                <a:r>
                  <a:rPr lang="cs-CZ" altLang="cs-CZ" b="1" dirty="0">
                    <a:solidFill>
                      <a:schemeClr val="tx1"/>
                    </a:solidFill>
                    <a:latin typeface="Times New Roman" panose="02020603050405020304" pitchFamily="18" charset="0"/>
                    <a:cs typeface="Times New Roman" panose="02020603050405020304" pitchFamily="18" charset="0"/>
                  </a:rPr>
                  <a:t> Vliv na definici nutné podmínky maximalizace zisku:</a:t>
                </a:r>
              </a:p>
              <a:p>
                <a:pPr algn="just">
                  <a:buFont typeface="Wingdings" panose="05000000000000000000" pitchFamily="2" charset="2"/>
                  <a:buChar char="Ø"/>
                </a:pPr>
                <a:endParaRPr lang="cs-CZ" altLang="cs-CZ" b="1" dirty="0">
                  <a:solidFill>
                    <a:schemeClr val="tx1"/>
                  </a:solidFill>
                  <a:latin typeface="Times New Roman" panose="02020603050405020304" pitchFamily="18" charset="0"/>
                  <a:cs typeface="Times New Roman" panose="02020603050405020304" pitchFamily="18" charset="0"/>
                </a:endParaRPr>
              </a:p>
            </p:txBody>
          </p:sp>
        </mc:Choice>
        <mc:Fallback>
          <p:sp>
            <p:nvSpPr>
              <p:cNvPr id="10243" name="Zástupný symbol pro obsah 2"/>
              <p:cNvSpPr>
                <a:spLocks noGrp="1" noRot="1" noChangeAspect="1" noMove="1" noResize="1" noEditPoints="1" noAdjustHandles="1" noChangeArrowheads="1" noChangeShapeType="1" noTextEdit="1"/>
              </p:cNvSpPr>
              <p:nvPr>
                <p:ph idx="1" hasCustomPrompt="1"/>
              </p:nvPr>
            </p:nvSpPr>
            <p:spPr>
              <a:xfrm>
                <a:off x="258500" y="1285109"/>
                <a:ext cx="11464290" cy="5005138"/>
              </a:xfrm>
              <a:blipFill>
                <a:blip r:embed="rId3"/>
                <a:stretch>
                  <a:fillRect t="-609" r="-1382"/>
                </a:stretch>
              </a:blipFill>
            </p:spPr>
            <p:txBody>
              <a:bodyPr/>
              <a:lstStyle/>
              <a:p>
                <a:r>
                  <a:rPr lang="en-GB">
                    <a:noFill/>
                  </a:rPr>
                  <a:t> </a:t>
                </a:r>
              </a:p>
            </p:txBody>
          </p:sp>
        </mc:Fallback>
      </mc:AlternateContent>
      <p:pic>
        <p:nvPicPr>
          <p:cNvPr id="7" name="Picture 6"/>
          <p:cNvPicPr>
            <a:picLocks noChangeAspect="1"/>
          </p:cNvPicPr>
          <p:nvPr/>
        </p:nvPicPr>
        <p:blipFill>
          <a:blip r:embed="rId4"/>
          <a:stretch>
            <a:fillRect/>
          </a:stretch>
        </p:blipFill>
        <p:spPr>
          <a:xfrm>
            <a:off x="994611" y="4224025"/>
            <a:ext cx="9954126" cy="19329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421DE-3CC0-DA00-3A15-8538B00F67A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42925F4-447F-743D-F66C-66EB176C66C9}"/>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Modely s odhadovanými reakcemi konkurentů</a:t>
            </a:r>
          </a:p>
        </p:txBody>
      </p:sp>
      <p:pic>
        <p:nvPicPr>
          <p:cNvPr id="6" name="Picture 5">
            <a:extLst>
              <a:ext uri="{FF2B5EF4-FFF2-40B4-BE49-F238E27FC236}">
                <a16:creationId xmlns:a16="http://schemas.microsoft.com/office/drawing/2014/main" id="{8A86402C-1F96-FECB-6508-8983C4A9F2DF}"/>
              </a:ext>
            </a:extLst>
          </p:cNvPr>
          <p:cNvPicPr>
            <a:picLocks noChangeAspect="1"/>
          </p:cNvPicPr>
          <p:nvPr/>
        </p:nvPicPr>
        <p:blipFill>
          <a:blip r:embed="rId3"/>
          <a:stretch>
            <a:fillRect/>
          </a:stretch>
        </p:blipFill>
        <p:spPr>
          <a:xfrm>
            <a:off x="77197" y="1285109"/>
            <a:ext cx="12037606" cy="5035480"/>
          </a:xfrm>
          <a:prstGeom prst="rect">
            <a:avLst/>
          </a:prstGeom>
        </p:spPr>
      </p:pic>
    </p:spTree>
    <p:extLst>
      <p:ext uri="{BB962C8B-B14F-4D97-AF65-F5344CB8AC3E}">
        <p14:creationId xmlns:p14="http://schemas.microsoft.com/office/powerpoint/2010/main" val="205393697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1380423"/>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4000" b="1" kern="1200" cap="all" dirty="0" err="1">
                <a:solidFill>
                  <a:srgbClr val="FF0000"/>
                </a:solidFill>
                <a:latin typeface="+mj-lt"/>
                <a:ea typeface="+mj-ea"/>
                <a:cs typeface="+mj-cs"/>
              </a:rPr>
              <a:t>Stackelbergův</a:t>
            </a:r>
            <a:r>
              <a:rPr lang="cs-CZ" sz="4000" b="1" kern="1200" cap="all" dirty="0">
                <a:solidFill>
                  <a:srgbClr val="FF0000"/>
                </a:solidFill>
                <a:latin typeface="+mj-lt"/>
                <a:ea typeface="+mj-ea"/>
                <a:cs typeface="+mj-cs"/>
              </a:rPr>
              <a:t> model oligopolu, </a:t>
            </a:r>
            <a:br>
              <a:rPr lang="cs-CZ" sz="4000" b="1" kern="1200" cap="all" dirty="0">
                <a:solidFill>
                  <a:srgbClr val="FF0000"/>
                </a:solidFill>
                <a:latin typeface="+mj-lt"/>
                <a:ea typeface="+mj-ea"/>
                <a:cs typeface="+mj-cs"/>
              </a:rPr>
            </a:br>
            <a:r>
              <a:rPr lang="cs-CZ" sz="4000" b="1" kern="1200" cap="all" dirty="0">
                <a:solidFill>
                  <a:srgbClr val="FF0000"/>
                </a:solidFill>
                <a:latin typeface="+mj-lt"/>
                <a:ea typeface="+mj-ea"/>
                <a:cs typeface="+mj-cs"/>
              </a:rPr>
              <a:t>model cenového vůdcovství </a:t>
            </a:r>
          </a:p>
        </p:txBody>
      </p:sp>
      <p:sp>
        <p:nvSpPr>
          <p:cNvPr id="10243" name="Zástupný symbol pro obsah 2"/>
          <p:cNvSpPr>
            <a:spLocks noGrp="1"/>
          </p:cNvSpPr>
          <p:nvPr>
            <p:ph idx="1" hasCustomPrompt="1"/>
          </p:nvPr>
        </p:nvSpPr>
        <p:spPr>
          <a:xfrm>
            <a:off x="258500" y="2237875"/>
            <a:ext cx="11675000" cy="4052372"/>
          </a:xfrm>
        </p:spPr>
        <p:txBody>
          <a:bodyPr spcFirstLastPara="1" vert="horz" wrap="square" lIns="91440" tIns="45720" rIns="91440" bIns="45720" anchor="t" anchorCtr="0">
            <a:normAutofit/>
          </a:bodyPr>
          <a:lstStyle/>
          <a:p>
            <a:pPr algn="just"/>
            <a:r>
              <a:rPr lang="cs-CZ" altLang="cs-CZ" sz="4000" b="1" i="1" dirty="0">
                <a:solidFill>
                  <a:schemeClr val="tx1"/>
                </a:solidFill>
                <a:latin typeface="Times New Roman" panose="02020603050405020304" pitchFamily="18" charset="0"/>
                <a:cs typeface="Times New Roman" panose="02020603050405020304" pitchFamily="18" charset="0"/>
              </a:rPr>
              <a:t> Podmnožiny modelu s odhadovanými reakcemi konkurentů:</a:t>
            </a:r>
          </a:p>
          <a:p>
            <a:pPr algn="just">
              <a:buFont typeface="Wingdings" panose="05000000000000000000" pitchFamily="2" charset="2"/>
              <a:buChar char="Ø"/>
            </a:pPr>
            <a:r>
              <a:rPr lang="cs-CZ" altLang="cs-CZ" sz="4000" b="1" dirty="0">
                <a:solidFill>
                  <a:schemeClr val="tx1"/>
                </a:solidFill>
                <a:latin typeface="Times New Roman" panose="02020603050405020304" pitchFamily="18" charset="0"/>
                <a:cs typeface="Times New Roman" panose="02020603050405020304" pitchFamily="18" charset="0"/>
              </a:rPr>
              <a:t>Spojeny se snahou </a:t>
            </a:r>
            <a:r>
              <a:rPr lang="cs-CZ" altLang="cs-CZ" sz="4000" b="1" i="1" dirty="0">
                <a:solidFill>
                  <a:schemeClr val="tx1"/>
                </a:solidFill>
                <a:latin typeface="Times New Roman" panose="02020603050405020304" pitchFamily="18" charset="0"/>
                <a:cs typeface="Times New Roman" panose="02020603050405020304" pitchFamily="18" charset="0"/>
              </a:rPr>
              <a:t>i-té </a:t>
            </a:r>
            <a:r>
              <a:rPr lang="cs-CZ" altLang="cs-CZ" sz="4000" b="1" dirty="0">
                <a:solidFill>
                  <a:schemeClr val="tx1"/>
                </a:solidFill>
                <a:latin typeface="Times New Roman" panose="02020603050405020304" pitchFamily="18" charset="0"/>
                <a:cs typeface="Times New Roman" panose="02020603050405020304" pitchFamily="18" charset="0"/>
              </a:rPr>
              <a:t>firmy odhadnout reakci jiných firem na změny jejího vlastního výstupu a následně i na tržní ceny.</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1380423"/>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4000" b="1" kern="1200" cap="all" dirty="0" err="1">
                <a:solidFill>
                  <a:srgbClr val="FF0000"/>
                </a:solidFill>
                <a:latin typeface="+mj-lt"/>
                <a:ea typeface="+mj-ea"/>
                <a:cs typeface="+mj-cs"/>
              </a:rPr>
              <a:t>Stackelbergův</a:t>
            </a:r>
            <a:r>
              <a:rPr lang="cs-CZ" sz="4000" b="1" kern="1200" cap="all" dirty="0">
                <a:solidFill>
                  <a:srgbClr val="FF0000"/>
                </a:solidFill>
                <a:latin typeface="+mj-lt"/>
                <a:ea typeface="+mj-ea"/>
                <a:cs typeface="+mj-cs"/>
              </a:rPr>
              <a:t> model oligopolu, </a:t>
            </a:r>
            <a:br>
              <a:rPr lang="cs-CZ" sz="4000" b="1" kern="1200" cap="all" dirty="0">
                <a:solidFill>
                  <a:srgbClr val="FF0000"/>
                </a:solidFill>
                <a:latin typeface="+mj-lt"/>
                <a:ea typeface="+mj-ea"/>
                <a:cs typeface="+mj-cs"/>
              </a:rPr>
            </a:br>
            <a:r>
              <a:rPr lang="cs-CZ" sz="4000" b="1" kern="1200" cap="all" dirty="0">
                <a:solidFill>
                  <a:srgbClr val="FF0000"/>
                </a:solidFill>
                <a:latin typeface="+mj-lt"/>
                <a:ea typeface="+mj-ea"/>
                <a:cs typeface="+mj-cs"/>
              </a:rPr>
              <a:t> </a:t>
            </a:r>
          </a:p>
        </p:txBody>
      </p:sp>
      <mc:AlternateContent xmlns:mc="http://schemas.openxmlformats.org/markup-compatibility/2006">
        <mc:Choice xmlns:a14="http://schemas.microsoft.com/office/drawing/2010/main" Requires="a14">
          <p:sp>
            <p:nvSpPr>
              <p:cNvPr id="10243" name="Zástupný symbol pro obsah 2"/>
              <p:cNvSpPr>
                <a:spLocks noGrp="1"/>
              </p:cNvSpPr>
              <p:nvPr>
                <p:ph idx="1" hasCustomPrompt="1"/>
              </p:nvPr>
            </p:nvSpPr>
            <p:spPr>
              <a:xfrm>
                <a:off x="258500" y="1588168"/>
                <a:ext cx="11675000" cy="4776537"/>
              </a:xfrm>
            </p:spPr>
            <p:txBody>
              <a:bodyPr spcFirstLastPara="1" vert="horz" wrap="square" lIns="91440" tIns="45720" rIns="91440" bIns="45720" anchor="t" anchorCtr="0">
                <a:normAutofit fontScale="92500" lnSpcReduction="10000"/>
              </a:bodyPr>
              <a:lstStyle/>
              <a:p>
                <a:pPr algn="just"/>
                <a:r>
                  <a:rPr lang="cs-CZ" altLang="cs-CZ" sz="2400" b="1" i="1" dirty="0">
                    <a:solidFill>
                      <a:schemeClr val="tx1"/>
                    </a:solidFill>
                    <a:latin typeface="Times New Roman" panose="02020603050405020304" pitchFamily="18" charset="0"/>
                    <a:cs typeface="Times New Roman" panose="02020603050405020304" pitchFamily="18" charset="0"/>
                  </a:rPr>
                  <a:t>Model duopolu; Stejné předpoklady jako </a:t>
                </a:r>
                <a:r>
                  <a:rPr lang="cs-CZ" altLang="cs-CZ" sz="2400" b="1" i="1" dirty="0" err="1">
                    <a:solidFill>
                      <a:schemeClr val="tx1"/>
                    </a:solidFill>
                    <a:latin typeface="Times New Roman" panose="02020603050405020304" pitchFamily="18" charset="0"/>
                    <a:cs typeface="Times New Roman" panose="02020603050405020304" pitchFamily="18" charset="0"/>
                  </a:rPr>
                  <a:t>Cournotův</a:t>
                </a:r>
                <a:r>
                  <a:rPr lang="cs-CZ" altLang="cs-CZ" sz="2400" b="1" i="1" dirty="0">
                    <a:solidFill>
                      <a:schemeClr val="tx1"/>
                    </a:solidFill>
                    <a:latin typeface="Times New Roman" panose="02020603050405020304" pitchFamily="18" charset="0"/>
                    <a:cs typeface="Times New Roman" panose="02020603050405020304" pitchFamily="18" charset="0"/>
                  </a:rPr>
                  <a:t> model s výjimkou </a:t>
                </a:r>
                <a:r>
                  <a:rPr lang="cs-CZ" altLang="cs-CZ" sz="2400" b="1" i="1" dirty="0">
                    <a:solidFill>
                      <a:schemeClr val="tx1"/>
                    </a:solidFill>
                    <a:highlight>
                      <a:srgbClr val="FFFF00"/>
                    </a:highlight>
                    <a:latin typeface="Times New Roman" panose="02020603050405020304" pitchFamily="18" charset="0"/>
                    <a:cs typeface="Times New Roman" panose="02020603050405020304" pitchFamily="18" charset="0"/>
                  </a:rPr>
                  <a:t>vzájemné reakce firem: </a:t>
                </a:r>
              </a:p>
              <a:p>
                <a:pPr marL="857250" indent="-742950" algn="just">
                  <a:buFont typeface="+mj-lt"/>
                  <a:buAutoNum type="arabicPeriod"/>
                </a:pPr>
                <a:r>
                  <a:rPr lang="cs-CZ" altLang="cs-CZ" sz="2400" b="1" dirty="0" err="1">
                    <a:solidFill>
                      <a:srgbClr val="FF0000"/>
                    </a:solidFill>
                    <a:latin typeface="Times New Roman" panose="02020603050405020304" pitchFamily="18" charset="0"/>
                    <a:cs typeface="Times New Roman" panose="02020603050405020304" pitchFamily="18" charset="0"/>
                  </a:rPr>
                  <a:t>Counotův</a:t>
                </a:r>
                <a:r>
                  <a:rPr lang="cs-CZ" altLang="cs-CZ" sz="2400" b="1" dirty="0">
                    <a:solidFill>
                      <a:srgbClr val="FF0000"/>
                    </a:solidFill>
                    <a:latin typeface="Times New Roman" panose="02020603050405020304" pitchFamily="18" charset="0"/>
                    <a:cs typeface="Times New Roman" panose="02020603050405020304" pitchFamily="18" charset="0"/>
                  </a:rPr>
                  <a:t> model: </a:t>
                </a:r>
                <a:r>
                  <a:rPr lang="cs-CZ" altLang="cs-CZ" sz="2400" b="1" dirty="0">
                    <a:solidFill>
                      <a:schemeClr val="tx1"/>
                    </a:solidFill>
                    <a:latin typeface="Times New Roman" panose="02020603050405020304" pitchFamily="18" charset="0"/>
                    <a:cs typeface="Times New Roman" panose="02020603050405020304" pitchFamily="18" charset="0"/>
                  </a:rPr>
                  <a:t>nepředpokládá reakci </a:t>
                </a:r>
                <a:r>
                  <a:rPr lang="cs-CZ" altLang="cs-CZ" sz="2400" b="1" i="1" dirty="0">
                    <a:solidFill>
                      <a:schemeClr val="tx1"/>
                    </a:solidFill>
                    <a:latin typeface="Times New Roman" panose="02020603050405020304" pitchFamily="18" charset="0"/>
                    <a:cs typeface="Times New Roman" panose="02020603050405020304" pitchFamily="18" charset="0"/>
                  </a:rPr>
                  <a:t>j-té firmy </a:t>
                </a:r>
                <a:r>
                  <a:rPr lang="cs-CZ" altLang="cs-CZ" sz="2400" b="1" dirty="0">
                    <a:solidFill>
                      <a:schemeClr val="tx1"/>
                    </a:solidFill>
                    <a:latin typeface="Times New Roman" panose="02020603050405020304" pitchFamily="18" charset="0"/>
                    <a:cs typeface="Times New Roman" panose="02020603050405020304" pitchFamily="18" charset="0"/>
                  </a:rPr>
                  <a:t>na změnu výstupu </a:t>
                </a:r>
                <a:r>
                  <a:rPr lang="cs-CZ" altLang="cs-CZ" sz="2400" b="1" i="1" dirty="0">
                    <a:solidFill>
                      <a:schemeClr val="tx1"/>
                    </a:solidFill>
                    <a:latin typeface="Times New Roman" panose="02020603050405020304" pitchFamily="18" charset="0"/>
                    <a:cs typeface="Times New Roman" panose="02020603050405020304" pitchFamily="18" charset="0"/>
                  </a:rPr>
                  <a:t>i-té firmy:</a:t>
                </a:r>
                <a14:m>
                  <m:oMath xmlns:m="http://schemas.openxmlformats.org/officeDocument/2006/math">
                    <m:r>
                      <a:rPr lang="cs-CZ" altLang="cs-CZ" sz="2400" b="1" i="1" smtClean="0">
                        <a:solidFill>
                          <a:schemeClr val="tx1"/>
                        </a:solidFill>
                        <a:latin typeface="Cambria Math" panose="02040503050406030204" pitchFamily="18" charset="0"/>
                        <a:cs typeface="Times New Roman" panose="02020603050405020304" pitchFamily="18" charset="0"/>
                      </a:rPr>
                      <m:t> </m:t>
                    </m:r>
                    <m:f>
                      <m:fPr>
                        <m:ctrlPr>
                          <a:rPr lang="cs-CZ" altLang="cs-CZ" sz="2400" b="1" i="1" smtClean="0">
                            <a:solidFill>
                              <a:srgbClr val="FF0000"/>
                            </a:solidFill>
                            <a:latin typeface="Cambria Math" panose="02040503050406030204" pitchFamily="18" charset="0"/>
                            <a:cs typeface="Times New Roman" panose="02020603050405020304" pitchFamily="18" charset="0"/>
                          </a:rPr>
                        </m:ctrlPr>
                      </m:fPr>
                      <m:num>
                        <m:r>
                          <a:rPr lang="cs-CZ" altLang="cs-CZ"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𝜹</m:t>
                        </m:r>
                        <m:sSub>
                          <m:sSubPr>
                            <m:ctrlPr>
                              <a:rPr lang="cs-CZ" altLang="cs-CZ"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altLang="cs-CZ"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𝒒</m:t>
                            </m:r>
                          </m:e>
                          <m:sub>
                            <m:r>
                              <a:rPr lang="cs-CZ" altLang="cs-CZ"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𝒋</m:t>
                            </m:r>
                          </m:sub>
                        </m:sSub>
                      </m:num>
                      <m:den>
                        <m:r>
                          <a:rPr lang="cs-CZ" altLang="cs-CZ"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𝜹</m:t>
                        </m:r>
                        <m:sSub>
                          <m:sSubPr>
                            <m:ctrlPr>
                              <a:rPr lang="cs-CZ" altLang="cs-CZ" sz="24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altLang="cs-CZ" sz="24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𝒒</m:t>
                            </m:r>
                          </m:e>
                          <m:sub>
                            <m:r>
                              <a:rPr lang="cs-CZ" altLang="cs-CZ"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𝒊</m:t>
                            </m:r>
                          </m:sub>
                        </m:sSub>
                      </m:den>
                    </m:f>
                    <m:r>
                      <a:rPr lang="cs-CZ" altLang="cs-CZ" sz="2400" b="1" i="1" smtClean="0">
                        <a:solidFill>
                          <a:srgbClr val="FF0000"/>
                        </a:solidFill>
                        <a:latin typeface="Cambria Math" panose="02040503050406030204" pitchFamily="18" charset="0"/>
                        <a:cs typeface="Times New Roman" panose="02020603050405020304" pitchFamily="18" charset="0"/>
                      </a:rPr>
                      <m:t>=</m:t>
                    </m:r>
                    <m:r>
                      <a:rPr lang="cs-CZ" altLang="cs-CZ" sz="2400" b="1" i="1" smtClean="0">
                        <a:solidFill>
                          <a:srgbClr val="FF0000"/>
                        </a:solidFill>
                        <a:latin typeface="Cambria Math" panose="02040503050406030204" pitchFamily="18" charset="0"/>
                        <a:cs typeface="Times New Roman" panose="02020603050405020304" pitchFamily="18" charset="0"/>
                      </a:rPr>
                      <m:t>𝟎</m:t>
                    </m:r>
                  </m:oMath>
                </a14:m>
                <a:endParaRPr lang="cs-CZ" altLang="cs-CZ" sz="2400" b="1" dirty="0">
                  <a:solidFill>
                    <a:schemeClr val="tx1"/>
                  </a:solidFill>
                  <a:latin typeface="Times New Roman" panose="02020603050405020304" pitchFamily="18" charset="0"/>
                  <a:cs typeface="Times New Roman" panose="02020603050405020304" pitchFamily="18" charset="0"/>
                </a:endParaRPr>
              </a:p>
              <a:p>
                <a:pPr marL="857250" indent="-742950" algn="just">
                  <a:buFont typeface="+mj-lt"/>
                  <a:buAutoNum type="arabicPeriod"/>
                </a:pPr>
                <a:r>
                  <a:rPr lang="cs-CZ" altLang="cs-CZ" sz="2400" b="1" dirty="0" err="1">
                    <a:solidFill>
                      <a:srgbClr val="FF0000"/>
                    </a:solidFill>
                    <a:latin typeface="Times New Roman" panose="02020603050405020304" pitchFamily="18" charset="0"/>
                    <a:cs typeface="Times New Roman" panose="02020603050405020304" pitchFamily="18" charset="0"/>
                  </a:rPr>
                  <a:t>Stackelbergův</a:t>
                </a:r>
                <a:r>
                  <a:rPr lang="cs-CZ" altLang="cs-CZ" sz="2400" b="1" dirty="0">
                    <a:solidFill>
                      <a:srgbClr val="FF0000"/>
                    </a:solidFill>
                    <a:latin typeface="Times New Roman" panose="02020603050405020304" pitchFamily="18" charset="0"/>
                    <a:cs typeface="Times New Roman" panose="02020603050405020304" pitchFamily="18" charset="0"/>
                  </a:rPr>
                  <a:t> model: </a:t>
                </a:r>
                <a:r>
                  <a:rPr lang="cs-CZ" altLang="cs-CZ" sz="2400" b="1" dirty="0">
                    <a:solidFill>
                      <a:schemeClr val="tx1"/>
                    </a:solidFill>
                    <a:latin typeface="Times New Roman" panose="02020603050405020304" pitchFamily="18" charset="0"/>
                    <a:cs typeface="Times New Roman" panose="02020603050405020304" pitchFamily="18" charset="0"/>
                  </a:rPr>
                  <a:t>reakci bere v úvahu: </a:t>
                </a:r>
                <a14:m>
                  <m:oMath xmlns:m="http://schemas.openxmlformats.org/officeDocument/2006/math">
                    <m:f>
                      <m:fPr>
                        <m:ctrlPr>
                          <a:rPr lang="cs-CZ" altLang="cs-CZ" sz="2400" b="1" i="1" smtClean="0">
                            <a:solidFill>
                              <a:srgbClr val="FF0000"/>
                            </a:solidFill>
                            <a:latin typeface="Cambria Math" panose="02040503050406030204" pitchFamily="18" charset="0"/>
                            <a:cs typeface="Times New Roman" panose="02020603050405020304" pitchFamily="18" charset="0"/>
                          </a:rPr>
                        </m:ctrlPr>
                      </m:fPr>
                      <m:num>
                        <m:r>
                          <a:rPr lang="cs-CZ" altLang="cs-CZ"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𝜹</m:t>
                        </m:r>
                        <m:sSub>
                          <m:sSubPr>
                            <m:ctrlPr>
                              <a:rPr lang="cs-CZ" altLang="cs-CZ"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altLang="cs-CZ"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𝒒</m:t>
                            </m:r>
                          </m:e>
                          <m:sub>
                            <m:r>
                              <a:rPr lang="cs-CZ" altLang="cs-CZ"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𝒋</m:t>
                            </m:r>
                          </m:sub>
                        </m:sSub>
                      </m:num>
                      <m:den>
                        <m:r>
                          <a:rPr lang="cs-CZ" altLang="cs-CZ"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𝜹</m:t>
                        </m:r>
                        <m:sSub>
                          <m:sSubPr>
                            <m:ctrlPr>
                              <a:rPr lang="cs-CZ" altLang="cs-CZ" sz="24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altLang="cs-CZ" sz="24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𝒒</m:t>
                            </m:r>
                          </m:e>
                          <m:sub>
                            <m:r>
                              <a:rPr lang="cs-CZ" altLang="cs-CZ"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𝒊</m:t>
                            </m:r>
                          </m:sub>
                        </m:sSub>
                      </m:den>
                    </m:f>
                    <m:r>
                      <a:rPr lang="cs-CZ" altLang="cs-CZ"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cs-CZ" altLang="cs-CZ" sz="2400" b="1" i="1" smtClean="0">
                        <a:solidFill>
                          <a:srgbClr val="FF0000"/>
                        </a:solidFill>
                        <a:latin typeface="Cambria Math" panose="02040503050406030204" pitchFamily="18" charset="0"/>
                        <a:cs typeface="Times New Roman" panose="02020603050405020304" pitchFamily="18" charset="0"/>
                      </a:rPr>
                      <m:t>𝟎</m:t>
                    </m:r>
                  </m:oMath>
                </a14:m>
                <a:endParaRPr lang="cs-CZ" altLang="cs-CZ" sz="2400" b="1" dirty="0">
                  <a:solidFill>
                    <a:srgbClr val="FF0000"/>
                  </a:solidFill>
                  <a:latin typeface="Times New Roman" panose="02020603050405020304" pitchFamily="18" charset="0"/>
                  <a:cs typeface="Times New Roman" panose="02020603050405020304" pitchFamily="18" charset="0"/>
                </a:endParaRPr>
              </a:p>
              <a:p>
                <a:pPr algn="just"/>
                <a:endParaRPr lang="cs-CZ" altLang="cs-CZ" sz="2400" b="1" i="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2400" b="1" i="1" dirty="0">
                    <a:solidFill>
                      <a:schemeClr val="tx1"/>
                    </a:solidFill>
                    <a:latin typeface="Times New Roman" panose="02020603050405020304" pitchFamily="18" charset="0"/>
                    <a:cs typeface="Times New Roman" panose="02020603050405020304" pitchFamily="18" charset="0"/>
                  </a:rPr>
                  <a:t>Firma, které se podaří zjistit způsob reakce konkurenta –  realizuje výhodu = větší zisk.</a:t>
                </a:r>
              </a:p>
              <a:p>
                <a:pPr algn="just"/>
                <a:r>
                  <a:rPr lang="cs-CZ" altLang="cs-CZ" sz="2400" b="1" i="1" dirty="0">
                    <a:solidFill>
                      <a:schemeClr val="tx1"/>
                    </a:solidFill>
                    <a:latin typeface="Times New Roman" panose="02020603050405020304" pitchFamily="18" charset="0"/>
                    <a:cs typeface="Times New Roman" panose="02020603050405020304" pitchFamily="18" charset="0"/>
                  </a:rPr>
                  <a:t>Další aspekty: </a:t>
                </a:r>
              </a:p>
              <a:p>
                <a:pPr marL="971550" indent="-857250" algn="just">
                  <a:buFont typeface="+mj-lt"/>
                  <a:buAutoNum type="romanUcPeriod"/>
                </a:pPr>
                <a:r>
                  <a:rPr lang="cs-CZ" altLang="cs-CZ" sz="2400" b="1" i="1" dirty="0">
                    <a:solidFill>
                      <a:schemeClr val="tx1"/>
                    </a:solidFill>
                    <a:highlight>
                      <a:srgbClr val="FFFF00"/>
                    </a:highlight>
                    <a:latin typeface="Times New Roman" panose="02020603050405020304" pitchFamily="18" charset="0"/>
                    <a:cs typeface="Times New Roman" panose="02020603050405020304" pitchFamily="18" charset="0"/>
                  </a:rPr>
                  <a:t>ASYMETRICKÉ CHOVÁNÍ: </a:t>
                </a:r>
                <a:r>
                  <a:rPr lang="cs-CZ" altLang="cs-CZ" sz="2400" b="1" i="1" dirty="0">
                    <a:solidFill>
                      <a:schemeClr val="tx1"/>
                    </a:solidFill>
                    <a:latin typeface="Times New Roman" panose="02020603050405020304" pitchFamily="18" charset="0"/>
                    <a:cs typeface="Times New Roman" panose="02020603050405020304" pitchFamily="18" charset="0"/>
                  </a:rPr>
                  <a:t>první (aktivní) firma v postavení vůdce a druhá (pasivní) firma v postavení následníka. </a:t>
                </a:r>
              </a:p>
              <a:p>
                <a:pPr algn="just">
                  <a:buFont typeface="Wingdings" panose="05000000000000000000" pitchFamily="2" charset="2"/>
                  <a:buChar char="Ø"/>
                </a:pPr>
                <a:r>
                  <a:rPr lang="cs-CZ" altLang="cs-CZ" sz="2400" b="1" i="1" dirty="0">
                    <a:solidFill>
                      <a:schemeClr val="tx1"/>
                    </a:solidFill>
                    <a:latin typeface="Times New Roman" panose="02020603050405020304" pitchFamily="18" charset="0"/>
                    <a:cs typeface="Times New Roman" panose="02020603050405020304" pitchFamily="18" charset="0"/>
                  </a:rPr>
                  <a:t>Aktivní firma využívá znalost reakční křivky pasivní firmy a zlepšuje svou pozici.</a:t>
                </a:r>
              </a:p>
              <a:p>
                <a:pPr marL="971550" indent="-857250" algn="just">
                  <a:buFont typeface="+mj-lt"/>
                  <a:buAutoNum type="romanUcPeriod" startAt="2"/>
                </a:pPr>
                <a:r>
                  <a:rPr lang="cs-CZ" altLang="cs-CZ" sz="2400" b="1" i="1" dirty="0">
                    <a:solidFill>
                      <a:schemeClr val="tx1"/>
                    </a:solidFill>
                    <a:highlight>
                      <a:srgbClr val="FFFF00"/>
                    </a:highlight>
                    <a:latin typeface="Times New Roman" panose="02020603050405020304" pitchFamily="18" charset="0"/>
                    <a:cs typeface="Times New Roman" panose="02020603050405020304" pitchFamily="18" charset="0"/>
                  </a:rPr>
                  <a:t>ASPEKT ČASOVÉ ODLIŠNOSTI: </a:t>
                </a:r>
                <a:r>
                  <a:rPr lang="cs-CZ" altLang="cs-CZ" sz="2400" b="1" i="1" dirty="0">
                    <a:solidFill>
                      <a:schemeClr val="tx1"/>
                    </a:solidFill>
                    <a:latin typeface="Times New Roman" panose="02020603050405020304" pitchFamily="18" charset="0"/>
                    <a:cs typeface="Times New Roman" panose="02020603050405020304" pitchFamily="18" charset="0"/>
                  </a:rPr>
                  <a:t>výhodou firmy, která oznámí velikost svého výstupu jako první, je, že druhá firma považuje tuto velikost výstupu za neměnnou </a:t>
                </a:r>
                <a:r>
                  <a:rPr lang="cs-CZ" altLang="cs-CZ" sz="2400" b="1" dirty="0">
                    <a:latin typeface="Times New Roman" panose="02020603050405020304" pitchFamily="18" charset="0"/>
                    <a:cs typeface="Times New Roman" panose="02020603050405020304" pitchFamily="18" charset="0"/>
                  </a:rPr>
                  <a:t>=&gt;</a:t>
                </a:r>
                <a:r>
                  <a:rPr lang="cs-CZ" altLang="cs-CZ" sz="2400" b="1" i="1" dirty="0">
                    <a:solidFill>
                      <a:schemeClr val="tx1"/>
                    </a:solidFill>
                    <a:latin typeface="Times New Roman" panose="02020603050405020304" pitchFamily="18" charset="0"/>
                    <a:cs typeface="Times New Roman" panose="02020603050405020304" pitchFamily="18" charset="0"/>
                  </a:rPr>
                  <a:t> z ní následně odvozuje velikost svého výstupu. </a:t>
                </a:r>
              </a:p>
            </p:txBody>
          </p:sp>
        </mc:Choice>
        <mc:Fallback>
          <p:sp>
            <p:nvSpPr>
              <p:cNvPr id="10243" name="Zástupný symbol pro obsah 2"/>
              <p:cNvSpPr>
                <a:spLocks noGrp="1" noRot="1" noChangeAspect="1" noMove="1" noResize="1" noEditPoints="1" noAdjustHandles="1" noChangeArrowheads="1" noChangeShapeType="1" noTextEdit="1"/>
              </p:cNvSpPr>
              <p:nvPr>
                <p:ph idx="1" hasCustomPrompt="1"/>
              </p:nvPr>
            </p:nvSpPr>
            <p:spPr>
              <a:xfrm>
                <a:off x="258500" y="1588168"/>
                <a:ext cx="11675000" cy="4776537"/>
              </a:xfrm>
              <a:blipFill>
                <a:blip r:embed="rId3"/>
                <a:stretch>
                  <a:fillRect t="-511" r="-626"/>
                </a:stretch>
              </a:blipFill>
            </p:spPr>
            <p:txBody>
              <a:bodyPr/>
              <a:lstStyle/>
              <a:p>
                <a:r>
                  <a:rPr lang="en-GB">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363855" y="842211"/>
            <a:ext cx="11559440" cy="685800"/>
          </a:xfrm>
        </p:spPr>
        <p:txBody>
          <a:bodyPr spcFirstLastPara="1" vert="horz" wrap="square" lIns="91440" tIns="45720" rIns="91440" bIns="45720" rtlCol="0" anchor="ctr" anchorCtr="0">
            <a:noAutofit/>
          </a:bodyPr>
          <a:lstStyle/>
          <a:p>
            <a:pPr algn="l">
              <a:lnSpc>
                <a:spcPct val="90000"/>
              </a:lnSpc>
              <a:spcBef>
                <a:spcPct val="0"/>
              </a:spcBef>
              <a:buClrTx/>
              <a:buSzTx/>
              <a:defRPr/>
            </a:pPr>
            <a:br>
              <a:rPr lang="cs-CZ" sz="2400" b="1" kern="1200" cap="all" dirty="0">
                <a:solidFill>
                  <a:srgbClr val="FF0000"/>
                </a:solidFill>
                <a:latin typeface="+mj-lt"/>
                <a:ea typeface="+mj-ea"/>
                <a:cs typeface="+mj-cs"/>
              </a:rPr>
            </a:br>
            <a:r>
              <a:rPr lang="cs-CZ" sz="2400" b="1" kern="1200" cap="all" dirty="0">
                <a:solidFill>
                  <a:srgbClr val="FF0000"/>
                </a:solidFill>
                <a:latin typeface="+mj-lt"/>
                <a:ea typeface="+mj-ea"/>
                <a:cs typeface="+mj-cs"/>
              </a:rPr>
              <a:t>model cenového vůdcovství:  Oligopol s cenovým vůdcem </a:t>
            </a:r>
          </a:p>
        </p:txBody>
      </p:sp>
      <p:sp>
        <p:nvSpPr>
          <p:cNvPr id="10243" name="Zástupný symbol pro obsah 2"/>
          <p:cNvSpPr>
            <a:spLocks noGrp="1"/>
          </p:cNvSpPr>
          <p:nvPr>
            <p:ph idx="1" hasCustomPrompt="1"/>
          </p:nvPr>
        </p:nvSpPr>
        <p:spPr>
          <a:xfrm>
            <a:off x="258500" y="1612232"/>
            <a:ext cx="11464290" cy="4678015"/>
          </a:xfrm>
        </p:spPr>
        <p:txBody>
          <a:bodyPr spcFirstLastPara="1" vert="horz" wrap="square" lIns="91440" tIns="45720" rIns="91440" bIns="45720" anchor="t" anchorCtr="0">
            <a:normAutofit fontScale="85000" lnSpcReduction="10000"/>
          </a:bodyPr>
          <a:lstStyle/>
          <a:p>
            <a:pPr algn="just"/>
            <a:r>
              <a:rPr lang="cs-CZ" altLang="cs-CZ" sz="4000" b="1" i="1" dirty="0">
                <a:solidFill>
                  <a:schemeClr val="tx1"/>
                </a:solidFill>
                <a:latin typeface="Times New Roman" panose="02020603050405020304" pitchFamily="18" charset="0"/>
                <a:cs typeface="Times New Roman" panose="02020603050405020304" pitchFamily="18" charset="0"/>
              </a:rPr>
              <a:t>Cenové vůdcovství: jedna firma v odvětví přebírá iniciativu při stanovení cen a ostatní firmy tuto cenu přebírají.</a:t>
            </a:r>
          </a:p>
          <a:p>
            <a:pPr algn="just"/>
            <a:r>
              <a:rPr lang="cs-CZ" altLang="cs-CZ" sz="4000" b="1" i="1" dirty="0">
                <a:solidFill>
                  <a:schemeClr val="tx1"/>
                </a:solidFill>
                <a:latin typeface="Times New Roman" panose="02020603050405020304" pitchFamily="18" charset="0"/>
                <a:cs typeface="Times New Roman" panose="02020603050405020304" pitchFamily="18" charset="0"/>
              </a:rPr>
              <a:t>Dvě formy:</a:t>
            </a:r>
          </a:p>
          <a:p>
            <a:pPr marL="857250" indent="-742950" algn="just">
              <a:buFont typeface="+mj-lt"/>
              <a:buAutoNum type="arabicParenR"/>
            </a:pPr>
            <a:r>
              <a:rPr lang="cs-CZ" altLang="cs-CZ" sz="4000" b="1" i="1" dirty="0">
                <a:solidFill>
                  <a:srgbClr val="FF0000"/>
                </a:solidFill>
                <a:latin typeface="Times New Roman" panose="02020603050405020304" pitchFamily="18" charset="0"/>
                <a:cs typeface="Times New Roman" panose="02020603050405020304" pitchFamily="18" charset="0"/>
              </a:rPr>
              <a:t>CENOVÉ VŮDCOVSTVÍ S DOMINANTNÍ FIRMOU </a:t>
            </a:r>
          </a:p>
          <a:p>
            <a:pPr marL="857250" indent="-742950" algn="just">
              <a:buFont typeface="+mj-lt"/>
              <a:buAutoNum type="arabicParenR"/>
            </a:pPr>
            <a:r>
              <a:rPr lang="cs-CZ" altLang="cs-CZ" sz="4000" b="1" i="1" dirty="0">
                <a:solidFill>
                  <a:srgbClr val="FF0000"/>
                </a:solidFill>
                <a:latin typeface="Times New Roman" panose="02020603050405020304" pitchFamily="18" charset="0"/>
                <a:cs typeface="Times New Roman" panose="02020603050405020304" pitchFamily="18" charset="0"/>
              </a:rPr>
              <a:t>BAROMETRICKÉ CENOVÉ VŮDCOVSTVÍ. </a:t>
            </a:r>
          </a:p>
          <a:p>
            <a:pPr algn="just">
              <a:buFont typeface="Wingdings" panose="05000000000000000000" pitchFamily="2" charset="2"/>
              <a:buChar char="ü"/>
            </a:pPr>
            <a:r>
              <a:rPr lang="cs-CZ" altLang="cs-CZ" sz="4000" b="1" i="1" dirty="0">
                <a:solidFill>
                  <a:schemeClr val="tx1"/>
                </a:solidFill>
                <a:latin typeface="Times New Roman" panose="02020603050405020304" pitchFamily="18" charset="0"/>
                <a:cs typeface="Times New Roman" panose="02020603050405020304" pitchFamily="18" charset="0"/>
              </a:rPr>
              <a:t>Ad 1) Typická dominantní firma – jejími jedinými konkurenty jsou </a:t>
            </a:r>
            <a:r>
              <a:rPr lang="cs-CZ" altLang="cs-CZ" sz="4000" b="1" i="1" dirty="0">
                <a:solidFill>
                  <a:schemeClr val="tx1"/>
                </a:solidFill>
                <a:highlight>
                  <a:srgbClr val="FFFF00"/>
                </a:highlight>
                <a:latin typeface="Times New Roman" panose="02020603050405020304" pitchFamily="18" charset="0"/>
                <a:cs typeface="Times New Roman" panose="02020603050405020304" pitchFamily="18" charset="0"/>
              </a:rPr>
              <a:t>četné menší firmy </a:t>
            </a:r>
            <a:r>
              <a:rPr lang="cs-CZ" altLang="cs-CZ" sz="4000" b="1" i="1" dirty="0">
                <a:solidFill>
                  <a:schemeClr val="tx1"/>
                </a:solidFill>
                <a:latin typeface="Times New Roman" panose="02020603050405020304" pitchFamily="18" charset="0"/>
                <a:cs typeface="Times New Roman" panose="02020603050405020304" pitchFamily="18" charset="0"/>
              </a:rPr>
              <a:t>na tzv. </a:t>
            </a:r>
            <a:r>
              <a:rPr lang="cs-CZ" altLang="cs-CZ" sz="4000" b="1" i="1" dirty="0">
                <a:solidFill>
                  <a:schemeClr val="tx1"/>
                </a:solidFill>
                <a:highlight>
                  <a:srgbClr val="FFFF00"/>
                </a:highlight>
                <a:latin typeface="Times New Roman" panose="02020603050405020304" pitchFamily="18" charset="0"/>
                <a:cs typeface="Times New Roman" panose="02020603050405020304" pitchFamily="18" charset="0"/>
              </a:rPr>
              <a:t>konkurenčním okraji, </a:t>
            </a:r>
            <a:r>
              <a:rPr lang="cs-CZ" altLang="cs-CZ" sz="4000" b="1" i="1" dirty="0">
                <a:solidFill>
                  <a:schemeClr val="tx1"/>
                </a:solidFill>
                <a:latin typeface="Times New Roman" panose="02020603050405020304" pitchFamily="18" charset="0"/>
                <a:cs typeface="Times New Roman" panose="02020603050405020304" pitchFamily="18" charset="0"/>
              </a:rPr>
              <a:t>neschopné svými rozhodnutími o výstupu či ceně zásadně ovlivnit trh.</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Charakteristické rysy oligopolu</a:t>
            </a:r>
          </a:p>
        </p:txBody>
      </p:sp>
      <p:sp>
        <p:nvSpPr>
          <p:cNvPr id="10243" name="Zástupný symbol pro obsah 2"/>
          <p:cNvSpPr>
            <a:spLocks noGrp="1"/>
          </p:cNvSpPr>
          <p:nvPr>
            <p:ph idx="1" hasCustomPrompt="1"/>
          </p:nvPr>
        </p:nvSpPr>
        <p:spPr>
          <a:xfrm>
            <a:off x="358815" y="1341438"/>
            <a:ext cx="11574684" cy="4972552"/>
          </a:xfrm>
        </p:spPr>
        <p:txBody>
          <a:bodyPr spcFirstLastPara="1" vert="horz" wrap="square" lIns="91440" tIns="45720" rIns="91440" bIns="45720" anchor="t" anchorCtr="0">
            <a:normAutofit lnSpcReduction="10000"/>
          </a:bodyPr>
          <a:lstStyle/>
          <a:p>
            <a:pPr marL="628650" indent="-514350" algn="just" eaLnBrk="1" hangingPunct="1">
              <a:buFont typeface="+mj-lt"/>
              <a:buAutoNum type="arabicPeriod" startAt="3"/>
            </a:pPr>
            <a:r>
              <a:rPr lang="cs-CZ" altLang="cs-CZ" b="1" dirty="0">
                <a:latin typeface="Times New Roman" panose="02020603050405020304" pitchFamily="18" charset="0"/>
                <a:cs typeface="Times New Roman" panose="02020603050405020304" pitchFamily="18" charset="0"/>
              </a:rPr>
              <a:t>Oligopolní tržní struktura – činnost pouze několika firem v odvětví </a:t>
            </a:r>
            <a:r>
              <a:rPr lang="cs-CZ" altLang="cs-CZ" sz="3200" b="1" dirty="0">
                <a:latin typeface="Times New Roman" panose="02020603050405020304" pitchFamily="18" charset="0"/>
                <a:cs typeface="Times New Roman" panose="02020603050405020304" pitchFamily="18" charset="0"/>
              </a:rPr>
              <a:t>=&gt;</a:t>
            </a:r>
            <a:endParaRPr lang="cs-CZ" altLang="cs-CZ" b="1"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ü"/>
            </a:pPr>
            <a:r>
              <a:rPr lang="cs-CZ" altLang="cs-CZ" b="1" dirty="0">
                <a:latin typeface="Times New Roman" panose="02020603050405020304" pitchFamily="18" charset="0"/>
                <a:cs typeface="Times New Roman" panose="02020603050405020304" pitchFamily="18" charset="0"/>
              </a:rPr>
              <a:t>Produkce každé z nich – značný tržní podíl </a:t>
            </a:r>
            <a:r>
              <a:rPr lang="cs-CZ" altLang="cs-CZ" sz="3200" b="1" dirty="0">
                <a:latin typeface="Times New Roman" panose="02020603050405020304" pitchFamily="18" charset="0"/>
                <a:cs typeface="Times New Roman" panose="02020603050405020304" pitchFamily="18" charset="0"/>
              </a:rPr>
              <a:t>=&gt;</a:t>
            </a:r>
            <a:r>
              <a:rPr lang="cs-CZ" altLang="cs-CZ" b="1" dirty="0">
                <a:latin typeface="Times New Roman" panose="02020603050405020304" pitchFamily="18" charset="0"/>
                <a:cs typeface="Times New Roman" panose="02020603050405020304" pitchFamily="18" charset="0"/>
              </a:rPr>
              <a:t> závislost rozhodování firem: </a:t>
            </a:r>
          </a:p>
          <a:p>
            <a:pPr algn="just" eaLnBrk="1" hangingPunct="1">
              <a:buFont typeface="Wingdings" panose="05000000000000000000" pitchFamily="2" charset="2"/>
              <a:buChar char="Ø"/>
            </a:pPr>
            <a:r>
              <a:rPr lang="cs-CZ" altLang="cs-CZ" b="1" i="1" dirty="0">
                <a:latin typeface="Times New Roman" panose="02020603050405020304" pitchFamily="18" charset="0"/>
                <a:cs typeface="Times New Roman" panose="02020603050405020304" pitchFamily="18" charset="0"/>
              </a:rPr>
              <a:t>Každá z nich zvažuje vliv svých rozhodnutí na chování ostatních firem v odvětví</a:t>
            </a:r>
            <a:r>
              <a:rPr lang="cs-CZ" altLang="cs-CZ" b="1" dirty="0">
                <a:latin typeface="Times New Roman" panose="02020603050405020304" pitchFamily="18" charset="0"/>
                <a:cs typeface="Times New Roman" panose="02020603050405020304" pitchFamily="18" charset="0"/>
              </a:rPr>
              <a:t>, resp. </a:t>
            </a:r>
          </a:p>
          <a:p>
            <a:pPr algn="just" eaLnBrk="1" hangingPunct="1">
              <a:buFont typeface="Wingdings" panose="05000000000000000000" pitchFamily="2" charset="2"/>
              <a:buChar char="Ø"/>
            </a:pPr>
            <a:r>
              <a:rPr lang="cs-CZ" altLang="cs-CZ" b="1" i="1" dirty="0">
                <a:latin typeface="Times New Roman" panose="02020603050405020304" pitchFamily="18" charset="0"/>
                <a:cs typeface="Times New Roman" panose="02020603050405020304" pitchFamily="18" charset="0"/>
              </a:rPr>
              <a:t>předvídá jejich reakci na svá vlastní rozhodnutí</a:t>
            </a:r>
            <a:r>
              <a:rPr lang="cs-CZ" altLang="cs-CZ" b="1" dirty="0">
                <a:latin typeface="Times New Roman" panose="02020603050405020304" pitchFamily="18" charset="0"/>
                <a:cs typeface="Times New Roman" panose="02020603050405020304" pitchFamily="18" charset="0"/>
              </a:rPr>
              <a:t>.</a:t>
            </a:r>
          </a:p>
          <a:p>
            <a:pPr algn="just" eaLnBrk="1" hangingPunct="1">
              <a:buFont typeface="Wingdings" panose="05000000000000000000" pitchFamily="2" charset="2"/>
              <a:buChar char="ü"/>
            </a:pPr>
            <a:r>
              <a:rPr lang="cs-CZ" altLang="cs-CZ" b="1" dirty="0">
                <a:latin typeface="Times New Roman" panose="02020603050405020304" pitchFamily="18" charset="0"/>
                <a:cs typeface="Times New Roman" panose="02020603050405020304" pitchFamily="18" charset="0"/>
              </a:rPr>
              <a:t>VZÁJEMNÁ ZÁVISLOST </a:t>
            </a:r>
            <a:r>
              <a:rPr lang="cs-CZ" altLang="cs-CZ" sz="3200" b="1" dirty="0">
                <a:latin typeface="Times New Roman" panose="02020603050405020304" pitchFamily="18" charset="0"/>
                <a:cs typeface="Times New Roman" panose="02020603050405020304" pitchFamily="18" charset="0"/>
              </a:rPr>
              <a:t>=&gt; </a:t>
            </a:r>
            <a:r>
              <a:rPr lang="cs-CZ" altLang="cs-CZ" b="1" dirty="0">
                <a:latin typeface="Times New Roman" panose="02020603050405020304" pitchFamily="18" charset="0"/>
                <a:cs typeface="Times New Roman" panose="02020603050405020304" pitchFamily="18" charset="0"/>
              </a:rPr>
              <a:t>firmy navzájem </a:t>
            </a:r>
            <a:r>
              <a:rPr lang="cs-CZ" altLang="cs-CZ" b="1" dirty="0">
                <a:highlight>
                  <a:srgbClr val="FFFF00"/>
                </a:highlight>
                <a:latin typeface="Times New Roman" panose="02020603050405020304" pitchFamily="18" charset="0"/>
                <a:cs typeface="Times New Roman" panose="02020603050405020304" pitchFamily="18" charset="0"/>
              </a:rPr>
              <a:t>reagují</a:t>
            </a:r>
            <a:r>
              <a:rPr lang="cs-CZ" altLang="cs-CZ" b="1" dirty="0">
                <a:latin typeface="Times New Roman" panose="02020603050405020304" pitchFamily="18" charset="0"/>
                <a:cs typeface="Times New Roman" panose="02020603050405020304" pitchFamily="18" charset="0"/>
              </a:rPr>
              <a:t> nejen na změnu ceny, ale i na změnu výstupu, kvality produktu, reklamy, apod. </a:t>
            </a:r>
            <a:r>
              <a:rPr lang="cs-CZ" altLang="cs-CZ" b="1" dirty="0">
                <a:highlight>
                  <a:srgbClr val="FFFF00"/>
                </a:highlight>
                <a:latin typeface="Times New Roman" panose="02020603050405020304" pitchFamily="18" charset="0"/>
                <a:cs typeface="Times New Roman" panose="02020603050405020304" pitchFamily="18" charset="0"/>
              </a:rPr>
              <a:t>každé z nich.</a:t>
            </a:r>
            <a:r>
              <a:rPr lang="cs-CZ" altLang="cs-CZ" sz="3200" b="1" dirty="0">
                <a:latin typeface="Times New Roman" panose="02020603050405020304" pitchFamily="18" charset="0"/>
                <a:cs typeface="Times New Roman" panose="02020603050405020304" pitchFamily="18" charset="0"/>
              </a:rPr>
              <a:t> =&gt;</a:t>
            </a:r>
            <a:endParaRPr lang="cs-CZ" altLang="cs-CZ" b="1" dirty="0">
              <a:highlight>
                <a:srgbClr val="FFFF00"/>
              </a:highligh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363855" y="709863"/>
            <a:ext cx="11464290" cy="481263"/>
          </a:xfrm>
        </p:spPr>
        <p:txBody>
          <a:bodyPr spcFirstLastPara="1" vert="horz" wrap="square" lIns="91440" tIns="45720" rIns="91440" bIns="45720" rtlCol="0" anchor="ctr" anchorCtr="0">
            <a:noAutofit/>
          </a:bodyPr>
          <a:lstStyle/>
          <a:p>
            <a:pPr algn="l">
              <a:lnSpc>
                <a:spcPct val="90000"/>
              </a:lnSpc>
              <a:spcBef>
                <a:spcPct val="0"/>
              </a:spcBef>
              <a:buClrTx/>
              <a:buSzTx/>
              <a:defRPr/>
            </a:pPr>
            <a:br>
              <a:rPr lang="cs-CZ" sz="4000" b="1" kern="1200" cap="all" dirty="0">
                <a:solidFill>
                  <a:srgbClr val="FF0000"/>
                </a:solidFill>
                <a:latin typeface="+mj-lt"/>
                <a:ea typeface="+mj-ea"/>
                <a:cs typeface="+mj-cs"/>
              </a:rPr>
            </a:br>
            <a:r>
              <a:rPr kumimoji="0" lang="cs-CZ" sz="2400" b="1" i="0" u="none" strike="noStrike" kern="1200" cap="all" spc="0" normalizeH="0" baseline="0" noProof="0" dirty="0">
                <a:ln>
                  <a:noFill/>
                </a:ln>
                <a:solidFill>
                  <a:srgbClr val="FF0000"/>
                </a:solidFill>
                <a:effectLst/>
                <a:uLnTx/>
                <a:uFillTx/>
                <a:latin typeface="Arial" panose="020B0604020202020204"/>
                <a:ea typeface="Calibri" panose="020F0502020204030204"/>
                <a:cs typeface="Calibri" panose="020F0502020204030204"/>
                <a:sym typeface="Calibri" panose="020F0502020204030204"/>
              </a:rPr>
              <a:t>model cenového vůdcovství:  Oligopol s cenovým vůdcem</a:t>
            </a:r>
            <a:endParaRPr lang="cs-CZ" sz="4000" b="1" kern="1200" cap="all" dirty="0">
              <a:solidFill>
                <a:srgbClr val="FF0000"/>
              </a:solidFill>
              <a:latin typeface="+mj-lt"/>
              <a:ea typeface="+mj-ea"/>
              <a:cs typeface="+mj-cs"/>
            </a:endParaRPr>
          </a:p>
        </p:txBody>
      </p:sp>
      <mc:AlternateContent xmlns:mc="http://schemas.openxmlformats.org/markup-compatibility/2006" xmlns:a14="http://schemas.microsoft.com/office/drawing/2010/main">
        <mc:Choice Requires="a14">
          <p:sp>
            <p:nvSpPr>
              <p:cNvPr id="10243" name="Zástupný symbol pro obsah 2"/>
              <p:cNvSpPr>
                <a:spLocks noGrp="1"/>
              </p:cNvSpPr>
              <p:nvPr>
                <p:ph idx="1" hasCustomPrompt="1"/>
              </p:nvPr>
            </p:nvSpPr>
            <p:spPr>
              <a:xfrm>
                <a:off x="258500" y="1913021"/>
                <a:ext cx="11464290" cy="4377226"/>
              </a:xfrm>
            </p:spPr>
            <p:txBody>
              <a:bodyPr spcFirstLastPara="1" vert="horz" wrap="square" lIns="91440" tIns="45720" rIns="91440" bIns="45720" anchor="t" anchorCtr="0">
                <a:normAutofit fontScale="70000" lnSpcReduction="20000"/>
              </a:bodyPr>
              <a:lstStyle/>
              <a:p>
                <a:pPr algn="just">
                  <a:buFont typeface="Wingdings" panose="05000000000000000000" pitchFamily="2" charset="2"/>
                  <a:buChar char="ü"/>
                </a:pPr>
                <a:r>
                  <a:rPr lang="cs-CZ" altLang="cs-CZ" sz="4000" b="1" dirty="0">
                    <a:solidFill>
                      <a:schemeClr val="tx1"/>
                    </a:solidFill>
                    <a:latin typeface="Times New Roman" panose="02020603050405020304" pitchFamily="18" charset="0"/>
                    <a:cs typeface="Times New Roman" panose="02020603050405020304" pitchFamily="18" charset="0"/>
                  </a:rPr>
                  <a:t>Vzácněji: dominantní firma v odvětví doplněna několika středními firmami a větším množstvím malých firem. </a:t>
                </a:r>
              </a:p>
              <a:p>
                <a:pPr algn="just">
                  <a:buFont typeface="Wingdings" panose="05000000000000000000" pitchFamily="2" charset="2"/>
                  <a:buChar char="Ø"/>
                </a:pPr>
                <a:r>
                  <a:rPr lang="cs-CZ" altLang="cs-CZ" sz="4000" b="1" dirty="0">
                    <a:solidFill>
                      <a:srgbClr val="FF0000"/>
                    </a:solidFill>
                    <a:latin typeface="Times New Roman" panose="02020603050405020304" pitchFamily="18" charset="0"/>
                    <a:cs typeface="Times New Roman" panose="02020603050405020304" pitchFamily="18" charset="0"/>
                  </a:rPr>
                  <a:t>Firmy na konkurenčním okraji: chovají se jako DK firmy: </a:t>
                </a:r>
                <a:r>
                  <a:rPr lang="cs-CZ" altLang="cs-CZ" sz="4000" b="1" i="1" dirty="0">
                    <a:solidFill>
                      <a:srgbClr val="FF0000"/>
                    </a:solidFill>
                    <a:latin typeface="Times New Roman" panose="02020603050405020304" pitchFamily="18" charset="0"/>
                    <a:cs typeface="Times New Roman" panose="02020603050405020304" pitchFamily="18" charset="0"/>
                  </a:rPr>
                  <a:t>za cenu určenou dominantní firmou mohou prodat jakýkoliv objem výstupu a jejich individuální poptávková křivka je proto při dané ceně horizontální. </a:t>
                </a:r>
              </a:p>
              <a:p>
                <a:pPr algn="just"/>
                <a:endParaRPr lang="cs-CZ" altLang="cs-CZ" sz="4000" b="1" dirty="0">
                  <a:solidFill>
                    <a:schemeClr val="tx1"/>
                  </a:solidFill>
                  <a:latin typeface="Times New Roman" panose="02020603050405020304" pitchFamily="18" charset="0"/>
                  <a:cs typeface="Times New Roman" panose="02020603050405020304" pitchFamily="18" charset="0"/>
                </a:endParaRPr>
              </a:p>
              <a:p>
                <a:pPr algn="just"/>
                <a:r>
                  <a:rPr lang="cs-CZ" altLang="cs-CZ" sz="4000" b="1" dirty="0">
                    <a:solidFill>
                      <a:schemeClr val="tx1"/>
                    </a:solidFill>
                    <a:latin typeface="Times New Roman" panose="02020603050405020304" pitchFamily="18" charset="0"/>
                    <a:cs typeface="Times New Roman" panose="02020603050405020304" pitchFamily="18" charset="0"/>
                  </a:rPr>
                  <a:t>Nutná podmínkou maximalizace zisku firem na konkurenčním okraji: </a:t>
                </a:r>
                <a:r>
                  <a:rPr lang="cs-CZ" altLang="cs-CZ" sz="4000" b="1" dirty="0">
                    <a:solidFill>
                      <a:schemeClr val="tx1"/>
                    </a:solidFill>
                    <a:highlight>
                      <a:srgbClr val="FFFF00"/>
                    </a:highlight>
                    <a:latin typeface="Times New Roman" panose="02020603050405020304" pitchFamily="18" charset="0"/>
                    <a:cs typeface="Times New Roman" panose="02020603050405020304" pitchFamily="18" charset="0"/>
                  </a:rPr>
                  <a:t>rovnost přebírané ceny a mezních nákladů každé z nich:</a:t>
                </a:r>
              </a:p>
              <a:p>
                <a:pPr marL="114300" indent="0" algn="just">
                  <a:buNone/>
                </a:pPr>
                <a14:m>
                  <m:oMathPara xmlns:m="http://schemas.openxmlformats.org/officeDocument/2006/math">
                    <m:oMathParaPr>
                      <m:jc m:val="centerGroup"/>
                    </m:oMathParaPr>
                    <m:oMath xmlns:m="http://schemas.openxmlformats.org/officeDocument/2006/math">
                      <m:sSub>
                        <m:sSubPr>
                          <m:ctrlPr>
                            <a:rPr lang="cs-CZ" altLang="cs-CZ" sz="4000" b="1" i="1" smtClean="0">
                              <a:solidFill>
                                <a:schemeClr val="tx1"/>
                              </a:solidFill>
                              <a:highlight>
                                <a:srgbClr val="FFFF00"/>
                              </a:highlight>
                              <a:latin typeface="Cambria Math" panose="02040503050406030204" pitchFamily="18" charset="0"/>
                              <a:cs typeface="Times New Roman" panose="02020603050405020304" pitchFamily="18" charset="0"/>
                            </a:rPr>
                          </m:ctrlPr>
                        </m:sSubPr>
                        <m:e>
                          <m:r>
                            <a:rPr lang="cs-CZ" altLang="cs-CZ" sz="4000" b="1" i="1" smtClean="0">
                              <a:solidFill>
                                <a:schemeClr val="tx1"/>
                              </a:solidFill>
                              <a:highlight>
                                <a:srgbClr val="FFFF00"/>
                              </a:highlight>
                              <a:latin typeface="Cambria Math" panose="02040503050406030204" pitchFamily="18" charset="0"/>
                              <a:cs typeface="Times New Roman" panose="02020603050405020304" pitchFamily="18" charset="0"/>
                            </a:rPr>
                            <m:t>𝑷</m:t>
                          </m:r>
                          <m:r>
                            <a:rPr lang="cs-CZ" altLang="cs-CZ" sz="4000" b="1" i="1" smtClean="0">
                              <a:solidFill>
                                <a:schemeClr val="tx1"/>
                              </a:solidFill>
                              <a:highlight>
                                <a:srgbClr val="FFFF00"/>
                              </a:highlight>
                              <a:latin typeface="Cambria Math" panose="02040503050406030204" pitchFamily="18" charset="0"/>
                              <a:cs typeface="Times New Roman" panose="02020603050405020304" pitchFamily="18" charset="0"/>
                            </a:rPr>
                            <m:t>=</m:t>
                          </m:r>
                          <m:r>
                            <a:rPr lang="cs-CZ" altLang="cs-CZ" sz="4000" b="1" i="1">
                              <a:solidFill>
                                <a:schemeClr val="tx1"/>
                              </a:solidFill>
                              <a:highlight>
                                <a:srgbClr val="FFFF00"/>
                              </a:highlight>
                              <a:latin typeface="Cambria Math" panose="02040503050406030204" pitchFamily="18" charset="0"/>
                              <a:cs typeface="Times New Roman" panose="02020603050405020304" pitchFamily="18" charset="0"/>
                            </a:rPr>
                            <m:t>𝑴𝑪</m:t>
                          </m:r>
                        </m:e>
                        <m:sub>
                          <m:r>
                            <a:rPr lang="cs-CZ" altLang="cs-CZ" sz="4000" b="1" i="1">
                              <a:solidFill>
                                <a:schemeClr val="tx1"/>
                              </a:solidFill>
                              <a:highlight>
                                <a:srgbClr val="FFFF00"/>
                              </a:highlight>
                              <a:latin typeface="Cambria Math" panose="02040503050406030204" pitchFamily="18" charset="0"/>
                              <a:cs typeface="Times New Roman" panose="02020603050405020304" pitchFamily="18" charset="0"/>
                            </a:rPr>
                            <m:t>𝒊</m:t>
                          </m:r>
                        </m:sub>
                      </m:sSub>
                      <m:d>
                        <m:dPr>
                          <m:ctrlPr>
                            <a:rPr lang="cs-CZ" altLang="cs-CZ" sz="4000" b="1" i="1">
                              <a:solidFill>
                                <a:schemeClr val="tx1"/>
                              </a:solidFill>
                              <a:highlight>
                                <a:srgbClr val="FFFF00"/>
                              </a:highlight>
                              <a:latin typeface="Cambria Math" panose="02040503050406030204" pitchFamily="18" charset="0"/>
                              <a:cs typeface="Times New Roman" panose="02020603050405020304" pitchFamily="18" charset="0"/>
                            </a:rPr>
                          </m:ctrlPr>
                        </m:dPr>
                        <m:e>
                          <m:sSub>
                            <m:sSubPr>
                              <m:ctrlPr>
                                <a:rPr lang="cs-CZ" altLang="cs-CZ" sz="4000" b="1" i="1" dirty="0">
                                  <a:solidFill>
                                    <a:schemeClr val="tx1"/>
                                  </a:solidFill>
                                  <a:highlight>
                                    <a:srgbClr val="FFFF00"/>
                                  </a:highlight>
                                  <a:latin typeface="Cambria Math" panose="02040503050406030204" pitchFamily="18" charset="0"/>
                                  <a:cs typeface="Times New Roman" panose="02020603050405020304" pitchFamily="18" charset="0"/>
                                </a:rPr>
                              </m:ctrlPr>
                            </m:sSubPr>
                            <m:e>
                              <m:r>
                                <a:rPr lang="cs-CZ" altLang="cs-CZ" sz="4000" b="1" i="1" dirty="0">
                                  <a:solidFill>
                                    <a:schemeClr val="tx1"/>
                                  </a:solidFill>
                                  <a:highlight>
                                    <a:srgbClr val="FFFF00"/>
                                  </a:highlight>
                                  <a:latin typeface="Cambria Math" panose="02040503050406030204" pitchFamily="18" charset="0"/>
                                  <a:cs typeface="Times New Roman" panose="02020603050405020304" pitchFamily="18" charset="0"/>
                                </a:rPr>
                                <m:t>𝒒</m:t>
                              </m:r>
                            </m:e>
                            <m:sub>
                              <m:r>
                                <a:rPr lang="cs-CZ" altLang="cs-CZ" sz="4000" b="1" i="1" dirty="0">
                                  <a:solidFill>
                                    <a:schemeClr val="tx1"/>
                                  </a:solidFill>
                                  <a:highlight>
                                    <a:srgbClr val="FFFF00"/>
                                  </a:highlight>
                                  <a:latin typeface="Cambria Math" panose="02040503050406030204" pitchFamily="18" charset="0"/>
                                  <a:cs typeface="Times New Roman" panose="02020603050405020304" pitchFamily="18" charset="0"/>
                                </a:rPr>
                                <m:t>𝒊</m:t>
                              </m:r>
                            </m:sub>
                          </m:sSub>
                        </m:e>
                      </m:d>
                    </m:oMath>
                  </m:oMathPara>
                </a14:m>
                <a:endParaRPr lang="cs-CZ" altLang="cs-CZ" sz="4000" b="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altLang="cs-CZ" sz="4000" b="1" dirty="0">
                    <a:solidFill>
                      <a:schemeClr val="tx1"/>
                    </a:solidFill>
                    <a:latin typeface="Times New Roman" panose="02020603050405020304" pitchFamily="18" charset="0"/>
                    <a:cs typeface="Times New Roman" panose="02020603050405020304" pitchFamily="18" charset="0"/>
                  </a:rPr>
                  <a:t>Kde </a:t>
                </a:r>
                <a:r>
                  <a:rPr lang="cs-CZ" altLang="cs-CZ" sz="4000" b="1" i="1" dirty="0">
                    <a:solidFill>
                      <a:schemeClr val="tx1"/>
                    </a:solidFill>
                    <a:latin typeface="Times New Roman" panose="02020603050405020304" pitchFamily="18" charset="0"/>
                    <a:cs typeface="Times New Roman" panose="02020603050405020304" pitchFamily="18" charset="0"/>
                  </a:rPr>
                  <a:t>i = 2,…, n.</a:t>
                </a:r>
              </a:p>
              <a:p>
                <a:pPr marL="114300" indent="0" algn="just">
                  <a:buNone/>
                </a:pPr>
                <a:endParaRPr lang="cs-CZ" altLang="cs-CZ" sz="40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0243" name="Zástupný symbol pro obsah 2"/>
              <p:cNvSpPr>
                <a:spLocks noRot="1" noChangeAspect="1" noMove="1" noResize="1" noEditPoints="1" noAdjustHandles="1" noChangeArrowheads="1" noChangeShapeType="1" noTextEdit="1"/>
              </p:cNvSpPr>
              <p:nvPr>
                <p:ph idx="1" hasCustomPrompt="1"/>
              </p:nvPr>
            </p:nvSpPr>
            <p:spPr>
              <a:xfrm>
                <a:off x="258500" y="1913021"/>
                <a:ext cx="11464290" cy="4377226"/>
              </a:xfrm>
              <a:blipFill rotWithShape="1">
                <a:blip r:embed="rId3"/>
                <a:stretch>
                  <a:fillRect t="-198" b="13"/>
                </a:stretch>
              </a:blipFill>
            </p:spPr>
            <p:txBody>
              <a:bodyPr/>
              <a:lstStyle/>
              <a:p>
                <a:r>
                  <a:rPr lang="en-US"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363855" y="842211"/>
            <a:ext cx="11464290" cy="222501"/>
          </a:xfrm>
        </p:spPr>
        <p:txBody>
          <a:bodyPr spcFirstLastPara="1" vert="horz" wrap="square" lIns="91440" tIns="45720" rIns="91440" bIns="45720" rtlCol="0" anchor="ctr" anchorCtr="0">
            <a:noAutofit/>
          </a:bodyPr>
          <a:lstStyle/>
          <a:p>
            <a:pPr algn="l">
              <a:lnSpc>
                <a:spcPct val="90000"/>
              </a:lnSpc>
              <a:spcBef>
                <a:spcPct val="0"/>
              </a:spcBef>
              <a:buClrTx/>
              <a:buSzTx/>
              <a:defRPr/>
            </a:pPr>
            <a:br>
              <a:rPr lang="cs-CZ" sz="4000" b="1" kern="1200" cap="all" dirty="0">
                <a:solidFill>
                  <a:srgbClr val="FF0000"/>
                </a:solidFill>
                <a:latin typeface="+mj-lt"/>
                <a:ea typeface="+mj-ea"/>
                <a:cs typeface="+mj-cs"/>
              </a:rPr>
            </a:br>
            <a:r>
              <a:rPr kumimoji="0" lang="cs-CZ" sz="2400" b="1" i="0" u="none" strike="noStrike" kern="1200" cap="all" spc="0" normalizeH="0" baseline="0" noProof="0" dirty="0">
                <a:ln>
                  <a:noFill/>
                </a:ln>
                <a:solidFill>
                  <a:srgbClr val="FF0000"/>
                </a:solidFill>
                <a:effectLst/>
                <a:uLnTx/>
                <a:uFillTx/>
                <a:latin typeface="Arial" panose="020B0604020202020204"/>
                <a:ea typeface="Calibri" panose="020F0502020204030204"/>
                <a:cs typeface="Calibri" panose="020F0502020204030204"/>
                <a:sym typeface="Calibri" panose="020F0502020204030204"/>
              </a:rPr>
              <a:t>model cenového vůdcovství:  Oligopol s cenovým vůdcem</a:t>
            </a:r>
            <a:endParaRPr lang="cs-CZ" sz="4000" b="1" kern="1200" cap="all" dirty="0">
              <a:solidFill>
                <a:srgbClr val="FF0000"/>
              </a:solidFill>
              <a:latin typeface="+mj-lt"/>
              <a:ea typeface="+mj-ea"/>
              <a:cs typeface="+mj-cs"/>
            </a:endParaRPr>
          </a:p>
        </p:txBody>
      </p:sp>
      <p:sp>
        <p:nvSpPr>
          <p:cNvPr id="10243" name="Zástupný symbol pro obsah 2"/>
          <p:cNvSpPr>
            <a:spLocks noGrp="1"/>
          </p:cNvSpPr>
          <p:nvPr>
            <p:ph idx="1" hasCustomPrompt="1"/>
          </p:nvPr>
        </p:nvSpPr>
        <p:spPr>
          <a:xfrm>
            <a:off x="258500" y="1703540"/>
            <a:ext cx="11464290" cy="4586707"/>
          </a:xfrm>
        </p:spPr>
        <p:txBody>
          <a:bodyPr spcFirstLastPara="1" vert="horz" wrap="square" lIns="91440" tIns="45720" rIns="91440" bIns="45720" anchor="t" anchorCtr="0">
            <a:normAutofit fontScale="77500" lnSpcReduction="20000"/>
          </a:bodyPr>
          <a:lstStyle/>
          <a:p>
            <a:pPr algn="just">
              <a:buFont typeface="Wingdings" panose="05000000000000000000" pitchFamily="2" charset="2"/>
              <a:buChar char="§"/>
            </a:pPr>
            <a:r>
              <a:rPr lang="cs-CZ" altLang="cs-CZ" sz="4000" b="1" dirty="0">
                <a:solidFill>
                  <a:schemeClr val="tx1"/>
                </a:solidFill>
                <a:latin typeface="Times New Roman" panose="02020603050405020304" pitchFamily="18" charset="0"/>
                <a:cs typeface="Times New Roman" panose="02020603050405020304" pitchFamily="18" charset="0"/>
              </a:rPr>
              <a:t>První firma = dominantní firma: při maximalizaci zisku vychází z nutné podmínky formulované obdobně jako vztah (</a:t>
            </a:r>
            <a:r>
              <a:rPr lang="cs-CZ" altLang="cs-CZ" sz="4000" b="1" dirty="0" err="1">
                <a:solidFill>
                  <a:schemeClr val="tx1"/>
                </a:solidFill>
                <a:latin typeface="Times New Roman" panose="02020603050405020304" pitchFamily="18" charset="0"/>
                <a:cs typeface="Times New Roman" panose="02020603050405020304" pitchFamily="18" charset="0"/>
              </a:rPr>
              <a:t>sn</a:t>
            </a:r>
            <a:r>
              <a:rPr lang="cs-CZ" altLang="cs-CZ" sz="4000" b="1" dirty="0">
                <a:solidFill>
                  <a:schemeClr val="tx1"/>
                </a:solidFill>
                <a:latin typeface="Times New Roman" panose="02020603050405020304" pitchFamily="18" charset="0"/>
                <a:cs typeface="Times New Roman" panose="02020603050405020304" pitchFamily="18" charset="0"/>
              </a:rPr>
              <a:t>. 25).</a:t>
            </a:r>
          </a:p>
          <a:p>
            <a:pPr algn="just"/>
            <a:r>
              <a:rPr lang="cs-CZ" altLang="cs-CZ" sz="4000" b="1" dirty="0">
                <a:solidFill>
                  <a:schemeClr val="tx1"/>
                </a:solidFill>
                <a:latin typeface="Times New Roman" panose="02020603050405020304" pitchFamily="18" charset="0"/>
                <a:cs typeface="Times New Roman" panose="02020603050405020304" pitchFamily="18" charset="0"/>
              </a:rPr>
              <a:t>Obr. – násl. </a:t>
            </a:r>
            <a:r>
              <a:rPr lang="cs-CZ" altLang="cs-CZ" sz="4000" b="1" dirty="0" err="1">
                <a:solidFill>
                  <a:schemeClr val="tx1"/>
                </a:solidFill>
                <a:latin typeface="Times New Roman" panose="02020603050405020304" pitchFamily="18" charset="0"/>
                <a:cs typeface="Times New Roman" panose="02020603050405020304" pitchFamily="18" charset="0"/>
              </a:rPr>
              <a:t>sn</a:t>
            </a:r>
            <a:r>
              <a:rPr lang="cs-CZ" altLang="cs-CZ" sz="4000" b="1" dirty="0">
                <a:solidFill>
                  <a:schemeClr val="tx1"/>
                </a:solidFill>
                <a:latin typeface="Times New Roman" panose="02020603050405020304" pitchFamily="18" charset="0"/>
                <a:cs typeface="Times New Roman" panose="02020603050405020304" pitchFamily="18" charset="0"/>
              </a:rPr>
              <a:t>.: Stanovení optimálního výstupu a ceny dominantní firmy: </a:t>
            </a:r>
          </a:p>
          <a:p>
            <a:pPr marL="971550" indent="-857250" algn="just">
              <a:buFont typeface="+mj-lt"/>
              <a:buAutoNum type="romanUcPeriod"/>
            </a:pPr>
            <a:r>
              <a:rPr lang="cs-CZ" altLang="cs-CZ" sz="4000" b="1" dirty="0">
                <a:solidFill>
                  <a:schemeClr val="tx1"/>
                </a:solidFill>
                <a:latin typeface="Times New Roman" panose="02020603050405020304" pitchFamily="18" charset="0"/>
                <a:cs typeface="Times New Roman" panose="02020603050405020304" pitchFamily="18" charset="0"/>
              </a:rPr>
              <a:t>tržní poptávková </a:t>
            </a:r>
            <a:r>
              <a:rPr lang="cs-CZ" altLang="cs-CZ" sz="4000" b="1" dirty="0">
                <a:solidFill>
                  <a:srgbClr val="FF0000"/>
                </a:solidFill>
                <a:latin typeface="Times New Roman" panose="02020603050405020304" pitchFamily="18" charset="0"/>
                <a:cs typeface="Times New Roman" panose="02020603050405020304" pitchFamily="18" charset="0"/>
              </a:rPr>
              <a:t>křivka = D</a:t>
            </a:r>
            <a:r>
              <a:rPr lang="cs-CZ" altLang="cs-CZ" b="1" dirty="0">
                <a:solidFill>
                  <a:srgbClr val="FF0000"/>
                </a:solidFill>
                <a:latin typeface="Times New Roman" panose="02020603050405020304" pitchFamily="18" charset="0"/>
                <a:cs typeface="Times New Roman" panose="02020603050405020304" pitchFamily="18" charset="0"/>
              </a:rPr>
              <a:t>T</a:t>
            </a:r>
            <a:r>
              <a:rPr lang="cs-CZ" altLang="cs-CZ" sz="4000" b="1" dirty="0">
                <a:solidFill>
                  <a:srgbClr val="FF0000"/>
                </a:solidFill>
                <a:latin typeface="Times New Roman" panose="02020603050405020304" pitchFamily="18" charset="0"/>
                <a:cs typeface="Times New Roman" panose="02020603050405020304" pitchFamily="18" charset="0"/>
              </a:rPr>
              <a:t>, </a:t>
            </a:r>
          </a:p>
          <a:p>
            <a:pPr marL="971550" indent="-857250" algn="just">
              <a:buFont typeface="+mj-lt"/>
              <a:buAutoNum type="romanUcPeriod"/>
            </a:pPr>
            <a:r>
              <a:rPr lang="cs-CZ" altLang="cs-CZ" sz="4000" b="1" dirty="0">
                <a:solidFill>
                  <a:schemeClr val="tx1"/>
                </a:solidFill>
                <a:latin typeface="Times New Roman" panose="02020603050405020304" pitchFamily="18" charset="0"/>
                <a:cs typeface="Times New Roman" panose="02020603050405020304" pitchFamily="18" charset="0"/>
              </a:rPr>
              <a:t>výstup nabízený firmami konkurenčního okraje při různých úrovních cen = </a:t>
            </a:r>
            <a:r>
              <a:rPr lang="cs-CZ" altLang="cs-CZ" sz="4000" b="1" dirty="0">
                <a:solidFill>
                  <a:srgbClr val="FF0000"/>
                </a:solidFill>
                <a:latin typeface="Times New Roman" panose="02020603050405020304" pitchFamily="18" charset="0"/>
                <a:cs typeface="Times New Roman" panose="02020603050405020304" pitchFamily="18" charset="0"/>
              </a:rPr>
              <a:t>křivka S</a:t>
            </a:r>
            <a:r>
              <a:rPr lang="cs-CZ" altLang="cs-CZ" b="1" dirty="0">
                <a:solidFill>
                  <a:srgbClr val="FF0000"/>
                </a:solidFill>
                <a:latin typeface="Times New Roman" panose="02020603050405020304" pitchFamily="18" charset="0"/>
                <a:cs typeface="Times New Roman" panose="02020603050405020304" pitchFamily="18" charset="0"/>
              </a:rPr>
              <a:t>KO</a:t>
            </a:r>
            <a:r>
              <a:rPr lang="cs-CZ" altLang="cs-CZ" sz="4000" b="1" dirty="0">
                <a:solidFill>
                  <a:srgbClr val="FF0000"/>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cs-CZ" altLang="cs-CZ" sz="4000" b="1" i="1" dirty="0">
                <a:solidFill>
                  <a:schemeClr val="tx1"/>
                </a:solidFill>
                <a:latin typeface="Times New Roman" panose="02020603050405020304" pitchFamily="18" charset="0"/>
                <a:cs typeface="Times New Roman" panose="02020603050405020304" pitchFamily="18" charset="0"/>
              </a:rPr>
              <a:t>součet částí křivek MC jednotlivých firem v konkurenčním okraji ležících nad úrovní AVC každé z nich</a:t>
            </a:r>
            <a:r>
              <a:rPr lang="cs-CZ" altLang="cs-CZ" sz="4000" b="1" dirty="0">
                <a:solidFill>
                  <a:schemeClr val="tx1"/>
                </a:solidFill>
                <a:latin typeface="Times New Roman" panose="02020603050405020304" pitchFamily="18" charset="0"/>
                <a:cs typeface="Times New Roman" panose="02020603050405020304" pitchFamily="18" charset="0"/>
              </a:rPr>
              <a:t>. </a:t>
            </a:r>
          </a:p>
          <a:p>
            <a:pPr algn="just"/>
            <a:r>
              <a:rPr lang="cs-CZ" altLang="cs-CZ" sz="4000" b="1" dirty="0">
                <a:latin typeface="Times New Roman" panose="02020603050405020304" pitchFamily="18" charset="0"/>
                <a:cs typeface="Times New Roman" panose="02020603050405020304" pitchFamily="18" charset="0"/>
              </a:rPr>
              <a:t>=&gt;</a:t>
            </a:r>
            <a:r>
              <a:rPr lang="cs-CZ" altLang="cs-CZ" sz="4000" b="1" dirty="0">
                <a:solidFill>
                  <a:schemeClr val="tx1"/>
                </a:solidFill>
                <a:latin typeface="Times New Roman" panose="02020603050405020304" pitchFamily="18" charset="0"/>
                <a:cs typeface="Times New Roman" panose="02020603050405020304" pitchFamily="18" charset="0"/>
              </a:rPr>
              <a:t> Velikost výstupu dominantní firmy = </a:t>
            </a:r>
            <a:r>
              <a:rPr lang="cs-CZ" altLang="cs-CZ" sz="4000" b="1" dirty="0">
                <a:solidFill>
                  <a:schemeClr val="tx1"/>
                </a:solidFill>
                <a:highlight>
                  <a:srgbClr val="FFFF00"/>
                </a:highlight>
                <a:latin typeface="Times New Roman" panose="02020603050405020304" pitchFamily="18" charset="0"/>
                <a:cs typeface="Times New Roman" panose="02020603050405020304" pitchFamily="18" charset="0"/>
              </a:rPr>
              <a:t>rozdíl mezi tržní poptávkou a nabídkou firem představujících konkurenční lem.</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580423" y="493296"/>
            <a:ext cx="11464290" cy="445167"/>
          </a:xfrm>
        </p:spPr>
        <p:txBody>
          <a:bodyPr spcFirstLastPara="1" vert="horz" wrap="square" lIns="91440" tIns="45720" rIns="91440" bIns="45720" rtlCol="0" anchor="ctr" anchorCtr="0">
            <a:noAutofit/>
          </a:bodyPr>
          <a:lstStyle/>
          <a:p>
            <a:pPr algn="l">
              <a:lnSpc>
                <a:spcPct val="90000"/>
              </a:lnSpc>
              <a:spcBef>
                <a:spcPct val="0"/>
              </a:spcBef>
              <a:buClrTx/>
              <a:buSzTx/>
              <a:defRPr/>
            </a:pPr>
            <a:br>
              <a:rPr lang="cs-CZ" sz="4000" b="1" kern="1200" cap="all" dirty="0">
                <a:solidFill>
                  <a:srgbClr val="FF0000"/>
                </a:solidFill>
                <a:latin typeface="+mj-lt"/>
                <a:ea typeface="+mj-ea"/>
                <a:cs typeface="+mj-cs"/>
              </a:rPr>
            </a:br>
            <a:r>
              <a:rPr lang="cs-CZ" sz="4000" b="1" kern="1200" cap="all" dirty="0">
                <a:solidFill>
                  <a:srgbClr val="FF0000"/>
                </a:solidFill>
                <a:latin typeface="+mj-lt"/>
                <a:ea typeface="+mj-ea"/>
                <a:cs typeface="+mj-cs"/>
              </a:rPr>
              <a:t>Oligopol s dominantní firmou</a:t>
            </a:r>
          </a:p>
        </p:txBody>
      </p:sp>
      <p:sp>
        <p:nvSpPr>
          <p:cNvPr id="10243" name="Zástupný symbol pro obsah 2"/>
          <p:cNvSpPr>
            <a:spLocks noGrp="1"/>
          </p:cNvSpPr>
          <p:nvPr>
            <p:ph idx="1" hasCustomPrompt="1"/>
          </p:nvPr>
        </p:nvSpPr>
        <p:spPr>
          <a:xfrm>
            <a:off x="8446168" y="1191126"/>
            <a:ext cx="3598546" cy="5014900"/>
          </a:xfrm>
        </p:spPr>
        <p:txBody>
          <a:bodyPr spcFirstLastPara="1" vert="horz" wrap="square" lIns="91440" tIns="45720" rIns="91440" bIns="45720" anchor="t" anchorCtr="0">
            <a:normAutofit fontScale="47500" lnSpcReduction="20000"/>
          </a:bodyPr>
          <a:lstStyle/>
          <a:p>
            <a:pPr marL="360680" indent="-246380" algn="just"/>
            <a:r>
              <a:rPr lang="cs-CZ" altLang="cs-CZ" sz="4000" b="1" dirty="0">
                <a:solidFill>
                  <a:schemeClr val="tx1"/>
                </a:solidFill>
                <a:latin typeface="Times New Roman" panose="02020603050405020304" pitchFamily="18" charset="0"/>
                <a:cs typeface="Times New Roman" panose="02020603050405020304" pitchFamily="18" charset="0"/>
              </a:rPr>
              <a:t>Dominantní firma: velikost výstupu = rozdíl mezi tržní poptávkou a nabídkou firem konkurenčního lemu.</a:t>
            </a:r>
          </a:p>
          <a:p>
            <a:pPr marL="360680" indent="-246380" algn="just">
              <a:buFont typeface="+mj-lt"/>
              <a:buAutoNum type="arabicPeriod"/>
            </a:pPr>
            <a:r>
              <a:rPr lang="cs-CZ" altLang="cs-CZ" sz="4000" b="1" dirty="0">
                <a:solidFill>
                  <a:schemeClr val="tx1"/>
                </a:solidFill>
                <a:highlight>
                  <a:srgbClr val="FFFF00"/>
                </a:highlight>
                <a:latin typeface="Times New Roman" panose="02020603050405020304" pitchFamily="18" charset="0"/>
                <a:cs typeface="Times New Roman" panose="02020603050405020304" pitchFamily="18" charset="0"/>
              </a:rPr>
              <a:t>Cena P</a:t>
            </a:r>
            <a:r>
              <a:rPr lang="cs-CZ" altLang="cs-CZ" sz="3500" b="1" dirty="0">
                <a:solidFill>
                  <a:schemeClr val="tx1"/>
                </a:solidFill>
                <a:highlight>
                  <a:srgbClr val="FFFF00"/>
                </a:highlight>
                <a:latin typeface="Times New Roman" panose="02020603050405020304" pitchFamily="18" charset="0"/>
                <a:cs typeface="Times New Roman" panose="02020603050405020304" pitchFamily="18" charset="0"/>
              </a:rPr>
              <a:t>1</a:t>
            </a:r>
            <a:r>
              <a:rPr lang="cs-CZ" altLang="cs-CZ" sz="4000" b="1" dirty="0">
                <a:solidFill>
                  <a:schemeClr val="tx1"/>
                </a:solidFill>
                <a:highlight>
                  <a:srgbClr val="FFFF00"/>
                </a:highlight>
                <a:latin typeface="Times New Roman" panose="02020603050405020304" pitchFamily="18" charset="0"/>
                <a:cs typeface="Times New Roman" panose="02020603050405020304" pitchFamily="18" charset="0"/>
              </a:rPr>
              <a:t> a vyšší: </a:t>
            </a:r>
            <a:r>
              <a:rPr lang="cs-CZ" altLang="cs-CZ" sz="4000" b="1" dirty="0">
                <a:solidFill>
                  <a:schemeClr val="tx1"/>
                </a:solidFill>
                <a:latin typeface="Times New Roman" panose="02020603050405020304" pitchFamily="18" charset="0"/>
                <a:cs typeface="Times New Roman" panose="02020603050405020304" pitchFamily="18" charset="0"/>
              </a:rPr>
              <a:t>firmy na konkurenčním okraji mohou pokrýt svou produkcí celou tržní poptávku; výstup dominantní firmy = nulový.</a:t>
            </a:r>
          </a:p>
          <a:p>
            <a:pPr marL="360680" indent="-246380" algn="just">
              <a:buFont typeface="+mj-lt"/>
              <a:buAutoNum type="arabicPeriod"/>
            </a:pPr>
            <a:r>
              <a:rPr lang="cs-CZ" altLang="cs-CZ" sz="4000" b="1" dirty="0">
                <a:solidFill>
                  <a:schemeClr val="tx1"/>
                </a:solidFill>
                <a:highlight>
                  <a:srgbClr val="FFFF00"/>
                </a:highlight>
                <a:latin typeface="Times New Roman" panose="02020603050405020304" pitchFamily="18" charset="0"/>
                <a:cs typeface="Times New Roman" panose="02020603050405020304" pitchFamily="18" charset="0"/>
              </a:rPr>
              <a:t>Cena P</a:t>
            </a:r>
            <a:r>
              <a:rPr lang="cs-CZ" altLang="cs-CZ" sz="3500" b="1" dirty="0">
                <a:solidFill>
                  <a:schemeClr val="tx1"/>
                </a:solidFill>
                <a:highlight>
                  <a:srgbClr val="FFFF00"/>
                </a:highlight>
                <a:latin typeface="Times New Roman" panose="02020603050405020304" pitchFamily="18" charset="0"/>
                <a:cs typeface="Times New Roman" panose="02020603050405020304" pitchFamily="18" charset="0"/>
              </a:rPr>
              <a:t>2</a:t>
            </a:r>
            <a:r>
              <a:rPr lang="cs-CZ" altLang="cs-CZ" sz="4000" b="1" dirty="0">
                <a:solidFill>
                  <a:schemeClr val="tx1"/>
                </a:solidFill>
                <a:highlight>
                  <a:srgbClr val="FFFF00"/>
                </a:highlight>
                <a:latin typeface="Times New Roman" panose="02020603050405020304" pitchFamily="18" charset="0"/>
                <a:cs typeface="Times New Roman" panose="02020603050405020304" pitchFamily="18" charset="0"/>
              </a:rPr>
              <a:t>: </a:t>
            </a:r>
            <a:r>
              <a:rPr lang="cs-CZ" altLang="cs-CZ" sz="4000" b="1" dirty="0">
                <a:solidFill>
                  <a:schemeClr val="tx1"/>
                </a:solidFill>
                <a:latin typeface="Times New Roman" panose="02020603050405020304" pitchFamily="18" charset="0"/>
                <a:cs typeface="Times New Roman" panose="02020603050405020304" pitchFamily="18" charset="0"/>
              </a:rPr>
              <a:t>tržní poptávka = P</a:t>
            </a:r>
            <a:r>
              <a:rPr lang="cs-CZ" altLang="cs-CZ" sz="3500" b="1" dirty="0">
                <a:solidFill>
                  <a:schemeClr val="tx1"/>
                </a:solidFill>
                <a:latin typeface="Times New Roman" panose="02020603050405020304" pitchFamily="18" charset="0"/>
                <a:cs typeface="Times New Roman" panose="02020603050405020304" pitchFamily="18" charset="0"/>
              </a:rPr>
              <a:t>2</a:t>
            </a:r>
            <a:r>
              <a:rPr lang="cs-CZ" altLang="cs-CZ" sz="4000" b="1" dirty="0">
                <a:solidFill>
                  <a:schemeClr val="tx1"/>
                </a:solidFill>
                <a:latin typeface="Times New Roman" panose="02020603050405020304" pitchFamily="18" charset="0"/>
                <a:cs typeface="Times New Roman" panose="02020603050405020304" pitchFamily="18" charset="0"/>
              </a:rPr>
              <a:t>C jednotek; </a:t>
            </a:r>
          </a:p>
          <a:p>
            <a:pPr marL="444500" indent="-330200" algn="just">
              <a:buFont typeface="+mj-lt"/>
              <a:buAutoNum type="romanUcPeriod"/>
            </a:pPr>
            <a:r>
              <a:rPr lang="cs-CZ" altLang="cs-CZ" sz="4000" b="1" dirty="0">
                <a:solidFill>
                  <a:schemeClr val="tx1"/>
                </a:solidFill>
                <a:latin typeface="Times New Roman" panose="02020603050405020304" pitchFamily="18" charset="0"/>
                <a:cs typeface="Times New Roman" panose="02020603050405020304" pitchFamily="18" charset="0"/>
              </a:rPr>
              <a:t>část P</a:t>
            </a:r>
            <a:r>
              <a:rPr lang="cs-CZ" altLang="cs-CZ" sz="3500" b="1" dirty="0">
                <a:solidFill>
                  <a:schemeClr val="tx1"/>
                </a:solidFill>
                <a:latin typeface="Times New Roman" panose="02020603050405020304" pitchFamily="18" charset="0"/>
                <a:cs typeface="Times New Roman" panose="02020603050405020304" pitchFamily="18" charset="0"/>
              </a:rPr>
              <a:t>2</a:t>
            </a:r>
            <a:r>
              <a:rPr lang="cs-CZ" altLang="cs-CZ" sz="4000" b="1" dirty="0">
                <a:solidFill>
                  <a:schemeClr val="tx1"/>
                </a:solidFill>
                <a:latin typeface="Times New Roman" panose="02020603050405020304" pitchFamily="18" charset="0"/>
                <a:cs typeface="Times New Roman" panose="02020603050405020304" pitchFamily="18" charset="0"/>
              </a:rPr>
              <a:t>B: firmy na konkurenčním okraji </a:t>
            </a:r>
          </a:p>
          <a:p>
            <a:pPr marL="444500" indent="-330200" algn="just">
              <a:buFont typeface="+mj-lt"/>
              <a:buAutoNum type="romanUcPeriod"/>
            </a:pPr>
            <a:r>
              <a:rPr lang="cs-CZ" altLang="cs-CZ" sz="4000" b="1" dirty="0">
                <a:solidFill>
                  <a:schemeClr val="tx1"/>
                </a:solidFill>
                <a:latin typeface="Times New Roman" panose="02020603050405020304" pitchFamily="18" charset="0"/>
                <a:cs typeface="Times New Roman" panose="02020603050405020304" pitchFamily="18" charset="0"/>
              </a:rPr>
              <a:t>část BC:  dominantní firma. </a:t>
            </a:r>
          </a:p>
          <a:p>
            <a:pPr algn="just">
              <a:buFont typeface="Wingdings" panose="05000000000000000000" pitchFamily="2" charset="2"/>
              <a:buChar char="ü"/>
            </a:pPr>
            <a:r>
              <a:rPr lang="cs-CZ" altLang="cs-CZ" sz="4000" b="1" dirty="0">
                <a:solidFill>
                  <a:schemeClr val="tx1"/>
                </a:solidFill>
                <a:latin typeface="Times New Roman" panose="02020603050405020304" pitchFamily="18" charset="0"/>
                <a:cs typeface="Times New Roman" panose="02020603050405020304" pitchFamily="18" charset="0"/>
              </a:rPr>
              <a:t>Bod A: na D</a:t>
            </a:r>
            <a:r>
              <a:rPr lang="cs-CZ" altLang="cs-CZ" sz="3000" b="1" dirty="0">
                <a:solidFill>
                  <a:schemeClr val="tx1"/>
                </a:solidFill>
                <a:latin typeface="Times New Roman" panose="02020603050405020304" pitchFamily="18" charset="0"/>
                <a:cs typeface="Times New Roman" panose="02020603050405020304" pitchFamily="18" charset="0"/>
              </a:rPr>
              <a:t>D</a:t>
            </a:r>
            <a:r>
              <a:rPr lang="cs-CZ" altLang="cs-CZ" sz="4000" b="1" dirty="0">
                <a:solidFill>
                  <a:schemeClr val="tx1"/>
                </a:solidFill>
                <a:latin typeface="Times New Roman" panose="02020603050405020304" pitchFamily="18" charset="0"/>
                <a:cs typeface="Times New Roman" panose="02020603050405020304" pitchFamily="18" charset="0"/>
              </a:rPr>
              <a:t> při produkci firem v konkurenčním okraji P</a:t>
            </a:r>
            <a:r>
              <a:rPr lang="cs-CZ" altLang="cs-CZ" sz="3500" b="1" dirty="0">
                <a:solidFill>
                  <a:schemeClr val="tx1"/>
                </a:solidFill>
                <a:latin typeface="Times New Roman" panose="02020603050405020304" pitchFamily="18" charset="0"/>
                <a:cs typeface="Times New Roman" panose="02020603050405020304" pitchFamily="18" charset="0"/>
              </a:rPr>
              <a:t>2</a:t>
            </a:r>
            <a:r>
              <a:rPr lang="cs-CZ" altLang="cs-CZ" sz="4000" b="1" dirty="0">
                <a:solidFill>
                  <a:schemeClr val="tx1"/>
                </a:solidFill>
                <a:latin typeface="Times New Roman" panose="02020603050405020304" pitchFamily="18" charset="0"/>
                <a:cs typeface="Times New Roman" panose="02020603050405020304" pitchFamily="18" charset="0"/>
              </a:rPr>
              <a:t>B </a:t>
            </a:r>
            <a:r>
              <a:rPr lang="cs-CZ" altLang="cs-CZ" sz="4000" b="1" dirty="0">
                <a:latin typeface="Times New Roman" panose="02020603050405020304" pitchFamily="18" charset="0"/>
                <a:cs typeface="Times New Roman" panose="02020603050405020304" pitchFamily="18" charset="0"/>
              </a:rPr>
              <a:t>=&gt; </a:t>
            </a:r>
          </a:p>
          <a:p>
            <a:pPr algn="just">
              <a:buFont typeface="Wingdings" panose="05000000000000000000" pitchFamily="2" charset="2"/>
              <a:buChar char="Ø"/>
            </a:pPr>
            <a:r>
              <a:rPr lang="cs-CZ" altLang="cs-CZ" sz="5100" b="1" dirty="0">
                <a:solidFill>
                  <a:schemeClr val="tx1"/>
                </a:solidFill>
                <a:highlight>
                  <a:srgbClr val="FFFF00"/>
                </a:highlight>
                <a:latin typeface="Times New Roman" panose="02020603050405020304" pitchFamily="18" charset="0"/>
                <a:cs typeface="Times New Roman" panose="02020603050405020304" pitchFamily="18" charset="0"/>
              </a:rPr>
              <a:t>BC = P</a:t>
            </a:r>
            <a:r>
              <a:rPr lang="cs-CZ" altLang="cs-CZ" sz="4200" b="1" dirty="0">
                <a:solidFill>
                  <a:schemeClr val="tx1"/>
                </a:solidFill>
                <a:highlight>
                  <a:srgbClr val="FFFF00"/>
                </a:highlight>
                <a:latin typeface="Times New Roman" panose="02020603050405020304" pitchFamily="18" charset="0"/>
                <a:cs typeface="Times New Roman" panose="02020603050405020304" pitchFamily="18" charset="0"/>
              </a:rPr>
              <a:t>2</a:t>
            </a:r>
            <a:r>
              <a:rPr lang="cs-CZ" altLang="cs-CZ" sz="5100" b="1" dirty="0">
                <a:solidFill>
                  <a:schemeClr val="tx1"/>
                </a:solidFill>
                <a:highlight>
                  <a:srgbClr val="FFFF00"/>
                </a:highlight>
                <a:latin typeface="Times New Roman" panose="02020603050405020304" pitchFamily="18" charset="0"/>
                <a:cs typeface="Times New Roman" panose="02020603050405020304" pitchFamily="18" charset="0"/>
              </a:rPr>
              <a:t>A. </a:t>
            </a:r>
          </a:p>
        </p:txBody>
      </p:sp>
      <p:pic>
        <p:nvPicPr>
          <p:cNvPr id="4" name="Picture 3"/>
          <p:cNvPicPr>
            <a:picLocks noChangeAspect="1"/>
          </p:cNvPicPr>
          <p:nvPr/>
        </p:nvPicPr>
        <p:blipFill>
          <a:blip r:embed="rId3"/>
          <a:stretch>
            <a:fillRect/>
          </a:stretch>
        </p:blipFill>
        <p:spPr>
          <a:xfrm>
            <a:off x="147287" y="1840832"/>
            <a:ext cx="8190597" cy="45238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580423" y="493296"/>
            <a:ext cx="11464290" cy="445167"/>
          </a:xfrm>
        </p:spPr>
        <p:txBody>
          <a:bodyPr spcFirstLastPara="1" vert="horz" wrap="square" lIns="91440" tIns="45720" rIns="91440" bIns="45720" rtlCol="0" anchor="ctr" anchorCtr="0">
            <a:noAutofit/>
          </a:bodyPr>
          <a:lstStyle/>
          <a:p>
            <a:pPr algn="l">
              <a:lnSpc>
                <a:spcPct val="90000"/>
              </a:lnSpc>
              <a:spcBef>
                <a:spcPct val="0"/>
              </a:spcBef>
              <a:buClrTx/>
              <a:buSzTx/>
              <a:defRPr/>
            </a:pPr>
            <a:br>
              <a:rPr lang="cs-CZ" sz="4000" b="1" kern="1200" cap="all" dirty="0">
                <a:solidFill>
                  <a:srgbClr val="FF0000"/>
                </a:solidFill>
                <a:latin typeface="+mj-lt"/>
                <a:ea typeface="+mj-ea"/>
                <a:cs typeface="+mj-cs"/>
              </a:rPr>
            </a:br>
            <a:r>
              <a:rPr lang="cs-CZ" sz="4000" b="1" kern="1200" cap="all" dirty="0">
                <a:solidFill>
                  <a:srgbClr val="FF0000"/>
                </a:solidFill>
                <a:latin typeface="+mj-lt"/>
                <a:ea typeface="+mj-ea"/>
                <a:cs typeface="+mj-cs"/>
              </a:rPr>
              <a:t>Oligopol s dominantní firmou</a:t>
            </a:r>
          </a:p>
        </p:txBody>
      </p:sp>
      <mc:AlternateContent xmlns:mc="http://schemas.openxmlformats.org/markup-compatibility/2006" xmlns:a14="http://schemas.microsoft.com/office/drawing/2010/main">
        <mc:Choice Requires="a14">
          <p:sp>
            <p:nvSpPr>
              <p:cNvPr id="10243" name="Zástupný symbol pro obsah 2"/>
              <p:cNvSpPr>
                <a:spLocks noGrp="1"/>
              </p:cNvSpPr>
              <p:nvPr>
                <p:ph idx="1" hasCustomPrompt="1"/>
              </p:nvPr>
            </p:nvSpPr>
            <p:spPr>
              <a:xfrm>
                <a:off x="108284" y="1552074"/>
                <a:ext cx="11936430" cy="4653952"/>
              </a:xfrm>
            </p:spPr>
            <p:txBody>
              <a:bodyPr spcFirstLastPara="1" vert="horz" wrap="square" lIns="91440" tIns="45720" rIns="91440" bIns="45720" anchor="t" anchorCtr="0">
                <a:normAutofit fontScale="70000" lnSpcReduction="20000"/>
              </a:bodyPr>
              <a:lstStyle/>
              <a:p>
                <a:pPr marL="857250" indent="-742950" algn="just">
                  <a:buFont typeface="+mj-lt"/>
                  <a:buAutoNum type="arabicPeriod" startAt="3"/>
                </a:pPr>
                <a:r>
                  <a:rPr lang="cs-CZ" altLang="cs-CZ" sz="4000" b="1" dirty="0">
                    <a:solidFill>
                      <a:schemeClr val="tx1"/>
                    </a:solidFill>
                    <a:latin typeface="Times New Roman" panose="02020603050405020304" pitchFamily="18" charset="0"/>
                    <a:cs typeface="Times New Roman" panose="02020603050405020304" pitchFamily="18" charset="0"/>
                  </a:rPr>
                  <a:t>Pokles ceny pod P</a:t>
                </a:r>
                <a:r>
                  <a:rPr lang="cs-CZ" altLang="cs-CZ" sz="3600" b="1" dirty="0">
                    <a:solidFill>
                      <a:schemeClr val="tx1"/>
                    </a:solidFill>
                    <a:latin typeface="Times New Roman" panose="02020603050405020304" pitchFamily="18" charset="0"/>
                    <a:cs typeface="Times New Roman" panose="02020603050405020304" pitchFamily="18" charset="0"/>
                  </a:rPr>
                  <a:t>3</a:t>
                </a:r>
                <a:r>
                  <a:rPr lang="cs-CZ" altLang="cs-CZ" sz="4000" b="1" dirty="0">
                    <a:solidFill>
                      <a:schemeClr val="tx1"/>
                    </a:solidFill>
                    <a:latin typeface="Times New Roman" panose="02020603050405020304" pitchFamily="18" charset="0"/>
                    <a:cs typeface="Times New Roman" panose="02020603050405020304" pitchFamily="18" charset="0"/>
                  </a:rPr>
                  <a:t>: celou tržní poptávku zabezpečuje dominantní firma:</a:t>
                </a:r>
              </a:p>
              <a:p>
                <a:pPr algn="just">
                  <a:buFont typeface="Wingdings" panose="05000000000000000000" pitchFamily="2" charset="2"/>
                  <a:buChar char="Ø"/>
                </a:pPr>
                <a:r>
                  <a:rPr lang="cs-CZ" altLang="cs-CZ" sz="4000" b="1" dirty="0">
                    <a:solidFill>
                      <a:schemeClr val="tx1"/>
                    </a:solidFill>
                    <a:latin typeface="Times New Roman" panose="02020603050405020304" pitchFamily="18" charset="0"/>
                    <a:cs typeface="Times New Roman" panose="02020603050405020304" pitchFamily="18" charset="0"/>
                  </a:rPr>
                  <a:t>P</a:t>
                </a:r>
                <a:r>
                  <a:rPr lang="cs-CZ" altLang="cs-CZ" sz="3600" b="1" dirty="0">
                    <a:solidFill>
                      <a:schemeClr val="tx1"/>
                    </a:solidFill>
                    <a:latin typeface="Times New Roman" panose="02020603050405020304" pitchFamily="18" charset="0"/>
                    <a:cs typeface="Times New Roman" panose="02020603050405020304" pitchFamily="18" charset="0"/>
                  </a:rPr>
                  <a:t>3</a:t>
                </a:r>
                <a:r>
                  <a:rPr lang="cs-CZ" altLang="cs-CZ" sz="4000" b="1" dirty="0">
                    <a:solidFill>
                      <a:schemeClr val="tx1"/>
                    </a:solidFill>
                    <a:latin typeface="Times New Roman" panose="02020603050405020304" pitchFamily="18" charset="0"/>
                    <a:cs typeface="Times New Roman" panose="02020603050405020304" pitchFamily="18" charset="0"/>
                  </a:rPr>
                  <a:t> = nižší než minimum AVC firem v konkurenčním okraji </a:t>
                </a:r>
                <a:r>
                  <a:rPr lang="cs-CZ" altLang="cs-CZ" sz="4000" b="1" dirty="0">
                    <a:latin typeface="Times New Roman" panose="02020603050405020304" pitchFamily="18" charset="0"/>
                    <a:cs typeface="Times New Roman" panose="02020603050405020304" pitchFamily="18" charset="0"/>
                  </a:rPr>
                  <a:t>=&gt; </a:t>
                </a:r>
                <a:r>
                  <a:rPr lang="cs-CZ" altLang="cs-CZ" sz="4000" b="1" dirty="0">
                    <a:solidFill>
                      <a:schemeClr val="tx1"/>
                    </a:solidFill>
                    <a:latin typeface="Times New Roman" panose="02020603050405020304" pitchFamily="18" charset="0"/>
                    <a:cs typeface="Times New Roman" panose="02020603050405020304" pitchFamily="18" charset="0"/>
                  </a:rPr>
                  <a:t>výstup každé z nich je roven nule.</a:t>
                </a:r>
                <a:r>
                  <a:rPr lang="cs-CZ" altLang="cs-CZ" sz="4000" b="1" dirty="0">
                    <a:latin typeface="Times New Roman" panose="02020603050405020304" pitchFamily="18" charset="0"/>
                    <a:cs typeface="Times New Roman" panose="02020603050405020304" pitchFamily="18" charset="0"/>
                  </a:rPr>
                  <a:t> =&gt;</a:t>
                </a:r>
                <a:endParaRPr lang="cs-CZ" altLang="cs-CZ" sz="40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4000" b="1" dirty="0">
                    <a:solidFill>
                      <a:schemeClr val="tx1"/>
                    </a:solidFill>
                    <a:latin typeface="Times New Roman" panose="02020603050405020304" pitchFamily="18" charset="0"/>
                    <a:cs typeface="Times New Roman" panose="02020603050405020304" pitchFamily="18" charset="0"/>
                  </a:rPr>
                  <a:t>Individuální poptávková křivka po produkci dominantní firmy při ceně nižší než P3 – totožná s tržní poptávkovou křivkou D</a:t>
                </a:r>
                <a:r>
                  <a:rPr lang="cs-CZ" altLang="cs-CZ" sz="3600" b="1" dirty="0">
                    <a:solidFill>
                      <a:schemeClr val="tx1"/>
                    </a:solidFill>
                    <a:latin typeface="Times New Roman" panose="02020603050405020304" pitchFamily="18" charset="0"/>
                    <a:cs typeface="Times New Roman" panose="02020603050405020304" pitchFamily="18" charset="0"/>
                  </a:rPr>
                  <a:t>T</a:t>
                </a:r>
                <a:r>
                  <a:rPr lang="cs-CZ" altLang="cs-CZ" sz="4000" b="1" dirty="0">
                    <a:solidFill>
                      <a:schemeClr val="tx1"/>
                    </a:solidFill>
                    <a:latin typeface="Times New Roman" panose="02020603050405020304" pitchFamily="18" charset="0"/>
                    <a:cs typeface="Times New Roman" panose="02020603050405020304" pitchFamily="18" charset="0"/>
                  </a:rPr>
                  <a:t>.</a:t>
                </a:r>
              </a:p>
              <a:p>
                <a:pPr marL="360680" indent="-246380" algn="just"/>
                <a:endParaRPr lang="cs-CZ" altLang="cs-CZ" sz="4000" b="1" dirty="0">
                  <a:solidFill>
                    <a:schemeClr val="tx1"/>
                  </a:solidFill>
                  <a:latin typeface="Times New Roman" panose="02020603050405020304" pitchFamily="18" charset="0"/>
                  <a:cs typeface="Times New Roman" panose="02020603050405020304" pitchFamily="18" charset="0"/>
                </a:endParaRPr>
              </a:p>
              <a:p>
                <a:pPr marL="360680" indent="-246380" algn="just"/>
                <a:r>
                  <a:rPr lang="cs-CZ" altLang="cs-CZ" sz="4000" b="1" dirty="0">
                    <a:solidFill>
                      <a:schemeClr val="tx1"/>
                    </a:solidFill>
                    <a:latin typeface="Times New Roman" panose="02020603050405020304" pitchFamily="18" charset="0"/>
                    <a:cs typeface="Times New Roman" panose="02020603050405020304" pitchFamily="18" charset="0"/>
                  </a:rPr>
                  <a:t>Optimální výstup a cena pro dominantní firmu: ze „zlatého pravidla maximalizace zisku“: průsečík křivek MR</a:t>
                </a:r>
                <a:r>
                  <a:rPr lang="cs-CZ" altLang="cs-CZ" sz="3100" b="1" dirty="0">
                    <a:solidFill>
                      <a:schemeClr val="tx1"/>
                    </a:solidFill>
                    <a:latin typeface="Times New Roman" panose="02020603050405020304" pitchFamily="18" charset="0"/>
                    <a:cs typeface="Times New Roman" panose="02020603050405020304" pitchFamily="18" charset="0"/>
                  </a:rPr>
                  <a:t>D</a:t>
                </a:r>
                <a:r>
                  <a:rPr lang="cs-CZ" altLang="cs-CZ" sz="4000" b="1" dirty="0">
                    <a:solidFill>
                      <a:schemeClr val="tx1"/>
                    </a:solidFill>
                    <a:latin typeface="Times New Roman" panose="02020603050405020304" pitchFamily="18" charset="0"/>
                    <a:cs typeface="Times New Roman" panose="02020603050405020304" pitchFamily="18" charset="0"/>
                  </a:rPr>
                  <a:t> a MC</a:t>
                </a:r>
                <a:r>
                  <a:rPr lang="cs-CZ" altLang="cs-CZ" sz="3100" b="1" dirty="0">
                    <a:solidFill>
                      <a:schemeClr val="tx1"/>
                    </a:solidFill>
                    <a:latin typeface="Times New Roman" panose="02020603050405020304" pitchFamily="18" charset="0"/>
                    <a:cs typeface="Times New Roman" panose="02020603050405020304" pitchFamily="18" charset="0"/>
                  </a:rPr>
                  <a:t>D</a:t>
                </a:r>
                <a:r>
                  <a:rPr lang="cs-CZ" altLang="cs-CZ" sz="4000" b="1" dirty="0">
                    <a:solidFill>
                      <a:schemeClr val="tx1"/>
                    </a:solidFill>
                    <a:latin typeface="Times New Roman" panose="02020603050405020304" pitchFamily="18" charset="0"/>
                    <a:cs typeface="Times New Roman" panose="02020603050405020304" pitchFamily="18" charset="0"/>
                  </a:rPr>
                  <a:t>: výstup Q</a:t>
                </a:r>
                <a:r>
                  <a:rPr lang="cs-CZ" altLang="cs-CZ" sz="3100" b="1" dirty="0">
                    <a:solidFill>
                      <a:schemeClr val="tx1"/>
                    </a:solidFill>
                    <a:latin typeface="Times New Roman" panose="02020603050405020304" pitchFamily="18" charset="0"/>
                    <a:cs typeface="Times New Roman" panose="02020603050405020304" pitchFamily="18" charset="0"/>
                  </a:rPr>
                  <a:t>D</a:t>
                </a:r>
                <a:r>
                  <a:rPr lang="cs-CZ" altLang="cs-CZ" sz="3600" b="1" dirty="0">
                    <a:solidFill>
                      <a:schemeClr val="tx1"/>
                    </a:solidFill>
                    <a:latin typeface="Times New Roman" panose="02020603050405020304" pitchFamily="18" charset="0"/>
                    <a:cs typeface="Times New Roman" panose="02020603050405020304" pitchFamily="18" charset="0"/>
                  </a:rPr>
                  <a:t>,</a:t>
                </a:r>
                <a:r>
                  <a:rPr lang="cs-CZ" altLang="cs-CZ" sz="4000" b="1" dirty="0">
                    <a:solidFill>
                      <a:schemeClr val="tx1"/>
                    </a:solidFill>
                    <a:latin typeface="Times New Roman" panose="02020603050405020304" pitchFamily="18" charset="0"/>
                    <a:cs typeface="Times New Roman" panose="02020603050405020304" pitchFamily="18" charset="0"/>
                  </a:rPr>
                  <a:t> cena P</a:t>
                </a:r>
                <a:r>
                  <a:rPr lang="cs-CZ" altLang="cs-CZ" sz="3100" b="1" dirty="0">
                    <a:solidFill>
                      <a:schemeClr val="tx1"/>
                    </a:solidFill>
                    <a:latin typeface="Times New Roman" panose="02020603050405020304" pitchFamily="18" charset="0"/>
                    <a:cs typeface="Times New Roman" panose="02020603050405020304" pitchFamily="18" charset="0"/>
                  </a:rPr>
                  <a:t>D</a:t>
                </a:r>
                <a:r>
                  <a:rPr lang="cs-CZ" altLang="cs-CZ" sz="4000" b="1"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r>
                  <a:rPr lang="cs-CZ" altLang="cs-CZ" sz="4000" b="1" dirty="0">
                    <a:solidFill>
                      <a:schemeClr val="tx1"/>
                    </a:solidFill>
                    <a:latin typeface="Times New Roman" panose="02020603050405020304" pitchFamily="18" charset="0"/>
                    <a:cs typeface="Times New Roman" panose="02020603050405020304" pitchFamily="18" charset="0"/>
                  </a:rPr>
                  <a:t>Při </a:t>
                </a:r>
                <a:r>
                  <a:rPr lang="cs-CZ" altLang="cs-CZ" sz="4800" b="1" dirty="0">
                    <a:solidFill>
                      <a:schemeClr val="tx1"/>
                    </a:solidFill>
                    <a:latin typeface="Times New Roman" panose="02020603050405020304" pitchFamily="18" charset="0"/>
                    <a:cs typeface="Times New Roman" panose="02020603050405020304" pitchFamily="18" charset="0"/>
                  </a:rPr>
                  <a:t>P</a:t>
                </a:r>
                <a:r>
                  <a:rPr lang="cs-CZ" altLang="cs-CZ" sz="4000" b="1" dirty="0">
                    <a:solidFill>
                      <a:schemeClr val="tx1"/>
                    </a:solidFill>
                    <a:latin typeface="Times New Roman" panose="02020603050405020304" pitchFamily="18" charset="0"/>
                    <a:cs typeface="Times New Roman" panose="02020603050405020304" pitchFamily="18" charset="0"/>
                  </a:rPr>
                  <a:t>D: nabízejí firmy na konkurenčním okraji výstup Q</a:t>
                </a:r>
                <a:r>
                  <a:rPr lang="cs-CZ" altLang="cs-CZ" sz="3100" b="1" dirty="0">
                    <a:solidFill>
                      <a:schemeClr val="tx1"/>
                    </a:solidFill>
                    <a:latin typeface="Times New Roman" panose="02020603050405020304" pitchFamily="18" charset="0"/>
                    <a:cs typeface="Times New Roman" panose="02020603050405020304" pitchFamily="18" charset="0"/>
                  </a:rPr>
                  <a:t>KO</a:t>
                </a:r>
                <a:r>
                  <a:rPr lang="cs-CZ" altLang="cs-CZ" sz="4000" b="1" dirty="0">
                    <a:solidFill>
                      <a:schemeClr val="tx1"/>
                    </a:solidFill>
                    <a:latin typeface="Times New Roman" panose="02020603050405020304" pitchFamily="18" charset="0"/>
                    <a:cs typeface="Times New Roman" panose="02020603050405020304" pitchFamily="18" charset="0"/>
                  </a:rPr>
                  <a:t> a celkový výstup odvětví je Q</a:t>
                </a:r>
                <a:r>
                  <a:rPr lang="cs-CZ" altLang="cs-CZ" sz="3100" b="1" dirty="0">
                    <a:solidFill>
                      <a:schemeClr val="tx1"/>
                    </a:solidFill>
                    <a:latin typeface="Times New Roman" panose="02020603050405020304" pitchFamily="18" charset="0"/>
                    <a:cs typeface="Times New Roman" panose="02020603050405020304" pitchFamily="18" charset="0"/>
                  </a:rPr>
                  <a:t>T</a:t>
                </a:r>
                <a:r>
                  <a:rPr lang="cs-CZ" altLang="cs-CZ" sz="4000" b="1" dirty="0">
                    <a:solidFill>
                      <a:schemeClr val="tx1"/>
                    </a:solidFill>
                    <a:latin typeface="Times New Roman" panose="02020603050405020304" pitchFamily="18" charset="0"/>
                    <a:cs typeface="Times New Roman" panose="02020603050405020304" pitchFamily="18" charset="0"/>
                  </a:rPr>
                  <a:t>:</a:t>
                </a:r>
              </a:p>
              <a:p>
                <a:pPr marL="114300" indent="0" algn="ctr">
                  <a:buNone/>
                </a:pPr>
                <a14:m>
                  <m:oMathPara xmlns:m="http://schemas.openxmlformats.org/officeDocument/2006/math">
                    <m:oMathParaPr>
                      <m:jc m:val="centerGroup"/>
                    </m:oMathParaPr>
                    <m:oMath xmlns:m="http://schemas.openxmlformats.org/officeDocument/2006/math">
                      <m:sSub>
                        <m:sSubPr>
                          <m:ctrlPr>
                            <a:rPr lang="cs-CZ" altLang="cs-CZ" sz="4000" b="1" i="1" dirty="0" smtClean="0">
                              <a:solidFill>
                                <a:schemeClr val="tx1"/>
                              </a:solidFill>
                              <a:latin typeface="Cambria Math" panose="02040503050406030204" pitchFamily="18" charset="0"/>
                              <a:cs typeface="Times New Roman" panose="02020603050405020304" pitchFamily="18" charset="0"/>
                            </a:rPr>
                          </m:ctrlPr>
                        </m:sSubPr>
                        <m:e>
                          <m:r>
                            <a:rPr lang="cs-CZ" altLang="cs-CZ" sz="4000" b="1" i="1" dirty="0" smtClean="0">
                              <a:solidFill>
                                <a:schemeClr val="tx1"/>
                              </a:solidFill>
                              <a:latin typeface="Cambria Math" panose="02040503050406030204" pitchFamily="18" charset="0"/>
                              <a:cs typeface="Times New Roman" panose="02020603050405020304" pitchFamily="18" charset="0"/>
                            </a:rPr>
                            <m:t>𝑸</m:t>
                          </m:r>
                        </m:e>
                        <m:sub>
                          <m:r>
                            <a:rPr lang="cs-CZ" altLang="cs-CZ" sz="4000" b="1" i="1" dirty="0" smtClean="0">
                              <a:solidFill>
                                <a:schemeClr val="tx1"/>
                              </a:solidFill>
                              <a:latin typeface="Cambria Math" panose="02040503050406030204" pitchFamily="18" charset="0"/>
                              <a:cs typeface="Times New Roman" panose="02020603050405020304" pitchFamily="18" charset="0"/>
                            </a:rPr>
                            <m:t>𝑻</m:t>
                          </m:r>
                        </m:sub>
                      </m:sSub>
                      <m:r>
                        <a:rPr lang="cs-CZ" altLang="cs-CZ" sz="4000" b="1" i="1" dirty="0" smtClean="0">
                          <a:solidFill>
                            <a:schemeClr val="tx1"/>
                          </a:solidFill>
                          <a:latin typeface="Cambria Math" panose="02040503050406030204" pitchFamily="18" charset="0"/>
                          <a:cs typeface="Times New Roman" panose="02020603050405020304" pitchFamily="18" charset="0"/>
                        </a:rPr>
                        <m:t> = </m:t>
                      </m:r>
                      <m:sSub>
                        <m:sSubPr>
                          <m:ctrlPr>
                            <a:rPr lang="cs-CZ" altLang="cs-CZ" sz="4000" b="1" i="1" dirty="0" smtClean="0">
                              <a:solidFill>
                                <a:schemeClr val="tx1"/>
                              </a:solidFill>
                              <a:latin typeface="Cambria Math" panose="02040503050406030204" pitchFamily="18" charset="0"/>
                              <a:cs typeface="Times New Roman" panose="02020603050405020304" pitchFamily="18" charset="0"/>
                            </a:rPr>
                          </m:ctrlPr>
                        </m:sSubPr>
                        <m:e>
                          <m:r>
                            <a:rPr lang="cs-CZ" altLang="cs-CZ" sz="4000" b="1" i="1" dirty="0" smtClean="0">
                              <a:solidFill>
                                <a:schemeClr val="tx1"/>
                              </a:solidFill>
                              <a:latin typeface="Cambria Math" panose="02040503050406030204" pitchFamily="18" charset="0"/>
                              <a:cs typeface="Times New Roman" panose="02020603050405020304" pitchFamily="18" charset="0"/>
                            </a:rPr>
                            <m:t>𝑸</m:t>
                          </m:r>
                        </m:e>
                        <m:sub>
                          <m:r>
                            <a:rPr lang="cs-CZ" altLang="cs-CZ" sz="4000" b="1" i="1" dirty="0" smtClean="0">
                              <a:solidFill>
                                <a:schemeClr val="tx1"/>
                              </a:solidFill>
                              <a:latin typeface="Cambria Math" panose="02040503050406030204" pitchFamily="18" charset="0"/>
                              <a:cs typeface="Times New Roman" panose="02020603050405020304" pitchFamily="18" charset="0"/>
                            </a:rPr>
                            <m:t>𝑫</m:t>
                          </m:r>
                        </m:sub>
                      </m:sSub>
                      <m:r>
                        <a:rPr lang="cs-CZ" altLang="cs-CZ" sz="4000" b="1" i="1" dirty="0" smtClean="0">
                          <a:solidFill>
                            <a:schemeClr val="tx1"/>
                          </a:solidFill>
                          <a:latin typeface="Cambria Math" panose="02040503050406030204" pitchFamily="18" charset="0"/>
                          <a:cs typeface="Times New Roman" panose="02020603050405020304" pitchFamily="18" charset="0"/>
                        </a:rPr>
                        <m:t>  + </m:t>
                      </m:r>
                      <m:sSub>
                        <m:sSubPr>
                          <m:ctrlPr>
                            <a:rPr lang="cs-CZ" altLang="cs-CZ" sz="4000" b="1" i="1" dirty="0" smtClean="0">
                              <a:solidFill>
                                <a:schemeClr val="tx1"/>
                              </a:solidFill>
                              <a:latin typeface="Cambria Math" panose="02040503050406030204" pitchFamily="18" charset="0"/>
                              <a:cs typeface="Times New Roman" panose="02020603050405020304" pitchFamily="18" charset="0"/>
                            </a:rPr>
                          </m:ctrlPr>
                        </m:sSubPr>
                        <m:e>
                          <m:r>
                            <a:rPr lang="cs-CZ" altLang="cs-CZ" sz="4000" b="1" i="1" dirty="0" smtClean="0">
                              <a:solidFill>
                                <a:schemeClr val="tx1"/>
                              </a:solidFill>
                              <a:latin typeface="Cambria Math" panose="02040503050406030204" pitchFamily="18" charset="0"/>
                              <a:cs typeface="Times New Roman" panose="02020603050405020304" pitchFamily="18" charset="0"/>
                            </a:rPr>
                            <m:t>𝑸</m:t>
                          </m:r>
                        </m:e>
                        <m:sub>
                          <m:r>
                            <a:rPr lang="cs-CZ" altLang="cs-CZ" sz="4000" b="1" i="1" dirty="0" smtClean="0">
                              <a:solidFill>
                                <a:schemeClr val="tx1"/>
                              </a:solidFill>
                              <a:latin typeface="Cambria Math" panose="02040503050406030204" pitchFamily="18" charset="0"/>
                              <a:cs typeface="Times New Roman" panose="02020603050405020304" pitchFamily="18" charset="0"/>
                            </a:rPr>
                            <m:t>𝑲𝑶</m:t>
                          </m:r>
                        </m:sub>
                      </m:sSub>
                      <m:r>
                        <a:rPr lang="cs-CZ" altLang="cs-CZ" sz="4000" b="1" i="1" dirty="0" smtClean="0">
                          <a:solidFill>
                            <a:schemeClr val="tx1"/>
                          </a:solidFill>
                          <a:latin typeface="Cambria Math" panose="02040503050406030204" pitchFamily="18" charset="0"/>
                          <a:cs typeface="Times New Roman" panose="02020603050405020304" pitchFamily="18" charset="0"/>
                        </a:rPr>
                        <m:t> </m:t>
                      </m:r>
                    </m:oMath>
                  </m:oMathPara>
                </a14:m>
                <a:endParaRPr lang="cs-CZ" altLang="cs-CZ" sz="40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0243" name="Zástupný symbol pro obsah 2"/>
              <p:cNvSpPr>
                <a:spLocks noRot="1" noChangeAspect="1" noMove="1" noResize="1" noEditPoints="1" noAdjustHandles="1" noChangeArrowheads="1" noChangeShapeType="1" noTextEdit="1"/>
              </p:cNvSpPr>
              <p:nvPr>
                <p:ph idx="1" hasCustomPrompt="1"/>
              </p:nvPr>
            </p:nvSpPr>
            <p:spPr>
              <a:xfrm>
                <a:off x="108284" y="1552074"/>
                <a:ext cx="11936430" cy="4653952"/>
              </a:xfrm>
              <a:blipFill rotWithShape="1">
                <a:blip r:embed="rId3"/>
                <a:stretch>
                  <a:fillRect l="-3" t="-180" b="4"/>
                </a:stretch>
              </a:blipFill>
            </p:spPr>
            <p:txBody>
              <a:bodyPr/>
              <a:lstStyle/>
              <a:p>
                <a:r>
                  <a:rPr lang="en-US"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580423" y="493296"/>
            <a:ext cx="11464290" cy="445167"/>
          </a:xfrm>
        </p:spPr>
        <p:txBody>
          <a:bodyPr spcFirstLastPara="1" vert="horz" wrap="square" lIns="91440" tIns="45720" rIns="91440" bIns="45720" rtlCol="0" anchor="ctr" anchorCtr="0">
            <a:noAutofit/>
          </a:bodyPr>
          <a:lstStyle/>
          <a:p>
            <a:pPr algn="l">
              <a:lnSpc>
                <a:spcPct val="90000"/>
              </a:lnSpc>
              <a:spcBef>
                <a:spcPct val="0"/>
              </a:spcBef>
              <a:buClrTx/>
              <a:buSzTx/>
              <a:defRPr/>
            </a:pPr>
            <a:br>
              <a:rPr lang="cs-CZ" sz="4000" b="1" kern="1200" cap="all" dirty="0">
                <a:solidFill>
                  <a:srgbClr val="FF0000"/>
                </a:solidFill>
                <a:latin typeface="+mj-lt"/>
                <a:ea typeface="+mj-ea"/>
                <a:cs typeface="+mj-cs"/>
              </a:rPr>
            </a:br>
            <a:r>
              <a:rPr lang="cs-CZ" sz="4000" b="1" kern="1200" cap="all" dirty="0">
                <a:solidFill>
                  <a:srgbClr val="FF0000"/>
                </a:solidFill>
                <a:latin typeface="+mj-lt"/>
                <a:ea typeface="+mj-ea"/>
                <a:cs typeface="+mj-cs"/>
              </a:rPr>
              <a:t>Oligopol s dominantní firmou</a:t>
            </a:r>
          </a:p>
        </p:txBody>
      </p:sp>
      <p:sp>
        <p:nvSpPr>
          <p:cNvPr id="10243" name="Zástupný symbol pro obsah 2"/>
          <p:cNvSpPr>
            <a:spLocks noGrp="1"/>
          </p:cNvSpPr>
          <p:nvPr>
            <p:ph idx="1" hasCustomPrompt="1"/>
          </p:nvPr>
        </p:nvSpPr>
        <p:spPr>
          <a:xfrm>
            <a:off x="108284" y="1552074"/>
            <a:ext cx="11936430" cy="4653952"/>
          </a:xfrm>
        </p:spPr>
        <p:txBody>
          <a:bodyPr spcFirstLastPara="1" vert="horz" wrap="square" lIns="91440" tIns="45720" rIns="91440" bIns="45720" anchor="t" anchorCtr="0">
            <a:normAutofit fontScale="77500" lnSpcReduction="20000"/>
          </a:bodyPr>
          <a:lstStyle/>
          <a:p>
            <a:pPr algn="just">
              <a:buFont typeface="Wingdings" panose="05000000000000000000" pitchFamily="2" charset="2"/>
              <a:buChar char="§"/>
            </a:pPr>
            <a:r>
              <a:rPr lang="cs-CZ" altLang="cs-CZ" sz="4000" b="1" dirty="0">
                <a:solidFill>
                  <a:schemeClr val="tx1"/>
                </a:solidFill>
                <a:latin typeface="Times New Roman" panose="02020603050405020304" pitchFamily="18" charset="0"/>
                <a:cs typeface="Times New Roman" panose="02020603050405020304" pitchFamily="18" charset="0"/>
              </a:rPr>
              <a:t>Firmy v konkurenčním lemu: respektují cenu stanovenou dominantní firmou: </a:t>
            </a:r>
          </a:p>
          <a:p>
            <a:pPr marL="541655" indent="-427355" algn="just">
              <a:buFont typeface="+mj-lt"/>
              <a:buAutoNum type="arabicPeriod"/>
            </a:pPr>
            <a:r>
              <a:rPr lang="cs-CZ" altLang="cs-CZ" sz="4000" b="1" dirty="0">
                <a:solidFill>
                  <a:schemeClr val="tx1"/>
                </a:solidFill>
                <a:latin typeface="Times New Roman" panose="02020603050405020304" pitchFamily="18" charset="0"/>
                <a:cs typeface="Times New Roman" panose="02020603050405020304" pitchFamily="18" charset="0"/>
              </a:rPr>
              <a:t>Prodej za cenu vyšší: risiko ztrátu značné části svých zákazníků. </a:t>
            </a:r>
          </a:p>
          <a:p>
            <a:pPr marL="541655" indent="-427355" algn="just">
              <a:buFont typeface="+mj-lt"/>
              <a:buAutoNum type="arabicPeriod"/>
            </a:pPr>
            <a:r>
              <a:rPr lang="cs-CZ" altLang="cs-CZ" sz="4000" b="1" dirty="0">
                <a:solidFill>
                  <a:schemeClr val="tx1"/>
                </a:solidFill>
                <a:latin typeface="Times New Roman" panose="02020603050405020304" pitchFamily="18" charset="0"/>
                <a:cs typeface="Times New Roman" panose="02020603050405020304" pitchFamily="18" charset="0"/>
              </a:rPr>
              <a:t>Prodej za cenu nižší: problémy vzhledem ke svým nákladovým podmínkám; dominantní firma mající prodejny v mnoha regionech mohla může v dané oblasti cenu snížit výrazněji. </a:t>
            </a:r>
          </a:p>
          <a:p>
            <a:pPr algn="just">
              <a:buFont typeface="Wingdings" panose="05000000000000000000" pitchFamily="2" charset="2"/>
              <a:buChar char="§"/>
            </a:pPr>
            <a:r>
              <a:rPr lang="cs-CZ" altLang="cs-CZ" sz="4000" b="1" i="1" dirty="0">
                <a:solidFill>
                  <a:schemeClr val="tx1"/>
                </a:solidFill>
                <a:latin typeface="Times New Roman" panose="02020603050405020304" pitchFamily="18" charset="0"/>
                <a:cs typeface="Times New Roman" panose="02020603050405020304" pitchFamily="18" charset="0"/>
              </a:rPr>
              <a:t>Dominantní firmy: Exxon v ropném průmyslu, General Motors v automobilovém průmyslu, IBM v počítačovém průmyslu, </a:t>
            </a:r>
            <a:r>
              <a:rPr lang="cs-CZ" altLang="cs-CZ" sz="4000" b="1" i="1" dirty="0" err="1">
                <a:solidFill>
                  <a:schemeClr val="tx1"/>
                </a:solidFill>
                <a:latin typeface="Times New Roman" panose="02020603050405020304" pitchFamily="18" charset="0"/>
                <a:cs typeface="Times New Roman" panose="02020603050405020304" pitchFamily="18" charset="0"/>
              </a:rPr>
              <a:t>Coca</a:t>
            </a:r>
            <a:r>
              <a:rPr lang="cs-CZ" altLang="cs-CZ" sz="4000" b="1" i="1" dirty="0">
                <a:solidFill>
                  <a:schemeClr val="tx1"/>
                </a:solidFill>
                <a:latin typeface="Times New Roman" panose="02020603050405020304" pitchFamily="18" charset="0"/>
                <a:cs typeface="Times New Roman" panose="02020603050405020304" pitchFamily="18" charset="0"/>
              </a:rPr>
              <a:t> Cola v nealkoholických nápojích apod.</a:t>
            </a:r>
          </a:p>
          <a:p>
            <a:pPr algn="just">
              <a:buFont typeface="Wingdings" panose="05000000000000000000" pitchFamily="2" charset="2"/>
              <a:buChar char="Ø"/>
            </a:pPr>
            <a:r>
              <a:rPr lang="cs-CZ" altLang="cs-CZ" sz="4000" b="1" dirty="0">
                <a:solidFill>
                  <a:schemeClr val="tx1"/>
                </a:solidFill>
                <a:latin typeface="Times New Roman" panose="02020603050405020304" pitchFamily="18" charset="0"/>
                <a:cs typeface="Times New Roman" panose="02020603050405020304" pitchFamily="18" charset="0"/>
              </a:rPr>
              <a:t>Zhoršení pozic firem: krátkodobost tržní struktury s dominantní firmou. </a:t>
            </a:r>
          </a:p>
          <a:p>
            <a:pPr algn="just">
              <a:buFont typeface="Wingdings" panose="05000000000000000000" pitchFamily="2" charset="2"/>
              <a:buChar char="§"/>
            </a:pPr>
            <a:endParaRPr lang="cs-CZ" altLang="cs-CZ" sz="40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cs-CZ" altLang="cs-CZ" sz="40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580423" y="493296"/>
            <a:ext cx="11464290" cy="445167"/>
          </a:xfrm>
        </p:spPr>
        <p:txBody>
          <a:bodyPr spcFirstLastPara="1" vert="horz" wrap="square" lIns="91440" tIns="45720" rIns="91440" bIns="45720" rtlCol="0" anchor="ctr" anchorCtr="0">
            <a:noAutofit/>
          </a:bodyPr>
          <a:lstStyle/>
          <a:p>
            <a:pPr algn="l">
              <a:lnSpc>
                <a:spcPct val="90000"/>
              </a:lnSpc>
              <a:spcBef>
                <a:spcPct val="0"/>
              </a:spcBef>
              <a:buClrTx/>
              <a:buSzTx/>
              <a:defRPr/>
            </a:pPr>
            <a:br>
              <a:rPr lang="cs-CZ" sz="4000" b="1" kern="1200" cap="all" dirty="0">
                <a:solidFill>
                  <a:srgbClr val="FF0000"/>
                </a:solidFill>
                <a:latin typeface="+mj-lt"/>
                <a:ea typeface="+mj-ea"/>
                <a:cs typeface="+mj-cs"/>
              </a:rPr>
            </a:br>
            <a:r>
              <a:rPr lang="cs-CZ" sz="4000" b="1" kern="1200" cap="all" dirty="0">
                <a:solidFill>
                  <a:srgbClr val="FF0000"/>
                </a:solidFill>
                <a:latin typeface="+mj-lt"/>
                <a:ea typeface="+mj-ea"/>
                <a:cs typeface="+mj-cs"/>
              </a:rPr>
              <a:t>Oligopol s dominantní firmou</a:t>
            </a:r>
          </a:p>
        </p:txBody>
      </p:sp>
      <p:sp>
        <p:nvSpPr>
          <p:cNvPr id="10243" name="Zástupný symbol pro obsah 2"/>
          <p:cNvSpPr>
            <a:spLocks noGrp="1"/>
          </p:cNvSpPr>
          <p:nvPr>
            <p:ph idx="1" hasCustomPrompt="1"/>
          </p:nvPr>
        </p:nvSpPr>
        <p:spPr>
          <a:xfrm>
            <a:off x="108284" y="1552074"/>
            <a:ext cx="11936430" cy="4653952"/>
          </a:xfrm>
        </p:spPr>
        <p:txBody>
          <a:bodyPr spcFirstLastPara="1" vert="horz" wrap="square" lIns="91440" tIns="45720" rIns="91440" bIns="45720" anchor="t" anchorCtr="0">
            <a:normAutofit fontScale="85000" lnSpcReduction="20000"/>
          </a:bodyPr>
          <a:lstStyle/>
          <a:p>
            <a:pPr algn="just">
              <a:buFont typeface="Wingdings" panose="05000000000000000000" pitchFamily="2" charset="2"/>
              <a:buChar char="§"/>
            </a:pPr>
            <a:r>
              <a:rPr lang="cs-CZ" altLang="cs-CZ" sz="4000" b="1" dirty="0">
                <a:solidFill>
                  <a:schemeClr val="tx1"/>
                </a:solidFill>
                <a:latin typeface="Times New Roman" panose="02020603050405020304" pitchFamily="18" charset="0"/>
                <a:cs typeface="Times New Roman" panose="02020603050405020304" pitchFamily="18" charset="0"/>
              </a:rPr>
              <a:t>Když cena stanovená dominantní firmou umožňuje firmám v konkurenčním okraji realizovat </a:t>
            </a:r>
            <a:r>
              <a:rPr lang="cs-CZ" altLang="cs-CZ" sz="4000" b="1" dirty="0">
                <a:solidFill>
                  <a:srgbClr val="FF0000"/>
                </a:solidFill>
                <a:latin typeface="Times New Roman" panose="02020603050405020304" pitchFamily="18" charset="0"/>
                <a:cs typeface="Times New Roman" panose="02020603050405020304" pitchFamily="18" charset="0"/>
              </a:rPr>
              <a:t>pozitivní ekonomický zisk: </a:t>
            </a:r>
            <a:r>
              <a:rPr lang="cs-CZ" altLang="cs-CZ" sz="4000" b="1" dirty="0">
                <a:latin typeface="Times New Roman" panose="02020603050405020304" pitchFamily="18" charset="0"/>
                <a:cs typeface="Times New Roman" panose="02020603050405020304" pitchFamily="18" charset="0"/>
              </a:rPr>
              <a:t>=&gt; </a:t>
            </a:r>
            <a:r>
              <a:rPr lang="cs-CZ" altLang="cs-CZ" sz="4000" b="1" dirty="0">
                <a:solidFill>
                  <a:schemeClr val="tx1"/>
                </a:solidFill>
                <a:latin typeface="Times New Roman" panose="02020603050405020304" pitchFamily="18" charset="0"/>
                <a:cs typeface="Times New Roman" panose="02020603050405020304" pitchFamily="18" charset="0"/>
              </a:rPr>
              <a:t>po určité době některé z nich realizují výhody s úsporami z rozsahu a rozšiřují svůj výstup na úkor dominantní firmy.</a:t>
            </a:r>
          </a:p>
          <a:p>
            <a:pPr algn="just">
              <a:buFont typeface="Wingdings" panose="05000000000000000000" pitchFamily="2" charset="2"/>
              <a:buChar char="§"/>
            </a:pPr>
            <a:endParaRPr lang="cs-CZ" altLang="cs-CZ" sz="40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cs-CZ" altLang="cs-CZ" sz="4000" b="1" dirty="0">
                <a:solidFill>
                  <a:schemeClr val="tx1"/>
                </a:solidFill>
                <a:latin typeface="Times New Roman" panose="02020603050405020304" pitchFamily="18" charset="0"/>
                <a:cs typeface="Times New Roman" panose="02020603050405020304" pitchFamily="18" charset="0"/>
              </a:rPr>
              <a:t>Model nedává odpověď na otázku, která z firem v odvětví se stává dominantní firmou. </a:t>
            </a:r>
          </a:p>
          <a:p>
            <a:pPr algn="just">
              <a:buFont typeface="Wingdings" panose="05000000000000000000" pitchFamily="2" charset="2"/>
              <a:buChar char="Ø"/>
            </a:pPr>
            <a:r>
              <a:rPr lang="cs-CZ" altLang="cs-CZ" sz="4000" b="1" dirty="0">
                <a:solidFill>
                  <a:schemeClr val="tx1"/>
                </a:solidFill>
                <a:latin typeface="Times New Roman" panose="02020603050405020304" pitchFamily="18" charset="0"/>
                <a:cs typeface="Times New Roman" panose="02020603050405020304" pitchFamily="18" charset="0"/>
              </a:rPr>
              <a:t>Cenový vůdce, jehož cenovou politiku sledují ostatní firmy: např. největší firma v odvětví, s nejnižšími náklady, tradicí, zvučným jménem apod.</a:t>
            </a:r>
          </a:p>
          <a:p>
            <a:pPr algn="just">
              <a:buFont typeface="Wingdings" panose="05000000000000000000" pitchFamily="2" charset="2"/>
              <a:buChar char="§"/>
            </a:pPr>
            <a:endParaRPr lang="cs-CZ" altLang="cs-CZ" sz="40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580423" y="493296"/>
            <a:ext cx="11464290" cy="445167"/>
          </a:xfrm>
        </p:spPr>
        <p:txBody>
          <a:bodyPr spcFirstLastPara="1" vert="horz" wrap="square" lIns="91440" tIns="45720" rIns="91440" bIns="45720" rtlCol="0" anchor="ctr" anchorCtr="0">
            <a:noAutofit/>
          </a:bodyPr>
          <a:lstStyle/>
          <a:p>
            <a:pPr algn="l">
              <a:lnSpc>
                <a:spcPct val="90000"/>
              </a:lnSpc>
              <a:spcBef>
                <a:spcPct val="0"/>
              </a:spcBef>
              <a:buClrTx/>
              <a:buSzTx/>
              <a:defRPr/>
            </a:pPr>
            <a:br>
              <a:rPr lang="cs-CZ" sz="4000" b="1" kern="1200" cap="all" dirty="0">
                <a:solidFill>
                  <a:srgbClr val="FF0000"/>
                </a:solidFill>
                <a:latin typeface="+mj-lt"/>
                <a:ea typeface="+mj-ea"/>
                <a:cs typeface="+mj-cs"/>
              </a:rPr>
            </a:br>
            <a:r>
              <a:rPr lang="cs-CZ" sz="4000" b="1" kern="1200" cap="all" dirty="0">
                <a:solidFill>
                  <a:srgbClr val="FF0000"/>
                </a:solidFill>
                <a:latin typeface="+mj-lt"/>
                <a:ea typeface="+mj-ea"/>
                <a:cs typeface="+mj-cs"/>
              </a:rPr>
              <a:t>Model s barometrickou firmou </a:t>
            </a:r>
          </a:p>
        </p:txBody>
      </p:sp>
      <p:sp>
        <p:nvSpPr>
          <p:cNvPr id="10243" name="Zástupný symbol pro obsah 2"/>
          <p:cNvSpPr>
            <a:spLocks noGrp="1"/>
          </p:cNvSpPr>
          <p:nvPr>
            <p:ph idx="1" hasCustomPrompt="1"/>
          </p:nvPr>
        </p:nvSpPr>
        <p:spPr>
          <a:xfrm>
            <a:off x="216568" y="1552074"/>
            <a:ext cx="11828146" cy="4812630"/>
          </a:xfrm>
        </p:spPr>
        <p:txBody>
          <a:bodyPr spcFirstLastPara="1" vert="horz" wrap="square" lIns="91440" tIns="45720" rIns="91440" bIns="45720" anchor="t" anchorCtr="0">
            <a:normAutofit fontScale="77500" lnSpcReduction="20000"/>
          </a:bodyPr>
          <a:lstStyle/>
          <a:p>
            <a:pPr algn="just">
              <a:buFont typeface="Wingdings" panose="05000000000000000000" pitchFamily="2" charset="2"/>
              <a:buChar char="ü"/>
            </a:pPr>
            <a:r>
              <a:rPr lang="cs-CZ" altLang="cs-CZ" sz="4000" b="1" dirty="0">
                <a:solidFill>
                  <a:schemeClr val="tx1"/>
                </a:solidFill>
                <a:latin typeface="Times New Roman" panose="02020603050405020304" pitchFamily="18" charset="0"/>
                <a:cs typeface="Times New Roman" panose="02020603050405020304" pitchFamily="18" charset="0"/>
              </a:rPr>
              <a:t>Předpokládá </a:t>
            </a:r>
            <a:r>
              <a:rPr lang="cs-CZ" altLang="cs-CZ" sz="4000" b="1" dirty="0">
                <a:solidFill>
                  <a:schemeClr val="tx1"/>
                </a:solidFill>
                <a:highlight>
                  <a:srgbClr val="FFFF00"/>
                </a:highlight>
                <a:latin typeface="Times New Roman" panose="02020603050405020304" pitchFamily="18" charset="0"/>
                <a:cs typeface="Times New Roman" panose="02020603050405020304" pitchFamily="18" charset="0"/>
              </a:rPr>
              <a:t>měnící se firmu v pozici cenového vůdce: </a:t>
            </a:r>
          </a:p>
          <a:p>
            <a:pPr algn="just">
              <a:buFont typeface="Wingdings" panose="05000000000000000000" pitchFamily="2" charset="2"/>
              <a:buChar char="Ø"/>
            </a:pPr>
            <a:r>
              <a:rPr lang="cs-CZ" altLang="cs-CZ" sz="4000" b="1" dirty="0">
                <a:solidFill>
                  <a:schemeClr val="tx1"/>
                </a:solidFill>
                <a:latin typeface="Times New Roman" panose="02020603050405020304" pitchFamily="18" charset="0"/>
                <a:cs typeface="Times New Roman" panose="02020603050405020304" pitchFamily="18" charset="0"/>
              </a:rPr>
              <a:t>Firma uskutečňuje jako první cenové změny a plní pro ostatní firmy úlohy jakéhosi barometru tržních podmínek. </a:t>
            </a:r>
          </a:p>
          <a:p>
            <a:pPr algn="just">
              <a:buFont typeface="Wingdings" panose="05000000000000000000" pitchFamily="2" charset="2"/>
              <a:buChar char="Ø"/>
            </a:pPr>
            <a:r>
              <a:rPr lang="cs-CZ" altLang="cs-CZ" sz="4000" b="1" i="1" dirty="0">
                <a:solidFill>
                  <a:schemeClr val="tx1"/>
                </a:solidFill>
                <a:latin typeface="Times New Roman" panose="02020603050405020304" pitchFamily="18" charset="0"/>
                <a:cs typeface="Times New Roman" panose="02020603050405020304" pitchFamily="18" charset="0"/>
              </a:rPr>
              <a:t>Ostatní firmy v odvětví mohou její strategii následovat pokud odráží tržní podmínky společné pro ostatní firmy. </a:t>
            </a:r>
          </a:p>
          <a:p>
            <a:pPr algn="just">
              <a:buFont typeface="Wingdings" panose="05000000000000000000" pitchFamily="2" charset="2"/>
              <a:buChar char="Ø"/>
            </a:pPr>
            <a:endParaRPr lang="cs-CZ" altLang="cs-CZ" sz="40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4000" b="1" dirty="0">
                <a:solidFill>
                  <a:schemeClr val="tx1"/>
                </a:solidFill>
                <a:latin typeface="Times New Roman" panose="02020603050405020304" pitchFamily="18" charset="0"/>
                <a:cs typeface="Times New Roman" panose="02020603050405020304" pitchFamily="18" charset="0"/>
              </a:rPr>
              <a:t>Empirické studie: tento typ cenového vůdcovství – reakce na problémy v odvětví spojené s neustálou fluktuací cen, bezohlednou konkurencí, v níž firmy v odvětví utrpěly značné ztráty </a:t>
            </a:r>
            <a:r>
              <a:rPr lang="cs-CZ" altLang="cs-CZ" sz="4000" b="1" dirty="0">
                <a:latin typeface="Times New Roman" panose="02020603050405020304" pitchFamily="18" charset="0"/>
                <a:cs typeface="Times New Roman" panose="02020603050405020304" pitchFamily="18" charset="0"/>
              </a:rPr>
              <a:t>=&gt;</a:t>
            </a:r>
            <a:endParaRPr lang="cs-CZ" altLang="cs-CZ" sz="40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altLang="cs-CZ" sz="4000" b="1" dirty="0">
                <a:solidFill>
                  <a:schemeClr val="tx1"/>
                </a:solidFill>
                <a:latin typeface="Times New Roman" panose="02020603050405020304" pitchFamily="18" charset="0"/>
                <a:cs typeface="Times New Roman" panose="02020603050405020304" pitchFamily="18" charset="0"/>
              </a:rPr>
              <a:t>jako potřeba stabilizace.</a:t>
            </a:r>
          </a:p>
          <a:p>
            <a:pPr algn="just">
              <a:buFont typeface="Wingdings" panose="05000000000000000000" pitchFamily="2" charset="2"/>
              <a:buChar char="Ø"/>
            </a:pPr>
            <a:endParaRPr lang="cs-CZ" altLang="cs-CZ" sz="40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363855" y="770023"/>
            <a:ext cx="11464290" cy="276726"/>
          </a:xfrm>
        </p:spPr>
        <p:txBody>
          <a:bodyPr spcFirstLastPara="1" vert="horz" wrap="square" lIns="91440" tIns="45720" rIns="91440" bIns="45720" rtlCol="0" anchor="ctr" anchorCtr="0">
            <a:noAutofit/>
          </a:bodyPr>
          <a:lstStyle/>
          <a:p>
            <a:pPr algn="l">
              <a:lnSpc>
                <a:spcPct val="90000"/>
              </a:lnSpc>
              <a:spcBef>
                <a:spcPct val="0"/>
              </a:spcBef>
              <a:buClrTx/>
              <a:buSzTx/>
              <a:defRPr/>
            </a:pPr>
            <a:br>
              <a:rPr lang="cs-CZ" sz="3200" b="1" kern="1200" cap="all" dirty="0">
                <a:solidFill>
                  <a:srgbClr val="FF0000"/>
                </a:solidFill>
                <a:latin typeface="+mj-lt"/>
                <a:ea typeface="+mj-ea"/>
                <a:cs typeface="+mj-cs"/>
              </a:rPr>
            </a:br>
            <a:r>
              <a:rPr lang="pt-BR" sz="3200" b="1" kern="1200" cap="all" dirty="0">
                <a:solidFill>
                  <a:srgbClr val="FF0000"/>
                </a:solidFill>
                <a:latin typeface="+mj-lt"/>
                <a:ea typeface="+mj-ea"/>
                <a:cs typeface="+mj-cs"/>
              </a:rPr>
              <a:t>Model se zalomenou poptávkovou křivkou</a:t>
            </a:r>
            <a:endParaRPr lang="cs-CZ" sz="3200" b="1" kern="1200" cap="all" dirty="0">
              <a:solidFill>
                <a:srgbClr val="FF0000"/>
              </a:solidFill>
              <a:latin typeface="+mj-lt"/>
              <a:ea typeface="+mj-ea"/>
              <a:cs typeface="+mj-cs"/>
            </a:endParaRPr>
          </a:p>
        </p:txBody>
      </p:sp>
      <p:sp>
        <p:nvSpPr>
          <p:cNvPr id="10243" name="Zástupný symbol pro obsah 2"/>
          <p:cNvSpPr>
            <a:spLocks noGrp="1"/>
          </p:cNvSpPr>
          <p:nvPr>
            <p:ph idx="1" hasCustomPrompt="1"/>
          </p:nvPr>
        </p:nvSpPr>
        <p:spPr>
          <a:xfrm>
            <a:off x="258500" y="1576137"/>
            <a:ext cx="11688858" cy="4872789"/>
          </a:xfrm>
        </p:spPr>
        <p:txBody>
          <a:bodyPr spcFirstLastPara="1" vert="horz" wrap="square" lIns="91440" tIns="45720" rIns="91440" bIns="45720" anchor="t" anchorCtr="0">
            <a:normAutofit fontScale="62500" lnSpcReduction="20000"/>
          </a:bodyPr>
          <a:lstStyle/>
          <a:p>
            <a:pPr algn="just"/>
            <a:r>
              <a:rPr lang="cs-CZ" altLang="cs-CZ" sz="4000" b="1" i="1" dirty="0">
                <a:solidFill>
                  <a:schemeClr val="tx1"/>
                </a:solidFill>
                <a:latin typeface="Times New Roman" panose="02020603050405020304" pitchFamily="18" charset="0"/>
                <a:cs typeface="Times New Roman" panose="02020603050405020304" pitchFamily="18" charset="0"/>
              </a:rPr>
              <a:t>Opuštění předpokladu dosud popsaných modelů: všechny firmy v oligopolu vyrábějí homogenní produkci, kterou prodávají za stejnou tržní cenu. </a:t>
            </a:r>
          </a:p>
          <a:p>
            <a:pPr algn="just"/>
            <a:endParaRPr lang="cs-CZ" altLang="cs-CZ" sz="4000" b="1" dirty="0">
              <a:solidFill>
                <a:schemeClr val="tx1"/>
              </a:solidFill>
              <a:latin typeface="Times New Roman" panose="02020603050405020304" pitchFamily="18" charset="0"/>
              <a:cs typeface="Times New Roman" panose="02020603050405020304" pitchFamily="18" charset="0"/>
            </a:endParaRPr>
          </a:p>
          <a:p>
            <a:pPr algn="just"/>
            <a:r>
              <a:rPr lang="cs-CZ" altLang="cs-CZ" sz="4000" b="1" dirty="0">
                <a:solidFill>
                  <a:schemeClr val="tx1"/>
                </a:solidFill>
                <a:latin typeface="Times New Roman" panose="02020603050405020304" pitchFamily="18" charset="0"/>
                <a:cs typeface="Times New Roman" panose="02020603050405020304" pitchFamily="18" charset="0"/>
              </a:rPr>
              <a:t>Předpoklad: firmy v oligopolu vyrábějí </a:t>
            </a:r>
            <a:r>
              <a:rPr lang="cs-CZ" altLang="cs-CZ" sz="4000" b="1" dirty="0">
                <a:solidFill>
                  <a:srgbClr val="FF0000"/>
                </a:solidFill>
                <a:latin typeface="Times New Roman" panose="02020603050405020304" pitchFamily="18" charset="0"/>
                <a:cs typeface="Times New Roman" panose="02020603050405020304" pitchFamily="18" charset="0"/>
              </a:rPr>
              <a:t>DIFERENCOVANÝ PRODUKT</a:t>
            </a:r>
            <a:r>
              <a:rPr lang="cs-CZ" altLang="cs-CZ" sz="4000" b="1" dirty="0">
                <a:solidFill>
                  <a:schemeClr val="tx1"/>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cs-CZ" altLang="cs-CZ" sz="4000" b="1" dirty="0">
                <a:solidFill>
                  <a:schemeClr val="tx1"/>
                </a:solidFill>
                <a:latin typeface="Times New Roman" panose="02020603050405020304" pitchFamily="18" charset="0"/>
                <a:cs typeface="Times New Roman" panose="02020603050405020304" pitchFamily="18" charset="0"/>
              </a:rPr>
              <a:t>Model oligopolu se zalomenou poptávkovou křivkou: reakce na potřebu vysvětlit tendenci ke strnulým (rigidním) cenám na některých oligopolních trzích. </a:t>
            </a:r>
          </a:p>
          <a:p>
            <a:pPr algn="just">
              <a:buFont typeface="Wingdings" panose="05000000000000000000" pitchFamily="2" charset="2"/>
              <a:buChar char="v"/>
            </a:pPr>
            <a:endParaRPr lang="cs-CZ" altLang="cs-CZ" sz="4000" b="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cs-CZ" altLang="cs-CZ" sz="4000" b="1" dirty="0">
                <a:solidFill>
                  <a:schemeClr val="tx1"/>
                </a:solidFill>
                <a:highlight>
                  <a:srgbClr val="FFFF00"/>
                </a:highlight>
                <a:latin typeface="Times New Roman" panose="02020603050405020304" pitchFamily="18" charset="0"/>
                <a:cs typeface="Times New Roman" panose="02020603050405020304" pitchFamily="18" charset="0"/>
              </a:rPr>
              <a:t>Základ modelu: </a:t>
            </a:r>
          </a:p>
          <a:p>
            <a:pPr marL="857250" indent="-742950" algn="just">
              <a:buFont typeface="+mj-lt"/>
              <a:buAutoNum type="arabicPeriod"/>
            </a:pPr>
            <a:r>
              <a:rPr lang="cs-CZ" altLang="cs-CZ" sz="4000" b="1" dirty="0">
                <a:solidFill>
                  <a:schemeClr val="tx1"/>
                </a:solidFill>
                <a:latin typeface="Times New Roman" panose="02020603050405020304" pitchFamily="18" charset="0"/>
                <a:cs typeface="Times New Roman" panose="02020603050405020304" pitchFamily="18" charset="0"/>
              </a:rPr>
              <a:t>Pokud jedna z firem oligopolu sníží cenu, učiní tak i ostatní firmy. </a:t>
            </a:r>
          </a:p>
          <a:p>
            <a:pPr marL="857250" indent="-742950" algn="just">
              <a:buFont typeface="+mj-lt"/>
              <a:buAutoNum type="arabicPeriod"/>
            </a:pPr>
            <a:r>
              <a:rPr lang="cs-CZ" altLang="cs-CZ" sz="4000" b="1" dirty="0">
                <a:solidFill>
                  <a:schemeClr val="tx1"/>
                </a:solidFill>
                <a:latin typeface="Times New Roman" panose="02020603050405020304" pitchFamily="18" charset="0"/>
                <a:cs typeface="Times New Roman" panose="02020603050405020304" pitchFamily="18" charset="0"/>
              </a:rPr>
              <a:t>Pokud jedna z firem zvýší ceny, ostatní firmy nenásledují. </a:t>
            </a:r>
          </a:p>
          <a:p>
            <a:pPr algn="just">
              <a:buFont typeface="Wingdings" panose="05000000000000000000" pitchFamily="2" charset="2"/>
              <a:buChar char="v"/>
            </a:pPr>
            <a:r>
              <a:rPr lang="cs-CZ" altLang="cs-CZ" sz="4000" b="1" dirty="0">
                <a:solidFill>
                  <a:schemeClr val="tx1"/>
                </a:solidFill>
                <a:highlight>
                  <a:srgbClr val="FFFF00"/>
                </a:highlight>
                <a:latin typeface="Times New Roman" panose="02020603050405020304" pitchFamily="18" charset="0"/>
                <a:cs typeface="Times New Roman" panose="02020603050405020304" pitchFamily="18" charset="0"/>
              </a:rPr>
              <a:t>Výsledek chování firem: </a:t>
            </a:r>
            <a:r>
              <a:rPr lang="cs-CZ" altLang="cs-CZ" sz="4000" b="1" dirty="0">
                <a:solidFill>
                  <a:schemeClr val="tx1"/>
                </a:solidFill>
                <a:latin typeface="Times New Roman" panose="02020603050405020304" pitchFamily="18" charset="0"/>
                <a:cs typeface="Times New Roman" panose="02020603050405020304" pitchFamily="18" charset="0"/>
              </a:rPr>
              <a:t>zalomená poptávková křivka – složená ze dvou částí: </a:t>
            </a:r>
          </a:p>
          <a:p>
            <a:pPr marL="857250" indent="-742950" algn="just">
              <a:buFont typeface="+mj-lt"/>
              <a:buAutoNum type="arabicPeriod"/>
            </a:pPr>
            <a:r>
              <a:rPr lang="cs-CZ" altLang="cs-CZ" sz="4000" b="1" dirty="0">
                <a:solidFill>
                  <a:schemeClr val="tx1"/>
                </a:solidFill>
                <a:latin typeface="Times New Roman" panose="02020603050405020304" pitchFamily="18" charset="0"/>
                <a:cs typeface="Times New Roman" panose="02020603050405020304" pitchFamily="18" charset="0"/>
              </a:rPr>
              <a:t>Jedna část vyjadřuje reakci konkurentů na snížení ceny jednou firmou,</a:t>
            </a:r>
          </a:p>
          <a:p>
            <a:pPr marL="857250" indent="-742950" algn="just">
              <a:buFont typeface="+mj-lt"/>
              <a:buAutoNum type="arabicPeriod"/>
            </a:pPr>
            <a:r>
              <a:rPr lang="cs-CZ" altLang="cs-CZ" sz="4000" b="1" dirty="0">
                <a:solidFill>
                  <a:schemeClr val="tx1"/>
                </a:solidFill>
                <a:latin typeface="Times New Roman" panose="02020603050405020304" pitchFamily="18" charset="0"/>
                <a:cs typeface="Times New Roman" panose="02020603050405020304" pitchFamily="18" charset="0"/>
              </a:rPr>
              <a:t>Druhá část absenci reakce konkurentů na zvýšení ceny jednou firmou. </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508234" y="567753"/>
            <a:ext cx="11464290" cy="948226"/>
          </a:xfrm>
        </p:spPr>
        <p:txBody>
          <a:bodyPr spcFirstLastPara="1" vert="horz" wrap="square" lIns="91440" tIns="45720" rIns="91440" bIns="45720" rtlCol="0" anchor="ctr" anchorCtr="0">
            <a:noAutofit/>
          </a:bodyPr>
          <a:lstStyle/>
          <a:p>
            <a:pPr algn="l">
              <a:lnSpc>
                <a:spcPct val="90000"/>
              </a:lnSpc>
              <a:spcBef>
                <a:spcPct val="0"/>
              </a:spcBef>
              <a:buClrTx/>
              <a:buSzTx/>
              <a:defRPr/>
            </a:pPr>
            <a:br>
              <a:rPr lang="cs-CZ" sz="3200" b="1" kern="1200" cap="all" dirty="0">
                <a:solidFill>
                  <a:srgbClr val="FF0000"/>
                </a:solidFill>
                <a:latin typeface="+mj-lt"/>
                <a:ea typeface="+mj-ea"/>
                <a:cs typeface="+mj-cs"/>
              </a:rPr>
            </a:br>
            <a:r>
              <a:rPr lang="pt-BR" sz="3200" b="1" kern="1200" cap="all" dirty="0">
                <a:solidFill>
                  <a:srgbClr val="FF0000"/>
                </a:solidFill>
                <a:latin typeface="+mj-lt"/>
                <a:ea typeface="+mj-ea"/>
                <a:cs typeface="+mj-cs"/>
              </a:rPr>
              <a:t>Model se zalomenou poptávkovou křivkou</a:t>
            </a:r>
            <a:endParaRPr lang="cs-CZ" sz="3200" b="1" kern="1200" cap="all" dirty="0">
              <a:solidFill>
                <a:srgbClr val="FF0000"/>
              </a:solidFill>
              <a:latin typeface="+mj-lt"/>
              <a:ea typeface="+mj-ea"/>
              <a:cs typeface="+mj-cs"/>
            </a:endParaRPr>
          </a:p>
        </p:txBody>
      </p:sp>
      <p:sp>
        <p:nvSpPr>
          <p:cNvPr id="10243" name="Zástupný symbol pro obsah 2"/>
          <p:cNvSpPr>
            <a:spLocks noGrp="1"/>
          </p:cNvSpPr>
          <p:nvPr>
            <p:ph idx="1" hasCustomPrompt="1"/>
          </p:nvPr>
        </p:nvSpPr>
        <p:spPr>
          <a:xfrm>
            <a:off x="5955632" y="1515978"/>
            <a:ext cx="5895473" cy="4872789"/>
          </a:xfrm>
        </p:spPr>
        <p:txBody>
          <a:bodyPr spcFirstLastPara="1" vert="horz" wrap="square" lIns="91440" tIns="45720" rIns="91440" bIns="45720" anchor="t" anchorCtr="0">
            <a:normAutofit fontScale="92500"/>
          </a:bodyPr>
          <a:lstStyle/>
          <a:p>
            <a:pPr algn="just"/>
            <a:r>
              <a:rPr lang="cs-CZ" altLang="cs-CZ" sz="2400" b="1" dirty="0">
                <a:solidFill>
                  <a:schemeClr val="tx1"/>
                </a:solidFill>
                <a:latin typeface="Times New Roman" panose="02020603050405020304" pitchFamily="18" charset="0"/>
                <a:cs typeface="Times New Roman" panose="02020603050405020304" pitchFamily="18" charset="0"/>
              </a:rPr>
              <a:t>Dvě křivky poptávky: D a D´: </a:t>
            </a:r>
          </a:p>
          <a:p>
            <a:pPr marL="444500" indent="-330200" algn="just">
              <a:buFont typeface="+mj-lt"/>
              <a:buAutoNum type="arabicPeriod"/>
            </a:pPr>
            <a:r>
              <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rPr>
              <a:t>Poptávková křivka D: </a:t>
            </a:r>
            <a:r>
              <a:rPr lang="cs-CZ" altLang="cs-CZ" sz="2400" b="1" dirty="0">
                <a:solidFill>
                  <a:schemeClr val="tx1"/>
                </a:solidFill>
                <a:latin typeface="Times New Roman" panose="02020603050405020304" pitchFamily="18" charset="0"/>
                <a:cs typeface="Times New Roman" panose="02020603050405020304" pitchFamily="18" charset="0"/>
              </a:rPr>
              <a:t>na předpokladu, že konkurenti nenásledují změnu ceny jednou z firem oligopolu. </a:t>
            </a:r>
          </a:p>
          <a:p>
            <a:pPr marL="444500" indent="-330200" algn="just">
              <a:buFont typeface="+mj-lt"/>
              <a:buAutoNum type="arabicPeriod"/>
            </a:pPr>
            <a:r>
              <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rPr>
              <a:t>Poptávková křivka D´: </a:t>
            </a:r>
            <a:r>
              <a:rPr lang="cs-CZ" altLang="cs-CZ" sz="2400" b="1" dirty="0">
                <a:solidFill>
                  <a:schemeClr val="tx1"/>
                </a:solidFill>
                <a:latin typeface="Times New Roman" panose="02020603050405020304" pitchFamily="18" charset="0"/>
                <a:cs typeface="Times New Roman" panose="02020603050405020304" pitchFamily="18" charset="0"/>
              </a:rPr>
              <a:t>na předpokladu, že konkurenti budou sledovat změnu ceny jednou z firem oligopolu.</a:t>
            </a:r>
          </a:p>
          <a:p>
            <a:pPr algn="just"/>
            <a:r>
              <a:rPr lang="cs-CZ" altLang="cs-CZ" sz="2400" b="1" dirty="0">
                <a:solidFill>
                  <a:schemeClr val="tx1"/>
                </a:solidFill>
                <a:latin typeface="Times New Roman" panose="02020603050405020304" pitchFamily="18" charset="0"/>
                <a:cs typeface="Times New Roman" panose="02020603050405020304" pitchFamily="18" charset="0"/>
              </a:rPr>
              <a:t>Konkurenti nenásledují změnu ceny</a:t>
            </a:r>
            <a:r>
              <a:rPr lang="cs-CZ" altLang="cs-CZ" sz="2400" b="1" dirty="0">
                <a:latin typeface="Times New Roman" panose="02020603050405020304" pitchFamily="18" charset="0"/>
                <a:cs typeface="Times New Roman" panose="02020603050405020304" pitchFamily="18" charset="0"/>
              </a:rPr>
              <a:t> =&gt; </a:t>
            </a:r>
            <a:r>
              <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rPr>
              <a:t>každé zvýšení ceny = ztráta většího počtu spotřebitelů a každé snížení ceny = získání většího počtu spotřebitelů, </a:t>
            </a:r>
          </a:p>
          <a:p>
            <a:pPr algn="just">
              <a:buFont typeface="Wingdings" panose="05000000000000000000" pitchFamily="2" charset="2"/>
              <a:buChar char="Ø"/>
            </a:pPr>
            <a:r>
              <a:rPr lang="cs-CZ" altLang="cs-CZ" sz="2400" b="1" dirty="0">
                <a:solidFill>
                  <a:schemeClr val="tx1"/>
                </a:solidFill>
                <a:latin typeface="Times New Roman" panose="02020603050405020304" pitchFamily="18" charset="0"/>
                <a:cs typeface="Times New Roman" panose="02020603050405020304" pitchFamily="18" charset="0"/>
              </a:rPr>
              <a:t>než kdyby konkurenti jakoukoliv změnu ceny jednou z firem následovali. </a:t>
            </a:r>
            <a:r>
              <a:rPr lang="cs-CZ" altLang="cs-CZ" sz="2400" b="1" dirty="0">
                <a:latin typeface="Times New Roman" panose="02020603050405020304" pitchFamily="18" charset="0"/>
                <a:cs typeface="Times New Roman" panose="02020603050405020304" pitchFamily="18" charset="0"/>
              </a:rPr>
              <a:t>=&gt;</a:t>
            </a:r>
            <a:endParaRPr lang="cs-CZ" altLang="cs-CZ" sz="2400"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508234" y="2093495"/>
            <a:ext cx="5090601" cy="35652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508234" y="567753"/>
            <a:ext cx="11464290" cy="948226"/>
          </a:xfrm>
        </p:spPr>
        <p:txBody>
          <a:bodyPr spcFirstLastPara="1" vert="horz" wrap="square" lIns="91440" tIns="45720" rIns="91440" bIns="45720" rtlCol="0" anchor="ctr" anchorCtr="0">
            <a:noAutofit/>
          </a:bodyPr>
          <a:lstStyle/>
          <a:p>
            <a:pPr algn="l">
              <a:lnSpc>
                <a:spcPct val="90000"/>
              </a:lnSpc>
              <a:spcBef>
                <a:spcPct val="0"/>
              </a:spcBef>
              <a:buClrTx/>
              <a:buSzTx/>
              <a:defRPr/>
            </a:pPr>
            <a:br>
              <a:rPr lang="cs-CZ" sz="3200" b="1" kern="1200" cap="all" dirty="0">
                <a:solidFill>
                  <a:srgbClr val="FF0000"/>
                </a:solidFill>
                <a:latin typeface="+mj-lt"/>
                <a:ea typeface="+mj-ea"/>
                <a:cs typeface="+mj-cs"/>
              </a:rPr>
            </a:br>
            <a:r>
              <a:rPr lang="pt-BR" sz="3200" b="1" kern="1200" cap="all" dirty="0">
                <a:solidFill>
                  <a:srgbClr val="FF0000"/>
                </a:solidFill>
                <a:latin typeface="+mj-lt"/>
                <a:ea typeface="+mj-ea"/>
                <a:cs typeface="+mj-cs"/>
              </a:rPr>
              <a:t>Model se zalomenou poptávkovou křivkou</a:t>
            </a:r>
            <a:endParaRPr lang="cs-CZ" sz="3200" b="1" kern="1200" cap="all" dirty="0">
              <a:solidFill>
                <a:srgbClr val="FF0000"/>
              </a:solidFill>
              <a:latin typeface="+mj-lt"/>
              <a:ea typeface="+mj-ea"/>
              <a:cs typeface="+mj-cs"/>
            </a:endParaRPr>
          </a:p>
        </p:txBody>
      </p:sp>
      <p:sp>
        <p:nvSpPr>
          <p:cNvPr id="10243" name="Zástupný symbol pro obsah 2"/>
          <p:cNvSpPr>
            <a:spLocks noGrp="1"/>
          </p:cNvSpPr>
          <p:nvPr>
            <p:ph idx="1" hasCustomPrompt="1"/>
          </p:nvPr>
        </p:nvSpPr>
        <p:spPr>
          <a:xfrm>
            <a:off x="0" y="1515979"/>
            <a:ext cx="11887200" cy="4774268"/>
          </a:xfrm>
        </p:spPr>
        <p:txBody>
          <a:bodyPr spcFirstLastPara="1" vert="horz" wrap="square" lIns="91440" tIns="45720" rIns="91440" bIns="45720" anchor="t" anchorCtr="0">
            <a:normAutofit fontScale="55000" lnSpcReduction="20000"/>
          </a:bodyPr>
          <a:lstStyle/>
          <a:p>
            <a:pPr algn="just"/>
            <a:r>
              <a:rPr lang="cs-CZ" altLang="cs-CZ" sz="4000" b="1" dirty="0">
                <a:solidFill>
                  <a:srgbClr val="FF0000"/>
                </a:solidFill>
                <a:latin typeface="Times New Roman" panose="02020603050405020304" pitchFamily="18" charset="0"/>
                <a:cs typeface="Times New Roman" panose="02020603050405020304" pitchFamily="18" charset="0"/>
              </a:rPr>
              <a:t>Poptávková křivka D = elastičtější než poptávková křivka D´.</a:t>
            </a:r>
            <a:endParaRPr lang="cs-CZ" altLang="cs-CZ" sz="4000" b="1" dirty="0">
              <a:solidFill>
                <a:schemeClr val="tx1"/>
              </a:solidFill>
              <a:latin typeface="Times New Roman" panose="02020603050405020304" pitchFamily="18" charset="0"/>
              <a:cs typeface="Times New Roman" panose="02020603050405020304" pitchFamily="18" charset="0"/>
            </a:endParaRPr>
          </a:p>
          <a:p>
            <a:pPr algn="just"/>
            <a:r>
              <a:rPr lang="cs-CZ" altLang="cs-CZ" sz="4000" b="1" dirty="0">
                <a:solidFill>
                  <a:schemeClr val="tx1"/>
                </a:solidFill>
                <a:latin typeface="Times New Roman" panose="02020603050405020304" pitchFamily="18" charset="0"/>
                <a:cs typeface="Times New Roman" panose="02020603050405020304" pitchFamily="18" charset="0"/>
              </a:rPr>
              <a:t>Z předpokladů modelu: </a:t>
            </a:r>
            <a:r>
              <a:rPr lang="cs-CZ" altLang="cs-CZ" sz="4000" b="1" i="1" dirty="0">
                <a:solidFill>
                  <a:schemeClr val="tx1"/>
                </a:solidFill>
                <a:latin typeface="Times New Roman" panose="02020603050405020304" pitchFamily="18" charset="0"/>
                <a:cs typeface="Times New Roman" panose="02020603050405020304" pitchFamily="18" charset="0"/>
              </a:rPr>
              <a:t>firmy budou snižovat cenu, pokud tak učiní jedna z nich, nebudou následovat firmy, které zvýší ceny:</a:t>
            </a:r>
          </a:p>
          <a:p>
            <a:pPr algn="just">
              <a:buFont typeface="Wingdings" panose="05000000000000000000" pitchFamily="2" charset="2"/>
              <a:buChar char="Ø"/>
            </a:pPr>
            <a:r>
              <a:rPr lang="cs-CZ" altLang="cs-CZ" sz="4000" b="1" dirty="0">
                <a:solidFill>
                  <a:schemeClr val="tx1"/>
                </a:solidFill>
                <a:latin typeface="Times New Roman" panose="02020603050405020304" pitchFamily="18" charset="0"/>
                <a:cs typeface="Times New Roman" panose="02020603050405020304" pitchFamily="18" charset="0"/>
              </a:rPr>
              <a:t>vyplývá zalomený tvar poptávkové křivky </a:t>
            </a:r>
            <a:r>
              <a:rPr lang="cs-CZ" altLang="cs-CZ" sz="4000" b="1" dirty="0">
                <a:solidFill>
                  <a:schemeClr val="tx1"/>
                </a:solidFill>
                <a:highlight>
                  <a:srgbClr val="FFFF00"/>
                </a:highlight>
                <a:latin typeface="Times New Roman" panose="02020603050405020304" pitchFamily="18" charset="0"/>
                <a:cs typeface="Times New Roman" panose="02020603050405020304" pitchFamily="18" charset="0"/>
              </a:rPr>
              <a:t>BAD´:</a:t>
            </a:r>
            <a:r>
              <a:rPr lang="cs-CZ" altLang="cs-CZ" sz="4000" b="1" dirty="0">
                <a:solidFill>
                  <a:schemeClr val="tx1"/>
                </a:solidFill>
                <a:latin typeface="Times New Roman" panose="02020603050405020304" pitchFamily="18" charset="0"/>
                <a:cs typeface="Times New Roman" panose="02020603050405020304" pitchFamily="18" charset="0"/>
              </a:rPr>
              <a:t> zlom v bodě A. </a:t>
            </a:r>
          </a:p>
          <a:p>
            <a:pPr algn="just"/>
            <a:r>
              <a:rPr lang="cs-CZ" altLang="cs-CZ" sz="4000" b="1" dirty="0">
                <a:solidFill>
                  <a:schemeClr val="tx1"/>
                </a:solidFill>
                <a:latin typeface="Times New Roman" panose="02020603050405020304" pitchFamily="18" charset="0"/>
                <a:cs typeface="Times New Roman" panose="02020603050405020304" pitchFamily="18" charset="0"/>
              </a:rPr>
              <a:t>V důsledku tohoto tvaru poptávkové křivky:  Křivka MR není spojitá. </a:t>
            </a:r>
            <a:r>
              <a:rPr lang="cs-CZ" altLang="cs-CZ" sz="4000" b="1" dirty="0">
                <a:latin typeface="Times New Roman" panose="02020603050405020304" pitchFamily="18" charset="0"/>
                <a:cs typeface="Times New Roman" panose="02020603050405020304" pitchFamily="18" charset="0"/>
              </a:rPr>
              <a:t>=&gt;</a:t>
            </a:r>
            <a:endParaRPr lang="cs-CZ" altLang="cs-CZ" sz="40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cs-CZ" altLang="cs-CZ" sz="40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4000" b="1" dirty="0">
                <a:solidFill>
                  <a:schemeClr val="tx1"/>
                </a:solidFill>
                <a:latin typeface="Times New Roman" panose="02020603050405020304" pitchFamily="18" charset="0"/>
                <a:cs typeface="Times New Roman" panose="02020603050405020304" pitchFamily="18" charset="0"/>
              </a:rPr>
              <a:t>Maximalizace zisku</a:t>
            </a:r>
          </a:p>
          <a:p>
            <a:pPr algn="just"/>
            <a:r>
              <a:rPr lang="cs-CZ" altLang="cs-CZ" sz="4000" b="1" dirty="0">
                <a:solidFill>
                  <a:schemeClr val="tx1"/>
                </a:solidFill>
                <a:latin typeface="Times New Roman" panose="02020603050405020304" pitchFamily="18" charset="0"/>
                <a:cs typeface="Times New Roman" panose="02020603050405020304" pitchFamily="18" charset="0"/>
              </a:rPr>
              <a:t>Křivka MC</a:t>
            </a:r>
            <a:r>
              <a:rPr lang="cs-CZ" altLang="cs-CZ" sz="3600" b="1" dirty="0">
                <a:solidFill>
                  <a:schemeClr val="tx1"/>
                </a:solidFill>
                <a:latin typeface="Times New Roman" panose="02020603050405020304" pitchFamily="18" charset="0"/>
                <a:cs typeface="Times New Roman" panose="02020603050405020304" pitchFamily="18" charset="0"/>
              </a:rPr>
              <a:t>1</a:t>
            </a:r>
            <a:r>
              <a:rPr lang="cs-CZ" altLang="cs-CZ" sz="4000" b="1" dirty="0">
                <a:solidFill>
                  <a:schemeClr val="tx1"/>
                </a:solidFill>
                <a:latin typeface="Times New Roman" panose="02020603050405020304" pitchFamily="18" charset="0"/>
                <a:cs typeface="Times New Roman" panose="02020603050405020304" pitchFamily="18" charset="0"/>
              </a:rPr>
              <a:t>: </a:t>
            </a:r>
            <a:r>
              <a:rPr lang="cs-CZ" altLang="cs-CZ" sz="4000" b="1" dirty="0">
                <a:solidFill>
                  <a:schemeClr val="tx1"/>
                </a:solidFill>
                <a:highlight>
                  <a:srgbClr val="FFFF00"/>
                </a:highlight>
                <a:latin typeface="Times New Roman" panose="02020603050405020304" pitchFamily="18" charset="0"/>
                <a:cs typeface="Times New Roman" panose="02020603050405020304" pitchFamily="18" charset="0"/>
              </a:rPr>
              <a:t>k vyrovnání MR a MC nedochází při žádné velikosti výstupu. </a:t>
            </a:r>
          </a:p>
          <a:p>
            <a:pPr algn="just"/>
            <a:r>
              <a:rPr lang="cs-CZ" altLang="cs-CZ" sz="4000" b="1" dirty="0">
                <a:solidFill>
                  <a:schemeClr val="tx1"/>
                </a:solidFill>
                <a:latin typeface="Times New Roman" panose="02020603050405020304" pitchFamily="18" charset="0"/>
                <a:cs typeface="Times New Roman" panose="02020603050405020304" pitchFamily="18" charset="0"/>
              </a:rPr>
              <a:t>Optimální výstup: pravděpodobně výstup Q</a:t>
            </a:r>
            <a:r>
              <a:rPr lang="cs-CZ" altLang="cs-CZ" sz="3600" b="1" dirty="0">
                <a:solidFill>
                  <a:schemeClr val="tx1"/>
                </a:solidFill>
                <a:latin typeface="Times New Roman" panose="02020603050405020304" pitchFamily="18" charset="0"/>
                <a:cs typeface="Times New Roman" panose="02020603050405020304" pitchFamily="18" charset="0"/>
              </a:rPr>
              <a:t>1</a:t>
            </a:r>
            <a:r>
              <a:rPr lang="cs-CZ" altLang="cs-CZ" sz="4000" b="1" dirty="0">
                <a:solidFill>
                  <a:schemeClr val="tx1"/>
                </a:solidFill>
                <a:latin typeface="Times New Roman" panose="02020603050405020304" pitchFamily="18" charset="0"/>
                <a:cs typeface="Times New Roman" panose="02020603050405020304" pitchFamily="18" charset="0"/>
              </a:rPr>
              <a:t>. </a:t>
            </a:r>
          </a:p>
          <a:p>
            <a:pPr marL="806450" indent="-692150" algn="just">
              <a:buFont typeface="+mj-lt"/>
              <a:buAutoNum type="romanLcPeriod"/>
            </a:pPr>
            <a:r>
              <a:rPr lang="cs-CZ" altLang="cs-CZ" sz="4000" b="1" dirty="0">
                <a:solidFill>
                  <a:schemeClr val="tx1"/>
                </a:solidFill>
                <a:latin typeface="Times New Roman" panose="02020603050405020304" pitchFamily="18" charset="0"/>
                <a:cs typeface="Times New Roman" panose="02020603050405020304" pitchFamily="18" charset="0"/>
              </a:rPr>
              <a:t>Výstup větší než Q</a:t>
            </a:r>
            <a:r>
              <a:rPr lang="cs-CZ" altLang="cs-CZ" sz="3600" b="1" dirty="0">
                <a:solidFill>
                  <a:schemeClr val="tx1"/>
                </a:solidFill>
                <a:latin typeface="Times New Roman" panose="02020603050405020304" pitchFamily="18" charset="0"/>
                <a:cs typeface="Times New Roman" panose="02020603050405020304" pitchFamily="18" charset="0"/>
              </a:rPr>
              <a:t>1</a:t>
            </a:r>
            <a:r>
              <a:rPr lang="cs-CZ" altLang="cs-CZ" sz="4000" b="1" dirty="0">
                <a:solidFill>
                  <a:schemeClr val="tx1"/>
                </a:solidFill>
                <a:latin typeface="Times New Roman" panose="02020603050405020304" pitchFamily="18" charset="0"/>
                <a:cs typeface="Times New Roman" panose="02020603050405020304" pitchFamily="18" charset="0"/>
              </a:rPr>
              <a:t>: růst jejích příjmů menší než růst jejích nákladů.</a:t>
            </a:r>
          </a:p>
          <a:p>
            <a:pPr marL="806450" indent="-692150" algn="just">
              <a:buFont typeface="+mj-lt"/>
              <a:buAutoNum type="romanLcPeriod"/>
            </a:pPr>
            <a:r>
              <a:rPr lang="cs-CZ" altLang="cs-CZ" sz="4000" b="1" dirty="0">
                <a:solidFill>
                  <a:schemeClr val="tx1"/>
                </a:solidFill>
                <a:latin typeface="Times New Roman" panose="02020603050405020304" pitchFamily="18" charset="0"/>
                <a:cs typeface="Times New Roman" panose="02020603050405020304" pitchFamily="18" charset="0"/>
              </a:rPr>
              <a:t>Výstup menší než Q1: růst příjmů větší než růst nákladů. </a:t>
            </a:r>
          </a:p>
          <a:p>
            <a:pPr marL="806450" indent="-692150" algn="just">
              <a:buFont typeface="+mj-lt"/>
              <a:buAutoNum type="romanLcPeriod"/>
            </a:pPr>
            <a:r>
              <a:rPr lang="cs-CZ" altLang="cs-CZ" sz="4000" b="1" dirty="0">
                <a:solidFill>
                  <a:schemeClr val="tx1"/>
                </a:solidFill>
                <a:latin typeface="Times New Roman" panose="02020603050405020304" pitchFamily="18" charset="0"/>
                <a:cs typeface="Times New Roman" panose="02020603050405020304" pitchFamily="18" charset="0"/>
              </a:rPr>
              <a:t>Posun křivky např. na MC</a:t>
            </a:r>
            <a:r>
              <a:rPr lang="cs-CZ" altLang="cs-CZ" sz="3600" b="1" dirty="0">
                <a:solidFill>
                  <a:schemeClr val="tx1"/>
                </a:solidFill>
                <a:latin typeface="Times New Roman" panose="02020603050405020304" pitchFamily="18" charset="0"/>
                <a:cs typeface="Times New Roman" panose="02020603050405020304" pitchFamily="18" charset="0"/>
              </a:rPr>
              <a:t>2</a:t>
            </a:r>
            <a:r>
              <a:rPr lang="cs-CZ" altLang="cs-CZ" sz="4000" b="1" dirty="0">
                <a:solidFill>
                  <a:schemeClr val="tx1"/>
                </a:solidFill>
                <a:latin typeface="Times New Roman" panose="02020603050405020304" pitchFamily="18" charset="0"/>
                <a:cs typeface="Times New Roman" panose="02020603050405020304" pitchFamily="18" charset="0"/>
              </a:rPr>
              <a:t>: rovnovážný výstup i cena = nezměněny. </a:t>
            </a:r>
          </a:p>
          <a:p>
            <a:pPr marL="806450" indent="-692150" algn="just">
              <a:buFont typeface="+mj-lt"/>
              <a:buAutoNum type="romanLcPeriod"/>
            </a:pPr>
            <a:r>
              <a:rPr lang="cs-CZ" altLang="cs-CZ" sz="4000" b="1" dirty="0">
                <a:solidFill>
                  <a:schemeClr val="tx1"/>
                </a:solidFill>
                <a:latin typeface="Times New Roman" panose="02020603050405020304" pitchFamily="18" charset="0"/>
                <a:cs typeface="Times New Roman" panose="02020603050405020304" pitchFamily="18" charset="0"/>
              </a:rPr>
              <a:t>Změna poptávky: nedojde ke změně optimálního výstupu a ceny – když bod zlomu (A) zůstane na stejné cenové úrovni.</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Charakteristické rysy oligopolu</a:t>
            </a:r>
          </a:p>
        </p:txBody>
      </p:sp>
      <p:sp>
        <p:nvSpPr>
          <p:cNvPr id="10243" name="Zástupný symbol pro obsah 2"/>
          <p:cNvSpPr>
            <a:spLocks noGrp="1"/>
          </p:cNvSpPr>
          <p:nvPr>
            <p:ph idx="1" hasCustomPrompt="1"/>
          </p:nvPr>
        </p:nvSpPr>
        <p:spPr>
          <a:xfrm>
            <a:off x="258500" y="1285109"/>
            <a:ext cx="11675000" cy="5085211"/>
          </a:xfrm>
        </p:spPr>
        <p:txBody>
          <a:bodyPr spcFirstLastPara="1" vert="horz" wrap="square" lIns="91440" tIns="45720" rIns="91440" bIns="45720" anchor="t" anchorCtr="0">
            <a:normAutofit/>
          </a:bodyPr>
          <a:lstStyle/>
          <a:p>
            <a:pPr algn="just"/>
            <a:r>
              <a:rPr lang="cs-CZ" altLang="cs-CZ" sz="3600" b="1" dirty="0">
                <a:solidFill>
                  <a:schemeClr val="tx1"/>
                </a:solidFill>
                <a:latin typeface="Times New Roman" panose="02020603050405020304" pitchFamily="18" charset="0"/>
                <a:cs typeface="Times New Roman" panose="02020603050405020304" pitchFamily="18" charset="0"/>
              </a:rPr>
              <a:t>Řada modelů oligopolu lišících se zejména předpoklady o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chování konkurenčních firem. </a:t>
            </a: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Modely oligopolu shodné ve třech předpokladech:</a:t>
            </a:r>
          </a:p>
          <a:p>
            <a:pPr marL="622300" indent="-508000" algn="just">
              <a:buSzPct val="100000"/>
              <a:buFont typeface="+mj-lt"/>
              <a:buAutoNum type="arabicPeriod"/>
            </a:pPr>
            <a:r>
              <a:rPr lang="cs-CZ" altLang="cs-CZ" sz="3600" b="1" dirty="0">
                <a:solidFill>
                  <a:srgbClr val="7030A0"/>
                </a:solidFill>
                <a:latin typeface="Times New Roman" panose="02020603050405020304" pitchFamily="18" charset="0"/>
                <a:cs typeface="Times New Roman" panose="02020603050405020304" pitchFamily="18" charset="0"/>
              </a:rPr>
              <a:t>Relativně malý počet výrobců v odvětví</a:t>
            </a:r>
            <a:r>
              <a:rPr lang="cs-CZ" altLang="cs-CZ" sz="3600" b="1" dirty="0">
                <a:solidFill>
                  <a:schemeClr val="tx1"/>
                </a:solidFill>
                <a:latin typeface="Times New Roman" panose="02020603050405020304" pitchFamily="18" charset="0"/>
                <a:cs typeface="Times New Roman" panose="02020603050405020304" pitchFamily="18" charset="0"/>
              </a:rPr>
              <a:t> – modely pro: </a:t>
            </a:r>
          </a:p>
          <a:p>
            <a:pPr marL="971550" indent="-857250" algn="just">
              <a:buFont typeface="+mj-lt"/>
              <a:buAutoNum type="romanUcPeriod"/>
            </a:pPr>
            <a:r>
              <a:rPr lang="cs-CZ" altLang="cs-CZ" sz="3600" b="1" dirty="0">
                <a:solidFill>
                  <a:schemeClr val="tx1"/>
                </a:solidFill>
                <a:latin typeface="Times New Roman" panose="02020603050405020304" pitchFamily="18" charset="0"/>
                <a:cs typeface="Times New Roman" panose="02020603050405020304" pitchFamily="18" charset="0"/>
              </a:rPr>
              <a:t>pouze dvou firem na daném trhu: tzv. duopol), </a:t>
            </a:r>
          </a:p>
          <a:p>
            <a:pPr marL="971550" indent="-857250" algn="just">
              <a:buFont typeface="+mj-lt"/>
              <a:buAutoNum type="romanUcPeriod"/>
            </a:pPr>
            <a:r>
              <a:rPr lang="cs-CZ" altLang="cs-CZ" sz="3600" b="1" dirty="0">
                <a:solidFill>
                  <a:schemeClr val="tx1"/>
                </a:solidFill>
                <a:latin typeface="Times New Roman" panose="02020603050405020304" pitchFamily="18" charset="0"/>
                <a:cs typeface="Times New Roman" panose="02020603050405020304" pitchFamily="18" charset="0"/>
              </a:rPr>
              <a:t>blíže neudaný počet stejně silných firem, </a:t>
            </a:r>
          </a:p>
          <a:p>
            <a:pPr marL="971550" indent="-857250" algn="just">
              <a:buFont typeface="+mj-lt"/>
              <a:buAutoNum type="romanUcPeriod"/>
            </a:pPr>
            <a:r>
              <a:rPr lang="cs-CZ" altLang="cs-CZ" sz="3600" b="1" dirty="0">
                <a:solidFill>
                  <a:schemeClr val="tx1"/>
                </a:solidFill>
                <a:latin typeface="Times New Roman" panose="02020603050405020304" pitchFamily="18" charset="0"/>
                <a:cs typeface="Times New Roman" panose="02020603050405020304" pitchFamily="18" charset="0"/>
              </a:rPr>
              <a:t>jednu z firem v dominantním postavení, apod.</a:t>
            </a: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508234" y="567753"/>
            <a:ext cx="11464290" cy="948226"/>
          </a:xfrm>
        </p:spPr>
        <p:txBody>
          <a:bodyPr spcFirstLastPara="1" vert="horz" wrap="square" lIns="91440" tIns="45720" rIns="91440" bIns="45720" rtlCol="0" anchor="ctr" anchorCtr="0">
            <a:noAutofit/>
          </a:bodyPr>
          <a:lstStyle/>
          <a:p>
            <a:pPr algn="l">
              <a:lnSpc>
                <a:spcPct val="90000"/>
              </a:lnSpc>
              <a:spcBef>
                <a:spcPct val="0"/>
              </a:spcBef>
              <a:buClrTx/>
              <a:buSzTx/>
              <a:defRPr/>
            </a:pPr>
            <a:br>
              <a:rPr lang="cs-CZ" sz="3200" b="1" kern="1200" cap="all" dirty="0">
                <a:solidFill>
                  <a:srgbClr val="FF0000"/>
                </a:solidFill>
                <a:latin typeface="+mj-lt"/>
                <a:ea typeface="+mj-ea"/>
                <a:cs typeface="+mj-cs"/>
              </a:rPr>
            </a:br>
            <a:r>
              <a:rPr lang="pt-BR" sz="3200" b="1" kern="1200" cap="all" dirty="0">
                <a:solidFill>
                  <a:srgbClr val="FF0000"/>
                </a:solidFill>
                <a:latin typeface="+mj-lt"/>
                <a:ea typeface="+mj-ea"/>
                <a:cs typeface="+mj-cs"/>
              </a:rPr>
              <a:t>Model se zalomenou poptávkovou křivkou</a:t>
            </a:r>
            <a:endParaRPr lang="cs-CZ" sz="3200" b="1" kern="1200" cap="all" dirty="0">
              <a:solidFill>
                <a:srgbClr val="FF0000"/>
              </a:solidFill>
              <a:latin typeface="+mj-lt"/>
              <a:ea typeface="+mj-ea"/>
              <a:cs typeface="+mj-cs"/>
            </a:endParaRPr>
          </a:p>
        </p:txBody>
      </p:sp>
      <p:sp>
        <p:nvSpPr>
          <p:cNvPr id="10243" name="Zástupný symbol pro obsah 2"/>
          <p:cNvSpPr>
            <a:spLocks noGrp="1"/>
          </p:cNvSpPr>
          <p:nvPr>
            <p:ph idx="1" hasCustomPrompt="1"/>
          </p:nvPr>
        </p:nvSpPr>
        <p:spPr>
          <a:xfrm>
            <a:off x="0" y="1515979"/>
            <a:ext cx="11722789" cy="4774268"/>
          </a:xfrm>
        </p:spPr>
        <p:txBody>
          <a:bodyPr spcFirstLastPara="1" vert="horz" wrap="square" lIns="91440" tIns="45720" rIns="91440" bIns="45720" anchor="t" anchorCtr="0">
            <a:normAutofit fontScale="85000" lnSpcReduction="10000"/>
          </a:bodyPr>
          <a:lstStyle/>
          <a:p>
            <a:pPr algn="just"/>
            <a:r>
              <a:rPr lang="cs-CZ" altLang="cs-CZ" sz="4000" b="1" dirty="0">
                <a:solidFill>
                  <a:schemeClr val="tx1"/>
                </a:solidFill>
                <a:latin typeface="Times New Roman" panose="02020603050405020304" pitchFamily="18" charset="0"/>
                <a:cs typeface="Times New Roman" panose="02020603050405020304" pitchFamily="18" charset="0"/>
              </a:rPr>
              <a:t>Model vysvětluje CENOVOU RIGIDITU, ale nevysvětluje, jak dochází k formování samotné ceny. </a:t>
            </a:r>
          </a:p>
          <a:p>
            <a:pPr algn="just"/>
            <a:r>
              <a:rPr lang="cs-CZ" altLang="cs-CZ" sz="4000" b="1" dirty="0">
                <a:solidFill>
                  <a:schemeClr val="tx1"/>
                </a:solidFill>
                <a:latin typeface="Times New Roman" panose="02020603050405020304" pitchFamily="18" charset="0"/>
                <a:cs typeface="Times New Roman" panose="02020603050405020304" pitchFamily="18" charset="0"/>
              </a:rPr>
              <a:t>Některé ekonomické studie: firmy v řadě oligopolních odvětví reagují na zvýšení ceny jednou z nich zvýšením ceny své produkce. </a:t>
            </a:r>
          </a:p>
          <a:p>
            <a:pPr algn="just">
              <a:buFont typeface="Wingdings" panose="05000000000000000000" pitchFamily="2" charset="2"/>
              <a:buChar char="ü"/>
            </a:pPr>
            <a:r>
              <a:rPr lang="cs-CZ" altLang="cs-CZ" sz="4000" b="1" dirty="0">
                <a:solidFill>
                  <a:schemeClr val="tx1"/>
                </a:solidFill>
                <a:latin typeface="Times New Roman" panose="02020603050405020304" pitchFamily="18" charset="0"/>
                <a:cs typeface="Times New Roman" panose="02020603050405020304" pitchFamily="18" charset="0"/>
              </a:rPr>
              <a:t>Křivky D a D´ v modelu oligopolu se zalomenou křivkou poptávky = analogie křivek d a D z </a:t>
            </a:r>
            <a:r>
              <a:rPr lang="cs-CZ" altLang="cs-CZ" sz="4000" b="1" dirty="0" err="1">
                <a:solidFill>
                  <a:schemeClr val="tx1"/>
                </a:solidFill>
                <a:highlight>
                  <a:srgbClr val="FFFF00"/>
                </a:highlight>
                <a:latin typeface="Times New Roman" panose="02020603050405020304" pitchFamily="18" charset="0"/>
                <a:cs typeface="Times New Roman" panose="02020603050405020304" pitchFamily="18" charset="0"/>
              </a:rPr>
              <a:t>Chamberlinova</a:t>
            </a:r>
            <a:r>
              <a:rPr lang="cs-CZ" altLang="cs-CZ" sz="4000" b="1" dirty="0">
                <a:solidFill>
                  <a:schemeClr val="tx1"/>
                </a:solidFill>
                <a:highlight>
                  <a:srgbClr val="FFFF00"/>
                </a:highlight>
                <a:latin typeface="Times New Roman" panose="02020603050405020304" pitchFamily="18" charset="0"/>
                <a:cs typeface="Times New Roman" panose="02020603050405020304" pitchFamily="18" charset="0"/>
              </a:rPr>
              <a:t> modelu </a:t>
            </a:r>
          </a:p>
          <a:p>
            <a:pPr algn="just">
              <a:buFont typeface="Wingdings" panose="05000000000000000000" pitchFamily="2" charset="2"/>
              <a:buChar char="Ø"/>
            </a:pPr>
            <a:r>
              <a:rPr lang="cs-CZ" altLang="cs-CZ" sz="4000" b="1" dirty="0">
                <a:solidFill>
                  <a:schemeClr val="tx1"/>
                </a:solidFill>
                <a:latin typeface="Times New Roman" panose="02020603050405020304" pitchFamily="18" charset="0"/>
                <a:cs typeface="Times New Roman" panose="02020603050405020304" pitchFamily="18" charset="0"/>
              </a:rPr>
              <a:t>Odlišnost – v předpokladech o chování firem a z nich plynoucích závěrů.</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363855" y="842211"/>
            <a:ext cx="11464290" cy="649705"/>
          </a:xfrm>
        </p:spPr>
        <p:txBody>
          <a:bodyPr spcFirstLastPara="1" vert="horz" wrap="square" lIns="91440" tIns="45720" rIns="91440" bIns="45720" rtlCol="0" anchor="ctr" anchorCtr="0">
            <a:noAutofit/>
          </a:bodyPr>
          <a:lstStyle/>
          <a:p>
            <a:pPr algn="l">
              <a:lnSpc>
                <a:spcPct val="90000"/>
              </a:lnSpc>
              <a:spcBef>
                <a:spcPct val="0"/>
              </a:spcBef>
              <a:buClrTx/>
              <a:buSzTx/>
              <a:defRPr/>
            </a:pPr>
            <a:br>
              <a:rPr lang="cs-CZ" sz="3600" b="1" kern="1200" cap="all" dirty="0">
                <a:solidFill>
                  <a:srgbClr val="FF0000"/>
                </a:solidFill>
                <a:latin typeface="+mj-lt"/>
                <a:ea typeface="+mj-ea"/>
                <a:cs typeface="+mj-cs"/>
              </a:rPr>
            </a:br>
            <a:r>
              <a:rPr lang="pl-PL" sz="3600" b="1" kern="1200" cap="all" dirty="0">
                <a:solidFill>
                  <a:srgbClr val="FF0000"/>
                </a:solidFill>
                <a:latin typeface="+mj-lt"/>
                <a:ea typeface="+mj-ea"/>
                <a:cs typeface="+mj-cs"/>
              </a:rPr>
              <a:t>Modely oligopolu založené na teorii her</a:t>
            </a:r>
            <a:endParaRPr lang="cs-CZ" sz="3600" b="1" kern="1200" cap="all" dirty="0">
              <a:solidFill>
                <a:srgbClr val="FF0000"/>
              </a:solidFill>
              <a:latin typeface="+mj-lt"/>
              <a:ea typeface="+mj-ea"/>
              <a:cs typeface="+mj-cs"/>
            </a:endParaRPr>
          </a:p>
        </p:txBody>
      </p:sp>
      <p:sp>
        <p:nvSpPr>
          <p:cNvPr id="10243" name="Zástupný symbol pro obsah 2"/>
          <p:cNvSpPr>
            <a:spLocks noGrp="1"/>
          </p:cNvSpPr>
          <p:nvPr>
            <p:ph idx="1" hasCustomPrompt="1"/>
          </p:nvPr>
        </p:nvSpPr>
        <p:spPr>
          <a:xfrm>
            <a:off x="258499" y="1925054"/>
            <a:ext cx="11569645" cy="4427620"/>
          </a:xfrm>
        </p:spPr>
        <p:txBody>
          <a:bodyPr spcFirstLastPara="1" vert="horz" wrap="square" lIns="91440" tIns="45720" rIns="91440" bIns="45720" anchor="t" anchorCtr="0">
            <a:normAutofit fontScale="70000" lnSpcReduction="20000"/>
          </a:bodyPr>
          <a:lstStyle/>
          <a:p>
            <a:pPr algn="just"/>
            <a:r>
              <a:rPr lang="cs-CZ" altLang="cs-CZ" sz="4000" b="1" dirty="0">
                <a:solidFill>
                  <a:schemeClr val="tx1"/>
                </a:solidFill>
                <a:latin typeface="Times New Roman" panose="02020603050405020304" pitchFamily="18" charset="0"/>
                <a:cs typeface="Times New Roman" panose="02020603050405020304" pitchFamily="18" charset="0"/>
              </a:rPr>
              <a:t>Vzájemná závislost firem v oligopolní tržní struktuře: nutí každého z výrobců v odvětví zvažovat jednak svou vlastní strategii, jednak reakci ostatních firem v odvětví na svá vlastní rozhodnutí.</a:t>
            </a:r>
          </a:p>
          <a:p>
            <a:pPr algn="just"/>
            <a:endParaRPr lang="cs-CZ" altLang="cs-CZ" sz="4000" b="1" dirty="0">
              <a:solidFill>
                <a:schemeClr val="tx1"/>
              </a:solidFill>
              <a:latin typeface="Times New Roman" panose="02020603050405020304" pitchFamily="18" charset="0"/>
              <a:cs typeface="Times New Roman" panose="02020603050405020304" pitchFamily="18" charset="0"/>
            </a:endParaRPr>
          </a:p>
          <a:p>
            <a:pPr algn="just"/>
            <a:r>
              <a:rPr lang="cs-CZ" altLang="cs-CZ" sz="4000" b="1" dirty="0">
                <a:solidFill>
                  <a:schemeClr val="tx1"/>
                </a:solidFill>
                <a:latin typeface="Times New Roman" panose="02020603050405020304" pitchFamily="18" charset="0"/>
                <a:cs typeface="Times New Roman" panose="02020603050405020304" pitchFamily="18" charset="0"/>
              </a:rPr>
              <a:t>Strategické rozhodování např. v podmínkách duopolu = analogické s rozhodováním dvou soupeřů hrajících šachy: </a:t>
            </a:r>
          </a:p>
          <a:p>
            <a:pPr algn="just">
              <a:buFont typeface="Wingdings" panose="05000000000000000000" pitchFamily="2" charset="2"/>
              <a:buChar char="Ø"/>
            </a:pPr>
            <a:r>
              <a:rPr lang="cs-CZ" altLang="cs-CZ" sz="4000" b="1" i="1" dirty="0">
                <a:solidFill>
                  <a:schemeClr val="tx1"/>
                </a:solidFill>
                <a:latin typeface="Times New Roman" panose="02020603050405020304" pitchFamily="18" charset="0"/>
                <a:cs typeface="Times New Roman" panose="02020603050405020304" pitchFamily="18" charset="0"/>
              </a:rPr>
              <a:t>každý z nich při rozhodování o svém tahu zvažuje nejen bezprostřední možnou reakci svého protivníka, ale i jeho následné reakce na jeho vlastní další tahy. </a:t>
            </a:r>
            <a:r>
              <a:rPr lang="cs-CZ" altLang="cs-CZ" sz="4000" b="1" dirty="0">
                <a:latin typeface="Times New Roman" panose="02020603050405020304" pitchFamily="18" charset="0"/>
                <a:cs typeface="Times New Roman" panose="02020603050405020304" pitchFamily="18" charset="0"/>
              </a:rPr>
              <a:t>=&gt;</a:t>
            </a:r>
            <a:endParaRPr lang="cs-CZ" altLang="cs-CZ" sz="4000" b="1" dirty="0">
              <a:solidFill>
                <a:schemeClr val="tx1"/>
              </a:solidFill>
              <a:latin typeface="Times New Roman" panose="02020603050405020304" pitchFamily="18" charset="0"/>
              <a:cs typeface="Times New Roman" panose="02020603050405020304" pitchFamily="18" charset="0"/>
            </a:endParaRPr>
          </a:p>
          <a:p>
            <a:pPr algn="just"/>
            <a:r>
              <a:rPr lang="cs-CZ" altLang="cs-CZ" sz="4000" b="1" dirty="0">
                <a:solidFill>
                  <a:schemeClr val="tx1"/>
                </a:solidFill>
                <a:highlight>
                  <a:srgbClr val="FFFF00"/>
                </a:highlight>
                <a:latin typeface="Times New Roman" panose="02020603050405020304" pitchFamily="18" charset="0"/>
                <a:cs typeface="Times New Roman" panose="02020603050405020304" pitchFamily="18" charset="0"/>
              </a:rPr>
              <a:t>TEORIE HER: </a:t>
            </a:r>
            <a:r>
              <a:rPr lang="cs-CZ" altLang="cs-CZ" sz="4000" b="1" dirty="0">
                <a:solidFill>
                  <a:schemeClr val="tx1"/>
                </a:solidFill>
                <a:latin typeface="Times New Roman" panose="02020603050405020304" pitchFamily="18" charset="0"/>
                <a:cs typeface="Times New Roman" panose="02020603050405020304" pitchFamily="18" charset="0"/>
              </a:rPr>
              <a:t>základní nástroj ekonomů při analýze strategického rozhodování firem.</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363855" y="842211"/>
            <a:ext cx="11464290" cy="481263"/>
          </a:xfrm>
        </p:spPr>
        <p:txBody>
          <a:bodyPr spcFirstLastPara="1" vert="horz" wrap="square" lIns="91440" tIns="45720" rIns="91440" bIns="45720" rtlCol="0" anchor="ctr" anchorCtr="0">
            <a:noAutofit/>
          </a:bodyPr>
          <a:lstStyle/>
          <a:p>
            <a:pPr algn="l">
              <a:lnSpc>
                <a:spcPct val="90000"/>
              </a:lnSpc>
              <a:spcBef>
                <a:spcPct val="0"/>
              </a:spcBef>
              <a:buClrTx/>
              <a:buSzTx/>
              <a:defRPr/>
            </a:pPr>
            <a:br>
              <a:rPr lang="cs-CZ" sz="2800" b="1" kern="1200" cap="all" dirty="0">
                <a:solidFill>
                  <a:srgbClr val="FF0000"/>
                </a:solidFill>
                <a:latin typeface="+mj-lt"/>
                <a:ea typeface="+mj-ea"/>
                <a:cs typeface="+mj-cs"/>
              </a:rPr>
            </a:br>
            <a:r>
              <a:rPr lang="pl-PL" sz="2800" b="1" kern="1200" cap="all" dirty="0">
                <a:solidFill>
                  <a:srgbClr val="FF0000"/>
                </a:solidFill>
                <a:latin typeface="+mj-lt"/>
                <a:ea typeface="+mj-ea"/>
                <a:cs typeface="+mj-cs"/>
              </a:rPr>
              <a:t>Modely oligopolu založené na teorii her</a:t>
            </a:r>
            <a:endParaRPr lang="cs-CZ" sz="2800" b="1" kern="1200" cap="all" dirty="0">
              <a:solidFill>
                <a:srgbClr val="FF0000"/>
              </a:solidFill>
              <a:latin typeface="+mj-lt"/>
              <a:ea typeface="+mj-ea"/>
              <a:cs typeface="+mj-cs"/>
            </a:endParaRPr>
          </a:p>
        </p:txBody>
      </p:sp>
      <p:sp>
        <p:nvSpPr>
          <p:cNvPr id="10243" name="Zástupný symbol pro obsah 2"/>
          <p:cNvSpPr>
            <a:spLocks noGrp="1"/>
          </p:cNvSpPr>
          <p:nvPr>
            <p:ph idx="1" hasCustomPrompt="1"/>
          </p:nvPr>
        </p:nvSpPr>
        <p:spPr>
          <a:xfrm>
            <a:off x="218395" y="1780674"/>
            <a:ext cx="11609750" cy="4235115"/>
          </a:xfrm>
        </p:spPr>
        <p:txBody>
          <a:bodyPr spcFirstLastPara="1" vert="horz" wrap="square" lIns="91440" tIns="45720" rIns="91440" bIns="45720" anchor="t" anchorCtr="0">
            <a:normAutofit fontScale="62500" lnSpcReduction="20000"/>
          </a:bodyPr>
          <a:lstStyle/>
          <a:p>
            <a:pPr algn="just"/>
            <a:r>
              <a:rPr lang="cs-CZ" altLang="cs-CZ" sz="4000" b="1" dirty="0">
                <a:solidFill>
                  <a:schemeClr val="tx1"/>
                </a:solidFill>
                <a:latin typeface="Times New Roman" panose="02020603050405020304" pitchFamily="18" charset="0"/>
                <a:cs typeface="Times New Roman" panose="02020603050405020304" pitchFamily="18" charset="0"/>
              </a:rPr>
              <a:t>Ekonomické hry, které modelují chování firem: KOOPERATIVNÍ a NEKOOPERATIVNÍ. </a:t>
            </a:r>
          </a:p>
          <a:p>
            <a:pPr algn="just">
              <a:buFont typeface="Wingdings" panose="05000000000000000000" pitchFamily="2" charset="2"/>
              <a:buChar char="Ø"/>
            </a:pPr>
            <a:r>
              <a:rPr lang="cs-CZ" altLang="cs-CZ" sz="4000" b="1" dirty="0">
                <a:solidFill>
                  <a:schemeClr val="tx1"/>
                </a:solidFill>
                <a:latin typeface="Times New Roman" panose="02020603050405020304" pitchFamily="18" charset="0"/>
                <a:cs typeface="Times New Roman" panose="02020603050405020304" pitchFamily="18" charset="0"/>
              </a:rPr>
              <a:t>Rozdíl: v možnosti / nemožnosti firem uzavřít mezi sebou dohodu. Většina her – nekooperativní.</a:t>
            </a:r>
          </a:p>
          <a:p>
            <a:pPr algn="just"/>
            <a:endParaRPr lang="cs-CZ" altLang="cs-CZ" sz="40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cs-CZ" altLang="cs-CZ" sz="4000" b="1" dirty="0">
                <a:solidFill>
                  <a:schemeClr val="tx1"/>
                </a:solidFill>
                <a:latin typeface="Times New Roman" panose="02020603050405020304" pitchFamily="18" charset="0"/>
                <a:cs typeface="Times New Roman" panose="02020603050405020304" pitchFamily="18" charset="0"/>
              </a:rPr>
              <a:t>Modely založené na teorii her: zobrazují zjednodušené strategické situace. </a:t>
            </a:r>
          </a:p>
          <a:p>
            <a:pPr algn="just"/>
            <a:r>
              <a:rPr lang="cs-CZ" altLang="cs-CZ" sz="4000" b="1" dirty="0">
                <a:solidFill>
                  <a:schemeClr val="tx1"/>
                </a:solidFill>
                <a:latin typeface="Times New Roman" panose="02020603050405020304" pitchFamily="18" charset="0"/>
                <a:cs typeface="Times New Roman" panose="02020603050405020304" pitchFamily="18" charset="0"/>
              </a:rPr>
              <a:t>Každá hra – tři základní prvky: </a:t>
            </a:r>
            <a:r>
              <a:rPr lang="cs-CZ" altLang="cs-CZ" sz="4000" b="1" dirty="0">
                <a:solidFill>
                  <a:schemeClr val="tx1"/>
                </a:solidFill>
                <a:highlight>
                  <a:srgbClr val="FFFF00"/>
                </a:highlight>
                <a:latin typeface="Times New Roman" panose="02020603050405020304" pitchFamily="18" charset="0"/>
                <a:cs typeface="Times New Roman" panose="02020603050405020304" pitchFamily="18" charset="0"/>
              </a:rPr>
              <a:t>hráče, strategie </a:t>
            </a:r>
            <a:r>
              <a:rPr lang="cs-CZ" altLang="cs-CZ" sz="4000" b="1" dirty="0">
                <a:solidFill>
                  <a:schemeClr val="tx1"/>
                </a:solidFill>
                <a:latin typeface="Times New Roman" panose="02020603050405020304" pitchFamily="18" charset="0"/>
                <a:cs typeface="Times New Roman" panose="02020603050405020304" pitchFamily="18" charset="0"/>
              </a:rPr>
              <a:t>a </a:t>
            </a:r>
            <a:r>
              <a:rPr lang="cs-CZ" altLang="cs-CZ" sz="4000" b="1" dirty="0">
                <a:solidFill>
                  <a:schemeClr val="tx1"/>
                </a:solidFill>
                <a:highlight>
                  <a:srgbClr val="FFFF00"/>
                </a:highlight>
                <a:latin typeface="Times New Roman" panose="02020603050405020304" pitchFamily="18" charset="0"/>
                <a:cs typeface="Times New Roman" panose="02020603050405020304" pitchFamily="18" charset="0"/>
              </a:rPr>
              <a:t>výsledky.</a:t>
            </a:r>
          </a:p>
          <a:p>
            <a:pPr marL="625475" indent="-511175" algn="just">
              <a:buFont typeface="+mj-lt"/>
              <a:buAutoNum type="arabicPeriod"/>
            </a:pPr>
            <a:r>
              <a:rPr lang="cs-CZ" altLang="cs-CZ" sz="4000" b="1" dirty="0">
                <a:solidFill>
                  <a:schemeClr val="tx1"/>
                </a:solidFill>
                <a:highlight>
                  <a:srgbClr val="FFFF00"/>
                </a:highlight>
                <a:latin typeface="Times New Roman" panose="02020603050405020304" pitchFamily="18" charset="0"/>
                <a:cs typeface="Times New Roman" panose="02020603050405020304" pitchFamily="18" charset="0"/>
              </a:rPr>
              <a:t>Hráč:</a:t>
            </a:r>
            <a:r>
              <a:rPr lang="cs-CZ" altLang="cs-CZ" sz="4000" b="1" dirty="0">
                <a:solidFill>
                  <a:schemeClr val="tx1"/>
                </a:solidFill>
                <a:latin typeface="Times New Roman" panose="02020603050405020304" pitchFamily="18" charset="0"/>
                <a:cs typeface="Times New Roman" panose="02020603050405020304" pitchFamily="18" charset="0"/>
              </a:rPr>
              <a:t> každý účastník hry, který svým rozhoduje o volbě jedné z mnoha různých strategií (dva hráče: např. firma A, B).</a:t>
            </a:r>
          </a:p>
          <a:p>
            <a:pPr marL="625475" indent="-511175" algn="just">
              <a:buFont typeface="+mj-lt"/>
              <a:buAutoNum type="arabicPeriod"/>
            </a:pPr>
            <a:r>
              <a:rPr lang="cs-CZ" altLang="cs-CZ" sz="4000" b="1" dirty="0">
                <a:solidFill>
                  <a:schemeClr val="tx1"/>
                </a:solidFill>
                <a:highlight>
                  <a:srgbClr val="FFFF00"/>
                </a:highlight>
                <a:latin typeface="Times New Roman" panose="02020603050405020304" pitchFamily="18" charset="0"/>
                <a:cs typeface="Times New Roman" panose="02020603050405020304" pitchFamily="18" charset="0"/>
              </a:rPr>
              <a:t>Strategie:</a:t>
            </a:r>
            <a:r>
              <a:rPr lang="cs-CZ" altLang="cs-CZ" sz="4000" b="1" dirty="0">
                <a:solidFill>
                  <a:schemeClr val="tx1"/>
                </a:solidFill>
                <a:latin typeface="Times New Roman" panose="02020603050405020304" pitchFamily="18" charset="0"/>
                <a:cs typeface="Times New Roman" panose="02020603050405020304" pitchFamily="18" charset="0"/>
              </a:rPr>
              <a:t> každá z možných činností, pro kterou se může hráč v dané hře rozhodnout; Zjednodušení: každá z dvou firem – rozhodování mezi dvěma strategiemi. </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258500" y="567753"/>
            <a:ext cx="11464290" cy="707594"/>
          </a:xfrm>
        </p:spPr>
        <p:txBody>
          <a:bodyPr spcFirstLastPara="1" vert="horz" wrap="square" lIns="91440" tIns="45720" rIns="91440" bIns="45720" rtlCol="0" anchor="ctr" anchorCtr="0">
            <a:noAutofit/>
          </a:bodyPr>
          <a:lstStyle/>
          <a:p>
            <a:pPr algn="l">
              <a:lnSpc>
                <a:spcPct val="90000"/>
              </a:lnSpc>
              <a:spcBef>
                <a:spcPct val="0"/>
              </a:spcBef>
              <a:buClrTx/>
              <a:buSzTx/>
              <a:defRPr/>
            </a:pPr>
            <a:br>
              <a:rPr lang="cs-CZ" sz="3200" b="1" kern="1200" cap="all" dirty="0">
                <a:solidFill>
                  <a:srgbClr val="FF0000"/>
                </a:solidFill>
                <a:latin typeface="+mj-lt"/>
                <a:ea typeface="+mj-ea"/>
                <a:cs typeface="+mj-cs"/>
              </a:rPr>
            </a:br>
            <a:r>
              <a:rPr lang="pl-PL" sz="3200" b="1" kern="1200" cap="all" dirty="0">
                <a:solidFill>
                  <a:srgbClr val="FF0000"/>
                </a:solidFill>
                <a:latin typeface="+mj-lt"/>
                <a:ea typeface="+mj-ea"/>
                <a:cs typeface="+mj-cs"/>
              </a:rPr>
              <a:t>Modely oligopolu založené na teorii her</a:t>
            </a:r>
            <a:endParaRPr lang="cs-CZ" sz="3200" b="1" kern="1200" cap="all" dirty="0">
              <a:solidFill>
                <a:srgbClr val="FF0000"/>
              </a:solidFill>
              <a:latin typeface="+mj-lt"/>
              <a:ea typeface="+mj-ea"/>
              <a:cs typeface="+mj-cs"/>
            </a:endParaRPr>
          </a:p>
        </p:txBody>
      </p:sp>
      <p:sp>
        <p:nvSpPr>
          <p:cNvPr id="10243" name="Zástupný symbol pro obsah 2"/>
          <p:cNvSpPr>
            <a:spLocks noGrp="1"/>
          </p:cNvSpPr>
          <p:nvPr>
            <p:ph idx="1" hasCustomPrompt="1"/>
          </p:nvPr>
        </p:nvSpPr>
        <p:spPr>
          <a:xfrm>
            <a:off x="258500" y="1503947"/>
            <a:ext cx="11616668" cy="4872790"/>
          </a:xfrm>
        </p:spPr>
        <p:txBody>
          <a:bodyPr spcFirstLastPara="1" vert="horz" wrap="square" lIns="91440" tIns="45720" rIns="91440" bIns="45720" anchor="t" anchorCtr="0">
            <a:normAutofit fontScale="55000" lnSpcReduction="20000"/>
          </a:bodyPr>
          <a:lstStyle/>
          <a:p>
            <a:pPr marL="444500" indent="-330200" algn="just">
              <a:buFont typeface="+mj-lt"/>
              <a:buAutoNum type="arabicPeriod" startAt="3"/>
            </a:pPr>
            <a:r>
              <a:rPr lang="cs-CZ" altLang="cs-CZ" sz="4000" b="1" dirty="0">
                <a:solidFill>
                  <a:schemeClr val="tx1"/>
                </a:solidFill>
                <a:highlight>
                  <a:srgbClr val="FFFF00"/>
                </a:highlight>
                <a:latin typeface="Times New Roman" panose="02020603050405020304" pitchFamily="18" charset="0"/>
                <a:cs typeface="Times New Roman" panose="02020603050405020304" pitchFamily="18" charset="0"/>
              </a:rPr>
              <a:t>Výsledky:</a:t>
            </a:r>
            <a:r>
              <a:rPr lang="cs-CZ" altLang="cs-CZ" sz="4000" b="1" dirty="0">
                <a:solidFill>
                  <a:schemeClr val="tx1"/>
                </a:solidFill>
                <a:latin typeface="Times New Roman" panose="02020603050405020304" pitchFamily="18" charset="0"/>
                <a:cs typeface="Times New Roman" panose="02020603050405020304" pitchFamily="18" charset="0"/>
              </a:rPr>
              <a:t> konečné výnosy ze hry pro každého z hráčů.</a:t>
            </a:r>
          </a:p>
          <a:p>
            <a:pPr algn="just">
              <a:buFont typeface="Wingdings" panose="05000000000000000000" pitchFamily="2" charset="2"/>
              <a:buChar char="Ø"/>
            </a:pPr>
            <a:r>
              <a:rPr lang="cs-CZ" altLang="cs-CZ" sz="4000" b="1" dirty="0">
                <a:solidFill>
                  <a:schemeClr val="tx1"/>
                </a:solidFill>
                <a:latin typeface="Times New Roman" panose="02020603050405020304" pitchFamily="18" charset="0"/>
                <a:cs typeface="Times New Roman" panose="02020603050405020304" pitchFamily="18" charset="0"/>
              </a:rPr>
              <a:t>V pozici hráčů – firmy</a:t>
            </a:r>
            <a:r>
              <a:rPr lang="cs-CZ" altLang="cs-CZ" sz="4000" b="1" dirty="0">
                <a:latin typeface="Times New Roman" panose="02020603050405020304" pitchFamily="18" charset="0"/>
                <a:cs typeface="Times New Roman" panose="02020603050405020304" pitchFamily="18" charset="0"/>
              </a:rPr>
              <a:t> =&gt; </a:t>
            </a:r>
            <a:r>
              <a:rPr lang="cs-CZ" altLang="cs-CZ" sz="4000" b="1" dirty="0">
                <a:solidFill>
                  <a:schemeClr val="tx1"/>
                </a:solidFill>
                <a:latin typeface="Times New Roman" panose="02020603050405020304" pitchFamily="18" charset="0"/>
                <a:cs typeface="Times New Roman" panose="02020603050405020304" pitchFamily="18" charset="0"/>
              </a:rPr>
              <a:t>konečné výnosy vyjádřené v peněžních částkách. </a:t>
            </a:r>
          </a:p>
          <a:p>
            <a:pPr algn="just">
              <a:buFont typeface="Wingdings" panose="05000000000000000000" pitchFamily="2" charset="2"/>
              <a:buChar char="Ø"/>
            </a:pPr>
            <a:r>
              <a:rPr lang="cs-CZ" altLang="cs-CZ" sz="4000" b="1" dirty="0">
                <a:solidFill>
                  <a:schemeClr val="tx1"/>
                </a:solidFill>
                <a:latin typeface="Times New Roman" panose="02020603050405020304" pitchFamily="18" charset="0"/>
                <a:cs typeface="Times New Roman" panose="02020603050405020304" pitchFamily="18" charset="0"/>
              </a:rPr>
              <a:t>Výsledky dvou alternativních strategií každé z dvou firem – v tabulce = výplatní matice. </a:t>
            </a:r>
          </a:p>
          <a:p>
            <a:pPr algn="just">
              <a:buFont typeface="Wingdings" panose="05000000000000000000" pitchFamily="2" charset="2"/>
              <a:buChar char="Ø"/>
            </a:pPr>
            <a:endParaRPr lang="cs-CZ" altLang="cs-CZ" sz="40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altLang="cs-CZ" sz="4000" b="1" dirty="0">
                <a:solidFill>
                  <a:schemeClr val="tx1"/>
                </a:solidFill>
                <a:latin typeface="Times New Roman" panose="02020603050405020304" pitchFamily="18" charset="0"/>
                <a:cs typeface="Times New Roman" panose="02020603050405020304" pitchFamily="18" charset="0"/>
              </a:rPr>
              <a:t>Předpoklad: firmy jsou schopny seřadit výsledky od nejméně po nejvíce preferované a snaží se dosáhnout nejvíce preferovaného výsledku.</a:t>
            </a:r>
          </a:p>
          <a:p>
            <a:pPr algn="just"/>
            <a:endParaRPr lang="cs-CZ" altLang="cs-CZ" sz="4000" b="1" dirty="0">
              <a:solidFill>
                <a:schemeClr val="tx1"/>
              </a:solidFill>
              <a:latin typeface="Times New Roman" panose="02020603050405020304" pitchFamily="18" charset="0"/>
              <a:cs typeface="Times New Roman" panose="02020603050405020304" pitchFamily="18" charset="0"/>
            </a:endParaRPr>
          </a:p>
          <a:p>
            <a:pPr marL="444500" indent="-330200" algn="just">
              <a:buFont typeface="+mj-lt"/>
              <a:buAutoNum type="alphaUcPeriod"/>
            </a:pPr>
            <a:r>
              <a:rPr lang="cs-CZ" altLang="cs-CZ" sz="4000" b="1" dirty="0">
                <a:solidFill>
                  <a:schemeClr val="tx1"/>
                </a:solidFill>
                <a:highlight>
                  <a:srgbClr val="FFFF00"/>
                </a:highlight>
                <a:latin typeface="Times New Roman" panose="02020603050405020304" pitchFamily="18" charset="0"/>
                <a:cs typeface="Times New Roman" panose="02020603050405020304" pitchFamily="18" charset="0"/>
              </a:rPr>
              <a:t>Tržní rovnováha</a:t>
            </a:r>
            <a:r>
              <a:rPr lang="cs-CZ" altLang="cs-CZ" sz="4000" b="1" dirty="0">
                <a:solidFill>
                  <a:schemeClr val="tx1"/>
                </a:solidFill>
                <a:latin typeface="Times New Roman" panose="02020603050405020304" pitchFamily="18" charset="0"/>
                <a:cs typeface="Times New Roman" panose="02020603050405020304" pitchFamily="18" charset="0"/>
              </a:rPr>
              <a:t> (doposud): </a:t>
            </a:r>
            <a:r>
              <a:rPr lang="cs-CZ" altLang="cs-CZ" sz="4000" b="1" dirty="0">
                <a:solidFill>
                  <a:srgbClr val="FF0000"/>
                </a:solidFill>
                <a:latin typeface="Times New Roman" panose="02020603050405020304" pitchFamily="18" charset="0"/>
                <a:cs typeface="Times New Roman" panose="02020603050405020304" pitchFamily="18" charset="0"/>
              </a:rPr>
              <a:t>stav, kdy ani nabízející, ani poptávající neměli zájem při dané rovnovážné ceně a množství měnit své chování.</a:t>
            </a:r>
          </a:p>
          <a:p>
            <a:pPr marL="444500" indent="-330200" algn="just">
              <a:buFont typeface="+mj-lt"/>
              <a:buAutoNum type="alphaUcPeriod"/>
            </a:pPr>
            <a:r>
              <a:rPr lang="cs-CZ" altLang="cs-CZ" sz="4000" b="1" dirty="0">
                <a:solidFill>
                  <a:schemeClr val="tx1"/>
                </a:solidFill>
                <a:highlight>
                  <a:srgbClr val="FFFF00"/>
                </a:highlight>
                <a:latin typeface="Times New Roman" panose="02020603050405020304" pitchFamily="18" charset="0"/>
                <a:cs typeface="Times New Roman" panose="02020603050405020304" pitchFamily="18" charset="0"/>
              </a:rPr>
              <a:t>Terminologie teorie her: </a:t>
            </a:r>
            <a:r>
              <a:rPr lang="cs-CZ" altLang="cs-CZ" sz="4000" b="1" dirty="0" err="1">
                <a:solidFill>
                  <a:schemeClr val="tx1"/>
                </a:solidFill>
                <a:highlight>
                  <a:srgbClr val="FFFF00"/>
                </a:highlight>
                <a:latin typeface="Times New Roman" panose="02020603050405020304" pitchFamily="18" charset="0"/>
                <a:cs typeface="Times New Roman" panose="02020603050405020304" pitchFamily="18" charset="0"/>
              </a:rPr>
              <a:t>Nashova</a:t>
            </a:r>
            <a:r>
              <a:rPr lang="cs-CZ" altLang="cs-CZ" sz="4000" b="1" dirty="0">
                <a:solidFill>
                  <a:schemeClr val="tx1"/>
                </a:solidFill>
                <a:highlight>
                  <a:srgbClr val="FFFF00"/>
                </a:highlight>
                <a:latin typeface="Times New Roman" panose="02020603050405020304" pitchFamily="18" charset="0"/>
                <a:cs typeface="Times New Roman" panose="02020603050405020304" pitchFamily="18" charset="0"/>
              </a:rPr>
              <a:t> rovnováha </a:t>
            </a:r>
            <a:r>
              <a:rPr lang="cs-CZ" altLang="cs-CZ" sz="4000" b="1" dirty="0">
                <a:solidFill>
                  <a:schemeClr val="tx1"/>
                </a:solidFill>
                <a:latin typeface="Times New Roman" panose="02020603050405020304" pitchFamily="18" charset="0"/>
                <a:cs typeface="Times New Roman" panose="02020603050405020304" pitchFamily="18" charset="0"/>
              </a:rPr>
              <a:t>= výsledek takových strategických rozhodnutí firem, která vedou ke stabilnímu řešení, tj. nenutí je měnit své chování:</a:t>
            </a:r>
          </a:p>
          <a:p>
            <a:pPr algn="just"/>
            <a:r>
              <a:rPr lang="cs-CZ" altLang="cs-CZ" sz="4000" b="1" dirty="0">
                <a:solidFill>
                  <a:srgbClr val="FF0000"/>
                </a:solidFill>
                <a:latin typeface="Times New Roman" panose="02020603050405020304" pitchFamily="18" charset="0"/>
                <a:cs typeface="Times New Roman" panose="02020603050405020304" pitchFamily="18" charset="0"/>
              </a:rPr>
              <a:t>Dvojice strategií a*, b*: v rovnováze, když je a* nejlepší strategií firmy A při současném uplatnění strategie b* firmou B a b* je nejlepší strategií firmy B při současném uplatnění strategie a* firmou A.</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258500" y="567753"/>
            <a:ext cx="11464290" cy="707594"/>
          </a:xfrm>
        </p:spPr>
        <p:txBody>
          <a:bodyPr spcFirstLastPara="1" vert="horz" wrap="square" lIns="91440" tIns="45720" rIns="91440" bIns="45720" rtlCol="0" anchor="ctr" anchorCtr="0">
            <a:noAutofit/>
          </a:bodyPr>
          <a:lstStyle/>
          <a:p>
            <a:pPr algn="l">
              <a:lnSpc>
                <a:spcPct val="90000"/>
              </a:lnSpc>
              <a:spcBef>
                <a:spcPct val="0"/>
              </a:spcBef>
              <a:buClrTx/>
              <a:buSzTx/>
              <a:defRPr/>
            </a:pPr>
            <a:br>
              <a:rPr lang="cs-CZ" sz="3200" b="1" kern="1200" cap="all" dirty="0">
                <a:solidFill>
                  <a:srgbClr val="FF0000"/>
                </a:solidFill>
                <a:latin typeface="+mj-lt"/>
                <a:ea typeface="+mj-ea"/>
                <a:cs typeface="+mj-cs"/>
              </a:rPr>
            </a:br>
            <a:r>
              <a:rPr lang="pl-PL" sz="3200" b="1" kern="1200" cap="all" dirty="0">
                <a:solidFill>
                  <a:srgbClr val="FF0000"/>
                </a:solidFill>
                <a:latin typeface="+mj-lt"/>
                <a:ea typeface="+mj-ea"/>
                <a:cs typeface="+mj-cs"/>
              </a:rPr>
              <a:t>Modely oligopolu založené na teorii her</a:t>
            </a:r>
            <a:endParaRPr lang="cs-CZ" sz="3200" b="1" kern="1200" cap="all" dirty="0">
              <a:solidFill>
                <a:srgbClr val="FF0000"/>
              </a:solidFill>
              <a:latin typeface="+mj-lt"/>
              <a:ea typeface="+mj-ea"/>
              <a:cs typeface="+mj-cs"/>
            </a:endParaRPr>
          </a:p>
        </p:txBody>
      </p:sp>
      <p:sp>
        <p:nvSpPr>
          <p:cNvPr id="10243" name="Zástupný symbol pro obsah 2"/>
          <p:cNvSpPr>
            <a:spLocks noGrp="1"/>
          </p:cNvSpPr>
          <p:nvPr>
            <p:ph idx="1" hasCustomPrompt="1"/>
          </p:nvPr>
        </p:nvSpPr>
        <p:spPr>
          <a:xfrm>
            <a:off x="258500" y="1503947"/>
            <a:ext cx="11616668" cy="4872790"/>
          </a:xfrm>
        </p:spPr>
        <p:txBody>
          <a:bodyPr spcFirstLastPara="1" vert="horz" wrap="square" lIns="91440" tIns="45720" rIns="91440" bIns="45720" anchor="t" anchorCtr="0">
            <a:normAutofit fontScale="70000" lnSpcReduction="20000"/>
          </a:bodyPr>
          <a:lstStyle/>
          <a:p>
            <a:pPr algn="just">
              <a:buFont typeface="Wingdings" panose="05000000000000000000" pitchFamily="2" charset="2"/>
              <a:buChar char="ü"/>
            </a:pPr>
            <a:r>
              <a:rPr lang="cs-CZ" altLang="cs-CZ" sz="4000" b="1" dirty="0">
                <a:solidFill>
                  <a:schemeClr val="tx1"/>
                </a:solidFill>
                <a:latin typeface="Times New Roman" panose="02020603050405020304" pitchFamily="18" charset="0"/>
                <a:cs typeface="Times New Roman" panose="02020603050405020304" pitchFamily="18" charset="0"/>
              </a:rPr>
              <a:t>Důležitá součást </a:t>
            </a:r>
            <a:r>
              <a:rPr lang="cs-CZ" altLang="cs-CZ" sz="4000" b="1" dirty="0" err="1">
                <a:solidFill>
                  <a:schemeClr val="tx1"/>
                </a:solidFill>
                <a:latin typeface="Times New Roman" panose="02020603050405020304" pitchFamily="18" charset="0"/>
                <a:cs typeface="Times New Roman" panose="02020603050405020304" pitchFamily="18" charset="0"/>
              </a:rPr>
              <a:t>Nashovy</a:t>
            </a:r>
            <a:r>
              <a:rPr lang="cs-CZ" altLang="cs-CZ" sz="4000" b="1" dirty="0">
                <a:solidFill>
                  <a:schemeClr val="tx1"/>
                </a:solidFill>
                <a:latin typeface="Times New Roman" panose="02020603050405020304" pitchFamily="18" charset="0"/>
                <a:cs typeface="Times New Roman" panose="02020603050405020304" pitchFamily="18" charset="0"/>
              </a:rPr>
              <a:t> rovnováhy: nulový význam vzájemné informovanosti konkurentů: i když jedna z firem zveřejní svou strategii, druhé firmě z toho neplyne žádný užitek. </a:t>
            </a:r>
          </a:p>
          <a:p>
            <a:pPr algn="just">
              <a:buFont typeface="Wingdings" panose="05000000000000000000" pitchFamily="2" charset="2"/>
              <a:buChar char="ü"/>
            </a:pPr>
            <a:r>
              <a:rPr lang="cs-CZ" altLang="cs-CZ" sz="4000" b="1" dirty="0">
                <a:solidFill>
                  <a:srgbClr val="FF0000"/>
                </a:solidFill>
                <a:latin typeface="Times New Roman" panose="02020603050405020304" pitchFamily="18" charset="0"/>
                <a:cs typeface="Times New Roman" panose="02020603050405020304" pitchFamily="18" charset="0"/>
              </a:rPr>
              <a:t>Vysvětlení:</a:t>
            </a:r>
          </a:p>
          <a:p>
            <a:pPr algn="just">
              <a:buFont typeface="Wingdings" panose="05000000000000000000" pitchFamily="2" charset="2"/>
              <a:buChar char="Ø"/>
            </a:pPr>
            <a:r>
              <a:rPr lang="cs-CZ" altLang="cs-CZ" sz="4000" b="1" dirty="0">
                <a:solidFill>
                  <a:srgbClr val="FF0000"/>
                </a:solidFill>
                <a:latin typeface="Times New Roman" panose="02020603050405020304" pitchFamily="18" charset="0"/>
                <a:cs typeface="Times New Roman" panose="02020603050405020304" pitchFamily="18" charset="0"/>
              </a:rPr>
              <a:t> </a:t>
            </a:r>
            <a:r>
              <a:rPr lang="cs-CZ" altLang="cs-CZ" sz="4000" b="1" dirty="0" err="1">
                <a:solidFill>
                  <a:srgbClr val="FF0000"/>
                </a:solidFill>
                <a:latin typeface="Times New Roman" panose="02020603050405020304" pitchFamily="18" charset="0"/>
                <a:cs typeface="Times New Roman" panose="02020603050405020304" pitchFamily="18" charset="0"/>
              </a:rPr>
              <a:t>Nashova</a:t>
            </a:r>
            <a:r>
              <a:rPr lang="cs-CZ" altLang="cs-CZ" sz="4000" b="1" dirty="0">
                <a:solidFill>
                  <a:srgbClr val="FF0000"/>
                </a:solidFill>
                <a:latin typeface="Times New Roman" panose="02020603050405020304" pitchFamily="18" charset="0"/>
                <a:cs typeface="Times New Roman" panose="02020603050405020304" pitchFamily="18" charset="0"/>
              </a:rPr>
              <a:t> rovnováha = situace, kdy žádný hráč (firma) nemá motivaci jednostranně změnit svou strategii, protože by si tím nepolepšil.</a:t>
            </a:r>
          </a:p>
          <a:p>
            <a:pPr algn="just">
              <a:buFont typeface="Wingdings" panose="05000000000000000000" pitchFamily="2" charset="2"/>
              <a:buChar char="Ø"/>
            </a:pPr>
            <a:r>
              <a:rPr lang="cs-CZ" altLang="cs-CZ" sz="4000" b="1" dirty="0">
                <a:solidFill>
                  <a:schemeClr val="tx1"/>
                </a:solidFill>
                <a:latin typeface="Times New Roman" panose="02020603050405020304" pitchFamily="18" charset="0"/>
                <a:cs typeface="Times New Roman" panose="02020603050405020304" pitchFamily="18" charset="0"/>
              </a:rPr>
              <a:t>Nulový význam vzájemné informovanosti konkurentů: i kdyby jedna firma veřejně oznámila svou strategii (cenovou politiku, množství produkce…), druhá firma z této informace nemá žádnou výhodu.</a:t>
            </a:r>
          </a:p>
          <a:p>
            <a:pPr algn="just">
              <a:buFont typeface="Wingdings" panose="05000000000000000000" pitchFamily="2" charset="2"/>
              <a:buChar char="Ø"/>
            </a:pPr>
            <a:r>
              <a:rPr lang="cs-CZ" altLang="cs-CZ" sz="4000" b="1" dirty="0">
                <a:solidFill>
                  <a:schemeClr val="tx1"/>
                </a:solidFill>
                <a:latin typeface="Times New Roman" panose="02020603050405020304" pitchFamily="18" charset="0"/>
                <a:cs typeface="Times New Roman" panose="02020603050405020304" pitchFamily="18" charset="0"/>
              </a:rPr>
              <a:t>Důvod: </a:t>
            </a:r>
            <a:r>
              <a:rPr lang="cs-CZ" altLang="cs-CZ" sz="4000" b="1" dirty="0">
                <a:solidFill>
                  <a:srgbClr val="FF0000"/>
                </a:solidFill>
                <a:latin typeface="Times New Roman" panose="02020603050405020304" pitchFamily="18" charset="0"/>
                <a:cs typeface="Times New Roman" panose="02020603050405020304" pitchFamily="18" charset="0"/>
              </a:rPr>
              <a:t>obě firmy už v </a:t>
            </a:r>
            <a:r>
              <a:rPr lang="cs-CZ" altLang="cs-CZ" sz="4000" b="1" dirty="0" err="1">
                <a:solidFill>
                  <a:srgbClr val="FF0000"/>
                </a:solidFill>
                <a:latin typeface="Times New Roman" panose="02020603050405020304" pitchFamily="18" charset="0"/>
                <a:cs typeface="Times New Roman" panose="02020603050405020304" pitchFamily="18" charset="0"/>
              </a:rPr>
              <a:t>Nashově</a:t>
            </a:r>
            <a:r>
              <a:rPr lang="cs-CZ" altLang="cs-CZ" sz="4000" b="1" dirty="0">
                <a:solidFill>
                  <a:srgbClr val="FF0000"/>
                </a:solidFill>
                <a:latin typeface="Times New Roman" panose="02020603050405020304" pitchFamily="18" charset="0"/>
                <a:cs typeface="Times New Roman" panose="02020603050405020304" pitchFamily="18" charset="0"/>
              </a:rPr>
              <a:t> rovnováze hrají své optimální strategie, takže znalost soupeřovy strategie jim nijak nepomůže v dosažení lepšího výsledku.</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258500" y="567753"/>
            <a:ext cx="11464290" cy="707594"/>
          </a:xfrm>
        </p:spPr>
        <p:txBody>
          <a:bodyPr spcFirstLastPara="1" vert="horz" wrap="square" lIns="91440" tIns="45720" rIns="91440" bIns="45720" rtlCol="0" anchor="ctr" anchorCtr="0">
            <a:noAutofit/>
          </a:bodyPr>
          <a:lstStyle/>
          <a:p>
            <a:pPr algn="l">
              <a:lnSpc>
                <a:spcPct val="90000"/>
              </a:lnSpc>
              <a:spcBef>
                <a:spcPct val="0"/>
              </a:spcBef>
              <a:buClrTx/>
              <a:buSzTx/>
              <a:defRPr/>
            </a:pPr>
            <a:br>
              <a:rPr lang="cs-CZ" sz="3200" b="1" kern="1200" cap="all" dirty="0">
                <a:solidFill>
                  <a:srgbClr val="FF0000"/>
                </a:solidFill>
                <a:latin typeface="+mj-lt"/>
                <a:ea typeface="+mj-ea"/>
                <a:cs typeface="+mj-cs"/>
              </a:rPr>
            </a:br>
            <a:r>
              <a:rPr lang="pl-PL" sz="3200" b="1" kern="1200" cap="all" dirty="0">
                <a:solidFill>
                  <a:srgbClr val="FF0000"/>
                </a:solidFill>
                <a:latin typeface="+mj-lt"/>
                <a:ea typeface="+mj-ea"/>
                <a:cs typeface="+mj-cs"/>
              </a:rPr>
              <a:t>„Vězňovo dilema“</a:t>
            </a:r>
            <a:br>
              <a:rPr lang="pl-PL" sz="3200" b="1" kern="1200" cap="all" dirty="0">
                <a:solidFill>
                  <a:srgbClr val="FF0000"/>
                </a:solidFill>
                <a:latin typeface="+mj-lt"/>
                <a:ea typeface="+mj-ea"/>
                <a:cs typeface="+mj-cs"/>
              </a:rPr>
            </a:br>
            <a:endParaRPr lang="cs-CZ" sz="3200" b="1" kern="1200" cap="all" dirty="0">
              <a:solidFill>
                <a:srgbClr val="FF0000"/>
              </a:solidFill>
              <a:latin typeface="+mj-lt"/>
              <a:ea typeface="+mj-ea"/>
              <a:cs typeface="+mj-cs"/>
            </a:endParaRPr>
          </a:p>
        </p:txBody>
      </p:sp>
      <p:sp>
        <p:nvSpPr>
          <p:cNvPr id="10243" name="Zástupný symbol pro obsah 2"/>
          <p:cNvSpPr>
            <a:spLocks noGrp="1"/>
          </p:cNvSpPr>
          <p:nvPr>
            <p:ph idx="1" hasCustomPrompt="1"/>
          </p:nvPr>
        </p:nvSpPr>
        <p:spPr>
          <a:xfrm>
            <a:off x="258500" y="1503947"/>
            <a:ext cx="11616668" cy="4872790"/>
          </a:xfrm>
        </p:spPr>
        <p:txBody>
          <a:bodyPr spcFirstLastPara="1" vert="horz" wrap="square" lIns="91440" tIns="45720" rIns="91440" bIns="45720" anchor="t" anchorCtr="0">
            <a:normAutofit fontScale="70000" lnSpcReduction="20000"/>
          </a:bodyPr>
          <a:lstStyle/>
          <a:p>
            <a:pPr algn="just">
              <a:buFont typeface="Wingdings" panose="05000000000000000000" pitchFamily="2" charset="2"/>
              <a:buChar char="ü"/>
            </a:pPr>
            <a:r>
              <a:rPr lang="cs-CZ" altLang="cs-CZ" sz="4000" b="1" dirty="0">
                <a:solidFill>
                  <a:schemeClr val="tx1"/>
                </a:solidFill>
                <a:latin typeface="Times New Roman" panose="02020603050405020304" pitchFamily="18" charset="0"/>
                <a:cs typeface="Times New Roman" panose="02020603050405020304" pitchFamily="18" charset="0"/>
              </a:rPr>
              <a:t>Dosažení </a:t>
            </a:r>
            <a:r>
              <a:rPr lang="cs-CZ" altLang="cs-CZ" sz="4000" b="1" dirty="0" err="1">
                <a:solidFill>
                  <a:schemeClr val="tx1"/>
                </a:solidFill>
                <a:latin typeface="Times New Roman" panose="02020603050405020304" pitchFamily="18" charset="0"/>
                <a:cs typeface="Times New Roman" panose="02020603050405020304" pitchFamily="18" charset="0"/>
              </a:rPr>
              <a:t>Nashovy</a:t>
            </a:r>
            <a:r>
              <a:rPr lang="cs-CZ" altLang="cs-CZ" sz="4000" b="1" dirty="0">
                <a:solidFill>
                  <a:schemeClr val="tx1"/>
                </a:solidFill>
                <a:latin typeface="Times New Roman" panose="02020603050405020304" pitchFamily="18" charset="0"/>
                <a:cs typeface="Times New Roman" panose="02020603050405020304" pitchFamily="18" charset="0"/>
              </a:rPr>
              <a:t> rovnováhy nemusí vždy reprezentovat nejlepší řešení pro jednotlivé hráče:</a:t>
            </a:r>
          </a:p>
          <a:p>
            <a:pPr algn="just">
              <a:buFont typeface="Wingdings" panose="05000000000000000000" pitchFamily="2" charset="2"/>
              <a:buChar char="ü"/>
            </a:pPr>
            <a:r>
              <a:rPr lang="cs-CZ" altLang="cs-CZ" sz="4000" b="1" dirty="0">
                <a:solidFill>
                  <a:schemeClr val="tx1"/>
                </a:solidFill>
                <a:latin typeface="Times New Roman" panose="02020603050405020304" pitchFamily="18" charset="0"/>
                <a:cs typeface="Times New Roman" panose="02020603050405020304" pitchFamily="18" charset="0"/>
              </a:rPr>
              <a:t>Policie zatkla dva muže podezřelé ze spáchání zločinu, ale svědecké důkazy proti nim jsou velmi nevěrohodné. </a:t>
            </a:r>
          </a:p>
          <a:p>
            <a:pPr marL="971550" indent="-857250" algn="just">
              <a:buFont typeface="+mj-lt"/>
              <a:buAutoNum type="romanUcPeriod"/>
            </a:pPr>
            <a:r>
              <a:rPr lang="cs-CZ" altLang="cs-CZ" sz="4000" b="1" dirty="0">
                <a:solidFill>
                  <a:schemeClr val="tx1"/>
                </a:solidFill>
                <a:latin typeface="Times New Roman" panose="02020603050405020304" pitchFamily="18" charset="0"/>
                <a:cs typeface="Times New Roman" panose="02020603050405020304" pitchFamily="18" charset="0"/>
              </a:rPr>
              <a:t>Pokud se ani jeden z nich nepřizná, prokáže se jim jen část jejich viny a je možné je uvěznit jen na </a:t>
            </a:r>
            <a:r>
              <a:rPr lang="cs-CZ" altLang="cs-CZ" sz="4000" b="1" dirty="0">
                <a:solidFill>
                  <a:srgbClr val="FF0000"/>
                </a:solidFill>
                <a:latin typeface="Times New Roman" panose="02020603050405020304" pitchFamily="18" charset="0"/>
                <a:cs typeface="Times New Roman" panose="02020603050405020304" pitchFamily="18" charset="0"/>
              </a:rPr>
              <a:t>6 měsíců. </a:t>
            </a:r>
          </a:p>
          <a:p>
            <a:pPr marL="971550" indent="-857250" algn="just">
              <a:buFont typeface="+mj-lt"/>
              <a:buAutoNum type="romanUcPeriod"/>
            </a:pPr>
            <a:r>
              <a:rPr lang="cs-CZ" altLang="cs-CZ" sz="4000" b="1" dirty="0">
                <a:solidFill>
                  <a:schemeClr val="tx1"/>
                </a:solidFill>
                <a:latin typeface="Times New Roman" panose="02020603050405020304" pitchFamily="18" charset="0"/>
                <a:cs typeface="Times New Roman" panose="02020603050405020304" pitchFamily="18" charset="0"/>
              </a:rPr>
              <a:t>Pokud se oba přiznají, bude každý z nich uvězněn </a:t>
            </a:r>
            <a:r>
              <a:rPr lang="cs-CZ" altLang="cs-CZ" sz="4000" b="1" dirty="0">
                <a:solidFill>
                  <a:srgbClr val="FF0000"/>
                </a:solidFill>
                <a:latin typeface="Times New Roman" panose="02020603050405020304" pitchFamily="18" charset="0"/>
                <a:cs typeface="Times New Roman" panose="02020603050405020304" pitchFamily="18" charset="0"/>
              </a:rPr>
              <a:t>24 měsíců.</a:t>
            </a:r>
          </a:p>
          <a:p>
            <a:pPr algn="just">
              <a:buFont typeface="Wingdings" panose="05000000000000000000" pitchFamily="2" charset="2"/>
              <a:buChar char="ü"/>
            </a:pPr>
            <a:endParaRPr lang="cs-CZ" altLang="cs-CZ" sz="40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4000" b="1" dirty="0">
                <a:solidFill>
                  <a:schemeClr val="tx1"/>
                </a:solidFill>
                <a:latin typeface="Times New Roman" panose="02020603050405020304" pitchFamily="18" charset="0"/>
                <a:cs typeface="Times New Roman" panose="02020603050405020304" pitchFamily="18" charset="0"/>
              </a:rPr>
              <a:t>Oba podezřelí: izolováni od sebe: komunikace mezi nimi není možná a každý zvlášť dostává nabídku: když se přizná, okamžitě bude propuštěn, zatímco jeho komplic, který se nepřiznal, bude uvězněn na </a:t>
            </a:r>
            <a:r>
              <a:rPr lang="cs-CZ" altLang="cs-CZ" sz="4000" b="1" dirty="0">
                <a:solidFill>
                  <a:srgbClr val="FF0000"/>
                </a:solidFill>
                <a:latin typeface="Times New Roman" panose="02020603050405020304" pitchFamily="18" charset="0"/>
                <a:cs typeface="Times New Roman" panose="02020603050405020304" pitchFamily="18" charset="0"/>
              </a:rPr>
              <a:t>36 měsíců. </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258500" y="567753"/>
            <a:ext cx="11464290" cy="707594"/>
          </a:xfrm>
        </p:spPr>
        <p:txBody>
          <a:bodyPr spcFirstLastPara="1" vert="horz" wrap="square" lIns="91440" tIns="45720" rIns="91440" bIns="45720" rtlCol="0" anchor="ctr" anchorCtr="0">
            <a:noAutofit/>
          </a:bodyPr>
          <a:lstStyle/>
          <a:p>
            <a:pPr algn="l">
              <a:lnSpc>
                <a:spcPct val="90000"/>
              </a:lnSpc>
              <a:spcBef>
                <a:spcPct val="0"/>
              </a:spcBef>
              <a:buClrTx/>
              <a:buSzTx/>
              <a:defRPr/>
            </a:pPr>
            <a:br>
              <a:rPr lang="cs-CZ" sz="3200" b="1" kern="1200" cap="all" dirty="0">
                <a:solidFill>
                  <a:srgbClr val="FF0000"/>
                </a:solidFill>
                <a:latin typeface="+mj-lt"/>
                <a:ea typeface="+mj-ea"/>
                <a:cs typeface="+mj-cs"/>
              </a:rPr>
            </a:br>
            <a:r>
              <a:rPr lang="pl-PL" sz="3200" b="1" kern="1200" cap="all" dirty="0">
                <a:solidFill>
                  <a:srgbClr val="FF0000"/>
                </a:solidFill>
                <a:latin typeface="+mj-lt"/>
                <a:ea typeface="+mj-ea"/>
                <a:cs typeface="+mj-cs"/>
              </a:rPr>
              <a:t>„Vězňovo dilema“</a:t>
            </a:r>
            <a:br>
              <a:rPr lang="pl-PL" sz="3200" b="1" kern="1200" cap="all" dirty="0">
                <a:solidFill>
                  <a:srgbClr val="FF0000"/>
                </a:solidFill>
                <a:latin typeface="+mj-lt"/>
                <a:ea typeface="+mj-ea"/>
                <a:cs typeface="+mj-cs"/>
              </a:rPr>
            </a:br>
            <a:endParaRPr lang="cs-CZ" sz="3200" b="1" kern="1200" cap="all" dirty="0">
              <a:solidFill>
                <a:srgbClr val="FF0000"/>
              </a:solidFill>
              <a:latin typeface="+mj-lt"/>
              <a:ea typeface="+mj-ea"/>
              <a:cs typeface="+mj-cs"/>
            </a:endParaRPr>
          </a:p>
        </p:txBody>
      </p:sp>
      <p:sp>
        <p:nvSpPr>
          <p:cNvPr id="10243" name="Zástupný symbol pro obsah 2"/>
          <p:cNvSpPr>
            <a:spLocks noGrp="1"/>
          </p:cNvSpPr>
          <p:nvPr>
            <p:ph idx="1" hasCustomPrompt="1"/>
          </p:nvPr>
        </p:nvSpPr>
        <p:spPr>
          <a:xfrm>
            <a:off x="258500" y="3428999"/>
            <a:ext cx="11616668" cy="2947737"/>
          </a:xfrm>
        </p:spPr>
        <p:txBody>
          <a:bodyPr spcFirstLastPara="1" vert="horz" wrap="square" lIns="91440" tIns="45720" rIns="91440" bIns="45720" anchor="t" anchorCtr="0">
            <a:normAutofit fontScale="47500" lnSpcReduction="20000"/>
          </a:bodyPr>
          <a:lstStyle/>
          <a:p>
            <a:pPr algn="just">
              <a:buFont typeface="Wingdings" panose="05000000000000000000" pitchFamily="2" charset="2"/>
              <a:buChar char="ü"/>
            </a:pPr>
            <a:r>
              <a:rPr lang="cs-CZ" altLang="cs-CZ" sz="4000" b="1" dirty="0">
                <a:solidFill>
                  <a:srgbClr val="FF0000"/>
                </a:solidFill>
                <a:latin typeface="Times New Roman" panose="02020603050405020304" pitchFamily="18" charset="0"/>
                <a:cs typeface="Times New Roman" panose="02020603050405020304" pitchFamily="18" charset="0"/>
              </a:rPr>
              <a:t>Nejpreferovanější řešení podezřelého A: </a:t>
            </a:r>
            <a:r>
              <a:rPr lang="cs-CZ" altLang="cs-CZ" sz="4000" b="1" dirty="0">
                <a:solidFill>
                  <a:schemeClr val="tx1"/>
                </a:solidFill>
                <a:latin typeface="Times New Roman" panose="02020603050405020304" pitchFamily="18" charset="0"/>
                <a:cs typeface="Times New Roman" panose="02020603050405020304" pitchFamily="18" charset="0"/>
              </a:rPr>
              <a:t>volí z alternativ 24, 0, 36 nebo 6 měsíců – 0 měsíců vězení</a:t>
            </a:r>
            <a:r>
              <a:rPr lang="cs-CZ" altLang="cs-CZ" sz="4000" b="1" dirty="0">
                <a:latin typeface="Times New Roman" panose="02020603050405020304" pitchFamily="18" charset="0"/>
                <a:cs typeface="Times New Roman" panose="02020603050405020304" pitchFamily="18" charset="0"/>
              </a:rPr>
              <a:t> </a:t>
            </a:r>
            <a:r>
              <a:rPr lang="cs-CZ" altLang="cs-CZ" sz="4000" b="1" dirty="0">
                <a:highlight>
                  <a:srgbClr val="FFFF00"/>
                </a:highlight>
                <a:latin typeface="Times New Roman" panose="02020603050405020304" pitchFamily="18" charset="0"/>
                <a:cs typeface="Times New Roman" panose="02020603050405020304" pitchFamily="18" charset="0"/>
              </a:rPr>
              <a:t>=&gt; </a:t>
            </a:r>
            <a:r>
              <a:rPr lang="cs-CZ" altLang="cs-CZ" sz="4000" b="1" dirty="0">
                <a:solidFill>
                  <a:schemeClr val="tx1"/>
                </a:solidFill>
                <a:highlight>
                  <a:srgbClr val="FFFF00"/>
                </a:highlight>
                <a:latin typeface="Times New Roman" panose="02020603050405020304" pitchFamily="18" charset="0"/>
                <a:cs typeface="Times New Roman" panose="02020603050405020304" pitchFamily="18" charset="0"/>
              </a:rPr>
              <a:t>volí strategii „přiznat se“. </a:t>
            </a:r>
          </a:p>
          <a:p>
            <a:pPr algn="just">
              <a:buFont typeface="Wingdings" panose="05000000000000000000" pitchFamily="2" charset="2"/>
              <a:buChar char="ü"/>
            </a:pPr>
            <a:r>
              <a:rPr lang="cs-CZ" altLang="cs-CZ" sz="4000" b="1" dirty="0">
                <a:solidFill>
                  <a:srgbClr val="FF0000"/>
                </a:solidFill>
                <a:latin typeface="Times New Roman" panose="02020603050405020304" pitchFamily="18" charset="0"/>
                <a:cs typeface="Times New Roman" panose="02020603050405020304" pitchFamily="18" charset="0"/>
              </a:rPr>
              <a:t>Nejpreferovanější řešení podezřelého B:</a:t>
            </a:r>
            <a:r>
              <a:rPr lang="cs-CZ" altLang="cs-CZ" sz="4000" b="1" dirty="0">
                <a:solidFill>
                  <a:schemeClr val="tx1"/>
                </a:solidFill>
                <a:latin typeface="Times New Roman" panose="02020603050405020304" pitchFamily="18" charset="0"/>
                <a:cs typeface="Times New Roman" panose="02020603050405020304" pitchFamily="18" charset="0"/>
              </a:rPr>
              <a:t> volí mezi 24, 0, 36 a 6 měsíců – rovněž 0 měsíců vězení</a:t>
            </a:r>
            <a:r>
              <a:rPr lang="cs-CZ" altLang="cs-CZ" sz="4000" b="1" dirty="0">
                <a:highlight>
                  <a:srgbClr val="FFFF00"/>
                </a:highlight>
                <a:latin typeface="Times New Roman" panose="02020603050405020304" pitchFamily="18" charset="0"/>
                <a:cs typeface="Times New Roman" panose="02020603050405020304" pitchFamily="18" charset="0"/>
              </a:rPr>
              <a:t>=&gt; </a:t>
            </a:r>
            <a:r>
              <a:rPr lang="cs-CZ" altLang="cs-CZ" sz="4000" b="1" dirty="0">
                <a:solidFill>
                  <a:schemeClr val="tx1"/>
                </a:solidFill>
                <a:highlight>
                  <a:srgbClr val="FFFF00"/>
                </a:highlight>
                <a:latin typeface="Times New Roman" panose="02020603050405020304" pitchFamily="18" charset="0"/>
                <a:cs typeface="Times New Roman" panose="02020603050405020304" pitchFamily="18" charset="0"/>
              </a:rPr>
              <a:t>volí strategii „přiznat se“. </a:t>
            </a:r>
          </a:p>
          <a:p>
            <a:pPr algn="just">
              <a:buFont typeface="Wingdings" panose="05000000000000000000" pitchFamily="2" charset="2"/>
              <a:buChar char="ü"/>
            </a:pPr>
            <a:r>
              <a:rPr lang="cs-CZ" altLang="cs-CZ" sz="4000" b="1" dirty="0">
                <a:solidFill>
                  <a:schemeClr val="tx1"/>
                </a:solidFill>
                <a:latin typeface="Times New Roman" panose="02020603050405020304" pitchFamily="18" charset="0"/>
                <a:cs typeface="Times New Roman" panose="02020603050405020304" pitchFamily="18" charset="0"/>
              </a:rPr>
              <a:t>Oba podezřelí volí strategii „přiznat se“</a:t>
            </a:r>
            <a:r>
              <a:rPr lang="cs-CZ" altLang="cs-CZ" sz="4000" b="1" dirty="0">
                <a:highlight>
                  <a:srgbClr val="FFFF00"/>
                </a:highlight>
                <a:latin typeface="Times New Roman" panose="02020603050405020304" pitchFamily="18" charset="0"/>
                <a:cs typeface="Times New Roman" panose="02020603050405020304" pitchFamily="18" charset="0"/>
              </a:rPr>
              <a:t>=&gt; </a:t>
            </a:r>
            <a:r>
              <a:rPr lang="cs-CZ" altLang="cs-CZ" sz="4000" b="1" dirty="0">
                <a:solidFill>
                  <a:schemeClr val="tx1"/>
                </a:solidFill>
                <a:latin typeface="Times New Roman" panose="02020603050405020304" pitchFamily="18" charset="0"/>
                <a:cs typeface="Times New Roman" panose="02020603050405020304" pitchFamily="18" charset="0"/>
              </a:rPr>
              <a:t>každý z nich je odsouzen na 24 měsíců. </a:t>
            </a:r>
          </a:p>
          <a:p>
            <a:pPr algn="just">
              <a:buFont typeface="Wingdings" panose="05000000000000000000" pitchFamily="2" charset="2"/>
              <a:buChar char="ü"/>
            </a:pPr>
            <a:r>
              <a:rPr lang="cs-CZ" altLang="cs-CZ" sz="4000" b="1" dirty="0">
                <a:solidFill>
                  <a:schemeClr val="tx1"/>
                </a:solidFill>
                <a:latin typeface="Times New Roman" panose="02020603050405020304" pitchFamily="18" charset="0"/>
                <a:cs typeface="Times New Roman" panose="02020603050405020304" pitchFamily="18" charset="0"/>
              </a:rPr>
              <a:t>Toto řešení = </a:t>
            </a:r>
            <a:r>
              <a:rPr lang="cs-CZ" altLang="cs-CZ" sz="4000" b="1" dirty="0" err="1">
                <a:solidFill>
                  <a:schemeClr val="tx1"/>
                </a:solidFill>
                <a:highlight>
                  <a:srgbClr val="FFFF00"/>
                </a:highlight>
                <a:latin typeface="Times New Roman" panose="02020603050405020304" pitchFamily="18" charset="0"/>
                <a:cs typeface="Times New Roman" panose="02020603050405020304" pitchFamily="18" charset="0"/>
              </a:rPr>
              <a:t>Nashova</a:t>
            </a:r>
            <a:r>
              <a:rPr lang="cs-CZ" altLang="cs-CZ" sz="4000" b="1" dirty="0">
                <a:solidFill>
                  <a:schemeClr val="tx1"/>
                </a:solidFill>
                <a:highlight>
                  <a:srgbClr val="FFFF00"/>
                </a:highlight>
                <a:latin typeface="Times New Roman" panose="02020603050405020304" pitchFamily="18" charset="0"/>
                <a:cs typeface="Times New Roman" panose="02020603050405020304" pitchFamily="18" charset="0"/>
              </a:rPr>
              <a:t> rovnováha, není však </a:t>
            </a:r>
            <a:r>
              <a:rPr lang="cs-CZ" altLang="cs-CZ" sz="4000" b="1" dirty="0" err="1">
                <a:solidFill>
                  <a:schemeClr val="tx1"/>
                </a:solidFill>
                <a:highlight>
                  <a:srgbClr val="FFFF00"/>
                </a:highlight>
                <a:latin typeface="Times New Roman" panose="02020603050405020304" pitchFamily="18" charset="0"/>
                <a:cs typeface="Times New Roman" panose="02020603050405020304" pitchFamily="18" charset="0"/>
              </a:rPr>
              <a:t>Pareto</a:t>
            </a:r>
            <a:r>
              <a:rPr lang="cs-CZ" altLang="cs-CZ" sz="4000" b="1" dirty="0">
                <a:solidFill>
                  <a:schemeClr val="tx1"/>
                </a:solidFill>
                <a:highlight>
                  <a:srgbClr val="FFFF00"/>
                </a:highlight>
                <a:latin typeface="Times New Roman" panose="02020603050405020304" pitchFamily="18" charset="0"/>
                <a:cs typeface="Times New Roman" panose="02020603050405020304" pitchFamily="18" charset="0"/>
              </a:rPr>
              <a:t> efektivní:</a:t>
            </a:r>
          </a:p>
          <a:p>
            <a:pPr algn="just">
              <a:buFont typeface="Wingdings" panose="05000000000000000000" pitchFamily="2" charset="2"/>
              <a:buChar char="Ø"/>
            </a:pPr>
            <a:r>
              <a:rPr lang="cs-CZ" altLang="cs-CZ" sz="4000" b="1" dirty="0">
                <a:solidFill>
                  <a:schemeClr val="tx1"/>
                </a:solidFill>
                <a:latin typeface="Times New Roman" panose="02020603050405020304" pitchFamily="18" charset="0"/>
                <a:cs typeface="Times New Roman" panose="02020603050405020304" pitchFamily="18" charset="0"/>
              </a:rPr>
              <a:t>kdyby existovala možnost vzájemného kontaktu </a:t>
            </a:r>
            <a:r>
              <a:rPr lang="cs-CZ" altLang="cs-CZ" sz="4000" b="1" dirty="0">
                <a:highlight>
                  <a:srgbClr val="FFFF00"/>
                </a:highlight>
                <a:latin typeface="Times New Roman" panose="02020603050405020304" pitchFamily="18" charset="0"/>
                <a:cs typeface="Times New Roman" panose="02020603050405020304" pitchFamily="18" charset="0"/>
              </a:rPr>
              <a:t>=&gt; </a:t>
            </a:r>
            <a:r>
              <a:rPr lang="cs-CZ" altLang="cs-CZ" sz="4000" b="1" dirty="0">
                <a:solidFill>
                  <a:schemeClr val="tx1"/>
                </a:solidFill>
                <a:latin typeface="Times New Roman" panose="02020603050405020304" pitchFamily="18" charset="0"/>
                <a:cs typeface="Times New Roman" panose="02020603050405020304" pitchFamily="18" charset="0"/>
              </a:rPr>
              <a:t> dohodli by se oba na strategii „nepřiznat se“ a byli by odsouzeni pouze na 6 měsíců </a:t>
            </a:r>
            <a:r>
              <a:rPr lang="cs-CZ" altLang="cs-CZ" sz="4000" b="1" dirty="0">
                <a:highlight>
                  <a:srgbClr val="FFFF00"/>
                </a:highlight>
                <a:latin typeface="Times New Roman" panose="02020603050405020304" pitchFamily="18" charset="0"/>
                <a:cs typeface="Times New Roman" panose="02020603050405020304" pitchFamily="18" charset="0"/>
              </a:rPr>
              <a:t>=&gt;</a:t>
            </a:r>
            <a:endParaRPr lang="cs-CZ" altLang="cs-CZ" sz="4000" b="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altLang="cs-CZ" sz="4000" b="1" dirty="0">
                <a:solidFill>
                  <a:schemeClr val="tx1"/>
                </a:solidFill>
                <a:latin typeface="Times New Roman" panose="02020603050405020304" pitchFamily="18" charset="0"/>
                <a:cs typeface="Times New Roman" panose="02020603050405020304" pitchFamily="18" charset="0"/>
              </a:rPr>
              <a:t>Taková strategie = zlepšení ve srovnání s výsledkem strategie „přiznat se / nepřiznat se“, </a:t>
            </a:r>
            <a:r>
              <a:rPr lang="cs-CZ" altLang="cs-CZ" sz="4000" b="1" dirty="0">
                <a:highlight>
                  <a:srgbClr val="FFFF00"/>
                </a:highlight>
                <a:latin typeface="Times New Roman" panose="02020603050405020304" pitchFamily="18" charset="0"/>
                <a:cs typeface="Times New Roman" panose="02020603050405020304" pitchFamily="18" charset="0"/>
              </a:rPr>
              <a:t>=&gt; </a:t>
            </a:r>
            <a:r>
              <a:rPr lang="cs-CZ" altLang="cs-CZ" sz="4000" b="1" dirty="0" err="1">
                <a:solidFill>
                  <a:schemeClr val="tx1"/>
                </a:solidFill>
                <a:highlight>
                  <a:srgbClr val="FFFF00"/>
                </a:highlight>
                <a:latin typeface="Times New Roman" panose="02020603050405020304" pitchFamily="18" charset="0"/>
                <a:cs typeface="Times New Roman" panose="02020603050405020304" pitchFamily="18" charset="0"/>
              </a:rPr>
              <a:t>Pareto</a:t>
            </a:r>
            <a:r>
              <a:rPr lang="cs-CZ" altLang="cs-CZ" sz="4000" b="1" dirty="0">
                <a:solidFill>
                  <a:schemeClr val="tx1"/>
                </a:solidFill>
                <a:highlight>
                  <a:srgbClr val="FFFF00"/>
                </a:highlight>
                <a:latin typeface="Times New Roman" panose="02020603050405020304" pitchFamily="18" charset="0"/>
                <a:cs typeface="Times New Roman" panose="02020603050405020304" pitchFamily="18" charset="0"/>
              </a:rPr>
              <a:t> efektivní strategie.</a:t>
            </a:r>
          </a:p>
        </p:txBody>
      </p:sp>
      <p:pic>
        <p:nvPicPr>
          <p:cNvPr id="4" name="Picture 3"/>
          <p:cNvPicPr>
            <a:picLocks noChangeAspect="1"/>
          </p:cNvPicPr>
          <p:nvPr/>
        </p:nvPicPr>
        <p:blipFill>
          <a:blip r:embed="rId3"/>
          <a:stretch>
            <a:fillRect/>
          </a:stretch>
        </p:blipFill>
        <p:spPr>
          <a:xfrm>
            <a:off x="811495" y="1106905"/>
            <a:ext cx="10377873" cy="21777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258500" y="567754"/>
            <a:ext cx="11464290" cy="322584"/>
          </a:xfrm>
        </p:spPr>
        <p:txBody>
          <a:bodyPr spcFirstLastPara="1" vert="horz" wrap="square" lIns="91440" tIns="45720" rIns="91440" bIns="45720" rtlCol="0" anchor="ctr" anchorCtr="0">
            <a:noAutofit/>
          </a:bodyPr>
          <a:lstStyle/>
          <a:p>
            <a:pPr algn="l">
              <a:lnSpc>
                <a:spcPct val="90000"/>
              </a:lnSpc>
              <a:spcBef>
                <a:spcPct val="0"/>
              </a:spcBef>
              <a:buClrTx/>
              <a:buSzTx/>
              <a:defRPr/>
            </a:pPr>
            <a:br>
              <a:rPr lang="cs-CZ" sz="3200" b="1" kern="1200" cap="all" dirty="0">
                <a:solidFill>
                  <a:srgbClr val="FF0000"/>
                </a:solidFill>
                <a:latin typeface="+mj-lt"/>
                <a:ea typeface="+mj-ea"/>
                <a:cs typeface="+mj-cs"/>
              </a:rPr>
            </a:br>
            <a:r>
              <a:rPr lang="pl-PL" sz="3200" b="1" kern="1200" cap="all" dirty="0">
                <a:solidFill>
                  <a:srgbClr val="FF0000"/>
                </a:solidFill>
                <a:latin typeface="+mj-lt"/>
                <a:ea typeface="+mj-ea"/>
                <a:cs typeface="+mj-cs"/>
              </a:rPr>
              <a:t>„Vězňovo dilema“ vs. opakované hry</a:t>
            </a:r>
            <a:endParaRPr lang="cs-CZ" sz="3200" b="1" kern="1200" cap="all" dirty="0">
              <a:solidFill>
                <a:srgbClr val="FF0000"/>
              </a:solidFill>
              <a:latin typeface="+mj-lt"/>
              <a:ea typeface="+mj-ea"/>
              <a:cs typeface="+mj-cs"/>
            </a:endParaRPr>
          </a:p>
        </p:txBody>
      </p:sp>
      <p:sp>
        <p:nvSpPr>
          <p:cNvPr id="10243" name="Zástupný symbol pro obsah 2"/>
          <p:cNvSpPr>
            <a:spLocks noGrp="1"/>
          </p:cNvSpPr>
          <p:nvPr>
            <p:ph idx="1" hasCustomPrompt="1"/>
          </p:nvPr>
        </p:nvSpPr>
        <p:spPr>
          <a:xfrm>
            <a:off x="258500" y="1275346"/>
            <a:ext cx="11616668" cy="5245769"/>
          </a:xfrm>
        </p:spPr>
        <p:txBody>
          <a:bodyPr spcFirstLastPara="1" vert="horz" wrap="square" lIns="91440" tIns="45720" rIns="91440" bIns="45720" anchor="t" anchorCtr="0">
            <a:normAutofit fontScale="62500" lnSpcReduction="20000"/>
          </a:bodyPr>
          <a:lstStyle/>
          <a:p>
            <a:pPr algn="just">
              <a:buFont typeface="Wingdings" panose="05000000000000000000" pitchFamily="2" charset="2"/>
              <a:buChar char="ü"/>
            </a:pPr>
            <a:r>
              <a:rPr lang="cs-CZ" altLang="cs-CZ" sz="4000" b="1" dirty="0">
                <a:solidFill>
                  <a:schemeClr val="tx1"/>
                </a:solidFill>
                <a:highlight>
                  <a:srgbClr val="FFFF00"/>
                </a:highlight>
                <a:latin typeface="Times New Roman" panose="02020603050405020304" pitchFamily="18" charset="0"/>
                <a:cs typeface="Times New Roman" panose="02020603050405020304" pitchFamily="18" charset="0"/>
              </a:rPr>
              <a:t>Nekooperativní hry: </a:t>
            </a:r>
            <a:r>
              <a:rPr lang="cs-CZ" altLang="cs-CZ" sz="4000" b="1" dirty="0">
                <a:solidFill>
                  <a:schemeClr val="tx1"/>
                </a:solidFill>
                <a:latin typeface="Times New Roman" panose="02020603050405020304" pitchFamily="18" charset="0"/>
                <a:cs typeface="Times New Roman" panose="02020603050405020304" pitchFamily="18" charset="0"/>
              </a:rPr>
              <a:t>každý hráč maximalizoval svůj vlastní výsledek nezávisle na tom, jaký to mělo efekt na jeho protihráče (doposud).</a:t>
            </a:r>
          </a:p>
          <a:p>
            <a:pPr algn="just">
              <a:buFont typeface="Wingdings" panose="05000000000000000000" pitchFamily="2" charset="2"/>
              <a:buChar char="ü"/>
            </a:pPr>
            <a:r>
              <a:rPr lang="cs-CZ" altLang="cs-CZ" sz="4000" b="1" dirty="0">
                <a:solidFill>
                  <a:schemeClr val="tx1"/>
                </a:solidFill>
                <a:latin typeface="Times New Roman" panose="02020603050405020304" pitchFamily="18" charset="0"/>
                <a:cs typeface="Times New Roman" panose="02020603050405020304" pitchFamily="18" charset="0"/>
              </a:rPr>
              <a:t>Tendence hráčů (firem) ke koordinaci a spolupráci – v souvislosti s tzv. </a:t>
            </a:r>
            <a:r>
              <a:rPr lang="cs-CZ" altLang="cs-CZ" sz="4000" b="1" dirty="0">
                <a:solidFill>
                  <a:schemeClr val="tx1"/>
                </a:solidFill>
                <a:highlight>
                  <a:srgbClr val="FFFF00"/>
                </a:highlight>
                <a:latin typeface="Times New Roman" panose="02020603050405020304" pitchFamily="18" charset="0"/>
                <a:cs typeface="Times New Roman" panose="02020603050405020304" pitchFamily="18" charset="0"/>
              </a:rPr>
              <a:t>opakovanými hrami</a:t>
            </a:r>
            <a:r>
              <a:rPr lang="cs-CZ" altLang="cs-CZ" sz="4000" b="1"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endParaRPr lang="cs-CZ" altLang="cs-CZ" sz="40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4000" b="1" dirty="0">
                <a:solidFill>
                  <a:schemeClr val="tx1"/>
                </a:solidFill>
                <a:latin typeface="Times New Roman" panose="02020603050405020304" pitchFamily="18" charset="0"/>
                <a:cs typeface="Times New Roman" panose="02020603050405020304" pitchFamily="18" charset="0"/>
              </a:rPr>
              <a:t>Někteří vězňové – pouze jedenkrát v životě možnost volit mezi strategiemi „přiznat se“ a „nepřiznat se“, </a:t>
            </a:r>
          </a:p>
          <a:p>
            <a:pPr algn="just">
              <a:buFont typeface="Wingdings" panose="05000000000000000000" pitchFamily="2" charset="2"/>
              <a:buChar char="Ø"/>
            </a:pPr>
            <a:r>
              <a:rPr lang="cs-CZ" altLang="cs-CZ" sz="4000" b="1" dirty="0">
                <a:solidFill>
                  <a:schemeClr val="tx1"/>
                </a:solidFill>
                <a:latin typeface="Times New Roman" panose="02020603050405020304" pitchFamily="18" charset="0"/>
                <a:cs typeface="Times New Roman" panose="02020603050405020304" pitchFamily="18" charset="0"/>
              </a:rPr>
              <a:t>většina firem opakovaně stanoví velikost výstupu a výši ceny. </a:t>
            </a:r>
            <a:r>
              <a:rPr lang="cs-CZ" altLang="cs-CZ" sz="4000" b="1" dirty="0">
                <a:highlight>
                  <a:srgbClr val="FFFF00"/>
                </a:highlight>
                <a:latin typeface="Times New Roman" panose="02020603050405020304" pitchFamily="18" charset="0"/>
                <a:cs typeface="Times New Roman" panose="02020603050405020304" pitchFamily="18" charset="0"/>
              </a:rPr>
              <a:t>=&gt;=&gt;=&gt;</a:t>
            </a:r>
            <a:endParaRPr lang="cs-CZ" altLang="cs-CZ" sz="40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cs-CZ" altLang="cs-CZ" sz="40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4000" b="1" dirty="0">
                <a:solidFill>
                  <a:schemeClr val="tx1"/>
                </a:solidFill>
                <a:latin typeface="Times New Roman" panose="02020603050405020304" pitchFamily="18" charset="0"/>
                <a:cs typeface="Times New Roman" panose="02020603050405020304" pitchFamily="18" charset="0"/>
              </a:rPr>
              <a:t>V reálné ekonomice: firmy hrají opakované hry, které jim umožňují hodnotit jejich vlastní pozici a získat informace o chování svého konkurenta.</a:t>
            </a:r>
          </a:p>
          <a:p>
            <a:pPr algn="just">
              <a:buFont typeface="Wingdings" panose="05000000000000000000" pitchFamily="2" charset="2"/>
              <a:buChar char="ü"/>
            </a:pPr>
            <a:r>
              <a:rPr lang="cs-CZ" altLang="cs-CZ" sz="4000" b="1" dirty="0">
                <a:solidFill>
                  <a:schemeClr val="tx1"/>
                </a:solidFill>
                <a:latin typeface="Times New Roman" panose="02020603050405020304" pitchFamily="18" charset="0"/>
                <a:cs typeface="Times New Roman" panose="02020603050405020304" pitchFamily="18" charset="0"/>
              </a:rPr>
              <a:t> Pokud firma opakovaně nedosáhne požadovaných výsledků – uvědomí si, že dohoda uzavřená s konkurenční firmou může její situaci zlepšit. </a:t>
            </a:r>
            <a:r>
              <a:rPr lang="cs-CZ" altLang="cs-CZ" sz="4000" b="1" dirty="0">
                <a:highlight>
                  <a:srgbClr val="FFFF00"/>
                </a:highlight>
                <a:latin typeface="Times New Roman" panose="02020603050405020304" pitchFamily="18" charset="0"/>
                <a:cs typeface="Times New Roman" panose="02020603050405020304" pitchFamily="18" charset="0"/>
              </a:rPr>
              <a:t>=&gt;=&gt;=&gt;</a:t>
            </a:r>
            <a:endParaRPr lang="cs-CZ" altLang="cs-CZ" sz="40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4000" b="1" dirty="0">
                <a:solidFill>
                  <a:srgbClr val="FF0000"/>
                </a:solidFill>
                <a:latin typeface="Times New Roman" panose="02020603050405020304" pitchFamily="18" charset="0"/>
                <a:cs typeface="Times New Roman" panose="02020603050405020304" pitchFamily="18" charset="0"/>
              </a:rPr>
              <a:t>Tajné dohody mezi producenty na některých trzích: kartel.</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2322534" y="2747963"/>
            <a:ext cx="7772400" cy="1362075"/>
          </a:xfrm>
          <a:prstGeom prst="rect">
            <a:avLst/>
          </a:prstGeom>
          <a:noFill/>
          <a:ln>
            <a:noFill/>
          </a:ln>
        </p:spPr>
        <p:txBody>
          <a:bodyPr spcFirstLastPara="1" wrap="square" lIns="91425" tIns="45700" rIns="91425" bIns="45700" anchor="t" anchorCtr="0">
            <a:normAutofit/>
          </a:bodyPr>
          <a:lstStyle/>
          <a:p>
            <a:pPr algn="ctr">
              <a:buClr>
                <a:srgbClr val="FF0000"/>
              </a:buClr>
              <a:buSzPts val="4400"/>
            </a:pPr>
            <a:r>
              <a:rPr lang="cs-CZ" sz="4400" dirty="0">
                <a:solidFill>
                  <a:srgbClr val="C00000"/>
                </a:solidFill>
              </a:rPr>
              <a:t>DĚKUJI ZA POZORNOST</a:t>
            </a:r>
            <a:endParaRPr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Charakteristické rysy oligopolu</a:t>
            </a:r>
          </a:p>
        </p:txBody>
      </p:sp>
      <p:sp>
        <p:nvSpPr>
          <p:cNvPr id="10243" name="Zástupný symbol pro obsah 2"/>
          <p:cNvSpPr>
            <a:spLocks noGrp="1"/>
          </p:cNvSpPr>
          <p:nvPr>
            <p:ph idx="1" hasCustomPrompt="1"/>
          </p:nvPr>
        </p:nvSpPr>
        <p:spPr>
          <a:xfrm>
            <a:off x="258500" y="1285109"/>
            <a:ext cx="11675000" cy="5085211"/>
          </a:xfrm>
        </p:spPr>
        <p:txBody>
          <a:bodyPr spcFirstLastPara="1" vert="horz" wrap="square" lIns="91440" tIns="45720" rIns="91440" bIns="45720" anchor="t" anchorCtr="0">
            <a:normAutofit fontScale="70000" lnSpcReduction="20000"/>
          </a:bodyPr>
          <a:lstStyle/>
          <a:p>
            <a:pPr marL="536575" indent="-422275" algn="just">
              <a:buSzPct val="100000"/>
              <a:buFont typeface="+mj-lt"/>
              <a:buAutoNum type="arabicPeriod" startAt="2"/>
            </a:pPr>
            <a:r>
              <a:rPr lang="cs-CZ" altLang="cs-CZ" sz="3600" b="1" dirty="0">
                <a:solidFill>
                  <a:srgbClr val="7030A0"/>
                </a:solidFill>
                <a:latin typeface="Times New Roman" panose="02020603050405020304" pitchFamily="18" charset="0"/>
                <a:cs typeface="Times New Roman" panose="02020603050405020304" pitchFamily="18" charset="0"/>
              </a:rPr>
              <a:t>Charakter vyráběného produktu: homogenní, tak diferencovaný. </a:t>
            </a:r>
          </a:p>
          <a:p>
            <a:pPr marL="450850" indent="-336550" algn="just">
              <a:buFont typeface="+mj-lt"/>
              <a:buAutoNum type="alphaUcPeriod"/>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Případ homogenního produktu </a:t>
            </a:r>
            <a:r>
              <a:rPr lang="cs-CZ" altLang="cs-CZ" sz="3600" b="1" dirty="0">
                <a:solidFill>
                  <a:schemeClr val="tx1"/>
                </a:solidFill>
                <a:latin typeface="Times New Roman" panose="02020603050405020304" pitchFamily="18" charset="0"/>
                <a:cs typeface="Times New Roman" panose="02020603050405020304" pitchFamily="18" charset="0"/>
              </a:rPr>
              <a:t>– tzv. </a:t>
            </a:r>
            <a:r>
              <a:rPr lang="cs-CZ" altLang="cs-CZ" sz="3600" b="1" dirty="0">
                <a:solidFill>
                  <a:srgbClr val="FF0000"/>
                </a:solidFill>
                <a:latin typeface="Times New Roman" panose="02020603050405020304" pitchFamily="18" charset="0"/>
                <a:cs typeface="Times New Roman" panose="02020603050405020304" pitchFamily="18" charset="0"/>
              </a:rPr>
              <a:t>čistý / homogenní oligopol: </a:t>
            </a:r>
            <a:r>
              <a:rPr lang="cs-CZ" altLang="cs-CZ" sz="3600" b="1" dirty="0">
                <a:solidFill>
                  <a:schemeClr val="tx1"/>
                </a:solidFill>
                <a:latin typeface="Times New Roman" panose="02020603050405020304" pitchFamily="18" charset="0"/>
                <a:cs typeface="Times New Roman" panose="02020603050405020304" pitchFamily="18" charset="0"/>
              </a:rPr>
              <a:t>zvlášť silná vzájemná závislost firem – i malá změna ceny jednou z nich ovlivní výrazně ostatní firmy. </a:t>
            </a:r>
          </a:p>
          <a:p>
            <a:pPr marL="450850" indent="-336550" algn="just">
              <a:buFont typeface="+mj-lt"/>
              <a:buAutoNum type="alphaUcPeriod"/>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Případ diferencovaného produktu</a:t>
            </a:r>
            <a:r>
              <a:rPr lang="cs-CZ" altLang="cs-CZ" sz="3600" b="1" dirty="0">
                <a:solidFill>
                  <a:schemeClr val="tx1"/>
                </a:solidFill>
                <a:latin typeface="Times New Roman" panose="02020603050405020304" pitchFamily="18" charset="0"/>
                <a:cs typeface="Times New Roman" panose="02020603050405020304" pitchFamily="18" charset="0"/>
              </a:rPr>
              <a:t>: </a:t>
            </a:r>
            <a:r>
              <a:rPr lang="cs-CZ" altLang="cs-CZ" sz="3600" b="1" dirty="0">
                <a:solidFill>
                  <a:srgbClr val="FF0000"/>
                </a:solidFill>
                <a:latin typeface="Times New Roman" panose="02020603050405020304" pitchFamily="18" charset="0"/>
                <a:cs typeface="Times New Roman" panose="02020603050405020304" pitchFamily="18" charset="0"/>
              </a:rPr>
              <a:t>diferencovaný oligopol:</a:t>
            </a: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Rozdíly mezi výrobky jednotlivých firem v oligopolním odvětví nejsou podstatné = </a:t>
            </a:r>
            <a:r>
              <a:rPr lang="cs-CZ" altLang="cs-CZ" sz="3600" b="1" dirty="0">
                <a:solidFill>
                  <a:srgbClr val="FF0000"/>
                </a:solidFill>
                <a:latin typeface="Times New Roman" panose="02020603050405020304" pitchFamily="18" charset="0"/>
                <a:cs typeface="Times New Roman" panose="02020603050405020304" pitchFamily="18" charset="0"/>
              </a:rPr>
              <a:t>blízké substituty</a:t>
            </a:r>
            <a:r>
              <a:rPr lang="cs-CZ" altLang="cs-CZ" sz="3600" b="1" dirty="0">
                <a:solidFill>
                  <a:schemeClr val="tx1"/>
                </a:solidFill>
                <a:latin typeface="Times New Roman" panose="02020603050405020304" pitchFamily="18" charset="0"/>
                <a:cs typeface="Times New Roman" panose="02020603050405020304" pitchFamily="18" charset="0"/>
              </a:rPr>
              <a:t>: odvětví výroby automobilů, pracích prášků, čisticích prostředků, kosmetiky apod.</a:t>
            </a: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536575" indent="-422275" algn="just">
              <a:buSzPct val="100000"/>
              <a:buFont typeface="+mj-lt"/>
              <a:buAutoNum type="arabicPeriod" startAt="3"/>
            </a:pPr>
            <a:r>
              <a:rPr lang="cs-CZ" altLang="cs-CZ" sz="3600" b="1" dirty="0">
                <a:solidFill>
                  <a:srgbClr val="7030A0"/>
                </a:solidFill>
                <a:latin typeface="Times New Roman" panose="02020603050405020304" pitchFamily="18" charset="0"/>
                <a:cs typeface="Times New Roman" panose="02020603050405020304" pitchFamily="18" charset="0"/>
              </a:rPr>
              <a:t>Bariéry vstupu do odvětví: </a:t>
            </a:r>
            <a:r>
              <a:rPr lang="cs-CZ" altLang="cs-CZ" sz="3600" b="1" dirty="0">
                <a:solidFill>
                  <a:schemeClr val="tx1"/>
                </a:solidFill>
                <a:latin typeface="Times New Roman" panose="02020603050405020304" pitchFamily="18" charset="0"/>
                <a:cs typeface="Times New Roman" panose="02020603050405020304" pitchFamily="18" charset="0"/>
              </a:rPr>
              <a:t>např. v podobě úspor v rozsahu, nákladů na diferenciaci produktu, právních restrikcí apod. </a:t>
            </a:r>
          </a:p>
          <a:p>
            <a:pPr algn="just">
              <a:buSzPct val="100000"/>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Bariéru vstupu do odvětví v podobě úspor v rozsahu</a:t>
            </a:r>
            <a:r>
              <a:rPr lang="cs-CZ" altLang="cs-CZ" sz="3600" b="1" dirty="0">
                <a:latin typeface="Times New Roman" panose="02020603050405020304" pitchFamily="18" charset="0"/>
                <a:cs typeface="Times New Roman" panose="02020603050405020304" pitchFamily="18" charset="0"/>
              </a:rPr>
              <a:t> =&gt;</a:t>
            </a:r>
            <a:r>
              <a:rPr lang="cs-CZ" altLang="cs-CZ" sz="3600" b="1" dirty="0">
                <a:solidFill>
                  <a:schemeClr val="tx1"/>
                </a:solidFill>
                <a:latin typeface="Times New Roman" panose="02020603050405020304" pitchFamily="18" charset="0"/>
                <a:cs typeface="Times New Roman" panose="02020603050405020304" pitchFamily="18" charset="0"/>
              </a:rPr>
              <a:t> každá firma usilující o vstup do odvětví by měla dosahovat při své výrobě stejně nízkých AC jako firmy v odvětví.</a:t>
            </a: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363855" y="591312"/>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Charakteristické rysy oligopolu</a:t>
            </a:r>
          </a:p>
        </p:txBody>
      </p:sp>
      <p:sp>
        <p:nvSpPr>
          <p:cNvPr id="10243" name="Zástupný symbol pro obsah 2"/>
          <p:cNvSpPr>
            <a:spLocks noGrp="1"/>
          </p:cNvSpPr>
          <p:nvPr>
            <p:ph idx="1" hasCustomPrompt="1"/>
          </p:nvPr>
        </p:nvSpPr>
        <p:spPr>
          <a:xfrm>
            <a:off x="258500" y="1285109"/>
            <a:ext cx="11675000" cy="5085211"/>
          </a:xfrm>
        </p:spPr>
        <p:txBody>
          <a:bodyPr spcFirstLastPara="1" vert="horz" wrap="square" lIns="91440" tIns="45720" rIns="91440" bIns="45720" anchor="t" anchorCtr="0">
            <a:normAutofit fontScale="85000" lnSpcReduction="20000"/>
          </a:bodyPr>
          <a:lstStyle/>
          <a:p>
            <a:pPr algn="just"/>
            <a:r>
              <a:rPr lang="cs-CZ" altLang="cs-CZ" sz="3600" b="1" dirty="0">
                <a:solidFill>
                  <a:schemeClr val="tx1"/>
                </a:solidFill>
                <a:latin typeface="Times New Roman" panose="02020603050405020304" pitchFamily="18" charset="0"/>
                <a:cs typeface="Times New Roman" panose="02020603050405020304" pitchFamily="18" charset="0"/>
              </a:rPr>
              <a:t>Řada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bariér není nepřekonatelná:</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Po překonání překážek vstoupí do odvětví jiné firmy.</a:t>
            </a:r>
            <a:r>
              <a:rPr lang="cs-CZ" altLang="cs-CZ" sz="3600" b="1" dirty="0">
                <a:latin typeface="Times New Roman" panose="02020603050405020304" pitchFamily="18" charset="0"/>
                <a:cs typeface="Times New Roman" panose="02020603050405020304" pitchFamily="18" charset="0"/>
              </a:rPr>
              <a:t> =&gt;</a:t>
            </a: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V závislosti na jejich počtu – možný zánik oligopolní tržní struktury. </a:t>
            </a:r>
            <a:r>
              <a:rPr lang="cs-CZ" altLang="cs-CZ" sz="3600" b="1" dirty="0">
                <a:latin typeface="Times New Roman" panose="02020603050405020304" pitchFamily="18" charset="0"/>
                <a:cs typeface="Times New Roman" panose="02020603050405020304" pitchFamily="18" charset="0"/>
              </a:rPr>
              <a:t>=&gt;</a:t>
            </a: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Existence oligopolu – ovlivněna vztahem mezi VELIKOSTÍ TRHU a OPTIMÁLNÍ VELIKOSTÍ FIRMY = velikostí, která umožňuje firmě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realizovat úspory z rozsahu. </a:t>
            </a:r>
          </a:p>
          <a:p>
            <a:pPr marL="450850" indent="-336550" algn="just">
              <a:buFont typeface="+mj-lt"/>
              <a:buAutoNum type="romanLcPeriod"/>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Malý trh </a:t>
            </a:r>
            <a:r>
              <a:rPr lang="cs-CZ" altLang="cs-CZ" sz="3600" b="1" dirty="0">
                <a:solidFill>
                  <a:schemeClr val="tx1"/>
                </a:solidFill>
                <a:latin typeface="Times New Roman" panose="02020603050405020304" pitchFamily="18" charset="0"/>
                <a:cs typeface="Times New Roman" panose="02020603050405020304" pitchFamily="18" charset="0"/>
              </a:rPr>
              <a:t>vzhledem k optimální velikosti firmy v odvětví malý</a:t>
            </a:r>
            <a:r>
              <a:rPr lang="cs-CZ" altLang="cs-CZ" sz="3600" b="1" dirty="0">
                <a:latin typeface="Times New Roman" panose="02020603050405020304" pitchFamily="18" charset="0"/>
                <a:cs typeface="Times New Roman" panose="02020603050405020304" pitchFamily="18" charset="0"/>
              </a:rPr>
              <a:t> =&gt; </a:t>
            </a:r>
            <a:r>
              <a:rPr lang="cs-CZ" altLang="cs-CZ" sz="3600" b="1" dirty="0">
                <a:solidFill>
                  <a:schemeClr val="tx1"/>
                </a:solidFill>
                <a:latin typeface="Times New Roman" panose="02020603050405020304" pitchFamily="18" charset="0"/>
                <a:cs typeface="Times New Roman" panose="02020603050405020304" pitchFamily="18" charset="0"/>
              </a:rPr>
              <a:t>bude tržní poptávku zajišťovat malý počet firem a oligopolní tržní struktura zůstane zachována. </a:t>
            </a:r>
          </a:p>
          <a:p>
            <a:pPr marL="450850" indent="-336550" algn="just">
              <a:buFont typeface="+mj-lt"/>
              <a:buAutoNum type="romanLcPeriod"/>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Velký trh </a:t>
            </a:r>
            <a:r>
              <a:rPr lang="cs-CZ" altLang="cs-CZ" sz="3600" b="1" dirty="0">
                <a:solidFill>
                  <a:schemeClr val="tx1"/>
                </a:solidFill>
                <a:latin typeface="Times New Roman" panose="02020603050405020304" pitchFamily="18" charset="0"/>
                <a:cs typeface="Times New Roman" panose="02020603050405020304" pitchFamily="18" charset="0"/>
              </a:rPr>
              <a:t>vzhledem k optimální velikosti firmy v odvětví velký</a:t>
            </a:r>
            <a:r>
              <a:rPr lang="cs-CZ" altLang="cs-CZ" sz="3600" b="1" dirty="0">
                <a:latin typeface="Times New Roman" panose="02020603050405020304" pitchFamily="18" charset="0"/>
                <a:cs typeface="Times New Roman" panose="02020603050405020304" pitchFamily="18" charset="0"/>
              </a:rPr>
              <a:t> =&gt; </a:t>
            </a:r>
            <a:r>
              <a:rPr lang="cs-CZ" altLang="cs-CZ" sz="3600" b="1" dirty="0">
                <a:solidFill>
                  <a:schemeClr val="tx1"/>
                </a:solidFill>
                <a:latin typeface="Times New Roman" panose="02020603050405020304" pitchFamily="18" charset="0"/>
                <a:cs typeface="Times New Roman" panose="02020603050405020304" pitchFamily="18" charset="0"/>
              </a:rPr>
              <a:t> příliv dalších firem a pravděpodobný zánik oligopolu.</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pl-PL" sz="2000" b="1" kern="1200" cap="all" dirty="0">
                <a:solidFill>
                  <a:srgbClr val="FF0000"/>
                </a:solidFill>
                <a:latin typeface="+mj-lt"/>
                <a:ea typeface="+mj-ea"/>
                <a:cs typeface="+mj-cs"/>
              </a:rPr>
              <a:t>Velikost trhu jako bariéra vstupu: </a:t>
            </a:r>
            <a:r>
              <a:rPr lang="pt-BR" altLang="cs-CZ" sz="2000" b="1" dirty="0">
                <a:solidFill>
                  <a:schemeClr val="tx1"/>
                </a:solidFill>
                <a:latin typeface="Times New Roman" panose="02020603050405020304" pitchFamily="18" charset="0"/>
                <a:cs typeface="Times New Roman" panose="02020603050405020304" pitchFamily="18" charset="0"/>
              </a:rPr>
              <a:t>Vztah mezi počtem firem a kapacitou trhu</a:t>
            </a:r>
            <a:r>
              <a:rPr lang="cs-CZ" altLang="cs-CZ" sz="2000" b="1" dirty="0">
                <a:solidFill>
                  <a:schemeClr val="tx1"/>
                </a:solidFill>
                <a:latin typeface="Times New Roman" panose="02020603050405020304" pitchFamily="18" charset="0"/>
                <a:cs typeface="Times New Roman" panose="02020603050405020304" pitchFamily="18" charset="0"/>
              </a:rPr>
              <a:t>:</a:t>
            </a:r>
            <a:br>
              <a:rPr lang="cs-CZ" altLang="cs-CZ" sz="2000" b="1" dirty="0">
                <a:solidFill>
                  <a:schemeClr val="tx1"/>
                </a:solidFill>
                <a:latin typeface="Times New Roman" panose="02020603050405020304" pitchFamily="18" charset="0"/>
                <a:cs typeface="Times New Roman" panose="02020603050405020304" pitchFamily="18" charset="0"/>
              </a:rPr>
            </a:br>
            <a:endParaRPr lang="cs-CZ" sz="2000" b="1" kern="1200" cap="all" dirty="0">
              <a:solidFill>
                <a:srgbClr val="FF0000"/>
              </a:solidFill>
              <a:latin typeface="+mj-lt"/>
              <a:ea typeface="+mj-ea"/>
              <a:cs typeface="+mj-cs"/>
            </a:endParaRPr>
          </a:p>
        </p:txBody>
      </p:sp>
      <p:pic>
        <p:nvPicPr>
          <p:cNvPr id="5" name="Picture 4"/>
          <p:cNvPicPr>
            <a:picLocks noChangeAspect="1"/>
          </p:cNvPicPr>
          <p:nvPr/>
        </p:nvPicPr>
        <p:blipFill>
          <a:blip r:embed="rId3"/>
          <a:stretch>
            <a:fillRect/>
          </a:stretch>
        </p:blipFill>
        <p:spPr>
          <a:xfrm>
            <a:off x="469210" y="1133856"/>
            <a:ext cx="10994362" cy="55961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5305925" y="303997"/>
            <a:ext cx="6988521"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pl-PL" sz="2000" b="1" kern="1200" cap="all" dirty="0">
                <a:solidFill>
                  <a:srgbClr val="FF0000"/>
                </a:solidFill>
                <a:latin typeface="+mj-lt"/>
                <a:ea typeface="+mj-ea"/>
                <a:cs typeface="+mj-cs"/>
              </a:rPr>
              <a:t>Velikost trhu jako bariéra vstupu</a:t>
            </a:r>
            <a:endParaRPr lang="cs-CZ" sz="2000" b="1" kern="1200" cap="all" dirty="0">
              <a:solidFill>
                <a:srgbClr val="FF0000"/>
              </a:solidFill>
              <a:latin typeface="+mj-lt"/>
              <a:ea typeface="+mj-ea"/>
              <a:cs typeface="+mj-cs"/>
            </a:endParaRPr>
          </a:p>
        </p:txBody>
      </p:sp>
      <p:sp>
        <p:nvSpPr>
          <p:cNvPr id="10243" name="Zástupný symbol pro obsah 2"/>
          <p:cNvSpPr>
            <a:spLocks noGrp="1"/>
          </p:cNvSpPr>
          <p:nvPr>
            <p:ph idx="1" hasCustomPrompt="1"/>
          </p:nvPr>
        </p:nvSpPr>
        <p:spPr>
          <a:xfrm>
            <a:off x="196795" y="998621"/>
            <a:ext cx="12009120" cy="5450305"/>
          </a:xfrm>
        </p:spPr>
        <p:txBody>
          <a:bodyPr spcFirstLastPara="1" vert="horz" wrap="square" lIns="91440" tIns="45720" rIns="91440" bIns="45720" anchor="t" anchorCtr="0">
            <a:normAutofit fontScale="85000" lnSpcReduction="20000"/>
          </a:bodyPr>
          <a:lstStyle/>
          <a:p>
            <a:pPr algn="just"/>
            <a:r>
              <a:rPr lang="pt-BR" altLang="cs-CZ" sz="3600" b="1" dirty="0">
                <a:solidFill>
                  <a:schemeClr val="tx1"/>
                </a:solidFill>
                <a:latin typeface="Times New Roman" panose="02020603050405020304" pitchFamily="18" charset="0"/>
                <a:cs typeface="Times New Roman" panose="02020603050405020304" pitchFamily="18" charset="0"/>
              </a:rPr>
              <a:t>Vztah mezi počtem firem a kapacitou trhu</a:t>
            </a:r>
            <a:r>
              <a:rPr lang="cs-CZ" altLang="cs-CZ" sz="3600" b="1" dirty="0">
                <a:solidFill>
                  <a:schemeClr val="tx1"/>
                </a:solidFill>
                <a:latin typeface="Times New Roman" panose="02020603050405020304" pitchFamily="18" charset="0"/>
                <a:cs typeface="Times New Roman" panose="02020603050405020304" pitchFamily="18" charset="0"/>
              </a:rPr>
              <a:t> (obr. </a:t>
            </a:r>
            <a:r>
              <a:rPr lang="cs-CZ" altLang="cs-CZ" sz="3600" b="1" dirty="0" err="1">
                <a:solidFill>
                  <a:schemeClr val="tx1"/>
                </a:solidFill>
                <a:latin typeface="Times New Roman" panose="02020603050405020304" pitchFamily="18" charset="0"/>
                <a:cs typeface="Times New Roman" panose="02020603050405020304" pitchFamily="18" charset="0"/>
              </a:rPr>
              <a:t>předch</a:t>
            </a:r>
            <a:r>
              <a:rPr lang="cs-CZ" altLang="cs-CZ" sz="3600" b="1" dirty="0">
                <a:solidFill>
                  <a:schemeClr val="tx1"/>
                </a:solidFill>
                <a:latin typeface="Times New Roman" panose="02020603050405020304" pitchFamily="18" charset="0"/>
                <a:cs typeface="Times New Roman" panose="02020603050405020304" pitchFamily="18" charset="0"/>
              </a:rPr>
              <a:t>. snímek):</a:t>
            </a:r>
          </a:p>
          <a:p>
            <a:pPr marL="450850" indent="-336550" algn="just">
              <a:buSzPct val="100000"/>
              <a:buFont typeface="+mj-lt"/>
              <a:buAutoNum type="arabicPeriod"/>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DVĚ FIRMY </a:t>
            </a:r>
            <a:r>
              <a:rPr lang="cs-CZ" altLang="cs-CZ" sz="3600" b="1" dirty="0">
                <a:solidFill>
                  <a:schemeClr val="tx1"/>
                </a:solidFill>
                <a:latin typeface="Times New Roman" panose="02020603050405020304" pitchFamily="18" charset="0"/>
                <a:cs typeface="Times New Roman" panose="02020603050405020304" pitchFamily="18" charset="0"/>
              </a:rPr>
              <a:t>vyrábějící homogenní produkci:</a:t>
            </a:r>
          </a:p>
          <a:p>
            <a:pPr marL="719455" indent="-605155" algn="just">
              <a:buFont typeface="+mj-lt"/>
              <a:buAutoNum type="romanLcPeriod"/>
            </a:pPr>
            <a:r>
              <a:rPr lang="cs-CZ" altLang="cs-CZ" sz="3600" b="1" dirty="0">
                <a:solidFill>
                  <a:schemeClr val="tx1"/>
                </a:solidFill>
                <a:latin typeface="Times New Roman" panose="02020603050405020304" pitchFamily="18" charset="0"/>
                <a:cs typeface="Times New Roman" panose="02020603050405020304" pitchFamily="18" charset="0"/>
              </a:rPr>
              <a:t>Křivka D = tržní poptávka, </a:t>
            </a:r>
          </a:p>
          <a:p>
            <a:pPr marL="719455" indent="-605155" algn="just">
              <a:buFont typeface="+mj-lt"/>
              <a:buAutoNum type="romanLcPeriod"/>
            </a:pPr>
            <a:r>
              <a:rPr lang="cs-CZ" altLang="cs-CZ" sz="3600" b="1" dirty="0">
                <a:solidFill>
                  <a:schemeClr val="tx1"/>
                </a:solidFill>
                <a:latin typeface="Times New Roman" panose="02020603050405020304" pitchFamily="18" charset="0"/>
                <a:cs typeface="Times New Roman" panose="02020603050405020304" pitchFamily="18" charset="0"/>
              </a:rPr>
              <a:t>Individuální poptávková křivka každé firmy = přímka d</a:t>
            </a:r>
            <a:r>
              <a:rPr lang="cs-CZ" altLang="cs-CZ" b="1" dirty="0">
                <a:solidFill>
                  <a:schemeClr val="tx1"/>
                </a:solidFill>
                <a:latin typeface="Times New Roman" panose="02020603050405020304" pitchFamily="18" charset="0"/>
                <a:cs typeface="Times New Roman" panose="02020603050405020304" pitchFamily="18" charset="0"/>
              </a:rPr>
              <a:t>1</a:t>
            </a:r>
            <a:r>
              <a:rPr lang="cs-CZ" altLang="cs-CZ" sz="3600" b="1" dirty="0">
                <a:solidFill>
                  <a:schemeClr val="tx1"/>
                </a:solidFill>
                <a:latin typeface="Times New Roman" panose="02020603050405020304" pitchFamily="18" charset="0"/>
                <a:cs typeface="Times New Roman" panose="02020603050405020304" pitchFamily="18" charset="0"/>
              </a:rPr>
              <a:t> – rovnající se polovině tržní poptávky při každé ceně). </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Cena každé firmy – vyšší než AC</a:t>
            </a:r>
            <a:r>
              <a:rPr lang="cs-CZ" altLang="cs-CZ" sz="3600" b="1" dirty="0">
                <a:latin typeface="Times New Roman" panose="02020603050405020304" pitchFamily="18" charset="0"/>
                <a:cs typeface="Times New Roman" panose="02020603050405020304" pitchFamily="18" charset="0"/>
              </a:rPr>
              <a:t> =&gt; </a:t>
            </a:r>
            <a:r>
              <a:rPr lang="cs-CZ" altLang="cs-CZ" sz="3600" b="1" dirty="0">
                <a:solidFill>
                  <a:schemeClr val="tx1"/>
                </a:solidFill>
                <a:latin typeface="Times New Roman" panose="02020603050405020304" pitchFamily="18" charset="0"/>
                <a:cs typeface="Times New Roman" panose="02020603050405020304" pitchFamily="18" charset="0"/>
              </a:rPr>
              <a:t>ekonomický zisk. </a:t>
            </a:r>
          </a:p>
          <a:p>
            <a:pPr algn="just">
              <a:buFont typeface="Wingdings" panose="05000000000000000000" pitchFamily="2" charset="2"/>
              <a:buChar char="Ø"/>
            </a:pPr>
            <a:endParaRPr lang="cs-CZ" altLang="cs-CZ" sz="3600" b="1" dirty="0">
              <a:solidFill>
                <a:schemeClr val="tx1"/>
              </a:solidFill>
              <a:latin typeface="Times New Roman" panose="02020603050405020304" pitchFamily="18" charset="0"/>
              <a:cs typeface="Times New Roman" panose="02020603050405020304" pitchFamily="18" charset="0"/>
            </a:endParaRPr>
          </a:p>
          <a:p>
            <a:pPr marL="450850" indent="-336550" algn="just">
              <a:buSzPct val="100000"/>
              <a:buFont typeface="+mj-lt"/>
              <a:buAutoNum type="arabicPeriod" startAt="2"/>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TŘI FIRMY </a:t>
            </a:r>
            <a:r>
              <a:rPr lang="cs-CZ" altLang="cs-CZ" sz="3600" b="1" dirty="0">
                <a:solidFill>
                  <a:schemeClr val="tx1"/>
                </a:solidFill>
                <a:latin typeface="Times New Roman" panose="02020603050405020304" pitchFamily="18" charset="0"/>
                <a:cs typeface="Times New Roman" panose="02020603050405020304" pitchFamily="18" charset="0"/>
              </a:rPr>
              <a:t>vyrábějící homogenní produkt:</a:t>
            </a:r>
          </a:p>
          <a:p>
            <a:pPr algn="just">
              <a:buSzPct val="100000"/>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 individuální poptávka každé z nich bude = jedna třetina tržní poptávky (přímka d</a:t>
            </a:r>
            <a:r>
              <a:rPr lang="cs-CZ" altLang="cs-CZ" sz="3300" b="1" dirty="0">
                <a:solidFill>
                  <a:schemeClr val="tx1"/>
                </a:solidFill>
                <a:latin typeface="Times New Roman" panose="02020603050405020304" pitchFamily="18" charset="0"/>
                <a:cs typeface="Times New Roman" panose="02020603050405020304" pitchFamily="18" charset="0"/>
              </a:rPr>
              <a:t>1‘</a:t>
            </a:r>
            <a:r>
              <a:rPr lang="cs-CZ" altLang="cs-CZ" sz="3600" b="1" dirty="0">
                <a:solidFill>
                  <a:schemeClr val="tx1"/>
                </a:solidFill>
                <a:latin typeface="Times New Roman" panose="02020603050405020304" pitchFamily="18" charset="0"/>
                <a:cs typeface="Times New Roman" panose="02020603050405020304" pitchFamily="18" charset="0"/>
              </a:rPr>
              <a:t>) </a:t>
            </a:r>
            <a:r>
              <a:rPr lang="cs-CZ" altLang="cs-CZ" sz="3600" b="1" dirty="0">
                <a:latin typeface="Times New Roman" panose="02020603050405020304" pitchFamily="18" charset="0"/>
                <a:cs typeface="Times New Roman" panose="02020603050405020304" pitchFamily="18" charset="0"/>
              </a:rPr>
              <a:t>=&gt; </a:t>
            </a:r>
            <a:r>
              <a:rPr lang="cs-CZ" altLang="cs-CZ" sz="3600" b="1" dirty="0">
                <a:solidFill>
                  <a:schemeClr val="tx1"/>
                </a:solidFill>
                <a:latin typeface="Times New Roman" panose="02020603050405020304" pitchFamily="18" charset="0"/>
                <a:cs typeface="Times New Roman" panose="02020603050405020304" pitchFamily="18" charset="0"/>
              </a:rPr>
              <a:t>AC každé firmy – větší než jimi stanovená cena. </a:t>
            </a:r>
          </a:p>
          <a:p>
            <a:pPr algn="just">
              <a:buSzPct val="100000"/>
              <a:buFont typeface="Wingdings" panose="05000000000000000000" pitchFamily="2" charset="2"/>
              <a:buChar char="Ø"/>
            </a:pPr>
            <a:r>
              <a:rPr lang="cs-CZ" altLang="cs-CZ" sz="3600" b="1" dirty="0">
                <a:latin typeface="Times New Roman" panose="02020603050405020304" pitchFamily="18" charset="0"/>
                <a:cs typeface="Times New Roman" panose="02020603050405020304" pitchFamily="18" charset="0"/>
              </a:rPr>
              <a:t>=&gt; K</a:t>
            </a:r>
            <a:r>
              <a:rPr lang="cs-CZ" altLang="cs-CZ" sz="3600" b="1" dirty="0">
                <a:solidFill>
                  <a:schemeClr val="tx1"/>
                </a:solidFill>
                <a:latin typeface="Times New Roman" panose="02020603050405020304" pitchFamily="18" charset="0"/>
                <a:cs typeface="Times New Roman" panose="02020603050405020304" pitchFamily="18" charset="0"/>
              </a:rPr>
              <a:t>řivka AC firmy – vytváří prostor pouze pro dvě firmy na trhu.</a:t>
            </a: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Charakteristické rysy oligopolu</a:t>
            </a:r>
          </a:p>
        </p:txBody>
      </p:sp>
      <p:sp>
        <p:nvSpPr>
          <p:cNvPr id="10243" name="Zástupný symbol pro obsah 2"/>
          <p:cNvSpPr>
            <a:spLocks noGrp="1"/>
          </p:cNvSpPr>
          <p:nvPr>
            <p:ph idx="1" hasCustomPrompt="1"/>
          </p:nvPr>
        </p:nvSpPr>
        <p:spPr>
          <a:xfrm>
            <a:off x="258500" y="1285109"/>
            <a:ext cx="11675000" cy="5085211"/>
          </a:xfrm>
        </p:spPr>
        <p:txBody>
          <a:bodyPr spcFirstLastPara="1" vert="horz" wrap="square" lIns="91440" tIns="45720" rIns="91440" bIns="45720" anchor="t" anchorCtr="0">
            <a:normAutofit fontScale="92500" lnSpcReduction="10000"/>
          </a:bodyPr>
          <a:lstStyle/>
          <a:p>
            <a:pPr algn="just"/>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Limitní cena </a:t>
            </a:r>
            <a:r>
              <a:rPr lang="cs-CZ" altLang="cs-CZ" sz="3600" b="1" dirty="0">
                <a:solidFill>
                  <a:schemeClr val="tx1"/>
                </a:solidFill>
                <a:latin typeface="Times New Roman" panose="02020603050405020304" pitchFamily="18" charset="0"/>
                <a:cs typeface="Times New Roman" panose="02020603050405020304" pitchFamily="18" charset="0"/>
              </a:rPr>
              <a:t>– stanovena na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nižší úrovni než cena</a:t>
            </a:r>
            <a:r>
              <a:rPr lang="cs-CZ" altLang="cs-CZ" sz="3600" b="1" dirty="0">
                <a:solidFill>
                  <a:schemeClr val="tx1"/>
                </a:solidFill>
                <a:latin typeface="Times New Roman" panose="02020603050405020304" pitchFamily="18" charset="0"/>
                <a:cs typeface="Times New Roman" panose="02020603050405020304" pitchFamily="18" charset="0"/>
              </a:rPr>
              <a:t> pro maximalizaci zisku oligopolních firem, když nejsou ohrožovány vstupem firem z jiných odvětví.</a:t>
            </a: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Použití: jako bariéra vstupu ostatních konkurentů</a:t>
            </a: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Předpoklad uplatnění limitních cen: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společný postup oligopolních firem.</a:t>
            </a:r>
          </a:p>
          <a:p>
            <a:pPr algn="just"/>
            <a:r>
              <a:rPr lang="cs-CZ" altLang="cs-CZ" sz="3600" b="1" dirty="0">
                <a:solidFill>
                  <a:schemeClr val="tx1"/>
                </a:solidFill>
                <a:latin typeface="Times New Roman" panose="02020603050405020304" pitchFamily="18" charset="0"/>
                <a:cs typeface="Times New Roman" panose="02020603050405020304" pitchFamily="18" charset="0"/>
              </a:rPr>
              <a:t>Řada autorů – u oligopolní struktury trhu bariéry vstupu neexistují </a:t>
            </a:r>
            <a:r>
              <a:rPr lang="cs-CZ" altLang="cs-CZ" sz="3600" b="1" dirty="0">
                <a:latin typeface="Times New Roman" panose="02020603050405020304" pitchFamily="18" charset="0"/>
                <a:cs typeface="Times New Roman" panose="02020603050405020304" pitchFamily="18" charset="0"/>
              </a:rPr>
              <a:t>=&gt; v krátkém období ekonomický zisk: v dlouhém období – přitahuje do odvětví další firmy: klesá do P = AC =&gt; nulový ekonomický zisk.</a:t>
            </a: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8509</Words>
  <Application>Microsoft Office PowerPoint</Application>
  <PresentationFormat>Widescreen</PresentationFormat>
  <Paragraphs>515</Paragraphs>
  <Slides>48</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Aptos</vt:lpstr>
      <vt:lpstr>Arial</vt:lpstr>
      <vt:lpstr>Calibri</vt:lpstr>
      <vt:lpstr>Cambria Math</vt:lpstr>
      <vt:lpstr>Times New Roman</vt:lpstr>
      <vt:lpstr>Wingdings</vt:lpstr>
      <vt:lpstr>1_Office Theme</vt:lpstr>
      <vt:lpstr>Volba výstupu v podmínkách oligopolu</vt:lpstr>
      <vt:lpstr>Charakteristické rysy oligopolu</vt:lpstr>
      <vt:lpstr>Charakteristické rysy oligopolu</vt:lpstr>
      <vt:lpstr>Charakteristické rysy oligopolu</vt:lpstr>
      <vt:lpstr>Charakteristické rysy oligopolu</vt:lpstr>
      <vt:lpstr>Charakteristické rysy oligopolu</vt:lpstr>
      <vt:lpstr>Velikost trhu jako bariéra vstupu: Vztah mezi počtem firem a kapacitou trhu: </vt:lpstr>
      <vt:lpstr>Velikost trhu jako bariéra vstupu</vt:lpstr>
      <vt:lpstr>Charakteristické rysy oligopolu</vt:lpstr>
      <vt:lpstr>Základní východiska modelů oligopolu</vt:lpstr>
      <vt:lpstr>Základní východiska modelů oligopolu</vt:lpstr>
      <vt:lpstr>Základní východiska modelů oligopolu</vt:lpstr>
      <vt:lpstr>Základní východiska modelů oligopolu</vt:lpstr>
      <vt:lpstr>Kartel</vt:lpstr>
      <vt:lpstr>Kartel: Optimální výstup kartelu</vt:lpstr>
      <vt:lpstr>Zásadní problémy spojené s organizací oligopolního odvětví formou kartelu:</vt:lpstr>
      <vt:lpstr>Zásadní problémy spojené s organizací oligopolního odvětví formou kartelu:</vt:lpstr>
      <vt:lpstr>Cournotův model</vt:lpstr>
      <vt:lpstr>Cournotův model</vt:lpstr>
      <vt:lpstr>Cournotův model</vt:lpstr>
      <vt:lpstr>Cournotův model</vt:lpstr>
      <vt:lpstr>Cournotův model oligopolu</vt:lpstr>
      <vt:lpstr>Cournotův model oligopolu</vt:lpstr>
      <vt:lpstr>Modely s odhadovanými reakcemi konkurentů</vt:lpstr>
      <vt:lpstr>Modely s odhadovanými reakcemi konkurentů</vt:lpstr>
      <vt:lpstr>Modely s odhadovanými reakcemi konkurentů</vt:lpstr>
      <vt:lpstr>Stackelbergův model oligopolu,  model cenového vůdcovství </vt:lpstr>
      <vt:lpstr>Stackelbergův model oligopolu,   </vt:lpstr>
      <vt:lpstr> model cenového vůdcovství:  Oligopol s cenovým vůdcem </vt:lpstr>
      <vt:lpstr> model cenového vůdcovství:  Oligopol s cenovým vůdcem</vt:lpstr>
      <vt:lpstr> model cenového vůdcovství:  Oligopol s cenovým vůdcem</vt:lpstr>
      <vt:lpstr> Oligopol s dominantní firmou</vt:lpstr>
      <vt:lpstr> Oligopol s dominantní firmou</vt:lpstr>
      <vt:lpstr> Oligopol s dominantní firmou</vt:lpstr>
      <vt:lpstr> Oligopol s dominantní firmou</vt:lpstr>
      <vt:lpstr> Model s barometrickou firmou </vt:lpstr>
      <vt:lpstr> Model se zalomenou poptávkovou křivkou</vt:lpstr>
      <vt:lpstr> Model se zalomenou poptávkovou křivkou</vt:lpstr>
      <vt:lpstr> Model se zalomenou poptávkovou křivkou</vt:lpstr>
      <vt:lpstr> Model se zalomenou poptávkovou křivkou</vt:lpstr>
      <vt:lpstr> Modely oligopolu založené na teorii her</vt:lpstr>
      <vt:lpstr> Modely oligopolu založené na teorii her</vt:lpstr>
      <vt:lpstr> Modely oligopolu založené na teorii her</vt:lpstr>
      <vt:lpstr> Modely oligopolu založené na teorii her</vt:lpstr>
      <vt:lpstr> „Vězňovo dilema“ </vt:lpstr>
      <vt:lpstr> „Vězňovo dilema“ </vt:lpstr>
      <vt:lpstr> „Vězňovo dilema“ vs. opakované hry</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Drastichová Magdaléna</dc:creator>
  <cp:lastModifiedBy>Drastichová Magdaléna</cp:lastModifiedBy>
  <cp:revision>126</cp:revision>
  <dcterms:created xsi:type="dcterms:W3CDTF">2024-11-26T13:27:00Z</dcterms:created>
  <dcterms:modified xsi:type="dcterms:W3CDTF">2025-04-14T14:17:41Z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E99B07007A924225BF5A9524FBE6296F_13</vt:lpwstr>
  </property>
  <property fmtid="{D5CDD505-2E9C-101B-9397-08002B2CF9AE}" pid="3" name="KSOProductBuildVer">
    <vt:lpwstr>1033-12.2.0.20795</vt:lpwstr>
  </property>
</Properties>
</file>