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362" r:id="rId3"/>
    <p:sldId id="363" r:id="rId4"/>
    <p:sldId id="364" r:id="rId5"/>
    <p:sldId id="367" r:id="rId6"/>
    <p:sldId id="365" r:id="rId7"/>
    <p:sldId id="366" r:id="rId8"/>
    <p:sldId id="368" r:id="rId9"/>
    <p:sldId id="369" r:id="rId10"/>
    <p:sldId id="370" r:id="rId11"/>
    <p:sldId id="371" r:id="rId12"/>
    <p:sldId id="372" r:id="rId13"/>
    <p:sldId id="374" r:id="rId14"/>
    <p:sldId id="373" r:id="rId15"/>
    <p:sldId id="3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15" autoAdjust="0"/>
    <p:restoredTop sz="64294" autoAdjust="0"/>
  </p:normalViewPr>
  <p:slideViewPr>
    <p:cSldViewPr snapToGrid="0">
      <p:cViewPr varScale="1">
        <p:scale>
          <a:sx n="58" d="100"/>
          <a:sy n="58" d="100"/>
        </p:scale>
        <p:origin x="11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2DA611-F100-429B-B052-9EC1F438761B}" type="datetimeFigureOut">
              <a:rPr lang="en-GB" smtClean="0"/>
              <a:t>17/04/2025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B4AD3D-6C93-44BC-9123-10DDA05B8073}"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Aby </a:t>
            </a:r>
            <a:r>
              <a:rPr lang="en-GB" sz="1200" dirty="0" err="1"/>
              <a:t>jednotlivec</a:t>
            </a:r>
            <a:r>
              <a:rPr lang="en-GB" sz="1200" dirty="0"/>
              <a:t> </a:t>
            </a:r>
            <a:r>
              <a:rPr lang="en-GB" sz="1200" dirty="0" err="1"/>
              <a:t>při</a:t>
            </a:r>
            <a:r>
              <a:rPr lang="en-GB" sz="1200" dirty="0"/>
              <a:t> </a:t>
            </a:r>
            <a:r>
              <a:rPr lang="en-GB" sz="1200" dirty="0" err="1"/>
              <a:t>dané</a:t>
            </a:r>
            <a:r>
              <a:rPr lang="en-GB" sz="1200" dirty="0"/>
              <a:t> </a:t>
            </a:r>
            <a:r>
              <a:rPr lang="en-GB" sz="1200" dirty="0" err="1"/>
              <a:t>reálné</a:t>
            </a:r>
            <a:r>
              <a:rPr lang="en-GB" sz="1200" dirty="0"/>
              <a:t> </a:t>
            </a:r>
            <a:r>
              <a:rPr lang="en-GB" sz="1200" dirty="0" err="1"/>
              <a:t>mzdové</a:t>
            </a:r>
            <a:r>
              <a:rPr lang="en-GB" sz="1200" dirty="0"/>
              <a:t> </a:t>
            </a:r>
            <a:r>
              <a:rPr lang="en-GB" sz="1200" dirty="0" err="1"/>
              <a:t>sazbě</a:t>
            </a:r>
            <a:r>
              <a:rPr lang="en-GB" sz="1200" dirty="0"/>
              <a:t> </a:t>
            </a:r>
            <a:r>
              <a:rPr lang="en-GB" sz="1200" dirty="0" err="1"/>
              <a:t>maximalizoval</a:t>
            </a:r>
            <a:r>
              <a:rPr lang="en-GB" sz="1200" dirty="0"/>
              <a:t> </a:t>
            </a:r>
            <a:r>
              <a:rPr lang="en-GB" sz="1200" dirty="0" err="1"/>
              <a:t>svůj</a:t>
            </a:r>
            <a:r>
              <a:rPr lang="en-GB" sz="1200" dirty="0"/>
              <a:t> </a:t>
            </a:r>
            <a:r>
              <a:rPr lang="en-GB" sz="1200" dirty="0" err="1"/>
              <a:t>užitek</a:t>
            </a:r>
            <a:r>
              <a:rPr lang="en-GB" sz="1200" dirty="0"/>
              <a:t>, </a:t>
            </a:r>
            <a:r>
              <a:rPr lang="en-GB" sz="1200" dirty="0" err="1"/>
              <a:t>měl</a:t>
            </a:r>
            <a:r>
              <a:rPr lang="en-GB" sz="1200" dirty="0"/>
              <a:t> by </a:t>
            </a:r>
            <a:r>
              <a:rPr lang="en-GB" sz="1200" dirty="0" err="1"/>
              <a:t>pracovat</a:t>
            </a:r>
            <a:r>
              <a:rPr lang="en-GB" sz="1200" dirty="0"/>
              <a:t> </a:t>
            </a:r>
            <a:r>
              <a:rPr lang="en-GB" sz="1200" dirty="0" err="1"/>
              <a:t>tolik</a:t>
            </a:r>
            <a:r>
              <a:rPr lang="en-GB" sz="1200" dirty="0"/>
              <a:t> </a:t>
            </a:r>
            <a:r>
              <a:rPr lang="en-GB" sz="1200" dirty="0" err="1"/>
              <a:t>hodin</a:t>
            </a:r>
            <a:r>
              <a:rPr lang="en-GB" sz="1200" dirty="0"/>
              <a:t>, aby se </a:t>
            </a:r>
            <a:r>
              <a:rPr lang="en-GB" sz="1200" dirty="0" err="1"/>
              <a:t>mezní</a:t>
            </a:r>
            <a:r>
              <a:rPr lang="en-GB" sz="1200" dirty="0"/>
              <a:t> </a:t>
            </a:r>
            <a:r>
              <a:rPr lang="en-GB" sz="1200" dirty="0" err="1"/>
              <a:t>míra</a:t>
            </a:r>
            <a:r>
              <a:rPr lang="en-GB" sz="1200" dirty="0"/>
              <a:t> </a:t>
            </a:r>
            <a:r>
              <a:rPr lang="en-GB" sz="1200" dirty="0" err="1"/>
              <a:t>substituce</a:t>
            </a:r>
            <a:r>
              <a:rPr lang="en-GB" sz="1200" dirty="0"/>
              <a:t> </a:t>
            </a:r>
            <a:r>
              <a:rPr lang="en-GB" sz="1200" dirty="0" err="1"/>
              <a:t>volného</a:t>
            </a:r>
            <a:r>
              <a:rPr lang="en-GB" sz="1200" dirty="0"/>
              <a:t> </a:t>
            </a:r>
            <a:r>
              <a:rPr lang="en-GB" sz="1200" dirty="0" err="1"/>
              <a:t>času</a:t>
            </a:r>
            <a:r>
              <a:rPr lang="en-GB" sz="1200" dirty="0"/>
              <a:t> </a:t>
            </a:r>
            <a:r>
              <a:rPr lang="en-GB" sz="1200" dirty="0" err="1"/>
              <a:t>spotřebou</a:t>
            </a:r>
            <a:r>
              <a:rPr lang="en-GB" sz="1200" dirty="0"/>
              <a:t> </a:t>
            </a:r>
            <a:r>
              <a:rPr lang="en-GB" sz="1200" dirty="0" err="1"/>
              <a:t>rovnala</a:t>
            </a:r>
            <a:r>
              <a:rPr lang="en-GB" sz="1200" dirty="0"/>
              <a:t> </a:t>
            </a:r>
            <a:r>
              <a:rPr lang="en-GB" sz="1200" dirty="0" err="1"/>
              <a:t>mzdové</a:t>
            </a:r>
            <a:r>
              <a:rPr lang="en-GB" sz="1200" dirty="0"/>
              <a:t> </a:t>
            </a:r>
            <a:r>
              <a:rPr lang="en-GB" sz="1200" dirty="0" err="1"/>
              <a:t>sazbě</a:t>
            </a:r>
            <a:r>
              <a:rPr lang="en-GB" sz="1200" dirty="0"/>
              <a:t> (w).</a:t>
            </a:r>
            <a:endParaRPr lang="en-GB" sz="1400" u="sng" dirty="0"/>
          </a:p>
          <a:p>
            <a:endParaRPr lang="en-GB" dirty="0"/>
          </a:p>
        </p:txBody>
      </p:sp>
      <p:sp>
        <p:nvSpPr>
          <p:cNvPr id="4" name="Slide Number Placeholder 3"/>
          <p:cNvSpPr>
            <a:spLocks noGrp="1"/>
          </p:cNvSpPr>
          <p:nvPr>
            <p:ph type="sldNum" sz="quarter" idx="5"/>
          </p:nvPr>
        </p:nvSpPr>
        <p:spPr/>
        <p:txBody>
          <a:bodyPr/>
          <a:lstStyle/>
          <a:p>
            <a:fld id="{B6B4AD3D-6C93-44BC-9123-10DDA05B8073}" type="slidenum">
              <a:rPr lang="en-GB" smtClean="0"/>
              <a:t>4</a:t>
            </a:fld>
            <a:endParaRPr lang="en-GB"/>
          </a:p>
        </p:txBody>
      </p:sp>
    </p:spTree>
    <p:extLst>
      <p:ext uri="{BB962C8B-B14F-4D97-AF65-F5344CB8AC3E}">
        <p14:creationId xmlns:p14="http://schemas.microsoft.com/office/powerpoint/2010/main" val="472149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cs-CZ" sz="1800" noProof="0" dirty="0">
                <a:solidFill>
                  <a:srgbClr val="000000"/>
                </a:solidFill>
                <a:effectLst/>
                <a:latin typeface="Times New Roman" panose="02020603050405020304" pitchFamily="18" charset="0"/>
              </a:rPr>
              <a:t>Konkrétní odvození křivky individuální nabídky práce ukazují obrázky a </a:t>
            </a:r>
            <a:r>
              <a:rPr lang="cs-CZ" sz="1800" noProof="0" dirty="0" err="1">
                <a:solidFill>
                  <a:srgbClr val="000000"/>
                </a:solidFill>
                <a:effectLst/>
                <a:latin typeface="Times New Roman" panose="02020603050405020304" pitchFamily="18" charset="0"/>
              </a:rPr>
              <a:t>a</a:t>
            </a:r>
            <a:r>
              <a:rPr lang="cs-CZ" sz="1800" noProof="0" dirty="0">
                <a:solidFill>
                  <a:srgbClr val="000000"/>
                </a:solidFill>
                <a:effectLst/>
                <a:latin typeface="Times New Roman" panose="02020603050405020304" pitchFamily="18" charset="0"/>
              </a:rPr>
              <a:t> b. Na obrázku a jsou znázorněny 3 různá optima jednotlivce nabízejícího práci, vznikající v důsledku </a:t>
            </a:r>
            <a:endParaRPr lang="cs-CZ" noProof="0" dirty="0"/>
          </a:p>
          <a:p>
            <a:pPr>
              <a:buNone/>
            </a:pPr>
            <a:r>
              <a:rPr lang="cs-CZ" sz="1800" noProof="0" dirty="0">
                <a:solidFill>
                  <a:srgbClr val="000000"/>
                </a:solidFill>
                <a:effectLst/>
                <a:latin typeface="Times New Roman" panose="02020603050405020304" pitchFamily="18" charset="0"/>
              </a:rPr>
              <a:t>měnící se mzdové sazby. Mzdová sazba se mění z úrovně w1 = 100 Kč/hod. na w2 = 200 K/hod. a na w3 = 300 Kč/hod. Při w1 je optimální množství volného času 18 hodin, tzn. optimální množství práce je 6 hodin. </a:t>
            </a:r>
          </a:p>
          <a:p>
            <a:pPr>
              <a:buNone/>
            </a:pPr>
            <a:r>
              <a:rPr lang="cs-CZ" sz="1800" noProof="0" dirty="0">
                <a:solidFill>
                  <a:srgbClr val="000000"/>
                </a:solidFill>
                <a:effectLst/>
                <a:latin typeface="Times New Roman" panose="02020603050405020304" pitchFamily="18" charset="0"/>
              </a:rPr>
              <a:t>Do obrázku b znázorníme 6 hodin nabízené práce při mzdové sazbě w1. </a:t>
            </a:r>
            <a:endParaRPr lang="cs-CZ" noProof="0" dirty="0"/>
          </a:p>
          <a:p>
            <a:pPr>
              <a:buNone/>
            </a:pPr>
            <a:r>
              <a:rPr lang="cs-CZ" sz="1800" noProof="0" dirty="0">
                <a:solidFill>
                  <a:srgbClr val="000000"/>
                </a:solidFill>
                <a:effectLst/>
                <a:latin typeface="Times New Roman" panose="02020603050405020304" pitchFamily="18" charset="0"/>
              </a:rPr>
              <a:t>Při w2 je optimální množství volného času 15 hodin, takže jednotlivec maximalizující užitek bude nabízet 9 hodin práce (opět na obrázku 16-4b znázorníme 9 hodin nabízené práce při mzdové sazbě w2). Při mzdové sazbě w3 je optimální kombinace tvořena 17 hodinami volného času a 7 hodinami práce (opět znázorníme na obrázku 16-4b). </a:t>
            </a:r>
          </a:p>
          <a:p>
            <a:pPr>
              <a:buNone/>
            </a:pPr>
            <a:r>
              <a:rPr lang="cs-CZ" sz="1800" noProof="0" dirty="0">
                <a:solidFill>
                  <a:srgbClr val="000000"/>
                </a:solidFill>
                <a:effectLst/>
                <a:latin typeface="Times New Roman" panose="02020603050405020304" pitchFamily="18" charset="0"/>
              </a:rPr>
              <a:t>Spojením bodů na obrázku b získáme grafické znázornění individuální nabídky práce. Tento zpětně zakřivený tvar křivky individuální nabídky práce </a:t>
            </a:r>
            <a:endParaRPr lang="cs-CZ" noProof="0" dirty="0"/>
          </a:p>
          <a:p>
            <a:pPr>
              <a:buNone/>
            </a:pPr>
            <a:r>
              <a:rPr lang="cs-CZ" sz="1800" noProof="0" dirty="0">
                <a:solidFill>
                  <a:srgbClr val="000000"/>
                </a:solidFill>
                <a:effectLst/>
                <a:latin typeface="Times New Roman" panose="02020603050405020304" pitchFamily="18" charset="0"/>
              </a:rPr>
              <a:t>lze sledovat zejména v dlouhém období (historicky se délka pracovního dne zkracuje při rostoucí úrovni reálných mzdových sazeb) a u některých skupin pracovníků (podle posledních amerických studií ji lze sledovat u dospělých mužů, nikoliv u žen nebo u dospívající mládeže). Při analýze trhu práce v krátkém období zpravidla předpokládáme pouze rostoucí část individuální nabídky práce. </a:t>
            </a:r>
          </a:p>
          <a:p>
            <a:pPr>
              <a:buNone/>
            </a:pPr>
            <a:r>
              <a:rPr lang="cs-CZ" sz="1800" i="1" noProof="0" dirty="0">
                <a:solidFill>
                  <a:srgbClr val="000000"/>
                </a:solidFill>
                <a:effectLst/>
                <a:latin typeface="Times New Roman" panose="02020603050405020304" pitchFamily="18" charset="0"/>
              </a:rPr>
              <a:t>Mzdová sazba nemusí být jediným kritériem při rozhodování o množství nabízené práce. Velmi podstatnou roli hrají i </a:t>
            </a:r>
            <a:r>
              <a:rPr lang="cs-CZ" sz="1800" i="1" noProof="0" dirty="0" err="1">
                <a:solidFill>
                  <a:srgbClr val="000000"/>
                </a:solidFill>
                <a:effectLst/>
                <a:latin typeface="Times New Roman" panose="02020603050405020304" pitchFamily="18" charset="0"/>
              </a:rPr>
              <a:t>mimomzdové</a:t>
            </a:r>
            <a:r>
              <a:rPr lang="cs-CZ" sz="1800" i="1" noProof="0" dirty="0">
                <a:solidFill>
                  <a:srgbClr val="000000"/>
                </a:solidFill>
                <a:effectLst/>
                <a:latin typeface="Times New Roman" panose="02020603050405020304" pitchFamily="18" charset="0"/>
              </a:rPr>
              <a:t> faktory, jako např. finanční a časová náročnost přípravy na danou profesi, osobní satisfakce plynoucí z výkonu určité profese, společenský status daného povolání, pracovní podmínky apod.</a:t>
            </a:r>
            <a:endParaRPr lang="cs-CZ" noProof="0" dirty="0"/>
          </a:p>
        </p:txBody>
      </p:sp>
      <p:sp>
        <p:nvSpPr>
          <p:cNvPr id="4" name="Slide Number Placeholder 3"/>
          <p:cNvSpPr>
            <a:spLocks noGrp="1"/>
          </p:cNvSpPr>
          <p:nvPr>
            <p:ph type="sldNum" sz="quarter" idx="5"/>
          </p:nvPr>
        </p:nvSpPr>
        <p:spPr/>
        <p:txBody>
          <a:bodyPr/>
          <a:lstStyle/>
          <a:p>
            <a:fld id="{B6B4AD3D-6C93-44BC-9123-10DDA05B8073}" type="slidenum">
              <a:rPr lang="en-GB" smtClean="0"/>
              <a:t>8</a:t>
            </a:fld>
            <a:endParaRPr lang="en-GB"/>
          </a:p>
        </p:txBody>
      </p:sp>
    </p:spTree>
    <p:extLst>
      <p:ext uri="{BB962C8B-B14F-4D97-AF65-F5344CB8AC3E}">
        <p14:creationId xmlns:p14="http://schemas.microsoft.com/office/powerpoint/2010/main" val="1406895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nSpc>
                <a:spcPct val="90000"/>
              </a:lnSpc>
              <a:buNone/>
              <a:tabLst>
                <a:tab pos="354330" algn="l"/>
              </a:tabLst>
            </a:pPr>
            <a:r>
              <a:rPr lang="en-GB" sz="2000" b="1" dirty="0" err="1"/>
              <a:t>Tržní</a:t>
            </a:r>
            <a:r>
              <a:rPr lang="en-GB" sz="2000" b="1" dirty="0"/>
              <a:t> </a:t>
            </a:r>
            <a:r>
              <a:rPr lang="en-GB" sz="2000" b="1" dirty="0" err="1"/>
              <a:t>nabídka</a:t>
            </a:r>
            <a:r>
              <a:rPr lang="en-GB" sz="2000" b="1" dirty="0"/>
              <a:t> </a:t>
            </a:r>
            <a:r>
              <a:rPr lang="en-GB" sz="2000" b="1" dirty="0" err="1"/>
              <a:t>práce</a:t>
            </a:r>
            <a:endParaRPr lang="en-GB" sz="2000" b="1" dirty="0"/>
          </a:p>
          <a:p>
            <a:pPr indent="-457200">
              <a:lnSpc>
                <a:spcPct val="90000"/>
              </a:lnSpc>
              <a:buFontTx/>
              <a:buChar char="-"/>
              <a:tabLst>
                <a:tab pos="354330" algn="l"/>
              </a:tabLst>
            </a:pPr>
            <a:r>
              <a:rPr lang="en-GB" sz="2000" dirty="0" err="1"/>
              <a:t>vzniká</a:t>
            </a:r>
            <a:r>
              <a:rPr lang="en-GB" sz="2000" dirty="0"/>
              <a:t> </a:t>
            </a:r>
            <a:r>
              <a:rPr lang="en-GB" sz="2000" dirty="0" err="1"/>
              <a:t>horizontálním</a:t>
            </a:r>
            <a:r>
              <a:rPr lang="en-GB" sz="2000" dirty="0"/>
              <a:t> </a:t>
            </a:r>
            <a:r>
              <a:rPr lang="en-GB" sz="2000" dirty="0" err="1"/>
              <a:t>součtem</a:t>
            </a:r>
            <a:r>
              <a:rPr lang="en-GB" sz="2000" dirty="0"/>
              <a:t> </a:t>
            </a:r>
            <a:r>
              <a:rPr lang="en-GB" sz="2000" dirty="0" err="1"/>
              <a:t>všech</a:t>
            </a:r>
            <a:r>
              <a:rPr lang="en-GB" sz="2000" dirty="0"/>
              <a:t> </a:t>
            </a:r>
            <a:r>
              <a:rPr lang="en-GB" sz="2000" dirty="0" err="1"/>
              <a:t>individuálních</a:t>
            </a:r>
            <a:r>
              <a:rPr lang="en-GB" sz="2000" dirty="0"/>
              <a:t> </a:t>
            </a:r>
            <a:r>
              <a:rPr lang="en-GB" sz="2000" dirty="0" err="1"/>
              <a:t>křivek</a:t>
            </a:r>
            <a:r>
              <a:rPr lang="en-GB" sz="2000" dirty="0"/>
              <a:t> </a:t>
            </a:r>
            <a:r>
              <a:rPr lang="en-GB" sz="2000" dirty="0" err="1"/>
              <a:t>nabídky</a:t>
            </a:r>
            <a:r>
              <a:rPr lang="en-GB" sz="2000" dirty="0"/>
              <a:t> </a:t>
            </a:r>
            <a:r>
              <a:rPr lang="en-GB" sz="2000" dirty="0" err="1"/>
              <a:t>práce</a:t>
            </a:r>
            <a:endParaRPr lang="en-GB" sz="2000" dirty="0"/>
          </a:p>
          <a:p>
            <a:pPr indent="-457200">
              <a:lnSpc>
                <a:spcPct val="90000"/>
              </a:lnSpc>
              <a:buFontTx/>
              <a:buChar char="-"/>
              <a:tabLst>
                <a:tab pos="354330" algn="l"/>
              </a:tabLst>
            </a:pPr>
            <a:r>
              <a:rPr lang="en-GB" sz="2000" dirty="0" err="1"/>
              <a:t>není</a:t>
            </a:r>
            <a:r>
              <a:rPr lang="en-GB" sz="2000" dirty="0"/>
              <a:t> </a:t>
            </a:r>
            <a:r>
              <a:rPr lang="en-GB" sz="2000" dirty="0" err="1"/>
              <a:t>zpětně</a:t>
            </a:r>
            <a:r>
              <a:rPr lang="en-GB" sz="2000" dirty="0"/>
              <a:t> </a:t>
            </a:r>
            <a:r>
              <a:rPr lang="en-GB" sz="2000" dirty="0" err="1"/>
              <a:t>zakřivená</a:t>
            </a:r>
            <a:r>
              <a:rPr lang="en-GB" sz="2000" dirty="0"/>
              <a:t> a to z </a:t>
            </a:r>
            <a:r>
              <a:rPr lang="en-GB" sz="2000" dirty="0" err="1"/>
              <a:t>těchto</a:t>
            </a:r>
            <a:r>
              <a:rPr lang="en-GB" sz="2000" dirty="0"/>
              <a:t> </a:t>
            </a:r>
            <a:r>
              <a:rPr lang="en-GB" sz="2000" dirty="0" err="1"/>
              <a:t>důvodů</a:t>
            </a:r>
            <a:r>
              <a:rPr lang="en-GB" sz="2000" dirty="0"/>
              <a:t>:</a:t>
            </a:r>
          </a:p>
          <a:p>
            <a:pPr marL="1602105" lvl="1" indent="-970280">
              <a:lnSpc>
                <a:spcPct val="90000"/>
              </a:lnSpc>
              <a:tabLst>
                <a:tab pos="354330" algn="l"/>
              </a:tabLst>
            </a:pPr>
            <a:r>
              <a:rPr lang="en-GB" sz="1600" dirty="0" err="1"/>
              <a:t>každý</a:t>
            </a:r>
            <a:r>
              <a:rPr lang="en-GB" sz="1600" dirty="0"/>
              <a:t> </a:t>
            </a:r>
            <a:r>
              <a:rPr lang="en-GB" sz="1600" dirty="0" err="1"/>
              <a:t>jednotlivec</a:t>
            </a:r>
            <a:r>
              <a:rPr lang="en-GB" sz="1600" dirty="0"/>
              <a:t>, </a:t>
            </a:r>
            <a:r>
              <a:rPr lang="en-GB" sz="1600" dirty="0" err="1"/>
              <a:t>který</a:t>
            </a:r>
            <a:r>
              <a:rPr lang="en-GB" sz="1600" dirty="0"/>
              <a:t> </a:t>
            </a:r>
            <a:r>
              <a:rPr lang="en-GB" sz="1600" dirty="0" err="1"/>
              <a:t>již</a:t>
            </a:r>
            <a:r>
              <a:rPr lang="en-GB" sz="1600" dirty="0"/>
              <a:t> </a:t>
            </a:r>
            <a:r>
              <a:rPr lang="en-GB" sz="1600" dirty="0" err="1"/>
              <a:t>na</a:t>
            </a:r>
            <a:r>
              <a:rPr lang="en-GB" sz="1600" dirty="0"/>
              <a:t> </a:t>
            </a:r>
            <a:r>
              <a:rPr lang="en-GB" sz="1600" dirty="0" err="1"/>
              <a:t>tomto</a:t>
            </a:r>
            <a:r>
              <a:rPr lang="en-GB" sz="1600" dirty="0"/>
              <a:t> </a:t>
            </a:r>
            <a:r>
              <a:rPr lang="en-GB" sz="1600" dirty="0" err="1"/>
              <a:t>trhu</a:t>
            </a:r>
            <a:r>
              <a:rPr lang="en-GB" sz="1600" dirty="0"/>
              <a:t> je, </a:t>
            </a:r>
            <a:r>
              <a:rPr lang="en-GB" sz="1600" dirty="0" err="1"/>
              <a:t>bude</a:t>
            </a:r>
            <a:r>
              <a:rPr lang="en-GB" sz="1600" dirty="0"/>
              <a:t> </a:t>
            </a:r>
            <a:r>
              <a:rPr lang="en-GB" sz="1600" dirty="0" err="1"/>
              <a:t>zvětšovat</a:t>
            </a:r>
            <a:r>
              <a:rPr lang="en-GB" sz="1600" dirty="0"/>
              <a:t> </a:t>
            </a:r>
            <a:r>
              <a:rPr lang="en-GB" sz="1600" dirty="0" err="1"/>
              <a:t>nabízené</a:t>
            </a:r>
            <a:r>
              <a:rPr lang="en-GB" sz="1600" dirty="0"/>
              <a:t> </a:t>
            </a:r>
            <a:r>
              <a:rPr lang="en-GB" sz="1600" dirty="0" err="1"/>
              <a:t>množství</a:t>
            </a:r>
            <a:r>
              <a:rPr lang="en-GB" sz="1600" dirty="0"/>
              <a:t> </a:t>
            </a:r>
            <a:r>
              <a:rPr lang="en-GB" sz="1600" dirty="0" err="1"/>
              <a:t>práce</a:t>
            </a:r>
            <a:endParaRPr lang="en-GB" sz="1600" dirty="0"/>
          </a:p>
          <a:p>
            <a:pPr marL="1602105" lvl="1" indent="-970280">
              <a:lnSpc>
                <a:spcPct val="90000"/>
              </a:lnSpc>
              <a:tabLst>
                <a:tab pos="354330" algn="l"/>
              </a:tabLst>
            </a:pPr>
            <a:r>
              <a:rPr lang="en-GB" sz="1600" dirty="0" err="1"/>
              <a:t>na</a:t>
            </a:r>
            <a:r>
              <a:rPr lang="en-GB" sz="1600" dirty="0"/>
              <a:t> </a:t>
            </a:r>
            <a:r>
              <a:rPr lang="en-GB" sz="1600" dirty="0" err="1"/>
              <a:t>daný</a:t>
            </a:r>
            <a:r>
              <a:rPr lang="en-GB" sz="1600" dirty="0"/>
              <a:t> </a:t>
            </a:r>
            <a:r>
              <a:rPr lang="en-GB" sz="1600" dirty="0" err="1"/>
              <a:t>trh</a:t>
            </a:r>
            <a:r>
              <a:rPr lang="en-GB" sz="1600" dirty="0"/>
              <a:t> </a:t>
            </a:r>
            <a:r>
              <a:rPr lang="en-GB" sz="1600" dirty="0" err="1"/>
              <a:t>práce</a:t>
            </a:r>
            <a:r>
              <a:rPr lang="en-GB" sz="1600" dirty="0"/>
              <a:t> </a:t>
            </a:r>
            <a:r>
              <a:rPr lang="en-GB" sz="1600" dirty="0" err="1"/>
              <a:t>přichází</a:t>
            </a:r>
            <a:r>
              <a:rPr lang="en-GB" sz="1600" dirty="0"/>
              <a:t> </a:t>
            </a:r>
            <a:r>
              <a:rPr lang="en-GB" sz="1600" dirty="0" err="1"/>
              <a:t>větší</a:t>
            </a:r>
            <a:r>
              <a:rPr lang="en-GB" sz="1600" dirty="0"/>
              <a:t> </a:t>
            </a:r>
            <a:r>
              <a:rPr lang="en-GB" sz="1600" dirty="0" err="1"/>
              <a:t>počet</a:t>
            </a:r>
            <a:r>
              <a:rPr lang="en-GB" sz="1600" dirty="0"/>
              <a:t> </a:t>
            </a:r>
            <a:r>
              <a:rPr lang="en-GB" sz="1600" dirty="0" err="1"/>
              <a:t>jednotlivců</a:t>
            </a:r>
            <a:r>
              <a:rPr lang="en-GB" sz="1600" dirty="0"/>
              <a:t> </a:t>
            </a:r>
            <a:r>
              <a:rPr lang="en-GB" sz="1600" dirty="0" err="1"/>
              <a:t>nabízejících</a:t>
            </a:r>
            <a:r>
              <a:rPr lang="en-GB" sz="1600" dirty="0"/>
              <a:t> </a:t>
            </a:r>
            <a:r>
              <a:rPr lang="en-GB" sz="1600" dirty="0" err="1"/>
              <a:t>práci</a:t>
            </a:r>
            <a:endParaRPr lang="en-GB" sz="1800" dirty="0"/>
          </a:p>
          <a:p>
            <a:endParaRPr lang="en-GB" dirty="0"/>
          </a:p>
        </p:txBody>
      </p:sp>
      <p:sp>
        <p:nvSpPr>
          <p:cNvPr id="4" name="Slide Number Placeholder 3"/>
          <p:cNvSpPr>
            <a:spLocks noGrp="1"/>
          </p:cNvSpPr>
          <p:nvPr>
            <p:ph type="sldNum" sz="quarter" idx="5"/>
          </p:nvPr>
        </p:nvSpPr>
        <p:spPr/>
        <p:txBody>
          <a:bodyPr/>
          <a:lstStyle/>
          <a:p>
            <a:fld id="{B6B4AD3D-6C93-44BC-9123-10DDA05B8073}" type="slidenum">
              <a:rPr lang="en-GB" smtClean="0"/>
              <a:t>9</a:t>
            </a:fld>
            <a:endParaRPr lang="en-GB"/>
          </a:p>
        </p:txBody>
      </p:sp>
    </p:spTree>
    <p:extLst>
      <p:ext uri="{BB962C8B-B14F-4D97-AF65-F5344CB8AC3E}">
        <p14:creationId xmlns:p14="http://schemas.microsoft.com/office/powerpoint/2010/main" val="346538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1800" indent="-342900" algn="just"/>
            <a:endParaRPr lang="cs-CZ" sz="1200" b="1" i="1" dirty="0">
              <a:solidFill>
                <a:schemeClr val="tx1"/>
              </a:solidFill>
            </a:endParaRPr>
          </a:p>
          <a:p>
            <a:pPr marL="431800" indent="-342900" algn="just"/>
            <a:r>
              <a:rPr lang="cs-CZ" sz="1200" b="1" i="1" dirty="0">
                <a:solidFill>
                  <a:schemeClr val="tx1"/>
                </a:solidFill>
              </a:rPr>
              <a:t>Mezní mzda klesá rychleji než poptávka po práci, neboť pokles mzdové sazby dodatečné jednotky práce znamená, že tato nižší mzdová sazba bude vyplácena všem již zaměstnaným jednotkám práce.</a:t>
            </a:r>
          </a:p>
          <a:p>
            <a:pPr marL="431800" indent="-342900" algn="just"/>
            <a:r>
              <a:rPr lang="cs-CZ" sz="1200" b="1" i="1" dirty="0">
                <a:solidFill>
                  <a:schemeClr val="tx1"/>
                </a:solidFill>
              </a:rPr>
              <a:t>Srovnej s rychleji klesající funkcí mezního příjmu MRA, klesá-li cena finálního statku PA.</a:t>
            </a:r>
          </a:p>
          <a:p>
            <a:endParaRPr lang="en-GB" dirty="0"/>
          </a:p>
        </p:txBody>
      </p:sp>
      <p:sp>
        <p:nvSpPr>
          <p:cNvPr id="4" name="Slide Number Placeholder 3"/>
          <p:cNvSpPr>
            <a:spLocks noGrp="1"/>
          </p:cNvSpPr>
          <p:nvPr>
            <p:ph type="sldNum" sz="quarter" idx="5"/>
          </p:nvPr>
        </p:nvSpPr>
        <p:spPr/>
        <p:txBody>
          <a:bodyPr/>
          <a:lstStyle/>
          <a:p>
            <a:fld id="{B6B4AD3D-6C93-44BC-9123-10DDA05B8073}" type="slidenum">
              <a:rPr lang="en-GB" smtClean="0"/>
              <a:t>10</a:t>
            </a:fld>
            <a:endParaRPr lang="en-GB"/>
          </a:p>
        </p:txBody>
      </p:sp>
    </p:spTree>
    <p:extLst>
      <p:ext uri="{BB962C8B-B14F-4D97-AF65-F5344CB8AC3E}">
        <p14:creationId xmlns:p14="http://schemas.microsoft.com/office/powerpoint/2010/main" val="1100232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i="1" dirty="0">
                <a:solidFill>
                  <a:schemeClr val="tx1"/>
                </a:solidFill>
              </a:rPr>
              <a:t>Odborový svaz by volil takový objem nabízené práce, při němž by se mezní mzda rovnala transferové ceně práce neboli alternativním nákladům práce. Jinými slovy, změna  celkové mzdy, vyvolaná zaměstnáním dodatečného člena odborů (tj. mezní mzda MRL), by se rovnala dodatečným nákladům na situaci jeho vstupu na tento trh.</a:t>
            </a:r>
          </a:p>
          <a:p>
            <a:endParaRPr lang="cs-CZ" dirty="0"/>
          </a:p>
          <a:p>
            <a:r>
              <a:rPr lang="en-GB" dirty="0" err="1"/>
              <a:t>Pokud</a:t>
            </a:r>
            <a:r>
              <a:rPr lang="en-GB" dirty="0"/>
              <a:t> je MRL &gt; SL (</a:t>
            </a:r>
            <a:r>
              <a:rPr lang="en-GB" dirty="0" err="1"/>
              <a:t>na</a:t>
            </a:r>
            <a:r>
              <a:rPr lang="en-GB" dirty="0"/>
              <a:t> </a:t>
            </a:r>
            <a:r>
              <a:rPr lang="en-GB" dirty="0" err="1"/>
              <a:t>daném</a:t>
            </a:r>
            <a:r>
              <a:rPr lang="en-GB" dirty="0"/>
              <a:t> </a:t>
            </a:r>
            <a:r>
              <a:rPr lang="en-GB" dirty="0" err="1"/>
              <a:t>trhu</a:t>
            </a:r>
            <a:r>
              <a:rPr lang="en-GB" dirty="0"/>
              <a:t> </a:t>
            </a:r>
            <a:r>
              <a:rPr lang="en-GB" dirty="0" err="1"/>
              <a:t>práce</a:t>
            </a:r>
            <a:r>
              <a:rPr lang="en-GB" dirty="0"/>
              <a:t> je </a:t>
            </a:r>
            <a:r>
              <a:rPr lang="en-GB" dirty="0" err="1"/>
              <a:t>vyšší</a:t>
            </a:r>
            <a:r>
              <a:rPr lang="en-GB" dirty="0"/>
              <a:t> </a:t>
            </a:r>
            <a:r>
              <a:rPr lang="en-GB" dirty="0" err="1"/>
              <a:t>mzdová</a:t>
            </a:r>
            <a:r>
              <a:rPr lang="en-GB" dirty="0"/>
              <a:t> </a:t>
            </a:r>
            <a:r>
              <a:rPr lang="en-GB" dirty="0" err="1"/>
              <a:t>sazba</a:t>
            </a:r>
            <a:r>
              <a:rPr lang="en-GB" dirty="0"/>
              <a:t> </a:t>
            </a:r>
            <a:r>
              <a:rPr lang="en-GB" dirty="0" err="1"/>
              <a:t>než</a:t>
            </a:r>
            <a:r>
              <a:rPr lang="en-GB" dirty="0"/>
              <a:t> </a:t>
            </a:r>
            <a:r>
              <a:rPr lang="en-GB" dirty="0" err="1"/>
              <a:t>na</a:t>
            </a:r>
            <a:r>
              <a:rPr lang="en-GB" dirty="0"/>
              <a:t> </a:t>
            </a:r>
            <a:r>
              <a:rPr lang="en-GB" dirty="0" err="1"/>
              <a:t>jiných</a:t>
            </a:r>
            <a:r>
              <a:rPr lang="en-GB" dirty="0"/>
              <a:t> </a:t>
            </a:r>
            <a:r>
              <a:rPr lang="en-GB" dirty="0" err="1"/>
              <a:t>trzích</a:t>
            </a:r>
            <a:r>
              <a:rPr lang="en-GB" dirty="0"/>
              <a:t>), </a:t>
            </a:r>
            <a:r>
              <a:rPr lang="en-GB" dirty="0" err="1"/>
              <a:t>množství</a:t>
            </a:r>
            <a:r>
              <a:rPr lang="en-GB" dirty="0"/>
              <a:t> </a:t>
            </a:r>
            <a:r>
              <a:rPr lang="en-GB" dirty="0" err="1"/>
              <a:t>práce</a:t>
            </a:r>
            <a:r>
              <a:rPr lang="en-GB" dirty="0"/>
              <a:t> </a:t>
            </a:r>
            <a:r>
              <a:rPr lang="en-GB" dirty="0" err="1"/>
              <a:t>nabízené</a:t>
            </a:r>
            <a:r>
              <a:rPr lang="en-GB" dirty="0"/>
              <a:t> </a:t>
            </a:r>
            <a:r>
              <a:rPr lang="en-GB" dirty="0" err="1"/>
              <a:t>odborovým</a:t>
            </a:r>
            <a:r>
              <a:rPr lang="en-GB" dirty="0"/>
              <a:t> </a:t>
            </a:r>
            <a:r>
              <a:rPr lang="en-GB" dirty="0" err="1"/>
              <a:t>svazem</a:t>
            </a:r>
            <a:r>
              <a:rPr lang="en-GB" dirty="0"/>
              <a:t> </a:t>
            </a:r>
            <a:r>
              <a:rPr lang="en-GB" dirty="0" err="1"/>
              <a:t>poroste</a:t>
            </a:r>
            <a:r>
              <a:rPr lang="en-GB" dirty="0"/>
              <a:t>. </a:t>
            </a:r>
            <a:r>
              <a:rPr lang="en-GB" dirty="0" err="1"/>
              <a:t>Analogicky</a:t>
            </a:r>
            <a:r>
              <a:rPr lang="en-GB" dirty="0"/>
              <a:t>, </a:t>
            </a:r>
            <a:r>
              <a:rPr lang="en-GB" dirty="0" err="1"/>
              <a:t>bude</a:t>
            </a:r>
            <a:r>
              <a:rPr lang="en-GB" dirty="0"/>
              <a:t>-li </a:t>
            </a:r>
            <a:r>
              <a:rPr lang="en-GB" dirty="0" err="1"/>
              <a:t>na</a:t>
            </a:r>
            <a:r>
              <a:rPr lang="en-GB" dirty="0"/>
              <a:t> </a:t>
            </a:r>
            <a:r>
              <a:rPr lang="en-GB" dirty="0" err="1"/>
              <a:t>daném</a:t>
            </a:r>
            <a:r>
              <a:rPr lang="en-GB" dirty="0"/>
              <a:t> </a:t>
            </a:r>
            <a:r>
              <a:rPr lang="en-GB" dirty="0" err="1"/>
              <a:t>trhu</a:t>
            </a:r>
            <a:r>
              <a:rPr lang="en-GB" dirty="0"/>
              <a:t> </a:t>
            </a:r>
            <a:r>
              <a:rPr lang="en-GB" dirty="0" err="1"/>
              <a:t>nižší</a:t>
            </a:r>
            <a:r>
              <a:rPr lang="en-GB" dirty="0"/>
              <a:t> </a:t>
            </a:r>
            <a:r>
              <a:rPr lang="en-GB" dirty="0" err="1"/>
              <a:t>mzdová</a:t>
            </a:r>
            <a:r>
              <a:rPr lang="en-GB" dirty="0"/>
              <a:t> </a:t>
            </a:r>
            <a:r>
              <a:rPr lang="en-GB" dirty="0" err="1"/>
              <a:t>sazba</a:t>
            </a:r>
            <a:r>
              <a:rPr lang="en-GB" dirty="0"/>
              <a:t> </a:t>
            </a:r>
            <a:r>
              <a:rPr lang="en-GB" dirty="0" err="1"/>
              <a:t>než</a:t>
            </a:r>
            <a:r>
              <a:rPr lang="en-GB" dirty="0"/>
              <a:t> </a:t>
            </a:r>
            <a:r>
              <a:rPr lang="en-GB" dirty="0" err="1"/>
              <a:t>na</a:t>
            </a:r>
            <a:r>
              <a:rPr lang="en-GB" dirty="0"/>
              <a:t> </a:t>
            </a:r>
            <a:r>
              <a:rPr lang="en-GB" dirty="0" err="1"/>
              <a:t>jiných</a:t>
            </a:r>
            <a:r>
              <a:rPr lang="en-GB" dirty="0"/>
              <a:t> </a:t>
            </a:r>
            <a:r>
              <a:rPr lang="en-GB" dirty="0" err="1"/>
              <a:t>trzích</a:t>
            </a:r>
            <a:r>
              <a:rPr lang="en-GB" dirty="0"/>
              <a:t>, </a:t>
            </a:r>
            <a:r>
              <a:rPr lang="en-GB" dirty="0" err="1"/>
              <a:t>bude</a:t>
            </a:r>
            <a:r>
              <a:rPr lang="en-GB" dirty="0"/>
              <a:t> </a:t>
            </a:r>
            <a:r>
              <a:rPr lang="en-GB" dirty="0" err="1"/>
              <a:t>odborový</a:t>
            </a:r>
            <a:r>
              <a:rPr lang="en-GB" dirty="0"/>
              <a:t> </a:t>
            </a:r>
            <a:r>
              <a:rPr lang="en-GB" dirty="0" err="1"/>
              <a:t>svaz</a:t>
            </a:r>
            <a:r>
              <a:rPr lang="en-GB" dirty="0"/>
              <a:t> </a:t>
            </a:r>
            <a:r>
              <a:rPr lang="en-GB" dirty="0" err="1"/>
              <a:t>množství</a:t>
            </a:r>
            <a:r>
              <a:rPr lang="en-GB" dirty="0"/>
              <a:t> </a:t>
            </a:r>
            <a:r>
              <a:rPr lang="en-GB" dirty="0" err="1"/>
              <a:t>nabízené</a:t>
            </a:r>
            <a:r>
              <a:rPr lang="en-GB" dirty="0"/>
              <a:t> </a:t>
            </a:r>
            <a:r>
              <a:rPr lang="en-GB" dirty="0" err="1"/>
              <a:t>práce</a:t>
            </a:r>
            <a:r>
              <a:rPr lang="en-GB" dirty="0"/>
              <a:t> </a:t>
            </a:r>
            <a:r>
              <a:rPr lang="en-GB" dirty="0" err="1"/>
              <a:t>snižovat</a:t>
            </a:r>
            <a:r>
              <a:rPr lang="en-GB" dirty="0"/>
              <a:t>. </a:t>
            </a:r>
            <a:r>
              <a:rPr lang="en-GB" dirty="0" err="1"/>
              <a:t>Průsečík</a:t>
            </a:r>
            <a:r>
              <a:rPr lang="en-GB" dirty="0"/>
              <a:t> </a:t>
            </a:r>
            <a:r>
              <a:rPr lang="en-GB" dirty="0" err="1"/>
              <a:t>křivek</a:t>
            </a:r>
            <a:r>
              <a:rPr lang="en-GB" dirty="0"/>
              <a:t> MRL a SL</a:t>
            </a:r>
            <a:r>
              <a:rPr lang="cs-CZ" dirty="0"/>
              <a:t> </a:t>
            </a:r>
            <a:r>
              <a:rPr lang="en-GB" dirty="0" err="1"/>
              <a:t>determinuje</a:t>
            </a:r>
            <a:r>
              <a:rPr lang="en-GB" dirty="0"/>
              <a:t> </a:t>
            </a:r>
            <a:r>
              <a:rPr lang="en-GB" dirty="0" err="1"/>
              <a:t>množství</a:t>
            </a:r>
            <a:r>
              <a:rPr lang="en-GB" dirty="0"/>
              <a:t> </a:t>
            </a:r>
            <a:r>
              <a:rPr lang="en-GB" dirty="0" err="1"/>
              <a:t>práce</a:t>
            </a:r>
            <a:r>
              <a:rPr lang="en-GB" dirty="0"/>
              <a:t> </a:t>
            </a:r>
            <a:r>
              <a:rPr lang="en-GB" dirty="0" err="1"/>
              <a:t>nabízené</a:t>
            </a:r>
            <a:r>
              <a:rPr lang="en-GB" dirty="0"/>
              <a:t> </a:t>
            </a:r>
            <a:r>
              <a:rPr lang="en-GB" dirty="0" err="1"/>
              <a:t>odborovým</a:t>
            </a:r>
            <a:r>
              <a:rPr lang="en-GB" dirty="0"/>
              <a:t> </a:t>
            </a:r>
            <a:r>
              <a:rPr lang="en-GB" dirty="0" err="1"/>
              <a:t>svazem</a:t>
            </a:r>
            <a:r>
              <a:rPr lang="en-GB" dirty="0"/>
              <a:t> </a:t>
            </a:r>
            <a:r>
              <a:rPr lang="en-GB" dirty="0" err="1"/>
              <a:t>jako</a:t>
            </a:r>
            <a:r>
              <a:rPr lang="en-GB" dirty="0"/>
              <a:t> L1. </a:t>
            </a:r>
            <a:r>
              <a:rPr lang="en-GB" dirty="0" err="1"/>
              <a:t>Monopolní</a:t>
            </a:r>
            <a:r>
              <a:rPr lang="en-GB" dirty="0"/>
              <a:t> </a:t>
            </a:r>
            <a:r>
              <a:rPr lang="en-GB" dirty="0" err="1"/>
              <a:t>síla</a:t>
            </a:r>
            <a:r>
              <a:rPr lang="en-GB" dirty="0"/>
              <a:t> </a:t>
            </a:r>
            <a:r>
              <a:rPr lang="en-GB" dirty="0" err="1"/>
              <a:t>odborových</a:t>
            </a:r>
            <a:r>
              <a:rPr lang="en-GB" dirty="0"/>
              <a:t> </a:t>
            </a:r>
            <a:r>
              <a:rPr lang="en-GB" dirty="0" err="1"/>
              <a:t>svazů</a:t>
            </a:r>
            <a:r>
              <a:rPr lang="en-GB" dirty="0"/>
              <a:t> se </a:t>
            </a:r>
            <a:r>
              <a:rPr lang="en-GB" dirty="0" err="1"/>
              <a:t>projeví</a:t>
            </a:r>
            <a:r>
              <a:rPr lang="en-GB" dirty="0"/>
              <a:t> v tom, </a:t>
            </a:r>
            <a:r>
              <a:rPr lang="en-GB" dirty="0" err="1"/>
              <a:t>že</a:t>
            </a:r>
            <a:r>
              <a:rPr lang="en-GB" dirty="0"/>
              <a:t> </a:t>
            </a:r>
            <a:r>
              <a:rPr lang="en-GB" dirty="0" err="1"/>
              <a:t>nepožadují</a:t>
            </a:r>
            <a:r>
              <a:rPr lang="en-GB" dirty="0"/>
              <a:t> pro </a:t>
            </a:r>
            <a:r>
              <a:rPr lang="en-GB" dirty="0" err="1"/>
              <a:t>své</a:t>
            </a:r>
            <a:r>
              <a:rPr lang="en-GB" dirty="0"/>
              <a:t> </a:t>
            </a:r>
            <a:r>
              <a:rPr lang="en-GB" dirty="0" err="1"/>
              <a:t>členy</a:t>
            </a:r>
            <a:r>
              <a:rPr lang="en-GB" dirty="0"/>
              <a:t> </a:t>
            </a:r>
            <a:r>
              <a:rPr lang="en-GB" dirty="0" err="1"/>
              <a:t>mzdovou</a:t>
            </a:r>
            <a:r>
              <a:rPr lang="en-GB" dirty="0"/>
              <a:t> </a:t>
            </a:r>
            <a:r>
              <a:rPr lang="en-GB" dirty="0" err="1"/>
              <a:t>sazbu</a:t>
            </a:r>
            <a:r>
              <a:rPr lang="en-GB" dirty="0"/>
              <a:t> w0, ale </a:t>
            </a:r>
            <a:r>
              <a:rPr lang="en-GB" dirty="0" err="1"/>
              <a:t>prosadí</a:t>
            </a:r>
            <a:r>
              <a:rPr lang="en-GB" dirty="0"/>
              <a:t> pro </a:t>
            </a:r>
            <a:r>
              <a:rPr lang="en-GB" dirty="0" err="1"/>
              <a:t>ně</a:t>
            </a:r>
            <a:r>
              <a:rPr lang="en-GB" dirty="0"/>
              <a:t> </a:t>
            </a:r>
            <a:r>
              <a:rPr lang="en-GB" dirty="0" err="1"/>
              <a:t>nejvyšší</a:t>
            </a:r>
            <a:r>
              <a:rPr lang="en-GB" dirty="0"/>
              <a:t> </a:t>
            </a:r>
            <a:r>
              <a:rPr lang="en-GB" dirty="0" err="1"/>
              <a:t>mzdovou</a:t>
            </a:r>
            <a:r>
              <a:rPr lang="en-GB" dirty="0"/>
              <a:t> </a:t>
            </a:r>
          </a:p>
          <a:p>
            <a:r>
              <a:rPr lang="en-GB" dirty="0" err="1"/>
              <a:t>sazbu</a:t>
            </a:r>
            <a:r>
              <a:rPr lang="en-GB" dirty="0"/>
              <a:t>, </a:t>
            </a:r>
            <a:r>
              <a:rPr lang="en-GB" dirty="0" err="1"/>
              <a:t>kterou</a:t>
            </a:r>
            <a:r>
              <a:rPr lang="en-GB" dirty="0"/>
              <a:t> </a:t>
            </a:r>
            <a:r>
              <a:rPr lang="en-GB" dirty="0" err="1"/>
              <a:t>jsou</a:t>
            </a:r>
            <a:r>
              <a:rPr lang="en-GB" dirty="0"/>
              <a:t> </a:t>
            </a:r>
            <a:r>
              <a:rPr lang="en-GB" dirty="0" err="1"/>
              <a:t>ochotni</a:t>
            </a:r>
            <a:r>
              <a:rPr lang="en-GB" dirty="0"/>
              <a:t> </a:t>
            </a:r>
            <a:r>
              <a:rPr lang="en-GB" dirty="0" err="1"/>
              <a:t>zaměstnavatelé</a:t>
            </a:r>
            <a:r>
              <a:rPr lang="en-GB" dirty="0"/>
              <a:t> </a:t>
            </a:r>
            <a:r>
              <a:rPr lang="en-GB" dirty="0" err="1"/>
              <a:t>zaplatit</a:t>
            </a:r>
            <a:r>
              <a:rPr lang="en-GB" dirty="0"/>
              <a:t>, a to w1. </a:t>
            </a:r>
            <a:r>
              <a:rPr lang="en-GB" dirty="0" err="1"/>
              <a:t>Maximální</a:t>
            </a:r>
            <a:r>
              <a:rPr lang="en-GB" dirty="0"/>
              <a:t> </a:t>
            </a:r>
            <a:r>
              <a:rPr lang="en-GB" dirty="0" err="1"/>
              <a:t>celková</a:t>
            </a:r>
            <a:r>
              <a:rPr lang="en-GB" dirty="0"/>
              <a:t> </a:t>
            </a:r>
            <a:r>
              <a:rPr lang="en-GB" dirty="0" err="1"/>
              <a:t>ekonomická</a:t>
            </a:r>
            <a:r>
              <a:rPr lang="en-GB" dirty="0"/>
              <a:t> </a:t>
            </a:r>
            <a:r>
              <a:rPr lang="en-GB" dirty="0" err="1"/>
              <a:t>renta</a:t>
            </a:r>
            <a:r>
              <a:rPr lang="en-GB" dirty="0"/>
              <a:t> by </a:t>
            </a:r>
            <a:r>
              <a:rPr lang="en-GB" dirty="0" err="1"/>
              <a:t>představovala</a:t>
            </a:r>
            <a:r>
              <a:rPr lang="en-GB" dirty="0"/>
              <a:t> </a:t>
            </a:r>
            <a:r>
              <a:rPr lang="en-GB" dirty="0" err="1"/>
              <a:t>plochu</a:t>
            </a:r>
            <a:r>
              <a:rPr lang="en-GB" dirty="0"/>
              <a:t> </a:t>
            </a:r>
            <a:r>
              <a:rPr lang="en-GB" dirty="0" err="1"/>
              <a:t>mezi</a:t>
            </a:r>
            <a:r>
              <a:rPr lang="en-GB" dirty="0"/>
              <a:t> </a:t>
            </a:r>
            <a:r>
              <a:rPr lang="en-GB" dirty="0" err="1"/>
              <a:t>mzdovou</a:t>
            </a:r>
            <a:r>
              <a:rPr lang="en-GB" dirty="0"/>
              <a:t> </a:t>
            </a:r>
            <a:r>
              <a:rPr lang="en-GB" dirty="0" err="1"/>
              <a:t>sazbou</a:t>
            </a:r>
            <a:r>
              <a:rPr lang="en-GB" dirty="0"/>
              <a:t> w1 pro </a:t>
            </a:r>
            <a:r>
              <a:rPr lang="en-GB" dirty="0" err="1"/>
              <a:t>množství</a:t>
            </a:r>
            <a:r>
              <a:rPr lang="en-GB" dirty="0"/>
              <a:t> </a:t>
            </a:r>
            <a:r>
              <a:rPr lang="en-GB" dirty="0" err="1"/>
              <a:t>práce</a:t>
            </a:r>
            <a:r>
              <a:rPr lang="en-GB" dirty="0"/>
              <a:t> L1 a </a:t>
            </a:r>
            <a:r>
              <a:rPr lang="en-GB" dirty="0" err="1"/>
              <a:t>částí</a:t>
            </a:r>
            <a:r>
              <a:rPr lang="en-GB" dirty="0"/>
              <a:t> </a:t>
            </a:r>
            <a:r>
              <a:rPr lang="en-GB" dirty="0" err="1"/>
              <a:t>rostoucí</a:t>
            </a:r>
            <a:r>
              <a:rPr lang="en-GB" dirty="0"/>
              <a:t> </a:t>
            </a:r>
            <a:r>
              <a:rPr lang="en-GB" dirty="0" err="1"/>
              <a:t>křivky</a:t>
            </a:r>
            <a:r>
              <a:rPr lang="en-GB" dirty="0"/>
              <a:t> SL </a:t>
            </a:r>
            <a:r>
              <a:rPr lang="en-GB" dirty="0" err="1"/>
              <a:t>mezi</a:t>
            </a:r>
            <a:r>
              <a:rPr lang="en-GB" dirty="0"/>
              <a:t> body 0 a L1 (</a:t>
            </a:r>
            <a:r>
              <a:rPr lang="en-GB" dirty="0" err="1"/>
              <a:t>plocha</a:t>
            </a:r>
            <a:r>
              <a:rPr lang="en-GB" dirty="0"/>
              <a:t> w1AFG </a:t>
            </a:r>
            <a:r>
              <a:rPr lang="en-GB" dirty="0" err="1"/>
              <a:t>na</a:t>
            </a:r>
            <a:r>
              <a:rPr lang="en-GB" dirty="0"/>
              <a:t> </a:t>
            </a:r>
            <a:r>
              <a:rPr lang="en-GB" dirty="0" err="1"/>
              <a:t>obr</a:t>
            </a:r>
            <a:r>
              <a:rPr lang="en-GB" dirty="0"/>
              <a:t>.).</a:t>
            </a:r>
          </a:p>
          <a:p>
            <a:endParaRPr lang="cs-CZ" dirty="0"/>
          </a:p>
          <a:p>
            <a:r>
              <a:rPr lang="cs-CZ" dirty="0" err="1"/>
              <a:t>Pre</a:t>
            </a:r>
            <a:r>
              <a:rPr lang="cs-CZ" dirty="0"/>
              <a:t> </a:t>
            </a:r>
            <a:r>
              <a:rPr lang="cs-CZ" dirty="0" err="1"/>
              <a:t>opakovanie</a:t>
            </a:r>
            <a:r>
              <a:rPr lang="cs-CZ" dirty="0"/>
              <a:t>: </a:t>
            </a:r>
            <a:r>
              <a:rPr lang="en-GB" dirty="0"/>
              <a:t>15.2.6Transferový </a:t>
            </a:r>
            <a:r>
              <a:rPr lang="en-GB" dirty="0" err="1"/>
              <a:t>výdělek</a:t>
            </a:r>
            <a:r>
              <a:rPr lang="en-GB" dirty="0"/>
              <a:t> a </a:t>
            </a:r>
            <a:r>
              <a:rPr lang="en-GB" dirty="0" err="1"/>
              <a:t>ekonomická</a:t>
            </a:r>
            <a:r>
              <a:rPr lang="en-GB" dirty="0"/>
              <a:t> </a:t>
            </a:r>
            <a:r>
              <a:rPr lang="en-GB" dirty="0" err="1"/>
              <a:t>renta</a:t>
            </a:r>
            <a:r>
              <a:rPr lang="cs-CZ" dirty="0"/>
              <a:t> (Jurečka a kol.)</a:t>
            </a:r>
            <a:endParaRPr lang="en-GB" dirty="0"/>
          </a:p>
        </p:txBody>
      </p:sp>
      <p:sp>
        <p:nvSpPr>
          <p:cNvPr id="4" name="Slide Number Placeholder 3"/>
          <p:cNvSpPr>
            <a:spLocks noGrp="1"/>
          </p:cNvSpPr>
          <p:nvPr>
            <p:ph type="sldNum" sz="quarter" idx="5"/>
          </p:nvPr>
        </p:nvSpPr>
        <p:spPr/>
        <p:txBody>
          <a:bodyPr/>
          <a:lstStyle/>
          <a:p>
            <a:fld id="{B6B4AD3D-6C93-44BC-9123-10DDA05B8073}" type="slidenum">
              <a:rPr lang="en-GB" smtClean="0"/>
              <a:t>11</a:t>
            </a:fld>
            <a:endParaRPr lang="en-GB"/>
          </a:p>
        </p:txBody>
      </p:sp>
    </p:spTree>
    <p:extLst>
      <p:ext uri="{BB962C8B-B14F-4D97-AF65-F5344CB8AC3E}">
        <p14:creationId xmlns:p14="http://schemas.microsoft.com/office/powerpoint/2010/main" val="2908678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noProof="0" dirty="0"/>
              <a:t>Bod B je spojen s maximalizací celkové mzdy. Ze vztahu mezi celkovou a mezní veličinou plyne, že celková mzda bude maximální, bude-li mezní mzda rovna nule. Odborový svaz by nabízel množství práce L2 při mzdové sazbě w2. I tato mzdová sazba zakládá převis nabízeného množství práce nad jejím poptávaným množstvím. Graficky by byla maximální celková mzda znázorněna jako plocha, jejíž velikost je dána součinem w2 ∙ L2 (plocha 0w2BL2 na obr.).V bodě C by se odborový svaz ocitl, kdyby maximalizoval celkovou zaměstnanost svých členů. V situaci, kdy by byly nabídka a poptávka po práci vyrovnány, by byl objem najaté práce L3 při mzdové sazbě w3. Bylo by dosaženo stejného výsledku, jako kdyby na tomto trhu práce byla dokonalá konkurence.</a:t>
            </a:r>
          </a:p>
        </p:txBody>
      </p:sp>
      <p:sp>
        <p:nvSpPr>
          <p:cNvPr id="4" name="Slide Number Placeholder 3"/>
          <p:cNvSpPr>
            <a:spLocks noGrp="1"/>
          </p:cNvSpPr>
          <p:nvPr>
            <p:ph type="sldNum" sz="quarter" idx="5"/>
          </p:nvPr>
        </p:nvSpPr>
        <p:spPr/>
        <p:txBody>
          <a:bodyPr/>
          <a:lstStyle/>
          <a:p>
            <a:fld id="{B6B4AD3D-6C93-44BC-9123-10DDA05B8073}" type="slidenum">
              <a:rPr lang="en-GB" smtClean="0"/>
              <a:t>12</a:t>
            </a:fld>
            <a:endParaRPr lang="en-GB"/>
          </a:p>
        </p:txBody>
      </p:sp>
    </p:spTree>
    <p:extLst>
      <p:ext uri="{BB962C8B-B14F-4D97-AF65-F5344CB8AC3E}">
        <p14:creationId xmlns:p14="http://schemas.microsoft.com/office/powerpoint/2010/main" val="3081617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B1707-7178-9C97-AE27-D6A1E14CE8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E8A3E8-6D6D-6E38-6129-ADD2D9478F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F49480-F476-46A9-689F-DD58BA1EA3E8}"/>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721B6EB-C1C0-508D-67AC-D3E595E22AF9}"/>
              </a:ext>
            </a:extLst>
          </p:cNvPr>
          <p:cNvSpPr>
            <a:spLocks noGrp="1"/>
          </p:cNvSpPr>
          <p:nvPr>
            <p:ph type="sldNum" sz="quarter" idx="5"/>
          </p:nvPr>
        </p:nvSpPr>
        <p:spPr/>
        <p:txBody>
          <a:bodyPr/>
          <a:lstStyle/>
          <a:p>
            <a:fld id="{B6B4AD3D-6C93-44BC-9123-10DDA05B8073}" type="slidenum">
              <a:rPr lang="en-GB" smtClean="0"/>
              <a:t>13</a:t>
            </a:fld>
            <a:endParaRPr lang="en-GB"/>
          </a:p>
        </p:txBody>
      </p:sp>
    </p:spTree>
    <p:extLst>
      <p:ext uri="{BB962C8B-B14F-4D97-AF65-F5344CB8AC3E}">
        <p14:creationId xmlns:p14="http://schemas.microsoft.com/office/powerpoint/2010/main" val="836671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7B117-63F0-9529-E7C6-CAF9FB0F09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0B4000-64F6-5647-D7B3-FCE9D6F047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312AF8-E975-362B-8B4D-46F275E74748}"/>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A5EF04C-E33A-52D6-935E-BBC471880A43}"/>
              </a:ext>
            </a:extLst>
          </p:cNvPr>
          <p:cNvSpPr>
            <a:spLocks noGrp="1"/>
          </p:cNvSpPr>
          <p:nvPr>
            <p:ph type="sldNum" sz="quarter" idx="5"/>
          </p:nvPr>
        </p:nvSpPr>
        <p:spPr/>
        <p:txBody>
          <a:bodyPr/>
          <a:lstStyle/>
          <a:p>
            <a:fld id="{B6B4AD3D-6C93-44BC-9123-10DDA05B8073}" type="slidenum">
              <a:rPr lang="en-GB" smtClean="0"/>
              <a:t>14</a:t>
            </a:fld>
            <a:endParaRPr lang="en-GB"/>
          </a:p>
        </p:txBody>
      </p:sp>
    </p:spTree>
    <p:extLst>
      <p:ext uri="{BB962C8B-B14F-4D97-AF65-F5344CB8AC3E}">
        <p14:creationId xmlns:p14="http://schemas.microsoft.com/office/powerpoint/2010/main" val="1594512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6"/>
            <a:ext cx="1274720" cy="994283"/>
          </a:xfrm>
          <a:prstGeom prst="rect">
            <a:avLst/>
          </a:prstGeom>
        </p:spPr>
      </p:pic>
      <p:sp>
        <p:nvSpPr>
          <p:cNvPr id="7" name="Nadpis 1"/>
          <p:cNvSpPr>
            <a:spLocks noGrp="1"/>
          </p:cNvSpPr>
          <p:nvPr>
            <p:ph type="title" hasCustomPrompt="1"/>
          </p:nvPr>
        </p:nvSpPr>
        <p:spPr>
          <a:xfrm>
            <a:off x="335360" y="260650"/>
            <a:ext cx="6048672"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1"/>
            <a:ext cx="38608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1"/>
            <a:ext cx="144016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6"/>
            <a:ext cx="1274720" cy="994283"/>
          </a:xfrm>
          <a:prstGeom prst="rect">
            <a:avLst/>
          </a:prstGeom>
        </p:spPr>
      </p:pic>
      <p:sp>
        <p:nvSpPr>
          <p:cNvPr id="7" name="Nadpis 1"/>
          <p:cNvSpPr>
            <a:spLocks noGrp="1"/>
          </p:cNvSpPr>
          <p:nvPr>
            <p:ph type="title" hasCustomPrompt="1"/>
          </p:nvPr>
        </p:nvSpPr>
        <p:spPr>
          <a:xfrm>
            <a:off x="335360" y="260650"/>
            <a:ext cx="6048672"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1"/>
            <a:ext cx="38608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1"/>
            <a:ext cx="144016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cs-CZ" altLang="cs-CZ"/>
          </a:p>
        </p:txBody>
      </p:sp>
      <p:sp>
        <p:nvSpPr>
          <p:cNvPr id="3" name="Zástupný symbol pro zápatí 4"/>
          <p:cNvSpPr>
            <a:spLocks noGrp="1"/>
          </p:cNvSpPr>
          <p:nvPr>
            <p:ph type="ftr" sz="quarter" idx="11"/>
          </p:nvPr>
        </p:nvSpPr>
        <p:spPr/>
        <p:txBody>
          <a:bodyPr/>
          <a:lstStyle>
            <a:lvl1pPr>
              <a:defRPr/>
            </a:lvl1pPr>
          </a:lstStyle>
          <a:p>
            <a:pPr>
              <a:defRPr/>
            </a:pPr>
            <a:endParaRPr lang="cs-CZ" altLang="cs-CZ"/>
          </a:p>
        </p:txBody>
      </p:sp>
      <p:sp>
        <p:nvSpPr>
          <p:cNvPr id="4" name="Zástupný symbol pro číslo snímku 5"/>
          <p:cNvSpPr>
            <a:spLocks noGrp="1"/>
          </p:cNvSpPr>
          <p:nvPr>
            <p:ph type="sldNum" sz="quarter" idx="12"/>
          </p:nvPr>
        </p:nvSpPr>
        <p:spPr/>
        <p:txBody>
          <a:bodyPr/>
          <a:lstStyle>
            <a:lvl1pPr>
              <a:defRPr/>
            </a:lvl1pPr>
          </a:lstStyle>
          <a:p>
            <a:pPr>
              <a:defRPr/>
            </a:pPr>
            <a:fld id="{268048C7-E40B-490C-831A-CBA34959DE19}" type="slidenum">
              <a:rPr lang="cs-CZ" altLang="cs-CZ"/>
              <a:t>‹#›</a:t>
            </a:fld>
            <a:endParaRPr lang="cs-CZ" alt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panose="020F0502020204030204"/>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5AAADF-6786-4205-A3B0-0EA2B457C8DB}" type="datetimeFigureOut">
              <a:rPr lang="en-GB" smtClean="0"/>
              <a:t>17/04/2025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0C72B8-2AE8-4373-B3D4-93AE945B5F8A}"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panose="020F0502020204030204"/>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2389717" y="612775"/>
            <a:ext cx="7315200" cy="4114800"/>
          </a:xfrm>
          <a:prstGeom prst="rect">
            <a:avLst/>
          </a:prstGeom>
          <a:noFill/>
          <a:ln>
            <a:noFill/>
          </a:ln>
        </p:spPr>
      </p:sp>
      <p:sp>
        <p:nvSpPr>
          <p:cNvPr id="68" name="Google Shape;68;p10"/>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833020" y="-1623218"/>
            <a:ext cx="4525963" cy="10972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285039" y="1828801"/>
            <a:ext cx="5851525" cy="27432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697039" y="-812800"/>
            <a:ext cx="5851525" cy="80264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0"/>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2" name="Google Shape;12;p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3" name="Google Shape;13;p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4" name="Google Shape;14;p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fld id="{00000000-1234-1234-1234-123412341234}" type="slidenum">
              <a:rPr lang="cs-CZ" smtClean="0"/>
              <a:t>‹#›</a:t>
            </a:fld>
            <a:endParaRPr lang="cs-CZ"/>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8.x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555584" y="1630760"/>
            <a:ext cx="10776031" cy="3901282"/>
          </a:xfrm>
          <a:prstGeom prst="rect">
            <a:avLst/>
          </a:prstGeom>
          <a:noFill/>
          <a:ln>
            <a:noFill/>
          </a:ln>
        </p:spPr>
        <p:txBody>
          <a:bodyPr spcFirstLastPara="1" wrap="square" lIns="0" tIns="0" rIns="0" bIns="0" anchor="t" anchorCtr="0">
            <a:noAutofit/>
          </a:bodyPr>
          <a:lstStyle/>
          <a:p>
            <a:pPr>
              <a:lnSpc>
                <a:spcPct val="150000"/>
              </a:lnSpc>
              <a:buClr>
                <a:srgbClr val="D10202"/>
              </a:buClr>
              <a:buSzPts val="4400"/>
            </a:pPr>
            <a:r>
              <a:rPr lang="cs-CZ" sz="6000" b="1" kern="1200" baseline="0" dirty="0">
                <a:solidFill>
                  <a:srgbClr val="FF0000"/>
                </a:solidFill>
                <a:latin typeface="Tahoma" panose="020B0604030504040204" pitchFamily="34" charset="0"/>
              </a:rPr>
              <a:t>Trh práce 1</a:t>
            </a:r>
            <a:br>
              <a:rPr lang="cs-CZ" sz="6000" b="1" kern="1200" baseline="0" dirty="0">
                <a:solidFill>
                  <a:srgbClr val="FF0000"/>
                </a:solidFill>
                <a:latin typeface="Tahoma" panose="020B0604030504040204" pitchFamily="34" charset="0"/>
              </a:rPr>
            </a:br>
            <a:r>
              <a:rPr lang="cs-CZ" sz="6000" b="1" kern="1200" baseline="0" dirty="0">
                <a:solidFill>
                  <a:srgbClr val="FF0000"/>
                </a:solidFill>
                <a:latin typeface="Tahoma" panose="020B0604030504040204" pitchFamily="34" charset="0"/>
              </a:rPr>
              <a:t>Formování nabídky z hlediska nabízejícího </a:t>
            </a:r>
            <a:endParaRPr lang="cs-CZ" sz="6000" b="1" dirty="0">
              <a:solidFill>
                <a:srgbClr val="FF0000"/>
              </a:solidFill>
            </a:endParaRPr>
          </a:p>
        </p:txBody>
      </p:sp>
      <p:sp>
        <p:nvSpPr>
          <p:cNvPr id="91" name="Google Shape;91;p13" descr="Výsledek obrázku pro ikea logo"/>
          <p:cNvSpPr/>
          <p:nvPr/>
        </p:nvSpPr>
        <p:spPr>
          <a:xfrm>
            <a:off x="5943600" y="1703718"/>
            <a:ext cx="1877683" cy="1877683"/>
          </a:xfrm>
          <a:prstGeom prst="rect">
            <a:avLst/>
          </a:prstGeom>
          <a:noFill/>
          <a:ln>
            <a:noFill/>
          </a:ln>
        </p:spPr>
        <p:txBody>
          <a:bodyPr spcFirstLastPara="1" wrap="square" lIns="91425" tIns="45700" rIns="91425" bIns="45700" anchor="t" anchorCtr="0">
            <a:noAutofit/>
          </a:bodyPr>
          <a:lstStyle/>
          <a:p>
            <a:endParaRPr dirty="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2" name="Google Shape;92;p13"/>
          <p:cNvSpPr txBox="1"/>
          <p:nvPr/>
        </p:nvSpPr>
        <p:spPr>
          <a:xfrm>
            <a:off x="6324942" y="5604869"/>
            <a:ext cx="3878824" cy="725593"/>
          </a:xfrm>
          <a:prstGeom prst="rect">
            <a:avLst/>
          </a:prstGeom>
          <a:noFill/>
          <a:ln>
            <a:noFill/>
          </a:ln>
        </p:spPr>
        <p:txBody>
          <a:bodyPr spcFirstLastPara="1" wrap="square" lIns="0" tIns="0" rIns="0" bIns="0" anchor="t" anchorCtr="0">
            <a:normAutofit/>
          </a:bodyPr>
          <a:lstStyle/>
          <a:p>
            <a:pPr algn="r">
              <a:buClr>
                <a:schemeClr val="dk1"/>
              </a:buClr>
              <a:buSzPts val="1800"/>
            </a:pPr>
            <a:r>
              <a:rPr lang="cs-CZ" b="1" dirty="0">
                <a:solidFill>
                  <a:schemeClr val="dk1"/>
                </a:solidFill>
                <a:latin typeface="Calibri" panose="020F0502020204030204"/>
                <a:ea typeface="Calibri" panose="020F0502020204030204"/>
                <a:cs typeface="Calibri" panose="020F0502020204030204"/>
                <a:sym typeface="Calibri" panose="020F0502020204030204"/>
              </a:rPr>
              <a:t>2025</a:t>
            </a:r>
          </a:p>
          <a:p>
            <a:pPr algn="r">
              <a:buClr>
                <a:schemeClr val="dk1"/>
              </a:buClr>
              <a:buSzPts val="1800"/>
            </a:pPr>
            <a:r>
              <a:rPr lang="cs-CZ" b="1" dirty="0">
                <a:solidFill>
                  <a:schemeClr val="dk1"/>
                </a:solidFill>
                <a:latin typeface="Calibri" panose="020F0502020204030204"/>
                <a:ea typeface="Calibri" panose="020F0502020204030204"/>
                <a:cs typeface="Calibri" panose="020F0502020204030204"/>
                <a:sym typeface="Calibri" panose="020F0502020204030204"/>
              </a:rPr>
              <a:t>Olomouc</a:t>
            </a:r>
            <a:endParaRPr dirty="0"/>
          </a:p>
          <a:p>
            <a:pPr>
              <a:buClr>
                <a:schemeClr val="dk1"/>
              </a:buClr>
              <a:buSzPts val="1600"/>
            </a:pPr>
            <a:endParaRPr sz="1600" dirty="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6" name="Google Shape;90;p13"/>
          <p:cNvSpPr txBox="1"/>
          <p:nvPr/>
        </p:nvSpPr>
        <p:spPr>
          <a:xfrm>
            <a:off x="1988234" y="5884219"/>
            <a:ext cx="4894206" cy="534096"/>
          </a:xfrm>
          <a:prstGeom prst="rect">
            <a:avLst/>
          </a:prstGeom>
          <a:noFill/>
          <a:ln>
            <a:noFill/>
          </a:ln>
        </p:spPr>
        <p:txBody>
          <a:bodyPr spcFirstLastPara="1" wrap="square" lIns="0" tIns="0" rIns="0" bIns="0" anchor="t" anchorCtr="0">
            <a:normAutofit/>
          </a:bodyPr>
          <a:lstStyle/>
          <a:p>
            <a:pPr>
              <a:buClr>
                <a:schemeClr val="dk1"/>
              </a:buClr>
              <a:buSzPts val="1800"/>
            </a:pPr>
            <a:r>
              <a:rPr lang="cs-CZ" b="1" dirty="0">
                <a:solidFill>
                  <a:schemeClr val="dk1"/>
                </a:solidFill>
                <a:latin typeface="Calibri" panose="020F0502020204030204"/>
                <a:ea typeface="Calibri" panose="020F0502020204030204"/>
                <a:cs typeface="Calibri" panose="020F0502020204030204"/>
                <a:sym typeface="Calibri" panose="020F0502020204030204"/>
              </a:rPr>
              <a:t>Autor: doc. Ing. Magdaléna Drastichová, Ph.D.</a:t>
            </a:r>
            <a:endParaRPr dirty="0"/>
          </a:p>
          <a:p>
            <a:pPr>
              <a:buClr>
                <a:schemeClr val="dk1"/>
              </a:buClr>
              <a:buSzPts val="1600"/>
            </a:pPr>
            <a:endParaRPr sz="1600" dirty="0">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AB35A-063F-72B9-0BBB-56B7555D0D39}"/>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3554" name="Text Placeholder 23553">
                <a:extLst>
                  <a:ext uri="{FF2B5EF4-FFF2-40B4-BE49-F238E27FC236}">
                    <a16:creationId xmlns:a16="http://schemas.microsoft.com/office/drawing/2014/main" id="{C825F71A-7EB3-7D50-CBDA-24AEAFA4DE4A}"/>
                  </a:ext>
                </a:extLst>
              </p:cNvPr>
              <p:cNvSpPr>
                <a:spLocks noGrp="1" noRot="1"/>
              </p:cNvSpPr>
              <p:nvPr>
                <p:ph type="body" idx="1"/>
              </p:nvPr>
            </p:nvSpPr>
            <p:spPr>
              <a:xfrm>
                <a:off x="490330" y="1414130"/>
                <a:ext cx="11418135" cy="4712350"/>
              </a:xfrm>
            </p:spPr>
            <p:txBody>
              <a:bodyPr>
                <a:normAutofit/>
              </a:bodyPr>
              <a:lstStyle/>
              <a:p>
                <a:pPr marL="431800" indent="-342900" algn="just"/>
                <a:r>
                  <a:rPr lang="cs-CZ" sz="2000" b="1" i="1" dirty="0">
                    <a:solidFill>
                      <a:schemeClr val="tx1"/>
                    </a:solidFill>
                  </a:rPr>
                  <a:t>Představitel jediného subjektu nabízejícího práci na jejím trhu – ODBOROVÝ SVAZ: </a:t>
                </a:r>
              </a:p>
              <a:p>
                <a:pPr marL="431800" indent="-342900" algn="just">
                  <a:buSzPct val="100000"/>
                  <a:buFont typeface="Wingdings" panose="05000000000000000000" pitchFamily="2" charset="2"/>
                  <a:buChar char="Ø"/>
                </a:pPr>
                <a:r>
                  <a:rPr lang="cs-CZ" sz="2000" b="1" i="1" dirty="0">
                    <a:solidFill>
                      <a:schemeClr val="tx1"/>
                    </a:solidFill>
                  </a:rPr>
                  <a:t>vlastní cíle odlišené od cílů firem:</a:t>
                </a:r>
              </a:p>
              <a:p>
                <a:pPr marL="546100" indent="-457200" algn="just">
                  <a:buSzPct val="100000"/>
                  <a:buFont typeface="+mj-lt"/>
                  <a:buAutoNum type="arabicPeriod"/>
                </a:pPr>
                <a:r>
                  <a:rPr lang="cs-CZ" sz="2000" b="1" i="1" dirty="0">
                    <a:solidFill>
                      <a:schemeClr val="tx1"/>
                    </a:solidFill>
                    <a:highlight>
                      <a:srgbClr val="FFFF00"/>
                    </a:highlight>
                  </a:rPr>
                  <a:t>MAXIMALIZACE EKONOMICKÉ RENTY REALIZOVANÉ ČLENY ODBORŮ,</a:t>
                </a:r>
              </a:p>
              <a:p>
                <a:pPr marL="546100" indent="-457200" algn="just">
                  <a:buSzPct val="100000"/>
                  <a:buFont typeface="+mj-lt"/>
                  <a:buAutoNum type="arabicPeriod"/>
                </a:pPr>
                <a:r>
                  <a:rPr lang="cs-CZ" sz="2000" b="1" i="1" dirty="0">
                    <a:solidFill>
                      <a:schemeClr val="tx1"/>
                    </a:solidFill>
                    <a:highlight>
                      <a:srgbClr val="FFFF00"/>
                    </a:highlight>
                  </a:rPr>
                  <a:t>MAXIMALIZACE CELKOVÝCH MEZD ČLENŮ ODBOROVÉHO SVAZU,</a:t>
                </a:r>
              </a:p>
              <a:p>
                <a:pPr marL="546100" indent="-457200" algn="just">
                  <a:buSzPct val="100000"/>
                  <a:buFont typeface="+mj-lt"/>
                  <a:buAutoNum type="arabicPeriod"/>
                </a:pPr>
                <a:r>
                  <a:rPr lang="cs-CZ" sz="2000" b="1" i="1" dirty="0">
                    <a:solidFill>
                      <a:schemeClr val="tx1"/>
                    </a:solidFill>
                    <a:highlight>
                      <a:srgbClr val="FFFF00"/>
                    </a:highlight>
                  </a:rPr>
                  <a:t>MAXIMALIZACE ZAMĚSTNANOSTI.</a:t>
                </a:r>
              </a:p>
              <a:p>
                <a:pPr marL="431800" indent="-342900" algn="just"/>
                <a:r>
                  <a:rPr lang="cs-CZ" sz="2000" b="1" i="1" dirty="0">
                    <a:solidFill>
                      <a:schemeClr val="tx1"/>
                    </a:solidFill>
                  </a:rPr>
                  <a:t>Viz obrázek – následující snímek:</a:t>
                </a:r>
              </a:p>
              <a:p>
                <a:pPr marL="603250" indent="-514350" algn="just">
                  <a:buFont typeface="+mj-lt"/>
                  <a:buAutoNum type="romanUcPeriod"/>
                </a:pPr>
                <a:r>
                  <a:rPr lang="cs-CZ" sz="2000" b="1" i="1" dirty="0">
                    <a:solidFill>
                      <a:schemeClr val="tx1"/>
                    </a:solidFill>
                  </a:rPr>
                  <a:t>Křivka DL – Poptávka po „produktu“ odborových svazů = po práci. </a:t>
                </a:r>
              </a:p>
              <a:p>
                <a:pPr marL="603250" indent="-514350" algn="just">
                  <a:buFont typeface="+mj-lt"/>
                  <a:buAutoNum type="romanUcPeriod"/>
                </a:pPr>
                <a:r>
                  <a:rPr lang="cs-CZ" sz="2000" b="1" i="1" dirty="0">
                    <a:solidFill>
                      <a:schemeClr val="tx1"/>
                    </a:solidFill>
                  </a:rPr>
                  <a:t>Křivka MR</a:t>
                </a:r>
                <a:r>
                  <a:rPr lang="cs-CZ" sz="1800" b="1" i="1" dirty="0">
                    <a:solidFill>
                      <a:schemeClr val="tx1"/>
                    </a:solidFill>
                  </a:rPr>
                  <a:t>L</a:t>
                </a:r>
                <a:r>
                  <a:rPr lang="cs-CZ" sz="2000" b="1" i="1" dirty="0">
                    <a:solidFill>
                      <a:schemeClr val="tx1"/>
                    </a:solidFill>
                  </a:rPr>
                  <a:t> – Mezní mzda: změna celkové mzdy způsobenou změnou objemu zaměstnanosti:</a:t>
                </a:r>
              </a:p>
              <a:p>
                <a:pPr marL="603250" indent="-514350" algn="just">
                  <a:buSzPct val="100000"/>
                  <a:buFont typeface="Wingdings" panose="05000000000000000000" pitchFamily="2" charset="2"/>
                  <a:buChar char="Ø"/>
                </a:pPr>
                <a:r>
                  <a:rPr lang="cs-CZ" sz="2000" b="1" i="1" dirty="0">
                    <a:solidFill>
                      <a:schemeClr val="tx1"/>
                    </a:solidFill>
                  </a:rPr>
                  <a:t>Odvozena z celkové mzdy: celkový objem peněžních prostředků vyplacených při dané mzdové sazbě všem jednotkám práce zapojeným do výroby:</a:t>
                </a:r>
              </a:p>
              <a:p>
                <a:pPr marL="88900" indent="0" algn="just">
                  <a:buNone/>
                </a:pPr>
                <a14:m>
                  <m:oMathPara xmlns:m="http://schemas.openxmlformats.org/officeDocument/2006/math">
                    <m:oMathParaPr>
                      <m:jc m:val="centerGroup"/>
                    </m:oMathParaPr>
                    <m:oMath xmlns:m="http://schemas.openxmlformats.org/officeDocument/2006/math">
                      <m:sSub>
                        <m:sSubPr>
                          <m:ctrlPr>
                            <a:rPr lang="cs-CZ" sz="2400" b="1" i="1" smtClean="0">
                              <a:solidFill>
                                <a:schemeClr val="tx1"/>
                              </a:solidFill>
                              <a:latin typeface="Cambria Math" panose="02040503050406030204" pitchFamily="18" charset="0"/>
                            </a:rPr>
                          </m:ctrlPr>
                        </m:sSubPr>
                        <m:e>
                          <m:r>
                            <a:rPr lang="cs-CZ" sz="2400" b="1" i="1" smtClean="0">
                              <a:solidFill>
                                <a:schemeClr val="tx1"/>
                              </a:solidFill>
                              <a:latin typeface="Cambria Math" panose="02040503050406030204" pitchFamily="18" charset="0"/>
                            </a:rPr>
                            <m:t>𝑴𝑹</m:t>
                          </m:r>
                        </m:e>
                        <m:sub>
                          <m:r>
                            <a:rPr lang="cs-CZ" sz="2400" b="1" i="1" smtClean="0">
                              <a:solidFill>
                                <a:schemeClr val="tx1"/>
                              </a:solidFill>
                              <a:latin typeface="Cambria Math" panose="02040503050406030204" pitchFamily="18" charset="0"/>
                            </a:rPr>
                            <m:t>𝑳</m:t>
                          </m:r>
                        </m:sub>
                      </m:sSub>
                      <m:r>
                        <a:rPr lang="cs-CZ" sz="2400" b="1" i="1" smtClean="0">
                          <a:solidFill>
                            <a:schemeClr val="tx1"/>
                          </a:solidFill>
                          <a:latin typeface="Cambria Math" panose="02040503050406030204" pitchFamily="18" charset="0"/>
                        </a:rPr>
                        <m:t>=</m:t>
                      </m:r>
                      <m:f>
                        <m:fPr>
                          <m:ctrlPr>
                            <a:rPr lang="cs-CZ" sz="2400" b="1" i="1" smtClean="0">
                              <a:solidFill>
                                <a:schemeClr val="tx1"/>
                              </a:solidFill>
                              <a:latin typeface="Cambria Math" panose="02040503050406030204" pitchFamily="18" charset="0"/>
                            </a:rPr>
                          </m:ctrlPr>
                        </m:fPr>
                        <m:num>
                          <m:r>
                            <a:rPr lang="cs-CZ" sz="2400" b="1" i="1" smtClean="0">
                              <a:solidFill>
                                <a:schemeClr val="tx1"/>
                              </a:solidFill>
                              <a:latin typeface="Cambria Math" panose="02040503050406030204" pitchFamily="18" charset="0"/>
                            </a:rPr>
                            <m:t>𝒅</m:t>
                          </m:r>
                          <m:r>
                            <a:rPr lang="cs-CZ" sz="2400" b="1" i="1" smtClean="0">
                              <a:solidFill>
                                <a:schemeClr val="tx1"/>
                              </a:solidFill>
                              <a:latin typeface="Cambria Math" panose="02040503050406030204" pitchFamily="18" charset="0"/>
                            </a:rPr>
                            <m:t>(</m:t>
                          </m:r>
                          <m:r>
                            <a:rPr lang="cs-CZ" sz="2400" b="1" i="1" smtClean="0">
                              <a:solidFill>
                                <a:schemeClr val="tx1"/>
                              </a:solidFill>
                              <a:latin typeface="Cambria Math" panose="02040503050406030204" pitchFamily="18" charset="0"/>
                            </a:rPr>
                            <m:t>𝒘</m:t>
                          </m:r>
                          <m:r>
                            <a:rPr lang="cs-CZ" sz="2400" b="1" i="1" smtClean="0">
                              <a:solidFill>
                                <a:schemeClr val="tx1"/>
                              </a:solidFill>
                              <a:latin typeface="Cambria Math" panose="02040503050406030204" pitchFamily="18" charset="0"/>
                            </a:rPr>
                            <m:t>.</m:t>
                          </m:r>
                          <m:r>
                            <a:rPr lang="cs-CZ" sz="2400" b="1" i="1" smtClean="0">
                              <a:solidFill>
                                <a:schemeClr val="tx1"/>
                              </a:solidFill>
                              <a:latin typeface="Cambria Math" panose="02040503050406030204" pitchFamily="18" charset="0"/>
                            </a:rPr>
                            <m:t>𝑳</m:t>
                          </m:r>
                          <m:r>
                            <a:rPr lang="cs-CZ" sz="2400" b="1" i="1" smtClean="0">
                              <a:solidFill>
                                <a:schemeClr val="tx1"/>
                              </a:solidFill>
                              <a:latin typeface="Cambria Math" panose="02040503050406030204" pitchFamily="18" charset="0"/>
                            </a:rPr>
                            <m:t>)</m:t>
                          </m:r>
                        </m:num>
                        <m:den>
                          <m:r>
                            <a:rPr lang="cs-CZ" sz="2400" b="1" i="1" smtClean="0">
                              <a:solidFill>
                                <a:schemeClr val="tx1"/>
                              </a:solidFill>
                              <a:latin typeface="Cambria Math" panose="02040503050406030204" pitchFamily="18" charset="0"/>
                            </a:rPr>
                            <m:t>𝒅𝑳</m:t>
                          </m:r>
                        </m:den>
                      </m:f>
                    </m:oMath>
                  </m:oMathPara>
                </a14:m>
                <a:endParaRPr lang="cs-CZ" sz="2000" b="1" i="1" dirty="0">
                  <a:solidFill>
                    <a:schemeClr val="tx1"/>
                  </a:solidFill>
                </a:endParaRPr>
              </a:p>
              <a:p>
                <a:pPr marL="603250" indent="-514350" algn="just">
                  <a:buFont typeface="Wingdings" panose="05000000000000000000" pitchFamily="2" charset="2"/>
                  <a:buChar char="Ø"/>
                </a:pPr>
                <a:endParaRPr lang="cs-CZ" sz="2000" b="1" i="1" dirty="0">
                  <a:solidFill>
                    <a:schemeClr val="tx1"/>
                  </a:solidFill>
                </a:endParaRPr>
              </a:p>
            </p:txBody>
          </p:sp>
        </mc:Choice>
        <mc:Fallback xmlns="">
          <p:sp>
            <p:nvSpPr>
              <p:cNvPr id="23554" name="Text Placeholder 23553">
                <a:extLst>
                  <a:ext uri="{FF2B5EF4-FFF2-40B4-BE49-F238E27FC236}">
                    <a16:creationId xmlns:a16="http://schemas.microsoft.com/office/drawing/2014/main" id="{C825F71A-7EB3-7D50-CBDA-24AEAFA4DE4A}"/>
                  </a:ext>
                </a:extLst>
              </p:cNvPr>
              <p:cNvSpPr>
                <a:spLocks noGrp="1" noRot="1" noChangeAspect="1" noMove="1" noResize="1" noEditPoints="1" noAdjustHandles="1" noChangeArrowheads="1" noChangeShapeType="1" noTextEdit="1"/>
              </p:cNvSpPr>
              <p:nvPr>
                <p:ph type="body" idx="1"/>
              </p:nvPr>
            </p:nvSpPr>
            <p:spPr>
              <a:xfrm>
                <a:off x="490330" y="1414130"/>
                <a:ext cx="11418135" cy="4712350"/>
              </a:xfrm>
              <a:blipFill>
                <a:blip r:embed="rId3"/>
                <a:stretch>
                  <a:fillRect l="-587" t="-2717" r="-587"/>
                </a:stretch>
              </a:blipFill>
            </p:spPr>
            <p:txBody>
              <a:bodyPr/>
              <a:lstStyle/>
              <a:p>
                <a:r>
                  <a:rPr lang="en-GB">
                    <a:noFill/>
                  </a:rPr>
                  <a:t> </a:t>
                </a:r>
              </a:p>
            </p:txBody>
          </p:sp>
        </mc:Fallback>
      </mc:AlternateContent>
      <p:sp>
        <p:nvSpPr>
          <p:cNvPr id="23555" name="Rectangles 23554">
            <a:extLst>
              <a:ext uri="{FF2B5EF4-FFF2-40B4-BE49-F238E27FC236}">
                <a16:creationId xmlns:a16="http://schemas.microsoft.com/office/drawing/2014/main" id="{3E7DD7F8-529D-AA68-DE8D-2A5A98CAE8DA}"/>
              </a:ext>
            </a:extLst>
          </p:cNvPr>
          <p:cNvSpPr/>
          <p:nvPr/>
        </p:nvSpPr>
        <p:spPr>
          <a:xfrm>
            <a:off x="609601" y="417328"/>
            <a:ext cx="11092069"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en-GB" sz="2000" b="1" dirty="0">
                <a:solidFill>
                  <a:srgbClr val="C00000"/>
                </a:solidFill>
              </a:rPr>
              <a:t>PROSAZOVÁNÍ MONOPOLNÍ SÍLY ODBOROVÝCH SVAZŮ NA TRHU PRÁCE</a:t>
            </a:r>
          </a:p>
        </p:txBody>
      </p:sp>
      <p:sp>
        <p:nvSpPr>
          <p:cNvPr id="4" name="Arrow: Right 3">
            <a:extLst>
              <a:ext uri="{FF2B5EF4-FFF2-40B4-BE49-F238E27FC236}">
                <a16:creationId xmlns:a16="http://schemas.microsoft.com/office/drawing/2014/main" id="{8EA35BC4-EE1C-0185-54AD-C6032412E05C}"/>
              </a:ext>
            </a:extLst>
          </p:cNvPr>
          <p:cNvSpPr/>
          <p:nvPr/>
        </p:nvSpPr>
        <p:spPr>
          <a:xfrm>
            <a:off x="10866474" y="5571460"/>
            <a:ext cx="616689" cy="29771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8433523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07D0A-9639-B83F-6C1E-F37786F17A6E}"/>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1D669303-0378-A50C-0B73-D5F61D111AFC}"/>
              </a:ext>
            </a:extLst>
          </p:cNvPr>
          <p:cNvSpPr>
            <a:spLocks noGrp="1" noRot="1"/>
          </p:cNvSpPr>
          <p:nvPr>
            <p:ph type="body" idx="1"/>
          </p:nvPr>
        </p:nvSpPr>
        <p:spPr>
          <a:xfrm>
            <a:off x="5976730" y="1414130"/>
            <a:ext cx="5931735" cy="4712350"/>
          </a:xfrm>
        </p:spPr>
        <p:txBody>
          <a:bodyPr>
            <a:normAutofit fontScale="92500"/>
          </a:bodyPr>
          <a:lstStyle/>
          <a:p>
            <a:pPr marL="431800" indent="-342900" algn="just"/>
            <a:r>
              <a:rPr lang="cs-CZ" sz="2000" b="1" i="1" dirty="0">
                <a:solidFill>
                  <a:schemeClr val="tx1"/>
                </a:solidFill>
              </a:rPr>
              <a:t>V závislosti na cílech odborového svazu: MZDA v bodě A, B nebo C na poptávkové křivce.</a:t>
            </a:r>
          </a:p>
          <a:p>
            <a:pPr marL="431800" indent="-342900" algn="just"/>
            <a:endParaRPr lang="cs-CZ" sz="2000" b="1" i="1" dirty="0">
              <a:solidFill>
                <a:schemeClr val="tx1"/>
              </a:solidFill>
            </a:endParaRPr>
          </a:p>
          <a:p>
            <a:pPr marL="546100" indent="-457200" algn="just">
              <a:buSzPct val="100000"/>
              <a:buFont typeface="+mj-lt"/>
              <a:buAutoNum type="alphaUcPeriod"/>
            </a:pPr>
            <a:r>
              <a:rPr lang="cs-CZ" sz="2000" b="1" i="1" dirty="0">
                <a:solidFill>
                  <a:schemeClr val="tx1"/>
                </a:solidFill>
              </a:rPr>
              <a:t>Bod A – odborový svaz maximalizuje CELKOVOU EKONOMICKOU RENTU: mezní mzda MR</a:t>
            </a:r>
            <a:r>
              <a:rPr lang="cs-CZ" sz="1700" b="1" i="1" dirty="0">
                <a:solidFill>
                  <a:schemeClr val="tx1"/>
                </a:solidFill>
              </a:rPr>
              <a:t>L </a:t>
            </a:r>
            <a:r>
              <a:rPr lang="cs-CZ" sz="2000" b="1" i="1" dirty="0">
                <a:solidFill>
                  <a:schemeClr val="tx1"/>
                </a:solidFill>
              </a:rPr>
              <a:t>se rovná dodatečným nákladům na vstup dodatečného člena odborů na tento trh.</a:t>
            </a:r>
          </a:p>
          <a:p>
            <a:pPr marL="546100" indent="-457200" algn="just">
              <a:buSzPct val="100000"/>
              <a:buFont typeface="+mj-lt"/>
              <a:buAutoNum type="alphaUcPeriod"/>
            </a:pPr>
            <a:endParaRPr lang="cs-CZ" sz="2000" b="1" i="1" dirty="0">
              <a:solidFill>
                <a:schemeClr val="tx1"/>
              </a:solidFill>
            </a:endParaRPr>
          </a:p>
          <a:p>
            <a:pPr marL="450850" indent="-361950" algn="just">
              <a:buSzPct val="100000"/>
              <a:buFont typeface="+mj-lt"/>
              <a:buAutoNum type="romanLcPeriod"/>
            </a:pPr>
            <a:r>
              <a:rPr lang="cs-CZ" sz="2000" b="1" i="1" dirty="0">
                <a:solidFill>
                  <a:srgbClr val="FF0000"/>
                </a:solidFill>
              </a:rPr>
              <a:t>Ekonomická renta </a:t>
            </a:r>
            <a:r>
              <a:rPr lang="cs-CZ" sz="2000" b="1" i="1" dirty="0">
                <a:solidFill>
                  <a:schemeClr val="tx1"/>
                </a:solidFill>
              </a:rPr>
              <a:t>– rozdíl mezi reálně vyplacenou mzdou a transferovou cenou práce.</a:t>
            </a:r>
          </a:p>
          <a:p>
            <a:pPr marL="450850" indent="-361950" algn="just">
              <a:buSzPct val="100000"/>
              <a:buFont typeface="+mj-lt"/>
              <a:buAutoNum type="romanLcPeriod"/>
            </a:pPr>
            <a:r>
              <a:rPr lang="cs-CZ" sz="2000" b="1" i="1" dirty="0">
                <a:solidFill>
                  <a:srgbClr val="FF0000"/>
                </a:solidFill>
              </a:rPr>
              <a:t>Transferová cena práce </a:t>
            </a:r>
            <a:r>
              <a:rPr lang="cs-CZ" sz="2000" b="1" i="1" dirty="0">
                <a:solidFill>
                  <a:schemeClr val="tx1"/>
                </a:solidFill>
              </a:rPr>
              <a:t>– minimální mzdová sazba, za kterou je určitá jednotka práce ochotna vstoupit na trh práce; totožná s alternativními náklady práce.</a:t>
            </a:r>
          </a:p>
          <a:p>
            <a:pPr marL="431800" indent="-342900" algn="just">
              <a:buSzPct val="100000"/>
              <a:buFont typeface="Wingdings" panose="05000000000000000000" pitchFamily="2" charset="2"/>
              <a:buChar char="Ø"/>
            </a:pPr>
            <a:r>
              <a:rPr lang="cs-CZ" sz="2000" b="1" i="1" dirty="0">
                <a:solidFill>
                  <a:schemeClr val="tx1"/>
                </a:solidFill>
              </a:rPr>
              <a:t>Graficky –  křivka nabídky práce SL. </a:t>
            </a:r>
          </a:p>
          <a:p>
            <a:pPr marL="431800" indent="-342900" algn="just"/>
            <a:endParaRPr lang="cs-CZ" sz="2000" b="1" i="1" dirty="0">
              <a:solidFill>
                <a:schemeClr val="tx1"/>
              </a:solidFill>
            </a:endParaRPr>
          </a:p>
        </p:txBody>
      </p:sp>
      <p:sp>
        <p:nvSpPr>
          <p:cNvPr id="23555" name="Rectangles 23554">
            <a:extLst>
              <a:ext uri="{FF2B5EF4-FFF2-40B4-BE49-F238E27FC236}">
                <a16:creationId xmlns:a16="http://schemas.microsoft.com/office/drawing/2014/main" id="{B4BB7E9B-E3A5-4A48-2F58-68399FFAA6FA}"/>
              </a:ext>
            </a:extLst>
          </p:cNvPr>
          <p:cNvSpPr/>
          <p:nvPr/>
        </p:nvSpPr>
        <p:spPr>
          <a:xfrm>
            <a:off x="609601" y="417328"/>
            <a:ext cx="11092069"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en-GB" sz="2000" b="1" dirty="0">
                <a:solidFill>
                  <a:srgbClr val="C00000"/>
                </a:solidFill>
              </a:rPr>
              <a:t>PROSAZOVÁNÍ MONOPOLNÍ SÍLY ODBOROVÝCH SVAZŮ NA TRHU PRÁCE</a:t>
            </a:r>
          </a:p>
        </p:txBody>
      </p:sp>
      <p:pic>
        <p:nvPicPr>
          <p:cNvPr id="3" name="Picture 2">
            <a:extLst>
              <a:ext uri="{FF2B5EF4-FFF2-40B4-BE49-F238E27FC236}">
                <a16:creationId xmlns:a16="http://schemas.microsoft.com/office/drawing/2014/main" id="{8B990D2E-0733-B911-8C92-C5E889CCB342}"/>
              </a:ext>
            </a:extLst>
          </p:cNvPr>
          <p:cNvPicPr>
            <a:picLocks noChangeAspect="1"/>
          </p:cNvPicPr>
          <p:nvPr/>
        </p:nvPicPr>
        <p:blipFill>
          <a:blip r:embed="rId3"/>
          <a:stretch>
            <a:fillRect/>
          </a:stretch>
        </p:blipFill>
        <p:spPr>
          <a:xfrm>
            <a:off x="1" y="1736035"/>
            <a:ext cx="5830956" cy="3722949"/>
          </a:xfrm>
          <a:prstGeom prst="rect">
            <a:avLst/>
          </a:prstGeom>
        </p:spPr>
      </p:pic>
    </p:spTree>
    <p:extLst>
      <p:ext uri="{BB962C8B-B14F-4D97-AF65-F5344CB8AC3E}">
        <p14:creationId xmlns:p14="http://schemas.microsoft.com/office/powerpoint/2010/main" val="301167925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31687-68E0-BEFA-E995-3FFC143B5307}"/>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F76C3474-9FAC-99FD-B834-FE337A394D03}"/>
              </a:ext>
            </a:extLst>
          </p:cNvPr>
          <p:cNvSpPr>
            <a:spLocks noGrp="1" noRot="1"/>
          </p:cNvSpPr>
          <p:nvPr>
            <p:ph type="body" idx="1"/>
          </p:nvPr>
        </p:nvSpPr>
        <p:spPr>
          <a:xfrm>
            <a:off x="490330" y="1414130"/>
            <a:ext cx="11418135" cy="4712350"/>
          </a:xfrm>
        </p:spPr>
        <p:txBody>
          <a:bodyPr>
            <a:normAutofit/>
          </a:bodyPr>
          <a:lstStyle/>
          <a:p>
            <a:pPr marL="431800" indent="-342900" algn="just"/>
            <a:r>
              <a:rPr lang="cs-CZ" sz="2000" b="1" i="1" dirty="0">
                <a:solidFill>
                  <a:schemeClr val="tx1"/>
                </a:solidFill>
              </a:rPr>
              <a:t>Při mzdové sazbě w</a:t>
            </a:r>
            <a:r>
              <a:rPr lang="cs-CZ" sz="1800" b="1" i="1" dirty="0">
                <a:solidFill>
                  <a:schemeClr val="tx1"/>
                </a:solidFill>
              </a:rPr>
              <a:t>1</a:t>
            </a:r>
            <a:r>
              <a:rPr lang="cs-CZ" sz="2000" b="1" i="1" dirty="0">
                <a:solidFill>
                  <a:schemeClr val="tx1"/>
                </a:solidFill>
              </a:rPr>
              <a:t> –  firmami poptáváno množství práce L</a:t>
            </a:r>
            <a:r>
              <a:rPr lang="cs-CZ" sz="1800" b="1" i="1" dirty="0">
                <a:solidFill>
                  <a:schemeClr val="tx1"/>
                </a:solidFill>
              </a:rPr>
              <a:t>1</a:t>
            </a:r>
            <a:r>
              <a:rPr lang="cs-CZ" sz="2000" b="1" i="1" dirty="0">
                <a:solidFill>
                  <a:schemeClr val="tx1"/>
                </a:solidFill>
              </a:rPr>
              <a:t>, </a:t>
            </a:r>
          </a:p>
          <a:p>
            <a:pPr marL="431800" indent="-342900" algn="just">
              <a:buSzPct val="100000"/>
              <a:buFont typeface="Wingdings" panose="05000000000000000000" pitchFamily="2" charset="2"/>
              <a:buChar char="Ø"/>
            </a:pPr>
            <a:r>
              <a:rPr lang="cs-CZ" sz="2000" b="1" i="1" dirty="0">
                <a:solidFill>
                  <a:schemeClr val="tx1"/>
                </a:solidFill>
              </a:rPr>
              <a:t>Jednotlivci nabízejí množství práce L</a:t>
            </a:r>
            <a:r>
              <a:rPr lang="cs-CZ" sz="1800" b="1" i="1" dirty="0">
                <a:solidFill>
                  <a:schemeClr val="tx1"/>
                </a:solidFill>
              </a:rPr>
              <a:t>4</a:t>
            </a:r>
            <a:r>
              <a:rPr lang="cs-CZ" sz="2000" b="1" i="1" dirty="0">
                <a:solidFill>
                  <a:schemeClr val="tx1"/>
                </a:solidFill>
              </a:rPr>
              <a:t>. =&gt;</a:t>
            </a:r>
          </a:p>
          <a:p>
            <a:pPr marL="431800" indent="-342900" algn="just"/>
            <a:r>
              <a:rPr lang="cs-CZ" sz="2000" b="1" i="1" dirty="0">
                <a:solidFill>
                  <a:schemeClr val="tx1"/>
                </a:solidFill>
              </a:rPr>
              <a:t>Politika odborových svazů zaměřená na </a:t>
            </a:r>
            <a:r>
              <a:rPr lang="cs-CZ" sz="2000" b="1" i="1" dirty="0">
                <a:solidFill>
                  <a:schemeClr val="tx1"/>
                </a:solidFill>
                <a:highlight>
                  <a:srgbClr val="FFFF00"/>
                </a:highlight>
              </a:rPr>
              <a:t>maximalizaci celkové ekonomické renty </a:t>
            </a:r>
            <a:r>
              <a:rPr lang="cs-CZ" sz="2000" b="1" i="1" dirty="0">
                <a:solidFill>
                  <a:schemeClr val="tx1"/>
                </a:solidFill>
              </a:rPr>
              <a:t>– převaha nabízeného nad poptávaným množstvím práce.</a:t>
            </a:r>
          </a:p>
          <a:p>
            <a:pPr marL="546100" indent="-457200" algn="just">
              <a:buSzPct val="100000"/>
              <a:buFont typeface="+mj-lt"/>
              <a:buAutoNum type="alphaUcPeriod" startAt="2"/>
            </a:pPr>
            <a:endParaRPr lang="cs-CZ" sz="2000" b="1" i="1" dirty="0">
              <a:solidFill>
                <a:schemeClr val="tx1"/>
              </a:solidFill>
            </a:endParaRPr>
          </a:p>
          <a:p>
            <a:pPr marL="546100" indent="-457200" algn="just">
              <a:buSzPct val="100000"/>
              <a:buFont typeface="+mj-lt"/>
              <a:buAutoNum type="alphaUcPeriod" startAt="2"/>
            </a:pPr>
            <a:r>
              <a:rPr lang="cs-CZ" sz="2000" b="1" i="1" dirty="0">
                <a:solidFill>
                  <a:schemeClr val="tx1"/>
                </a:solidFill>
              </a:rPr>
              <a:t>Bod B – maximalizace CELKOVÉ MZDY (L</a:t>
            </a:r>
            <a:r>
              <a:rPr lang="cs-CZ" sz="1800" b="1" i="1" dirty="0">
                <a:solidFill>
                  <a:schemeClr val="tx1"/>
                </a:solidFill>
              </a:rPr>
              <a:t>2</a:t>
            </a:r>
            <a:r>
              <a:rPr lang="cs-CZ" sz="2000" b="1" i="1" dirty="0">
                <a:solidFill>
                  <a:schemeClr val="tx1"/>
                </a:solidFill>
              </a:rPr>
              <a:t>, w</a:t>
            </a:r>
            <a:r>
              <a:rPr lang="cs-CZ" sz="1800" b="1" i="1" dirty="0">
                <a:solidFill>
                  <a:schemeClr val="tx1"/>
                </a:solidFill>
              </a:rPr>
              <a:t>2</a:t>
            </a:r>
            <a:r>
              <a:rPr lang="cs-CZ" sz="2000" b="1" i="1" dirty="0">
                <a:solidFill>
                  <a:schemeClr val="tx1"/>
                </a:solidFill>
              </a:rPr>
              <a:t>):</a:t>
            </a:r>
          </a:p>
          <a:p>
            <a:pPr marL="546100" indent="-457200" algn="just">
              <a:buSzPct val="100000"/>
              <a:buFont typeface="Wingdings" panose="05000000000000000000" pitchFamily="2" charset="2"/>
              <a:buChar char="Ø"/>
            </a:pPr>
            <a:r>
              <a:rPr lang="cs-CZ" sz="2000" b="1" i="1" dirty="0">
                <a:solidFill>
                  <a:schemeClr val="tx1"/>
                </a:solidFill>
              </a:rPr>
              <a:t> Převis nabízeného množství práce nad jejím poptávaným množstvím. </a:t>
            </a:r>
          </a:p>
          <a:p>
            <a:pPr marL="546100" indent="-457200" algn="just">
              <a:buSzPct val="100000"/>
              <a:buFont typeface="Wingdings" panose="05000000000000000000" pitchFamily="2" charset="2"/>
              <a:buChar char="Ø"/>
            </a:pPr>
            <a:r>
              <a:rPr lang="cs-CZ" sz="2000" b="1" i="1" dirty="0">
                <a:solidFill>
                  <a:schemeClr val="tx1"/>
                </a:solidFill>
              </a:rPr>
              <a:t>Graficky – maximální celková mzda: plocha </a:t>
            </a:r>
            <a:r>
              <a:rPr lang="cs-CZ" sz="2000" b="1" i="1" dirty="0">
                <a:solidFill>
                  <a:srgbClr val="FF0000"/>
                </a:solidFill>
              </a:rPr>
              <a:t>0w</a:t>
            </a:r>
            <a:r>
              <a:rPr lang="cs-CZ" sz="1800" b="1" i="1" dirty="0">
                <a:solidFill>
                  <a:srgbClr val="FF0000"/>
                </a:solidFill>
              </a:rPr>
              <a:t>2</a:t>
            </a:r>
            <a:r>
              <a:rPr lang="cs-CZ" sz="2000" b="1" i="1" dirty="0">
                <a:solidFill>
                  <a:srgbClr val="FF0000"/>
                </a:solidFill>
              </a:rPr>
              <a:t>BL</a:t>
            </a:r>
            <a:r>
              <a:rPr lang="cs-CZ" sz="1800" b="1" i="1" dirty="0">
                <a:solidFill>
                  <a:srgbClr val="FF0000"/>
                </a:solidFill>
              </a:rPr>
              <a:t>2</a:t>
            </a:r>
            <a:r>
              <a:rPr lang="cs-CZ" sz="2000" b="1" i="1" dirty="0">
                <a:solidFill>
                  <a:srgbClr val="FF0000"/>
                </a:solidFill>
              </a:rPr>
              <a:t> </a:t>
            </a:r>
            <a:r>
              <a:rPr lang="cs-CZ" sz="2000" b="1" i="1" dirty="0">
                <a:solidFill>
                  <a:schemeClr val="tx1"/>
                </a:solidFill>
              </a:rPr>
              <a:t>na obr. Předchozí snímek.</a:t>
            </a:r>
          </a:p>
          <a:p>
            <a:pPr marL="546100" indent="-457200" algn="just">
              <a:buSzPct val="100000"/>
              <a:buFont typeface="+mj-lt"/>
              <a:buAutoNum type="alphaUcPeriod" startAt="3"/>
            </a:pPr>
            <a:endParaRPr lang="cs-CZ" sz="2000" b="1" i="1" dirty="0">
              <a:solidFill>
                <a:schemeClr val="tx1"/>
              </a:solidFill>
            </a:endParaRPr>
          </a:p>
          <a:p>
            <a:pPr marL="546100" indent="-457200" algn="just">
              <a:buSzPct val="100000"/>
              <a:buFont typeface="+mj-lt"/>
              <a:buAutoNum type="alphaUcPeriod" startAt="3"/>
            </a:pPr>
            <a:r>
              <a:rPr lang="cs-CZ" sz="2000" b="1" i="1" dirty="0">
                <a:solidFill>
                  <a:schemeClr val="tx1"/>
                </a:solidFill>
              </a:rPr>
              <a:t>Bod C – maximalizace CELKOVÉ ZAMĚSTNANOST svých členů: </a:t>
            </a:r>
          </a:p>
          <a:p>
            <a:pPr marL="546100" indent="-457200" algn="just">
              <a:buSzPct val="100000"/>
              <a:buFont typeface="Wingdings" panose="05000000000000000000" pitchFamily="2" charset="2"/>
              <a:buChar char="Ø"/>
            </a:pPr>
            <a:r>
              <a:rPr lang="cs-CZ" sz="2000" b="1" i="1" dirty="0">
                <a:solidFill>
                  <a:schemeClr val="tx1"/>
                </a:solidFill>
              </a:rPr>
              <a:t>Nabídka a poptávka po práci vyrovnány: L</a:t>
            </a:r>
            <a:r>
              <a:rPr lang="cs-CZ" sz="1800" b="1" i="1" dirty="0">
                <a:solidFill>
                  <a:schemeClr val="tx1"/>
                </a:solidFill>
              </a:rPr>
              <a:t>3</a:t>
            </a:r>
            <a:r>
              <a:rPr lang="cs-CZ" sz="2000" b="1" i="1" dirty="0">
                <a:solidFill>
                  <a:schemeClr val="tx1"/>
                </a:solidFill>
              </a:rPr>
              <a:t> při w</a:t>
            </a:r>
            <a:r>
              <a:rPr lang="cs-CZ" sz="1800" b="1" i="1" dirty="0">
                <a:solidFill>
                  <a:schemeClr val="tx1"/>
                </a:solidFill>
              </a:rPr>
              <a:t>3</a:t>
            </a:r>
            <a:r>
              <a:rPr lang="cs-CZ" sz="2000" b="1" i="1" dirty="0">
                <a:solidFill>
                  <a:schemeClr val="tx1"/>
                </a:solidFill>
              </a:rPr>
              <a:t> =&gt; Stejný výsledek jako při  DK na trhu.</a:t>
            </a:r>
          </a:p>
          <a:p>
            <a:pPr marL="546100" indent="-457200" algn="just">
              <a:buSzPct val="100000"/>
              <a:buFont typeface="+mj-lt"/>
              <a:buAutoNum type="alphaUcPeriod" startAt="3"/>
            </a:pPr>
            <a:endParaRPr lang="cs-CZ" sz="2000" b="1" i="1" dirty="0">
              <a:solidFill>
                <a:schemeClr val="tx1"/>
              </a:solidFill>
            </a:endParaRPr>
          </a:p>
          <a:p>
            <a:pPr marL="431800" indent="-342900" algn="just"/>
            <a:endParaRPr lang="cs-CZ" sz="2000" b="1" i="1" dirty="0">
              <a:solidFill>
                <a:schemeClr val="tx1"/>
              </a:solidFill>
            </a:endParaRPr>
          </a:p>
        </p:txBody>
      </p:sp>
      <p:sp>
        <p:nvSpPr>
          <p:cNvPr id="23555" name="Rectangles 23554">
            <a:extLst>
              <a:ext uri="{FF2B5EF4-FFF2-40B4-BE49-F238E27FC236}">
                <a16:creationId xmlns:a16="http://schemas.microsoft.com/office/drawing/2014/main" id="{B901AB5A-9EE1-DF8C-3284-6EDECB2EFD38}"/>
              </a:ext>
            </a:extLst>
          </p:cNvPr>
          <p:cNvSpPr/>
          <p:nvPr/>
        </p:nvSpPr>
        <p:spPr>
          <a:xfrm>
            <a:off x="609601" y="417328"/>
            <a:ext cx="11092069"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en-GB" sz="2000" b="1" dirty="0">
                <a:solidFill>
                  <a:srgbClr val="C00000"/>
                </a:solidFill>
              </a:rPr>
              <a:t>PROSAZOVÁNÍ MONOPOLNÍ SÍLY ODBOROVÝCH SVAZŮ NA TRHU PRÁCE</a:t>
            </a:r>
          </a:p>
        </p:txBody>
      </p:sp>
      <p:sp>
        <p:nvSpPr>
          <p:cNvPr id="4" name="Arrow: Right 3">
            <a:extLst>
              <a:ext uri="{FF2B5EF4-FFF2-40B4-BE49-F238E27FC236}">
                <a16:creationId xmlns:a16="http://schemas.microsoft.com/office/drawing/2014/main" id="{27EF4D71-53A9-D5F8-53DE-05D1353B9BCC}"/>
              </a:ext>
            </a:extLst>
          </p:cNvPr>
          <p:cNvSpPr/>
          <p:nvPr/>
        </p:nvSpPr>
        <p:spPr>
          <a:xfrm>
            <a:off x="10866474" y="5571460"/>
            <a:ext cx="616689" cy="29771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1881946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360BF-E254-2842-4C01-B6129A5F24D8}"/>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47361BC7-3DF7-E2F1-4A99-83D3D8C9FB15}"/>
              </a:ext>
            </a:extLst>
          </p:cNvPr>
          <p:cNvSpPr>
            <a:spLocks noGrp="1" noRot="1"/>
          </p:cNvSpPr>
          <p:nvPr>
            <p:ph type="body" idx="1"/>
          </p:nvPr>
        </p:nvSpPr>
        <p:spPr>
          <a:xfrm>
            <a:off x="371061" y="1414130"/>
            <a:ext cx="11537404" cy="4867400"/>
          </a:xfrm>
        </p:spPr>
        <p:txBody>
          <a:bodyPr>
            <a:normAutofit fontScale="92500"/>
          </a:bodyPr>
          <a:lstStyle/>
          <a:p>
            <a:pPr marL="431800" indent="-342900" algn="just"/>
            <a:r>
              <a:rPr lang="cs-CZ" sz="2400" b="1" i="1" dirty="0">
                <a:solidFill>
                  <a:schemeClr val="tx1"/>
                </a:solidFill>
              </a:rPr>
              <a:t>Na trhu práce –  dva subjekty ve výsadním postavení jediného </a:t>
            </a:r>
            <a:r>
              <a:rPr lang="cs-CZ" sz="2400" b="1" i="1" dirty="0">
                <a:solidFill>
                  <a:schemeClr val="tx1"/>
                </a:solidFill>
                <a:highlight>
                  <a:srgbClr val="FFFF00"/>
                </a:highlight>
              </a:rPr>
              <a:t>kupujícího (monopson) </a:t>
            </a:r>
            <a:r>
              <a:rPr lang="cs-CZ" sz="2400" b="1" i="1" dirty="0">
                <a:solidFill>
                  <a:schemeClr val="tx1"/>
                </a:solidFill>
              </a:rPr>
              <a:t>a </a:t>
            </a:r>
            <a:r>
              <a:rPr lang="cs-CZ" sz="2400" b="1" i="1" dirty="0">
                <a:solidFill>
                  <a:schemeClr val="tx1"/>
                </a:solidFill>
                <a:highlight>
                  <a:srgbClr val="FFFF00"/>
                </a:highlight>
              </a:rPr>
              <a:t>jediného prodávajícího (monopol reprezentovaný odborovým svazem</a:t>
            </a:r>
          </a:p>
          <a:p>
            <a:pPr marL="431800" indent="-342900" algn="just">
              <a:buFont typeface="Wingdings" panose="05000000000000000000" pitchFamily="2" charset="2"/>
              <a:buChar char="ü"/>
            </a:pPr>
            <a:r>
              <a:rPr lang="cs-CZ" sz="2400" b="1" i="1" dirty="0">
                <a:solidFill>
                  <a:schemeClr val="tx1"/>
                </a:solidFill>
                <a:highlight>
                  <a:srgbClr val="FFFF00"/>
                </a:highlight>
              </a:rPr>
              <a:t>= BILATERÁLNÍ MONOPOL. </a:t>
            </a:r>
          </a:p>
          <a:p>
            <a:pPr marL="431800" indent="-342900" algn="just"/>
            <a:r>
              <a:rPr lang="cs-CZ" sz="2400" b="1" i="1" dirty="0">
                <a:solidFill>
                  <a:schemeClr val="tx1"/>
                </a:solidFill>
              </a:rPr>
              <a:t>Každý z nich disponuje silou – umožňuje výrazně ovlivňovat cenu kupované / prodávané práce. </a:t>
            </a:r>
          </a:p>
          <a:p>
            <a:pPr marL="431800" indent="-342900" algn="just"/>
            <a:r>
              <a:rPr lang="cs-CZ" sz="2400" b="1" i="1" dirty="0">
                <a:solidFill>
                  <a:schemeClr val="tx1"/>
                </a:solidFill>
              </a:rPr>
              <a:t>Při jejím určení naráží na sílu svého partnera s opačným cílem: </a:t>
            </a:r>
          </a:p>
          <a:p>
            <a:pPr marL="546100" indent="-457200" algn="just">
              <a:buSzPct val="100000"/>
              <a:buFont typeface="+mj-lt"/>
              <a:buAutoNum type="arabicPeriod"/>
            </a:pPr>
            <a:r>
              <a:rPr lang="cs-CZ" sz="2400" b="1" i="1" dirty="0">
                <a:solidFill>
                  <a:srgbClr val="FF0000"/>
                </a:solidFill>
              </a:rPr>
              <a:t>Firma v postavení monopsonu usiluje o zaplacení co nejnižší mzdové sazby zaměstnancům, </a:t>
            </a:r>
          </a:p>
          <a:p>
            <a:pPr marL="546100" indent="-457200" algn="just">
              <a:buSzPct val="100000"/>
              <a:buFont typeface="+mj-lt"/>
              <a:buAutoNum type="arabicPeriod"/>
            </a:pPr>
            <a:r>
              <a:rPr lang="cs-CZ" sz="2400" b="1" i="1" dirty="0">
                <a:solidFill>
                  <a:srgbClr val="FF0000"/>
                </a:solidFill>
              </a:rPr>
              <a:t>Odborové svazy prosazují co nejvyšší mzdy svých členů (předpoklad maximalizace ekonomické renty). </a:t>
            </a:r>
            <a:r>
              <a:rPr lang="cs-CZ" sz="2400" b="1" i="1" dirty="0">
                <a:solidFill>
                  <a:schemeClr val="tx1"/>
                </a:solidFill>
              </a:rPr>
              <a:t>=&gt;</a:t>
            </a:r>
            <a:endParaRPr lang="cs-CZ" sz="2400" b="1" i="1" dirty="0">
              <a:solidFill>
                <a:srgbClr val="FF0000"/>
              </a:solidFill>
            </a:endParaRPr>
          </a:p>
          <a:p>
            <a:pPr marL="431800" indent="-342900" algn="just"/>
            <a:endParaRPr lang="cs-CZ" sz="2400" b="1" i="1" dirty="0">
              <a:solidFill>
                <a:schemeClr val="tx1"/>
              </a:solidFill>
            </a:endParaRPr>
          </a:p>
          <a:p>
            <a:pPr marL="431800" indent="-342900" algn="just"/>
            <a:r>
              <a:rPr lang="cs-CZ" sz="2400" b="1" i="1" dirty="0">
                <a:solidFill>
                  <a:schemeClr val="tx1"/>
                </a:solidFill>
                <a:highlight>
                  <a:srgbClr val="FFFF00"/>
                </a:highlight>
              </a:rPr>
              <a:t>Konečný výsledek střetu monopsonu a monopolu nelze předem určit: </a:t>
            </a:r>
            <a:r>
              <a:rPr lang="cs-CZ" sz="2400" b="1" i="1" dirty="0">
                <a:solidFill>
                  <a:schemeClr val="tx1"/>
                </a:solidFill>
              </a:rPr>
              <a:t>výsledná mzdová sazba blíže cíli monopsonu nebo monopolu – záleží na jejich vyjednávací síle. </a:t>
            </a:r>
          </a:p>
        </p:txBody>
      </p:sp>
      <p:sp>
        <p:nvSpPr>
          <p:cNvPr id="23555" name="Rectangles 23554">
            <a:extLst>
              <a:ext uri="{FF2B5EF4-FFF2-40B4-BE49-F238E27FC236}">
                <a16:creationId xmlns:a16="http://schemas.microsoft.com/office/drawing/2014/main" id="{47587D49-4140-CFB7-4845-8EAA6180EEB3}"/>
              </a:ext>
            </a:extLst>
          </p:cNvPr>
          <p:cNvSpPr/>
          <p:nvPr/>
        </p:nvSpPr>
        <p:spPr>
          <a:xfrm>
            <a:off x="609601" y="417328"/>
            <a:ext cx="11092069"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pl-PL" sz="2400" b="1" dirty="0">
                <a:solidFill>
                  <a:srgbClr val="C00000"/>
                </a:solidFill>
              </a:rPr>
              <a:t>Bilaterální monopol na trhu práce</a:t>
            </a:r>
            <a:endParaRPr lang="en-GB" sz="2400" b="1" dirty="0">
              <a:solidFill>
                <a:srgbClr val="C00000"/>
              </a:solidFill>
            </a:endParaRPr>
          </a:p>
        </p:txBody>
      </p:sp>
    </p:spTree>
    <p:extLst>
      <p:ext uri="{BB962C8B-B14F-4D97-AF65-F5344CB8AC3E}">
        <p14:creationId xmlns:p14="http://schemas.microsoft.com/office/powerpoint/2010/main" val="197384819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47439-4015-11A5-7FAD-61D3ABCC2355}"/>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2C89E009-58EA-E5AB-4385-4E0898B2D965}"/>
              </a:ext>
            </a:extLst>
          </p:cNvPr>
          <p:cNvSpPr>
            <a:spLocks noGrp="1" noRot="1"/>
          </p:cNvSpPr>
          <p:nvPr>
            <p:ph type="body" idx="1"/>
          </p:nvPr>
        </p:nvSpPr>
        <p:spPr>
          <a:xfrm>
            <a:off x="5923722" y="1414130"/>
            <a:ext cx="5984743" cy="4712350"/>
          </a:xfrm>
        </p:spPr>
        <p:txBody>
          <a:bodyPr>
            <a:normAutofit fontScale="92500"/>
          </a:bodyPr>
          <a:lstStyle/>
          <a:p>
            <a:pPr marL="546100" indent="-457200" algn="just">
              <a:buSzPct val="100000"/>
              <a:buFont typeface="+mj-lt"/>
              <a:buAutoNum type="arabicPeriod"/>
            </a:pPr>
            <a:r>
              <a:rPr lang="cs-CZ" sz="2000" b="1" i="1" dirty="0">
                <a:solidFill>
                  <a:schemeClr val="tx1"/>
                </a:solidFill>
                <a:highlight>
                  <a:srgbClr val="FFFF00"/>
                </a:highlight>
              </a:rPr>
              <a:t>Monopson – </a:t>
            </a:r>
            <a:r>
              <a:rPr lang="cs-CZ" sz="2000" b="1" i="1" dirty="0">
                <a:solidFill>
                  <a:schemeClr val="tx1"/>
                </a:solidFill>
              </a:rPr>
              <a:t>vychází z rovnosti </a:t>
            </a:r>
            <a:r>
              <a:rPr lang="cs-CZ" sz="2000" b="1" i="1" dirty="0">
                <a:solidFill>
                  <a:srgbClr val="FF0000"/>
                </a:solidFill>
              </a:rPr>
              <a:t>MRPL a MFCL: </a:t>
            </a:r>
            <a:r>
              <a:rPr lang="cs-CZ" sz="2000" b="1" i="1" dirty="0">
                <a:solidFill>
                  <a:schemeClr val="tx1"/>
                </a:solidFill>
              </a:rPr>
              <a:t>optimální objem zaměstnanosti – </a:t>
            </a:r>
            <a:r>
              <a:rPr lang="cs-CZ" sz="2000" b="1" i="1" dirty="0">
                <a:solidFill>
                  <a:srgbClr val="FF0000"/>
                </a:solidFill>
              </a:rPr>
              <a:t>L</a:t>
            </a:r>
            <a:r>
              <a:rPr lang="cs-CZ" sz="1800" b="1" i="1" dirty="0">
                <a:solidFill>
                  <a:srgbClr val="FF0000"/>
                </a:solidFill>
              </a:rPr>
              <a:t>1</a:t>
            </a:r>
            <a:r>
              <a:rPr lang="cs-CZ" sz="2000" b="1" i="1" dirty="0">
                <a:solidFill>
                  <a:srgbClr val="FF0000"/>
                </a:solidFill>
              </a:rPr>
              <a:t> j</a:t>
            </a:r>
            <a:r>
              <a:rPr lang="cs-CZ" sz="2000" b="1" i="1" dirty="0">
                <a:solidFill>
                  <a:schemeClr val="tx1"/>
                </a:solidFill>
              </a:rPr>
              <a:t>. práce, </a:t>
            </a:r>
          </a:p>
          <a:p>
            <a:pPr marL="431800" indent="-342900" algn="just">
              <a:buSzPct val="100000"/>
              <a:buFont typeface="Wingdings" panose="05000000000000000000" pitchFamily="2" charset="2"/>
              <a:buChar char="Ø"/>
            </a:pPr>
            <a:r>
              <a:rPr lang="cs-CZ" sz="2000" b="1" i="1" dirty="0">
                <a:solidFill>
                  <a:schemeClr val="tx1"/>
                </a:solidFill>
              </a:rPr>
              <a:t>Výsadní postavení – stanovení nižší mzdové sazby </a:t>
            </a:r>
            <a:r>
              <a:rPr lang="cs-CZ" sz="2000" b="1" i="1" dirty="0">
                <a:solidFill>
                  <a:srgbClr val="FF0000"/>
                </a:solidFill>
              </a:rPr>
              <a:t>– </a:t>
            </a:r>
            <a:r>
              <a:rPr lang="cs-CZ" sz="1800" b="1" i="1" dirty="0">
                <a:solidFill>
                  <a:srgbClr val="FF0000"/>
                </a:solidFill>
              </a:rPr>
              <a:t>w1.</a:t>
            </a:r>
            <a:endParaRPr lang="cs-CZ" sz="2000" b="1" i="1" dirty="0">
              <a:solidFill>
                <a:srgbClr val="FF0000"/>
              </a:solidFill>
            </a:endParaRPr>
          </a:p>
          <a:p>
            <a:pPr marL="546100" indent="-457200" algn="just">
              <a:buSzPct val="100000"/>
              <a:buFont typeface="+mj-lt"/>
              <a:buAutoNum type="arabicPeriod" startAt="2"/>
            </a:pPr>
            <a:r>
              <a:rPr lang="cs-CZ" sz="2000" b="1" i="1" dirty="0">
                <a:solidFill>
                  <a:schemeClr val="tx1"/>
                </a:solidFill>
              </a:rPr>
              <a:t>Množství práce nabízené </a:t>
            </a:r>
            <a:r>
              <a:rPr lang="cs-CZ" sz="2000" b="1" i="1" dirty="0">
                <a:solidFill>
                  <a:schemeClr val="tx1"/>
                </a:solidFill>
                <a:highlight>
                  <a:srgbClr val="FFFF00"/>
                </a:highlight>
              </a:rPr>
              <a:t>monopolem</a:t>
            </a:r>
            <a:r>
              <a:rPr lang="cs-CZ" sz="2000" b="1" i="1" dirty="0">
                <a:solidFill>
                  <a:schemeClr val="tx1"/>
                </a:solidFill>
              </a:rPr>
              <a:t> – rovnost </a:t>
            </a:r>
            <a:r>
              <a:rPr lang="cs-CZ" sz="2000" b="1" i="1" dirty="0">
                <a:solidFill>
                  <a:srgbClr val="FF0000"/>
                </a:solidFill>
              </a:rPr>
              <a:t>MR</a:t>
            </a:r>
            <a:r>
              <a:rPr lang="cs-CZ" sz="1800" b="1" i="1" dirty="0">
                <a:solidFill>
                  <a:srgbClr val="FF0000"/>
                </a:solidFill>
              </a:rPr>
              <a:t>L</a:t>
            </a:r>
            <a:r>
              <a:rPr lang="cs-CZ" sz="2000" b="1" i="1" dirty="0">
                <a:solidFill>
                  <a:srgbClr val="FF0000"/>
                </a:solidFill>
              </a:rPr>
              <a:t> a S</a:t>
            </a:r>
            <a:r>
              <a:rPr lang="cs-CZ" sz="1800" b="1" i="1" dirty="0">
                <a:solidFill>
                  <a:srgbClr val="FF0000"/>
                </a:solidFill>
              </a:rPr>
              <a:t>L</a:t>
            </a:r>
            <a:r>
              <a:rPr lang="cs-CZ" sz="2000" b="1" i="1" dirty="0">
                <a:solidFill>
                  <a:srgbClr val="FF0000"/>
                </a:solidFill>
              </a:rPr>
              <a:t>: </a:t>
            </a:r>
            <a:r>
              <a:rPr lang="cs-CZ" sz="2000" b="1" i="1" dirty="0">
                <a:solidFill>
                  <a:schemeClr val="tx1"/>
                </a:solidFill>
              </a:rPr>
              <a:t>odbory prosazují zaměstnanost </a:t>
            </a:r>
            <a:r>
              <a:rPr lang="cs-CZ" sz="2000" b="1" i="1" dirty="0">
                <a:solidFill>
                  <a:srgbClr val="FF0000"/>
                </a:solidFill>
              </a:rPr>
              <a:t>L</a:t>
            </a:r>
            <a:r>
              <a:rPr lang="cs-CZ" sz="1800" b="1" i="1" dirty="0">
                <a:solidFill>
                  <a:srgbClr val="FF0000"/>
                </a:solidFill>
              </a:rPr>
              <a:t>2</a:t>
            </a:r>
            <a:r>
              <a:rPr lang="cs-CZ" sz="1800" b="1" i="1" dirty="0">
                <a:solidFill>
                  <a:schemeClr val="tx1"/>
                </a:solidFill>
              </a:rPr>
              <a:t> </a:t>
            </a:r>
            <a:r>
              <a:rPr lang="cs-CZ" sz="2000" b="1" i="1" dirty="0">
                <a:solidFill>
                  <a:schemeClr val="tx1"/>
                </a:solidFill>
              </a:rPr>
              <a:t>j. práce. </a:t>
            </a:r>
          </a:p>
          <a:p>
            <a:pPr marL="546100" indent="-457200" algn="just">
              <a:buSzPct val="100000"/>
              <a:buFont typeface="Wingdings" panose="05000000000000000000" pitchFamily="2" charset="2"/>
              <a:buChar char="Ø"/>
            </a:pPr>
            <a:r>
              <a:rPr lang="cs-CZ" sz="2000" b="1" i="1" dirty="0">
                <a:solidFill>
                  <a:schemeClr val="tx1"/>
                </a:solidFill>
              </a:rPr>
              <a:t>Výsadní postavení – stanovení vyšší mzdové sazby </a:t>
            </a:r>
            <a:r>
              <a:rPr lang="cs-CZ" sz="2000" b="1" i="1" dirty="0">
                <a:solidFill>
                  <a:srgbClr val="FF0000"/>
                </a:solidFill>
              </a:rPr>
              <a:t>– </a:t>
            </a:r>
            <a:r>
              <a:rPr lang="cs-CZ" sz="1800" b="1" i="1" dirty="0">
                <a:solidFill>
                  <a:srgbClr val="FF0000"/>
                </a:solidFill>
              </a:rPr>
              <a:t>w2.</a:t>
            </a:r>
            <a:endParaRPr lang="cs-CZ" sz="2000" b="1" i="1" dirty="0">
              <a:solidFill>
                <a:srgbClr val="FF0000"/>
              </a:solidFill>
            </a:endParaRPr>
          </a:p>
          <a:p>
            <a:pPr marL="88900" indent="0" algn="just">
              <a:buSzPct val="100000"/>
              <a:buNone/>
            </a:pPr>
            <a:r>
              <a:rPr lang="cs-CZ" sz="2000" b="1" i="1" dirty="0">
                <a:solidFill>
                  <a:srgbClr val="FF0000"/>
                </a:solidFill>
              </a:rPr>
              <a:t> </a:t>
            </a:r>
          </a:p>
          <a:p>
            <a:pPr marL="431800" indent="-342900" algn="just"/>
            <a:r>
              <a:rPr lang="cs-CZ" sz="2000" b="1" i="1" dirty="0">
                <a:solidFill>
                  <a:schemeClr val="tx1"/>
                </a:solidFill>
              </a:rPr>
              <a:t>Konečná </a:t>
            </a:r>
            <a:r>
              <a:rPr lang="cs-CZ" sz="2000" b="1" i="1" dirty="0">
                <a:solidFill>
                  <a:srgbClr val="FF0000"/>
                </a:solidFill>
              </a:rPr>
              <a:t>výše mzdové sazby</a:t>
            </a:r>
            <a:r>
              <a:rPr lang="cs-CZ" sz="2000" b="1" i="1" dirty="0">
                <a:solidFill>
                  <a:schemeClr val="tx1"/>
                </a:solidFill>
              </a:rPr>
              <a:t>: závisí na vyjednávání mezi oběma stranami:</a:t>
            </a:r>
          </a:p>
          <a:p>
            <a:pPr marL="431800" indent="-342900" algn="just"/>
            <a:r>
              <a:rPr lang="cs-CZ" sz="2000" b="1" i="1" dirty="0">
                <a:solidFill>
                  <a:schemeClr val="tx1"/>
                </a:solidFill>
              </a:rPr>
              <a:t>Velikost nemožno explicitně určit, možné využití teorie her (formální model vyjednávání). </a:t>
            </a:r>
          </a:p>
          <a:p>
            <a:pPr marL="431800" indent="-342900" algn="just">
              <a:buSzPct val="100000"/>
              <a:buFont typeface="Wingdings" panose="05000000000000000000" pitchFamily="2" charset="2"/>
              <a:buChar char="Ø"/>
            </a:pPr>
            <a:r>
              <a:rPr lang="cs-CZ" sz="2000" b="1" i="1" dirty="0">
                <a:solidFill>
                  <a:schemeClr val="tx1"/>
                </a:solidFill>
              </a:rPr>
              <a:t>V intervalu mezi </a:t>
            </a:r>
            <a:r>
              <a:rPr lang="cs-CZ" sz="2000" b="1" i="1" dirty="0">
                <a:solidFill>
                  <a:srgbClr val="FF0000"/>
                </a:solidFill>
              </a:rPr>
              <a:t>w</a:t>
            </a:r>
            <a:r>
              <a:rPr lang="cs-CZ" sz="1900" b="1" i="1" dirty="0">
                <a:solidFill>
                  <a:srgbClr val="FF0000"/>
                </a:solidFill>
              </a:rPr>
              <a:t>1</a:t>
            </a:r>
            <a:r>
              <a:rPr lang="cs-CZ" sz="2000" b="1" i="1" dirty="0">
                <a:solidFill>
                  <a:srgbClr val="FF0000"/>
                </a:solidFill>
              </a:rPr>
              <a:t> a w</a:t>
            </a:r>
            <a:r>
              <a:rPr lang="cs-CZ" sz="1900" b="1" i="1" dirty="0">
                <a:solidFill>
                  <a:srgbClr val="FF0000"/>
                </a:solidFill>
              </a:rPr>
              <a:t>2</a:t>
            </a:r>
            <a:r>
              <a:rPr lang="cs-CZ" sz="2000" b="1" i="1" dirty="0">
                <a:solidFill>
                  <a:srgbClr val="FF0000"/>
                </a:solidFill>
              </a:rPr>
              <a:t>.</a:t>
            </a:r>
          </a:p>
        </p:txBody>
      </p:sp>
      <p:sp>
        <p:nvSpPr>
          <p:cNvPr id="23555" name="Rectangles 23554">
            <a:extLst>
              <a:ext uri="{FF2B5EF4-FFF2-40B4-BE49-F238E27FC236}">
                <a16:creationId xmlns:a16="http://schemas.microsoft.com/office/drawing/2014/main" id="{EF53D8DF-4630-1BF7-809F-A9DDD04D1FF9}"/>
              </a:ext>
            </a:extLst>
          </p:cNvPr>
          <p:cNvSpPr/>
          <p:nvPr/>
        </p:nvSpPr>
        <p:spPr>
          <a:xfrm>
            <a:off x="609601" y="417328"/>
            <a:ext cx="11092069"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pl-PL" sz="2000" b="1" dirty="0">
                <a:solidFill>
                  <a:srgbClr val="C00000"/>
                </a:solidFill>
              </a:rPr>
              <a:t>Bilaterální monopol na trhu práce</a:t>
            </a:r>
            <a:endParaRPr lang="en-GB" sz="2000" b="1" dirty="0">
              <a:solidFill>
                <a:srgbClr val="C00000"/>
              </a:solidFill>
            </a:endParaRPr>
          </a:p>
        </p:txBody>
      </p:sp>
      <p:pic>
        <p:nvPicPr>
          <p:cNvPr id="3" name="Picture 2">
            <a:extLst>
              <a:ext uri="{FF2B5EF4-FFF2-40B4-BE49-F238E27FC236}">
                <a16:creationId xmlns:a16="http://schemas.microsoft.com/office/drawing/2014/main" id="{E2DF14D4-8246-2FC8-D636-8D137D76053B}"/>
              </a:ext>
            </a:extLst>
          </p:cNvPr>
          <p:cNvPicPr>
            <a:picLocks noChangeAspect="1"/>
          </p:cNvPicPr>
          <p:nvPr/>
        </p:nvPicPr>
        <p:blipFill>
          <a:blip r:embed="rId3"/>
          <a:stretch>
            <a:fillRect/>
          </a:stretch>
        </p:blipFill>
        <p:spPr>
          <a:xfrm>
            <a:off x="283535" y="1980796"/>
            <a:ext cx="4854361" cy="3170195"/>
          </a:xfrm>
          <a:prstGeom prst="rect">
            <a:avLst/>
          </a:prstGeom>
        </p:spPr>
      </p:pic>
    </p:spTree>
    <p:extLst>
      <p:ext uri="{BB962C8B-B14F-4D97-AF65-F5344CB8AC3E}">
        <p14:creationId xmlns:p14="http://schemas.microsoft.com/office/powerpoint/2010/main" val="263366703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2322534" y="2747963"/>
            <a:ext cx="7772400" cy="1362075"/>
          </a:xfrm>
          <a:prstGeom prst="rect">
            <a:avLst/>
          </a:prstGeom>
          <a:noFill/>
          <a:ln>
            <a:noFill/>
          </a:ln>
        </p:spPr>
        <p:txBody>
          <a:bodyPr spcFirstLastPara="1" wrap="square" lIns="91425" tIns="45700" rIns="91425" bIns="45700" anchor="t" anchorCtr="0">
            <a:normAutofit/>
          </a:bodyPr>
          <a:lstStyle/>
          <a:p>
            <a:pPr algn="ctr">
              <a:buClr>
                <a:srgbClr val="FF0000"/>
              </a:buClr>
              <a:buSzPts val="4400"/>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E3211-22EE-4ECF-0BC2-AC5B1B43F137}"/>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3554" name="Text Placeholder 23553">
                <a:extLst>
                  <a:ext uri="{FF2B5EF4-FFF2-40B4-BE49-F238E27FC236}">
                    <a16:creationId xmlns:a16="http://schemas.microsoft.com/office/drawing/2014/main" id="{4A03B599-6C58-63CE-D5E5-BEA79CA08160}"/>
                  </a:ext>
                </a:extLst>
              </p:cNvPr>
              <p:cNvSpPr>
                <a:spLocks noGrp="1" noRot="1"/>
              </p:cNvSpPr>
              <p:nvPr>
                <p:ph type="body" idx="1"/>
              </p:nvPr>
            </p:nvSpPr>
            <p:spPr>
              <a:xfrm>
                <a:off x="381000" y="1600200"/>
                <a:ext cx="11527465" cy="4526280"/>
              </a:xfrm>
            </p:spPr>
            <p:txBody>
              <a:bodyPr/>
              <a:lstStyle/>
              <a:p>
                <a:pPr marL="88900" indent="265430" algn="just">
                  <a:buNone/>
                </a:pPr>
                <a:r>
                  <a:rPr lang="cs-CZ" sz="2000" b="1" dirty="0"/>
                  <a:t>Dvojí možné chápání individuální nabídky práce:</a:t>
                </a:r>
              </a:p>
              <a:p>
                <a:pPr marL="546100" indent="-457200" algn="just">
                  <a:buSzPct val="100000"/>
                  <a:buFont typeface="+mj-lt"/>
                  <a:buAutoNum type="arabicPeriod"/>
                </a:pPr>
                <a:r>
                  <a:rPr lang="cs-CZ" sz="2000" b="1" dirty="0">
                    <a:solidFill>
                      <a:srgbClr val="FF0000"/>
                    </a:solidFill>
                  </a:rPr>
                  <a:t>Nabídka práce jednoho člověka: z hlediska jednoho nabízejícího.</a:t>
                </a:r>
              </a:p>
              <a:p>
                <a:pPr marL="546100" indent="-457200" algn="just">
                  <a:buSzPct val="100000"/>
                  <a:buFont typeface="+mj-lt"/>
                  <a:buAutoNum type="arabicPeriod"/>
                </a:pPr>
                <a:r>
                  <a:rPr lang="cs-CZ" sz="2000" b="1" dirty="0"/>
                  <a:t>Nabídka práce jedné firmě: z hlediska jednoho poptávajícího.</a:t>
                </a:r>
              </a:p>
              <a:p>
                <a:pPr marL="546100" indent="-457200" algn="just">
                  <a:buSzPct val="100000"/>
                  <a:buFont typeface="+mj-lt"/>
                  <a:buAutoNum type="arabicPeriod"/>
                </a:pPr>
                <a:endParaRPr lang="cs-CZ" sz="2000" b="1" dirty="0"/>
              </a:p>
              <a:p>
                <a:pPr marL="546100" indent="-457200" algn="just">
                  <a:buSzPct val="100000"/>
                </a:pPr>
                <a:r>
                  <a:rPr lang="cs-CZ" sz="2000" b="1" dirty="0"/>
                  <a:t>Ad 1)</a:t>
                </a:r>
                <a:r>
                  <a:rPr lang="cs-CZ" sz="2000" b="1" dirty="0">
                    <a:solidFill>
                      <a:srgbClr val="FF0000"/>
                    </a:solidFill>
                  </a:rPr>
                  <a:t> Individuální nabídka práce</a:t>
                </a:r>
              </a:p>
              <a:p>
                <a:pPr marL="546100" indent="-457200" algn="just">
                  <a:buSzPct val="100000"/>
                  <a:buFont typeface="Wingdings" panose="05000000000000000000" pitchFamily="2" charset="2"/>
                  <a:buChar char="§"/>
                </a:pPr>
                <a:r>
                  <a:rPr lang="cs-CZ" sz="2000" b="1" dirty="0">
                    <a:solidFill>
                      <a:schemeClr val="tx1"/>
                    </a:solidFill>
                  </a:rPr>
                  <a:t>Jednotlivec volí mezi dvěma „statky“: </a:t>
                </a:r>
                <a:r>
                  <a:rPr lang="cs-CZ" sz="2000" b="1" dirty="0">
                    <a:solidFill>
                      <a:srgbClr val="FF0000"/>
                    </a:solidFill>
                  </a:rPr>
                  <a:t>mezi spotřebou (C) a volným časem (označíme jej jako H).</a:t>
                </a:r>
              </a:p>
              <a:p>
                <a:pPr marL="546100" indent="-457200" algn="just">
                  <a:buSzPct val="100000"/>
                  <a:buFont typeface="Wingdings" panose="05000000000000000000" pitchFamily="2" charset="2"/>
                  <a:buChar char="§"/>
                </a:pPr>
                <a:r>
                  <a:rPr lang="cs-CZ" sz="2000" b="1" dirty="0">
                    <a:solidFill>
                      <a:schemeClr val="tx1"/>
                    </a:solidFill>
                  </a:rPr>
                  <a:t>Předpoklad: spotřeba realizována jen jako důsledek vlastní práce (L). </a:t>
                </a:r>
              </a:p>
              <a:p>
                <a:pPr marL="546100" indent="-457200" algn="just">
                  <a:buSzPct val="100000"/>
                  <a:buFont typeface="Wingdings" panose="05000000000000000000" pitchFamily="2" charset="2"/>
                  <a:buChar char="§"/>
                </a:pPr>
                <a:r>
                  <a:rPr lang="cs-CZ" sz="2000" b="1" dirty="0">
                    <a:solidFill>
                      <a:schemeClr val="tx1"/>
                    </a:solidFill>
                  </a:rPr>
                  <a:t>Součet hodin práce a volného času během jednoho dne: </a:t>
                </a:r>
                <a:r>
                  <a:rPr lang="cs-CZ" sz="2000" b="1" dirty="0">
                    <a:solidFill>
                      <a:schemeClr val="tx1"/>
                    </a:solidFill>
                    <a:highlight>
                      <a:srgbClr val="FFFF00"/>
                    </a:highlight>
                  </a:rPr>
                  <a:t>L + H = 24.</a:t>
                </a:r>
              </a:p>
              <a:p>
                <a:pPr marL="546100" indent="-457200" algn="just">
                  <a:buSzPct val="100000"/>
                  <a:buFont typeface="Wingdings" panose="05000000000000000000" pitchFamily="2" charset="2"/>
                  <a:buChar char="§"/>
                </a:pPr>
                <a:r>
                  <a:rPr lang="cs-CZ" sz="2000" b="1" dirty="0">
                    <a:solidFill>
                      <a:schemeClr val="tx1"/>
                    </a:solidFill>
                  </a:rPr>
                  <a:t>Optimální rozložení času mezi práci a volný čas: </a:t>
                </a:r>
                <a:r>
                  <a:rPr lang="cs-CZ" sz="2000" b="1" i="1" dirty="0">
                    <a:solidFill>
                      <a:schemeClr val="tx1"/>
                    </a:solidFill>
                  </a:rPr>
                  <a:t>jednotlivec při dané kombinaci práce a volna maximalizuje svůj užitek, daný spotřebou statků a volným časem:</a:t>
                </a:r>
              </a:p>
              <a:p>
                <a:pPr marL="88900" indent="0" algn="ctr">
                  <a:buSzPct val="100000"/>
                  <a:buNone/>
                </a:pPr>
                <a14:m>
                  <m:oMathPara xmlns:m="http://schemas.openxmlformats.org/officeDocument/2006/math">
                    <m:oMathParaPr>
                      <m:jc m:val="centerGroup"/>
                    </m:oMathParaPr>
                    <m:oMath xmlns:m="http://schemas.openxmlformats.org/officeDocument/2006/math">
                      <m:r>
                        <a:rPr lang="en-GB" sz="1800" b="1" i="1" dirty="0" smtClean="0">
                          <a:solidFill>
                            <a:srgbClr val="000000"/>
                          </a:solidFill>
                          <a:effectLst/>
                          <a:latin typeface="Cambria Math" panose="02040503050406030204" pitchFamily="18" charset="0"/>
                        </a:rPr>
                        <m:t>𝑼</m:t>
                      </m:r>
                      <m:r>
                        <a:rPr lang="en-GB" sz="1800" b="1" i="1" dirty="0" smtClean="0">
                          <a:solidFill>
                            <a:srgbClr val="000000"/>
                          </a:solidFill>
                          <a:effectLst/>
                          <a:latin typeface="Cambria Math" panose="02040503050406030204" pitchFamily="18" charset="0"/>
                        </a:rPr>
                        <m:t> = ƒ(</m:t>
                      </m:r>
                      <m:r>
                        <a:rPr lang="en-GB" sz="1800" b="1" i="1" dirty="0" smtClean="0">
                          <a:solidFill>
                            <a:srgbClr val="000000"/>
                          </a:solidFill>
                          <a:effectLst/>
                          <a:latin typeface="Cambria Math" panose="02040503050406030204" pitchFamily="18" charset="0"/>
                        </a:rPr>
                        <m:t>𝑪</m:t>
                      </m:r>
                      <m:r>
                        <a:rPr lang="en-GB" sz="1800" b="1" i="1" dirty="0" smtClean="0">
                          <a:solidFill>
                            <a:srgbClr val="000000"/>
                          </a:solidFill>
                          <a:effectLst/>
                          <a:latin typeface="Cambria Math" panose="02040503050406030204" pitchFamily="18" charset="0"/>
                        </a:rPr>
                        <m:t>,</m:t>
                      </m:r>
                      <m:r>
                        <a:rPr lang="en-GB" sz="1800" b="1" i="1" dirty="0" smtClean="0">
                          <a:solidFill>
                            <a:srgbClr val="000000"/>
                          </a:solidFill>
                          <a:effectLst/>
                          <a:latin typeface="Cambria Math" panose="02040503050406030204" pitchFamily="18" charset="0"/>
                        </a:rPr>
                        <m:t>𝑯</m:t>
                      </m:r>
                      <m:r>
                        <a:rPr lang="en-GB" sz="1800" b="1" i="1" dirty="0" smtClean="0">
                          <a:solidFill>
                            <a:srgbClr val="000000"/>
                          </a:solidFill>
                          <a:effectLst/>
                          <a:latin typeface="Cambria Math" panose="02040503050406030204" pitchFamily="18" charset="0"/>
                        </a:rPr>
                        <m:t>)</m:t>
                      </m:r>
                    </m:oMath>
                  </m:oMathPara>
                </a14:m>
                <a:endParaRPr lang="cs-CZ" sz="2000" b="1" i="1" dirty="0">
                  <a:solidFill>
                    <a:schemeClr val="tx1"/>
                  </a:solidFill>
                </a:endParaRPr>
              </a:p>
            </p:txBody>
          </p:sp>
        </mc:Choice>
        <mc:Fallback xmlns="">
          <p:sp>
            <p:nvSpPr>
              <p:cNvPr id="23554" name="Text Placeholder 23553">
                <a:extLst>
                  <a:ext uri="{FF2B5EF4-FFF2-40B4-BE49-F238E27FC236}">
                    <a16:creationId xmlns:a16="http://schemas.microsoft.com/office/drawing/2014/main" id="{4A03B599-6C58-63CE-D5E5-BEA79CA08160}"/>
                  </a:ext>
                </a:extLst>
              </p:cNvPr>
              <p:cNvSpPr>
                <a:spLocks noGrp="1" noRot="1" noChangeAspect="1" noMove="1" noResize="1" noEditPoints="1" noAdjustHandles="1" noChangeArrowheads="1" noChangeShapeType="1" noTextEdit="1"/>
              </p:cNvSpPr>
              <p:nvPr>
                <p:ph type="body" idx="1"/>
              </p:nvPr>
            </p:nvSpPr>
            <p:spPr>
              <a:xfrm>
                <a:off x="381000" y="1600200"/>
                <a:ext cx="11527465" cy="4526280"/>
              </a:xfrm>
              <a:blipFill>
                <a:blip r:embed="rId2"/>
                <a:stretch>
                  <a:fillRect r="-582"/>
                </a:stretch>
              </a:blipFill>
            </p:spPr>
            <p:txBody>
              <a:bodyPr/>
              <a:lstStyle/>
              <a:p>
                <a:r>
                  <a:rPr lang="en-GB">
                    <a:noFill/>
                  </a:rPr>
                  <a:t> </a:t>
                </a:r>
              </a:p>
            </p:txBody>
          </p:sp>
        </mc:Fallback>
      </mc:AlternateContent>
      <p:sp>
        <p:nvSpPr>
          <p:cNvPr id="23555" name="Rectangles 23554">
            <a:extLst>
              <a:ext uri="{FF2B5EF4-FFF2-40B4-BE49-F238E27FC236}">
                <a16:creationId xmlns:a16="http://schemas.microsoft.com/office/drawing/2014/main" id="{F5B6141D-764F-498B-CCB5-82B30FAD79C4}"/>
              </a:ext>
            </a:extLst>
          </p:cNvPr>
          <p:cNvSpPr/>
          <p:nvPr/>
        </p:nvSpPr>
        <p:spPr>
          <a:xfrm>
            <a:off x="1903413" y="369253"/>
            <a:ext cx="8229600"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en-GB" sz="2800" b="1" dirty="0">
                <a:solidFill>
                  <a:srgbClr val="C00000"/>
                </a:solidFill>
              </a:rPr>
              <a:t>NABÍDKA PRÁCE</a:t>
            </a:r>
          </a:p>
        </p:txBody>
      </p:sp>
    </p:spTree>
    <p:extLst>
      <p:ext uri="{BB962C8B-B14F-4D97-AF65-F5344CB8AC3E}">
        <p14:creationId xmlns:p14="http://schemas.microsoft.com/office/powerpoint/2010/main" val="260409361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13C10-C789-3A65-2F38-1EA569E2FFC8}"/>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3554" name="Text Placeholder 23553">
                <a:extLst>
                  <a:ext uri="{FF2B5EF4-FFF2-40B4-BE49-F238E27FC236}">
                    <a16:creationId xmlns:a16="http://schemas.microsoft.com/office/drawing/2014/main" id="{DDC18CDC-21AD-0A83-612D-AE22805CB486}"/>
                  </a:ext>
                </a:extLst>
              </p:cNvPr>
              <p:cNvSpPr>
                <a:spLocks noGrp="1" noRot="1"/>
              </p:cNvSpPr>
              <p:nvPr>
                <p:ph type="body" idx="1"/>
              </p:nvPr>
            </p:nvSpPr>
            <p:spPr>
              <a:xfrm>
                <a:off x="381000" y="1414130"/>
                <a:ext cx="11527465" cy="4712350"/>
              </a:xfrm>
            </p:spPr>
            <p:txBody>
              <a:bodyPr>
                <a:normAutofit/>
              </a:bodyPr>
              <a:lstStyle/>
              <a:p>
                <a:pPr marL="431800" indent="-342900" algn="just"/>
                <a:r>
                  <a:rPr lang="cs-CZ" sz="2000" b="1" i="1" dirty="0">
                    <a:solidFill>
                      <a:schemeClr val="tx1"/>
                    </a:solidFill>
                  </a:rPr>
                  <a:t>Maximalizace užitku jednotlivce – dvě omezení:</a:t>
                </a:r>
              </a:p>
              <a:p>
                <a:pPr marL="546100" indent="-457200" algn="just">
                  <a:buSzPct val="100000"/>
                  <a:buFont typeface="+mj-lt"/>
                  <a:buAutoNum type="arabicPeriod"/>
                </a:pPr>
                <a:r>
                  <a:rPr lang="cs-CZ" sz="2000" b="1" i="1" dirty="0">
                    <a:solidFill>
                      <a:schemeClr val="tx1"/>
                    </a:solidFill>
                  </a:rPr>
                  <a:t>Den má 24 hodin: </a:t>
                </a:r>
                <a:r>
                  <a:rPr lang="cs-CZ" sz="2000" b="1" i="1" dirty="0">
                    <a:solidFill>
                      <a:schemeClr val="tx1"/>
                    </a:solidFill>
                    <a:highlight>
                      <a:srgbClr val="FFFF00"/>
                    </a:highlight>
                  </a:rPr>
                  <a:t>L + H = 24</a:t>
                </a:r>
                <a:r>
                  <a:rPr lang="cs-CZ" sz="2000" b="1" i="1" dirty="0">
                    <a:solidFill>
                      <a:schemeClr val="tx1"/>
                    </a:solidFill>
                  </a:rPr>
                  <a:t>; úpravou </a:t>
                </a:r>
                <a:r>
                  <a:rPr lang="cs-CZ" sz="2000" b="1" i="1" dirty="0">
                    <a:solidFill>
                      <a:schemeClr val="tx1"/>
                    </a:solidFill>
                    <a:highlight>
                      <a:srgbClr val="FFFF00"/>
                    </a:highlight>
                  </a:rPr>
                  <a:t>L = 24 – H;</a:t>
                </a:r>
              </a:p>
              <a:p>
                <a:pPr marL="546100" indent="-457200" algn="just">
                  <a:buSzPct val="100000"/>
                  <a:buFont typeface="+mj-lt"/>
                  <a:buAutoNum type="arabicPeriod"/>
                </a:pPr>
                <a:r>
                  <a:rPr lang="cs-CZ" sz="2000" b="1" i="1" dirty="0">
                    <a:solidFill>
                      <a:schemeClr val="tx1"/>
                    </a:solidFill>
                  </a:rPr>
                  <a:t>Spotřeba – realizována pouze na základě jeho vlastní práce; Mzdová sazba jednotlivce: w =&gt; druhé omezení:</a:t>
                </a:r>
              </a:p>
              <a:p>
                <a:pPr marL="88900" indent="265430" algn="ctr">
                  <a:buNone/>
                </a:pPr>
                <a14:m>
                  <m:oMathPara xmlns:m="http://schemas.openxmlformats.org/officeDocument/2006/math">
                    <m:oMathParaPr>
                      <m:jc m:val="centerGroup"/>
                    </m:oMathParaPr>
                    <m:oMath xmlns:m="http://schemas.openxmlformats.org/officeDocument/2006/math">
                      <m:r>
                        <a:rPr lang="cs-CZ" sz="2000" b="1" i="1" dirty="0" smtClean="0">
                          <a:solidFill>
                            <a:schemeClr val="tx1"/>
                          </a:solidFill>
                          <a:latin typeface="Cambria Math" panose="02040503050406030204" pitchFamily="18" charset="0"/>
                        </a:rPr>
                        <m:t>𝑪</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𝒘</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𝑳</m:t>
                      </m:r>
                      <m:r>
                        <a:rPr lang="cs-CZ" sz="2000" b="1" i="1" dirty="0" smtClean="0">
                          <a:solidFill>
                            <a:schemeClr val="tx1"/>
                          </a:solidFill>
                          <a:latin typeface="Cambria Math" panose="02040503050406030204" pitchFamily="18" charset="0"/>
                        </a:rPr>
                        <m:t>.</m:t>
                      </m:r>
                    </m:oMath>
                  </m:oMathPara>
                </a14:m>
                <a:endParaRPr lang="cs-CZ" sz="2000" b="1" i="1" dirty="0">
                  <a:solidFill>
                    <a:schemeClr val="tx1"/>
                  </a:solidFill>
                </a:endParaRPr>
              </a:p>
              <a:p>
                <a:pPr marL="431800" indent="-342900" algn="just"/>
                <a:r>
                  <a:rPr lang="cs-CZ" sz="2000" b="1" i="1" dirty="0">
                    <a:solidFill>
                      <a:schemeClr val="tx1"/>
                    </a:solidFill>
                  </a:rPr>
                  <a:t>Za L dosadíme 24 – H, dostaneme</a:t>
                </a:r>
              </a:p>
              <a:p>
                <a:pPr marL="88900" indent="265430" algn="ctr">
                  <a:buNone/>
                </a:pPr>
                <a14:m>
                  <m:oMathPara xmlns:m="http://schemas.openxmlformats.org/officeDocument/2006/math">
                    <m:oMathParaPr>
                      <m:jc m:val="centerGroup"/>
                    </m:oMathParaPr>
                    <m:oMath xmlns:m="http://schemas.openxmlformats.org/officeDocument/2006/math">
                      <m:r>
                        <a:rPr lang="cs-CZ" sz="2000" b="1" i="1" dirty="0" smtClean="0">
                          <a:solidFill>
                            <a:schemeClr val="tx1"/>
                          </a:solidFill>
                          <a:latin typeface="Cambria Math" panose="02040503050406030204" pitchFamily="18" charset="0"/>
                        </a:rPr>
                        <m:t>𝑪</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𝒘</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𝟐𝟒</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𝑯</m:t>
                      </m:r>
                      <m:r>
                        <a:rPr lang="cs-CZ" sz="2000" b="1" i="1" dirty="0" smtClean="0">
                          <a:solidFill>
                            <a:schemeClr val="tx1"/>
                          </a:solidFill>
                          <a:latin typeface="Cambria Math" panose="02040503050406030204" pitchFamily="18" charset="0"/>
                        </a:rPr>
                        <m:t>)</m:t>
                      </m:r>
                    </m:oMath>
                  </m:oMathPara>
                </a14:m>
                <a:endParaRPr lang="cs-CZ" sz="2000" b="1" i="1" dirty="0">
                  <a:solidFill>
                    <a:schemeClr val="tx1"/>
                  </a:solidFill>
                </a:endParaRPr>
              </a:p>
              <a:p>
                <a:pPr marL="88900" indent="265430" algn="ctr">
                  <a:buNone/>
                </a:pPr>
                <a14:m>
                  <m:oMathPara xmlns:m="http://schemas.openxmlformats.org/officeDocument/2006/math">
                    <m:oMathParaPr>
                      <m:jc m:val="centerGroup"/>
                    </m:oMathParaPr>
                    <m:oMath xmlns:m="http://schemas.openxmlformats.org/officeDocument/2006/math">
                      <m:r>
                        <a:rPr lang="cs-CZ" sz="2000" b="1" i="1" dirty="0" smtClean="0">
                          <a:solidFill>
                            <a:schemeClr val="tx1"/>
                          </a:solidFill>
                          <a:latin typeface="Cambria Math" panose="02040503050406030204" pitchFamily="18" charset="0"/>
                        </a:rPr>
                        <m:t>𝑪</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𝟐𝟒</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𝒘</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𝒘</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𝑯</m:t>
                      </m:r>
                    </m:oMath>
                  </m:oMathPara>
                </a14:m>
                <a:endParaRPr lang="cs-CZ" sz="2000" b="1" i="1" dirty="0">
                  <a:solidFill>
                    <a:schemeClr val="tx1"/>
                  </a:solidFill>
                </a:endParaRPr>
              </a:p>
              <a:p>
                <a:pPr marL="88900" indent="265430" algn="ctr">
                  <a:buNone/>
                </a:pPr>
                <a14:m>
                  <m:oMathPara xmlns:m="http://schemas.openxmlformats.org/officeDocument/2006/math">
                    <m:oMathParaPr>
                      <m:jc m:val="centerGroup"/>
                    </m:oMathParaPr>
                    <m:oMath xmlns:m="http://schemas.openxmlformats.org/officeDocument/2006/math">
                      <m:r>
                        <a:rPr lang="cs-CZ" sz="2000" b="1" i="1" dirty="0" smtClean="0">
                          <a:solidFill>
                            <a:schemeClr val="tx1"/>
                          </a:solidFill>
                          <a:latin typeface="Cambria Math" panose="02040503050406030204" pitchFamily="18" charset="0"/>
                        </a:rPr>
                        <m:t>𝟎</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𝟐𝟒</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𝒘</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𝑪</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𝒘</m:t>
                      </m:r>
                      <m:r>
                        <a:rPr lang="cs-CZ" sz="2000" b="1" i="1" dirty="0" smtClean="0">
                          <a:solidFill>
                            <a:schemeClr val="tx1"/>
                          </a:solidFill>
                          <a:latin typeface="Cambria Math" panose="02040503050406030204" pitchFamily="18" charset="0"/>
                        </a:rPr>
                        <m:t> · </m:t>
                      </m:r>
                      <m:r>
                        <a:rPr lang="cs-CZ" sz="2000" b="1" i="1" dirty="0" smtClean="0">
                          <a:solidFill>
                            <a:schemeClr val="tx1"/>
                          </a:solidFill>
                          <a:latin typeface="Cambria Math" panose="02040503050406030204" pitchFamily="18" charset="0"/>
                        </a:rPr>
                        <m:t>𝑯</m:t>
                      </m:r>
                    </m:oMath>
                  </m:oMathPara>
                </a14:m>
                <a:endParaRPr lang="cs-CZ" sz="2000" b="1" i="1" dirty="0">
                  <a:solidFill>
                    <a:schemeClr val="tx1"/>
                  </a:solidFill>
                </a:endParaRPr>
              </a:p>
              <a:p>
                <a:pPr marL="431800" indent="-342900" algn="just"/>
                <a:r>
                  <a:rPr lang="cs-CZ" sz="2000" b="1" i="1" dirty="0">
                    <a:solidFill>
                      <a:schemeClr val="tx1"/>
                    </a:solidFill>
                  </a:rPr>
                  <a:t>Proměnné funkce užitku: SPOTŘEBA a VOLNÝ ČAS, </a:t>
                </a:r>
              </a:p>
              <a:p>
                <a:pPr marL="431800" indent="-342900" algn="just"/>
                <a:r>
                  <a:rPr lang="cs-CZ" sz="2000" b="1" i="1" dirty="0">
                    <a:solidFill>
                      <a:schemeClr val="tx1"/>
                    </a:solidFill>
                  </a:rPr>
                  <a:t>Relativní cena: MZDOVÁ SAZBA. </a:t>
                </a:r>
              </a:p>
              <a:p>
                <a:pPr marL="431800" indent="-342900" algn="just"/>
                <a:r>
                  <a:rPr lang="cs-CZ" sz="2000" b="1" i="1" dirty="0">
                    <a:solidFill>
                      <a:schemeClr val="tx1"/>
                    </a:solidFill>
                  </a:rPr>
                  <a:t>Podmínka maxima užitku: </a:t>
                </a:r>
                <a14:m>
                  <m:oMath xmlns:m="http://schemas.openxmlformats.org/officeDocument/2006/math">
                    <m:r>
                      <a:rPr lang="cs-CZ" sz="2800" b="1" i="1" smtClean="0">
                        <a:solidFill>
                          <a:schemeClr val="tx1"/>
                        </a:solidFill>
                        <a:latin typeface="Cambria Math" panose="02040503050406030204" pitchFamily="18" charset="0"/>
                      </a:rPr>
                      <m:t>𝒘</m:t>
                    </m:r>
                    <m:r>
                      <a:rPr lang="cs-CZ" sz="2800" b="1" i="1" smtClean="0">
                        <a:solidFill>
                          <a:schemeClr val="tx1"/>
                        </a:solidFill>
                        <a:latin typeface="Cambria Math" panose="02040503050406030204" pitchFamily="18" charset="0"/>
                      </a:rPr>
                      <m:t>=</m:t>
                    </m:r>
                    <m:f>
                      <m:fPr>
                        <m:ctrlPr>
                          <a:rPr lang="cs-CZ" sz="2800" b="1" i="1" smtClean="0">
                            <a:solidFill>
                              <a:schemeClr val="tx1"/>
                            </a:solidFill>
                            <a:latin typeface="Cambria Math" panose="02040503050406030204" pitchFamily="18" charset="0"/>
                          </a:rPr>
                        </m:ctrlPr>
                      </m:fPr>
                      <m:num>
                        <m:r>
                          <a:rPr lang="cs-CZ" sz="2800" b="1" i="1" smtClean="0">
                            <a:solidFill>
                              <a:schemeClr val="tx1"/>
                            </a:solidFill>
                            <a:latin typeface="Cambria Math" panose="02040503050406030204" pitchFamily="18" charset="0"/>
                            <a:ea typeface="Cambria Math" panose="02040503050406030204" pitchFamily="18" charset="0"/>
                          </a:rPr>
                          <m:t>𝜹</m:t>
                        </m:r>
                        <m:r>
                          <a:rPr lang="cs-CZ" sz="2800" b="1" i="1" smtClean="0">
                            <a:solidFill>
                              <a:schemeClr val="tx1"/>
                            </a:solidFill>
                            <a:latin typeface="Cambria Math" panose="02040503050406030204" pitchFamily="18" charset="0"/>
                            <a:ea typeface="Cambria Math" panose="02040503050406030204" pitchFamily="18" charset="0"/>
                          </a:rPr>
                          <m:t>𝑼</m:t>
                        </m:r>
                        <m:r>
                          <a:rPr lang="cs-CZ" sz="2800" b="1" i="1" smtClean="0">
                            <a:solidFill>
                              <a:schemeClr val="tx1"/>
                            </a:solidFill>
                            <a:latin typeface="Cambria Math" panose="02040503050406030204" pitchFamily="18" charset="0"/>
                            <a:ea typeface="Cambria Math" panose="02040503050406030204" pitchFamily="18" charset="0"/>
                          </a:rPr>
                          <m:t>/</m:t>
                        </m:r>
                        <m:r>
                          <a:rPr lang="cs-CZ" sz="2800" b="1" i="1" smtClean="0">
                            <a:solidFill>
                              <a:schemeClr val="tx1"/>
                            </a:solidFill>
                            <a:latin typeface="Cambria Math" panose="02040503050406030204" pitchFamily="18" charset="0"/>
                            <a:ea typeface="Cambria Math" panose="02040503050406030204" pitchFamily="18" charset="0"/>
                          </a:rPr>
                          <m:t>𝜹</m:t>
                        </m:r>
                        <m:r>
                          <a:rPr lang="cs-CZ" sz="2800" b="1" i="1" smtClean="0">
                            <a:solidFill>
                              <a:schemeClr val="tx1"/>
                            </a:solidFill>
                            <a:latin typeface="Cambria Math" panose="02040503050406030204" pitchFamily="18" charset="0"/>
                            <a:ea typeface="Cambria Math" panose="02040503050406030204" pitchFamily="18" charset="0"/>
                          </a:rPr>
                          <m:t>𝑯</m:t>
                        </m:r>
                      </m:num>
                      <m:den>
                        <m:r>
                          <a:rPr lang="cs-CZ" sz="2800" b="1" i="1">
                            <a:solidFill>
                              <a:schemeClr val="tx1"/>
                            </a:solidFill>
                            <a:latin typeface="Cambria Math" panose="02040503050406030204" pitchFamily="18" charset="0"/>
                            <a:ea typeface="Cambria Math" panose="02040503050406030204" pitchFamily="18" charset="0"/>
                          </a:rPr>
                          <m:t>𝜹</m:t>
                        </m:r>
                        <m:r>
                          <a:rPr lang="cs-CZ" sz="2800" b="1" i="1">
                            <a:solidFill>
                              <a:schemeClr val="tx1"/>
                            </a:solidFill>
                            <a:latin typeface="Cambria Math" panose="02040503050406030204" pitchFamily="18" charset="0"/>
                            <a:ea typeface="Cambria Math" panose="02040503050406030204" pitchFamily="18" charset="0"/>
                          </a:rPr>
                          <m:t>𝑼</m:t>
                        </m:r>
                        <m:r>
                          <a:rPr lang="cs-CZ" sz="2800" b="1" i="1">
                            <a:solidFill>
                              <a:schemeClr val="tx1"/>
                            </a:solidFill>
                            <a:latin typeface="Cambria Math" panose="02040503050406030204" pitchFamily="18" charset="0"/>
                            <a:ea typeface="Cambria Math" panose="02040503050406030204" pitchFamily="18" charset="0"/>
                          </a:rPr>
                          <m:t>/</m:t>
                        </m:r>
                        <m:r>
                          <a:rPr lang="cs-CZ" sz="2800" b="1" i="1">
                            <a:solidFill>
                              <a:schemeClr val="tx1"/>
                            </a:solidFill>
                            <a:latin typeface="Cambria Math" panose="02040503050406030204" pitchFamily="18" charset="0"/>
                            <a:ea typeface="Cambria Math" panose="02040503050406030204" pitchFamily="18" charset="0"/>
                          </a:rPr>
                          <m:t>𝜹</m:t>
                        </m:r>
                        <m:r>
                          <a:rPr lang="cs-CZ" sz="2800" b="1" i="1" smtClean="0">
                            <a:solidFill>
                              <a:schemeClr val="tx1"/>
                            </a:solidFill>
                            <a:latin typeface="Cambria Math" panose="02040503050406030204" pitchFamily="18" charset="0"/>
                            <a:ea typeface="Cambria Math" panose="02040503050406030204" pitchFamily="18" charset="0"/>
                          </a:rPr>
                          <m:t>𝑪</m:t>
                        </m:r>
                      </m:den>
                    </m:f>
                    <m:r>
                      <a:rPr lang="cs-CZ" sz="2800" b="1" i="1" smtClean="0">
                        <a:solidFill>
                          <a:schemeClr val="tx1"/>
                        </a:solidFill>
                        <a:latin typeface="Cambria Math" panose="02040503050406030204" pitchFamily="18" charset="0"/>
                      </a:rPr>
                      <m:t>=</m:t>
                    </m:r>
                    <m:r>
                      <a:rPr lang="cs-CZ" sz="2800" b="1" i="1" smtClean="0">
                        <a:solidFill>
                          <a:schemeClr val="tx1"/>
                        </a:solidFill>
                        <a:latin typeface="Cambria Math" panose="02040503050406030204" pitchFamily="18" charset="0"/>
                      </a:rPr>
                      <m:t>𝑴𝑹𝑺</m:t>
                    </m:r>
                  </m:oMath>
                </a14:m>
                <a:endParaRPr lang="cs-CZ" sz="2000" b="1" i="1" dirty="0">
                  <a:solidFill>
                    <a:schemeClr val="tx1"/>
                  </a:solidFill>
                </a:endParaRPr>
              </a:p>
            </p:txBody>
          </p:sp>
        </mc:Choice>
        <mc:Fallback xmlns="">
          <p:sp>
            <p:nvSpPr>
              <p:cNvPr id="23554" name="Text Placeholder 23553">
                <a:extLst>
                  <a:ext uri="{FF2B5EF4-FFF2-40B4-BE49-F238E27FC236}">
                    <a16:creationId xmlns:a16="http://schemas.microsoft.com/office/drawing/2014/main" id="{DDC18CDC-21AD-0A83-612D-AE22805CB486}"/>
                  </a:ext>
                </a:extLst>
              </p:cNvPr>
              <p:cNvSpPr>
                <a:spLocks noGrp="1" noRot="1" noChangeAspect="1" noMove="1" noResize="1" noEditPoints="1" noAdjustHandles="1" noChangeArrowheads="1" noChangeShapeType="1" noTextEdit="1"/>
              </p:cNvSpPr>
              <p:nvPr>
                <p:ph type="body" idx="1"/>
              </p:nvPr>
            </p:nvSpPr>
            <p:spPr>
              <a:xfrm>
                <a:off x="381000" y="1414130"/>
                <a:ext cx="11527465" cy="4712350"/>
              </a:xfrm>
              <a:blipFill>
                <a:blip r:embed="rId2"/>
                <a:stretch>
                  <a:fillRect l="-476" t="-2717" r="-582"/>
                </a:stretch>
              </a:blipFill>
            </p:spPr>
            <p:txBody>
              <a:bodyPr/>
              <a:lstStyle/>
              <a:p>
                <a:r>
                  <a:rPr lang="en-GB">
                    <a:noFill/>
                  </a:rPr>
                  <a:t> </a:t>
                </a:r>
              </a:p>
            </p:txBody>
          </p:sp>
        </mc:Fallback>
      </mc:AlternateContent>
      <p:sp>
        <p:nvSpPr>
          <p:cNvPr id="23555" name="Rectangles 23554">
            <a:extLst>
              <a:ext uri="{FF2B5EF4-FFF2-40B4-BE49-F238E27FC236}">
                <a16:creationId xmlns:a16="http://schemas.microsoft.com/office/drawing/2014/main" id="{135177EC-8819-E3E6-4722-1BD4D70E043D}"/>
              </a:ext>
            </a:extLst>
          </p:cNvPr>
          <p:cNvSpPr/>
          <p:nvPr/>
        </p:nvSpPr>
        <p:spPr>
          <a:xfrm>
            <a:off x="1903413" y="369253"/>
            <a:ext cx="8229600"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en-GB" sz="2800" b="1" dirty="0">
                <a:solidFill>
                  <a:srgbClr val="C00000"/>
                </a:solidFill>
              </a:rPr>
              <a:t>NABÍDKA PRÁCE</a:t>
            </a:r>
          </a:p>
        </p:txBody>
      </p:sp>
      <p:sp>
        <p:nvSpPr>
          <p:cNvPr id="2" name="Arrow: Right 1">
            <a:extLst>
              <a:ext uri="{FF2B5EF4-FFF2-40B4-BE49-F238E27FC236}">
                <a16:creationId xmlns:a16="http://schemas.microsoft.com/office/drawing/2014/main" id="{B309BEC9-09A3-E446-9DEE-D1E8541E5E2B}"/>
              </a:ext>
            </a:extLst>
          </p:cNvPr>
          <p:cNvSpPr/>
          <p:nvPr/>
        </p:nvSpPr>
        <p:spPr>
          <a:xfrm>
            <a:off x="9377916" y="5050465"/>
            <a:ext cx="1212112" cy="5954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386299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3AD30-BEC2-1DA9-31EC-C0ECDE83947E}"/>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678E03BF-983B-74F8-07EC-F0DA43769741}"/>
              </a:ext>
            </a:extLst>
          </p:cNvPr>
          <p:cNvSpPr>
            <a:spLocks noGrp="1" noRot="1"/>
          </p:cNvSpPr>
          <p:nvPr>
            <p:ph type="body" idx="1"/>
          </p:nvPr>
        </p:nvSpPr>
        <p:spPr>
          <a:xfrm>
            <a:off x="6858000" y="1414130"/>
            <a:ext cx="5050465" cy="4712350"/>
          </a:xfrm>
        </p:spPr>
        <p:txBody>
          <a:bodyPr>
            <a:normAutofit/>
          </a:bodyPr>
          <a:lstStyle/>
          <a:p>
            <a:pPr marL="431800" indent="-342900" algn="just"/>
            <a:r>
              <a:rPr lang="cs-CZ" sz="2000" b="1" i="1" dirty="0">
                <a:solidFill>
                  <a:schemeClr val="tx1"/>
                </a:solidFill>
              </a:rPr>
              <a:t>Jednotlivec při dané reálné mzdové sazbě maximalizuje užitek: pracuje tolik hodin, aby se </a:t>
            </a:r>
            <a:r>
              <a:rPr lang="cs-CZ" sz="2000" b="1" i="1" dirty="0">
                <a:solidFill>
                  <a:srgbClr val="FF0000"/>
                </a:solidFill>
                <a:highlight>
                  <a:srgbClr val="FFFF00"/>
                </a:highlight>
              </a:rPr>
              <a:t>mezní míra substituce volného času spotřebou </a:t>
            </a:r>
            <a:r>
              <a:rPr lang="cs-CZ" sz="2000" b="1" i="1" dirty="0">
                <a:solidFill>
                  <a:schemeClr val="tx1"/>
                </a:solidFill>
                <a:highlight>
                  <a:srgbClr val="FFFF00"/>
                </a:highlight>
              </a:rPr>
              <a:t>rovnala </a:t>
            </a:r>
            <a:r>
              <a:rPr lang="cs-CZ" sz="2000" b="1" i="1" dirty="0">
                <a:solidFill>
                  <a:srgbClr val="FF0000"/>
                </a:solidFill>
                <a:highlight>
                  <a:srgbClr val="FFFF00"/>
                </a:highlight>
              </a:rPr>
              <a:t>mzdové sazbě </a:t>
            </a:r>
            <a:r>
              <a:rPr lang="cs-CZ" sz="2000" b="1" i="1" dirty="0">
                <a:solidFill>
                  <a:schemeClr val="tx1"/>
                </a:solidFill>
              </a:rPr>
              <a:t>(w).</a:t>
            </a:r>
          </a:p>
          <a:p>
            <a:pPr marL="431800" indent="-342900" algn="just"/>
            <a:endParaRPr lang="cs-CZ" sz="2000" b="1" i="1" dirty="0">
              <a:solidFill>
                <a:schemeClr val="tx1"/>
              </a:solidFill>
            </a:endParaRPr>
          </a:p>
          <a:p>
            <a:pPr marL="431800" indent="-342900" algn="just"/>
            <a:r>
              <a:rPr lang="cs-CZ" sz="2000" b="1" i="1" dirty="0">
                <a:solidFill>
                  <a:schemeClr val="tx1"/>
                </a:solidFill>
              </a:rPr>
              <a:t>Vliv změny reálné mzdové sazby (tj. ceny práce) na rozložení 24 hodin jednotlivce mezi práci a volný čas, =&gt; na jeho </a:t>
            </a:r>
            <a:r>
              <a:rPr lang="cs-CZ" sz="2000" b="1" i="1" dirty="0">
                <a:solidFill>
                  <a:schemeClr val="tx1"/>
                </a:solidFill>
                <a:highlight>
                  <a:srgbClr val="FFFF00"/>
                </a:highlight>
              </a:rPr>
              <a:t>optimum:</a:t>
            </a:r>
          </a:p>
          <a:p>
            <a:pPr marL="431800" indent="-342900" algn="just"/>
            <a:endParaRPr lang="cs-CZ" sz="2000" b="1" i="1" dirty="0">
              <a:solidFill>
                <a:schemeClr val="tx1"/>
              </a:solidFill>
            </a:endParaRPr>
          </a:p>
          <a:p>
            <a:pPr marL="431800" indent="-342900" algn="just">
              <a:buFont typeface="Wingdings" panose="05000000000000000000" pitchFamily="2" charset="2"/>
              <a:buChar char="ü"/>
            </a:pPr>
            <a:r>
              <a:rPr lang="pl-PL" sz="2000" b="1" i="1" dirty="0">
                <a:solidFill>
                  <a:schemeClr val="tx1"/>
                </a:solidFill>
              </a:rPr>
              <a:t>Růst mzdové sazby z w1 na w2 </a:t>
            </a:r>
            <a:endParaRPr lang="cs-CZ" sz="2000" b="1" i="1" dirty="0">
              <a:solidFill>
                <a:schemeClr val="tx1"/>
              </a:solidFill>
            </a:endParaRPr>
          </a:p>
        </p:txBody>
      </p:sp>
      <p:sp>
        <p:nvSpPr>
          <p:cNvPr id="23555" name="Rectangles 23554">
            <a:extLst>
              <a:ext uri="{FF2B5EF4-FFF2-40B4-BE49-F238E27FC236}">
                <a16:creationId xmlns:a16="http://schemas.microsoft.com/office/drawing/2014/main" id="{E3B4B059-BE3D-32F2-A4DC-ACF10E36E2F4}"/>
              </a:ext>
            </a:extLst>
          </p:cNvPr>
          <p:cNvSpPr/>
          <p:nvPr/>
        </p:nvSpPr>
        <p:spPr>
          <a:xfrm>
            <a:off x="1903413" y="369253"/>
            <a:ext cx="8229600"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en-GB" sz="2800" b="1" dirty="0">
                <a:solidFill>
                  <a:srgbClr val="C00000"/>
                </a:solidFill>
              </a:rPr>
              <a:t>NABÍDKA PRÁCE</a:t>
            </a:r>
          </a:p>
        </p:txBody>
      </p:sp>
      <p:pic>
        <p:nvPicPr>
          <p:cNvPr id="3" name="Picture 2">
            <a:extLst>
              <a:ext uri="{FF2B5EF4-FFF2-40B4-BE49-F238E27FC236}">
                <a16:creationId xmlns:a16="http://schemas.microsoft.com/office/drawing/2014/main" id="{A11E5E39-117B-553B-094D-DF3BCC6FF182}"/>
              </a:ext>
            </a:extLst>
          </p:cNvPr>
          <p:cNvPicPr>
            <a:picLocks noChangeAspect="1"/>
          </p:cNvPicPr>
          <p:nvPr/>
        </p:nvPicPr>
        <p:blipFill>
          <a:blip r:embed="rId3"/>
          <a:stretch>
            <a:fillRect/>
          </a:stretch>
        </p:blipFill>
        <p:spPr>
          <a:xfrm>
            <a:off x="116957" y="1807536"/>
            <a:ext cx="6262577" cy="4242390"/>
          </a:xfrm>
          <a:prstGeom prst="rect">
            <a:avLst/>
          </a:prstGeom>
        </p:spPr>
      </p:pic>
      <p:sp>
        <p:nvSpPr>
          <p:cNvPr id="4" name="Arrow: Right 3">
            <a:extLst>
              <a:ext uri="{FF2B5EF4-FFF2-40B4-BE49-F238E27FC236}">
                <a16:creationId xmlns:a16="http://schemas.microsoft.com/office/drawing/2014/main" id="{D387CA34-9C2E-42E3-ADF8-D6E81283B641}"/>
              </a:ext>
            </a:extLst>
          </p:cNvPr>
          <p:cNvSpPr/>
          <p:nvPr/>
        </p:nvSpPr>
        <p:spPr>
          <a:xfrm>
            <a:off x="10866474" y="5571460"/>
            <a:ext cx="616689" cy="29771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5" name="Content Placeholder 19465">
            <a:extLst>
              <a:ext uri="{FF2B5EF4-FFF2-40B4-BE49-F238E27FC236}">
                <a16:creationId xmlns:a16="http://schemas.microsoft.com/office/drawing/2014/main" id="{C74C116F-E577-0EEB-6BCF-BC7CAF305691}"/>
              </a:ext>
            </a:extLst>
          </p:cNvPr>
          <p:cNvGraphicFramePr>
            <a:graphicFrameLocks/>
          </p:cNvGraphicFramePr>
          <p:nvPr>
            <p:extLst>
              <p:ext uri="{D42A27DB-BD31-4B8C-83A1-F6EECF244321}">
                <p14:modId xmlns:p14="http://schemas.microsoft.com/office/powerpoint/2010/main" val="714356589"/>
              </p:ext>
            </p:extLst>
          </p:nvPr>
        </p:nvGraphicFramePr>
        <p:xfrm>
          <a:off x="3175359" y="2305454"/>
          <a:ext cx="3609755" cy="1897476"/>
        </p:xfrm>
        <a:graphic>
          <a:graphicData uri="http://schemas.openxmlformats.org/presentationml/2006/ole">
            <mc:AlternateContent xmlns:mc="http://schemas.openxmlformats.org/markup-compatibility/2006">
              <mc:Choice xmlns:v="urn:schemas-microsoft-com:vml" Requires="v">
                <p:oleObj r:id="rId4" imgW="1256665" imgH="584200" progId="Equation.3">
                  <p:embed/>
                </p:oleObj>
              </mc:Choice>
              <mc:Fallback>
                <p:oleObj r:id="rId4" imgW="1256665" imgH="584200" progId="Equation.3">
                  <p:embed/>
                  <p:pic>
                    <p:nvPicPr>
                      <p:cNvPr id="19466" name="Content Placeholder 19465"/>
                      <p:cNvPicPr/>
                      <p:nvPr/>
                    </p:nvPicPr>
                    <p:blipFill>
                      <a:blip r:embed="rId5"/>
                      <a:stretch>
                        <a:fillRect/>
                      </a:stretch>
                    </p:blipFill>
                    <p:spPr>
                      <a:xfrm>
                        <a:off x="3175359" y="2305454"/>
                        <a:ext cx="3609755" cy="1897476"/>
                      </a:xfrm>
                      <a:prstGeom prst="rect">
                        <a:avLst/>
                      </a:prstGeom>
                      <a:noFill/>
                      <a:ln w="38100">
                        <a:miter/>
                      </a:ln>
                    </p:spPr>
                  </p:pic>
                </p:oleObj>
              </mc:Fallback>
            </mc:AlternateContent>
          </a:graphicData>
        </a:graphic>
      </p:graphicFrame>
      <p:sp>
        <p:nvSpPr>
          <p:cNvPr id="7" name="Arrow: Left-Up 6">
            <a:extLst>
              <a:ext uri="{FF2B5EF4-FFF2-40B4-BE49-F238E27FC236}">
                <a16:creationId xmlns:a16="http://schemas.microsoft.com/office/drawing/2014/main" id="{7930161F-BF03-A60B-429B-17E8A4CF7E51}"/>
              </a:ext>
            </a:extLst>
          </p:cNvPr>
          <p:cNvSpPr/>
          <p:nvPr/>
        </p:nvSpPr>
        <p:spPr>
          <a:xfrm>
            <a:off x="3142228" y="3604052"/>
            <a:ext cx="687651" cy="649357"/>
          </a:xfrm>
          <a:prstGeom prst="leftUpArrow">
            <a:avLst>
              <a:gd name="adj1" fmla="val 25000"/>
              <a:gd name="adj2" fmla="val 21582"/>
              <a:gd name="adj3" fmla="val 25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4168940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A3473D-8E10-2774-2833-AC717798C178}"/>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87F7F8E1-0D4E-4289-0FFD-3CB16867D94F}"/>
              </a:ext>
            </a:extLst>
          </p:cNvPr>
          <p:cNvSpPr>
            <a:spLocks noGrp="1" noRot="1"/>
          </p:cNvSpPr>
          <p:nvPr>
            <p:ph type="body" idx="1"/>
          </p:nvPr>
        </p:nvSpPr>
        <p:spPr>
          <a:xfrm>
            <a:off x="202019" y="1818167"/>
            <a:ext cx="11855302" cy="4473270"/>
          </a:xfrm>
        </p:spPr>
        <p:txBody>
          <a:bodyPr>
            <a:normAutofit fontScale="92500" lnSpcReduction="10000"/>
          </a:bodyPr>
          <a:lstStyle/>
          <a:p>
            <a:pPr marL="431800" indent="-342900" algn="just"/>
            <a:r>
              <a:rPr lang="cs-CZ" sz="2000" b="1" i="1" dirty="0">
                <a:solidFill>
                  <a:srgbClr val="FF0000"/>
                </a:solidFill>
              </a:rPr>
              <a:t>CELKOVÝ EFEKT (TE): </a:t>
            </a:r>
            <a:r>
              <a:rPr lang="cs-CZ" sz="2000" b="1" i="1" dirty="0">
                <a:solidFill>
                  <a:schemeClr val="tx1"/>
                </a:solidFill>
              </a:rPr>
              <a:t>růst reálné mzdové sazby reprezentován posunem z </a:t>
            </a:r>
            <a:r>
              <a:rPr lang="cs-CZ" sz="2000" b="1" i="1" dirty="0">
                <a:solidFill>
                  <a:srgbClr val="FF0000"/>
                </a:solidFill>
                <a:highlight>
                  <a:srgbClr val="FFFF00"/>
                </a:highlight>
              </a:rPr>
              <a:t>bodu Q do bodu S </a:t>
            </a:r>
            <a:r>
              <a:rPr lang="cs-CZ" sz="2000" b="1" i="1" dirty="0">
                <a:solidFill>
                  <a:schemeClr val="tx1"/>
                </a:solidFill>
              </a:rPr>
              <a:t>(následující 2 snímky). </a:t>
            </a:r>
          </a:p>
          <a:p>
            <a:pPr marL="431800" indent="-342900" algn="just">
              <a:buSzPct val="100000"/>
              <a:buFont typeface="Wingdings" panose="05000000000000000000" pitchFamily="2" charset="2"/>
              <a:buChar char="Ø"/>
            </a:pPr>
            <a:r>
              <a:rPr lang="cs-CZ" sz="2000" b="1" i="1" dirty="0">
                <a:solidFill>
                  <a:schemeClr val="tx1"/>
                </a:solidFill>
              </a:rPr>
              <a:t>Rozložení:</a:t>
            </a:r>
          </a:p>
          <a:p>
            <a:pPr marL="546100" indent="-457200" algn="just">
              <a:buSzPct val="100000"/>
              <a:buFont typeface="+mj-lt"/>
              <a:buAutoNum type="arabicPeriod"/>
            </a:pPr>
            <a:r>
              <a:rPr lang="cs-CZ" sz="2000" b="1" i="1" dirty="0">
                <a:solidFill>
                  <a:srgbClr val="FF0000"/>
                </a:solidFill>
              </a:rPr>
              <a:t>SUBSTITUČNÍ EFEKT (SE): </a:t>
            </a:r>
            <a:r>
              <a:rPr lang="cs-CZ" sz="2000" b="1" i="1" dirty="0">
                <a:solidFill>
                  <a:schemeClr val="tx1"/>
                </a:solidFill>
              </a:rPr>
              <a:t>nahrazování volného času prací. </a:t>
            </a:r>
          </a:p>
          <a:p>
            <a:pPr marL="431800" indent="-342900" algn="just">
              <a:buSzPct val="100000"/>
              <a:buFont typeface="Wingdings" panose="05000000000000000000" pitchFamily="2" charset="2"/>
              <a:buChar char="ü"/>
            </a:pPr>
            <a:r>
              <a:rPr lang="cs-CZ" sz="2000" b="1" i="1" dirty="0">
                <a:solidFill>
                  <a:schemeClr val="tx1"/>
                </a:solidFill>
              </a:rPr>
              <a:t>Zvýšená reálná mzdová sazba = zvýšená cena volného času:</a:t>
            </a:r>
          </a:p>
          <a:p>
            <a:pPr marL="431800" indent="-342900" algn="just">
              <a:buSzPct val="100000"/>
              <a:buFont typeface="Wingdings" panose="05000000000000000000" pitchFamily="2" charset="2"/>
              <a:buChar char="Ø"/>
            </a:pPr>
            <a:r>
              <a:rPr lang="cs-CZ" sz="2000" b="1" i="1" dirty="0">
                <a:solidFill>
                  <a:schemeClr val="tx1"/>
                </a:solidFill>
              </a:rPr>
              <a:t>Stimuluje jednotlivce, aby zvětšil počet hodin práce a snížil počet hodin volného času. </a:t>
            </a:r>
          </a:p>
          <a:p>
            <a:pPr marL="431800" indent="-342900" algn="just">
              <a:buSzPct val="100000"/>
              <a:buFont typeface="Wingdings" panose="05000000000000000000" pitchFamily="2" charset="2"/>
              <a:buChar char="Ø"/>
            </a:pPr>
            <a:r>
              <a:rPr lang="cs-CZ" sz="2000" b="1" i="1" dirty="0">
                <a:solidFill>
                  <a:schemeClr val="tx1"/>
                </a:solidFill>
              </a:rPr>
              <a:t>Zvýšená cena volného času =&gt;  pokles počtu hodin volného času =&gt; </a:t>
            </a:r>
            <a:r>
              <a:rPr lang="cs-CZ" sz="2000" b="1" i="1" dirty="0">
                <a:solidFill>
                  <a:schemeClr val="tx1"/>
                </a:solidFill>
                <a:highlight>
                  <a:srgbClr val="FFFF00"/>
                </a:highlight>
              </a:rPr>
              <a:t>NEGATIVNÍ SE. </a:t>
            </a:r>
          </a:p>
          <a:p>
            <a:pPr marL="431800" indent="-342900" algn="just"/>
            <a:r>
              <a:rPr lang="cs-CZ" sz="2000" b="1" i="1" dirty="0">
                <a:solidFill>
                  <a:schemeClr val="tx1"/>
                </a:solidFill>
                <a:highlight>
                  <a:srgbClr val="FFFF00"/>
                </a:highlight>
              </a:rPr>
              <a:t>Posun z bodu Q do bodu R.</a:t>
            </a:r>
          </a:p>
          <a:p>
            <a:pPr marL="546100" indent="-457200" algn="just">
              <a:buSzPct val="100000"/>
              <a:buFont typeface="+mj-lt"/>
              <a:buAutoNum type="arabicPeriod" startAt="2"/>
            </a:pPr>
            <a:r>
              <a:rPr lang="cs-CZ" sz="2000" b="1" i="1" dirty="0">
                <a:solidFill>
                  <a:srgbClr val="FF0000"/>
                </a:solidFill>
              </a:rPr>
              <a:t>DŮCHODOVÝ EFEKT (IE): </a:t>
            </a:r>
          </a:p>
          <a:p>
            <a:pPr marL="431800" indent="-342900" algn="just">
              <a:buSzPct val="100000"/>
              <a:buFont typeface="Wingdings" panose="05000000000000000000" pitchFamily="2" charset="2"/>
              <a:buChar char="ü"/>
            </a:pPr>
            <a:r>
              <a:rPr lang="cs-CZ" sz="2000" b="1" i="1" dirty="0">
                <a:solidFill>
                  <a:schemeClr val="tx1"/>
                </a:solidFill>
              </a:rPr>
              <a:t>Zvýšená reálná mzdová sazba = zvýšená cena volného času:</a:t>
            </a:r>
          </a:p>
          <a:p>
            <a:pPr marL="546100" indent="-457200" algn="just">
              <a:buSzPct val="100000"/>
              <a:buFont typeface="Wingdings" panose="05000000000000000000" pitchFamily="2" charset="2"/>
              <a:buChar char="Ø"/>
            </a:pPr>
            <a:r>
              <a:rPr lang="cs-CZ" sz="2000" b="1" i="1" dirty="0">
                <a:solidFill>
                  <a:schemeClr val="tx1"/>
                </a:solidFill>
              </a:rPr>
              <a:t>=&gt; Růst reálného důchodu jednotlivce:</a:t>
            </a:r>
          </a:p>
          <a:p>
            <a:pPr marL="546100" indent="-457200" algn="just">
              <a:buSzPct val="100000"/>
              <a:buFont typeface="Wingdings" panose="05000000000000000000" pitchFamily="2" charset="2"/>
              <a:buChar char="Ø"/>
            </a:pPr>
            <a:r>
              <a:rPr lang="cs-CZ" sz="2000" b="1" i="1" dirty="0">
                <a:solidFill>
                  <a:schemeClr val="tx1"/>
                </a:solidFill>
              </a:rPr>
              <a:t>Rostoucí reálný důchod umožňuje zvětšovat spotřebu všech statků i volného času =&gt; </a:t>
            </a:r>
            <a:r>
              <a:rPr lang="cs-CZ" sz="2000" b="1" i="1" dirty="0">
                <a:solidFill>
                  <a:schemeClr val="tx1"/>
                </a:solidFill>
                <a:highlight>
                  <a:srgbClr val="FFFF00"/>
                </a:highlight>
              </a:rPr>
              <a:t>POZITIVNÍ IE. </a:t>
            </a:r>
          </a:p>
          <a:p>
            <a:pPr marL="431800" indent="-342900" algn="just"/>
            <a:r>
              <a:rPr lang="cs-CZ" sz="2000" b="1" i="1" dirty="0">
                <a:solidFill>
                  <a:schemeClr val="tx1"/>
                </a:solidFill>
                <a:highlight>
                  <a:srgbClr val="FFFF00"/>
                </a:highlight>
              </a:rPr>
              <a:t>Posun z bodu R do bodu S.</a:t>
            </a:r>
          </a:p>
        </p:txBody>
      </p:sp>
      <p:sp>
        <p:nvSpPr>
          <p:cNvPr id="23555" name="Rectangles 23554">
            <a:extLst>
              <a:ext uri="{FF2B5EF4-FFF2-40B4-BE49-F238E27FC236}">
                <a16:creationId xmlns:a16="http://schemas.microsoft.com/office/drawing/2014/main" id="{8B313EC3-7C58-644D-8441-752FCE46C45E}"/>
              </a:ext>
            </a:extLst>
          </p:cNvPr>
          <p:cNvSpPr/>
          <p:nvPr/>
        </p:nvSpPr>
        <p:spPr>
          <a:xfrm>
            <a:off x="616872" y="566563"/>
            <a:ext cx="10674903"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cs-CZ" sz="2800" b="1" dirty="0">
                <a:solidFill>
                  <a:srgbClr val="C00000"/>
                </a:solidFill>
              </a:rPr>
              <a:t>Celkový efekt (TE) růst reálné mzdové sazby</a:t>
            </a:r>
          </a:p>
          <a:p>
            <a:pPr lvl="0"/>
            <a:r>
              <a:rPr lang="cs-CZ" sz="2800" b="1" dirty="0">
                <a:solidFill>
                  <a:srgbClr val="C00000"/>
                </a:solidFill>
              </a:rPr>
              <a:t>TE = SE + IE</a:t>
            </a:r>
            <a:endParaRPr lang="en-GB" sz="2800" b="1" dirty="0">
              <a:solidFill>
                <a:srgbClr val="C00000"/>
              </a:solidFill>
            </a:endParaRPr>
          </a:p>
        </p:txBody>
      </p:sp>
      <p:sp>
        <p:nvSpPr>
          <p:cNvPr id="4" name="Arrow: Right 3">
            <a:extLst>
              <a:ext uri="{FF2B5EF4-FFF2-40B4-BE49-F238E27FC236}">
                <a16:creationId xmlns:a16="http://schemas.microsoft.com/office/drawing/2014/main" id="{FA703770-777D-B4F4-C1CA-EFF9C2CFFA06}"/>
              </a:ext>
            </a:extLst>
          </p:cNvPr>
          <p:cNvSpPr/>
          <p:nvPr/>
        </p:nvSpPr>
        <p:spPr>
          <a:xfrm>
            <a:off x="11291776" y="5977624"/>
            <a:ext cx="616689" cy="29771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9891328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4A8BF-AE97-A7E8-9007-8CC14F8C3B27}"/>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99DA789E-A420-089F-6CA3-1C990673BE19}"/>
              </a:ext>
            </a:extLst>
          </p:cNvPr>
          <p:cNvSpPr>
            <a:spLocks noGrp="1" noRot="1"/>
          </p:cNvSpPr>
          <p:nvPr>
            <p:ph type="body" idx="1"/>
          </p:nvPr>
        </p:nvSpPr>
        <p:spPr>
          <a:xfrm>
            <a:off x="6858000" y="731520"/>
            <a:ext cx="5199321" cy="5559917"/>
          </a:xfrm>
        </p:spPr>
        <p:txBody>
          <a:bodyPr>
            <a:normAutofit lnSpcReduction="10000"/>
          </a:bodyPr>
          <a:lstStyle/>
          <a:p>
            <a:pPr marL="431800" indent="-342900" algn="just"/>
            <a:r>
              <a:rPr lang="cs-CZ" sz="2400" b="1" i="1" dirty="0">
                <a:solidFill>
                  <a:schemeClr val="tx1"/>
                </a:solidFill>
              </a:rPr>
              <a:t>Růst mzdové sazby vede:</a:t>
            </a:r>
          </a:p>
          <a:p>
            <a:pPr marL="546100" indent="-457200" algn="just">
              <a:buSzPct val="100000"/>
              <a:buFont typeface="+mj-lt"/>
              <a:buAutoNum type="arabicPeriod"/>
            </a:pPr>
            <a:r>
              <a:rPr lang="cs-CZ" sz="2400" b="1" i="1" dirty="0">
                <a:solidFill>
                  <a:schemeClr val="tx1"/>
                </a:solidFill>
              </a:rPr>
              <a:t>K růstu volného času a současnému poklesu počtu hodin práce;</a:t>
            </a:r>
          </a:p>
          <a:p>
            <a:pPr marL="546100" indent="-457200" algn="just">
              <a:buSzPct val="100000"/>
              <a:buFont typeface="+mj-lt"/>
              <a:buAutoNum type="arabicPeriod"/>
            </a:pPr>
            <a:r>
              <a:rPr lang="cs-CZ" sz="2400" b="1" i="1" dirty="0">
                <a:solidFill>
                  <a:schemeClr val="tx1"/>
                </a:solidFill>
              </a:rPr>
              <a:t>K poklesu volného času a současnému růstu počtu hodin práce. </a:t>
            </a:r>
          </a:p>
          <a:p>
            <a:pPr marL="546100" indent="-457200" algn="just">
              <a:buSzPct val="100000"/>
              <a:buFont typeface="Wingdings" panose="05000000000000000000" pitchFamily="2" charset="2"/>
              <a:buChar char="ü"/>
            </a:pPr>
            <a:endParaRPr lang="cs-CZ" sz="2400" b="1" i="1" dirty="0">
              <a:solidFill>
                <a:schemeClr val="tx1"/>
              </a:solidFill>
            </a:endParaRPr>
          </a:p>
          <a:p>
            <a:pPr marL="546100" indent="-457200" algn="just">
              <a:buSzPct val="100000"/>
              <a:buFont typeface="Wingdings" panose="05000000000000000000" pitchFamily="2" charset="2"/>
              <a:buChar char="ü"/>
            </a:pPr>
            <a:r>
              <a:rPr lang="cs-CZ" sz="2400" b="1" i="1" dirty="0">
                <a:solidFill>
                  <a:schemeClr val="tx1"/>
                </a:solidFill>
              </a:rPr>
              <a:t>2 případy:</a:t>
            </a:r>
          </a:p>
          <a:p>
            <a:pPr marL="431800" indent="-342900" algn="just"/>
            <a:r>
              <a:rPr lang="cs-CZ" sz="2400" b="1" i="1" dirty="0">
                <a:solidFill>
                  <a:schemeClr val="tx1"/>
                </a:solidFill>
              </a:rPr>
              <a:t>Ad 1. </a:t>
            </a:r>
            <a:r>
              <a:rPr lang="cs-CZ" sz="2400" b="1" i="1" dirty="0">
                <a:solidFill>
                  <a:schemeClr val="tx1"/>
                </a:solidFill>
                <a:highlight>
                  <a:srgbClr val="FFFF00"/>
                </a:highlight>
              </a:rPr>
              <a:t>SE převáží nad IE =&gt; TE = negativní. </a:t>
            </a:r>
          </a:p>
          <a:p>
            <a:pPr marL="431800" indent="-342900" algn="just">
              <a:buSzPct val="100000"/>
              <a:buFont typeface="Wingdings" panose="05000000000000000000" pitchFamily="2" charset="2"/>
              <a:buChar char="ü"/>
            </a:pPr>
            <a:r>
              <a:rPr lang="cs-CZ" sz="2400" b="1" i="1" dirty="0">
                <a:solidFill>
                  <a:schemeClr val="tx1"/>
                </a:solidFill>
              </a:rPr>
              <a:t>Zvýšení mzdové sazby =&gt; pokles počtu hodin volného času, </a:t>
            </a:r>
          </a:p>
          <a:p>
            <a:pPr marL="431800" indent="-342900" algn="just">
              <a:buSzPct val="100000"/>
              <a:buFont typeface="Wingdings" panose="05000000000000000000" pitchFamily="2" charset="2"/>
              <a:buChar char="ü"/>
            </a:pPr>
            <a:r>
              <a:rPr lang="cs-CZ" sz="2400" b="1" i="1" dirty="0">
                <a:solidFill>
                  <a:schemeClr val="tx1"/>
                </a:solidFill>
              </a:rPr>
              <a:t>Současně růst počtu hodin práce nabízené jednotlivcem. </a:t>
            </a:r>
          </a:p>
          <a:p>
            <a:pPr marL="431800" indent="-342900" algn="just"/>
            <a:endParaRPr lang="cs-CZ" sz="2400" b="1" i="1" dirty="0">
              <a:solidFill>
                <a:schemeClr val="tx1"/>
              </a:solidFill>
              <a:highlight>
                <a:srgbClr val="FFFF00"/>
              </a:highlight>
            </a:endParaRPr>
          </a:p>
        </p:txBody>
      </p:sp>
      <p:sp>
        <p:nvSpPr>
          <p:cNvPr id="23555" name="Rectangles 23554">
            <a:extLst>
              <a:ext uri="{FF2B5EF4-FFF2-40B4-BE49-F238E27FC236}">
                <a16:creationId xmlns:a16="http://schemas.microsoft.com/office/drawing/2014/main" id="{28E51192-4FC1-6146-87A3-ADF49338B263}"/>
              </a:ext>
            </a:extLst>
          </p:cNvPr>
          <p:cNvSpPr/>
          <p:nvPr/>
        </p:nvSpPr>
        <p:spPr>
          <a:xfrm>
            <a:off x="616873" y="566563"/>
            <a:ext cx="5624439"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cs-CZ" sz="2800" b="1" dirty="0">
                <a:solidFill>
                  <a:srgbClr val="C00000"/>
                </a:solidFill>
              </a:rPr>
              <a:t>Celkový efekt (TE) růst reálné mzdové sazby</a:t>
            </a:r>
          </a:p>
        </p:txBody>
      </p:sp>
      <p:pic>
        <p:nvPicPr>
          <p:cNvPr id="5" name="Picture 4">
            <a:extLst>
              <a:ext uri="{FF2B5EF4-FFF2-40B4-BE49-F238E27FC236}">
                <a16:creationId xmlns:a16="http://schemas.microsoft.com/office/drawing/2014/main" id="{CA214FC1-61B2-8FA7-A8D7-3DBC12F676EB}"/>
              </a:ext>
            </a:extLst>
          </p:cNvPr>
          <p:cNvPicPr>
            <a:picLocks noChangeAspect="1"/>
          </p:cNvPicPr>
          <p:nvPr/>
        </p:nvPicPr>
        <p:blipFill>
          <a:blip r:embed="rId2"/>
          <a:stretch>
            <a:fillRect/>
          </a:stretch>
        </p:blipFill>
        <p:spPr>
          <a:xfrm>
            <a:off x="127961" y="1512253"/>
            <a:ext cx="6730039" cy="4614227"/>
          </a:xfrm>
          <a:prstGeom prst="rect">
            <a:avLst/>
          </a:prstGeom>
        </p:spPr>
      </p:pic>
      <p:sp>
        <p:nvSpPr>
          <p:cNvPr id="6" name="Arrow: Left 5">
            <a:extLst>
              <a:ext uri="{FF2B5EF4-FFF2-40B4-BE49-F238E27FC236}">
                <a16:creationId xmlns:a16="http://schemas.microsoft.com/office/drawing/2014/main" id="{FA51ACA9-D433-A82D-7E2D-30B04B21E668}"/>
              </a:ext>
            </a:extLst>
          </p:cNvPr>
          <p:cNvSpPr/>
          <p:nvPr/>
        </p:nvSpPr>
        <p:spPr>
          <a:xfrm>
            <a:off x="7038754" y="5947398"/>
            <a:ext cx="1084521" cy="308345"/>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2312516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0B92C-6293-936F-C5B5-1F38FE02815A}"/>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526CF6BF-55E2-B76E-31EA-F4DFD3165365}"/>
              </a:ext>
            </a:extLst>
          </p:cNvPr>
          <p:cNvSpPr>
            <a:spLocks noGrp="1" noRot="1"/>
          </p:cNvSpPr>
          <p:nvPr>
            <p:ph type="body" idx="1"/>
          </p:nvPr>
        </p:nvSpPr>
        <p:spPr>
          <a:xfrm>
            <a:off x="6858000" y="1414130"/>
            <a:ext cx="5050465" cy="4712350"/>
          </a:xfrm>
        </p:spPr>
        <p:txBody>
          <a:bodyPr>
            <a:normAutofit/>
          </a:bodyPr>
          <a:lstStyle/>
          <a:p>
            <a:pPr marL="431800" indent="-342900" algn="just"/>
            <a:r>
              <a:rPr lang="cs-CZ" sz="2400" b="1" i="1" dirty="0">
                <a:solidFill>
                  <a:schemeClr val="tx1"/>
                </a:solidFill>
              </a:rPr>
              <a:t>Ad 2. </a:t>
            </a:r>
            <a:r>
              <a:rPr lang="cs-CZ" sz="2400" b="1" i="1" dirty="0">
                <a:solidFill>
                  <a:schemeClr val="tx1"/>
                </a:solidFill>
                <a:highlight>
                  <a:srgbClr val="FFFF00"/>
                </a:highlight>
              </a:rPr>
              <a:t>IE převáží nad SE =&gt; TE = pozitivní. </a:t>
            </a:r>
          </a:p>
          <a:p>
            <a:pPr marL="431800" indent="-342900" algn="just">
              <a:buSzPct val="100000"/>
              <a:buFont typeface="Wingdings" panose="05000000000000000000" pitchFamily="2" charset="2"/>
              <a:buChar char="Ø"/>
            </a:pPr>
            <a:r>
              <a:rPr lang="cs-CZ" sz="2400" b="1" i="1" dirty="0">
                <a:solidFill>
                  <a:schemeClr val="tx1"/>
                </a:solidFill>
              </a:rPr>
              <a:t>Negativní SE = posunem z bodu Q do bodu R</a:t>
            </a:r>
          </a:p>
          <a:p>
            <a:pPr marL="431800" indent="-342900" algn="just">
              <a:buSzPct val="100000"/>
              <a:buFont typeface="Wingdings" panose="05000000000000000000" pitchFamily="2" charset="2"/>
              <a:buChar char="Ø"/>
            </a:pPr>
            <a:r>
              <a:rPr lang="cs-CZ" sz="2400" b="1" i="1" dirty="0">
                <a:solidFill>
                  <a:schemeClr val="tx1"/>
                </a:solidFill>
              </a:rPr>
              <a:t>převážen pozitivním IE = posun z bodu R do bodu S). </a:t>
            </a:r>
          </a:p>
          <a:p>
            <a:pPr marL="431800" indent="-342900" algn="just">
              <a:buSzPct val="100000"/>
              <a:buFont typeface="Wingdings" panose="05000000000000000000" pitchFamily="2" charset="2"/>
              <a:buChar char="Ø"/>
            </a:pPr>
            <a:r>
              <a:rPr lang="cs-CZ" sz="2400" b="1" i="1" dirty="0">
                <a:solidFill>
                  <a:schemeClr val="tx1"/>
                </a:solidFill>
              </a:rPr>
              <a:t>Zvýšená mzdová sazba =&gt; růst počtu hodin volného času a současný pokles počtu hodin práce nabízených jednotlivcem.</a:t>
            </a:r>
          </a:p>
        </p:txBody>
      </p:sp>
      <p:sp>
        <p:nvSpPr>
          <p:cNvPr id="23555" name="Rectangles 23554">
            <a:extLst>
              <a:ext uri="{FF2B5EF4-FFF2-40B4-BE49-F238E27FC236}">
                <a16:creationId xmlns:a16="http://schemas.microsoft.com/office/drawing/2014/main" id="{29B13725-5E62-44A1-62FE-5D8D5A1B23EC}"/>
              </a:ext>
            </a:extLst>
          </p:cNvPr>
          <p:cNvSpPr/>
          <p:nvPr/>
        </p:nvSpPr>
        <p:spPr>
          <a:xfrm>
            <a:off x="668079" y="747860"/>
            <a:ext cx="5220587"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cs-CZ" sz="2800" b="1" dirty="0">
                <a:solidFill>
                  <a:srgbClr val="C00000"/>
                </a:solidFill>
              </a:rPr>
              <a:t>Celkový efekt (TE) růst reálné mzdové sazby</a:t>
            </a:r>
          </a:p>
        </p:txBody>
      </p:sp>
      <p:sp>
        <p:nvSpPr>
          <p:cNvPr id="4" name="Arrow: Right 3">
            <a:extLst>
              <a:ext uri="{FF2B5EF4-FFF2-40B4-BE49-F238E27FC236}">
                <a16:creationId xmlns:a16="http://schemas.microsoft.com/office/drawing/2014/main" id="{81714DDA-2908-9BD7-4530-EB732F70CE4C}"/>
              </a:ext>
            </a:extLst>
          </p:cNvPr>
          <p:cNvSpPr/>
          <p:nvPr/>
        </p:nvSpPr>
        <p:spPr>
          <a:xfrm flipH="1">
            <a:off x="7207102" y="5637382"/>
            <a:ext cx="914400" cy="48909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828BAD88-E296-2C34-3810-E196123871FE}"/>
              </a:ext>
            </a:extLst>
          </p:cNvPr>
          <p:cNvPicPr>
            <a:picLocks noChangeAspect="1"/>
          </p:cNvPicPr>
          <p:nvPr/>
        </p:nvPicPr>
        <p:blipFill>
          <a:blip r:embed="rId2"/>
          <a:stretch>
            <a:fillRect/>
          </a:stretch>
        </p:blipFill>
        <p:spPr>
          <a:xfrm>
            <a:off x="116958" y="1805799"/>
            <a:ext cx="6741042" cy="4063373"/>
          </a:xfrm>
          <a:prstGeom prst="rect">
            <a:avLst/>
          </a:prstGeom>
        </p:spPr>
      </p:pic>
    </p:spTree>
    <p:extLst>
      <p:ext uri="{BB962C8B-B14F-4D97-AF65-F5344CB8AC3E}">
        <p14:creationId xmlns:p14="http://schemas.microsoft.com/office/powerpoint/2010/main" val="21872890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DD2257-376C-F02B-C2E0-0747010CC39C}"/>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DDEE2A2D-52AD-E3D4-A2E9-C2B20EED4867}"/>
              </a:ext>
            </a:extLst>
          </p:cNvPr>
          <p:cNvSpPr>
            <a:spLocks noGrp="1" noRot="1"/>
          </p:cNvSpPr>
          <p:nvPr>
            <p:ph type="body" idx="1"/>
          </p:nvPr>
        </p:nvSpPr>
        <p:spPr>
          <a:xfrm>
            <a:off x="6858000" y="1414130"/>
            <a:ext cx="5050465" cy="4712350"/>
          </a:xfrm>
        </p:spPr>
        <p:txBody>
          <a:bodyPr>
            <a:normAutofit/>
          </a:bodyPr>
          <a:lstStyle/>
          <a:p>
            <a:pPr marL="431800" indent="-342900" algn="just"/>
            <a:r>
              <a:rPr lang="cs-CZ" sz="2000" b="1" i="1" dirty="0">
                <a:solidFill>
                  <a:schemeClr val="tx1"/>
                </a:solidFill>
              </a:rPr>
              <a:t>=&gt; Zvýšení mzdové sazby může vést k</a:t>
            </a:r>
          </a:p>
          <a:p>
            <a:pPr marL="431800" indent="-342900" algn="just"/>
            <a:r>
              <a:rPr lang="cs-CZ" sz="2000" b="1" i="1" dirty="0">
                <a:solidFill>
                  <a:schemeClr val="tx1"/>
                </a:solidFill>
              </a:rPr>
              <a:t> růstu počtu hodin práce nabízených jednotlivcem: převažuje-li SE; </a:t>
            </a:r>
          </a:p>
          <a:p>
            <a:pPr marL="431800" indent="-342900" algn="just"/>
            <a:r>
              <a:rPr lang="cs-CZ" sz="2000" b="1" i="1" dirty="0">
                <a:solidFill>
                  <a:schemeClr val="tx1"/>
                </a:solidFill>
              </a:rPr>
              <a:t>snížení počtu hodin práce nabízené jednotlivcem: převažuje-li IE. </a:t>
            </a:r>
          </a:p>
          <a:p>
            <a:pPr marL="431800" indent="-342900" algn="just"/>
            <a:r>
              <a:rPr lang="cs-CZ" sz="2000" b="1" i="1" dirty="0">
                <a:solidFill>
                  <a:schemeClr val="tx1"/>
                </a:solidFill>
              </a:rPr>
              <a:t>=&gt; Promítá se do tvaru křivky individuální nabídky práce:</a:t>
            </a:r>
          </a:p>
          <a:p>
            <a:pPr marL="546100" indent="-457200" algn="just">
              <a:buSzPct val="100000"/>
              <a:buFont typeface="+mj-lt"/>
              <a:buAutoNum type="arabicPeriod"/>
            </a:pPr>
            <a:r>
              <a:rPr lang="cs-CZ" sz="2000" b="1" i="1" dirty="0">
                <a:solidFill>
                  <a:schemeClr val="tx1"/>
                </a:solidFill>
              </a:rPr>
              <a:t>Při nižších mzdových sazbách = pozitivní směrnice.</a:t>
            </a:r>
          </a:p>
          <a:p>
            <a:pPr marL="546100" indent="-457200" algn="just">
              <a:buSzPct val="100000"/>
              <a:buFont typeface="+mj-lt"/>
              <a:buAutoNum type="arabicPeriod"/>
            </a:pPr>
            <a:r>
              <a:rPr lang="cs-CZ" sz="2000" b="1" i="1" dirty="0">
                <a:solidFill>
                  <a:schemeClr val="tx1"/>
                </a:solidFill>
              </a:rPr>
              <a:t>Při vyšších mzdových sazbách = negativní směrnice.</a:t>
            </a:r>
          </a:p>
          <a:p>
            <a:pPr marL="431800" indent="-342900" algn="just"/>
            <a:endParaRPr lang="cs-CZ" sz="2000" b="1" i="1" dirty="0">
              <a:solidFill>
                <a:schemeClr val="tx1"/>
              </a:solidFill>
            </a:endParaRPr>
          </a:p>
        </p:txBody>
      </p:sp>
      <p:sp>
        <p:nvSpPr>
          <p:cNvPr id="23555" name="Rectangles 23554">
            <a:extLst>
              <a:ext uri="{FF2B5EF4-FFF2-40B4-BE49-F238E27FC236}">
                <a16:creationId xmlns:a16="http://schemas.microsoft.com/office/drawing/2014/main" id="{7BCFC1D2-D155-A403-D1CD-78DDC94BB2E1}"/>
              </a:ext>
            </a:extLst>
          </p:cNvPr>
          <p:cNvSpPr/>
          <p:nvPr/>
        </p:nvSpPr>
        <p:spPr>
          <a:xfrm>
            <a:off x="668079" y="747860"/>
            <a:ext cx="5987902"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cs-CZ" sz="2800" b="1" dirty="0">
                <a:solidFill>
                  <a:srgbClr val="C00000"/>
                </a:solidFill>
              </a:rPr>
              <a:t>Celkový efekt (TE) růst reálné mzdové sazby</a:t>
            </a:r>
          </a:p>
        </p:txBody>
      </p:sp>
      <p:sp>
        <p:nvSpPr>
          <p:cNvPr id="4" name="Arrow: Right 3">
            <a:extLst>
              <a:ext uri="{FF2B5EF4-FFF2-40B4-BE49-F238E27FC236}">
                <a16:creationId xmlns:a16="http://schemas.microsoft.com/office/drawing/2014/main" id="{3611ADA1-A1A5-E588-1BB6-405B8020E20B}"/>
              </a:ext>
            </a:extLst>
          </p:cNvPr>
          <p:cNvSpPr/>
          <p:nvPr/>
        </p:nvSpPr>
        <p:spPr>
          <a:xfrm flipH="1">
            <a:off x="7153939" y="5869172"/>
            <a:ext cx="914400" cy="48909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C7D24011-C851-28E0-C592-1F11661255D3}"/>
              </a:ext>
            </a:extLst>
          </p:cNvPr>
          <p:cNvPicPr>
            <a:picLocks noChangeAspect="1"/>
          </p:cNvPicPr>
          <p:nvPr/>
        </p:nvPicPr>
        <p:blipFill>
          <a:blip r:embed="rId3"/>
          <a:stretch>
            <a:fillRect/>
          </a:stretch>
        </p:blipFill>
        <p:spPr>
          <a:xfrm>
            <a:off x="127591" y="2455366"/>
            <a:ext cx="6528390" cy="3116850"/>
          </a:xfrm>
          <a:prstGeom prst="rect">
            <a:avLst/>
          </a:prstGeom>
        </p:spPr>
      </p:pic>
    </p:spTree>
    <p:extLst>
      <p:ext uri="{BB962C8B-B14F-4D97-AF65-F5344CB8AC3E}">
        <p14:creationId xmlns:p14="http://schemas.microsoft.com/office/powerpoint/2010/main" val="73517573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A09A4-1F0B-8BE1-58D3-3AFAD9D62507}"/>
            </a:ext>
          </a:extLst>
        </p:cNvPr>
        <p:cNvGrpSpPr/>
        <p:nvPr/>
      </p:nvGrpSpPr>
      <p:grpSpPr>
        <a:xfrm>
          <a:off x="0" y="0"/>
          <a:ext cx="0" cy="0"/>
          <a:chOff x="0" y="0"/>
          <a:chExt cx="0" cy="0"/>
        </a:xfrm>
      </p:grpSpPr>
      <p:sp>
        <p:nvSpPr>
          <p:cNvPr id="23554" name="Text Placeholder 23553">
            <a:extLst>
              <a:ext uri="{FF2B5EF4-FFF2-40B4-BE49-F238E27FC236}">
                <a16:creationId xmlns:a16="http://schemas.microsoft.com/office/drawing/2014/main" id="{1352DC66-AEB9-78FE-AAA9-68453DFD97B2}"/>
              </a:ext>
            </a:extLst>
          </p:cNvPr>
          <p:cNvSpPr>
            <a:spLocks noGrp="1" noRot="1"/>
          </p:cNvSpPr>
          <p:nvPr>
            <p:ph type="body" idx="1"/>
          </p:nvPr>
        </p:nvSpPr>
        <p:spPr>
          <a:xfrm>
            <a:off x="371061" y="1414130"/>
            <a:ext cx="11537404" cy="4712350"/>
          </a:xfrm>
        </p:spPr>
        <p:txBody>
          <a:bodyPr>
            <a:normAutofit fontScale="92500" lnSpcReduction="10000"/>
          </a:bodyPr>
          <a:lstStyle/>
          <a:p>
            <a:pPr marL="431800" indent="-342900" algn="just"/>
            <a:r>
              <a:rPr lang="cs-CZ" sz="2400" b="1" i="1" dirty="0">
                <a:solidFill>
                  <a:schemeClr val="tx1"/>
                </a:solidFill>
                <a:highlight>
                  <a:srgbClr val="FFFF00"/>
                </a:highlight>
              </a:rPr>
              <a:t>Tržní nabídka práce: různá množství práce, kterou jsou její vlastníci ochotni a schopni nabízet na trhu konkrétní práce při měnící se mzdové sazbě. </a:t>
            </a:r>
          </a:p>
          <a:p>
            <a:pPr marL="431800" indent="-342900" algn="just"/>
            <a:r>
              <a:rPr lang="cs-CZ" sz="2400" b="1" i="1" dirty="0">
                <a:solidFill>
                  <a:schemeClr val="tx1"/>
                </a:solidFill>
                <a:highlight>
                  <a:srgbClr val="FFFF00"/>
                </a:highlight>
              </a:rPr>
              <a:t>Křivka tržní nabídky vzniká horizontálním součtem všech individuálních křivek nabídky práce. </a:t>
            </a:r>
          </a:p>
          <a:p>
            <a:pPr marL="431800" indent="-342900" algn="just"/>
            <a:endParaRPr lang="cs-CZ" sz="2400" b="1" i="1" dirty="0">
              <a:solidFill>
                <a:schemeClr val="tx1"/>
              </a:solidFill>
              <a:highlight>
                <a:srgbClr val="FFFF00"/>
              </a:highlight>
            </a:endParaRPr>
          </a:p>
          <a:p>
            <a:pPr marL="431800" indent="-342900" algn="just"/>
            <a:r>
              <a:rPr lang="cs-CZ" sz="2400" b="1" i="1" dirty="0">
                <a:solidFill>
                  <a:schemeClr val="tx1"/>
                </a:solidFill>
              </a:rPr>
              <a:t>Rostoucí mzdová sazba vede k tomu, že</a:t>
            </a:r>
          </a:p>
          <a:p>
            <a:pPr marL="546100" indent="-457200" algn="just">
              <a:buSzPct val="100000"/>
              <a:buFont typeface="+mj-lt"/>
              <a:buAutoNum type="arabicPeriod"/>
            </a:pPr>
            <a:r>
              <a:rPr lang="cs-CZ" sz="2400" b="1" i="1" dirty="0">
                <a:solidFill>
                  <a:schemeClr val="tx1"/>
                </a:solidFill>
              </a:rPr>
              <a:t>Každý jednotlivec, který již na trhu je, bude zvětšovat nabízené množství práce (za předpokladu pouze rostoucí individuální nabídky práce);</a:t>
            </a:r>
          </a:p>
          <a:p>
            <a:pPr marL="546100" indent="-457200" algn="just">
              <a:buSzPct val="100000"/>
              <a:buFont typeface="+mj-lt"/>
              <a:buAutoNum type="arabicPeriod"/>
            </a:pPr>
            <a:r>
              <a:rPr lang="cs-CZ" sz="2400" b="1" i="1" dirty="0">
                <a:solidFill>
                  <a:schemeClr val="tx1"/>
                </a:solidFill>
              </a:rPr>
              <a:t>Na daný trh práce přichází větší počet jednotlivců nabízejících práci, např. vzrostou-li mzdové sazby úřednic =&gt; kadeřnice, prodavačky nabízejí svou práci jako úřednice.</a:t>
            </a:r>
          </a:p>
          <a:p>
            <a:pPr marL="431800" indent="-342900" algn="just"/>
            <a:endParaRPr lang="cs-CZ" sz="2400" b="1" i="1" dirty="0">
              <a:solidFill>
                <a:schemeClr val="tx1"/>
              </a:solidFill>
              <a:highlight>
                <a:srgbClr val="FFFF00"/>
              </a:highlight>
            </a:endParaRPr>
          </a:p>
          <a:p>
            <a:pPr marL="431800" indent="-342900" algn="just"/>
            <a:r>
              <a:rPr lang="cs-CZ" sz="2400" b="1" i="1" dirty="0">
                <a:solidFill>
                  <a:schemeClr val="tx1"/>
                </a:solidFill>
              </a:rPr>
              <a:t>Efekt růstu mzdové sazby v </a:t>
            </a:r>
            <a:r>
              <a:rPr lang="cs-CZ" sz="2400" b="1" i="1" dirty="0">
                <a:solidFill>
                  <a:schemeClr val="tx1"/>
                </a:solidFill>
                <a:highlight>
                  <a:srgbClr val="FFFF00"/>
                </a:highlight>
              </a:rPr>
              <a:t>podobě „přelévání“ práce z jiných profesí</a:t>
            </a:r>
            <a:r>
              <a:rPr lang="cs-CZ" sz="2400" b="1" i="1" dirty="0">
                <a:solidFill>
                  <a:schemeClr val="tx1"/>
                </a:solidFill>
              </a:rPr>
              <a:t> =&gt;  křivka tržní nabídky práce není zpětně zakřivena.</a:t>
            </a:r>
          </a:p>
        </p:txBody>
      </p:sp>
      <p:sp>
        <p:nvSpPr>
          <p:cNvPr id="23555" name="Rectangles 23554">
            <a:extLst>
              <a:ext uri="{FF2B5EF4-FFF2-40B4-BE49-F238E27FC236}">
                <a16:creationId xmlns:a16="http://schemas.microsoft.com/office/drawing/2014/main" id="{9E3F6A74-1BE7-4AC0-8F55-E4331635811F}"/>
              </a:ext>
            </a:extLst>
          </p:cNvPr>
          <p:cNvSpPr/>
          <p:nvPr/>
        </p:nvSpPr>
        <p:spPr>
          <a:xfrm>
            <a:off x="1903413" y="369253"/>
            <a:ext cx="8229600" cy="11430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effectLst>
                  <a:outerShdw blurRad="38100" dist="38100" dir="2700000">
                    <a:srgbClr val="C0C0C0"/>
                  </a:outerShdw>
                </a:effectLst>
                <a:latin typeface="Tahoma" panose="020B0604030504040204" pitchFamily="34" charset="0"/>
              </a:defRPr>
            </a:lvl1pPr>
          </a:lstStyle>
          <a:p>
            <a:pPr lvl="0"/>
            <a:r>
              <a:rPr lang="en-GB" sz="2800" b="1" dirty="0">
                <a:solidFill>
                  <a:srgbClr val="C00000"/>
                </a:solidFill>
              </a:rPr>
              <a:t>TRŽNÍ</a:t>
            </a:r>
            <a:r>
              <a:rPr lang="cs-CZ" sz="2800" b="1" dirty="0">
                <a:solidFill>
                  <a:srgbClr val="C00000"/>
                </a:solidFill>
              </a:rPr>
              <a:t> </a:t>
            </a:r>
            <a:r>
              <a:rPr lang="en-GB" sz="2800" b="1" dirty="0">
                <a:solidFill>
                  <a:srgbClr val="C00000"/>
                </a:solidFill>
              </a:rPr>
              <a:t>NABÍDKA PRÁCE</a:t>
            </a:r>
          </a:p>
        </p:txBody>
      </p:sp>
    </p:spTree>
    <p:extLst>
      <p:ext uri="{BB962C8B-B14F-4D97-AF65-F5344CB8AC3E}">
        <p14:creationId xmlns:p14="http://schemas.microsoft.com/office/powerpoint/2010/main" val="2900128322"/>
      </p:ext>
    </p:extLst>
  </p:cSld>
  <p:clrMapOvr>
    <a:masterClrMapping/>
  </p:clrMapOvr>
  <p:transition/>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6668</TotalTime>
  <Words>2035</Words>
  <Application>Microsoft Office PowerPoint</Application>
  <PresentationFormat>Widescreen</PresentationFormat>
  <Paragraphs>158</Paragraphs>
  <Slides>15</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Aptos</vt:lpstr>
      <vt:lpstr>Arial</vt:lpstr>
      <vt:lpstr>Calibri</vt:lpstr>
      <vt:lpstr>Cambria Math</vt:lpstr>
      <vt:lpstr>Tahoma</vt:lpstr>
      <vt:lpstr>Times New Roman</vt:lpstr>
      <vt:lpstr>Wingdings</vt:lpstr>
      <vt:lpstr>1_Office Theme</vt:lpstr>
      <vt:lpstr>Equation.3</vt:lpstr>
      <vt:lpstr>Trh práce 1 Formování nabídky z hlediska nabízejícího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Drastichová Magdaléna</dc:creator>
  <cp:lastModifiedBy>Drastichová Magdaléna</cp:lastModifiedBy>
  <cp:revision>129</cp:revision>
  <dcterms:created xsi:type="dcterms:W3CDTF">2024-11-26T13:27:00Z</dcterms:created>
  <dcterms:modified xsi:type="dcterms:W3CDTF">2025-04-20T19:23:45Z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E611AAE2FB99411DA68A95E9B6884A94_13</vt:lpwstr>
  </property>
  <property fmtid="{D5CDD505-2E9C-101B-9397-08002B2CF9AE}" pid="3" name="KSOProductBuildVer">
    <vt:lpwstr>1033-12.2.0.20795</vt:lpwstr>
  </property>
</Properties>
</file>