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1"/>
  </p:notesMasterIdLst>
  <p:sldIdLst>
    <p:sldId id="256" r:id="rId5"/>
    <p:sldId id="623" r:id="rId6"/>
    <p:sldId id="625" r:id="rId7"/>
    <p:sldId id="628" r:id="rId8"/>
    <p:sldId id="627" r:id="rId9"/>
    <p:sldId id="629" r:id="rId10"/>
    <p:sldId id="626" r:id="rId11"/>
    <p:sldId id="622" r:id="rId12"/>
    <p:sldId id="259" r:id="rId13"/>
    <p:sldId id="270" r:id="rId14"/>
    <p:sldId id="452" r:id="rId15"/>
    <p:sldId id="257" r:id="rId16"/>
    <p:sldId id="541" r:id="rId17"/>
    <p:sldId id="549" r:id="rId18"/>
    <p:sldId id="527" r:id="rId19"/>
    <p:sldId id="528" r:id="rId20"/>
    <p:sldId id="534" r:id="rId21"/>
    <p:sldId id="579" r:id="rId22"/>
    <p:sldId id="529" r:id="rId23"/>
    <p:sldId id="584" r:id="rId24"/>
    <p:sldId id="580" r:id="rId25"/>
    <p:sldId id="575" r:id="rId26"/>
    <p:sldId id="576" r:id="rId27"/>
    <p:sldId id="569" r:id="rId28"/>
    <p:sldId id="570" r:id="rId29"/>
    <p:sldId id="474" r:id="rId30"/>
    <p:sldId id="571" r:id="rId31"/>
    <p:sldId id="477" r:id="rId32"/>
    <p:sldId id="552" r:id="rId33"/>
    <p:sldId id="550" r:id="rId34"/>
    <p:sldId id="483" r:id="rId35"/>
    <p:sldId id="551" r:id="rId36"/>
    <p:sldId id="476" r:id="rId37"/>
    <p:sldId id="543" r:id="rId38"/>
    <p:sldId id="621" r:id="rId39"/>
    <p:sldId id="595" r:id="rId40"/>
    <p:sldId id="589" r:id="rId41"/>
    <p:sldId id="553" r:id="rId42"/>
    <p:sldId id="554" r:id="rId43"/>
    <p:sldId id="555" r:id="rId44"/>
    <p:sldId id="556" r:id="rId45"/>
    <p:sldId id="596" r:id="rId46"/>
    <p:sldId id="590" r:id="rId47"/>
    <p:sldId id="591" r:id="rId48"/>
    <p:sldId id="592" r:id="rId49"/>
    <p:sldId id="564" r:id="rId50"/>
    <p:sldId id="593" r:id="rId51"/>
    <p:sldId id="565" r:id="rId52"/>
    <p:sldId id="566" r:id="rId53"/>
    <p:sldId id="567" r:id="rId54"/>
    <p:sldId id="568" r:id="rId55"/>
    <p:sldId id="557" r:id="rId56"/>
    <p:sldId id="594" r:id="rId57"/>
    <p:sldId id="597" r:id="rId58"/>
    <p:sldId id="574" r:id="rId59"/>
    <p:sldId id="558" r:id="rId60"/>
    <p:sldId id="559" r:id="rId61"/>
    <p:sldId id="560" r:id="rId62"/>
    <p:sldId id="561" r:id="rId63"/>
    <p:sldId id="562" r:id="rId64"/>
    <p:sldId id="563" r:id="rId65"/>
    <p:sldId id="599" r:id="rId66"/>
    <p:sldId id="600" r:id="rId67"/>
    <p:sldId id="582" r:id="rId68"/>
    <p:sldId id="453" r:id="rId69"/>
    <p:sldId id="455" r:id="rId70"/>
    <p:sldId id="454" r:id="rId71"/>
    <p:sldId id="602" r:id="rId72"/>
    <p:sldId id="601" r:id="rId73"/>
    <p:sldId id="585" r:id="rId74"/>
    <p:sldId id="586" r:id="rId75"/>
    <p:sldId id="587" r:id="rId76"/>
    <p:sldId id="319" r:id="rId77"/>
    <p:sldId id="588" r:id="rId78"/>
    <p:sldId id="290" r:id="rId79"/>
    <p:sldId id="315" r:id="rId80"/>
    <p:sldId id="604" r:id="rId81"/>
    <p:sldId id="603" r:id="rId82"/>
    <p:sldId id="598" r:id="rId83"/>
    <p:sldId id="605" r:id="rId84"/>
    <p:sldId id="607" r:id="rId85"/>
    <p:sldId id="606" r:id="rId86"/>
    <p:sldId id="608" r:id="rId87"/>
    <p:sldId id="609" r:id="rId88"/>
    <p:sldId id="611" r:id="rId89"/>
    <p:sldId id="610" r:id="rId90"/>
    <p:sldId id="613" r:id="rId91"/>
    <p:sldId id="614" r:id="rId92"/>
    <p:sldId id="615" r:id="rId93"/>
    <p:sldId id="616" r:id="rId94"/>
    <p:sldId id="617" r:id="rId95"/>
    <p:sldId id="612" r:id="rId96"/>
    <p:sldId id="618" r:id="rId97"/>
    <p:sldId id="619" r:id="rId98"/>
    <p:sldId id="620" r:id="rId99"/>
    <p:sldId id="583" r:id="rId10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1"/>
    <a:srgbClr val="CF1F28"/>
    <a:srgbClr val="004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7651" autoAdjust="0"/>
  </p:normalViewPr>
  <p:slideViewPr>
    <p:cSldViewPr snapToGrid="0" showGuides="1">
      <p:cViewPr varScale="1">
        <p:scale>
          <a:sx n="61" d="100"/>
          <a:sy n="61" d="100"/>
        </p:scale>
        <p:origin x="135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49438173690312E-2"/>
          <c:y val="6.0210843810269581E-2"/>
          <c:w val="0.90962127555328387"/>
          <c:h val="0.83525260328824946"/>
        </c:manualLayout>
      </c:layout>
      <c:scatterChart>
        <c:scatterStyle val="lineMarker"/>
        <c:varyColors val="0"/>
        <c:ser>
          <c:idx val="0"/>
          <c:order val="0"/>
          <c:tx>
            <c:strRef>
              <c:f>List6!$T$76</c:f>
              <c:strCache>
                <c:ptCount val="1"/>
                <c:pt idx="0">
                  <c:v>GDPpc 2018</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1.7412609110651119E-2"/>
                  <c:y val="-3.2067070715863517E-2"/>
                </c:manualLayout>
              </c:layout>
              <c:tx>
                <c:rich>
                  <a:bodyPr/>
                  <a:lstStyle/>
                  <a:p>
                    <a:fld id="{1BE425E0-34A1-409A-A98F-F5430DDBD2A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791-4123-BB97-5DD774F97EA6}"/>
                </c:ext>
              </c:extLst>
            </c:dLbl>
            <c:dLbl>
              <c:idx val="1"/>
              <c:layout>
                <c:manualLayout>
                  <c:x val="2.3523261892315541E-2"/>
                  <c:y val="-3.815337657382678E-2"/>
                </c:manualLayout>
              </c:layout>
              <c:tx>
                <c:rich>
                  <a:bodyPr/>
                  <a:lstStyle/>
                  <a:p>
                    <a:fld id="{CAF02CEF-BDA4-4F74-A596-6770903834F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791-4123-BB97-5DD774F97EA6}"/>
                </c:ext>
              </c:extLst>
            </c:dLbl>
            <c:dLbl>
              <c:idx val="2"/>
              <c:tx>
                <c:rich>
                  <a:bodyPr/>
                  <a:lstStyle/>
                  <a:p>
                    <a:fld id="{744AFA22-EE13-47ED-B8D4-FE260CFFF6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791-4123-BB97-5DD774F97EA6}"/>
                </c:ext>
              </c:extLst>
            </c:dLbl>
            <c:dLbl>
              <c:idx val="3"/>
              <c:layout>
                <c:manualLayout>
                  <c:x val="-1.3068478829064296E-2"/>
                  <c:y val="6.6298342541436461E-2"/>
                </c:manualLayout>
              </c:layout>
              <c:tx>
                <c:rich>
                  <a:bodyPr/>
                  <a:lstStyle/>
                  <a:p>
                    <a:fld id="{15494D10-65E0-4F4F-A212-99D1683CFF6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791-4123-BB97-5DD774F97EA6}"/>
                </c:ext>
              </c:extLst>
            </c:dLbl>
            <c:dLbl>
              <c:idx val="4"/>
              <c:layout>
                <c:manualLayout>
                  <c:x val="-4.2752171008684038E-2"/>
                  <c:y val="9.2155035484004763E-2"/>
                </c:manualLayout>
              </c:layout>
              <c:tx>
                <c:rich>
                  <a:bodyPr/>
                  <a:lstStyle/>
                  <a:p>
                    <a:fld id="{1FB58BB5-4C24-4774-9FD9-17C12D40B26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791-4123-BB97-5DD774F97EA6}"/>
                </c:ext>
              </c:extLst>
            </c:dLbl>
            <c:dLbl>
              <c:idx val="5"/>
              <c:layout>
                <c:manualLayout>
                  <c:x val="-2.9392117568470273E-2"/>
                  <c:y val="4.3917435221782965E-2"/>
                </c:manualLayout>
              </c:layout>
              <c:tx>
                <c:rich>
                  <a:bodyPr rot="0" spcFirstLastPara="1" vertOverflow="ellipsis" vert="horz" wrap="square" anchor="ctr" anchorCtr="1"/>
                  <a:lstStyle/>
                  <a:p>
                    <a:pPr>
                      <a:defRPr sz="20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fld id="{DACD9BB1-5796-418C-B53A-999DE3802446}" type="CELLRANGE">
                      <a:rPr lang="en-US"/>
                      <a:pPr>
                        <a:defRPr sz="2000" b="1">
                          <a:solidFill>
                            <a:srgbClr val="FF0000"/>
                          </a:solidFill>
                        </a:defRPr>
                      </a:pPr>
                      <a:t>[CELLRANGE]</a:t>
                    </a:fld>
                    <a:endParaRPr lang="en-GB"/>
                  </a:p>
                </c:rich>
              </c:tx>
              <c:spPr>
                <a:noFill/>
                <a:ln>
                  <a:noFill/>
                </a:ln>
                <a:effectLst/>
              </c:spPr>
              <c:txPr>
                <a:bodyPr rot="0" spcFirstLastPara="1" vertOverflow="ellipsis" vert="horz" wrap="square" anchor="ctr" anchorCtr="1"/>
                <a:lstStyle/>
                <a:p>
                  <a:pPr>
                    <a:defRPr sz="20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GB"/>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791-4123-BB97-5DD774F97EA6}"/>
                </c:ext>
              </c:extLst>
            </c:dLbl>
            <c:dLbl>
              <c:idx val="6"/>
              <c:layout>
                <c:manualLayout>
                  <c:x val="-3.0065590498582564E-2"/>
                  <c:y val="-0.1160654170946023"/>
                </c:manualLayout>
              </c:layout>
              <c:tx>
                <c:rich>
                  <a:bodyPr/>
                  <a:lstStyle/>
                  <a:p>
                    <a:fld id="{0D7B43C1-5028-4210-B347-57BCBA39C10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791-4123-BB97-5DD774F97EA6}"/>
                </c:ext>
              </c:extLst>
            </c:dLbl>
            <c:dLbl>
              <c:idx val="7"/>
              <c:layout>
                <c:manualLayout>
                  <c:x val="-1.8704074816299265E-2"/>
                  <c:y val="-5.434782608695652E-2"/>
                </c:manualLayout>
              </c:layout>
              <c:tx>
                <c:rich>
                  <a:bodyPr/>
                  <a:lstStyle/>
                  <a:p>
                    <a:fld id="{61DF9C8D-C3BA-4FC8-AD4D-09BD9C845CD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791-4123-BB97-5DD774F97EA6}"/>
                </c:ext>
              </c:extLst>
            </c:dLbl>
            <c:dLbl>
              <c:idx val="8"/>
              <c:tx>
                <c:rich>
                  <a:bodyPr/>
                  <a:lstStyle/>
                  <a:p>
                    <a:fld id="{9275B4C4-FE69-4F01-A964-F9F3CBC3A18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791-4123-BB97-5DD774F97EA6}"/>
                </c:ext>
              </c:extLst>
            </c:dLbl>
            <c:dLbl>
              <c:idx val="9"/>
              <c:layout>
                <c:manualLayout>
                  <c:x val="-4.3144346435653555E-2"/>
                  <c:y val="9.2336888650777785E-2"/>
                </c:manualLayout>
              </c:layout>
              <c:tx>
                <c:rich>
                  <a:bodyPr/>
                  <a:lstStyle/>
                  <a:p>
                    <a:fld id="{B0026B7B-468C-468E-9804-A770622A401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791-4123-BB97-5DD774F97EA6}"/>
                </c:ext>
              </c:extLst>
            </c:dLbl>
            <c:dLbl>
              <c:idx val="10"/>
              <c:layout>
                <c:manualLayout>
                  <c:x val="-1.6032064128256612E-2"/>
                  <c:y val="-0.1847931619167073"/>
                </c:manualLayout>
              </c:layout>
              <c:tx>
                <c:rich>
                  <a:bodyPr/>
                  <a:lstStyle/>
                  <a:p>
                    <a:fld id="{CF7BB291-DA83-4D05-85ED-73B756C68EF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791-4123-BB97-5DD774F97EA6}"/>
                </c:ext>
              </c:extLst>
            </c:dLbl>
            <c:dLbl>
              <c:idx val="11"/>
              <c:layout>
                <c:manualLayout>
                  <c:x val="-2.9042231444516328E-2"/>
                  <c:y val="7.6460796382753035E-2"/>
                </c:manualLayout>
              </c:layout>
              <c:tx>
                <c:rich>
                  <a:bodyPr/>
                  <a:lstStyle/>
                  <a:p>
                    <a:fld id="{1C2A66E5-C0A1-41F5-9B2E-1C952E94383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791-4123-BB97-5DD774F97EA6}"/>
                </c:ext>
              </c:extLst>
            </c:dLbl>
            <c:dLbl>
              <c:idx val="12"/>
              <c:layout>
                <c:manualLayout>
                  <c:x val="-3.8105774145541192E-2"/>
                  <c:y val="-3.592918620719672E-2"/>
                </c:manualLayout>
              </c:layout>
              <c:tx>
                <c:rich>
                  <a:bodyPr/>
                  <a:lstStyle/>
                  <a:p>
                    <a:fld id="{CC4FADE3-05BB-436E-94ED-A8D12D5BDAD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E791-4123-BB97-5DD774F97EA6}"/>
                </c:ext>
              </c:extLst>
            </c:dLbl>
            <c:dLbl>
              <c:idx val="13"/>
              <c:layout>
                <c:manualLayout>
                  <c:x val="-1.8704074816299265E-2"/>
                  <c:y val="-6.3405797101449279E-2"/>
                </c:manualLayout>
              </c:layout>
              <c:tx>
                <c:rich>
                  <a:bodyPr/>
                  <a:lstStyle/>
                  <a:p>
                    <a:fld id="{C6F07C06-FB67-4C1D-AAA7-65476F12584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791-4123-BB97-5DD774F97EA6}"/>
                </c:ext>
              </c:extLst>
            </c:dLbl>
            <c:dLbl>
              <c:idx val="14"/>
              <c:layout>
                <c:manualLayout>
                  <c:x val="-1.3360053440213958E-2"/>
                  <c:y val="-6.3405797101449279E-2"/>
                </c:manualLayout>
              </c:layout>
              <c:tx>
                <c:rich>
                  <a:bodyPr/>
                  <a:lstStyle/>
                  <a:p>
                    <a:fld id="{31262657-078C-4525-B0A9-9BBC346B0C4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E791-4123-BB97-5DD774F97EA6}"/>
                </c:ext>
              </c:extLst>
            </c:dLbl>
            <c:dLbl>
              <c:idx val="15"/>
              <c:layout>
                <c:manualLayout>
                  <c:x val="-2.8427542902971651E-3"/>
                  <c:y val="-8.2913506631993438E-3"/>
                </c:manualLayout>
              </c:layout>
              <c:tx>
                <c:rich>
                  <a:bodyPr/>
                  <a:lstStyle/>
                  <a:p>
                    <a:fld id="{D4E31BC0-B481-4325-808F-DC12639C296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791-4123-BB97-5DD774F97EA6}"/>
                </c:ext>
              </c:extLst>
            </c:dLbl>
            <c:dLbl>
              <c:idx val="16"/>
              <c:tx>
                <c:rich>
                  <a:bodyPr/>
                  <a:lstStyle/>
                  <a:p>
                    <a:fld id="{E48997A7-860E-4F2E-8099-2BA71215A52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791-4123-BB97-5DD774F97EA6}"/>
                </c:ext>
              </c:extLst>
            </c:dLbl>
            <c:dLbl>
              <c:idx val="17"/>
              <c:layout>
                <c:manualLayout>
                  <c:x val="-5.0842704165055073E-3"/>
                  <c:y val="0"/>
                </c:manualLayout>
              </c:layout>
              <c:tx>
                <c:rich>
                  <a:bodyPr/>
                  <a:lstStyle/>
                  <a:p>
                    <a:fld id="{974D8FBB-70CD-4F4C-90B2-313C98B3B3A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E791-4123-BB97-5DD774F97EA6}"/>
                </c:ext>
              </c:extLst>
            </c:dLbl>
            <c:dLbl>
              <c:idx val="18"/>
              <c:layout>
                <c:manualLayout>
                  <c:x val="-2.67201068804285E-3"/>
                  <c:y val="-2.5160739936798406E-18"/>
                </c:manualLayout>
              </c:layout>
              <c:tx>
                <c:rich>
                  <a:bodyPr/>
                  <a:lstStyle/>
                  <a:p>
                    <a:fld id="{13717D8A-EF68-4BC7-8D49-2ECBE8F3FC7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791-4123-BB97-5DD774F97EA6}"/>
                </c:ext>
              </c:extLst>
            </c:dLbl>
            <c:dLbl>
              <c:idx val="19"/>
              <c:layout>
                <c:manualLayout>
                  <c:x val="-1.8704074816299265E-2"/>
                  <c:y val="5.8997050147492534E-2"/>
                </c:manualLayout>
              </c:layout>
              <c:tx>
                <c:rich>
                  <a:bodyPr/>
                  <a:lstStyle/>
                  <a:p>
                    <a:fld id="{EDBEEF08-8EB1-43F0-A9F1-2BE53A1422C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E791-4123-BB97-5DD774F97EA6}"/>
                </c:ext>
              </c:extLst>
            </c:dLbl>
            <c:dLbl>
              <c:idx val="20"/>
              <c:layout>
                <c:manualLayout>
                  <c:x val="-2.6720106880427523E-2"/>
                  <c:y val="-6.0623502225265406E-2"/>
                </c:manualLayout>
              </c:layout>
              <c:tx>
                <c:rich>
                  <a:bodyPr/>
                  <a:lstStyle/>
                  <a:p>
                    <a:fld id="{8B0CE2F9-EEE8-4BD4-AFBE-4F2C6F45A37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E791-4123-BB97-5DD774F97EA6}"/>
                </c:ext>
              </c:extLst>
            </c:dLbl>
            <c:dLbl>
              <c:idx val="21"/>
              <c:tx>
                <c:rich>
                  <a:bodyPr/>
                  <a:lstStyle/>
                  <a:p>
                    <a:fld id="{2926EE92-812B-4F5B-9A29-B26D59F69D4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791-4123-BB97-5DD774F97EA6}"/>
                </c:ext>
              </c:extLst>
            </c:dLbl>
            <c:dLbl>
              <c:idx val="22"/>
              <c:layout>
                <c:manualLayout>
                  <c:x val="4.2972688096737481E-3"/>
                  <c:y val="-2.8682850396613821E-2"/>
                </c:manualLayout>
              </c:layout>
              <c:tx>
                <c:rich>
                  <a:bodyPr/>
                  <a:lstStyle/>
                  <a:p>
                    <a:fld id="{D6FB4782-EA2E-4F58-9BFE-48A006B526C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E791-4123-BB97-5DD774F97EA6}"/>
                </c:ext>
              </c:extLst>
            </c:dLbl>
            <c:dLbl>
              <c:idx val="23"/>
              <c:layout>
                <c:manualLayout>
                  <c:x val="-4.2555095407398207E-2"/>
                  <c:y val="1.6824913223725015E-2"/>
                </c:manualLayout>
              </c:layout>
              <c:tx>
                <c:rich>
                  <a:bodyPr/>
                  <a:lstStyle/>
                  <a:p>
                    <a:fld id="{2F22E160-D83D-45F0-BDD1-DCF6012BA6F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E791-4123-BB97-5DD774F97EA6}"/>
                </c:ext>
              </c:extLst>
            </c:dLbl>
            <c:dLbl>
              <c:idx val="24"/>
              <c:layout>
                <c:manualLayout>
                  <c:x val="-6.9253714997969965E-2"/>
                  <c:y val="7.5183458785553034E-2"/>
                </c:manualLayout>
              </c:layout>
              <c:tx>
                <c:rich>
                  <a:bodyPr/>
                  <a:lstStyle/>
                  <a:p>
                    <a:fld id="{38D5E9EA-112F-4FA6-B020-9A51317B185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4.2474612623654026E-2"/>
                      <c:h val="9.4790594431084937E-2"/>
                    </c:manualLayout>
                  </c15:layout>
                  <c15:dlblFieldTable/>
                  <c15:showDataLabelsRange val="1"/>
                </c:ext>
                <c:ext xmlns:c16="http://schemas.microsoft.com/office/drawing/2014/chart" uri="{C3380CC4-5D6E-409C-BE32-E72D297353CC}">
                  <c16:uniqueId val="{00000018-E791-4123-BB97-5DD774F97EA6}"/>
                </c:ext>
              </c:extLst>
            </c:dLbl>
            <c:dLbl>
              <c:idx val="25"/>
              <c:layout>
                <c:manualLayout>
                  <c:x val="-3.3909709182143817E-2"/>
                  <c:y val="-6.7512552778728835E-2"/>
                </c:manualLayout>
              </c:layout>
              <c:tx>
                <c:rich>
                  <a:bodyPr rot="0" spcFirstLastPara="1" vertOverflow="ellipsis" vert="horz" wrap="square" anchor="ctr" anchorCtr="1"/>
                  <a:lstStyle/>
                  <a:p>
                    <a:pPr>
                      <a:defRPr sz="20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fld id="{3C6DF4A4-2B08-4D9C-9294-D48601C6C786}" type="CELLRANGE">
                      <a:rPr lang="en-US"/>
                      <a:pPr>
                        <a:defRPr sz="2000" b="1">
                          <a:solidFill>
                            <a:srgbClr val="FF0000"/>
                          </a:solidFill>
                        </a:defRPr>
                      </a:pPr>
                      <a:t>[CELLRANGE]</a:t>
                    </a:fld>
                    <a:endParaRPr lang="en-GB"/>
                  </a:p>
                </c:rich>
              </c:tx>
              <c:spPr>
                <a:noFill/>
                <a:ln>
                  <a:noFill/>
                </a:ln>
                <a:effectLst/>
              </c:spPr>
              <c:txPr>
                <a:bodyPr rot="0" spcFirstLastPara="1" vertOverflow="ellipsis" vert="horz" wrap="square" anchor="ctr" anchorCtr="1"/>
                <a:lstStyle/>
                <a:p>
                  <a:pPr>
                    <a:defRPr sz="20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GB"/>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E791-4123-BB97-5DD774F97EA6}"/>
                </c:ext>
              </c:extLst>
            </c:dLbl>
            <c:dLbl>
              <c:idx val="26"/>
              <c:layout>
                <c:manualLayout>
                  <c:x val="-1.5682178004302567E-2"/>
                  <c:y val="-0.18476263836585652"/>
                </c:manualLayout>
              </c:layout>
              <c:tx>
                <c:rich>
                  <a:bodyPr/>
                  <a:lstStyle/>
                  <a:p>
                    <a:fld id="{4F795EDD-5FA4-4931-BE5F-1D1ACB66699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E791-4123-BB97-5DD774F97EA6}"/>
                </c:ext>
              </c:extLst>
            </c:dLbl>
            <c:dLbl>
              <c:idx val="27"/>
              <c:layout>
                <c:manualLayout>
                  <c:x val="-2.3523261892315735E-2"/>
                  <c:y val="4.5784051888592067E-2"/>
                </c:manualLayout>
              </c:layout>
              <c:tx>
                <c:rich>
                  <a:bodyPr/>
                  <a:lstStyle/>
                  <a:p>
                    <a:fld id="{ECDDD88F-FEE7-4F75-A7F3-8D368B80462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E791-4123-BB97-5DD774F97EA6}"/>
                </c:ext>
              </c:extLst>
            </c:dLbl>
            <c:dLbl>
              <c:idx val="28"/>
              <c:layout>
                <c:manualLayout>
                  <c:x val="8.0160320641282558E-3"/>
                  <c:y val="-4.9164208456243808E-2"/>
                </c:manualLayout>
              </c:layout>
              <c:tx>
                <c:rich>
                  <a:bodyPr/>
                  <a:lstStyle/>
                  <a:p>
                    <a:fld id="{A8FFD19C-7448-4CE7-A7CB-83EA60D5BB0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E791-4123-BB97-5DD774F97EA6}"/>
                </c:ext>
              </c:extLst>
            </c:dLbl>
            <c:dLbl>
              <c:idx val="29"/>
              <c:layout>
                <c:manualLayout>
                  <c:x val="-1.3068478829064393E-2"/>
                  <c:y val="-3.0522701259061428E-2"/>
                </c:manualLayout>
              </c:layout>
              <c:tx>
                <c:rich>
                  <a:bodyPr/>
                  <a:lstStyle/>
                  <a:p>
                    <a:fld id="{7C7DE11B-6928-42EA-A6A8-7F1C16201A1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E791-4123-BB97-5DD774F97EA6}"/>
                </c:ext>
              </c:extLst>
            </c:dLbl>
            <c:dLbl>
              <c:idx val="30"/>
              <c:layout>
                <c:manualLayout>
                  <c:x val="-1.068804275217101E-2"/>
                  <c:y val="1.8115942028985425E-2"/>
                </c:manualLayout>
              </c:layout>
              <c:tx>
                <c:rich>
                  <a:bodyPr/>
                  <a:lstStyle/>
                  <a:p>
                    <a:fld id="{03EBC80B-2B6B-45BD-B7A3-4F095E0CD18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E791-4123-BB97-5DD774F97EA6}"/>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List6!$S$77:$S$107</c:f>
              <c:numCache>
                <c:formatCode>General</c:formatCode>
                <c:ptCount val="31"/>
                <c:pt idx="0">
                  <c:v>6.6670063004117797</c:v>
                </c:pt>
                <c:pt idx="1">
                  <c:v>7.7089168229852678</c:v>
                </c:pt>
                <c:pt idx="2">
                  <c:v>6.0598484808013531</c:v>
                </c:pt>
                <c:pt idx="3">
                  <c:v>5.5078540805460454</c:v>
                </c:pt>
                <c:pt idx="4">
                  <c:v>7.9262032778985283</c:v>
                </c:pt>
                <c:pt idx="5">
                  <c:v>6.5648930309274123</c:v>
                </c:pt>
                <c:pt idx="6">
                  <c:v>7.1024943168483547</c:v>
                </c:pt>
                <c:pt idx="7">
                  <c:v>2.4529034893722406</c:v>
                </c:pt>
                <c:pt idx="8">
                  <c:v>6.1605898105793617</c:v>
                </c:pt>
                <c:pt idx="9">
                  <c:v>7.5965357295441027</c:v>
                </c:pt>
                <c:pt idx="10">
                  <c:v>7.4975123499924594</c:v>
                </c:pt>
                <c:pt idx="11">
                  <c:v>7.0294914963930371</c:v>
                </c:pt>
                <c:pt idx="12">
                  <c:v>5.6561623464463588</c:v>
                </c:pt>
                <c:pt idx="13">
                  <c:v>7.653988111169701</c:v>
                </c:pt>
                <c:pt idx="14">
                  <c:v>8.9571400257881031</c:v>
                </c:pt>
                <c:pt idx="15">
                  <c:v>8.2368187969881852</c:v>
                </c:pt>
                <c:pt idx="16">
                  <c:v>2.8153695540687176</c:v>
                </c:pt>
                <c:pt idx="17">
                  <c:v>3.6052806849120249</c:v>
                </c:pt>
                <c:pt idx="18">
                  <c:v>7.2281884197235104</c:v>
                </c:pt>
                <c:pt idx="19">
                  <c:v>9.087909207742312</c:v>
                </c:pt>
                <c:pt idx="20">
                  <c:v>7.3119798804277814</c:v>
                </c:pt>
                <c:pt idx="21">
                  <c:v>8.8537861328377119</c:v>
                </c:pt>
                <c:pt idx="22">
                  <c:v>5.7016747170935744</c:v>
                </c:pt>
                <c:pt idx="23">
                  <c:v>5.1219464572293179</c:v>
                </c:pt>
                <c:pt idx="24">
                  <c:v>5.3657125264696708</c:v>
                </c:pt>
                <c:pt idx="25">
                  <c:v>5.3469357618914293</c:v>
                </c:pt>
                <c:pt idx="26">
                  <c:v>5.7072920735343011</c:v>
                </c:pt>
                <c:pt idx="27">
                  <c:v>8.6894137327520742</c:v>
                </c:pt>
                <c:pt idx="28">
                  <c:v>9.0127058643524354</c:v>
                </c:pt>
                <c:pt idx="29">
                  <c:v>8.0094209746503555</c:v>
                </c:pt>
                <c:pt idx="30">
                  <c:v>6.9287207199130281</c:v>
                </c:pt>
              </c:numCache>
            </c:numRef>
          </c:xVal>
          <c:yVal>
            <c:numRef>
              <c:f>List6!$T$77:$T$107</c:f>
              <c:numCache>
                <c:formatCode>#\ ##0.##########</c:formatCode>
                <c:ptCount val="31"/>
                <c:pt idx="0">
                  <c:v>38620.800000000003</c:v>
                </c:pt>
                <c:pt idx="1">
                  <c:v>35620.1</c:v>
                </c:pt>
                <c:pt idx="2">
                  <c:v>15599.8</c:v>
                </c:pt>
                <c:pt idx="3">
                  <c:v>19636.400000000001</c:v>
                </c:pt>
                <c:pt idx="4">
                  <c:v>27581.8</c:v>
                </c:pt>
                <c:pt idx="5">
                  <c:v>27907.9</c:v>
                </c:pt>
                <c:pt idx="6">
                  <c:v>38975.4</c:v>
                </c:pt>
                <c:pt idx="7">
                  <c:v>24742.1</c:v>
                </c:pt>
                <c:pt idx="8">
                  <c:v>33614.5</c:v>
                </c:pt>
                <c:pt idx="9">
                  <c:v>31420.1</c:v>
                </c:pt>
                <c:pt idx="10">
                  <c:v>37426.9</c:v>
                </c:pt>
                <c:pt idx="11" formatCode="#\ ##0.0">
                  <c:v>20083</c:v>
                </c:pt>
                <c:pt idx="12">
                  <c:v>21636.6</c:v>
                </c:pt>
                <c:pt idx="13">
                  <c:v>38786.800000000003</c:v>
                </c:pt>
                <c:pt idx="14">
                  <c:v>57659.9</c:v>
                </c:pt>
                <c:pt idx="15">
                  <c:v>29447.4</c:v>
                </c:pt>
                <c:pt idx="16">
                  <c:v>20947.099999999999</c:v>
                </c:pt>
                <c:pt idx="17">
                  <c:v>24666.1</c:v>
                </c:pt>
                <c:pt idx="18">
                  <c:v>78995.100000000006</c:v>
                </c:pt>
                <c:pt idx="19" formatCode="#\ ##0.0">
                  <c:v>31068</c:v>
                </c:pt>
                <c:pt idx="20">
                  <c:v>39210.199999999997</c:v>
                </c:pt>
                <c:pt idx="21">
                  <c:v>47636.7</c:v>
                </c:pt>
                <c:pt idx="22">
                  <c:v>21469.4</c:v>
                </c:pt>
                <c:pt idx="23">
                  <c:v>23684.3</c:v>
                </c:pt>
                <c:pt idx="24">
                  <c:v>20039.3</c:v>
                </c:pt>
                <c:pt idx="25">
                  <c:v>21274.1</c:v>
                </c:pt>
                <c:pt idx="26">
                  <c:v>26450.6</c:v>
                </c:pt>
                <c:pt idx="27">
                  <c:v>27649.8</c:v>
                </c:pt>
                <c:pt idx="28">
                  <c:v>36291.9</c:v>
                </c:pt>
                <c:pt idx="29">
                  <c:v>48600.2</c:v>
                </c:pt>
                <c:pt idx="30">
                  <c:v>31976.5</c:v>
                </c:pt>
              </c:numCache>
            </c:numRef>
          </c:yVal>
          <c:smooth val="0"/>
          <c:extLst>
            <c:ext xmlns:c15="http://schemas.microsoft.com/office/drawing/2012/chart" uri="{02D57815-91ED-43cb-92C2-25804820EDAC}">
              <c15:datalabelsRange>
                <c15:f>List6!$R$77:$R$107</c15:f>
                <c15:dlblRangeCache>
                  <c:ptCount val="31"/>
                  <c:pt idx="0">
                    <c:v>AT</c:v>
                  </c:pt>
                  <c:pt idx="1">
                    <c:v>BE</c:v>
                  </c:pt>
                  <c:pt idx="2">
                    <c:v>BG</c:v>
                  </c:pt>
                  <c:pt idx="3">
                    <c:v>HR</c:v>
                  </c:pt>
                  <c:pt idx="4">
                    <c:v>CY</c:v>
                  </c:pt>
                  <c:pt idx="5">
                    <c:v>CZ</c:v>
                  </c:pt>
                  <c:pt idx="6">
                    <c:v>DK</c:v>
                  </c:pt>
                  <c:pt idx="7">
                    <c:v>EE</c:v>
                  </c:pt>
                  <c:pt idx="8">
                    <c:v>FI</c:v>
                  </c:pt>
                  <c:pt idx="9">
                    <c:v>FR</c:v>
                  </c:pt>
                  <c:pt idx="10">
                    <c:v>DE</c:v>
                  </c:pt>
                  <c:pt idx="11">
                    <c:v>GR</c:v>
                  </c:pt>
                  <c:pt idx="12">
                    <c:v>HU</c:v>
                  </c:pt>
                  <c:pt idx="13">
                    <c:v>IS</c:v>
                  </c:pt>
                  <c:pt idx="14">
                    <c:v>IR</c:v>
                  </c:pt>
                  <c:pt idx="15">
                    <c:v>IT</c:v>
                  </c:pt>
                  <c:pt idx="16">
                    <c:v>LV</c:v>
                  </c:pt>
                  <c:pt idx="17">
                    <c:v>LT</c:v>
                  </c:pt>
                  <c:pt idx="18">
                    <c:v>LU</c:v>
                  </c:pt>
                  <c:pt idx="19">
                    <c:v>MT</c:v>
                  </c:pt>
                  <c:pt idx="20">
                    <c:v>NL</c:v>
                  </c:pt>
                  <c:pt idx="21">
                    <c:v>NO</c:v>
                  </c:pt>
                  <c:pt idx="22">
                    <c:v>PL</c:v>
                  </c:pt>
                  <c:pt idx="23">
                    <c:v>PT</c:v>
                  </c:pt>
                  <c:pt idx="24">
                    <c:v>RO</c:v>
                  </c:pt>
                  <c:pt idx="25">
                    <c:v>SK</c:v>
                  </c:pt>
                  <c:pt idx="26">
                    <c:v>SL</c:v>
                  </c:pt>
                  <c:pt idx="27">
                    <c:v>ES</c:v>
                  </c:pt>
                  <c:pt idx="28">
                    <c:v>SE</c:v>
                  </c:pt>
                  <c:pt idx="29">
                    <c:v>CH</c:v>
                  </c:pt>
                  <c:pt idx="30">
                    <c:v>UK</c:v>
                  </c:pt>
                </c15:dlblRangeCache>
              </c15:datalabelsRange>
            </c:ext>
            <c:ext xmlns:c16="http://schemas.microsoft.com/office/drawing/2014/chart" uri="{C3380CC4-5D6E-409C-BE32-E72D297353CC}">
              <c16:uniqueId val="{0000001F-E791-4123-BB97-5DD774F97EA6}"/>
            </c:ext>
          </c:extLst>
        </c:ser>
        <c:dLbls>
          <c:showLegendKey val="0"/>
          <c:showVal val="0"/>
          <c:showCatName val="0"/>
          <c:showSerName val="0"/>
          <c:showPercent val="0"/>
          <c:showBubbleSize val="0"/>
        </c:dLbls>
        <c:axId val="1383314591"/>
        <c:axId val="1383300863"/>
      </c:scatterChart>
      <c:valAx>
        <c:axId val="1383314591"/>
        <c:scaling>
          <c:orientation val="minMax"/>
          <c:max val="9.5"/>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cs-CZ" sz="1400"/>
                  <a:t>HQ index 2018</a:t>
                </a:r>
              </a:p>
            </c:rich>
          </c:tx>
          <c:layout>
            <c:manualLayout>
              <c:xMode val="edge"/>
              <c:yMode val="edge"/>
              <c:x val="0.84047641572040577"/>
              <c:y val="0.94605812650294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83300863"/>
        <c:crosses val="autoZero"/>
        <c:crossBetween val="midCat"/>
      </c:valAx>
      <c:valAx>
        <c:axId val="1383300863"/>
        <c:scaling>
          <c:orientation val="minMax"/>
          <c:max val="8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cs-CZ" sz="1600"/>
                  <a:t>GDPpc 2018 (thousands)</a:t>
                </a:r>
              </a:p>
            </c:rich>
          </c:tx>
          <c:layout>
            <c:manualLayout>
              <c:xMode val="edge"/>
              <c:yMode val="edge"/>
              <c:x val="1.0774410774410775E-2"/>
              <c:y val="9.8720001501198824E-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83314591"/>
        <c:crosses val="autoZero"/>
        <c:crossBetween val="midCat"/>
        <c:dispUnits>
          <c:builtInUnit val="thousands"/>
        </c:dispUnits>
      </c:valAx>
      <c:spPr>
        <a:noFill/>
        <a:ln>
          <a:noFill/>
        </a:ln>
        <a:effectLst/>
      </c:spPr>
    </c:plotArea>
    <c:plotVisOnly val="1"/>
    <c:dispBlanksAs val="gap"/>
    <c:showDLblsOverMax val="0"/>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6D557-97CD-4DBA-A2D3-06EBF74CE32D}" type="datetimeFigureOut">
              <a:rPr lang="en-GB" smtClean="0"/>
              <a:t>25/01/2025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BACEA-0E58-48F9-95B3-41BD13C667D2}"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ENREF_143"/><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_ENREF_240"/><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Někteří ekonomové tvrdí, že obecná ekonomická teorie je vědou společenskou, jejíž zkoumání musí vycházet z reality ekonomického života společnosti a jejíž závěry musí být pro společnost prakticky využitelné. Jiní prosazují chápání ekonomické teorie více jako formálně abstraktní vědní disciplíny, u které soulad s realitou není podmínkou správnosti a vědeckosti. Ekonomická teorie se vždy pohybuje v prostoru vymezeném určitými zjednodušujícími předpoklady. Tyto předpoklady umožňují ekonomům-teoretikům formulovat obecné principy fungování ekonomického systému, které pak jsou v reálném ekonomickém systému modifikovány mnoha okolnostmi. Spor o společenský či formálně-logický charakter ekonomie ústí do existence dvou větví ekonomické </a:t>
            </a:r>
          </a:p>
          <a:p>
            <a:r>
              <a:rPr lang="cs-CZ" noProof="0" dirty="0"/>
              <a:t>teorie: </a:t>
            </a:r>
          </a:p>
          <a:p>
            <a:r>
              <a:rPr lang="cs-CZ" noProof="0" dirty="0"/>
              <a:t>• Matematická větev prosazuje názor, že kritériem pravdivosti a vědeckosti v ekonomické teorii je možnost matematického důkazu. Co nelze matematicky, nelze dokázat vůbec, a proto je ne</a:t>
            </a:r>
          </a:p>
          <a:p>
            <a:r>
              <a:rPr lang="cs-CZ" noProof="0" dirty="0"/>
              <a:t>použitelné. </a:t>
            </a:r>
          </a:p>
          <a:p>
            <a:r>
              <a:rPr lang="cs-CZ" noProof="0" dirty="0"/>
              <a:t>• Společenská větev tento názor principiálně odmítá. Odmítá dokonce matematiku v ekonomické teorii používat vůbec. Ve své argumentaci se opírá o tvrzení, že ekonomie je věda o chování lidí ve výrobě. A chování lidí nelze směstnat do vzorců. V některých oblastech ekonomické teorie je použití matematiky velmi užitečné, ale nedokáže postihnout vše.</a:t>
            </a:r>
          </a:p>
        </p:txBody>
      </p:sp>
      <p:sp>
        <p:nvSpPr>
          <p:cNvPr id="4" name="Slide Number Placeholder 3"/>
          <p:cNvSpPr>
            <a:spLocks noGrp="1"/>
          </p:cNvSpPr>
          <p:nvPr>
            <p:ph type="sldNum" sz="quarter" idx="5"/>
          </p:nvPr>
        </p:nvSpPr>
        <p:spPr/>
        <p:txBody>
          <a:bodyPr/>
          <a:lstStyle/>
          <a:p>
            <a:fld id="{C1FBACEA-0E58-48F9-95B3-41BD13C667D2}" type="slidenum">
              <a:rPr lang="en-GB" smtClean="0"/>
              <a:t>2</a:t>
            </a:fld>
            <a:endParaRPr lang="en-GB"/>
          </a:p>
        </p:txBody>
      </p:sp>
    </p:spTree>
    <p:extLst>
      <p:ext uri="{BB962C8B-B14F-4D97-AF65-F5344CB8AC3E}">
        <p14:creationId xmlns:p14="http://schemas.microsoft.com/office/powerpoint/2010/main" val="3805539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most recent and the most comprehensive global political effort towards achieving SD is the post-2015 development agenda – the UN Agenda 2030, including the set of Sustainable Development Goals (SDGs), formulated by the UN in 2015 as a comprehensive global policy framework for addressing the most crucial economic, social and environmental challenges for humanity (UN General Assembly, 2015). The SDGs represent a comprehensive framework to promote synergies and manage trade-offs across sectoral policies in an integrated manner, to engage all actors in the policymaking process (OECD, 2020). The SDGs are </a:t>
            </a:r>
            <a:r>
              <a:rPr lang="en-US" sz="1200" b="0" i="1" u="none" strike="noStrike" kern="1200" baseline="0" dirty="0">
                <a:solidFill>
                  <a:schemeClr val="tx1"/>
                </a:solidFill>
                <a:latin typeface="+mn-lt"/>
                <a:ea typeface="+mn-ea"/>
                <a:cs typeface="+mn-cs"/>
              </a:rPr>
              <a:t>context specific</a:t>
            </a:r>
            <a:r>
              <a:rPr lang="en-US" sz="1200" b="0" i="0" u="none" strike="noStrike" kern="1200" baseline="0" dirty="0">
                <a:solidFill>
                  <a:schemeClr val="tx1"/>
                </a:solidFill>
                <a:latin typeface="+mn-lt"/>
                <a:ea typeface="+mn-ea"/>
                <a:cs typeface="+mn-cs"/>
              </a:rPr>
              <a:t>. To achieve the goals, it is necessary to consider the social, political and environmental circumstances of particular locations (Oliveira et al., 2019; Weitz et al., 2018). The agenda and the SDGs reflect the previous experience with the MDGs (applied during 2000-2015). While the MDGs focused on improving wellbeing in the developing world, the 17 SDGs address all countries and aim at reconciling economic and social with environmental goals (Eisenmenger et al., 2020). </a:t>
            </a:r>
            <a:r>
              <a:rPr lang="en-US" sz="1200" b="0" i="0" u="none" strike="noStrike" kern="1200" baseline="0" dirty="0" err="1">
                <a:solidFill>
                  <a:schemeClr val="tx1"/>
                </a:solidFill>
                <a:latin typeface="+mn-lt"/>
                <a:ea typeface="+mn-ea"/>
                <a:cs typeface="+mn-cs"/>
              </a:rPr>
              <a:t>Achiev-ing</a:t>
            </a:r>
            <a:r>
              <a:rPr lang="en-US" sz="1200" b="0" i="0" u="none" strike="noStrike" kern="1200" baseline="0" dirty="0">
                <a:solidFill>
                  <a:schemeClr val="tx1"/>
                </a:solidFill>
                <a:latin typeface="+mn-lt"/>
                <a:ea typeface="+mn-ea"/>
                <a:cs typeface="+mn-cs"/>
              </a:rPr>
              <a:t> this agenda, including all the SDGs, would require a comprehensive, holistic and transformative approach, combining different means of implementation and integrating the economic, social and environmental dimensions of SD. The UN Agenda 2030 should have been designed in such a way so as not to repeat the insufficiencies of the previous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such as lack of action and practical orientation, not creating a win-win strategy, etc. It is still not obvious to what extent these aims have been or will be met. To summarize the relationships between the SDGs and the MDGs, the first set is built on the second. The SDGs can be broadly divided into three categories. First group is an extension of MDGs and it includes the first seven SDGs. The second group can be referred to as inclusiveness. It includes jobs, infrastructure, industrialization, and distribution. Goals 8, 9, and 10 are involved in this group. The third group covers the last seven goals: sustainable cities and communities, responsible consumption and production, life on land and below water, climate action, peace and justice and the means of </a:t>
            </a:r>
            <a:r>
              <a:rPr lang="en-US" sz="1200" b="0" i="0" u="none" strike="noStrike" kern="1200" baseline="0" dirty="0" err="1">
                <a:solidFill>
                  <a:schemeClr val="tx1"/>
                </a:solidFill>
                <a:latin typeface="+mn-lt"/>
                <a:ea typeface="+mn-ea"/>
                <a:cs typeface="+mn-cs"/>
              </a:rPr>
              <a:t>implementa-tion</a:t>
            </a:r>
            <a:r>
              <a:rPr lang="en-US" sz="1200" b="0" i="0" u="none" strike="noStrike" kern="1200" baseline="0" dirty="0">
                <a:solidFill>
                  <a:schemeClr val="tx1"/>
                </a:solidFill>
                <a:latin typeface="+mn-lt"/>
                <a:ea typeface="+mn-ea"/>
                <a:cs typeface="+mn-cs"/>
              </a:rPr>
              <a:t>, and global partnership for it (Kumar et al., 2016)</a:t>
            </a:r>
          </a:p>
          <a:p>
            <a:r>
              <a:rPr lang="en-US" sz="1200" b="0" i="0" u="none" strike="noStrike" kern="1200" baseline="0" dirty="0">
                <a:solidFill>
                  <a:schemeClr val="tx1"/>
                </a:solidFill>
                <a:latin typeface="+mn-lt"/>
                <a:ea typeface="+mn-ea"/>
                <a:cs typeface="+mn-cs"/>
              </a:rPr>
              <a:t>The MDGs included specific targets and milestones in eliminating extreme poverty and therefore were narrower in scope and more specific, especially focusing on the social pillar of SD. In the group of the eight goals only MDG 7: ensure environmental sustainability includes the crucial targets in the environmental pillar of SD, </a:t>
            </a:r>
            <a:r>
              <a:rPr lang="en-US" sz="1200" b="0" i="0" u="none" strike="noStrike" kern="1200" baseline="0" dirty="0" err="1">
                <a:solidFill>
                  <a:schemeClr val="tx1"/>
                </a:solidFill>
                <a:latin typeface="+mn-lt"/>
                <a:ea typeface="+mn-ea"/>
                <a:cs typeface="+mn-cs"/>
              </a:rPr>
              <a:t>includ-ing</a:t>
            </a:r>
            <a:r>
              <a:rPr lang="en-US" sz="1200" b="0" i="0" u="none" strike="noStrike" kern="1200" baseline="0" dirty="0">
                <a:solidFill>
                  <a:schemeClr val="tx1"/>
                </a:solidFill>
                <a:latin typeface="+mn-lt"/>
                <a:ea typeface="+mn-ea"/>
                <a:cs typeface="+mn-cs"/>
              </a:rPr>
              <a:t> those of other key political strategies at the international level, while the target of halving the proportion of people without sustainable access to safe drinking water and basic sanitation is also included in this goal. It can be concluded that the key environmental pillar is quite compressed in one (the seventh) goal. The same, and to an even greater extent, applies to the economic pillar of SD. In this goal the aspects of the economic pillar of SD are compressed, but the targets are even limited to those which can reduce some burdens and obstacles which are faced by the developing countries, including the least developed countries. The SDGs expanded its scope to 17 goals from the eight (8) goals in the MDGs, which covers universal goals on fighting inequalities, increasing economic growth, providing decent jobs, sustainable cities and human settlements, industrialization, tackling ecosystems, oceans, climate change, sustainable consumption and production as well as building peace and strengthening jus-tice and institutions. Unlike the MDGs, which only targets the developing countries, the SDGs apply to all </a:t>
            </a:r>
            <a:r>
              <a:rPr lang="en-US" sz="1200" b="0" i="0" u="none" strike="noStrike" kern="1200" baseline="0" dirty="0" err="1">
                <a:solidFill>
                  <a:schemeClr val="tx1"/>
                </a:solidFill>
                <a:latin typeface="+mn-lt"/>
                <a:ea typeface="+mn-ea"/>
                <a:cs typeface="+mn-cs"/>
              </a:rPr>
              <a:t>coun</a:t>
            </a:r>
            <a:r>
              <a:rPr lang="en-US" sz="1200" b="0" i="0" u="none" strike="noStrike" kern="1200" baseline="0" dirty="0">
                <a:solidFill>
                  <a:schemeClr val="tx1"/>
                </a:solidFill>
                <a:latin typeface="+mn-lt"/>
                <a:ea typeface="+mn-ea"/>
                <a:cs typeface="+mn-cs"/>
              </a:rPr>
              <a:t>-tries, both the developed and developing ones. The SDGs are also nationally-owned and country-led, wherein each country is given the freedom to establish a national framework in achieving the SDGs (see e.g. PSA (2022)). Both the MDGs and the SDGs are summarized in Table 1.</a:t>
            </a:r>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14</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15</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16</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17</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18</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indent="0" algn="just">
              <a:buNone/>
            </a:pPr>
            <a:r>
              <a:rPr lang="en-US" sz="1200" b="1" dirty="0">
                <a:solidFill>
                  <a:srgbClr val="0047BB"/>
                </a:solidFill>
                <a:ea typeface="Times New Roman" panose="02020603050405020304" pitchFamily="18" charset="0"/>
              </a:rPr>
              <a:t>Resulting from the summary of descriptions of the concept of SD, it can be concluded that it is one of the most challenging policy concepts developed (Turner, 1992). Its core objective is to provide to everybody everywhere and at any time the opportunity to have a dignified life in his respective society (a kind of ethical directive) (</a:t>
            </a:r>
            <a:r>
              <a:rPr lang="en-US" sz="1200" b="1" dirty="0" err="1">
                <a:solidFill>
                  <a:srgbClr val="0047BB"/>
                </a:solidFill>
                <a:ea typeface="Times New Roman" panose="02020603050405020304" pitchFamily="18" charset="0"/>
              </a:rPr>
              <a:t>Omann</a:t>
            </a:r>
            <a:r>
              <a:rPr lang="en-US" sz="1200" b="1" dirty="0">
                <a:solidFill>
                  <a:srgbClr val="0047BB"/>
                </a:solidFill>
                <a:ea typeface="Times New Roman" panose="02020603050405020304" pitchFamily="18" charset="0"/>
              </a:rPr>
              <a:t> and Spangenberg, 2002). </a:t>
            </a:r>
            <a:endParaRPr lang="cs-CZ" sz="1200" b="1" dirty="0">
              <a:solidFill>
                <a:srgbClr val="0047BB"/>
              </a:solidFill>
              <a:ea typeface="Times New Roman" panose="02020603050405020304" pitchFamily="18" charset="0"/>
            </a:endParaRPr>
          </a:p>
          <a:p>
            <a:pPr marL="0" indent="0" algn="just">
              <a:buNone/>
            </a:pPr>
            <a:r>
              <a:rPr lang="en-US" sz="1200" b="1" dirty="0">
                <a:solidFill>
                  <a:srgbClr val="0047BB"/>
                </a:solidFill>
                <a:ea typeface="Times New Roman" panose="02020603050405020304" pitchFamily="18" charset="0"/>
              </a:rPr>
              <a:t>This demand for a high quality of life is assumed to include a decent standard of living, social cohesion, full participation and a healthy environment (WCED, 1987). </a:t>
            </a:r>
          </a:p>
          <a:p>
            <a:pPr marL="0" indent="0" algn="just">
              <a:buNone/>
            </a:pPr>
            <a:r>
              <a:rPr lang="en-US" sz="1200" b="1" dirty="0">
                <a:solidFill>
                  <a:srgbClr val="0047BB"/>
                </a:solidFill>
                <a:ea typeface="Times New Roman" panose="02020603050405020304" pitchFamily="18" charset="0"/>
              </a:rPr>
              <a:t> </a:t>
            </a:r>
          </a:p>
          <a:p>
            <a:pPr marL="0" indent="0" algn="just">
              <a:buNone/>
            </a:pPr>
            <a:r>
              <a:rPr lang="en-US" sz="1200" b="1" dirty="0">
                <a:solidFill>
                  <a:srgbClr val="0047BB"/>
                </a:solidFill>
                <a:ea typeface="Times New Roman" panose="02020603050405020304" pitchFamily="18" charset="0"/>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sustained yield,  as well as the views of different scholars dealing with this term in relation to SD are considered. Taking all this knowledge into account, the term sustainability is </a:t>
            </a:r>
            <a:r>
              <a:rPr lang="en-US" sz="1200" b="1" dirty="0" err="1">
                <a:solidFill>
                  <a:srgbClr val="0047BB"/>
                </a:solidFill>
                <a:ea typeface="Times New Roman" panose="02020603050405020304" pitchFamily="18" charset="0"/>
              </a:rPr>
              <a:t>analysed</a:t>
            </a:r>
            <a:r>
              <a:rPr lang="en-US" sz="1200" b="1" dirty="0">
                <a:solidFill>
                  <a:srgbClr val="0047BB"/>
                </a:solidFill>
                <a:ea typeface="Times New Roman" panose="02020603050405020304" pitchFamily="18" charset="0"/>
              </a:rPr>
              <a:t>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r>
              <a:rPr lang="cs-CZ" sz="1200" b="1" dirty="0">
                <a:solidFill>
                  <a:srgbClr val="0047BB"/>
                </a:solidFill>
                <a:ea typeface="Times New Roman" panose="02020603050405020304" pitchFamily="18" charset="0"/>
              </a:rPr>
              <a:t>. </a:t>
            </a: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19</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indent="0" algn="just">
              <a:buNone/>
            </a:pPr>
            <a:r>
              <a:rPr lang="en-US" sz="1200" b="1" dirty="0">
                <a:solidFill>
                  <a:srgbClr val="0047BB"/>
                </a:solidFill>
                <a:ea typeface="Times New Roman" panose="02020603050405020304" pitchFamily="18" charset="0"/>
              </a:rPr>
              <a:t>Resulting from the summary of descriptions of the concept of SD, it can be concluded that it is one of the most challenging policy concepts developed (Turner, 1992). Its core objective is to provide to everybody everywhere and at any time the opportunity to have a dignified life in his respective society (a kind of ethical directive) (</a:t>
            </a:r>
            <a:r>
              <a:rPr lang="en-US" sz="1200" b="1" dirty="0" err="1">
                <a:solidFill>
                  <a:srgbClr val="0047BB"/>
                </a:solidFill>
                <a:ea typeface="Times New Roman" panose="02020603050405020304" pitchFamily="18" charset="0"/>
              </a:rPr>
              <a:t>Omann</a:t>
            </a:r>
            <a:r>
              <a:rPr lang="en-US" sz="1200" b="1" dirty="0">
                <a:solidFill>
                  <a:srgbClr val="0047BB"/>
                </a:solidFill>
                <a:ea typeface="Times New Roman" panose="02020603050405020304" pitchFamily="18" charset="0"/>
              </a:rPr>
              <a:t> and Spangenberg, 2002). </a:t>
            </a:r>
            <a:endParaRPr lang="cs-CZ" sz="1200" b="1" dirty="0">
              <a:solidFill>
                <a:srgbClr val="0047BB"/>
              </a:solidFill>
              <a:ea typeface="Times New Roman" panose="02020603050405020304" pitchFamily="18" charset="0"/>
            </a:endParaRPr>
          </a:p>
          <a:p>
            <a:pPr marL="0" indent="0" algn="just">
              <a:buNone/>
            </a:pPr>
            <a:r>
              <a:rPr lang="en-US" sz="1200" b="1" dirty="0">
                <a:solidFill>
                  <a:srgbClr val="0047BB"/>
                </a:solidFill>
                <a:ea typeface="Times New Roman" panose="02020603050405020304" pitchFamily="18" charset="0"/>
              </a:rPr>
              <a:t>This demand for a high quality of life is assumed to include a decent standard of living, social cohesion, full participation and a healthy environment (WCED, 1987). </a:t>
            </a:r>
          </a:p>
          <a:p>
            <a:pPr marL="0" indent="0" algn="just">
              <a:buNone/>
            </a:pPr>
            <a:r>
              <a:rPr lang="en-US" sz="1200" b="1" dirty="0">
                <a:solidFill>
                  <a:srgbClr val="0047BB"/>
                </a:solidFill>
                <a:ea typeface="Times New Roman" panose="02020603050405020304" pitchFamily="18" charset="0"/>
              </a:rPr>
              <a:t> </a:t>
            </a:r>
          </a:p>
          <a:p>
            <a:pPr marL="0" indent="0" algn="just">
              <a:buNone/>
            </a:pPr>
            <a:r>
              <a:rPr lang="en-US" sz="1200" b="1" dirty="0">
                <a:solidFill>
                  <a:srgbClr val="0047BB"/>
                </a:solidFill>
                <a:ea typeface="Times New Roman" panose="02020603050405020304" pitchFamily="18" charset="0"/>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sustained yield,  as well as the views of different scholars dealing with this term in relation to SD are considered. Taking all this knowledge into account, the term sustainability is </a:t>
            </a:r>
            <a:r>
              <a:rPr lang="en-US" sz="1200" b="1" dirty="0" err="1">
                <a:solidFill>
                  <a:srgbClr val="0047BB"/>
                </a:solidFill>
                <a:ea typeface="Times New Roman" panose="02020603050405020304" pitchFamily="18" charset="0"/>
              </a:rPr>
              <a:t>analysed</a:t>
            </a:r>
            <a:r>
              <a:rPr lang="en-US" sz="1200" b="1" dirty="0">
                <a:solidFill>
                  <a:srgbClr val="0047BB"/>
                </a:solidFill>
                <a:ea typeface="Times New Roman" panose="02020603050405020304" pitchFamily="18" charset="0"/>
              </a:rPr>
              <a:t>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r>
              <a:rPr lang="cs-CZ" sz="1200" b="1" dirty="0">
                <a:solidFill>
                  <a:srgbClr val="0047BB"/>
                </a:solidFill>
                <a:ea typeface="Times New Roman" panose="02020603050405020304" pitchFamily="18" charset="0"/>
              </a:rPr>
              <a:t>. </a:t>
            </a: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20</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indent="0" algn="just">
              <a:buNone/>
            </a:pPr>
            <a:r>
              <a:rPr lang="en-US" sz="1200" b="1" dirty="0">
                <a:solidFill>
                  <a:srgbClr val="0047BB"/>
                </a:solidFill>
                <a:ea typeface="Times New Roman" panose="02020603050405020304" pitchFamily="18" charset="0"/>
              </a:rPr>
              <a:t>Resulting from the summary of descriptions of the concept of SD, it can be concluded that it is one of the most challenging policy concepts developed (Turner, 1992). Its core objective is to provide to everybody everywhere and at any time the opportunity to have a dignified life in his respective society (a kind of ethical directive) (</a:t>
            </a:r>
            <a:r>
              <a:rPr lang="en-US" sz="1200" b="1" dirty="0" err="1">
                <a:solidFill>
                  <a:srgbClr val="0047BB"/>
                </a:solidFill>
                <a:ea typeface="Times New Roman" panose="02020603050405020304" pitchFamily="18" charset="0"/>
              </a:rPr>
              <a:t>Omann</a:t>
            </a:r>
            <a:r>
              <a:rPr lang="en-US" sz="1200" b="1" dirty="0">
                <a:solidFill>
                  <a:srgbClr val="0047BB"/>
                </a:solidFill>
                <a:ea typeface="Times New Roman" panose="02020603050405020304" pitchFamily="18" charset="0"/>
              </a:rPr>
              <a:t> and Spangenberg, 2002). </a:t>
            </a:r>
            <a:endParaRPr lang="cs-CZ" sz="1200" b="1" dirty="0">
              <a:solidFill>
                <a:srgbClr val="0047BB"/>
              </a:solidFill>
              <a:ea typeface="Times New Roman" panose="02020603050405020304" pitchFamily="18" charset="0"/>
            </a:endParaRPr>
          </a:p>
          <a:p>
            <a:pPr marL="0" indent="0" algn="just">
              <a:buNone/>
            </a:pPr>
            <a:r>
              <a:rPr lang="en-US" sz="1200" b="1" dirty="0">
                <a:solidFill>
                  <a:srgbClr val="0047BB"/>
                </a:solidFill>
                <a:ea typeface="Times New Roman" panose="02020603050405020304" pitchFamily="18" charset="0"/>
              </a:rPr>
              <a:t>This demand for a high quality of life is assumed to include a decent standard of living, social cohesion, full participation and a healthy environment (WCED, 1987). </a:t>
            </a:r>
          </a:p>
          <a:p>
            <a:pPr marL="0" indent="0" algn="just">
              <a:buNone/>
            </a:pPr>
            <a:r>
              <a:rPr lang="en-US" sz="1200" b="1" dirty="0">
                <a:solidFill>
                  <a:srgbClr val="0047BB"/>
                </a:solidFill>
                <a:ea typeface="Times New Roman" panose="02020603050405020304" pitchFamily="18" charset="0"/>
              </a:rPr>
              <a:t> </a:t>
            </a:r>
          </a:p>
          <a:p>
            <a:pPr marL="0" indent="0" algn="just">
              <a:buNone/>
            </a:pPr>
            <a:r>
              <a:rPr lang="en-US" sz="1200" b="1" dirty="0">
                <a:solidFill>
                  <a:srgbClr val="0047BB"/>
                </a:solidFill>
                <a:ea typeface="Times New Roman" panose="02020603050405020304" pitchFamily="18" charset="0"/>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sustained yield,  as well as the views of different scholars dealing with this term in relation to SD are considered. Taking all this knowledge into account, the term sustainability is </a:t>
            </a:r>
            <a:r>
              <a:rPr lang="en-US" sz="1200" b="1" dirty="0" err="1">
                <a:solidFill>
                  <a:srgbClr val="0047BB"/>
                </a:solidFill>
                <a:ea typeface="Times New Roman" panose="02020603050405020304" pitchFamily="18" charset="0"/>
              </a:rPr>
              <a:t>analysed</a:t>
            </a:r>
            <a:r>
              <a:rPr lang="en-US" sz="1200" b="1" dirty="0">
                <a:solidFill>
                  <a:srgbClr val="0047BB"/>
                </a:solidFill>
                <a:ea typeface="Times New Roman" panose="02020603050405020304" pitchFamily="18" charset="0"/>
              </a:rPr>
              <a:t>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r>
              <a:rPr lang="cs-CZ" sz="1200" b="1" dirty="0">
                <a:solidFill>
                  <a:srgbClr val="0047BB"/>
                </a:solidFill>
                <a:ea typeface="Times New Roman" panose="02020603050405020304" pitchFamily="18" charset="0"/>
              </a:rPr>
              <a:t>. </a:t>
            </a: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21</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200" b="1" dirty="0">
                <a:solidFill>
                  <a:srgbClr val="0047BB"/>
                </a:solidFill>
                <a:ea typeface="Times New Roman" panose="02020603050405020304" pitchFamily="18" charset="0"/>
              </a:rPr>
              <a:t>Discourses underpinning the GE concept: unlimited eco-efficiency/transformative GE – transitioning mechanisms as a way to correct failures in existing dominant systems/ more transformative perspectives on the GE rather advocate modifying the systems themselves. </a:t>
            </a:r>
          </a:p>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24</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cs-CZ" sz="1200" b="1" dirty="0">
              <a:solidFill>
                <a:srgbClr val="0047BB"/>
              </a:solidFill>
              <a:ea typeface="Times New Roman" panose="02020603050405020304" pitchFamily="18" charset="0"/>
            </a:endParaRPr>
          </a:p>
          <a:p>
            <a:pPr marL="0" indent="0" algn="just">
              <a:buNone/>
            </a:pPr>
            <a:r>
              <a:rPr lang="en-US" sz="1200" b="1" dirty="0">
                <a:solidFill>
                  <a:srgbClr val="0047BB"/>
                </a:solidFill>
                <a:ea typeface="Times New Roman" panose="02020603050405020304" pitchFamily="18" charset="0"/>
              </a:rPr>
              <a:t>Resulting from the summary of descriptions of the concept of SD, it can be concluded that it is one of the most challenging policy concepts developed (Turner, 1992). Its core objective is to provide to everybody everywhere and at any time the opportunity to have a dignified life in his respective society (a kind of ethical directive) (</a:t>
            </a:r>
            <a:r>
              <a:rPr lang="en-US" sz="1200" b="1" dirty="0" err="1">
                <a:solidFill>
                  <a:srgbClr val="0047BB"/>
                </a:solidFill>
                <a:ea typeface="Times New Roman" panose="02020603050405020304" pitchFamily="18" charset="0"/>
              </a:rPr>
              <a:t>Omann</a:t>
            </a:r>
            <a:r>
              <a:rPr lang="en-US" sz="1200" b="1" dirty="0">
                <a:solidFill>
                  <a:srgbClr val="0047BB"/>
                </a:solidFill>
                <a:ea typeface="Times New Roman" panose="02020603050405020304" pitchFamily="18" charset="0"/>
              </a:rPr>
              <a:t> and Spangenberg, 2002). </a:t>
            </a:r>
            <a:endParaRPr lang="cs-CZ" sz="1200" b="1" dirty="0">
              <a:solidFill>
                <a:srgbClr val="0047BB"/>
              </a:solidFill>
              <a:ea typeface="Times New Roman" panose="02020603050405020304" pitchFamily="18" charset="0"/>
            </a:endParaRPr>
          </a:p>
          <a:p>
            <a:pPr marL="0" indent="0" algn="just">
              <a:buNone/>
            </a:pPr>
            <a:r>
              <a:rPr lang="en-US" sz="1200" b="1" dirty="0">
                <a:solidFill>
                  <a:srgbClr val="0047BB"/>
                </a:solidFill>
                <a:ea typeface="Times New Roman" panose="02020603050405020304" pitchFamily="18" charset="0"/>
              </a:rPr>
              <a:t>This demand for a high quality of life is assumed to include a decent standard of living, social cohesion, full participation and a healthy environment (WCED, 1987). </a:t>
            </a:r>
          </a:p>
          <a:p>
            <a:pPr marL="0" indent="0" algn="just">
              <a:buNone/>
            </a:pPr>
            <a:r>
              <a:rPr lang="en-US" sz="1200" b="1" dirty="0">
                <a:solidFill>
                  <a:srgbClr val="0047BB"/>
                </a:solidFill>
                <a:ea typeface="Times New Roman" panose="02020603050405020304" pitchFamily="18" charset="0"/>
              </a:rPr>
              <a:t> </a:t>
            </a:r>
          </a:p>
          <a:p>
            <a:pPr marL="0" indent="0" algn="just">
              <a:buNone/>
            </a:pPr>
            <a:r>
              <a:rPr lang="en-US" sz="1200" b="1" dirty="0">
                <a:solidFill>
                  <a:srgbClr val="0047BB"/>
                </a:solidFill>
                <a:ea typeface="Times New Roman" panose="02020603050405020304" pitchFamily="18" charset="0"/>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sustained yield,  as well as the views of different scholars dealing with this term in relation to SD are considered. Taking all this knowledge into account, the term sustainability is </a:t>
            </a:r>
            <a:r>
              <a:rPr lang="en-US" sz="1200" b="1" dirty="0" err="1">
                <a:solidFill>
                  <a:srgbClr val="0047BB"/>
                </a:solidFill>
                <a:ea typeface="Times New Roman" panose="02020603050405020304" pitchFamily="18" charset="0"/>
              </a:rPr>
              <a:t>analysed</a:t>
            </a:r>
            <a:r>
              <a:rPr lang="en-US" sz="1200" b="1" dirty="0">
                <a:solidFill>
                  <a:srgbClr val="0047BB"/>
                </a:solidFill>
                <a:ea typeface="Times New Roman" panose="02020603050405020304" pitchFamily="18" charset="0"/>
              </a:rPr>
              <a:t>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r>
              <a:rPr lang="cs-CZ" sz="1200" b="1" dirty="0">
                <a:solidFill>
                  <a:srgbClr val="0047BB"/>
                </a:solidFill>
                <a:ea typeface="Times New Roman" panose="02020603050405020304" pitchFamily="18" charset="0"/>
              </a:rPr>
              <a:t>. </a:t>
            </a: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25</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CE908-1219-427C-DD70-F7A2EA273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9A52C-1A5C-B2CE-D89F-64C14655B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401CA-EF67-B394-0575-63FE9B8F8BC0}"/>
              </a:ext>
            </a:extLst>
          </p:cNvPr>
          <p:cNvSpPr>
            <a:spLocks noGrp="1"/>
          </p:cNvSpPr>
          <p:nvPr>
            <p:ph type="body" idx="1"/>
          </p:nvPr>
        </p:nvSpPr>
        <p:spPr/>
        <p:txBody>
          <a:bodyPr/>
          <a:lstStyle/>
          <a:p>
            <a:r>
              <a:rPr lang="cs-CZ" noProof="0" dirty="0"/>
              <a:t>Problém vzácnosti zdrojů a neomezenosti potřeb lidí lze považovat za předmět ekonomické vědy. </a:t>
            </a:r>
          </a:p>
          <a:p>
            <a:r>
              <a:rPr lang="cs-CZ" noProof="0" dirty="0"/>
              <a:t>Ekonomie zkoumá, jak ekonomické subjekty nakládají se vzácnými zdroji, jak je používají při výrobě, jak finální produkci dělí mezi současnou a budoucí spotřebu nebo mezi jednotlivce či skupiny.</a:t>
            </a:r>
          </a:p>
        </p:txBody>
      </p:sp>
      <p:sp>
        <p:nvSpPr>
          <p:cNvPr id="4" name="Slide Number Placeholder 3">
            <a:extLst>
              <a:ext uri="{FF2B5EF4-FFF2-40B4-BE49-F238E27FC236}">
                <a16:creationId xmlns:a16="http://schemas.microsoft.com/office/drawing/2014/main" id="{A2267B7E-CEDA-377D-0D8C-F490BBAD7B77}"/>
              </a:ext>
            </a:extLst>
          </p:cNvPr>
          <p:cNvSpPr>
            <a:spLocks noGrp="1"/>
          </p:cNvSpPr>
          <p:nvPr>
            <p:ph type="sldNum" sz="quarter" idx="5"/>
          </p:nvPr>
        </p:nvSpPr>
        <p:spPr/>
        <p:txBody>
          <a:bodyPr/>
          <a:lstStyle/>
          <a:p>
            <a:fld id="{C1FBACEA-0E58-48F9-95B3-41BD13C667D2}" type="slidenum">
              <a:rPr lang="en-GB" smtClean="0"/>
              <a:t>3</a:t>
            </a:fld>
            <a:endParaRPr lang="en-GB"/>
          </a:p>
        </p:txBody>
      </p:sp>
    </p:spTree>
    <p:extLst>
      <p:ext uri="{BB962C8B-B14F-4D97-AF65-F5344CB8AC3E}">
        <p14:creationId xmlns:p14="http://schemas.microsoft.com/office/powerpoint/2010/main" val="298532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err="1">
                <a:solidFill>
                  <a:srgbClr val="0047BB"/>
                </a:solidFill>
                <a:ea typeface="Times New Roman" panose="02020603050405020304" pitchFamily="18" charset="0"/>
              </a:rPr>
              <a:t>Sustainable</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developmenthasbeendefinedby</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Arrowetal</a:t>
            </a:r>
            <a:r>
              <a:rPr lang="cs-CZ" sz="1200" b="1" dirty="0">
                <a:solidFill>
                  <a:srgbClr val="0047BB"/>
                </a:solidFill>
                <a:ea typeface="Times New Roman" panose="02020603050405020304" pitchFamily="18" charset="0"/>
              </a:rPr>
              <a:t>.(2012) </a:t>
            </a:r>
            <a:r>
              <a:rPr lang="cs-CZ" sz="1200" b="1" dirty="0" err="1">
                <a:solidFill>
                  <a:srgbClr val="0047BB"/>
                </a:solidFill>
                <a:ea typeface="Times New Roman" panose="02020603050405020304" pitchFamily="18" charset="0"/>
              </a:rPr>
              <a:t>asaneconomicpathalongwhichintergenerational</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err="1">
                <a:solidFill>
                  <a:srgbClr val="0047BB"/>
                </a:solidFill>
                <a:ea typeface="Times New Roman" panose="02020603050405020304" pitchFamily="18" charset="0"/>
              </a:rPr>
              <a:t>well-beingdoesnotdeclineovertime</a:t>
            </a:r>
            <a:r>
              <a:rPr lang="cs-CZ" sz="1200" b="1" dirty="0">
                <a:solidFill>
                  <a:srgbClr val="0047BB"/>
                </a:solidFill>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SD – principy: závazek k rovnosti a spravedlnosti (práva chudých častí světa, budoucích generací); zásada předběžné opatrnosti; integrace složitých propojení, která existují mezi životním prostředím, ekonomikou a společností. </a:t>
            </a:r>
          </a:p>
          <a:p>
            <a:r>
              <a:rPr lang="cs-CZ" sz="1200" b="1" dirty="0">
                <a:solidFill>
                  <a:srgbClr val="0047BB"/>
                </a:solidFill>
                <a:ea typeface="Times New Roman" panose="02020603050405020304" pitchFamily="18" charset="0"/>
              </a:rPr>
              <a:t>* = kritický přírodní kapitál: nemá substituty; Z = spodní hranice zásob (standardy min. bezpečnosti) k zajištění stability ekosystémů; SI = použitý index udržitelnosti</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summary, four key concepts of sustainability and SD can also be characterized by different minimum requirements:</a:t>
            </a:r>
            <a:endParaRPr lang="cs-CZ"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Very weak sustainability (VWS) – by constant per capita consumption.</a:t>
            </a:r>
            <a:endParaRPr lang="cs-CZ"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Weak sustainability (WS) – by some non-decreasing social welfare.</a:t>
            </a:r>
            <a:endParaRPr lang="cs-CZ"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Strong sustainability (SS) – by constant environmental quality.</a:t>
            </a:r>
            <a:endParaRPr lang="cs-CZ"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Very strong sustainability (VSS) – by a set of stationary-state conditions.</a:t>
            </a:r>
            <a:endParaRPr lang="cs-CZ"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By contrast, SD requires compliance with critical levels of natural capital and basic human needs that are not addressed by notional conceptions of neither weak nor strong sustainability (</a:t>
            </a:r>
            <a:r>
              <a:rPr lang="en-GB" sz="1200" u="none" strike="noStrike" kern="1200" dirty="0" err="1">
                <a:solidFill>
                  <a:schemeClr val="tx1"/>
                </a:solidFill>
                <a:effectLst/>
                <a:latin typeface="+mn-lt"/>
                <a:ea typeface="+mn-ea"/>
                <a:cs typeface="+mn-cs"/>
                <a:hlinkClick r:id="rId3" action="ppaction://hlinkfile" tooltip="Hediger, 2006 #264"/>
              </a:rPr>
              <a:t>Hediger</a:t>
            </a:r>
            <a:r>
              <a:rPr lang="en-GB" sz="1200" u="none" strike="noStrike" kern="1200" dirty="0">
                <a:solidFill>
                  <a:schemeClr val="tx1"/>
                </a:solidFill>
                <a:effectLst/>
                <a:latin typeface="+mn-lt"/>
                <a:ea typeface="+mn-ea"/>
                <a:cs typeface="+mn-cs"/>
                <a:hlinkClick r:id="rId3" action="ppaction://hlinkfile" tooltip="Hediger, 2006 #264"/>
              </a:rPr>
              <a:t>, 2006</a:t>
            </a:r>
            <a:r>
              <a:rPr lang="en-GB" sz="1200" kern="1200" dirty="0">
                <a:solidFill>
                  <a:schemeClr val="tx1"/>
                </a:solidFill>
                <a:effectLst/>
                <a:latin typeface="+mn-lt"/>
                <a:ea typeface="+mn-ea"/>
                <a:cs typeface="+mn-cs"/>
              </a:rPr>
              <a:t>, 2004). </a:t>
            </a:r>
            <a:endParaRPr lang="cs-CZ" sz="1200" kern="1200" dirty="0">
              <a:solidFill>
                <a:schemeClr val="tx1"/>
              </a:solidFill>
              <a:effectLst/>
              <a:latin typeface="+mn-lt"/>
              <a:ea typeface="+mn-ea"/>
              <a:cs typeface="+mn-cs"/>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26</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514350" indent="-514350" algn="just">
              <a:buFont typeface="+mj-lt"/>
              <a:buAutoNum type="arabicPeriod"/>
            </a:pPr>
            <a:r>
              <a:rPr lang="en-US" sz="1200" b="1" dirty="0">
                <a:solidFill>
                  <a:srgbClr val="8246AF"/>
                </a:solidFill>
                <a:ea typeface="Times New Roman" panose="02020603050405020304" pitchFamily="18" charset="0"/>
              </a:rPr>
              <a:t>The first picture on the left side</a:t>
            </a:r>
            <a:r>
              <a:rPr lang="en-US" sz="1200" b="1" dirty="0">
                <a:solidFill>
                  <a:srgbClr val="0047BB"/>
                </a:solidFill>
                <a:ea typeface="Times New Roman" panose="02020603050405020304" pitchFamily="18" charset="0"/>
              </a:rPr>
              <a:t> above displaying a </a:t>
            </a:r>
            <a:r>
              <a:rPr lang="en-US" sz="1200" b="1" dirty="0">
                <a:solidFill>
                  <a:srgbClr val="00A499"/>
                </a:solidFill>
                <a:ea typeface="Times New Roman" panose="02020603050405020304" pitchFamily="18" charset="0"/>
              </a:rPr>
              <a:t>GE</a:t>
            </a:r>
            <a:r>
              <a:rPr lang="en-US" sz="1200" b="1" dirty="0">
                <a:solidFill>
                  <a:srgbClr val="0047BB"/>
                </a:solidFill>
                <a:ea typeface="Times New Roman" panose="02020603050405020304" pitchFamily="18" charset="0"/>
              </a:rPr>
              <a:t> as understood by the EEA</a:t>
            </a:r>
            <a:r>
              <a:rPr lang="cs-CZ" sz="1200" b="1" dirty="0">
                <a:solidFill>
                  <a:srgbClr val="0047BB"/>
                </a:solidFill>
                <a:ea typeface="Times New Roman" panose="02020603050405020304" pitchFamily="18" charset="0"/>
              </a:rPr>
              <a:t> (</a:t>
            </a:r>
            <a:r>
              <a:rPr lang="en-US" sz="1200" b="1" dirty="0">
                <a:solidFill>
                  <a:srgbClr val="0047BB"/>
                </a:solidFill>
                <a:ea typeface="Times New Roman" panose="02020603050405020304" pitchFamily="18" charset="0"/>
              </a:rPr>
              <a:t>the Roadmap to a Resource Efficient Europe (European Commission, 2011)</a:t>
            </a:r>
            <a:r>
              <a:rPr lang="cs-CZ" sz="1200" b="1" dirty="0">
                <a:solidFill>
                  <a:srgbClr val="0047BB"/>
                </a:solidFill>
                <a:ea typeface="Times New Roman" panose="02020603050405020304" pitchFamily="18" charset="0"/>
              </a:rPr>
              <a:t>):</a:t>
            </a:r>
            <a:r>
              <a:rPr lang="en-US" sz="1200" b="1" dirty="0">
                <a:solidFill>
                  <a:srgbClr val="0047BB"/>
                </a:solidFill>
                <a:ea typeface="Times New Roman" panose="02020603050405020304" pitchFamily="18" charset="0"/>
              </a:rPr>
              <a:t> </a:t>
            </a:r>
            <a:r>
              <a:rPr lang="en-US" sz="1200" b="1" i="1" dirty="0">
                <a:solidFill>
                  <a:srgbClr val="0047BB"/>
                </a:solidFill>
                <a:ea typeface="Times New Roman" panose="02020603050405020304" pitchFamily="18" charset="0"/>
              </a:rPr>
              <a:t>transforming the economy into a resource-efficient path will bring increased competitiveness and new sources of growth and jobs through cost savings from improved efficiency, innovations  and  better  management  of  resources  over  their  whole  life cycle. </a:t>
            </a:r>
            <a:endParaRPr lang="cs-CZ" sz="1200" b="1" i="1" dirty="0">
              <a:solidFill>
                <a:srgbClr val="0047BB"/>
              </a:solidFill>
              <a:ea typeface="Times New Roman" panose="02020603050405020304" pitchFamily="18" charset="0"/>
            </a:endParaRPr>
          </a:p>
          <a:p>
            <a:pPr algn="just">
              <a:buFont typeface="Wingdings" panose="05000000000000000000" pitchFamily="2" charset="2"/>
              <a:buChar char="Ø"/>
            </a:pPr>
            <a:r>
              <a:rPr lang="en-US" sz="1200" b="1" dirty="0">
                <a:solidFill>
                  <a:srgbClr val="0047BB"/>
                </a:solidFill>
                <a:ea typeface="Times New Roman" panose="02020603050405020304" pitchFamily="18" charset="0"/>
              </a:rPr>
              <a:t>This requires policies that </a:t>
            </a:r>
            <a:r>
              <a:rPr lang="en-US" sz="1200" b="1" dirty="0" err="1">
                <a:solidFill>
                  <a:srgbClr val="0047BB"/>
                </a:solidFill>
                <a:ea typeface="Times New Roman" panose="02020603050405020304" pitchFamily="18" charset="0"/>
              </a:rPr>
              <a:t>recognise</a:t>
            </a:r>
            <a:r>
              <a:rPr lang="en-US" sz="1200" b="1" dirty="0">
                <a:solidFill>
                  <a:srgbClr val="0047BB"/>
                </a:solidFill>
                <a:ea typeface="Times New Roman" panose="02020603050405020304" pitchFamily="18" charset="0"/>
              </a:rPr>
              <a:t> the interdependencies between the </a:t>
            </a:r>
            <a:r>
              <a:rPr lang="en-US" sz="1200" b="1" dirty="0">
                <a:solidFill>
                  <a:srgbClr val="00A499"/>
                </a:solidFill>
                <a:ea typeface="Times New Roman" panose="02020603050405020304" pitchFamily="18" charset="0"/>
              </a:rPr>
              <a:t>ECONOMY, WELLBEING </a:t>
            </a:r>
            <a:r>
              <a:rPr lang="en-US" sz="1200" b="1" dirty="0">
                <a:solidFill>
                  <a:srgbClr val="0047BB"/>
                </a:solidFill>
                <a:ea typeface="Times New Roman" panose="02020603050405020304" pitchFamily="18" charset="0"/>
              </a:rPr>
              <a:t>and</a:t>
            </a:r>
            <a:r>
              <a:rPr lang="en-US" sz="1200" b="1" dirty="0">
                <a:solidFill>
                  <a:srgbClr val="00A499"/>
                </a:solidFill>
                <a:ea typeface="Times New Roman" panose="02020603050405020304" pitchFamily="18" charset="0"/>
              </a:rPr>
              <a:t> NATURAL CAPITAL. </a:t>
            </a:r>
            <a:r>
              <a:rPr lang="en-US" sz="1200" b="1" dirty="0">
                <a:solidFill>
                  <a:srgbClr val="0047BB"/>
                </a:solidFill>
                <a:ea typeface="Times New Roman" panose="02020603050405020304" pitchFamily="18" charset="0"/>
              </a:rPr>
              <a:t>Although clearly based on the </a:t>
            </a:r>
            <a:r>
              <a:rPr lang="en-US" sz="1200" b="1" dirty="0">
                <a:solidFill>
                  <a:srgbClr val="00A499"/>
                </a:solidFill>
                <a:ea typeface="Times New Roman" panose="02020603050405020304" pitchFamily="18" charset="0"/>
              </a:rPr>
              <a:t>weak SC approach</a:t>
            </a:r>
            <a:r>
              <a:rPr lang="en-US" sz="1200" b="1" dirty="0">
                <a:solidFill>
                  <a:srgbClr val="0047BB"/>
                </a:solidFill>
                <a:ea typeface="Times New Roman" panose="02020603050405020304" pitchFamily="18" charset="0"/>
              </a:rPr>
              <a:t>, this picture at least shows, how the more theoretical three interconnected </a:t>
            </a:r>
            <a:r>
              <a:rPr lang="en-US" sz="1200" b="1" dirty="0">
                <a:solidFill>
                  <a:srgbClr val="00A499"/>
                </a:solidFill>
                <a:ea typeface="Times New Roman" panose="02020603050405020304" pitchFamily="18" charset="0"/>
              </a:rPr>
              <a:t>pillar description of SD </a:t>
            </a:r>
            <a:r>
              <a:rPr lang="en-US" sz="1200" b="1" dirty="0">
                <a:solidFill>
                  <a:srgbClr val="0047BB"/>
                </a:solidFill>
                <a:ea typeface="Times New Roman" panose="02020603050405020304" pitchFamily="18" charset="0"/>
              </a:rPr>
              <a:t>can be displayed in a more practical way of </a:t>
            </a:r>
            <a:r>
              <a:rPr lang="en-US" sz="1200" b="1" dirty="0">
                <a:solidFill>
                  <a:srgbClr val="00A499"/>
                </a:solidFill>
                <a:ea typeface="Times New Roman" panose="02020603050405020304" pitchFamily="18" charset="0"/>
              </a:rPr>
              <a:t>GE </a:t>
            </a:r>
            <a:r>
              <a:rPr lang="en-US" sz="1200" b="1" dirty="0">
                <a:solidFill>
                  <a:srgbClr val="0047BB"/>
                </a:solidFill>
                <a:ea typeface="Times New Roman" panose="02020603050405020304" pitchFamily="18" charset="0"/>
              </a:rPr>
              <a:t>which also enhances </a:t>
            </a:r>
            <a:r>
              <a:rPr lang="en-US" sz="1200" b="1" dirty="0">
                <a:solidFill>
                  <a:srgbClr val="00A499"/>
                </a:solidFill>
                <a:ea typeface="Times New Roman" panose="02020603050405020304" pitchFamily="18" charset="0"/>
              </a:rPr>
              <a:t>HUMAN WELLBEING</a:t>
            </a:r>
            <a:r>
              <a:rPr lang="cs-CZ" sz="1200" b="1" dirty="0">
                <a:solidFill>
                  <a:srgbClr val="00A499"/>
                </a:solidFill>
                <a:ea typeface="Times New Roman" panose="02020603050405020304" pitchFamily="18" charset="0"/>
              </a:rPr>
              <a:t>.</a:t>
            </a:r>
            <a:r>
              <a:rPr lang="en-US" sz="1200" b="1" dirty="0">
                <a:solidFill>
                  <a:srgbClr val="00A499"/>
                </a:solidFill>
                <a:ea typeface="Times New Roman" panose="02020603050405020304" pitchFamily="18" charset="0"/>
              </a:rPr>
              <a:t> </a:t>
            </a:r>
            <a:endParaRPr lang="cs-CZ" sz="1200" b="1" dirty="0">
              <a:solidFill>
                <a:srgbClr val="00A499"/>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pPr marL="514350" indent="-514350">
              <a:buFont typeface="+mj-lt"/>
              <a:buAutoNum type="arabicPeriod" startAt="2"/>
            </a:pPr>
            <a:r>
              <a:rPr lang="en-US" sz="1200" b="1" dirty="0">
                <a:solidFill>
                  <a:srgbClr val="8246AF"/>
                </a:solidFill>
                <a:ea typeface="Times New Roman" panose="02020603050405020304" pitchFamily="18" charset="0"/>
              </a:rPr>
              <a:t>The second picture on the left side below </a:t>
            </a:r>
            <a:r>
              <a:rPr lang="en-US" sz="1200" b="1" dirty="0">
                <a:solidFill>
                  <a:srgbClr val="0047BB"/>
                </a:solidFill>
                <a:ea typeface="Times New Roman" panose="02020603050405020304" pitchFamily="18" charset="0"/>
              </a:rPr>
              <a:t>displays the fact that  the </a:t>
            </a:r>
            <a:r>
              <a:rPr lang="en-US" sz="1200" b="1" dirty="0">
                <a:solidFill>
                  <a:srgbClr val="00A499"/>
                </a:solidFill>
                <a:ea typeface="Times New Roman" panose="02020603050405020304" pitchFamily="18" charset="0"/>
              </a:rPr>
              <a:t>GE</a:t>
            </a:r>
            <a:r>
              <a:rPr lang="en-US" sz="1200" b="1" dirty="0">
                <a:solidFill>
                  <a:srgbClr val="0047BB"/>
                </a:solidFill>
                <a:ea typeface="Times New Roman" panose="02020603050405020304" pitchFamily="18" charset="0"/>
              </a:rPr>
              <a:t> must coexist with </a:t>
            </a:r>
            <a:r>
              <a:rPr lang="en-US" sz="1200" b="1" dirty="0">
                <a:solidFill>
                  <a:srgbClr val="00A499"/>
                </a:solidFill>
                <a:ea typeface="Times New Roman" panose="02020603050405020304" pitchFamily="18" charset="0"/>
              </a:rPr>
              <a:t>the SD concept,</a:t>
            </a:r>
            <a:r>
              <a:rPr lang="en-US" sz="1200" b="1" dirty="0">
                <a:solidFill>
                  <a:srgbClr val="0047BB"/>
                </a:solidFill>
                <a:ea typeface="Times New Roman" panose="02020603050405020304" pitchFamily="18" charset="0"/>
              </a:rPr>
              <a:t> the related concepts and strategies. The Economics of Ecosystem and Biodiversity's (TEEB) GE report describes a clearer hierarchy (ten Brink et al. 2012), represented by this part in Figure 1</a:t>
            </a:r>
            <a:r>
              <a:rPr lang="cs-CZ" sz="1200" b="1" dirty="0">
                <a:solidFill>
                  <a:srgbClr val="0047BB"/>
                </a:solidFill>
                <a:ea typeface="Times New Roman" panose="02020603050405020304" pitchFamily="18" charset="0"/>
              </a:rPr>
              <a:t>:</a:t>
            </a:r>
          </a:p>
          <a:p>
            <a:pPr>
              <a:buFont typeface="Wingdings" panose="05000000000000000000" pitchFamily="2" charset="2"/>
              <a:buChar char="Ø"/>
            </a:pPr>
            <a:r>
              <a:rPr lang="cs-CZ" sz="1200" b="1" dirty="0">
                <a:solidFill>
                  <a:srgbClr val="0047BB"/>
                </a:solidFill>
                <a:ea typeface="Times New Roman" panose="02020603050405020304" pitchFamily="18" charset="0"/>
              </a:rPr>
              <a:t>N</a:t>
            </a:r>
            <a:r>
              <a:rPr lang="en-US" sz="1200" b="1" dirty="0">
                <a:solidFill>
                  <a:srgbClr val="0047BB"/>
                </a:solidFill>
                <a:ea typeface="Times New Roman" panose="02020603050405020304" pitchFamily="18" charset="0"/>
              </a:rPr>
              <a:t>o conceptual inconsistency with the </a:t>
            </a:r>
            <a:r>
              <a:rPr lang="en-US" sz="1200" b="1" dirty="0">
                <a:solidFill>
                  <a:srgbClr val="00A499"/>
                </a:solidFill>
                <a:ea typeface="Times New Roman" panose="02020603050405020304" pitchFamily="18" charset="0"/>
              </a:rPr>
              <a:t>SD concept, </a:t>
            </a:r>
            <a:r>
              <a:rPr lang="en-US" sz="1200" b="1" dirty="0">
                <a:solidFill>
                  <a:srgbClr val="0047BB"/>
                </a:solidFill>
                <a:ea typeface="Times New Roman" panose="02020603050405020304" pitchFamily="18" charset="0"/>
              </a:rPr>
              <a:t>challenging the artificially imposed barriers around policy debates</a:t>
            </a:r>
            <a:r>
              <a:rPr lang="cs-CZ" sz="1200" b="1" dirty="0">
                <a:solidFill>
                  <a:srgbClr val="0047BB"/>
                </a:solidFill>
                <a:ea typeface="Times New Roman" panose="02020603050405020304" pitchFamily="18" charset="0"/>
              </a:rPr>
              <a:t>, but </a:t>
            </a:r>
            <a:r>
              <a:rPr lang="en-US" sz="1200" b="1" dirty="0">
                <a:solidFill>
                  <a:srgbClr val="0047BB"/>
                </a:solidFill>
                <a:ea typeface="Times New Roman" panose="02020603050405020304" pitchFamily="18" charset="0"/>
              </a:rPr>
              <a:t>these terms are not often used in alignment with this hierarchy</a:t>
            </a:r>
            <a:r>
              <a:rPr lang="cs-CZ" sz="1200" b="1" dirty="0">
                <a:solidFill>
                  <a:srgbClr val="0047BB"/>
                </a:solidFill>
                <a:ea typeface="Times New Roman" panose="02020603050405020304" pitchFamily="18" charset="0"/>
              </a:rPr>
              <a:t>; </a:t>
            </a:r>
            <a:endParaRPr lang="cs-CZ" sz="1200" b="1" dirty="0">
              <a:solidFill>
                <a:srgbClr val="00A499"/>
              </a:solidFill>
              <a:ea typeface="Times New Roman" panose="02020603050405020304" pitchFamily="18" charset="0"/>
            </a:endParaRPr>
          </a:p>
          <a:p>
            <a:pPr>
              <a:buFont typeface="Wingdings" panose="05000000000000000000" pitchFamily="2" charset="2"/>
              <a:buChar char="Ø"/>
            </a:pPr>
            <a:r>
              <a:rPr lang="cs-CZ" sz="1200" b="1" dirty="0">
                <a:solidFill>
                  <a:srgbClr val="0047BB"/>
                </a:solidFill>
                <a:ea typeface="Times New Roman" panose="02020603050405020304" pitchFamily="18" charset="0"/>
              </a:rPr>
              <a:t>T</a:t>
            </a:r>
            <a:r>
              <a:rPr lang="en-US" sz="1200" b="1" dirty="0">
                <a:solidFill>
                  <a:srgbClr val="0047BB"/>
                </a:solidFill>
                <a:ea typeface="Times New Roman" panose="02020603050405020304" pitchFamily="18" charset="0"/>
              </a:rPr>
              <a:t>hey all can serve for policy purposes, such as achieving </a:t>
            </a:r>
            <a:r>
              <a:rPr lang="en-US" sz="1200" b="1" dirty="0">
                <a:solidFill>
                  <a:srgbClr val="00A499"/>
                </a:solidFill>
                <a:ea typeface="Times New Roman" panose="02020603050405020304" pitchFamily="18" charset="0"/>
              </a:rPr>
              <a:t>a Green New Deal</a:t>
            </a:r>
            <a:r>
              <a:rPr lang="cs-CZ" sz="1200" b="1" dirty="0">
                <a:solidFill>
                  <a:srgbClr val="00A499"/>
                </a:solidFill>
                <a:ea typeface="Times New Roman" panose="02020603050405020304" pitchFamily="18" charset="0"/>
              </a:rPr>
              <a:t>: </a:t>
            </a:r>
            <a:r>
              <a:rPr lang="cs-CZ" sz="1200" b="1" dirty="0" err="1">
                <a:solidFill>
                  <a:srgbClr val="0047BB"/>
                </a:solidFill>
                <a:ea typeface="Times New Roman" panose="02020603050405020304" pitchFamily="18" charset="0"/>
              </a:rPr>
              <a:t>its</a:t>
            </a:r>
            <a:r>
              <a:rPr lang="cs-CZ" sz="1200" b="1" dirty="0">
                <a:solidFill>
                  <a:srgbClr val="0047BB"/>
                </a:solidFill>
                <a:ea typeface="Times New Roman" panose="02020603050405020304" pitchFamily="18" charset="0"/>
              </a:rPr>
              <a:t> </a:t>
            </a:r>
            <a:r>
              <a:rPr lang="en-US" sz="1200" b="1" dirty="0">
                <a:solidFill>
                  <a:srgbClr val="0047BB"/>
                </a:solidFill>
                <a:ea typeface="Times New Roman" panose="02020603050405020304" pitchFamily="18" charset="0"/>
              </a:rPr>
              <a:t>current </a:t>
            </a:r>
            <a:r>
              <a:rPr lang="cs-CZ" sz="1200" b="1" dirty="0" err="1">
                <a:solidFill>
                  <a:srgbClr val="00A499"/>
                </a:solidFill>
                <a:ea typeface="Times New Roman" panose="02020603050405020304" pitchFamily="18" charset="0"/>
              </a:rPr>
              <a:t>EU‘s</a:t>
            </a:r>
            <a:r>
              <a:rPr lang="en-US" sz="1200" b="1" dirty="0">
                <a:solidFill>
                  <a:srgbClr val="0047BB"/>
                </a:solidFill>
                <a:ea typeface="Times New Roman" panose="02020603050405020304" pitchFamily="18" charset="0"/>
              </a:rPr>
              <a:t> form in</a:t>
            </a:r>
            <a:endParaRPr lang="cs-CZ" sz="1200" b="1" dirty="0">
              <a:solidFill>
                <a:srgbClr val="00A499"/>
              </a:solidFill>
              <a:ea typeface="Times New Roman" panose="02020603050405020304" pitchFamily="18" charset="0"/>
            </a:endParaRPr>
          </a:p>
          <a:p>
            <a:pPr>
              <a:buFont typeface="Wingdings" panose="05000000000000000000" pitchFamily="2" charset="2"/>
              <a:buChar char="Ø"/>
            </a:pPr>
            <a:r>
              <a:rPr lang="en-US" sz="1200" b="1" dirty="0">
                <a:solidFill>
                  <a:srgbClr val="0047BB"/>
                </a:solidFill>
                <a:ea typeface="Times New Roman" panose="02020603050405020304" pitchFamily="18" charset="0"/>
              </a:rPr>
              <a:t>CONCLUSION</a:t>
            </a:r>
            <a:r>
              <a:rPr lang="cs-CZ" sz="1200" b="1" dirty="0">
                <a:solidFill>
                  <a:srgbClr val="0047BB"/>
                </a:solidFill>
                <a:ea typeface="Times New Roman" panose="02020603050405020304" pitchFamily="18" charset="0"/>
              </a:rPr>
              <a:t>S:</a:t>
            </a:r>
            <a:r>
              <a:rPr lang="en-US" sz="1200" b="1" dirty="0">
                <a:solidFill>
                  <a:srgbClr val="0047BB"/>
                </a:solidFill>
                <a:ea typeface="Times New Roman" panose="02020603050405020304" pitchFamily="18" charset="0"/>
              </a:rPr>
              <a:t> </a:t>
            </a:r>
            <a:r>
              <a:rPr lang="en-US" sz="1200" b="1" dirty="0">
                <a:solidFill>
                  <a:srgbClr val="00A499"/>
                </a:solidFill>
                <a:ea typeface="Times New Roman" panose="02020603050405020304" pitchFamily="18" charset="0"/>
              </a:rPr>
              <a:t>GE</a:t>
            </a:r>
            <a:r>
              <a:rPr lang="en-US" sz="1200" b="1" dirty="0">
                <a:solidFill>
                  <a:srgbClr val="0047BB"/>
                </a:solidFill>
                <a:ea typeface="Times New Roman" panose="02020603050405020304" pitchFamily="18" charset="0"/>
              </a:rPr>
              <a:t> and </a:t>
            </a:r>
            <a:r>
              <a:rPr lang="en-US" sz="1200" b="1" dirty="0">
                <a:solidFill>
                  <a:srgbClr val="00A499"/>
                </a:solidFill>
                <a:ea typeface="Times New Roman" panose="02020603050405020304" pitchFamily="18" charset="0"/>
              </a:rPr>
              <a:t>GG</a:t>
            </a:r>
            <a:r>
              <a:rPr lang="en-US" sz="1200" b="1" dirty="0">
                <a:solidFill>
                  <a:srgbClr val="0047BB"/>
                </a:solidFill>
                <a:ea typeface="Times New Roman" panose="02020603050405020304" pitchFamily="18" charset="0"/>
              </a:rPr>
              <a:t> are the </a:t>
            </a:r>
            <a:r>
              <a:rPr lang="en-US" sz="1200" b="1" dirty="0">
                <a:solidFill>
                  <a:srgbClr val="00A499"/>
                </a:solidFill>
                <a:ea typeface="Times New Roman" panose="02020603050405020304" pitchFamily="18" charset="0"/>
              </a:rPr>
              <a:t>more practical counterparts of SD.</a:t>
            </a:r>
            <a:endParaRPr lang="cs-CZ" sz="1200" b="1" dirty="0">
              <a:solidFill>
                <a:srgbClr val="00A499"/>
              </a:solidFill>
              <a:ea typeface="Times New Roman" panose="02020603050405020304" pitchFamily="18" charset="0"/>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27</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en-US" sz="1200" b="1" dirty="0">
                <a:solidFill>
                  <a:srgbClr val="0047BB"/>
                </a:solidFill>
                <a:ea typeface="Times New Roman" panose="02020603050405020304" pitchFamily="18" charset="0"/>
              </a:rPr>
              <a:t>Purvis et al. (2019)</a:t>
            </a:r>
            <a:r>
              <a:rPr lang="cs-CZ" sz="1200" b="1" dirty="0">
                <a:solidFill>
                  <a:srgbClr val="0047BB"/>
                </a:solidFill>
                <a:ea typeface="Times New Roman" panose="02020603050405020304" pitchFamily="18" charset="0"/>
              </a:rPr>
              <a:t>:</a:t>
            </a:r>
            <a:r>
              <a:rPr lang="en-US" sz="1200" b="1" dirty="0">
                <a:solidFill>
                  <a:srgbClr val="0047BB"/>
                </a:solidFill>
                <a:ea typeface="Times New Roman" panose="02020603050405020304" pitchFamily="18" charset="0"/>
              </a:rPr>
              <a:t> the emergence of the </a:t>
            </a:r>
            <a:r>
              <a:rPr lang="en-US" sz="1200" b="1" dirty="0">
                <a:solidFill>
                  <a:srgbClr val="00A499"/>
                </a:solidFill>
                <a:ea typeface="Times New Roman" panose="02020603050405020304" pitchFamily="18" charset="0"/>
              </a:rPr>
              <a:t>THREE-PILLAR PARADIGM</a:t>
            </a:r>
            <a:r>
              <a:rPr lang="en-US" sz="1200" b="1" dirty="0">
                <a:solidFill>
                  <a:srgbClr val="0047BB"/>
                </a:solidFill>
                <a:ea typeface="Times New Roman" panose="02020603050405020304" pitchFamily="18" charset="0"/>
              </a:rPr>
              <a:t>, with little theoretical foundation, is mainly a product of the </a:t>
            </a:r>
            <a:r>
              <a:rPr lang="en-US" sz="1200" b="1" dirty="0">
                <a:solidFill>
                  <a:srgbClr val="00A499"/>
                </a:solidFill>
                <a:ea typeface="Times New Roman" panose="02020603050405020304" pitchFamily="18" charset="0"/>
              </a:rPr>
              <a:t>specific origins of sustainability as a concept, </a:t>
            </a:r>
            <a:r>
              <a:rPr lang="en-US" sz="1200" b="1" dirty="0">
                <a:solidFill>
                  <a:srgbClr val="0047BB"/>
                </a:solidFill>
                <a:ea typeface="Times New Roman" panose="02020603050405020304" pitchFamily="18" charset="0"/>
              </a:rPr>
              <a:t>aided in part by </a:t>
            </a:r>
            <a:r>
              <a:rPr lang="en-US" sz="1200" b="1" dirty="0">
                <a:solidFill>
                  <a:srgbClr val="00A499"/>
                </a:solidFill>
                <a:ea typeface="Times New Roman" panose="02020603050405020304" pitchFamily="18" charset="0"/>
              </a:rPr>
              <a:t>the agenda </a:t>
            </a:r>
            <a:r>
              <a:rPr lang="en-US" sz="1200" b="1" dirty="0">
                <a:solidFill>
                  <a:srgbClr val="0047BB"/>
                </a:solidFill>
                <a:ea typeface="Times New Roman" panose="02020603050405020304" pitchFamily="18" charset="0"/>
              </a:rPr>
              <a:t>of </a:t>
            </a:r>
            <a:r>
              <a:rPr lang="en-US" sz="1200" b="1" dirty="0">
                <a:solidFill>
                  <a:srgbClr val="00A499"/>
                </a:solidFill>
                <a:ea typeface="Times New Roman" panose="02020603050405020304" pitchFamily="18" charset="0"/>
              </a:rPr>
              <a:t>the various actors </a:t>
            </a:r>
            <a:r>
              <a:rPr lang="en-US" sz="1200" b="1" dirty="0">
                <a:solidFill>
                  <a:srgbClr val="0047BB"/>
                </a:solidFill>
                <a:ea typeface="Times New Roman" panose="02020603050405020304" pitchFamily="18" charset="0"/>
              </a:rPr>
              <a:t>that helped to shape its </a:t>
            </a:r>
            <a:r>
              <a:rPr lang="en-US" sz="1200" b="1" dirty="0">
                <a:solidFill>
                  <a:srgbClr val="00A499"/>
                </a:solidFill>
                <a:ea typeface="Times New Roman" panose="02020603050405020304" pitchFamily="18" charset="0"/>
              </a:rPr>
              <a:t>early history. </a:t>
            </a:r>
            <a:endParaRPr lang="cs-CZ" sz="1200" b="1" dirty="0">
              <a:solidFill>
                <a:srgbClr val="00A499"/>
              </a:solidFill>
              <a:ea typeface="Times New Roman" panose="02020603050405020304" pitchFamily="18" charset="0"/>
            </a:endParaRPr>
          </a:p>
          <a:p>
            <a:pPr algn="just">
              <a:buFont typeface="Wingdings" panose="05000000000000000000" pitchFamily="2" charset="2"/>
              <a:buChar char="§"/>
            </a:pPr>
            <a:r>
              <a:rPr lang="en-US" sz="1200" b="1" dirty="0">
                <a:solidFill>
                  <a:srgbClr val="0047BB"/>
                </a:solidFill>
                <a:ea typeface="Times New Roman" panose="02020603050405020304" pitchFamily="18" charset="0"/>
              </a:rPr>
              <a:t>A prevalent description</a:t>
            </a:r>
            <a:r>
              <a:rPr lang="cs-CZ" sz="1200" b="1" i="1" dirty="0">
                <a:solidFill>
                  <a:srgbClr val="00A499"/>
                </a:solidFill>
                <a:ea typeface="Times New Roman" panose="02020603050405020304" pitchFamily="18" charset="0"/>
              </a:rPr>
              <a:t>:</a:t>
            </a:r>
            <a:r>
              <a:rPr lang="en-US" sz="1200" b="1" i="1" dirty="0">
                <a:solidFill>
                  <a:srgbClr val="00A499"/>
                </a:solidFill>
                <a:ea typeface="Times New Roman" panose="02020603050405020304" pitchFamily="18" charset="0"/>
              </a:rPr>
              <a:t> three interconnected pillars </a:t>
            </a:r>
            <a:r>
              <a:rPr lang="en-US" sz="1100" b="1" dirty="0">
                <a:solidFill>
                  <a:srgbClr val="0047BB"/>
                </a:solidFill>
                <a:ea typeface="Times New Roman" panose="02020603050405020304" pitchFamily="18" charset="0"/>
              </a:rPr>
              <a:t>(e.g. </a:t>
            </a:r>
            <a:r>
              <a:rPr lang="en-US" sz="1100" b="1" dirty="0" err="1">
                <a:solidFill>
                  <a:srgbClr val="0047BB"/>
                </a:solidFill>
                <a:ea typeface="Times New Roman" panose="02020603050405020304" pitchFamily="18" charset="0"/>
              </a:rPr>
              <a:t>Moldan</a:t>
            </a:r>
            <a:r>
              <a:rPr lang="en-US" sz="1100" b="1" dirty="0">
                <a:solidFill>
                  <a:srgbClr val="0047BB"/>
                </a:solidFill>
                <a:ea typeface="Times New Roman" panose="02020603050405020304" pitchFamily="18" charset="0"/>
              </a:rPr>
              <a:t> et al. 2012; Schoolman et al. 2012; Boyer et al. 2016),</a:t>
            </a:r>
            <a:r>
              <a:rPr lang="en-US" sz="1200" b="1" dirty="0">
                <a:solidFill>
                  <a:srgbClr val="0047BB"/>
                </a:solidFill>
                <a:ea typeface="Times New Roman" panose="02020603050405020304" pitchFamily="18" charset="0"/>
              </a:rPr>
              <a:t> </a:t>
            </a:r>
            <a:r>
              <a:rPr lang="en-US" sz="1200" b="1" i="1" dirty="0">
                <a:solidFill>
                  <a:srgbClr val="00A499"/>
                </a:solidFill>
                <a:ea typeface="Times New Roman" panose="02020603050405020304" pitchFamily="18" charset="0"/>
              </a:rPr>
              <a:t>dimensions </a:t>
            </a:r>
            <a:r>
              <a:rPr lang="en-US" sz="1100" b="1" dirty="0">
                <a:solidFill>
                  <a:srgbClr val="0047BB"/>
                </a:solidFill>
                <a:ea typeface="Times New Roman" panose="02020603050405020304" pitchFamily="18" charset="0"/>
              </a:rPr>
              <a:t>(e.g. Carter and Moir 2012; Mori and Christodoulou 2012), </a:t>
            </a:r>
            <a:r>
              <a:rPr lang="en-US" sz="1200" b="1" i="1" dirty="0">
                <a:solidFill>
                  <a:srgbClr val="00A499"/>
                </a:solidFill>
                <a:ea typeface="Times New Roman" panose="02020603050405020304" pitchFamily="18" charset="0"/>
              </a:rPr>
              <a:t>components</a:t>
            </a:r>
            <a:r>
              <a:rPr lang="en-US" sz="1200" b="1" dirty="0">
                <a:solidFill>
                  <a:srgbClr val="0047BB"/>
                </a:solidFill>
                <a:ea typeface="Times New Roman" panose="02020603050405020304" pitchFamily="18" charset="0"/>
              </a:rPr>
              <a:t> </a:t>
            </a:r>
            <a:r>
              <a:rPr lang="en-US" sz="1100" b="1" dirty="0">
                <a:solidFill>
                  <a:srgbClr val="0047BB"/>
                </a:solidFill>
                <a:ea typeface="Times New Roman" panose="02020603050405020304" pitchFamily="18" charset="0"/>
              </a:rPr>
              <a:t>(e.g. Du Pisani 2006; </a:t>
            </a:r>
            <a:r>
              <a:rPr lang="en-US" sz="1100" b="1" dirty="0" err="1">
                <a:solidFill>
                  <a:srgbClr val="0047BB"/>
                </a:solidFill>
                <a:ea typeface="Times New Roman" panose="02020603050405020304" pitchFamily="18" charset="0"/>
              </a:rPr>
              <a:t>Zijp</a:t>
            </a:r>
            <a:r>
              <a:rPr lang="en-US" sz="1100" b="1" dirty="0">
                <a:solidFill>
                  <a:srgbClr val="0047BB"/>
                </a:solidFill>
                <a:ea typeface="Times New Roman" panose="02020603050405020304" pitchFamily="18" charset="0"/>
              </a:rPr>
              <a:t> et al. 2015</a:t>
            </a:r>
            <a:r>
              <a:rPr lang="en-US" sz="1100" b="1" i="1" dirty="0">
                <a:solidFill>
                  <a:srgbClr val="00A499"/>
                </a:solidFill>
                <a:ea typeface="Times New Roman" panose="02020603050405020304" pitchFamily="18" charset="0"/>
              </a:rPr>
              <a:t>), </a:t>
            </a:r>
            <a:r>
              <a:rPr lang="en-US" sz="1200" b="1" i="1" dirty="0">
                <a:solidFill>
                  <a:srgbClr val="00A499"/>
                </a:solidFill>
                <a:ea typeface="Times New Roman" panose="02020603050405020304" pitchFamily="18" charset="0"/>
              </a:rPr>
              <a:t>stool legs </a:t>
            </a:r>
            <a:r>
              <a:rPr lang="en-US" sz="1100" b="1" dirty="0">
                <a:solidFill>
                  <a:srgbClr val="0047BB"/>
                </a:solidFill>
                <a:ea typeface="Times New Roman" panose="02020603050405020304" pitchFamily="18" charset="0"/>
              </a:rPr>
              <a:t>(e.g. Dawe and Ryan 2003; Vos 2007),</a:t>
            </a:r>
            <a:r>
              <a:rPr lang="en-US" sz="1200" b="1" dirty="0">
                <a:solidFill>
                  <a:srgbClr val="0047BB"/>
                </a:solidFill>
                <a:ea typeface="Times New Roman" panose="02020603050405020304" pitchFamily="18" charset="0"/>
              </a:rPr>
              <a:t> </a:t>
            </a:r>
            <a:r>
              <a:rPr lang="en-US" sz="1200" b="1" i="1" dirty="0">
                <a:solidFill>
                  <a:srgbClr val="00A499"/>
                </a:solidFill>
                <a:ea typeface="Times New Roman" panose="02020603050405020304" pitchFamily="18" charset="0"/>
              </a:rPr>
              <a:t>aspects </a:t>
            </a:r>
            <a:r>
              <a:rPr lang="en-US" sz="1100" b="1" dirty="0">
                <a:solidFill>
                  <a:srgbClr val="0047BB"/>
                </a:solidFill>
                <a:ea typeface="Times New Roman" panose="02020603050405020304" pitchFamily="18" charset="0"/>
              </a:rPr>
              <a:t>(e.g. Goodland 1995; Lozano 2008; </a:t>
            </a:r>
            <a:r>
              <a:rPr lang="en-US" sz="1100" b="1" dirty="0" err="1">
                <a:solidFill>
                  <a:srgbClr val="0047BB"/>
                </a:solidFill>
                <a:ea typeface="Times New Roman" panose="02020603050405020304" pitchFamily="18" charset="0"/>
              </a:rPr>
              <a:t>Tanguay</a:t>
            </a:r>
            <a:r>
              <a:rPr lang="en-US" sz="1100" b="1" dirty="0">
                <a:solidFill>
                  <a:srgbClr val="0047BB"/>
                </a:solidFill>
                <a:ea typeface="Times New Roman" panose="02020603050405020304" pitchFamily="18" charset="0"/>
              </a:rPr>
              <a:t> et al. 2010), </a:t>
            </a:r>
            <a:r>
              <a:rPr lang="en-US" sz="1200" b="1" i="1" dirty="0">
                <a:solidFill>
                  <a:srgbClr val="00A499"/>
                </a:solidFill>
                <a:ea typeface="Times New Roman" panose="02020603050405020304" pitchFamily="18" charset="0"/>
              </a:rPr>
              <a:t>perspectives </a:t>
            </a:r>
            <a:r>
              <a:rPr lang="en-US" sz="1100" b="1" dirty="0">
                <a:solidFill>
                  <a:srgbClr val="0047BB"/>
                </a:solidFill>
                <a:ea typeface="Times New Roman" panose="02020603050405020304" pitchFamily="18" charset="0"/>
              </a:rPr>
              <a:t>(e.g. Brown et al. 1987; </a:t>
            </a:r>
            <a:r>
              <a:rPr lang="en-US" sz="1100" b="1" dirty="0" err="1">
                <a:solidFill>
                  <a:srgbClr val="0047BB"/>
                </a:solidFill>
                <a:ea typeface="Times New Roman" panose="02020603050405020304" pitchFamily="18" charset="0"/>
              </a:rPr>
              <a:t>Arushanyan</a:t>
            </a:r>
            <a:r>
              <a:rPr lang="en-US" sz="1200" b="1" dirty="0">
                <a:solidFill>
                  <a:srgbClr val="0047BB"/>
                </a:solidFill>
                <a:ea typeface="Times New Roman" panose="02020603050405020304" pitchFamily="18" charset="0"/>
              </a:rPr>
              <a:t> </a:t>
            </a:r>
            <a:r>
              <a:rPr lang="en-US" sz="1100" b="1" dirty="0">
                <a:solidFill>
                  <a:srgbClr val="0047BB"/>
                </a:solidFill>
                <a:ea typeface="Times New Roman" panose="02020603050405020304" pitchFamily="18" charset="0"/>
              </a:rPr>
              <a:t>et al.</a:t>
            </a:r>
            <a:r>
              <a:rPr lang="en-US" sz="1200" b="1" dirty="0">
                <a:solidFill>
                  <a:srgbClr val="0047BB"/>
                </a:solidFill>
                <a:ea typeface="Times New Roman" panose="02020603050405020304" pitchFamily="18" charset="0"/>
              </a:rPr>
              <a:t> </a:t>
            </a:r>
            <a:r>
              <a:rPr lang="en-US" sz="1100" b="1" dirty="0">
                <a:solidFill>
                  <a:srgbClr val="0047BB"/>
                </a:solidFill>
                <a:ea typeface="Times New Roman" panose="02020603050405020304" pitchFamily="18" charset="0"/>
              </a:rPr>
              <a:t>2017), </a:t>
            </a:r>
            <a:r>
              <a:rPr lang="en-US" sz="1200" b="1" dirty="0">
                <a:solidFill>
                  <a:srgbClr val="0047BB"/>
                </a:solidFill>
                <a:ea typeface="Times New Roman" panose="02020603050405020304" pitchFamily="18" charset="0"/>
              </a:rPr>
              <a:t>etc. encompassing </a:t>
            </a:r>
            <a:r>
              <a:rPr lang="en-US" sz="1200" b="1" dirty="0">
                <a:solidFill>
                  <a:srgbClr val="00A499"/>
                </a:solidFill>
                <a:ea typeface="Times New Roman" panose="02020603050405020304" pitchFamily="18" charset="0"/>
              </a:rPr>
              <a:t>economic, social, and environmental (or ecological) factors or goals. </a:t>
            </a:r>
            <a:endParaRPr lang="cs-CZ" sz="1200" b="1" dirty="0">
              <a:solidFill>
                <a:srgbClr val="00A499"/>
              </a:solidFill>
              <a:ea typeface="Times New Roman" panose="02020603050405020304" pitchFamily="18" charset="0"/>
            </a:endParaRPr>
          </a:p>
          <a:p>
            <a:pPr algn="just">
              <a:buFont typeface="Wingdings" panose="05000000000000000000" pitchFamily="2" charset="2"/>
              <a:buChar char="Ø"/>
            </a:pPr>
            <a:r>
              <a:rPr lang="en-US" sz="1200" b="1" dirty="0">
                <a:solidFill>
                  <a:srgbClr val="0047BB"/>
                </a:solidFill>
                <a:ea typeface="Times New Roman" panose="02020603050405020304" pitchFamily="18" charset="0"/>
              </a:rPr>
              <a:t>These COMPETING TERMS </a:t>
            </a:r>
            <a:r>
              <a:rPr lang="cs-CZ" sz="1200" b="1" dirty="0">
                <a:solidFill>
                  <a:srgbClr val="0047BB"/>
                </a:solidFill>
                <a:ea typeface="Times New Roman" panose="02020603050405020304" pitchFamily="18" charset="0"/>
              </a:rPr>
              <a:t>-</a:t>
            </a:r>
            <a:r>
              <a:rPr lang="en-US" sz="1200" b="1" dirty="0">
                <a:solidFill>
                  <a:srgbClr val="0047BB"/>
                </a:solidFill>
                <a:ea typeface="Times New Roman" panose="02020603050405020304" pitchFamily="18" charset="0"/>
              </a:rPr>
              <a:t> principally used interchangeably. </a:t>
            </a:r>
            <a:endParaRPr lang="cs-CZ" sz="1200" b="1" dirty="0">
              <a:solidFill>
                <a:srgbClr val="0047BB"/>
              </a:solidFill>
              <a:ea typeface="Times New Roman" panose="02020603050405020304" pitchFamily="18" charset="0"/>
            </a:endParaRPr>
          </a:p>
          <a:p>
            <a:pPr algn="just"/>
            <a:r>
              <a:rPr lang="en-US" sz="1200" b="1" dirty="0">
                <a:solidFill>
                  <a:srgbClr val="0047BB"/>
                </a:solidFill>
                <a:ea typeface="Times New Roman" panose="02020603050405020304" pitchFamily="18" charset="0"/>
              </a:rPr>
              <a:t>This </a:t>
            </a:r>
            <a:r>
              <a:rPr lang="en-US" sz="1200" b="1" dirty="0">
                <a:solidFill>
                  <a:srgbClr val="00A499"/>
                </a:solidFill>
                <a:ea typeface="Times New Roman" panose="02020603050405020304" pitchFamily="18" charset="0"/>
              </a:rPr>
              <a:t>THREE-DIMENSIONAL DESCRIPTION </a:t>
            </a:r>
            <a:r>
              <a:rPr lang="cs-CZ" sz="1200" b="1" dirty="0">
                <a:solidFill>
                  <a:srgbClr val="0047BB"/>
                </a:solidFill>
                <a:ea typeface="Times New Roman" panose="02020603050405020304" pitchFamily="18" charset="0"/>
              </a:rPr>
              <a:t>- </a:t>
            </a:r>
            <a:r>
              <a:rPr lang="en-US" sz="1200" b="1" dirty="0">
                <a:solidFill>
                  <a:srgbClr val="0047BB"/>
                </a:solidFill>
                <a:ea typeface="Times New Roman" panose="02020603050405020304" pitchFamily="18" charset="0"/>
              </a:rPr>
              <a:t>often presented in the form of </a:t>
            </a:r>
            <a:endParaRPr lang="cs-CZ" sz="1200" b="1" dirty="0">
              <a:solidFill>
                <a:srgbClr val="0047BB"/>
              </a:solidFill>
              <a:ea typeface="Times New Roman" panose="02020603050405020304" pitchFamily="18" charset="0"/>
            </a:endParaRPr>
          </a:p>
          <a:p>
            <a:pPr marL="571500" indent="-571500" algn="just">
              <a:buFont typeface="+mj-lt"/>
              <a:buAutoNum type="romanUcPeriod"/>
            </a:pPr>
            <a:r>
              <a:rPr lang="en-US" sz="1600" b="1" dirty="0">
                <a:solidFill>
                  <a:srgbClr val="00A499"/>
                </a:solidFill>
                <a:ea typeface="Times New Roman" panose="02020603050405020304" pitchFamily="18" charset="0"/>
              </a:rPr>
              <a:t>THREE INTERSECTING CIRCLES </a:t>
            </a:r>
            <a:r>
              <a:rPr lang="en-US" sz="1600" b="1" dirty="0">
                <a:solidFill>
                  <a:srgbClr val="0047BB"/>
                </a:solidFill>
                <a:ea typeface="Times New Roman" panose="02020603050405020304" pitchFamily="18" charset="0"/>
              </a:rPr>
              <a:t>of </a:t>
            </a:r>
            <a:r>
              <a:rPr lang="en-US" sz="1600" b="1" dirty="0">
                <a:solidFill>
                  <a:srgbClr val="00A499"/>
                </a:solidFill>
                <a:ea typeface="Times New Roman" panose="02020603050405020304" pitchFamily="18" charset="0"/>
              </a:rPr>
              <a:t>SOCIETY, ENVIRONMENT</a:t>
            </a:r>
            <a:r>
              <a:rPr lang="en-US" sz="1600" b="1" dirty="0">
                <a:solidFill>
                  <a:srgbClr val="0047BB"/>
                </a:solidFill>
                <a:ea typeface="Times New Roman" panose="02020603050405020304" pitchFamily="18" charset="0"/>
              </a:rPr>
              <a:t>, and </a:t>
            </a:r>
            <a:r>
              <a:rPr lang="en-US" sz="1600" b="1" dirty="0">
                <a:solidFill>
                  <a:srgbClr val="00A499"/>
                </a:solidFill>
                <a:ea typeface="Times New Roman" panose="02020603050405020304" pitchFamily="18" charset="0"/>
              </a:rPr>
              <a:t>ECONOMY,</a:t>
            </a:r>
            <a:r>
              <a:rPr lang="en-US" sz="1600" b="1" dirty="0">
                <a:solidFill>
                  <a:srgbClr val="0047BB"/>
                </a:solidFill>
                <a:ea typeface="Times New Roman" panose="02020603050405020304" pitchFamily="18" charset="0"/>
              </a:rPr>
              <a:t> with </a:t>
            </a:r>
            <a:r>
              <a:rPr lang="en-US" sz="1600" b="1" dirty="0">
                <a:solidFill>
                  <a:srgbClr val="00A499"/>
                </a:solidFill>
                <a:ea typeface="Times New Roman" panose="02020603050405020304" pitchFamily="18" charset="0"/>
              </a:rPr>
              <a:t>SUSTAINABILITY</a:t>
            </a:r>
            <a:r>
              <a:rPr lang="en-US" sz="1600" b="1" dirty="0">
                <a:solidFill>
                  <a:srgbClr val="0047BB"/>
                </a:solidFill>
                <a:ea typeface="Times New Roman" panose="02020603050405020304" pitchFamily="18" charset="0"/>
              </a:rPr>
              <a:t> being placed at the </a:t>
            </a:r>
            <a:r>
              <a:rPr lang="en-US" sz="1600" b="1" dirty="0">
                <a:solidFill>
                  <a:srgbClr val="00A499"/>
                </a:solidFill>
                <a:ea typeface="Times New Roman" panose="02020603050405020304" pitchFamily="18" charset="0"/>
              </a:rPr>
              <a:t>INTERSECTION</a:t>
            </a:r>
            <a:r>
              <a:rPr lang="en-US" sz="1600" b="1" dirty="0">
                <a:solidFill>
                  <a:srgbClr val="0047BB"/>
                </a:solidFill>
                <a:ea typeface="Times New Roman" panose="02020603050405020304" pitchFamily="18" charset="0"/>
              </a:rPr>
              <a:t> (right, below in Figure). </a:t>
            </a:r>
            <a:endParaRPr lang="cs-CZ" sz="1600" b="1" dirty="0">
              <a:solidFill>
                <a:srgbClr val="0047BB"/>
              </a:solidFill>
              <a:ea typeface="Times New Roman" panose="02020603050405020304" pitchFamily="18" charset="0"/>
            </a:endParaRPr>
          </a:p>
          <a:p>
            <a:pPr marL="571500" indent="-571500" algn="just">
              <a:buFont typeface="+mj-lt"/>
              <a:buAutoNum type="romanUcPeriod"/>
            </a:pPr>
            <a:r>
              <a:rPr lang="en-US" sz="1600" b="1" dirty="0">
                <a:solidFill>
                  <a:srgbClr val="00A499"/>
                </a:solidFill>
                <a:ea typeface="Times New Roman" panose="02020603050405020304" pitchFamily="18" charset="0"/>
              </a:rPr>
              <a:t>THREE NESTED CONCENTRIC CIRCLES </a:t>
            </a:r>
            <a:r>
              <a:rPr lang="en-US" sz="1600" b="1" dirty="0">
                <a:solidFill>
                  <a:srgbClr val="0047BB"/>
                </a:solidFill>
                <a:ea typeface="Times New Roman" panose="02020603050405020304" pitchFamily="18" charset="0"/>
              </a:rPr>
              <a:t>(right, above in Figure) </a:t>
            </a:r>
            <a:endParaRPr lang="cs-CZ" sz="1600" b="1" dirty="0">
              <a:solidFill>
                <a:srgbClr val="0047BB"/>
              </a:solidFill>
              <a:ea typeface="Times New Roman" panose="02020603050405020304" pitchFamily="18" charset="0"/>
            </a:endParaRPr>
          </a:p>
          <a:p>
            <a:pPr marL="571500" indent="-571500" algn="just">
              <a:buFont typeface="+mj-lt"/>
              <a:buAutoNum type="romanUcPeriod"/>
            </a:pPr>
            <a:r>
              <a:rPr lang="en-US" sz="1600" b="1" dirty="0">
                <a:solidFill>
                  <a:srgbClr val="00A499"/>
                </a:solidFill>
                <a:ea typeface="Times New Roman" panose="02020603050405020304" pitchFamily="18" charset="0"/>
              </a:rPr>
              <a:t>LITERAL PILLARS </a:t>
            </a:r>
            <a:r>
              <a:rPr lang="en-US" sz="1600" b="1" dirty="0">
                <a:solidFill>
                  <a:srgbClr val="0047BB"/>
                </a:solidFill>
                <a:ea typeface="Times New Roman" panose="02020603050405020304" pitchFamily="18" charset="0"/>
              </a:rPr>
              <a:t>(right, in the middle, in Figure)</a:t>
            </a:r>
            <a:r>
              <a:rPr lang="cs-CZ" sz="1600" b="1" dirty="0">
                <a:solidFill>
                  <a:srgbClr val="0047BB"/>
                </a:solidFill>
                <a:ea typeface="Times New Roman" panose="02020603050405020304" pitchFamily="18" charset="0"/>
              </a:rPr>
              <a:t>.</a:t>
            </a:r>
          </a:p>
          <a:p>
            <a:pPr marL="571500" indent="-571500" algn="just">
              <a:buFont typeface="+mj-lt"/>
              <a:buAutoNum type="romanUcPeriod"/>
            </a:pPr>
            <a:endParaRPr lang="cs-CZ" sz="1600" b="1" dirty="0">
              <a:solidFill>
                <a:srgbClr val="0047BB"/>
              </a:solidFill>
            </a:endParaRPr>
          </a:p>
          <a:p>
            <a:r>
              <a:rPr lang="en-US" sz="1200" b="1" dirty="0">
                <a:solidFill>
                  <a:srgbClr val="0047BB"/>
                </a:solidFill>
                <a:ea typeface="Times New Roman" panose="02020603050405020304" pitchFamily="18" charset="0"/>
              </a:rPr>
              <a:t>The message provided by these diagrams and the wider </a:t>
            </a:r>
            <a:r>
              <a:rPr lang="en-US" sz="1200" b="1" dirty="0">
                <a:solidFill>
                  <a:srgbClr val="00A499"/>
                </a:solidFill>
                <a:ea typeface="Times New Roman" panose="02020603050405020304" pitchFamily="18" charset="0"/>
              </a:rPr>
              <a:t>PILLAR CONCEPTION</a:t>
            </a:r>
            <a:r>
              <a:rPr lang="en-US" sz="1200" b="1" dirty="0">
                <a:solidFill>
                  <a:srgbClr val="0047BB"/>
                </a:solidFill>
                <a:ea typeface="Times New Roman" panose="02020603050405020304" pitchFamily="18" charset="0"/>
              </a:rPr>
              <a:t>: often unclear, although it is a simple depiction. </a:t>
            </a:r>
          </a:p>
          <a:p>
            <a:r>
              <a:rPr lang="en-US" sz="1200" b="1" dirty="0">
                <a:solidFill>
                  <a:srgbClr val="0047BB"/>
                </a:solidFill>
                <a:ea typeface="Times New Roman" panose="02020603050405020304" pitchFamily="18" charset="0"/>
              </a:rPr>
              <a:t>The conceptual origins of this description, the reasons of inclusion it into the mainstream, and its exact meaning have not been clarified. </a:t>
            </a:r>
          </a:p>
          <a:p>
            <a:pPr algn="just"/>
            <a:r>
              <a:rPr lang="en-US" sz="1200" b="1" dirty="0">
                <a:solidFill>
                  <a:srgbClr val="0047BB"/>
                </a:solidFill>
                <a:ea typeface="Times New Roman" panose="02020603050405020304" pitchFamily="18" charset="0"/>
              </a:rPr>
              <a:t>The discourse around </a:t>
            </a:r>
            <a:r>
              <a:rPr lang="en-US" sz="1200" b="1" dirty="0">
                <a:solidFill>
                  <a:srgbClr val="00A499"/>
                </a:solidFill>
                <a:ea typeface="Times New Roman" panose="02020603050405020304" pitchFamily="18" charset="0"/>
              </a:rPr>
              <a:t>SUSTAINABILITY</a:t>
            </a:r>
            <a:r>
              <a:rPr lang="en-US" sz="1200" b="1" dirty="0">
                <a:solidFill>
                  <a:srgbClr val="0047BB"/>
                </a:solidFill>
                <a:ea typeface="Times New Roman" panose="02020603050405020304" pitchFamily="18" charset="0"/>
              </a:rPr>
              <a:t> </a:t>
            </a:r>
            <a:r>
              <a:rPr lang="cs-CZ" sz="1200" b="1" dirty="0">
                <a:solidFill>
                  <a:srgbClr val="0047BB"/>
                </a:solidFill>
                <a:ea typeface="Times New Roman" panose="02020603050405020304" pitchFamily="18" charset="0"/>
              </a:rPr>
              <a:t>– </a:t>
            </a:r>
            <a:r>
              <a:rPr lang="en-US" sz="1200" b="1" dirty="0">
                <a:solidFill>
                  <a:srgbClr val="0047BB"/>
                </a:solidFill>
                <a:ea typeface="Times New Roman" panose="02020603050405020304" pitchFamily="18" charset="0"/>
              </a:rPr>
              <a:t> predominantly formed around the </a:t>
            </a:r>
            <a:r>
              <a:rPr lang="en-US" sz="1200" b="1" dirty="0">
                <a:solidFill>
                  <a:srgbClr val="00A499"/>
                </a:solidFill>
                <a:ea typeface="Times New Roman" panose="02020603050405020304" pitchFamily="18" charset="0"/>
              </a:rPr>
              <a:t>THREE-CIRCLE DEPICTION </a:t>
            </a:r>
            <a:r>
              <a:rPr lang="en-US" sz="1200" b="1" dirty="0">
                <a:solidFill>
                  <a:srgbClr val="0047BB"/>
                </a:solidFill>
                <a:ea typeface="Times New Roman" panose="02020603050405020304" pitchFamily="18" charset="0"/>
              </a:rPr>
              <a:t>without transforming it into a more comprehensive meaning of </a:t>
            </a:r>
            <a:r>
              <a:rPr lang="en-US" sz="1200" b="1" dirty="0">
                <a:solidFill>
                  <a:srgbClr val="00A499"/>
                </a:solidFill>
                <a:ea typeface="Times New Roman" panose="02020603050405020304" pitchFamily="18" charset="0"/>
              </a:rPr>
              <a:t>SUSTAINABILITY</a:t>
            </a:r>
            <a:r>
              <a:rPr lang="en-US" sz="1200" b="1" dirty="0">
                <a:solidFill>
                  <a:srgbClr val="0047BB"/>
                </a:solidFill>
                <a:ea typeface="Times New Roman" panose="02020603050405020304" pitchFamily="18" charset="0"/>
              </a:rPr>
              <a:t> (Thompson 2017). </a:t>
            </a:r>
          </a:p>
          <a:p>
            <a:pPr algn="just"/>
            <a:r>
              <a:rPr lang="en-US" sz="1200" b="1" dirty="0">
                <a:solidFill>
                  <a:srgbClr val="0047BB"/>
                </a:solidFill>
                <a:ea typeface="Times New Roman" panose="02020603050405020304" pitchFamily="18" charset="0"/>
              </a:rPr>
              <a:t>The </a:t>
            </a:r>
            <a:r>
              <a:rPr lang="en-US" sz="1200" b="1" dirty="0">
                <a:solidFill>
                  <a:srgbClr val="00A499"/>
                </a:solidFill>
                <a:ea typeface="Times New Roman" panose="02020603050405020304" pitchFamily="18" charset="0"/>
              </a:rPr>
              <a:t>THREE PILLARS </a:t>
            </a:r>
            <a:r>
              <a:rPr lang="en-US" sz="1200" b="1" dirty="0">
                <a:solidFill>
                  <a:srgbClr val="0047BB"/>
                </a:solidFill>
                <a:ea typeface="Times New Roman" panose="02020603050405020304" pitchFamily="18" charset="0"/>
              </a:rPr>
              <a:t>themselves </a:t>
            </a:r>
            <a:r>
              <a:rPr lang="cs-CZ" sz="1200" b="1" dirty="0">
                <a:solidFill>
                  <a:srgbClr val="0047BB"/>
                </a:solidFill>
                <a:ea typeface="Times New Roman" panose="02020603050405020304" pitchFamily="18" charset="0"/>
              </a:rPr>
              <a:t>–</a:t>
            </a:r>
            <a:r>
              <a:rPr lang="en-US" sz="1200" b="1" dirty="0">
                <a:solidFill>
                  <a:srgbClr val="0047BB"/>
                </a:solidFill>
                <a:ea typeface="Times New Roman" panose="02020603050405020304" pitchFamily="18" charset="0"/>
              </a:rPr>
              <a:t> explicitly incorporated into the formulation of </a:t>
            </a:r>
            <a:r>
              <a:rPr lang="en-US" sz="1200" b="1" dirty="0">
                <a:solidFill>
                  <a:srgbClr val="00A499"/>
                </a:solidFill>
                <a:ea typeface="Times New Roman" panose="02020603050405020304" pitchFamily="18" charset="0"/>
              </a:rPr>
              <a:t>the SDGs </a:t>
            </a:r>
            <a:r>
              <a:rPr lang="en-US" sz="1200" b="1" dirty="0">
                <a:solidFill>
                  <a:srgbClr val="0047BB"/>
                </a:solidFill>
                <a:ea typeface="Times New Roman" panose="02020603050405020304" pitchFamily="18" charset="0"/>
              </a:rPr>
              <a:t>(UN 2012a). </a:t>
            </a:r>
          </a:p>
          <a:p>
            <a:pPr>
              <a:buFont typeface="Wingdings" panose="05000000000000000000" pitchFamily="2" charset="2"/>
              <a:buChar char="ü"/>
            </a:pPr>
            <a:endParaRPr lang="en-US" sz="1200" b="1" dirty="0">
              <a:solidFill>
                <a:srgbClr val="0047BB"/>
              </a:solidFill>
              <a:ea typeface="Times New Roman" panose="02020603050405020304" pitchFamily="18" charset="0"/>
            </a:endParaRPr>
          </a:p>
          <a:p>
            <a:pPr>
              <a:buFont typeface="Wingdings" panose="05000000000000000000" pitchFamily="2" charset="2"/>
              <a:buChar char="ü"/>
            </a:pPr>
            <a:r>
              <a:rPr lang="en-US" sz="1200" b="1" dirty="0">
                <a:solidFill>
                  <a:srgbClr val="8246AF"/>
                </a:solidFill>
                <a:ea typeface="Times New Roman" panose="02020603050405020304" pitchFamily="18" charset="0"/>
              </a:rPr>
              <a:t>Conclusions: </a:t>
            </a:r>
            <a:r>
              <a:rPr lang="en-US" sz="1200" b="1" dirty="0">
                <a:solidFill>
                  <a:srgbClr val="0047BB"/>
                </a:solidFill>
                <a:ea typeface="Times New Roman" panose="02020603050405020304" pitchFamily="18" charset="0"/>
              </a:rPr>
              <a:t>a theoretically rigorous description of the </a:t>
            </a:r>
            <a:r>
              <a:rPr lang="en-US" sz="1200" b="1" dirty="0">
                <a:solidFill>
                  <a:srgbClr val="00A499"/>
                </a:solidFill>
                <a:ea typeface="Times New Roman" panose="02020603050405020304" pitchFamily="18" charset="0"/>
              </a:rPr>
              <a:t>THREE PILLARS </a:t>
            </a:r>
            <a:r>
              <a:rPr lang="en-US" sz="1200" b="1" dirty="0">
                <a:solidFill>
                  <a:srgbClr val="0047BB"/>
                </a:solidFill>
                <a:ea typeface="Times New Roman" panose="02020603050405020304" pitchFamily="18" charset="0"/>
              </a:rPr>
              <a:t>not available: due to the nature of the sustainability discourse arising from </a:t>
            </a:r>
            <a:r>
              <a:rPr lang="en-US" sz="1200" b="1" dirty="0">
                <a:solidFill>
                  <a:srgbClr val="00A499"/>
                </a:solidFill>
                <a:ea typeface="Times New Roman" panose="02020603050405020304" pitchFamily="18" charset="0"/>
              </a:rPr>
              <a:t>broadly different schools of thought historically. </a:t>
            </a:r>
          </a:p>
          <a:p>
            <a:r>
              <a:rPr lang="en-US" sz="1200" b="1" dirty="0">
                <a:solidFill>
                  <a:srgbClr val="0047BB"/>
                </a:solidFill>
                <a:ea typeface="Times New Roman" panose="02020603050405020304" pitchFamily="18" charset="0"/>
              </a:rPr>
              <a:t>The absence of such a theoretically solid conception frustrates approaches towards a theoretically rigorous operationalization of </a:t>
            </a:r>
            <a:r>
              <a:rPr lang="en-US" sz="1200" b="1" dirty="0">
                <a:solidFill>
                  <a:srgbClr val="00A499"/>
                </a:solidFill>
                <a:ea typeface="Times New Roman" panose="02020603050405020304" pitchFamily="18" charset="0"/>
              </a:rPr>
              <a:t>SUSTAINABILITY</a:t>
            </a:r>
            <a:r>
              <a:rPr lang="en-US" sz="1200" b="1" dirty="0">
                <a:solidFill>
                  <a:srgbClr val="0047BB"/>
                </a:solidFill>
                <a:ea typeface="Times New Roman" panose="02020603050405020304" pitchFamily="18" charset="0"/>
              </a:rPr>
              <a:t> </a:t>
            </a:r>
            <a:r>
              <a:rPr lang="en-US" sz="800" b="1" dirty="0">
                <a:solidFill>
                  <a:srgbClr val="0047BB"/>
                </a:solidFill>
                <a:ea typeface="Times New Roman" panose="02020603050405020304" pitchFamily="18" charset="0"/>
              </a:rPr>
              <a:t>(Purvis et al., 2019). </a:t>
            </a:r>
            <a:endParaRPr lang="en-US" sz="1200" b="1" dirty="0">
              <a:solidFill>
                <a:srgbClr val="0047BB"/>
              </a:solidFill>
              <a:ea typeface="Times New Roman" panose="02020603050405020304" pitchFamily="18" charset="0"/>
            </a:endParaRPr>
          </a:p>
          <a:p>
            <a:pPr marL="0" indent="0" algn="just">
              <a:buFont typeface="+mj-lt"/>
              <a:buNone/>
            </a:pPr>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28</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29</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30</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err="1">
                <a:solidFill>
                  <a:schemeClr val="tx1"/>
                </a:solidFill>
                <a:effectLst/>
                <a:latin typeface="+mn-lt"/>
                <a:ea typeface="+mn-ea"/>
                <a:cs typeface="+mn-cs"/>
              </a:rPr>
              <a:t>Rockström</a:t>
            </a:r>
            <a:r>
              <a:rPr lang="en-GB" sz="1200" kern="1200" dirty="0">
                <a:solidFill>
                  <a:schemeClr val="tx1"/>
                </a:solidFill>
                <a:effectLst/>
                <a:latin typeface="+mn-lt"/>
                <a:ea typeface="+mn-ea"/>
                <a:cs typeface="+mn-cs"/>
              </a:rPr>
              <a:t> et al. (</a:t>
            </a:r>
            <a:r>
              <a:rPr lang="en-GB" sz="1200" u="none" strike="noStrike" kern="1200" dirty="0">
                <a:solidFill>
                  <a:schemeClr val="tx1"/>
                </a:solidFill>
                <a:effectLst/>
                <a:latin typeface="+mn-lt"/>
                <a:ea typeface="+mn-ea"/>
                <a:cs typeface="+mn-cs"/>
                <a:hlinkClick r:id="rId3" action="ppaction://hlinkfile" tooltip="Rockström, 2009 #532"/>
              </a:rPr>
              <a:t>2009</a:t>
            </a:r>
            <a:r>
              <a:rPr lang="en-GB" sz="1200" kern="1200" dirty="0">
                <a:solidFill>
                  <a:schemeClr val="tx1"/>
                </a:solidFill>
                <a:effectLst/>
                <a:latin typeface="+mn-lt"/>
                <a:ea typeface="+mn-ea"/>
                <a:cs typeface="+mn-cs"/>
              </a:rPr>
              <a:t>) estimated that humanity has already overshot three planetary boundaries, i.e. for climate change, rate of biodiversity loss, and changes to the global nitrogen cycle. That is of great importance for the construction of the SD indicators. Planetary boundaries are interlinked and interdependent, i.e. overshooting some of them may both shift the position of other boundaries and cause them to be overshot. The social impacts of overshooting boundaries will be a function of the social–ecological resilience of the affected populations. The proposed boundaries are rough estimates while large uncertainties and knowledge gaps still exist. Thus, advancements in knowledge of Earth System resilience are necessary. The concept of planetary boundaries lays the groundwork for shifting the approach to governance and management, away from the essentially sectoral analyses of limits to growth aimed at minimizing negative externalities, towards the estimation of the safe space for human development. Planetary boundaries define the boundaries of the </a:t>
            </a:r>
            <a:r>
              <a:rPr lang="en-GB" sz="1200" i="1" kern="1200" dirty="0">
                <a:solidFill>
                  <a:schemeClr val="tx1"/>
                </a:solidFill>
                <a:effectLst/>
                <a:latin typeface="+mn-lt"/>
                <a:ea typeface="+mn-ea"/>
                <a:cs typeface="+mn-cs"/>
              </a:rPr>
              <a:t>planetary playing field</a:t>
            </a:r>
            <a:r>
              <a:rPr lang="en-GB" sz="1200" kern="1200" dirty="0">
                <a:solidFill>
                  <a:schemeClr val="tx1"/>
                </a:solidFill>
                <a:effectLst/>
                <a:latin typeface="+mn-lt"/>
                <a:ea typeface="+mn-ea"/>
                <a:cs typeface="+mn-cs"/>
              </a:rPr>
              <a:t> for humanity to be sure of avoiding significant human-induced environmental change on a global scale (</a:t>
            </a:r>
            <a:r>
              <a:rPr lang="en-GB" sz="1200" u="none" strike="noStrike" kern="1200" dirty="0" err="1">
                <a:solidFill>
                  <a:schemeClr val="tx1"/>
                </a:solidFill>
                <a:effectLst/>
                <a:latin typeface="+mn-lt"/>
                <a:ea typeface="+mn-ea"/>
                <a:cs typeface="+mn-cs"/>
                <a:hlinkClick r:id="rId3" action="ppaction://hlinkfile" tooltip="Rockström, 2009 #532"/>
              </a:rPr>
              <a:t>Rockström</a:t>
            </a:r>
            <a:r>
              <a:rPr lang="en-GB" sz="1200" u="none" strike="noStrike" kern="1200" dirty="0">
                <a:solidFill>
                  <a:schemeClr val="tx1"/>
                </a:solidFill>
                <a:effectLst/>
                <a:latin typeface="+mn-lt"/>
                <a:ea typeface="+mn-ea"/>
                <a:cs typeface="+mn-cs"/>
                <a:hlinkClick r:id="rId3" action="ppaction://hlinkfile" tooltip="Rockström, 2009 #532"/>
              </a:rPr>
              <a:t> et al., 2009</a:t>
            </a:r>
            <a:r>
              <a:rPr lang="en-GB" sz="1200" kern="1200" dirty="0">
                <a:solidFill>
                  <a:schemeClr val="tx1"/>
                </a:solidFill>
                <a:effectLst/>
                <a:latin typeface="+mn-lt"/>
                <a:ea typeface="+mn-ea"/>
                <a:cs typeface="+mn-cs"/>
              </a:rPr>
              <a:t>). Specifying boundaries and thresholds or the assimilative capacity of environmental systems is the crucial issue related to SD, because it affects not only the environmental pillar, but also the development of economic and social systems (two additional pillars of SD), i.e. the wellbeing of people. This research area is time, quality data, as well as scientific knowledge demanding, but inevitable in order to achieve SD. </a:t>
            </a:r>
            <a:endParaRPr lang="cs-CZ" sz="1200" kern="1200" dirty="0">
              <a:solidFill>
                <a:schemeClr val="tx1"/>
              </a:solidFill>
              <a:effectLst/>
              <a:latin typeface="+mn-lt"/>
              <a:ea typeface="+mn-ea"/>
              <a:cs typeface="+mn-cs"/>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31</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33</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 </a:t>
            </a:r>
          </a:p>
          <a:p>
            <a:endParaRPr lang="cs-CZ" dirty="0"/>
          </a:p>
          <a:p>
            <a:endParaRPr lang="cs-CZ" dirty="0"/>
          </a:p>
          <a:p>
            <a:r>
              <a:rPr lang="en-US" dirty="0"/>
              <a:t>L1 regularization penalizes the sum of absolute values of the weights, whereas L2 regularization penalizes the sum of squares of the weights.</a:t>
            </a:r>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34</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B3B4-43A3-2082-EB9F-D185A3BC0A4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D6FBEA8-FA04-FAC1-3288-FC8C1058436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918217D-EBFE-AD75-756B-E27AFFB28CC1}"/>
              </a:ext>
            </a:extLst>
          </p:cNvPr>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 </a:t>
            </a:r>
          </a:p>
          <a:p>
            <a:endParaRPr lang="cs-CZ" dirty="0"/>
          </a:p>
          <a:p>
            <a:endParaRPr lang="cs-CZ" dirty="0"/>
          </a:p>
          <a:p>
            <a:r>
              <a:rPr lang="en-US" dirty="0"/>
              <a:t>L1 regularization penalizes the sum of absolute values of the weights, whereas L2 regularization penalizes the sum of squares of the weights.</a:t>
            </a:r>
            <a:endParaRPr lang="cs-CZ" dirty="0"/>
          </a:p>
        </p:txBody>
      </p:sp>
      <p:sp>
        <p:nvSpPr>
          <p:cNvPr id="4" name="Zástupný symbol pro zápatí 3">
            <a:extLst>
              <a:ext uri="{FF2B5EF4-FFF2-40B4-BE49-F238E27FC236}">
                <a16:creationId xmlns:a16="http://schemas.microsoft.com/office/drawing/2014/main" id="{22A13D68-C9A7-6EB5-DAC7-D1BA507382DF}"/>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7985FFCD-7EA2-4751-4A89-3EF8FD02C214}"/>
              </a:ext>
            </a:extLst>
          </p:cNvPr>
          <p:cNvSpPr>
            <a:spLocks noGrp="1"/>
          </p:cNvSpPr>
          <p:nvPr>
            <p:ph type="sldNum" sz="quarter" idx="5"/>
          </p:nvPr>
        </p:nvSpPr>
        <p:spPr/>
        <p:txBody>
          <a:bodyPr/>
          <a:lstStyle/>
          <a:p>
            <a:fld id="{74477E90-4C3A-1A40-BB34-28A95E688A19}" type="slidenum">
              <a:rPr lang="cs-CZ" smtClean="0"/>
              <a:t>35</a:t>
            </a:fld>
            <a:endParaRPr lang="cs-CZ"/>
          </a:p>
        </p:txBody>
      </p:sp>
    </p:spTree>
    <p:extLst>
      <p:ext uri="{BB962C8B-B14F-4D97-AF65-F5344CB8AC3E}">
        <p14:creationId xmlns:p14="http://schemas.microsoft.com/office/powerpoint/2010/main" val="3443842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33A1D-D40E-C635-78C2-7EB72B3A473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6C613ED-24AC-5F74-977C-1203E51133E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4A1292A-FDC5-03C4-E8ED-6287C5D0C4FA}"/>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19115619-5BEE-5006-1585-092AFC458703}"/>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C64E7A83-3FC9-2541-85A3-58A17092FCAA}"/>
              </a:ext>
            </a:extLst>
          </p:cNvPr>
          <p:cNvSpPr>
            <a:spLocks noGrp="1"/>
          </p:cNvSpPr>
          <p:nvPr>
            <p:ph type="sldNum" sz="quarter" idx="5"/>
          </p:nvPr>
        </p:nvSpPr>
        <p:spPr/>
        <p:txBody>
          <a:bodyPr/>
          <a:lstStyle/>
          <a:p>
            <a:fld id="{74477E90-4C3A-1A40-BB34-28A95E688A19}" type="slidenum">
              <a:rPr lang="cs-CZ" smtClean="0"/>
              <a:t>36</a:t>
            </a:fld>
            <a:endParaRPr lang="cs-CZ"/>
          </a:p>
        </p:txBody>
      </p:sp>
    </p:spTree>
    <p:extLst>
      <p:ext uri="{BB962C8B-B14F-4D97-AF65-F5344CB8AC3E}">
        <p14:creationId xmlns:p14="http://schemas.microsoft.com/office/powerpoint/2010/main" val="1460060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ED035-D168-0A81-E8DA-61D04F699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9046E-237A-545C-277A-308046EDD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957B0-B77F-5461-4A40-FB8DF9F6266D}"/>
              </a:ext>
            </a:extLst>
          </p:cNvPr>
          <p:cNvSpPr>
            <a:spLocks noGrp="1"/>
          </p:cNvSpPr>
          <p:nvPr>
            <p:ph type="body" idx="1"/>
          </p:nvPr>
        </p:nvSpPr>
        <p:spPr/>
        <p:txBody>
          <a:bodyPr/>
          <a:lstStyle/>
          <a:p>
            <a:r>
              <a:rPr lang="cs-CZ" noProof="0" dirty="0"/>
              <a:t>Vzácnost představuje skutečnost, že zdroje (výrobní faktory) jsou nedostatečné, a tudíž i množství vyrobených statků není takové, aby došlo k uspokojení všech lidských potřeb. Kategorie potřeb je velmi široká, ekonomie však neřeší jejich rozsah, strukturu a členění. V rámci ekonomické teorie jsou relevantní potřeby ekonomické, které jsou uspokojovány spotřebováváním vyrobených statků a poskytovaných služeb. Podstatou je uspokojování pocitu nedostatku něčeho, co je pro daného spotřebitele žádoucí, a skutečnost, že nikdy nedojde k celkovému uspokojení, neboť naplněním jedné potřeby vzniká další, mění se intenzita (naléhavost) potřeby, struktura či hierarchie potřeb apod. S uspokojováním potřeb souvisí pojem spotřeba. Spotřeba ekonomických statků vede k uspokojování lidských ekonomických potřeb za předpokladu užitečnosti těchto statků, tzn. schopnosti statků uspokojit danou potřebu.</a:t>
            </a:r>
          </a:p>
        </p:txBody>
      </p:sp>
      <p:sp>
        <p:nvSpPr>
          <p:cNvPr id="4" name="Slide Number Placeholder 3">
            <a:extLst>
              <a:ext uri="{FF2B5EF4-FFF2-40B4-BE49-F238E27FC236}">
                <a16:creationId xmlns:a16="http://schemas.microsoft.com/office/drawing/2014/main" id="{B8D9D9D5-C765-6CDC-BE1E-FD3DD46B38DA}"/>
              </a:ext>
            </a:extLst>
          </p:cNvPr>
          <p:cNvSpPr>
            <a:spLocks noGrp="1"/>
          </p:cNvSpPr>
          <p:nvPr>
            <p:ph type="sldNum" sz="quarter" idx="5"/>
          </p:nvPr>
        </p:nvSpPr>
        <p:spPr/>
        <p:txBody>
          <a:bodyPr/>
          <a:lstStyle/>
          <a:p>
            <a:fld id="{C1FBACEA-0E58-48F9-95B3-41BD13C667D2}" type="slidenum">
              <a:rPr lang="en-GB" smtClean="0"/>
              <a:t>4</a:t>
            </a:fld>
            <a:endParaRPr lang="en-GB"/>
          </a:p>
        </p:txBody>
      </p:sp>
    </p:spTree>
    <p:extLst>
      <p:ext uri="{BB962C8B-B14F-4D97-AF65-F5344CB8AC3E}">
        <p14:creationId xmlns:p14="http://schemas.microsoft.com/office/powerpoint/2010/main" val="829143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C781-82FD-8A91-904E-84D90B44E6B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2DA35E3-47E4-EB61-EC9B-DCB0FC74DDE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20FA9FB-6037-ED89-1EB2-DA3A34391AC6}"/>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Many countries of the C group 3, 4 and 5 had a poor performance in sustainability in general, while the C group 6 countries often exhibited diverse results. They seem to move towards higher sustainability in some, but often in different, areas. Although C groups 1 and 2 contain the developed countries, they also had poorer performance in several areas of sustainability. Overall, the C group 3 is evaluated as the worst performing group. Greece is a worst performing country in the socio-economic aspects. </a:t>
            </a:r>
            <a:r>
              <a:rPr lang="en-US" sz="1200" kern="1200" dirty="0">
                <a:solidFill>
                  <a:schemeClr val="tx1"/>
                </a:solidFill>
                <a:effectLst/>
                <a:latin typeface="+mn-lt"/>
                <a:ea typeface="+mn-ea"/>
                <a:cs typeface="+mn-cs"/>
              </a:rPr>
              <a:t>Smaller economies often had extraordinary conditions, diverse values in many indicators, such as NG13, and it is difficult to assess their performance. Cyprus was evaluated as the economy with the lowest performance in relation to CRE and GE/GG. </a:t>
            </a:r>
            <a:r>
              <a:rPr lang="en-GB" sz="1200" kern="1200" dirty="0">
                <a:solidFill>
                  <a:schemeClr val="tx1"/>
                </a:solidFill>
                <a:effectLst/>
                <a:latin typeface="+mn-lt"/>
                <a:ea typeface="+mn-ea"/>
                <a:cs typeface="+mn-cs"/>
              </a:rPr>
              <a:t>To sum up, as a group, the C group 1 can be evaluated as being closer to CEE and DG, while opposite is predominantly true for C groups 3 and 5, with a number of exceptions. Although the level of performance on the path towards CRE and GE/GG in the C group 1 and 2 can be evaluated as high and similar in a number of aspects, in many aspects the C group 1 as a whole is better or at similar level as the C group 2. Nevertheless, some countries show different results from the majority of the group. Norway and Switzerland, the Netherlands and Sweden, can be assessed as countries with the highest performance in sustainability in general. Switzerland and Norway are moving closest towards the application of the DG and CEE concepts. The Netherlands and Italy are among the best performing countries in CRE and GE/GG:</a:t>
            </a:r>
            <a:endParaRPr lang="cs-CZ" sz="1200" kern="1200" dirty="0">
              <a:solidFill>
                <a:schemeClr val="tx1"/>
              </a:solidFill>
              <a:effectLst/>
              <a:latin typeface="+mn-lt"/>
              <a:ea typeface="+mn-ea"/>
              <a:cs typeface="+mn-cs"/>
            </a:endParaRPr>
          </a:p>
          <a:p>
            <a:endParaRPr lang="cs-CZ" dirty="0"/>
          </a:p>
        </p:txBody>
      </p:sp>
      <p:sp>
        <p:nvSpPr>
          <p:cNvPr id="4" name="Zástupný symbol pro zápatí 3">
            <a:extLst>
              <a:ext uri="{FF2B5EF4-FFF2-40B4-BE49-F238E27FC236}">
                <a16:creationId xmlns:a16="http://schemas.microsoft.com/office/drawing/2014/main" id="{93D58E4E-6D47-EC31-9A39-088C1E5C082D}"/>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F6856D0E-A8BC-E2B2-5A97-8119784C0A8E}"/>
              </a:ext>
            </a:extLst>
          </p:cNvPr>
          <p:cNvSpPr>
            <a:spLocks noGrp="1"/>
          </p:cNvSpPr>
          <p:nvPr>
            <p:ph type="sldNum" sz="quarter" idx="5"/>
          </p:nvPr>
        </p:nvSpPr>
        <p:spPr/>
        <p:txBody>
          <a:bodyPr/>
          <a:lstStyle/>
          <a:p>
            <a:fld id="{74477E90-4C3A-1A40-BB34-28A95E688A19}" type="slidenum">
              <a:rPr lang="cs-CZ" smtClean="0"/>
              <a:t>37</a:t>
            </a:fld>
            <a:endParaRPr lang="cs-CZ"/>
          </a:p>
        </p:txBody>
      </p:sp>
    </p:spTree>
    <p:extLst>
      <p:ext uri="{BB962C8B-B14F-4D97-AF65-F5344CB8AC3E}">
        <p14:creationId xmlns:p14="http://schemas.microsoft.com/office/powerpoint/2010/main" val="247243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38</a:t>
            </a:fld>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penalizace při odhadování parametrů modelu s vysokým počtem proměnných; snižuje komplexnost modelu a zabraňuje nadměrnému přizpůsobení; </a:t>
            </a: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39</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penalizace při odhadování parametrů modelu s vysokým počtem proměnných; snižuje komplexnost modelu a zabraňuje nadměrnému přizpůsobení; </a:t>
            </a: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40</a:t>
            </a:fld>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a:solidFill>
                  <a:schemeClr val="tx1"/>
                </a:solidFill>
                <a:effectLst/>
                <a:latin typeface="+mn-lt"/>
                <a:ea typeface="+mn-ea"/>
                <a:cs typeface="+mn-cs"/>
              </a:rPr>
              <a:t>Many countries of the C group 3, 4 and 5 had a poor performance in sustainability in general, while the C group 6 countries often exhibited diverse results. They seem to move towards higher sustainability in some, but often in different, areas. Although C groups 1 and 2 contain the developed countries, they also had poorer performance in several areas of sustainability. Overall, the C group 3 is evaluated as the worst performing group. Greece is a worst performing country in the socio-economic aspects. </a:t>
            </a:r>
            <a:r>
              <a:rPr lang="en-US" sz="1200" kern="1200" dirty="0">
                <a:solidFill>
                  <a:schemeClr val="tx1"/>
                </a:solidFill>
                <a:effectLst/>
                <a:latin typeface="+mn-lt"/>
                <a:ea typeface="+mn-ea"/>
                <a:cs typeface="+mn-cs"/>
              </a:rPr>
              <a:t>Smaller economies often had extraordinary conditions, diverse values in many indicators, such as NG13, and it is difficult to assess their performance. Cyprus was evaluated as the economy with the lowest performance in relation to CRE and GE/GG. </a:t>
            </a:r>
            <a:r>
              <a:rPr lang="en-GB" sz="1200" kern="1200" dirty="0">
                <a:solidFill>
                  <a:schemeClr val="tx1"/>
                </a:solidFill>
                <a:effectLst/>
                <a:latin typeface="+mn-lt"/>
                <a:ea typeface="+mn-ea"/>
                <a:cs typeface="+mn-cs"/>
              </a:rPr>
              <a:t>To sum up, as a group, the C group 1 can be evaluated as being closer to CEE and DG, while opposite is predominantly true for C groups 3 and 5, with a number of exceptions. Although the level of performance on the path towards CRE and GE/GG in the C group 1 and 2 can be evaluated as high and similar in a number of aspects, in many aspects the C group 1 as a whole is better or at similar level as the C group 2. Nevertheless, some countries show different results from the majority of the group. Norway and Switzerland, the Netherlands and Sweden, can be assessed as countries with the highest performance in sustainability in general. Switzerland and Norway are moving closest towards the application of the DG and CEE concepts. The Netherlands and Italy are among the best performing countries in CRE and GE/GG:</a:t>
            </a:r>
            <a:endParaRPr lang="cs-CZ" sz="1200" kern="1200" dirty="0">
              <a:solidFill>
                <a:schemeClr val="tx1"/>
              </a:solidFill>
              <a:effectLst/>
              <a:latin typeface="+mn-lt"/>
              <a:ea typeface="+mn-ea"/>
              <a:cs typeface="+mn-cs"/>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41</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F0D46-2BB2-46C1-E4E2-3BBE88F4B63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51AA540-1238-3D24-97C2-DAE0C8664E8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E7DAD08-5B05-FFB0-E08E-C3EA84A52C60}"/>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056CF65F-ED88-3D90-6C3B-61CF003121D8}"/>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D87D62C0-906C-4F32-08CC-0F5FED403C68}"/>
              </a:ext>
            </a:extLst>
          </p:cNvPr>
          <p:cNvSpPr>
            <a:spLocks noGrp="1"/>
          </p:cNvSpPr>
          <p:nvPr>
            <p:ph type="sldNum" sz="quarter" idx="5"/>
          </p:nvPr>
        </p:nvSpPr>
        <p:spPr/>
        <p:txBody>
          <a:bodyPr/>
          <a:lstStyle/>
          <a:p>
            <a:fld id="{74477E90-4C3A-1A40-BB34-28A95E688A19}" type="slidenum">
              <a:rPr lang="cs-CZ" smtClean="0"/>
              <a:t>42</a:t>
            </a:fld>
            <a:endParaRPr lang="cs-CZ"/>
          </a:p>
        </p:txBody>
      </p:sp>
    </p:spTree>
    <p:extLst>
      <p:ext uri="{BB962C8B-B14F-4D97-AF65-F5344CB8AC3E}">
        <p14:creationId xmlns:p14="http://schemas.microsoft.com/office/powerpoint/2010/main" val="3495426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4CCA3-F72A-15B8-F60E-C1668807C32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82FE36A-8C7F-79D2-8508-455F12AE5D6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558AE15-EA5F-0111-A257-314DD97D1DD0}"/>
              </a:ext>
            </a:extLst>
          </p:cNvPr>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penalizace při odhadování parametrů modelu s vysokým počtem proměnných; snižuje komplexnost modelu a zabraňuje nadměrnému přizpůsobení; </a:t>
            </a:r>
          </a:p>
          <a:p>
            <a:endParaRPr lang="cs-CZ" dirty="0"/>
          </a:p>
        </p:txBody>
      </p:sp>
      <p:sp>
        <p:nvSpPr>
          <p:cNvPr id="4" name="Zástupný symbol pro zápatí 3">
            <a:extLst>
              <a:ext uri="{FF2B5EF4-FFF2-40B4-BE49-F238E27FC236}">
                <a16:creationId xmlns:a16="http://schemas.microsoft.com/office/drawing/2014/main" id="{E946198C-484E-B42E-37C1-A27D05D9C0A0}"/>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E57888E9-27A4-30B7-BEE9-2B253F56D8FE}"/>
              </a:ext>
            </a:extLst>
          </p:cNvPr>
          <p:cNvSpPr>
            <a:spLocks noGrp="1"/>
          </p:cNvSpPr>
          <p:nvPr>
            <p:ph type="sldNum" sz="quarter" idx="5"/>
          </p:nvPr>
        </p:nvSpPr>
        <p:spPr/>
        <p:txBody>
          <a:bodyPr/>
          <a:lstStyle/>
          <a:p>
            <a:fld id="{74477E90-4C3A-1A40-BB34-28A95E688A19}" type="slidenum">
              <a:rPr lang="cs-CZ" smtClean="0"/>
              <a:t>43</a:t>
            </a:fld>
            <a:endParaRPr lang="cs-CZ"/>
          </a:p>
        </p:txBody>
      </p:sp>
    </p:spTree>
    <p:extLst>
      <p:ext uri="{BB962C8B-B14F-4D97-AF65-F5344CB8AC3E}">
        <p14:creationId xmlns:p14="http://schemas.microsoft.com/office/powerpoint/2010/main" val="1139158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E1685-46DC-8967-133A-25EF35F76FA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095BD2A-225F-06E4-9838-C3599DBBC44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0590F6F-1D29-E338-F69D-12499C09AD20}"/>
              </a:ext>
            </a:extLst>
          </p:cNvPr>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penalizace při odhadování parametrů modelu s vysokým počtem proměnných; snižuje komplexnost modelu a zabraňuje nadměrnému přizpůsobení; </a:t>
            </a:r>
          </a:p>
          <a:p>
            <a:endParaRPr lang="cs-CZ" dirty="0"/>
          </a:p>
        </p:txBody>
      </p:sp>
      <p:sp>
        <p:nvSpPr>
          <p:cNvPr id="4" name="Zástupný symbol pro zápatí 3">
            <a:extLst>
              <a:ext uri="{FF2B5EF4-FFF2-40B4-BE49-F238E27FC236}">
                <a16:creationId xmlns:a16="http://schemas.microsoft.com/office/drawing/2014/main" id="{B985FD9D-7367-34AC-4A62-CF19584E01CA}"/>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08C717C6-C000-496A-CC59-100EE5255C5F}"/>
              </a:ext>
            </a:extLst>
          </p:cNvPr>
          <p:cNvSpPr>
            <a:spLocks noGrp="1"/>
          </p:cNvSpPr>
          <p:nvPr>
            <p:ph type="sldNum" sz="quarter" idx="5"/>
          </p:nvPr>
        </p:nvSpPr>
        <p:spPr/>
        <p:txBody>
          <a:bodyPr/>
          <a:lstStyle/>
          <a:p>
            <a:fld id="{74477E90-4C3A-1A40-BB34-28A95E688A19}" type="slidenum">
              <a:rPr lang="cs-CZ" smtClean="0"/>
              <a:t>44</a:t>
            </a:fld>
            <a:endParaRPr lang="cs-CZ"/>
          </a:p>
        </p:txBody>
      </p:sp>
    </p:spTree>
    <p:extLst>
      <p:ext uri="{BB962C8B-B14F-4D97-AF65-F5344CB8AC3E}">
        <p14:creationId xmlns:p14="http://schemas.microsoft.com/office/powerpoint/2010/main" val="3763788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297A6-5D9D-DCFD-10A3-CBFC2C43869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DD309C7-1A16-0CA8-0A9C-93D6B9839C4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8D5F65A-7DFA-11FA-AABA-5896E8D24271}"/>
              </a:ext>
            </a:extLst>
          </p:cNvPr>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penalizace při odhadování parametrů modelu s vysokým počtem proměnných; snižuje komplexnost modelu a zabraňuje nadměrnému přizpůsobení; </a:t>
            </a:r>
          </a:p>
          <a:p>
            <a:endParaRPr lang="cs-CZ" dirty="0"/>
          </a:p>
        </p:txBody>
      </p:sp>
      <p:sp>
        <p:nvSpPr>
          <p:cNvPr id="4" name="Zástupný symbol pro zápatí 3">
            <a:extLst>
              <a:ext uri="{FF2B5EF4-FFF2-40B4-BE49-F238E27FC236}">
                <a16:creationId xmlns:a16="http://schemas.microsoft.com/office/drawing/2014/main" id="{78D83E01-1D37-8BF6-45F5-6DD11CEE03FC}"/>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E7FF37FF-DA9E-B42D-E79F-BAB4249CC1DE}"/>
              </a:ext>
            </a:extLst>
          </p:cNvPr>
          <p:cNvSpPr>
            <a:spLocks noGrp="1"/>
          </p:cNvSpPr>
          <p:nvPr>
            <p:ph type="sldNum" sz="quarter" idx="5"/>
          </p:nvPr>
        </p:nvSpPr>
        <p:spPr/>
        <p:txBody>
          <a:bodyPr/>
          <a:lstStyle/>
          <a:p>
            <a:fld id="{74477E90-4C3A-1A40-BB34-28A95E688A19}" type="slidenum">
              <a:rPr lang="cs-CZ" smtClean="0"/>
              <a:t>45</a:t>
            </a:fld>
            <a:endParaRPr lang="cs-CZ"/>
          </a:p>
        </p:txBody>
      </p:sp>
    </p:spTree>
    <p:extLst>
      <p:ext uri="{BB962C8B-B14F-4D97-AF65-F5344CB8AC3E}">
        <p14:creationId xmlns:p14="http://schemas.microsoft.com/office/powerpoint/2010/main" val="2919313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penalizace při odhadování parametrů modelu s vysokým počtem proměnných; snižuje komplexnost modelu a zabraňuje nadměrnému přizpůsobení; </a:t>
            </a: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46</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A9C3D-B2CC-0A3C-3043-21538966E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C4205-511E-5BA9-48DA-F4E16043F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C7C5D-7451-0374-8C9C-004AFDE54F3C}"/>
              </a:ext>
            </a:extLst>
          </p:cNvPr>
          <p:cNvSpPr>
            <a:spLocks noGrp="1"/>
          </p:cNvSpPr>
          <p:nvPr>
            <p:ph type="body" idx="1"/>
          </p:nvPr>
        </p:nvSpPr>
        <p:spPr/>
        <p:txBody>
          <a:bodyPr/>
          <a:lstStyle/>
          <a:p>
            <a:r>
              <a:rPr lang="cs-CZ" noProof="0" dirty="0"/>
              <a:t>Vzácnost představuje skutečnost, že zdroje (výrobní faktory) jsou nedostatečné, a tudíž i množství vyrobených statků není takové, aby došlo k uspokojení všech lidských potřeb. Kategorie potřeb je velmi široká, ekonomie však neřeší jejich rozsah, strukturu a členění. V rámci ekonomické teorie jsou relevantní potřeby ekonomické, které jsou uspokojovány spotřebováváním vyrobených statků a poskytovaných služeb. Podstatou je uspokojování pocitu nedostatku něčeho, co je pro daného spotřebitele žádoucí, a skutečnost, že nikdy nedojde k celkovému uspokojení, neboť naplněním jedné potřeby vzniká další, mění se intenzita (naléhavost) potřeby, struktura či hierarchie potřeb apod. S uspokojováním potřeb souvisí pojem spotřeba. Spotřeba ekonomických statků vede k uspokojování lidských ekonomických potřeb za předpokladu užitečnosti těchto statků, tzn. schopnosti statků uspokojit danou potřebu.</a:t>
            </a:r>
          </a:p>
        </p:txBody>
      </p:sp>
      <p:sp>
        <p:nvSpPr>
          <p:cNvPr id="4" name="Slide Number Placeholder 3">
            <a:extLst>
              <a:ext uri="{FF2B5EF4-FFF2-40B4-BE49-F238E27FC236}">
                <a16:creationId xmlns:a16="http://schemas.microsoft.com/office/drawing/2014/main" id="{C9D7F7E1-4692-950A-DF23-5F329FFDC135}"/>
              </a:ext>
            </a:extLst>
          </p:cNvPr>
          <p:cNvSpPr>
            <a:spLocks noGrp="1"/>
          </p:cNvSpPr>
          <p:nvPr>
            <p:ph type="sldNum" sz="quarter" idx="5"/>
          </p:nvPr>
        </p:nvSpPr>
        <p:spPr/>
        <p:txBody>
          <a:bodyPr/>
          <a:lstStyle/>
          <a:p>
            <a:fld id="{C1FBACEA-0E58-48F9-95B3-41BD13C667D2}" type="slidenum">
              <a:rPr lang="en-GB" smtClean="0"/>
              <a:t>5</a:t>
            </a:fld>
            <a:endParaRPr lang="en-GB"/>
          </a:p>
        </p:txBody>
      </p:sp>
    </p:spTree>
    <p:extLst>
      <p:ext uri="{BB962C8B-B14F-4D97-AF65-F5344CB8AC3E}">
        <p14:creationId xmlns:p14="http://schemas.microsoft.com/office/powerpoint/2010/main" val="3248527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94A2E-8177-9C6C-068C-41071E3519C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A8163DC-2AFD-C004-CED2-0F595193CE8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064A811-F1FB-E9B4-B84B-5E28257FBF10}"/>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6B68AC66-F9B8-7EFD-CF3B-BFED8C30D12D}"/>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B3A4434B-B9A6-7B45-3314-F3D08B1E5375}"/>
              </a:ext>
            </a:extLst>
          </p:cNvPr>
          <p:cNvSpPr>
            <a:spLocks noGrp="1"/>
          </p:cNvSpPr>
          <p:nvPr>
            <p:ph type="sldNum" sz="quarter" idx="5"/>
          </p:nvPr>
        </p:nvSpPr>
        <p:spPr/>
        <p:txBody>
          <a:bodyPr/>
          <a:lstStyle/>
          <a:p>
            <a:fld id="{74477E90-4C3A-1A40-BB34-28A95E688A19}" type="slidenum">
              <a:rPr lang="cs-CZ" smtClean="0"/>
              <a:t>47</a:t>
            </a:fld>
            <a:endParaRPr lang="cs-CZ"/>
          </a:p>
        </p:txBody>
      </p:sp>
    </p:spTree>
    <p:extLst>
      <p:ext uri="{BB962C8B-B14F-4D97-AF65-F5344CB8AC3E}">
        <p14:creationId xmlns:p14="http://schemas.microsoft.com/office/powerpoint/2010/main" val="776117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penalizace při odhadování parametrů modelu s vysokým počtem proměnných; snižuje komplexnost modelu a zabraňuje nadměrnému přizpůsobení; </a:t>
            </a: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48</a:t>
            </a:fld>
            <a:endParaRPr 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penalizace při odhadování parametrů modelu s vysokým počtem proměnných; snižuje komplexnost modelu a zabraňuje nadměrnému přizpůsobení; </a:t>
            </a: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49</a:t>
            </a:fld>
            <a:endParaRPr 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a:solidFill>
                  <a:schemeClr val="tx1"/>
                </a:solidFill>
                <a:effectLst/>
                <a:latin typeface="+mn-lt"/>
                <a:ea typeface="+mn-ea"/>
                <a:cs typeface="+mn-cs"/>
              </a:rPr>
              <a:t>Many countries of the C group 3, 4 and 5 had a poor performance in sustainability in general, while the C group 6 countries often exhibited diverse results. They seem to move towards higher sustainability in some, but often in different, areas. Although C groups 1 and 2 contain the developed countries, they also had poorer performance in several areas of sustainability. Overall, the C group 3 is evaluated as the worst performing group. Greece is a worst performing country in the socio-economic aspects. </a:t>
            </a:r>
            <a:r>
              <a:rPr lang="en-US" sz="1200" kern="1200" dirty="0">
                <a:solidFill>
                  <a:schemeClr val="tx1"/>
                </a:solidFill>
                <a:effectLst/>
                <a:latin typeface="+mn-lt"/>
                <a:ea typeface="+mn-ea"/>
                <a:cs typeface="+mn-cs"/>
              </a:rPr>
              <a:t>Smaller economies often had extraordinary conditions, diverse values in many indicators, such as NG13, and it is difficult to assess their performance. Cyprus was evaluated as the economy with the lowest performance in relation to CRE and GE/GG. </a:t>
            </a:r>
            <a:r>
              <a:rPr lang="en-GB" sz="1200" kern="1200" dirty="0">
                <a:solidFill>
                  <a:schemeClr val="tx1"/>
                </a:solidFill>
                <a:effectLst/>
                <a:latin typeface="+mn-lt"/>
                <a:ea typeface="+mn-ea"/>
                <a:cs typeface="+mn-cs"/>
              </a:rPr>
              <a:t>To sum up, as a group, the C group 1 can be evaluated as being closer to CEE and DG, while opposite is predominantly true for C groups 3 and 5, with a number of exceptions. Although the level of performance on the path towards CRE and GE/GG in the C group 1 and 2 can be evaluated as high and similar in a number of aspects, in many aspects the C group 1 as a whole is better or at similar level as the C group 2. Nevertheless, some countries show different results from the majority of the group. Norway and Switzerland, the Netherlands and Sweden, can be assessed as countries with the highest performance in sustainability in general. Switzerland and Norway are moving closest towards the application of the DG and CEE concepts. The Netherlands and Italy are among the best performing countries in CRE and GE/GG:</a:t>
            </a:r>
            <a:endParaRPr lang="cs-CZ" sz="1200" kern="1200" dirty="0">
              <a:solidFill>
                <a:schemeClr val="tx1"/>
              </a:solidFill>
              <a:effectLst/>
              <a:latin typeface="+mn-lt"/>
              <a:ea typeface="+mn-ea"/>
              <a:cs typeface="+mn-cs"/>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50</a:t>
            </a:fld>
            <a:endParaRPr 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is Partial Least Squares (PLS) regression, where the relationship between explanatory variables and re-</a:t>
            </a:r>
            <a:r>
              <a:rPr lang="en-US" sz="1200" b="0" i="0" u="none" strike="noStrike" kern="1200" baseline="0" dirty="0" err="1">
                <a:solidFill>
                  <a:schemeClr val="tx1"/>
                </a:solidFill>
                <a:latin typeface="+mn-lt"/>
                <a:ea typeface="+mn-ea"/>
                <a:cs typeface="+mn-cs"/>
              </a:rPr>
              <a:t>sponses</a:t>
            </a:r>
            <a:r>
              <a:rPr lang="en-US" sz="1200" b="0" i="0" u="none" strike="noStrike" kern="1200" baseline="0" dirty="0">
                <a:solidFill>
                  <a:schemeClr val="tx1"/>
                </a:solidFill>
                <a:latin typeface="+mn-lt"/>
                <a:ea typeface="+mn-ea"/>
                <a:cs typeface="+mn-cs"/>
              </a:rPr>
              <a:t> is modelled by fewer components (</a:t>
            </a:r>
            <a:r>
              <a:rPr lang="en-US" sz="1200" b="0" i="0" u="none" strike="noStrike" kern="1200" baseline="0" dirty="0" err="1">
                <a:solidFill>
                  <a:schemeClr val="tx1"/>
                </a:solidFill>
                <a:latin typeface="+mn-lt"/>
                <a:ea typeface="+mn-ea"/>
                <a:cs typeface="+mn-cs"/>
              </a:rPr>
              <a:t>Varmuza</a:t>
            </a:r>
            <a:r>
              <a:rPr lang="en-US" sz="1200" b="0" i="0" u="none" strike="noStrike" kern="1200" baseline="0" dirty="0">
                <a:solidFill>
                  <a:schemeClr val="tx1"/>
                </a:solidFill>
                <a:latin typeface="+mn-lt"/>
                <a:ea typeface="+mn-ea"/>
                <a:cs typeface="+mn-cs"/>
              </a:rPr>
              <a:t> and Filzmoser, 2009). The number of components to be used is a tuning parameter, and its choice is based on a cross-validated error measure, such as the mean squared error (MSE). </a:t>
            </a:r>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51</a:t>
            </a:fld>
            <a:endParaRPr 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52</a:t>
            </a:fld>
            <a:endParaRPr 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6FAB-BB11-14AA-8D37-BCFB0065606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921D853-90EC-5A89-FF9C-1F7CC4AE4C9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64148F3-211E-F40D-5A25-75BDF2D9954F}"/>
              </a:ext>
            </a:extLst>
          </p:cNvPr>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penalizace při odhadování parametrů modelu s vysokým počtem proměnných; snižuje komplexnost modelu a zabraňuje nadměrnému přizpůsobení; </a:t>
            </a:r>
          </a:p>
          <a:p>
            <a:endParaRPr lang="cs-CZ" dirty="0"/>
          </a:p>
        </p:txBody>
      </p:sp>
      <p:sp>
        <p:nvSpPr>
          <p:cNvPr id="4" name="Zástupný symbol pro zápatí 3">
            <a:extLst>
              <a:ext uri="{FF2B5EF4-FFF2-40B4-BE49-F238E27FC236}">
                <a16:creationId xmlns:a16="http://schemas.microsoft.com/office/drawing/2014/main" id="{D4E2A901-8F7C-9AFD-D35C-489F31DC7F05}"/>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4B6A711B-4DFB-F463-6B73-7BF4FC3A14BE}"/>
              </a:ext>
            </a:extLst>
          </p:cNvPr>
          <p:cNvSpPr>
            <a:spLocks noGrp="1"/>
          </p:cNvSpPr>
          <p:nvPr>
            <p:ph type="sldNum" sz="quarter" idx="5"/>
          </p:nvPr>
        </p:nvSpPr>
        <p:spPr/>
        <p:txBody>
          <a:bodyPr/>
          <a:lstStyle/>
          <a:p>
            <a:fld id="{74477E90-4C3A-1A40-BB34-28A95E688A19}" type="slidenum">
              <a:rPr lang="cs-CZ" smtClean="0"/>
              <a:t>53</a:t>
            </a:fld>
            <a:endParaRPr lang="cs-CZ"/>
          </a:p>
        </p:txBody>
      </p:sp>
    </p:spTree>
    <p:extLst>
      <p:ext uri="{BB962C8B-B14F-4D97-AF65-F5344CB8AC3E}">
        <p14:creationId xmlns:p14="http://schemas.microsoft.com/office/powerpoint/2010/main" val="4196999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4BF26-B531-76F2-C51C-76D6F79C464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0899F16-5BFE-6C22-4274-6260FF0B97D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819F0A7-26CA-9BFF-6B47-CBF1FECC4F04}"/>
              </a:ext>
            </a:extLst>
          </p:cNvPr>
          <p:cNvSpPr>
            <a:spLocks noGrp="1"/>
          </p:cNvSpPr>
          <p:nvPr>
            <p:ph type="body" idx="1"/>
          </p:nvPr>
        </p:nvSpPr>
        <p:spPr/>
        <p:txBody>
          <a:bodyPr/>
          <a:lstStyle/>
          <a:p>
            <a:r>
              <a:rPr lang="en-GB" b="1" dirty="0"/>
              <a:t>As regards the analysis carried out in this work, the unnecessary columns from the dimension with variables were removed to be examined in the 3D array.</a:t>
            </a:r>
            <a:endParaRPr lang="cs-CZ" dirty="0"/>
          </a:p>
        </p:txBody>
      </p:sp>
      <p:sp>
        <p:nvSpPr>
          <p:cNvPr id="4" name="Zástupný symbol pro zápatí 3">
            <a:extLst>
              <a:ext uri="{FF2B5EF4-FFF2-40B4-BE49-F238E27FC236}">
                <a16:creationId xmlns:a16="http://schemas.microsoft.com/office/drawing/2014/main" id="{B598418A-78D1-6017-B6E8-2EF66B4644D7}"/>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D221899A-CA9F-C63B-6491-BAE07202B172}"/>
              </a:ext>
            </a:extLst>
          </p:cNvPr>
          <p:cNvSpPr>
            <a:spLocks noGrp="1"/>
          </p:cNvSpPr>
          <p:nvPr>
            <p:ph type="sldNum" sz="quarter" idx="5"/>
          </p:nvPr>
        </p:nvSpPr>
        <p:spPr/>
        <p:txBody>
          <a:bodyPr/>
          <a:lstStyle/>
          <a:p>
            <a:fld id="{74477E90-4C3A-1A40-BB34-28A95E688A19}" type="slidenum">
              <a:rPr lang="cs-CZ" smtClean="0"/>
              <a:t>54</a:t>
            </a:fld>
            <a:endParaRPr lang="cs-CZ"/>
          </a:p>
        </p:txBody>
      </p:sp>
    </p:spTree>
    <p:extLst>
      <p:ext uri="{BB962C8B-B14F-4D97-AF65-F5344CB8AC3E}">
        <p14:creationId xmlns:p14="http://schemas.microsoft.com/office/powerpoint/2010/main" val="2414325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buFont typeface="+mj-lt"/>
              <a:buNone/>
            </a:pPr>
            <a:r>
              <a:rPr lang="en-US" sz="1200" b="1" dirty="0">
                <a:solidFill>
                  <a:srgbClr val="0047BB"/>
                </a:solidFill>
                <a:ea typeface="Times New Roman" panose="02020603050405020304" pitchFamily="18" charset="0"/>
              </a:rPr>
              <a:t>PARAFAC is applied in the recent author’s studies, since they are especially focused on the analysis of the countries. This method allows to model the country effect and the time effect separately. Thus, it will be possible to identify the main structure in the time trend, the main structure in the country </a:t>
            </a:r>
            <a:r>
              <a:rPr lang="en-US" sz="1200" b="1" dirty="0" err="1">
                <a:solidFill>
                  <a:srgbClr val="0047BB"/>
                </a:solidFill>
                <a:ea typeface="Times New Roman" panose="02020603050405020304" pitchFamily="18" charset="0"/>
              </a:rPr>
              <a:t>behaviour</a:t>
            </a:r>
            <a:r>
              <a:rPr lang="en-US" sz="1200" b="1" dirty="0">
                <a:solidFill>
                  <a:srgbClr val="0047BB"/>
                </a:solidFill>
                <a:ea typeface="Times New Roman" panose="02020603050405020304" pitchFamily="18" charset="0"/>
              </a:rPr>
              <a:t>, as well as deviations from these main trends. </a:t>
            </a: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rgbClr val="0047BB"/>
                </a:solidFill>
                <a:ea typeface="Times New Roman" panose="02020603050405020304" pitchFamily="18" charset="0"/>
              </a:rPr>
              <a:t>penalizace při odhadování parametrů modelu s vysokým počtem proměnných; snižuje komplexnost modelu a zabraňuje nadměrnému přizpůsobení; </a:t>
            </a: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55</a:t>
            </a:fld>
            <a:endParaRPr 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a:solidFill>
                  <a:schemeClr val="tx1"/>
                </a:solidFill>
                <a:effectLst/>
                <a:latin typeface="+mn-lt"/>
                <a:ea typeface="+mn-ea"/>
                <a:cs typeface="+mn-cs"/>
              </a:rPr>
              <a:t>Many countries of the C group 3, 4 and 5 had a poor performance in sustainability in general, while the C group 6 countries often exhibited diverse results. They seem to move towards higher sustainability in some, but often in different, areas. Although C groups 1 and 2 contain the developed countries, they also had poorer performance in several areas of sustainability. Overall, the C group 3 is evaluated as the worst performing group. Greece is a worst performing country in the socio-economic aspects. </a:t>
            </a:r>
            <a:r>
              <a:rPr lang="en-US" sz="1200" kern="1200" dirty="0">
                <a:solidFill>
                  <a:schemeClr val="tx1"/>
                </a:solidFill>
                <a:effectLst/>
                <a:latin typeface="+mn-lt"/>
                <a:ea typeface="+mn-ea"/>
                <a:cs typeface="+mn-cs"/>
              </a:rPr>
              <a:t>Smaller economies often had extraordinary conditions, diverse values in many indicators, such as NG13, and it is difficult to assess their performance. Cyprus was evaluated as the economy with the lowest performance in relation to CRE and GE/GG. </a:t>
            </a:r>
            <a:r>
              <a:rPr lang="en-GB" sz="1200" kern="1200" dirty="0">
                <a:solidFill>
                  <a:schemeClr val="tx1"/>
                </a:solidFill>
                <a:effectLst/>
                <a:latin typeface="+mn-lt"/>
                <a:ea typeface="+mn-ea"/>
                <a:cs typeface="+mn-cs"/>
              </a:rPr>
              <a:t>To sum up, as a group, the C group 1 can be evaluated as being closer to CEE and DG, while opposite is predominantly true for C groups 3 and 5, with a number of exceptions. Although the level of performance on the path towards CRE and GE/GG in the C group 1 and 2 can be evaluated as high and similar in a number of aspects, in many aspects the C group 1 as a whole is better or at similar level as the C group 2. Nevertheless, some countries show different results from the majority of the group. Norway and Switzerland, the Netherlands and Sweden, can be assessed as countries with the highest performance in sustainability in general. Switzerland and Norway are moving closest towards the application of the DG and CEE concepts. The Netherlands and Italy are among the best performing countries in CRE and GE/GG:</a:t>
            </a:r>
            <a:endParaRPr lang="cs-CZ" sz="1200" kern="1200" dirty="0">
              <a:solidFill>
                <a:schemeClr val="tx1"/>
              </a:solidFill>
              <a:effectLst/>
              <a:latin typeface="+mn-lt"/>
              <a:ea typeface="+mn-ea"/>
              <a:cs typeface="+mn-cs"/>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56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4BA5D-CF8D-2293-F052-FE428B206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D03B2-CE7F-7DDF-F52E-3ADDE924B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4AE51-F2E8-86AB-D477-2C6E1F2B3BEE}"/>
              </a:ext>
            </a:extLst>
          </p:cNvPr>
          <p:cNvSpPr>
            <a:spLocks noGrp="1"/>
          </p:cNvSpPr>
          <p:nvPr>
            <p:ph type="body" idx="1"/>
          </p:nvPr>
        </p:nvSpPr>
        <p:spPr/>
        <p:txBody>
          <a:bodyPr/>
          <a:lstStyle/>
          <a:p>
            <a:r>
              <a:rPr lang="cs-CZ" noProof="0" dirty="0"/>
              <a:t>Vzácnost představuje skutečnost, že zdroje (výrobní faktory) jsou nedostatečné, a tudíž i množství vyrobených statků není takové, aby došlo k uspokojení všech lidských potřeb. Kategorie potřeb je velmi široká, ekonomie však neřeší jejich rozsah, strukturu a členění. V rámci ekonomické teorie jsou relevantní potřeby ekonomické, které jsou uspokojovány spotřebováváním vyrobených statků a poskytovaných služeb. Podstatou je uspokojování pocitu nedostatku něčeho, co je pro daného spotřebitele žádoucí, a skutečnost, že nikdy nedojde k celkovému uspokojení, neboť naplněním jedné potřeby vzniká další, mění se intenzita (naléhavost) potřeby, struktura či hierarchie potřeb apod. S uspokojováním potřeb souvisí pojem spotřeba. Spotřeba ekonomických statků vede k uspokojování lidských ekonomických potřeb za předpokladu užitečnosti těchto statků, tzn. schopnosti statků uspokojit danou potřebu.</a:t>
            </a:r>
          </a:p>
        </p:txBody>
      </p:sp>
      <p:sp>
        <p:nvSpPr>
          <p:cNvPr id="4" name="Slide Number Placeholder 3">
            <a:extLst>
              <a:ext uri="{FF2B5EF4-FFF2-40B4-BE49-F238E27FC236}">
                <a16:creationId xmlns:a16="http://schemas.microsoft.com/office/drawing/2014/main" id="{28F472F5-7ACF-FE35-2132-25437C24F542}"/>
              </a:ext>
            </a:extLst>
          </p:cNvPr>
          <p:cNvSpPr>
            <a:spLocks noGrp="1"/>
          </p:cNvSpPr>
          <p:nvPr>
            <p:ph type="sldNum" sz="quarter" idx="5"/>
          </p:nvPr>
        </p:nvSpPr>
        <p:spPr/>
        <p:txBody>
          <a:bodyPr/>
          <a:lstStyle/>
          <a:p>
            <a:fld id="{C1FBACEA-0E58-48F9-95B3-41BD13C667D2}" type="slidenum">
              <a:rPr lang="en-GB" smtClean="0"/>
              <a:t>6</a:t>
            </a:fld>
            <a:endParaRPr lang="en-GB"/>
          </a:p>
        </p:txBody>
      </p:sp>
    </p:spTree>
    <p:extLst>
      <p:ext uri="{BB962C8B-B14F-4D97-AF65-F5344CB8AC3E}">
        <p14:creationId xmlns:p14="http://schemas.microsoft.com/office/powerpoint/2010/main" val="3114365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a:solidFill>
                  <a:schemeClr val="tx1"/>
                </a:solidFill>
                <a:effectLst/>
                <a:latin typeface="+mn-lt"/>
                <a:ea typeface="+mn-ea"/>
                <a:cs typeface="+mn-cs"/>
              </a:rPr>
              <a:t>In the second stage all the variables from the first stage and three additional variables were used. They include </a:t>
            </a:r>
            <a:r>
              <a:rPr lang="en-GB" sz="1200" kern="1200" dirty="0" err="1">
                <a:solidFill>
                  <a:schemeClr val="tx1"/>
                </a:solidFill>
                <a:effectLst/>
                <a:latin typeface="+mn-lt"/>
                <a:ea typeface="+mn-ea"/>
                <a:cs typeface="+mn-cs"/>
              </a:rPr>
              <a:t>NNSperc</a:t>
            </a:r>
            <a:r>
              <a:rPr lang="en-GB" sz="1200" kern="1200" dirty="0">
                <a:solidFill>
                  <a:schemeClr val="tx1"/>
                </a:solidFill>
                <a:effectLst/>
                <a:latin typeface="+mn-lt"/>
                <a:ea typeface="+mn-ea"/>
                <a:cs typeface="+mn-cs"/>
              </a:rPr>
              <a:t>, CMUR (data not available in IS, NO and CH) and </a:t>
            </a:r>
            <a:r>
              <a:rPr lang="en-GB" sz="1200" kern="1200" dirty="0" err="1">
                <a:solidFill>
                  <a:schemeClr val="tx1"/>
                </a:solidFill>
                <a:effectLst/>
                <a:latin typeface="+mn-lt"/>
                <a:ea typeface="+mn-ea"/>
                <a:cs typeface="+mn-cs"/>
              </a:rPr>
              <a:t>FFMFpop</a:t>
            </a:r>
            <a:r>
              <a:rPr lang="en-GB" sz="1200" kern="1200" dirty="0">
                <a:solidFill>
                  <a:schemeClr val="tx1"/>
                </a:solidFill>
                <a:effectLst/>
                <a:latin typeface="+mn-lt"/>
                <a:ea typeface="+mn-ea"/>
                <a:cs typeface="+mn-cs"/>
              </a:rPr>
              <a:t> (see Table 1). The rationale behind the application of </a:t>
            </a:r>
            <a:r>
              <a:rPr lang="en-GB" sz="1200" kern="1200" dirty="0" err="1">
                <a:solidFill>
                  <a:schemeClr val="tx1"/>
                </a:solidFill>
                <a:effectLst/>
                <a:latin typeface="+mn-lt"/>
                <a:ea typeface="+mn-ea"/>
                <a:cs typeface="+mn-cs"/>
              </a:rPr>
              <a:t>NNSperc</a:t>
            </a:r>
            <a:r>
              <a:rPr lang="en-GB" sz="1200" kern="1200" dirty="0">
                <a:solidFill>
                  <a:schemeClr val="tx1"/>
                </a:solidFill>
                <a:effectLst/>
                <a:latin typeface="+mn-lt"/>
                <a:ea typeface="+mn-ea"/>
                <a:cs typeface="+mn-cs"/>
              </a:rPr>
              <a:t>, which is the economic index, before </a:t>
            </a:r>
            <a:r>
              <a:rPr lang="en-GB" sz="1200" kern="1200" dirty="0" err="1">
                <a:solidFill>
                  <a:schemeClr val="tx1"/>
                </a:solidFill>
                <a:effectLst/>
                <a:latin typeface="+mn-lt"/>
                <a:ea typeface="+mn-ea"/>
                <a:cs typeface="+mn-cs"/>
              </a:rPr>
              <a:t>ANSperc</a:t>
            </a:r>
            <a:r>
              <a:rPr lang="en-GB" sz="1200" kern="1200" dirty="0">
                <a:solidFill>
                  <a:schemeClr val="tx1"/>
                </a:solidFill>
                <a:effectLst/>
                <a:latin typeface="+mn-lt"/>
                <a:ea typeface="+mn-ea"/>
                <a:cs typeface="+mn-cs"/>
              </a:rPr>
              <a:t>, which is the index of SD, was explained in the section 2.2.1. The additional two measures were incorporated to reflect important aspects of the environmental pillar of SD, with a focus on the implementation of a CE (CMUR) and the consumption of crucial non-renewable resources (</a:t>
            </a:r>
            <a:r>
              <a:rPr lang="en-GB" sz="1200" kern="1200" dirty="0" err="1">
                <a:solidFill>
                  <a:schemeClr val="tx1"/>
                </a:solidFill>
                <a:effectLst/>
                <a:latin typeface="+mn-lt"/>
                <a:ea typeface="+mn-ea"/>
                <a:cs typeface="+mn-cs"/>
              </a:rPr>
              <a:t>FFMFpop</a:t>
            </a:r>
            <a:r>
              <a:rPr lang="en-GB" sz="1200" kern="1200" dirty="0">
                <a:solidFill>
                  <a:schemeClr val="tx1"/>
                </a:solidFill>
                <a:effectLst/>
                <a:latin typeface="+mn-lt"/>
                <a:ea typeface="+mn-ea"/>
                <a:cs typeface="+mn-cs"/>
              </a:rPr>
              <a:t>). Since there were NA values in columns CMUR and </a:t>
            </a:r>
            <a:r>
              <a:rPr lang="en-GB" sz="1200" kern="1200" dirty="0" err="1">
                <a:solidFill>
                  <a:schemeClr val="tx1"/>
                </a:solidFill>
                <a:effectLst/>
                <a:latin typeface="+mn-lt"/>
                <a:ea typeface="+mn-ea"/>
                <a:cs typeface="+mn-cs"/>
              </a:rPr>
              <a:t>FFMFpop</a:t>
            </a:r>
            <a:r>
              <a:rPr lang="en-GB" sz="1200" kern="1200" dirty="0">
                <a:solidFill>
                  <a:schemeClr val="tx1"/>
                </a:solidFill>
                <a:effectLst/>
                <a:latin typeface="+mn-lt"/>
                <a:ea typeface="+mn-ea"/>
                <a:cs typeface="+mn-cs"/>
              </a:rPr>
              <a:t> we had to impute these values. Cross-validation was needed for determining the optimal number of dimensions for PCA, this information was further used for imputation in </a:t>
            </a:r>
            <a:r>
              <a:rPr lang="en-GB" sz="1200" i="1" kern="1200" dirty="0" err="1">
                <a:solidFill>
                  <a:schemeClr val="tx1"/>
                </a:solidFill>
                <a:effectLst/>
                <a:latin typeface="+mn-lt"/>
                <a:ea typeface="+mn-ea"/>
                <a:cs typeface="+mn-cs"/>
              </a:rPr>
              <a:t>imputePCA</a:t>
            </a:r>
            <a:r>
              <a:rPr lang="en-GB" sz="1200" i="1" kern="1200" dirty="0">
                <a:solidFill>
                  <a:schemeClr val="tx1"/>
                </a:solidFill>
                <a:effectLst/>
                <a:latin typeface="+mn-lt"/>
                <a:ea typeface="+mn-ea"/>
                <a:cs typeface="+mn-cs"/>
              </a:rPr>
              <a:t>() function</a:t>
            </a:r>
            <a:r>
              <a:rPr lang="en-GB" sz="1200" kern="1200" dirty="0">
                <a:solidFill>
                  <a:schemeClr val="tx1"/>
                </a:solidFill>
                <a:effectLst/>
                <a:latin typeface="+mn-lt"/>
                <a:ea typeface="+mn-ea"/>
                <a:cs typeface="+mn-cs"/>
              </a:rPr>
              <a:t>. The first two PCs explain 69.41% of the variance (53.11%for PC1 and 16.3% for PC2). PC1 involves the same indicators as in the previous stage, i.e. </a:t>
            </a:r>
            <a:r>
              <a:rPr lang="en-GB" sz="1200" kern="1200" dirty="0" err="1">
                <a:solidFill>
                  <a:schemeClr val="tx1"/>
                </a:solidFill>
                <a:effectLst/>
                <a:latin typeface="+mn-lt"/>
                <a:ea typeface="+mn-ea"/>
                <a:cs typeface="+mn-cs"/>
              </a:rPr>
              <a:t>GDPpc</a:t>
            </a:r>
            <a:r>
              <a:rPr lang="en-GB" sz="1200" kern="1200" dirty="0">
                <a:solidFill>
                  <a:schemeClr val="tx1"/>
                </a:solidFill>
                <a:effectLst/>
                <a:latin typeface="+mn-lt"/>
                <a:ea typeface="+mn-ea"/>
                <a:cs typeface="+mn-cs"/>
              </a:rPr>
              <a:t>, HDI, IHDI, and HI. Moreover, </a:t>
            </a:r>
            <a:r>
              <a:rPr lang="en-GB" sz="1200" kern="1200" dirty="0" err="1">
                <a:solidFill>
                  <a:schemeClr val="tx1"/>
                </a:solidFill>
                <a:effectLst/>
                <a:latin typeface="+mn-lt"/>
                <a:ea typeface="+mn-ea"/>
                <a:cs typeface="+mn-cs"/>
              </a:rPr>
              <a:t>NNSperc</a:t>
            </a:r>
            <a:r>
              <a:rPr lang="en-GB" sz="1200" kern="1200" dirty="0">
                <a:solidFill>
                  <a:schemeClr val="tx1"/>
                </a:solidFill>
                <a:effectLst/>
                <a:latin typeface="+mn-lt"/>
                <a:ea typeface="+mn-ea"/>
                <a:cs typeface="+mn-cs"/>
              </a:rPr>
              <a:t> and CMUR contribute positively to PC1. PC2 is represented by </a:t>
            </a:r>
            <a:r>
              <a:rPr lang="en-GB" sz="1200" kern="1200" dirty="0" err="1">
                <a:solidFill>
                  <a:schemeClr val="tx1"/>
                </a:solidFill>
                <a:effectLst/>
                <a:latin typeface="+mn-lt"/>
                <a:ea typeface="+mn-ea"/>
                <a:cs typeface="+mn-cs"/>
              </a:rPr>
              <a:t>FFMFpop</a:t>
            </a:r>
            <a:r>
              <a:rPr lang="en-GB" sz="1200" kern="1200" dirty="0">
                <a:solidFill>
                  <a:schemeClr val="tx1"/>
                </a:solidFill>
                <a:effectLst/>
                <a:latin typeface="+mn-lt"/>
                <a:ea typeface="+mn-ea"/>
                <a:cs typeface="+mn-cs"/>
              </a:rPr>
              <a:t> (positively) and HLY (negatively). As regards the new indicators included, </a:t>
            </a:r>
            <a:r>
              <a:rPr lang="en-GB" sz="1200" kern="1200" dirty="0" err="1">
                <a:solidFill>
                  <a:schemeClr val="tx1"/>
                </a:solidFill>
                <a:effectLst/>
                <a:latin typeface="+mn-lt"/>
                <a:ea typeface="+mn-ea"/>
                <a:cs typeface="+mn-cs"/>
              </a:rPr>
              <a:t>NNSperc</a:t>
            </a:r>
            <a:r>
              <a:rPr lang="en-GB" sz="1200" kern="1200" dirty="0">
                <a:solidFill>
                  <a:schemeClr val="tx1"/>
                </a:solidFill>
                <a:effectLst/>
                <a:latin typeface="+mn-lt"/>
                <a:ea typeface="+mn-ea"/>
                <a:cs typeface="+mn-cs"/>
              </a:rPr>
              <a:t> dropped in four countries (LU, NO, CH, SE), CMUR in eight (LU, FI, RO, SE, PL, DK, ES, IE) and </a:t>
            </a:r>
            <a:r>
              <a:rPr lang="en-GB" sz="1200" kern="1200" dirty="0" err="1">
                <a:solidFill>
                  <a:schemeClr val="tx1"/>
                </a:solidFill>
                <a:effectLst/>
                <a:latin typeface="+mn-lt"/>
                <a:ea typeface="+mn-ea"/>
                <a:cs typeface="+mn-cs"/>
              </a:rPr>
              <a:t>FFMFpop</a:t>
            </a:r>
            <a:r>
              <a:rPr lang="en-GB" sz="1200" kern="1200" dirty="0">
                <a:solidFill>
                  <a:schemeClr val="tx1"/>
                </a:solidFill>
                <a:effectLst/>
                <a:latin typeface="+mn-lt"/>
                <a:ea typeface="+mn-ea"/>
                <a:cs typeface="+mn-cs"/>
              </a:rPr>
              <a:t> in fifteen countries (between 2010 and 2017). </a:t>
            </a:r>
            <a:endParaRPr lang="cs-CZ" sz="1200" kern="1200" dirty="0">
              <a:solidFill>
                <a:schemeClr val="tx1"/>
              </a:solidFill>
              <a:effectLst/>
              <a:latin typeface="+mn-lt"/>
              <a:ea typeface="+mn-ea"/>
              <a:cs typeface="+mn-cs"/>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57</a:t>
            </a:fld>
            <a:endParaRPr 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a:solidFill>
                  <a:schemeClr val="tx1"/>
                </a:solidFill>
                <a:effectLst/>
                <a:latin typeface="+mn-lt"/>
                <a:ea typeface="+mn-ea"/>
                <a:cs typeface="+mn-cs"/>
              </a:rPr>
              <a:t>Many countries of the C group 3, 4 and 5 had a poor performance in sustainability in general, while the C group 6 countries often exhibited diverse results. They seem to move towards higher sustainability in some, but often in different, areas. Although C groups 1 and 2 contain the developed countries, they also had poorer performance in several areas of sustainability. Overall, the C group 3 is evaluated as the worst performing group. Greece is a worst performing country in the socio-economic aspects. </a:t>
            </a:r>
            <a:r>
              <a:rPr lang="en-US" sz="1200" kern="1200" dirty="0">
                <a:solidFill>
                  <a:schemeClr val="tx1"/>
                </a:solidFill>
                <a:effectLst/>
                <a:latin typeface="+mn-lt"/>
                <a:ea typeface="+mn-ea"/>
                <a:cs typeface="+mn-cs"/>
              </a:rPr>
              <a:t>Smaller economies often had extraordinary conditions, diverse values in many indicators, such as NG13, and it is difficult to assess their performance. Cyprus was evaluated as the economy with the lowest performance in relation to CRE and GE/GG. </a:t>
            </a:r>
            <a:r>
              <a:rPr lang="en-GB" sz="1200" kern="1200" dirty="0">
                <a:solidFill>
                  <a:schemeClr val="tx1"/>
                </a:solidFill>
                <a:effectLst/>
                <a:latin typeface="+mn-lt"/>
                <a:ea typeface="+mn-ea"/>
                <a:cs typeface="+mn-cs"/>
              </a:rPr>
              <a:t>To sum up, as a group, the C group 1 can be evaluated as being closer to CEE and DG, while opposite is predominantly true for C groups 3 and 5, with a number of exceptions. Although the level of performance on the path towards CRE and GE/GG in the C group 1 and 2 can be evaluated as high and similar in a number of aspects, in many aspects the C group 1 as a whole is better or at similar level as the C group 2. Nevertheless, some countries show different results from the majority of the group. Norway and Switzerland, the Netherlands and Sweden, can be assessed as countries with the highest performance in sustainability in general. Switzerland and Norway are moving closest towards the application of the DG and CEE concepts. The Netherlands and Italy are among the best performing countries in CRE and GE/GG:</a:t>
            </a:r>
            <a:endParaRPr lang="cs-CZ" sz="1200" kern="1200" dirty="0">
              <a:solidFill>
                <a:schemeClr val="tx1"/>
              </a:solidFill>
              <a:effectLst/>
              <a:latin typeface="+mn-lt"/>
              <a:ea typeface="+mn-ea"/>
              <a:cs typeface="+mn-cs"/>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58</a:t>
            </a:fld>
            <a:endParaRPr 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a:solidFill>
                  <a:schemeClr val="tx1"/>
                </a:solidFill>
                <a:effectLst/>
                <a:latin typeface="+mn-lt"/>
                <a:ea typeface="+mn-ea"/>
                <a:cs typeface="+mn-cs"/>
              </a:rPr>
              <a:t>Many countries of the C group 3, 4 and 5 had a poor performance in sustainability in general, while the C group 6 countries often exhibited diverse results. They seem to move towards higher sustainability in some, but often in different, areas. Although C groups 1 and 2 contain the developed countries, they also had poorer performance in several areas of sustainability. Overall, the C group 3 is evaluated as the worst performing group. Greece is a worst performing country in the socio-economic aspects. </a:t>
            </a:r>
            <a:r>
              <a:rPr lang="en-US" sz="1200" kern="1200" dirty="0">
                <a:solidFill>
                  <a:schemeClr val="tx1"/>
                </a:solidFill>
                <a:effectLst/>
                <a:latin typeface="+mn-lt"/>
                <a:ea typeface="+mn-ea"/>
                <a:cs typeface="+mn-cs"/>
              </a:rPr>
              <a:t>Smaller economies often had extraordinary conditions, diverse values in many indicators, such as NG13, and it is difficult to assess their performance. Cyprus was evaluated as the economy with the lowest performance in relation to CRE and GE/GG. </a:t>
            </a:r>
            <a:r>
              <a:rPr lang="en-GB" sz="1200" kern="1200" dirty="0">
                <a:solidFill>
                  <a:schemeClr val="tx1"/>
                </a:solidFill>
                <a:effectLst/>
                <a:latin typeface="+mn-lt"/>
                <a:ea typeface="+mn-ea"/>
                <a:cs typeface="+mn-cs"/>
              </a:rPr>
              <a:t>To sum up, as a group, the C group 1 can be evaluated as being closer to CEE and DG, while opposite is predominantly true for C groups 3 and 5, with a number of exceptions. Although the level of performance on the path towards CRE and GE/GG in the C group 1 and 2 can be evaluated as high and similar in a number of aspects, in many aspects the C group 1 as a whole is better or at similar level as the C group 2. Nevertheless, some countries show different results from the majority of the group. Norway and Switzerland, the Netherlands and Sweden, can be assessed as countries with the highest performance in sustainability in general. Switzerland and Norway are moving closest towards the application of the DG and CEE concepts. The Netherlands and Italy are among the best performing countries in CRE and GE/GG:</a:t>
            </a:r>
            <a:endParaRPr lang="cs-CZ" sz="1200" kern="1200" dirty="0">
              <a:solidFill>
                <a:schemeClr val="tx1"/>
              </a:solidFill>
              <a:effectLst/>
              <a:latin typeface="+mn-lt"/>
              <a:ea typeface="+mn-ea"/>
              <a:cs typeface="+mn-cs"/>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59</a:t>
            </a:fld>
            <a:endParaRPr 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a:solidFill>
                  <a:schemeClr val="tx1"/>
                </a:solidFill>
                <a:effectLst/>
                <a:latin typeface="+mn-lt"/>
                <a:ea typeface="+mn-ea"/>
                <a:cs typeface="+mn-cs"/>
              </a:rPr>
              <a:t>Many countries of the C group 3, 4 and 5 had a poor performance in sustainability in general, while the C group 6 countries often exhibited diverse results. They seem to move towards higher sustainability in some, but often in different, areas. Although C groups 1 and 2 contain the developed countries, they also had poorer performance in several areas of sustainability. Overall, the C group 3 is evaluated as the worst performing group. Greece is a worst performing country in the socio-economic aspects. </a:t>
            </a:r>
            <a:r>
              <a:rPr lang="en-US" sz="1200" kern="1200" dirty="0">
                <a:solidFill>
                  <a:schemeClr val="tx1"/>
                </a:solidFill>
                <a:effectLst/>
                <a:latin typeface="+mn-lt"/>
                <a:ea typeface="+mn-ea"/>
                <a:cs typeface="+mn-cs"/>
              </a:rPr>
              <a:t>Smaller economies often had extraordinary conditions, diverse values in many indicators, such as NG13, and it is difficult to assess their performance. Cyprus was evaluated as the economy with the lowest performance in relation to CRE and GE/GG. </a:t>
            </a:r>
            <a:r>
              <a:rPr lang="en-GB" sz="1200" kern="1200" dirty="0">
                <a:solidFill>
                  <a:schemeClr val="tx1"/>
                </a:solidFill>
                <a:effectLst/>
                <a:latin typeface="+mn-lt"/>
                <a:ea typeface="+mn-ea"/>
                <a:cs typeface="+mn-cs"/>
              </a:rPr>
              <a:t>To sum up, as a group, the C group 1 can be evaluated as being closer to CEE and DG, while opposite is predominantly true for C groups 3 and 5, with a number of exceptions. Although the level of performance on the path towards CRE and GE/GG in the C group 1 and 2 can be evaluated as high and similar in a number of aspects, in many aspects the C group 1 as a whole is better or at similar level as the C group 2. Nevertheless, some countries show different results from the majority of the group. Norway and Switzerland, the Netherlands and Sweden, can be assessed as countries with the highest performance in sustainability in general. Switzerland and Norway are moving closest towards the application of the DG and CEE concepts. The Netherlands and Italy are among the best performing countries in CRE and GE/GG:</a:t>
            </a:r>
            <a:endParaRPr lang="cs-CZ" sz="1200" kern="1200" dirty="0">
              <a:solidFill>
                <a:schemeClr val="tx1"/>
              </a:solidFill>
              <a:effectLst/>
              <a:latin typeface="+mn-lt"/>
              <a:ea typeface="+mn-ea"/>
              <a:cs typeface="+mn-cs"/>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60</a:t>
            </a:fld>
            <a:endParaRPr 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a:solidFill>
                  <a:schemeClr val="tx1"/>
                </a:solidFill>
                <a:effectLst/>
                <a:latin typeface="+mn-lt"/>
                <a:ea typeface="+mn-ea"/>
                <a:cs typeface="+mn-cs"/>
              </a:rPr>
              <a:t>Many countries of the C group 3, 4 and 5 had a poor performance in sustainability in general, while the C group 6 countries often exhibited diverse results. They seem to move towards higher sustainability in some, but often in different, areas. Although C groups 1 and 2 contain the developed countries, they also had poorer performance in several areas of sustainability. Overall, the C group 3 is evaluated as the worst performing group. Greece is a worst performing country in the socio-economic aspects. </a:t>
            </a:r>
            <a:r>
              <a:rPr lang="en-US" sz="1200" kern="1200" dirty="0">
                <a:solidFill>
                  <a:schemeClr val="tx1"/>
                </a:solidFill>
                <a:effectLst/>
                <a:latin typeface="+mn-lt"/>
                <a:ea typeface="+mn-ea"/>
                <a:cs typeface="+mn-cs"/>
              </a:rPr>
              <a:t>Smaller economies often had extraordinary conditions, diverse values in many indicators, such as NG13, and it is difficult to assess their performance. Cyprus was evaluated as the economy with the lowest performance in relation to CRE and GE/GG. </a:t>
            </a:r>
            <a:r>
              <a:rPr lang="en-GB" sz="1200" kern="1200" dirty="0">
                <a:solidFill>
                  <a:schemeClr val="tx1"/>
                </a:solidFill>
                <a:effectLst/>
                <a:latin typeface="+mn-lt"/>
                <a:ea typeface="+mn-ea"/>
                <a:cs typeface="+mn-cs"/>
              </a:rPr>
              <a:t>To sum up, as a group, the C group 1 can be evaluated as being closer to CEE and DG, while opposite is predominantly true for C groups 3 and 5, with a number of exceptions. Although the level of performance on the path towards CRE and GE/GG in the C group 1 and 2 can be evaluated as high and similar in a number of aspects, in many aspects the C group 1 as a whole is better or at similar level as the C group 2. Nevertheless, some countries show different results from the majority of the group. Norway and Switzerland, the Netherlands and Sweden, can be assessed as countries with the highest performance in sustainability in general. Switzerland and Norway are moving closest towards the application of the DG and CEE concepts. The Netherlands and Italy are among the best performing countries in CRE and GE/GG:</a:t>
            </a:r>
            <a:endParaRPr lang="cs-CZ" sz="1200" kern="1200" dirty="0">
              <a:solidFill>
                <a:schemeClr val="tx1"/>
              </a:solidFill>
              <a:effectLst/>
              <a:latin typeface="+mn-lt"/>
              <a:ea typeface="+mn-ea"/>
              <a:cs typeface="+mn-cs"/>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61</a:t>
            </a:fld>
            <a:endParaRPr 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FC7B4-BD7E-D827-301D-477C8117F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85844-828C-EC34-2D68-CD5F650EA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EA135-F676-EEC5-E86A-C2543DA89653}"/>
              </a:ext>
            </a:extLst>
          </p:cNvPr>
          <p:cNvSpPr>
            <a:spLocks noGrp="1"/>
          </p:cNvSpPr>
          <p:nvPr>
            <p:ph type="body" idx="1"/>
          </p:nvPr>
        </p:nvSpPr>
        <p:spPr/>
        <p:txBody>
          <a:bodyPr/>
          <a:lstStyle/>
          <a:p>
            <a:pPr>
              <a:buFont typeface="Wingdings" panose="05000000000000000000" pitchFamily="2" charset="2"/>
              <a:buChar char="ü"/>
            </a:pPr>
            <a:r>
              <a:rPr lang="en-GB" b="1" dirty="0"/>
              <a:t>Here we use the method described in Happ and </a:t>
            </a:r>
            <a:r>
              <a:rPr lang="en-GB" b="1" dirty="0" err="1"/>
              <a:t>Greven</a:t>
            </a:r>
            <a:r>
              <a:rPr lang="en-GB" b="1" dirty="0"/>
              <a:t> (2018), and implemented in R in the package MFPCA, see Happ-Kurz (2020). </a:t>
            </a:r>
            <a:endParaRPr lang="cs-CZ" b="1" dirty="0"/>
          </a:p>
          <a:p>
            <a:endParaRPr lang="en-GB" dirty="0"/>
          </a:p>
          <a:p>
            <a:r>
              <a:rPr lang="en-GB" b="1" dirty="0"/>
              <a:t>Based on the first few FPCs one can reconstruct the original information.</a:t>
            </a:r>
            <a:endParaRPr lang="en-GB" dirty="0"/>
          </a:p>
        </p:txBody>
      </p:sp>
      <p:sp>
        <p:nvSpPr>
          <p:cNvPr id="4" name="Slide Number Placeholder 3">
            <a:extLst>
              <a:ext uri="{FF2B5EF4-FFF2-40B4-BE49-F238E27FC236}">
                <a16:creationId xmlns:a16="http://schemas.microsoft.com/office/drawing/2014/main" id="{4B136311-765D-B37D-96FD-32037498CB9D}"/>
              </a:ext>
            </a:extLst>
          </p:cNvPr>
          <p:cNvSpPr>
            <a:spLocks noGrp="1"/>
          </p:cNvSpPr>
          <p:nvPr>
            <p:ph type="sldNum" sz="quarter" idx="5"/>
          </p:nvPr>
        </p:nvSpPr>
        <p:spPr/>
        <p:txBody>
          <a:bodyPr/>
          <a:lstStyle/>
          <a:p>
            <a:fld id="{C1FBACEA-0E58-48F9-95B3-41BD13C667D2}" type="slidenum">
              <a:rPr lang="en-GB" smtClean="0"/>
              <a:t>62</a:t>
            </a:fld>
            <a:endParaRPr lang="en-GB"/>
          </a:p>
        </p:txBody>
      </p:sp>
    </p:spTree>
    <p:extLst>
      <p:ext uri="{BB962C8B-B14F-4D97-AF65-F5344CB8AC3E}">
        <p14:creationId xmlns:p14="http://schemas.microsoft.com/office/powerpoint/2010/main" val="4236066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F2193-0543-8110-3A23-EEFEC9CC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25608-E04A-C72E-0DED-572452E77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D798B-929C-4C3E-B83F-A1AB299B1EF6}"/>
              </a:ext>
            </a:extLst>
          </p:cNvPr>
          <p:cNvSpPr>
            <a:spLocks noGrp="1"/>
          </p:cNvSpPr>
          <p:nvPr>
            <p:ph type="body" idx="1"/>
          </p:nvPr>
        </p:nvSpPr>
        <p:spPr/>
        <p:txBody>
          <a:bodyPr/>
          <a:lstStyle/>
          <a:p>
            <a:pPr>
              <a:buFont typeface="Wingdings" panose="05000000000000000000" pitchFamily="2" charset="2"/>
              <a:buChar char="ü"/>
            </a:pPr>
            <a:r>
              <a:rPr lang="en-GB" b="1" dirty="0"/>
              <a:t>The method used is thus function-on-function principal component regression, as described in </a:t>
            </a:r>
            <a:r>
              <a:rPr lang="en-GB" b="1" dirty="0" err="1"/>
              <a:t>Centofanti</a:t>
            </a:r>
            <a:r>
              <a:rPr lang="en-GB" b="1" dirty="0"/>
              <a:t> et al. (2021), which is implemented in the R package </a:t>
            </a:r>
            <a:r>
              <a:rPr lang="en-GB" b="1" dirty="0" err="1"/>
              <a:t>funcharts</a:t>
            </a:r>
            <a:r>
              <a:rPr lang="en-GB" b="1" dirty="0"/>
              <a:t>. </a:t>
            </a:r>
            <a:endParaRPr lang="cs-CZ" b="1" dirty="0"/>
          </a:p>
          <a:p>
            <a:endParaRPr lang="en-GB" dirty="0"/>
          </a:p>
          <a:p>
            <a:endParaRPr lang="en-GB" dirty="0"/>
          </a:p>
        </p:txBody>
      </p:sp>
      <p:sp>
        <p:nvSpPr>
          <p:cNvPr id="4" name="Slide Number Placeholder 3">
            <a:extLst>
              <a:ext uri="{FF2B5EF4-FFF2-40B4-BE49-F238E27FC236}">
                <a16:creationId xmlns:a16="http://schemas.microsoft.com/office/drawing/2014/main" id="{E3553372-DB7A-CB36-CB63-D5A418CEC2CD}"/>
              </a:ext>
            </a:extLst>
          </p:cNvPr>
          <p:cNvSpPr>
            <a:spLocks noGrp="1"/>
          </p:cNvSpPr>
          <p:nvPr>
            <p:ph type="sldNum" sz="quarter" idx="5"/>
          </p:nvPr>
        </p:nvSpPr>
        <p:spPr/>
        <p:txBody>
          <a:bodyPr/>
          <a:lstStyle/>
          <a:p>
            <a:fld id="{C1FBACEA-0E58-48F9-95B3-41BD13C667D2}" type="slidenum">
              <a:rPr lang="en-GB" smtClean="0"/>
              <a:t>63</a:t>
            </a:fld>
            <a:endParaRPr lang="en-GB"/>
          </a:p>
        </p:txBody>
      </p:sp>
    </p:spTree>
    <p:extLst>
      <p:ext uri="{BB962C8B-B14F-4D97-AF65-F5344CB8AC3E}">
        <p14:creationId xmlns:p14="http://schemas.microsoft.com/office/powerpoint/2010/main" val="38716132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64</a:t>
            </a:fld>
            <a:endParaRPr 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BACEA-0E58-48F9-95B3-41BD13C667D2}" type="slidenum">
              <a:rPr lang="en-GB" smtClean="0"/>
              <a:t>65</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upper left figure displays original data (this is with imputation in some cases). The upper right figure contains smoothed data, which are necessary for the functional PCA approach (in the same scale as original data). The lower left figure includes the overall mean values for all the countries in the sample (in the same scale as well). The lower right figure involves functional PC1 and PC2 (scaled: the scale is not comparable, but sign and magnitude are informative). So, in this part, the PCA loadings plots for PC1 and PC2 are displayed. PC1 is expressed by the red and PC2 by the blue colour. Hence, by the increase of the red curve, the values of two groups of the countries in the right part of Figure 2 increase more substantially relative to the average. By the increase of the blue curve, the values of two groups of the countries in the upper part of Figure 2 increase more substantially relative to the average values.</a:t>
            </a:r>
          </a:p>
          <a:p>
            <a:endParaRPr lang="en-GB" dirty="0"/>
          </a:p>
          <a:p>
            <a:endParaRPr lang="en-GB" dirty="0"/>
          </a:p>
        </p:txBody>
      </p:sp>
      <p:sp>
        <p:nvSpPr>
          <p:cNvPr id="4" name="Slide Number Placeholder 3"/>
          <p:cNvSpPr>
            <a:spLocks noGrp="1"/>
          </p:cNvSpPr>
          <p:nvPr>
            <p:ph type="sldNum" sz="quarter" idx="5"/>
          </p:nvPr>
        </p:nvSpPr>
        <p:spPr/>
        <p:txBody>
          <a:bodyPr/>
          <a:lstStyle/>
          <a:p>
            <a:fld id="{C1FBACEA-0E58-48F9-95B3-41BD13C667D2}" type="slidenum">
              <a:rPr lang="en-GB" smtClean="0"/>
              <a:t>66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11575-4882-E766-50A7-4B225C432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D3665-545D-B591-1D4B-1F4639457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B43E6-8837-75DD-BFAF-AE9A8EFA10DC}"/>
              </a:ext>
            </a:extLst>
          </p:cNvPr>
          <p:cNvSpPr>
            <a:spLocks noGrp="1"/>
          </p:cNvSpPr>
          <p:nvPr>
            <p:ph type="body" idx="1"/>
          </p:nvPr>
        </p:nvSpPr>
        <p:spPr/>
        <p:txBody>
          <a:bodyPr/>
          <a:lstStyle/>
          <a:p>
            <a:r>
              <a:rPr lang="en-GB" dirty="0" err="1"/>
              <a:t>Název</a:t>
            </a:r>
            <a:r>
              <a:rPr lang="en-GB" dirty="0"/>
              <a:t> </a:t>
            </a:r>
            <a:r>
              <a:rPr lang="en-GB" dirty="0" err="1"/>
              <a:t>ekonomie</a:t>
            </a:r>
            <a:r>
              <a:rPr lang="en-GB" dirty="0"/>
              <a:t> </a:t>
            </a:r>
            <a:r>
              <a:rPr lang="en-GB" dirty="0" err="1"/>
              <a:t>pochází</a:t>
            </a:r>
            <a:r>
              <a:rPr lang="en-GB" dirty="0"/>
              <a:t> z </a:t>
            </a:r>
            <a:r>
              <a:rPr lang="en-GB" dirty="0" err="1"/>
              <a:t>doby</a:t>
            </a:r>
            <a:r>
              <a:rPr lang="en-GB" dirty="0"/>
              <a:t> </a:t>
            </a:r>
            <a:r>
              <a:rPr lang="en-GB" dirty="0" err="1"/>
              <a:t>antického</a:t>
            </a:r>
            <a:r>
              <a:rPr lang="en-GB" dirty="0"/>
              <a:t> </a:t>
            </a:r>
            <a:r>
              <a:rPr lang="en-GB" dirty="0" err="1"/>
              <a:t>Řecka</a:t>
            </a:r>
            <a:r>
              <a:rPr lang="en-GB" dirty="0"/>
              <a:t>, z </a:t>
            </a:r>
            <a:r>
              <a:rPr lang="en-GB" dirty="0" err="1"/>
              <a:t>řeckého</a:t>
            </a:r>
            <a:r>
              <a:rPr lang="en-GB" dirty="0"/>
              <a:t> </a:t>
            </a:r>
            <a:r>
              <a:rPr lang="en-GB" dirty="0" err="1"/>
              <a:t>slova</a:t>
            </a:r>
            <a:r>
              <a:rPr lang="en-GB" dirty="0"/>
              <a:t> oikos (</a:t>
            </a:r>
            <a:r>
              <a:rPr lang="en-GB" dirty="0" err="1"/>
              <a:t>dům</a:t>
            </a:r>
            <a:r>
              <a:rPr lang="en-GB" dirty="0"/>
              <a:t>) a nomos (</a:t>
            </a:r>
            <a:r>
              <a:rPr lang="en-GB" dirty="0" err="1"/>
              <a:t>zákon</a:t>
            </a:r>
            <a:r>
              <a:rPr lang="en-GB" dirty="0"/>
              <a:t>). </a:t>
            </a:r>
          </a:p>
          <a:p>
            <a:r>
              <a:rPr lang="en-GB" dirty="0"/>
              <a:t>V </a:t>
            </a:r>
            <a:r>
              <a:rPr lang="en-GB" dirty="0" err="1"/>
              <a:t>rámci</a:t>
            </a:r>
            <a:r>
              <a:rPr lang="en-GB" dirty="0"/>
              <a:t> </a:t>
            </a:r>
            <a:r>
              <a:rPr lang="en-GB" dirty="0" err="1"/>
              <a:t>obecné</a:t>
            </a:r>
            <a:r>
              <a:rPr lang="en-GB" dirty="0"/>
              <a:t> </a:t>
            </a:r>
            <a:r>
              <a:rPr lang="en-GB" dirty="0" err="1"/>
              <a:t>ekonomické</a:t>
            </a:r>
            <a:r>
              <a:rPr lang="en-GB" dirty="0"/>
              <a:t> </a:t>
            </a:r>
            <a:r>
              <a:rPr lang="en-GB" dirty="0" err="1"/>
              <a:t>teorie</a:t>
            </a:r>
            <a:r>
              <a:rPr lang="en-GB" dirty="0"/>
              <a:t> </a:t>
            </a:r>
            <a:r>
              <a:rPr lang="en-GB" dirty="0" err="1"/>
              <a:t>existují</a:t>
            </a:r>
            <a:r>
              <a:rPr lang="en-GB" dirty="0"/>
              <a:t> </a:t>
            </a:r>
            <a:r>
              <a:rPr lang="en-GB" dirty="0" err="1"/>
              <a:t>dvě</a:t>
            </a:r>
            <a:r>
              <a:rPr lang="en-GB" dirty="0"/>
              <a:t> </a:t>
            </a:r>
            <a:r>
              <a:rPr lang="en-GB" dirty="0" err="1"/>
              <a:t>spolu</a:t>
            </a:r>
            <a:r>
              <a:rPr lang="en-GB" dirty="0"/>
              <a:t> </a:t>
            </a:r>
            <a:r>
              <a:rPr lang="en-GB" dirty="0" err="1"/>
              <a:t>související</a:t>
            </a:r>
            <a:r>
              <a:rPr lang="en-GB" dirty="0"/>
              <a:t> a </a:t>
            </a:r>
            <a:r>
              <a:rPr lang="en-GB" dirty="0" err="1"/>
              <a:t>neoddělitelné</a:t>
            </a:r>
            <a:r>
              <a:rPr lang="en-GB" dirty="0"/>
              <a:t> </a:t>
            </a:r>
            <a:r>
              <a:rPr lang="en-GB" dirty="0" err="1"/>
              <a:t>oblasti</a:t>
            </a:r>
            <a:r>
              <a:rPr lang="en-GB" dirty="0"/>
              <a:t> </a:t>
            </a:r>
            <a:r>
              <a:rPr lang="en-GB"/>
              <a:t>– mikroekonomie</a:t>
            </a:r>
            <a:r>
              <a:rPr lang="en-GB" dirty="0"/>
              <a:t> a </a:t>
            </a:r>
            <a:r>
              <a:rPr lang="en-GB" dirty="0" err="1"/>
              <a:t>makroekonomie</a:t>
            </a:r>
            <a:r>
              <a:rPr lang="en-GB" dirty="0"/>
              <a:t>.</a:t>
            </a:r>
          </a:p>
        </p:txBody>
      </p:sp>
      <p:sp>
        <p:nvSpPr>
          <p:cNvPr id="4" name="Slide Number Placeholder 3">
            <a:extLst>
              <a:ext uri="{FF2B5EF4-FFF2-40B4-BE49-F238E27FC236}">
                <a16:creationId xmlns:a16="http://schemas.microsoft.com/office/drawing/2014/main" id="{136E9223-9585-3F36-EE61-C1F585FB7A4C}"/>
              </a:ext>
            </a:extLst>
          </p:cNvPr>
          <p:cNvSpPr>
            <a:spLocks noGrp="1"/>
          </p:cNvSpPr>
          <p:nvPr>
            <p:ph type="sldNum" sz="quarter" idx="5"/>
          </p:nvPr>
        </p:nvSpPr>
        <p:spPr/>
        <p:txBody>
          <a:bodyPr/>
          <a:lstStyle/>
          <a:p>
            <a:fld id="{C1FBACEA-0E58-48F9-95B3-41BD13C667D2}" type="slidenum">
              <a:rPr lang="en-GB" smtClean="0"/>
              <a:t>7</a:t>
            </a:fld>
            <a:endParaRPr lang="en-GB"/>
          </a:p>
        </p:txBody>
      </p:sp>
    </p:spTree>
    <p:extLst>
      <p:ext uri="{BB962C8B-B14F-4D97-AF65-F5344CB8AC3E}">
        <p14:creationId xmlns:p14="http://schemas.microsoft.com/office/powerpoint/2010/main" val="24455642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Slightly positive values are also visible for the PROC16 and HLY3 indicator where the coefficient of PROC16 first decreased and then increased again, while that of HLY decreased over time. The highest negative coefficient was detected for the SET17 indicator, followed by the PUWH7 indicator and the RR11 indicator. </a:t>
            </a:r>
            <a:endParaRPr lang="cs-CZ" dirty="0"/>
          </a:p>
          <a:p>
            <a:r>
              <a:rPr lang="en-GB" dirty="0"/>
              <a:t>For RR11 the increase is visible contrary to SET17. A slight negative coefficients are visible for several indicators, such as AEI9, FEC7, GHG13, PEC7, SRES7, ISGDP8, with some changes over the period. The variable development of the coefficients mainly </a:t>
            </a:r>
            <a:r>
              <a:rPr lang="en-GB" dirty="0" err="1"/>
              <a:t>occured</a:t>
            </a:r>
            <a:r>
              <a:rPr lang="en-GB" dirty="0"/>
              <a:t> for AOF2, SRUN3, TEA4, LTUR8, YPET8 and COP12, from the negative to the neutral or slightly positive values. </a:t>
            </a:r>
            <a:endParaRPr lang="cs-CZ" dirty="0"/>
          </a:p>
          <a:p>
            <a:r>
              <a:rPr lang="en-GB" dirty="0"/>
              <a:t>The opposite development from the positive coefficient values to the negative ones </a:t>
            </a:r>
            <a:r>
              <a:rPr lang="en-GB" dirty="0" err="1"/>
              <a:t>occured</a:t>
            </a:r>
            <a:r>
              <a:rPr lang="en-GB" dirty="0"/>
              <a:t> GPG5 and PCR5.</a:t>
            </a:r>
          </a:p>
        </p:txBody>
      </p:sp>
      <p:sp>
        <p:nvSpPr>
          <p:cNvPr id="4" name="Slide Number Placeholder 3"/>
          <p:cNvSpPr>
            <a:spLocks noGrp="1"/>
          </p:cNvSpPr>
          <p:nvPr>
            <p:ph type="sldNum" sz="quarter" idx="5"/>
          </p:nvPr>
        </p:nvSpPr>
        <p:spPr/>
        <p:txBody>
          <a:bodyPr/>
          <a:lstStyle/>
          <a:p>
            <a:fld id="{C1FBACEA-0E58-48F9-95B3-41BD13C667D2}" type="slidenum">
              <a:rPr lang="en-GB" smtClean="0"/>
              <a:t>67</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5935A-2257-6AD1-8718-85D8B37C4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8282D-5CEB-099F-14D2-F71923FA8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B1B5E-A347-CE43-6A44-9DF091F86CC9}"/>
              </a:ext>
            </a:extLst>
          </p:cNvPr>
          <p:cNvSpPr>
            <a:spLocks noGrp="1"/>
          </p:cNvSpPr>
          <p:nvPr>
            <p:ph type="body" idx="1"/>
          </p:nvPr>
        </p:nvSpPr>
        <p:spPr/>
        <p:txBody>
          <a:bodyPr/>
          <a:lstStyle/>
          <a:p>
            <a:r>
              <a:rPr lang="en-GB" dirty="0"/>
              <a:t>Lithuania showed notable achievements in specific economic and environmental indicators, while other countries like Czechia performed weaker in these areas. </a:t>
            </a:r>
          </a:p>
        </p:txBody>
      </p:sp>
      <p:sp>
        <p:nvSpPr>
          <p:cNvPr id="4" name="Slide Number Placeholder 3">
            <a:extLst>
              <a:ext uri="{FF2B5EF4-FFF2-40B4-BE49-F238E27FC236}">
                <a16:creationId xmlns:a16="http://schemas.microsoft.com/office/drawing/2014/main" id="{5F44EC3B-FC76-2AFD-8256-39AEC59EE561}"/>
              </a:ext>
            </a:extLst>
          </p:cNvPr>
          <p:cNvSpPr>
            <a:spLocks noGrp="1"/>
          </p:cNvSpPr>
          <p:nvPr>
            <p:ph type="sldNum" sz="quarter" idx="5"/>
          </p:nvPr>
        </p:nvSpPr>
        <p:spPr/>
        <p:txBody>
          <a:bodyPr/>
          <a:lstStyle/>
          <a:p>
            <a:fld id="{C1FBACEA-0E58-48F9-95B3-41BD13C667D2}" type="slidenum">
              <a:rPr lang="en-GB" smtClean="0"/>
              <a:t>68</a:t>
            </a:fld>
            <a:endParaRPr lang="en-GB"/>
          </a:p>
        </p:txBody>
      </p:sp>
    </p:spTree>
    <p:extLst>
      <p:ext uri="{BB962C8B-B14F-4D97-AF65-F5344CB8AC3E}">
        <p14:creationId xmlns:p14="http://schemas.microsoft.com/office/powerpoint/2010/main" val="36085798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31217-F05F-B917-0B8B-C3EDADC1C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9EA4A-10FB-37AD-BBF7-8C88FD9B4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6677B-2C52-C4FA-D449-2434C1F0EAD8}"/>
              </a:ext>
            </a:extLst>
          </p:cNvPr>
          <p:cNvSpPr>
            <a:spLocks noGrp="1"/>
          </p:cNvSpPr>
          <p:nvPr>
            <p:ph type="body" idx="1"/>
          </p:nvPr>
        </p:nvSpPr>
        <p:spPr/>
        <p:txBody>
          <a:bodyPr/>
          <a:lstStyle/>
          <a:p>
            <a:r>
              <a:rPr lang="en-GB" dirty="0"/>
              <a:t>The upper left figure displays original data (this is with imputation in some cases). The upper right figure contains smoothed data, which are necessary for the functional PCA approach (in the same scale as original data). The lower left figure includes the overall mean values for all the countries in the sample (in the same scale as well). The lower right figure involves functional PC1 and PC2 (scaled: the scale is not comparable, but sign and magnitude are informative). So, in this part, the PCA loadings plots for PC1 and PC2 are displayed. PC1 is expressed by the red and PC2 by the blue colour. Hence, by the increase of the red curve, the values of two groups of the countries in the right part of Figure 2 increase more substantially relative to the average. By the increase of the blue curve, the values of two groups of the countries in the upper part of Figure 2 increase more substantially relative to the average values.</a:t>
            </a:r>
          </a:p>
          <a:p>
            <a:endParaRPr lang="en-GB" dirty="0"/>
          </a:p>
          <a:p>
            <a:endParaRPr lang="en-GB" dirty="0"/>
          </a:p>
        </p:txBody>
      </p:sp>
      <p:sp>
        <p:nvSpPr>
          <p:cNvPr id="4" name="Slide Number Placeholder 3">
            <a:extLst>
              <a:ext uri="{FF2B5EF4-FFF2-40B4-BE49-F238E27FC236}">
                <a16:creationId xmlns:a16="http://schemas.microsoft.com/office/drawing/2014/main" id="{67444B9A-73C0-69FA-958A-E1D21DC7FB71}"/>
              </a:ext>
            </a:extLst>
          </p:cNvPr>
          <p:cNvSpPr>
            <a:spLocks noGrp="1"/>
          </p:cNvSpPr>
          <p:nvPr>
            <p:ph type="sldNum" sz="quarter" idx="5"/>
          </p:nvPr>
        </p:nvSpPr>
        <p:spPr/>
        <p:txBody>
          <a:bodyPr/>
          <a:lstStyle/>
          <a:p>
            <a:fld id="{C1FBACEA-0E58-48F9-95B3-41BD13C667D2}" type="slidenum">
              <a:rPr lang="en-GB" smtClean="0"/>
              <a:t>69</a:t>
            </a:fld>
            <a:endParaRPr lang="en-GB"/>
          </a:p>
        </p:txBody>
      </p:sp>
    </p:spTree>
    <p:extLst>
      <p:ext uri="{BB962C8B-B14F-4D97-AF65-F5344CB8AC3E}">
        <p14:creationId xmlns:p14="http://schemas.microsoft.com/office/powerpoint/2010/main" val="18965981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en-GB" sz="1800" dirty="0">
                <a:effectLst/>
                <a:latin typeface="Times New Roman" panose="02020603050405020304" pitchFamily="18" charset="0"/>
                <a:ea typeface="Times New Roman" panose="02020603050405020304" pitchFamily="18" charset="0"/>
              </a:rPr>
              <a:t>The most commonly used methods involve standardization, i.e., z-scores, and rescaling. Standardization converts the indicators to a common scale of mean zero and standard deviation of one. Thus, the above-average performance of a given indicator is assigned higher scores than consistent average scores across all indicators. Rescaling normalises indicators to an identical range [0, 1], where higher scores are consistent with higher performance. A crucial advantage of this procedure over standardization in the context of the HQ index is the widening of the range of an indicator. This is beneficial when indicators with a small range of values are the subject of the analysis since differentiation between countries with similar values is allowed. Nevertheless, it is not appropriate when extreme values or outliers are present that can distort the normalized indicator. To control for this, extreme values, which could bias the results, must be avoided. The method of rescaling was chosen because of its appropriateness for the analysis. There are no substantial differences in the sample of 31 developed countries, although in terms of the EU (Europe), some of the countries are more developed and others are less developed.</a:t>
            </a:r>
          </a:p>
          <a:p>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1053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D9F3C20-43C8-142E-2D6B-CD89A88529E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EA235B8-A0EC-C9A6-DE6A-B2288F545DC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en-GB" sz="1800" dirty="0">
                <a:effectLst/>
                <a:latin typeface="Times New Roman" panose="02020603050405020304" pitchFamily="18" charset="0"/>
                <a:ea typeface="Times New Roman" panose="02020603050405020304" pitchFamily="18" charset="0"/>
              </a:rPr>
              <a:t>The most commonly used methods involve standardization, i.e., z-scores, and rescaling. Standardization converts the indicators to a common scale of mean zero and standard deviation of one. Thus, the above-average performance of a given indicator is assigned higher scores than consistent average scores across all indicators. Rescaling normalises indicators to an identical range [0, 1], where higher scores are consistent with higher performance. A crucial advantage of this procedure over standardization in the context of the HQ index is the widening of the range of an indicator. This is beneficial when indicators with a small range of values are the subject of the analysis since differentiation between countries with similar values is allowed. Nevertheless, it is not appropriate when extreme values or outliers are present that can distort the normalized indicator. To control for this, extreme values, which could bias the results, must be avoided. The method of rescaling was chosen because of its appropriateness for the analysis. There are no substantial differences in the sample of 31 developed countries, although in terms of the EU (Europe), some of the countries are more developed and others are less developed.</a:t>
            </a:r>
          </a:p>
          <a:p>
            <a:endParaRPr dirty="0"/>
          </a:p>
        </p:txBody>
      </p:sp>
      <p:sp>
        <p:nvSpPr>
          <p:cNvPr id="95" name="Google Shape;95;p2:notes">
            <a:extLst>
              <a:ext uri="{FF2B5EF4-FFF2-40B4-BE49-F238E27FC236}">
                <a16:creationId xmlns:a16="http://schemas.microsoft.com/office/drawing/2014/main" id="{3CB04AB0-601A-97B9-3736-F2235182DE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1258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3652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en-GB" sz="1800" dirty="0">
                <a:effectLst/>
                <a:latin typeface="Times New Roman" panose="02020603050405020304" pitchFamily="18" charset="0"/>
                <a:ea typeface="Times New Roman" panose="02020603050405020304" pitchFamily="18" charset="0"/>
              </a:rPr>
              <a:t>Next, the relationships between the HQ index and national income, i.e., </a:t>
            </a:r>
            <a:r>
              <a:rPr lang="en-GB" sz="1800" dirty="0" err="1">
                <a:effectLst/>
                <a:latin typeface="Times New Roman" panose="02020603050405020304" pitchFamily="18" charset="0"/>
                <a:ea typeface="Times New Roman" panose="02020603050405020304" pitchFamily="18" charset="0"/>
              </a:rPr>
              <a:t>GDPpc</a:t>
            </a:r>
            <a:r>
              <a:rPr lang="en-GB" sz="1800" dirty="0">
                <a:effectLst/>
                <a:latin typeface="Times New Roman" panose="02020603050405020304" pitchFamily="18" charset="0"/>
                <a:ea typeface="Times New Roman" panose="02020603050405020304" pitchFamily="18" charset="0"/>
              </a:rPr>
              <a:t>, are investigated. The </a:t>
            </a:r>
            <a:r>
              <a:rPr lang="en-GB" sz="1800" i="1" dirty="0">
                <a:effectLst/>
                <a:latin typeface="Times New Roman" panose="02020603050405020304" pitchFamily="18" charset="0"/>
                <a:ea typeface="Times New Roman" panose="02020603050405020304" pitchFamily="18" charset="0"/>
              </a:rPr>
              <a:t>r</a:t>
            </a:r>
            <a:r>
              <a:rPr lang="en-GB" sz="1800" dirty="0">
                <a:effectLst/>
                <a:latin typeface="Times New Roman" panose="02020603050405020304" pitchFamily="18" charset="0"/>
                <a:ea typeface="Times New Roman" panose="02020603050405020304" pitchFamily="18" charset="0"/>
              </a:rPr>
              <a:t> values were calculated in the period 2014–2021, and their values were around 0.5, slightly higher in 2014 and 2015 (0.568; 0,586). Although it was confirmed that the GDP (income) of the country explains a high share of the variance in the level of health expenditure (see more in </a:t>
            </a:r>
            <a:r>
              <a:rPr lang="en-GB" sz="1800" dirty="0" err="1">
                <a:effectLst/>
                <a:latin typeface="Times New Roman" panose="02020603050405020304" pitchFamily="18" charset="0"/>
                <a:ea typeface="Times New Roman" panose="02020603050405020304" pitchFamily="18" charset="0"/>
              </a:rPr>
              <a:t>Culyer</a:t>
            </a:r>
            <a:r>
              <a:rPr lang="en-GB" sz="1800" dirty="0">
                <a:effectLst/>
                <a:latin typeface="Times New Roman" panose="02020603050405020304" pitchFamily="18" charset="0"/>
                <a:ea typeface="Times New Roman" panose="02020603050405020304" pitchFamily="18" charset="0"/>
              </a:rPr>
              <a:t> and Newhouse (2000) or Newhouse (1977), it is not that unambiguous for the combination of the important aspects of the health status as measured by the HQ index constructed in this work. The relationships are displayed in Figures 2 and 3. The most recent year for which the data are available in all the countries for both indicators is 2018. Hence, in Figure 2, the relationships between </a:t>
            </a:r>
            <a:r>
              <a:rPr lang="en-GB" sz="1800" dirty="0" err="1">
                <a:effectLst/>
                <a:latin typeface="Times New Roman" panose="02020603050405020304" pitchFamily="18" charset="0"/>
                <a:ea typeface="Times New Roman" panose="02020603050405020304" pitchFamily="18" charset="0"/>
              </a:rPr>
              <a:t>GDPpc</a:t>
            </a:r>
            <a:r>
              <a:rPr lang="en-GB" sz="1800" dirty="0">
                <a:effectLst/>
                <a:latin typeface="Times New Roman" panose="02020603050405020304" pitchFamily="18" charset="0"/>
                <a:ea typeface="Times New Roman" panose="02020603050405020304" pitchFamily="18" charset="0"/>
              </a:rPr>
              <a:t> and the HQ index can be seen.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The most recent year for which the HQ index is calculated, i.e., 2021, is useful to display in order to evaluate current trends in development (Figure 2). However, there are limitations in terms of missing values of the HQ index for Iceland, the UK, and Norway (the values of 2018 are used for the first two, and the value of 2020 for Norway) and the data of </a:t>
            </a:r>
            <a:r>
              <a:rPr lang="en-GB" sz="1800" dirty="0" err="1">
                <a:effectLst/>
                <a:latin typeface="Times New Roman" panose="02020603050405020304" pitchFamily="18" charset="0"/>
                <a:ea typeface="Times New Roman" panose="02020603050405020304" pitchFamily="18" charset="0"/>
              </a:rPr>
              <a:t>GDPpc</a:t>
            </a:r>
            <a:r>
              <a:rPr lang="en-GB" sz="1800" dirty="0">
                <a:effectLst/>
                <a:latin typeface="Times New Roman" panose="02020603050405020304" pitchFamily="18" charset="0"/>
                <a:ea typeface="Times New Roman" panose="02020603050405020304" pitchFamily="18" charset="0"/>
              </a:rPr>
              <a:t> for Switzerland and the UK (for the first, the data of 2020 and for the second of 2019 are used).</a:t>
            </a:r>
          </a:p>
          <a:p>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5589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Accordingly, compositional data analysis, which involves the analysis of compositional data (i.e. data that measure parts of a whole, such as percentages, proportions), is applied in this paper. Compositional </a:t>
            </a:r>
            <a:r>
              <a:rPr lang="en-GB" dirty="0" err="1"/>
              <a:t>explanatory</a:t>
            </a:r>
            <a:r>
              <a:rPr lang="en-GB" dirty="0"/>
              <a:t> variables should not be directly used in a linear regression model because any inference statistic can become misleading.</a:t>
            </a:r>
          </a:p>
        </p:txBody>
      </p:sp>
      <p:sp>
        <p:nvSpPr>
          <p:cNvPr id="4" name="Slide Number Placeholder 3"/>
          <p:cNvSpPr>
            <a:spLocks noGrp="1"/>
          </p:cNvSpPr>
          <p:nvPr>
            <p:ph type="sldNum" sz="quarter" idx="5"/>
          </p:nvPr>
        </p:nvSpPr>
        <p:spPr/>
        <p:txBody>
          <a:bodyPr/>
          <a:lstStyle/>
          <a:p>
            <a:fld id="{C1FBACEA-0E58-48F9-95B3-41BD13C667D2}" type="slidenum">
              <a:rPr lang="en-GB" smtClean="0"/>
              <a:t>78</a:t>
            </a:fld>
            <a:endParaRPr lang="en-GB"/>
          </a:p>
        </p:txBody>
      </p:sp>
    </p:spTree>
    <p:extLst>
      <p:ext uri="{BB962C8B-B14F-4D97-AF65-F5344CB8AC3E}">
        <p14:creationId xmlns:p14="http://schemas.microsoft.com/office/powerpoint/2010/main" val="14037403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tx1"/>
                </a:solidFill>
                <a:effectLst/>
                <a:uLnTx/>
                <a:uFillTx/>
                <a:latin typeface="Calibri Light"/>
                <a:ea typeface="+mn-ea"/>
                <a:cs typeface="+mn-cs"/>
              </a:rPr>
              <a:t>This finding may reflect the com-plex dynamics of this type of expenditure, as improved health conditions and increasing life expectancy could reduce the demand for such services. </a:t>
            </a:r>
          </a:p>
          <a:p>
            <a:endParaRPr lang="en-GB" dirty="0"/>
          </a:p>
        </p:txBody>
      </p:sp>
      <p:sp>
        <p:nvSpPr>
          <p:cNvPr id="4" name="Slide Number Placeholder 3"/>
          <p:cNvSpPr>
            <a:spLocks noGrp="1"/>
          </p:cNvSpPr>
          <p:nvPr>
            <p:ph type="sldNum" sz="quarter" idx="5"/>
          </p:nvPr>
        </p:nvSpPr>
        <p:spPr/>
        <p:txBody>
          <a:bodyPr/>
          <a:lstStyle/>
          <a:p>
            <a:fld id="{C1FBACEA-0E58-48F9-95B3-41BD13C667D2}" type="slidenum">
              <a:rPr lang="en-GB" smtClean="0"/>
              <a:t>93</a:t>
            </a:fld>
            <a:endParaRPr lang="en-GB"/>
          </a:p>
        </p:txBody>
      </p:sp>
    </p:spTree>
    <p:extLst>
      <p:ext uri="{BB962C8B-B14F-4D97-AF65-F5344CB8AC3E}">
        <p14:creationId xmlns:p14="http://schemas.microsoft.com/office/powerpoint/2010/main" val="2354984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tx1"/>
                </a:solidFill>
                <a:effectLst/>
                <a:uLnTx/>
                <a:uFillTx/>
                <a:latin typeface="Calibri Light"/>
                <a:ea typeface="+mn-ea"/>
                <a:cs typeface="+mn-cs"/>
              </a:rPr>
              <a:t>Despite a notable increase, Iceland's spending on preventive care in 2021 remained around the sample average, slightly higher than that of Liechtenstein.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tx1"/>
                </a:solidFill>
                <a:effectLst/>
                <a:uLnTx/>
                <a:uFillTx/>
                <a:latin typeface="Calibri Light"/>
                <a:ea typeface="+mn-ea"/>
                <a:cs typeface="+mn-cs"/>
              </a:rPr>
              <a:t>Liechtenstein, despite its high life expectancy, exhibited lower relative expenditure on hospitals, retailers, and preventive care in 2021.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endParaRPr lang="en-GB" dirty="0"/>
          </a:p>
        </p:txBody>
      </p:sp>
      <p:sp>
        <p:nvSpPr>
          <p:cNvPr id="4" name="Slide Number Placeholder 3"/>
          <p:cNvSpPr>
            <a:spLocks noGrp="1"/>
          </p:cNvSpPr>
          <p:nvPr>
            <p:ph type="sldNum" sz="quarter" idx="5"/>
          </p:nvPr>
        </p:nvSpPr>
        <p:spPr/>
        <p:txBody>
          <a:bodyPr/>
          <a:lstStyle/>
          <a:p>
            <a:fld id="{C1FBACEA-0E58-48F9-95B3-41BD13C667D2}" type="slidenum">
              <a:rPr lang="en-GB" smtClean="0"/>
              <a:t>95</a:t>
            </a:fld>
            <a:endParaRPr lang="en-GB"/>
          </a:p>
        </p:txBody>
      </p:sp>
    </p:spTree>
    <p:extLst>
      <p:ext uri="{BB962C8B-B14F-4D97-AF65-F5344CB8AC3E}">
        <p14:creationId xmlns:p14="http://schemas.microsoft.com/office/powerpoint/2010/main" val="215887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 </a:t>
            </a:r>
            <a:r>
              <a:rPr lang="en-GB" dirty="0" err="1"/>
              <a:t>ekonomickou</a:t>
            </a:r>
            <a:r>
              <a:rPr lang="en-GB" dirty="0"/>
              <a:t> </a:t>
            </a:r>
            <a:r>
              <a:rPr lang="en-GB" dirty="0" err="1"/>
              <a:t>realitu</a:t>
            </a:r>
            <a:r>
              <a:rPr lang="en-GB" dirty="0"/>
              <a:t> se </a:t>
            </a:r>
            <a:r>
              <a:rPr lang="en-GB" dirty="0" err="1"/>
              <a:t>zpravidla</a:t>
            </a:r>
            <a:r>
              <a:rPr lang="en-GB" dirty="0"/>
              <a:t> </a:t>
            </a:r>
            <a:r>
              <a:rPr lang="en-GB" dirty="0" err="1"/>
              <a:t>nahlíží</a:t>
            </a:r>
            <a:r>
              <a:rPr lang="en-GB" dirty="0"/>
              <a:t> </a:t>
            </a:r>
            <a:r>
              <a:rPr lang="en-GB" dirty="0" err="1"/>
              <a:t>dvěma</a:t>
            </a:r>
            <a:r>
              <a:rPr lang="en-GB" dirty="0"/>
              <a:t> </a:t>
            </a:r>
            <a:r>
              <a:rPr lang="en-GB" dirty="0" err="1"/>
              <a:t>základními</a:t>
            </a:r>
            <a:r>
              <a:rPr lang="en-GB" dirty="0"/>
              <a:t> </a:t>
            </a:r>
            <a:r>
              <a:rPr lang="en-GB" dirty="0" err="1"/>
              <a:t>přístupy</a:t>
            </a:r>
            <a:r>
              <a:rPr lang="en-GB" dirty="0"/>
              <a:t>. </a:t>
            </a:r>
          </a:p>
        </p:txBody>
      </p:sp>
      <p:sp>
        <p:nvSpPr>
          <p:cNvPr id="4" name="Slide Number Placeholder 3"/>
          <p:cNvSpPr>
            <a:spLocks noGrp="1"/>
          </p:cNvSpPr>
          <p:nvPr>
            <p:ph type="sldNum" sz="quarter" idx="5"/>
          </p:nvPr>
        </p:nvSpPr>
        <p:spPr/>
        <p:txBody>
          <a:bodyPr/>
          <a:lstStyle/>
          <a:p>
            <a:fld id="{C1FBACEA-0E58-48F9-95B3-41BD13C667D2}" type="slidenum">
              <a:rPr lang="en-GB" smtClean="0"/>
              <a:t>8</a:t>
            </a:fld>
            <a:endParaRPr lang="en-GB"/>
          </a:p>
        </p:txBody>
      </p:sp>
    </p:spTree>
    <p:extLst>
      <p:ext uri="{BB962C8B-B14F-4D97-AF65-F5344CB8AC3E}">
        <p14:creationId xmlns:p14="http://schemas.microsoft.com/office/powerpoint/2010/main" val="398286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dirty="0">
                <a:solidFill>
                  <a:srgbClr val="0047BB"/>
                </a:solidFill>
                <a:ea typeface="Times New Roman" panose="02020603050405020304" pitchFamily="18" charset="0"/>
              </a:rPr>
              <a:t>according to </a:t>
            </a:r>
            <a:r>
              <a:rPr lang="en-US" sz="1200" b="1" dirty="0" err="1">
                <a:solidFill>
                  <a:srgbClr val="0047BB"/>
                </a:solidFill>
                <a:ea typeface="Times New Roman" panose="02020603050405020304" pitchFamily="18" charset="0"/>
              </a:rPr>
              <a:t>Lorek</a:t>
            </a:r>
            <a:r>
              <a:rPr lang="en-US" sz="1200" b="1" dirty="0">
                <a:solidFill>
                  <a:srgbClr val="0047BB"/>
                </a:solidFill>
                <a:ea typeface="Times New Roman" panose="02020603050405020304" pitchFamily="18" charset="0"/>
              </a:rPr>
              <a:t> and Spangenberg (2014), </a:t>
            </a:r>
            <a:endParaRPr lang="cs-CZ" sz="1200" b="1" dirty="0">
              <a:solidFill>
                <a:srgbClr val="0047BB"/>
              </a:solidFill>
              <a:ea typeface="Times New Roman" panose="02020603050405020304" pitchFamily="18" charset="0"/>
            </a:endParaRPr>
          </a:p>
          <a:p>
            <a:endParaRPr lang="cs-CZ" sz="1200" b="1" dirty="0">
              <a:solidFill>
                <a:srgbClr val="0047BB"/>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b="1" dirty="0">
                <a:solidFill>
                  <a:srgbClr val="00A499"/>
                </a:solidFill>
                <a:ea typeface="Times New Roman" panose="02020603050405020304" pitchFamily="18" charset="0"/>
              </a:rPr>
              <a:t>If an activity is sustainable, in practice it can continue forever, which is in compliance with a general definition of sustainability in relation to the SD concept.</a:t>
            </a:r>
            <a:endParaRPr lang="cs-CZ" sz="1200" b="1" dirty="0">
              <a:solidFill>
                <a:srgbClr val="00A499"/>
              </a:solidFill>
              <a:ea typeface="Times New Roman" panose="02020603050405020304" pitchFamily="18" charset="0"/>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11</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dirty="0">
                <a:solidFill>
                  <a:srgbClr val="0047BB"/>
                </a:solidFill>
                <a:ea typeface="Times New Roman" panose="02020603050405020304" pitchFamily="18" charset="0"/>
              </a:rPr>
              <a:t>SD/sustainability are linked to aspirations to leave future generations a better world as well to improve quality of life for present generations. </a:t>
            </a:r>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According to the most cited definition of SD from the World Commission on Environment and Development (WCED), SD is development that meets the needs of the present without compromising the ability of future generations to meet their own needs. Two key concepts are included in this definition. It is the concept of needs, in particular the essential needs of the world's poor, to which overriding priority should be given; and the idea of limitations imposed by the state of technology and social organization on the environment's ability to meet present and future needs (WCED, 1987). SD as originally envisioned still is a convincing concept (</a:t>
            </a:r>
            <a:r>
              <a:rPr lang="en-US" sz="1200" b="1" dirty="0" err="1">
                <a:solidFill>
                  <a:srgbClr val="0047BB"/>
                </a:solidFill>
                <a:ea typeface="Times New Roman" panose="02020603050405020304" pitchFamily="18" charset="0"/>
              </a:rPr>
              <a:t>Lorek</a:t>
            </a:r>
            <a:r>
              <a:rPr lang="en-US" sz="1200" b="1" dirty="0">
                <a:solidFill>
                  <a:srgbClr val="0047BB"/>
                </a:solidFill>
                <a:ea typeface="Times New Roman" panose="02020603050405020304" pitchFamily="18" charset="0"/>
              </a:rPr>
              <a:t> and Spangenberg, 2013). </a:t>
            </a:r>
          </a:p>
          <a:p>
            <a:r>
              <a:rPr lang="en-US" sz="1200" b="1" dirty="0">
                <a:solidFill>
                  <a:srgbClr val="0047BB"/>
                </a:solidFill>
                <a:ea typeface="Times New Roman" panose="02020603050405020304" pitchFamily="18" charset="0"/>
              </a:rPr>
              <a:t>Economic and social activities (development) must be balanced against the maintenance of ecosystems and the services they provide to people, which are a source of their wellbeing and quality of life. Although several scholars have described the relationships between the concepts of sustainability and SD differently, the approach considered in this work is based on the necessity to pursue a kind of development (process of change), which is sustainable, in order to achieve a desired state of sustainability (their possible relationships are described in </a:t>
            </a:r>
            <a:r>
              <a:rPr lang="en-US" sz="1200" b="1" dirty="0" err="1">
                <a:solidFill>
                  <a:srgbClr val="0047BB"/>
                </a:solidFill>
                <a:ea typeface="Times New Roman" panose="02020603050405020304" pitchFamily="18" charset="0"/>
              </a:rPr>
              <a:t>Drastichová</a:t>
            </a:r>
            <a:r>
              <a:rPr lang="en-US" sz="1200" b="1" dirty="0">
                <a:solidFill>
                  <a:srgbClr val="0047BB"/>
                </a:solidFill>
                <a:ea typeface="Times New Roman" panose="02020603050405020304" pitchFamily="18" charset="0"/>
              </a:rPr>
              <a:t> (2008)). The environmental and social costs of development have certain environmental limits. In order to enable future generations to achieve the highest possible wellbeing, human activities must take these limits of the planet into account (</a:t>
            </a:r>
            <a:r>
              <a:rPr lang="en-US" sz="1200" b="1" dirty="0" err="1">
                <a:solidFill>
                  <a:srgbClr val="0047BB"/>
                </a:solidFill>
                <a:ea typeface="Times New Roman" panose="02020603050405020304" pitchFamily="18" charset="0"/>
              </a:rPr>
              <a:t>Benking</a:t>
            </a:r>
            <a:r>
              <a:rPr lang="en-US" sz="1200" b="1" dirty="0">
                <a:solidFill>
                  <a:srgbClr val="0047BB"/>
                </a:solidFill>
                <a:ea typeface="Times New Roman" panose="02020603050405020304" pitchFamily="18" charset="0"/>
              </a:rPr>
              <a:t> et al., 2017). </a:t>
            </a: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6962115" y="6138250"/>
            <a:ext cx="5234651"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1738" b="5968"/>
          <a:stretch>
            <a:fillRect/>
          </a:stretch>
        </p:blipFill>
        <p:spPr>
          <a:xfrm>
            <a:off x="8148783" y="1423284"/>
            <a:ext cx="4047983" cy="5434716"/>
          </a:xfrm>
          <a:prstGeom prst="rect">
            <a:avLst/>
          </a:prstGeom>
        </p:spPr>
      </p:pic>
      <p:sp>
        <p:nvSpPr>
          <p:cNvPr id="2" name="Nadpis 1"/>
          <p:cNvSpPr>
            <a:spLocks noGrp="1"/>
          </p:cNvSpPr>
          <p:nvPr>
            <p:ph type="ctrTitle" hasCustomPrompt="1"/>
          </p:nvPr>
        </p:nvSpPr>
        <p:spPr>
          <a:xfrm>
            <a:off x="838200" y="2362672"/>
            <a:ext cx="10515600" cy="2387600"/>
          </a:xfrm>
        </p:spPr>
        <p:txBody>
          <a:bodyPr anchor="b">
            <a:normAutofit/>
          </a:bodyPr>
          <a:lstStyle>
            <a:lvl1pPr algn="l">
              <a:defRPr sz="8000" b="0" cap="all" baseline="0">
                <a:solidFill>
                  <a:srgbClr val="CF1F28"/>
                </a:solidFill>
                <a:latin typeface="+mn-lt"/>
              </a:defRPr>
            </a:lvl1pPr>
          </a:lstStyle>
          <a:p>
            <a:r>
              <a:rPr lang="en-US" noProof="0" dirty="0"/>
              <a:t>Click to edit title style.</a:t>
            </a:r>
            <a:endParaRPr lang="cs-CZ" dirty="0"/>
          </a:p>
        </p:txBody>
      </p:sp>
      <p:sp>
        <p:nvSpPr>
          <p:cNvPr id="3" name="Podnadpis 2"/>
          <p:cNvSpPr>
            <a:spLocks noGrp="1"/>
          </p:cNvSpPr>
          <p:nvPr>
            <p:ph type="subTitle" idx="1" hasCustomPrompt="1"/>
          </p:nvPr>
        </p:nvSpPr>
        <p:spPr>
          <a:xfrm>
            <a:off x="838200" y="4762110"/>
            <a:ext cx="10515600" cy="821602"/>
          </a:xfrm>
        </p:spPr>
        <p:txBody>
          <a:bodyPr/>
          <a:lstStyle>
            <a:lvl1pPr marL="71755" indent="0" algn="l">
              <a:buNone/>
              <a:defRPr sz="2400">
                <a:solidFill>
                  <a:srgbClr val="31313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dirty="0"/>
              <a:t>Click to edit text styles</a:t>
            </a:r>
            <a:r>
              <a:rPr lang="cs-CZ" noProof="0" dirty="0"/>
              <a:t>.</a:t>
            </a:r>
            <a:endParaRPr lang="en-US" noProof="0"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346" y="6266849"/>
            <a:ext cx="4865165" cy="205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
        <p:nvSpPr>
          <p:cNvPr id="3" name="Zástupný symbol pro svislý text 2"/>
          <p:cNvSpPr>
            <a:spLocks noGrp="1"/>
          </p:cNvSpPr>
          <p:nvPr>
            <p:ph type="body" orient="vert" idx="1" hasCustomPrompt="1"/>
          </p:nvPr>
        </p:nvSpPr>
        <p:spPr/>
        <p:txBody>
          <a:bodyPr vert="eaVert"/>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8724902" y="365125"/>
            <a:ext cx="2628900" cy="5811838"/>
          </a:xfrm>
        </p:spPr>
        <p:txBody>
          <a:bodyPr vert="eaVert"/>
          <a:lstStyle/>
          <a:p>
            <a:r>
              <a:rPr lang="en-US" noProof="0" dirty="0"/>
              <a:t>Click to edit title style.</a:t>
            </a:r>
            <a:endParaRPr lang="cs-CZ" dirty="0"/>
          </a:p>
        </p:txBody>
      </p:sp>
      <p:sp>
        <p:nvSpPr>
          <p:cNvPr id="3" name="Zástupný symbol pro svislý text 2"/>
          <p:cNvSpPr>
            <a:spLocks noGrp="1"/>
          </p:cNvSpPr>
          <p:nvPr>
            <p:ph type="body" orient="vert" idx="1" hasCustomPrompt="1"/>
          </p:nvPr>
        </p:nvSpPr>
        <p:spPr>
          <a:xfrm>
            <a:off x="838202" y="365125"/>
            <a:ext cx="7734300" cy="5811838"/>
          </a:xfrm>
        </p:spPr>
        <p:txBody>
          <a:bodyPr vert="eaVert"/>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atin typeface="+mn-lt"/>
              </a:defRPr>
            </a:lvl1pPr>
          </a:lstStyle>
          <a:p>
            <a:r>
              <a:rPr lang="en-US" noProof="0" dirty="0"/>
              <a:t>Click to edit title style.</a:t>
            </a:r>
            <a:endParaRPr lang="cs-CZ" dirty="0"/>
          </a:p>
        </p:txBody>
      </p:sp>
      <p:sp>
        <p:nvSpPr>
          <p:cNvPr id="3" name="Zástupný symbol pro obsah 2"/>
          <p:cNvSpPr>
            <a:spLocks noGrp="1"/>
          </p:cNvSpPr>
          <p:nvPr>
            <p:ph idx="1" hasCustomPrompt="1"/>
          </p:nvPr>
        </p:nvSpPr>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hasCustomPrompt="1"/>
          </p:nvPr>
        </p:nvSpPr>
        <p:spPr>
          <a:xfrm>
            <a:off x="838200" y="2362672"/>
            <a:ext cx="10515600" cy="2387600"/>
          </a:xfrm>
        </p:spPr>
        <p:txBody>
          <a:bodyPr anchor="b">
            <a:normAutofit/>
          </a:bodyPr>
          <a:lstStyle>
            <a:lvl1pPr algn="l">
              <a:defRPr sz="5500" b="0" cap="all" baseline="0">
                <a:solidFill>
                  <a:srgbClr val="CF1F28"/>
                </a:solidFill>
                <a:latin typeface="+mn-lt"/>
              </a:defRPr>
            </a:lvl1pPr>
          </a:lstStyle>
          <a:p>
            <a:r>
              <a:rPr lang="en-US" noProof="0" dirty="0"/>
              <a:t>Click to edit title style.</a:t>
            </a:r>
            <a:endParaRPr lang="cs-CZ" dirty="0"/>
          </a:p>
        </p:txBody>
      </p:sp>
      <p:sp>
        <p:nvSpPr>
          <p:cNvPr id="8" name="Podnadpis 2"/>
          <p:cNvSpPr>
            <a:spLocks noGrp="1"/>
          </p:cNvSpPr>
          <p:nvPr>
            <p:ph type="subTitle" idx="1" hasCustomPrompt="1"/>
          </p:nvPr>
        </p:nvSpPr>
        <p:spPr>
          <a:xfrm>
            <a:off x="838200" y="4762110"/>
            <a:ext cx="10515600" cy="821602"/>
          </a:xfrm>
        </p:spPr>
        <p:txBody>
          <a:bodyPr/>
          <a:lstStyle>
            <a:lvl1pPr marL="71755" indent="0" algn="l">
              <a:buNone/>
              <a:defRPr sz="2400">
                <a:solidFill>
                  <a:srgbClr val="31313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dirty="0"/>
              <a:t>Click to edit text styles</a:t>
            </a:r>
            <a:r>
              <a:rPr lang="cs-CZ" noProof="0" dirty="0"/>
              <a:t>.</a:t>
            </a:r>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
        <p:nvSpPr>
          <p:cNvPr id="3" name="Zástupný symbol pro obsah 2"/>
          <p:cNvSpPr>
            <a:spLocks noGrp="1"/>
          </p:cNvSpPr>
          <p:nvPr>
            <p:ph sz="half" idx="1" hasCustomPrompt="1"/>
          </p:nvPr>
        </p:nvSpPr>
        <p:spPr>
          <a:xfrm>
            <a:off x="838200" y="1825625"/>
            <a:ext cx="5181600" cy="435133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Zástupný symbol pro obsah 3"/>
          <p:cNvSpPr>
            <a:spLocks noGrp="1"/>
          </p:cNvSpPr>
          <p:nvPr>
            <p:ph sz="half" idx="2" hasCustomPrompt="1"/>
          </p:nvPr>
        </p:nvSpPr>
        <p:spPr>
          <a:xfrm>
            <a:off x="6172200" y="1825625"/>
            <a:ext cx="5181600" cy="435133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365129"/>
            <a:ext cx="10515600" cy="1325563"/>
          </a:xfrm>
        </p:spPr>
        <p:txBody>
          <a:bodyPr/>
          <a:lstStyle/>
          <a:p>
            <a:r>
              <a:rPr lang="en-US" noProof="0" dirty="0"/>
              <a:t>Click to edit title style.</a:t>
            </a:r>
            <a:endParaRPr lang="cs-CZ" dirty="0"/>
          </a:p>
        </p:txBody>
      </p:sp>
      <p:sp>
        <p:nvSpPr>
          <p:cNvPr id="3" name="Zástupný symbol pro text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text styles</a:t>
            </a:r>
            <a:r>
              <a:rPr lang="cs-CZ" noProof="0" dirty="0"/>
              <a:t>.</a:t>
            </a:r>
            <a:endParaRPr lang="en-US" noProof="0" dirty="0"/>
          </a:p>
        </p:txBody>
      </p:sp>
      <p:sp>
        <p:nvSpPr>
          <p:cNvPr id="4" name="Zástupný symbol pro obsah 3"/>
          <p:cNvSpPr>
            <a:spLocks noGrp="1"/>
          </p:cNvSpPr>
          <p:nvPr>
            <p:ph sz="half" idx="2" hasCustomPrompt="1"/>
          </p:nvPr>
        </p:nvSpPr>
        <p:spPr>
          <a:xfrm>
            <a:off x="839789" y="2505075"/>
            <a:ext cx="5157787" cy="368458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Zástupný symbol pro text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text styles</a:t>
            </a:r>
            <a:r>
              <a:rPr lang="cs-CZ" noProof="0" dirty="0"/>
              <a:t>.</a:t>
            </a:r>
            <a:endParaRPr lang="en-US" noProof="0" dirty="0"/>
          </a:p>
        </p:txBody>
      </p:sp>
      <p:sp>
        <p:nvSpPr>
          <p:cNvPr id="6" name="Zástupný symbol pro obsah 5"/>
          <p:cNvSpPr>
            <a:spLocks noGrp="1"/>
          </p:cNvSpPr>
          <p:nvPr>
            <p:ph sz="quarter" idx="4" hasCustomPrompt="1"/>
          </p:nvPr>
        </p:nvSpPr>
        <p:spPr>
          <a:xfrm>
            <a:off x="6172202" y="2505075"/>
            <a:ext cx="5183188" cy="368458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en-US" noProof="0" dirty="0"/>
              <a:t>Click to edit title style.</a:t>
            </a:r>
            <a:endParaRPr lang="cs-CZ" dirty="0"/>
          </a:p>
        </p:txBody>
      </p:sp>
      <p:sp>
        <p:nvSpPr>
          <p:cNvPr id="3" name="Zástupný symbol pro obsah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Zástupný symbol pro tex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 styles</a:t>
            </a:r>
            <a:r>
              <a:rPr lang="cs-CZ" noProof="0" dirty="0"/>
              <a:t>.</a:t>
            </a:r>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en-US" noProof="0" dirty="0"/>
              <a:t>Click to edit title style.</a:t>
            </a:r>
            <a:endParaRPr lang="cs-CZ" dirty="0"/>
          </a:p>
        </p:txBody>
      </p:sp>
      <p:sp>
        <p:nvSpPr>
          <p:cNvPr id="3" name="Zástupný symbol pro obrázek 2"/>
          <p:cNvSpPr>
            <a:spLocks noGrp="1"/>
          </p:cNvSpPr>
          <p:nvPr>
            <p:ph type="pic" idx="1" hasCustomPrompt="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insert picture.</a:t>
            </a:r>
          </a:p>
        </p:txBody>
      </p:sp>
      <p:sp>
        <p:nvSpPr>
          <p:cNvPr id="4" name="Zástupný symbol pro text 3"/>
          <p:cNvSpPr>
            <a:spLocks noGrp="1"/>
          </p:cNvSpPr>
          <p:nvPr>
            <p:ph type="body" sz="half" idx="2" hasCustomPrompt="1"/>
          </p:nvPr>
        </p:nvSpPr>
        <p:spPr>
          <a:xfrm>
            <a:off x="839788" y="2057400"/>
            <a:ext cx="3932237" cy="3811588"/>
          </a:xfrm>
        </p:spPr>
        <p:txBody>
          <a:bodyPr/>
          <a:lstStyle>
            <a:lvl1pPr marL="0" marR="0" indent="0" algn="l" defTabSz="914400" rtl="0" eaLnBrk="1" fontAlgn="auto" latinLnBrk="0" hangingPunct="1">
              <a:lnSpc>
                <a:spcPct val="100000"/>
              </a:lnSpc>
              <a:spcBef>
                <a:spcPts val="1000"/>
              </a:spcBef>
              <a:spcAft>
                <a:spcPts val="0"/>
              </a:spcAft>
              <a:buClr>
                <a:srgbClr val="CF1F28"/>
              </a:buClr>
              <a:buSzPct val="7500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
                <a:srgbClr val="CF1F28"/>
              </a:buClr>
              <a:buSzPct val="75000"/>
              <a:buFont typeface="Arial" panose="020B0604020202020204" pitchFamily="34" charset="0"/>
              <a:buNone/>
              <a:defRPr/>
            </a:pPr>
            <a:r>
              <a:rPr lang="en-US" noProof="0" dirty="0"/>
              <a:t>Click to edit text styles</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75697" y="6267600"/>
            <a:ext cx="3863720" cy="205200"/>
          </a:xfrm>
          <a:prstGeom prst="rect">
            <a:avLst/>
          </a:prstGeom>
        </p:spPr>
      </p:pic>
      <p:sp>
        <p:nvSpPr>
          <p:cNvPr id="2" name="Zástupný symbol pro nadpis 1"/>
          <p:cNvSpPr>
            <a:spLocks noGrp="1"/>
          </p:cNvSpPr>
          <p:nvPr>
            <p:ph type="title"/>
          </p:nvPr>
        </p:nvSpPr>
        <p:spPr>
          <a:xfrm>
            <a:off x="720000" y="365129"/>
            <a:ext cx="10752000" cy="1325563"/>
          </a:xfrm>
          <a:prstGeom prst="rect">
            <a:avLst/>
          </a:prstGeom>
        </p:spPr>
        <p:txBody>
          <a:bodyPr vert="horz" lIns="91440" tIns="45720" rIns="91440" bIns="45720" rtlCol="0" anchor="ctr">
            <a:noAutofit/>
          </a:bodyPr>
          <a:lstStyle/>
          <a:p>
            <a:r>
              <a:rPr lang="en-US" noProof="0" dirty="0"/>
              <a:t>Click to edit title style.</a:t>
            </a:r>
          </a:p>
        </p:txBody>
      </p:sp>
      <p:sp>
        <p:nvSpPr>
          <p:cNvPr id="3" name="Zástupný symbol pro text 2"/>
          <p:cNvSpPr>
            <a:spLocks noGrp="1"/>
          </p:cNvSpPr>
          <p:nvPr>
            <p:ph type="body" idx="1"/>
          </p:nvPr>
        </p:nvSpPr>
        <p:spPr>
          <a:xfrm>
            <a:off x="720000" y="1825625"/>
            <a:ext cx="10752000" cy="4081204"/>
          </a:xfrm>
          <a:prstGeom prst="rect">
            <a:avLst/>
          </a:prstGeom>
        </p:spPr>
        <p:txBody>
          <a:bodyPr vert="horz" lIns="91440" tIns="45720" rIns="91440" bIns="45720" rtlCol="0">
            <a:normAutofit/>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Obdélník 6"/>
          <p:cNvSpPr/>
          <p:nvPr userDrawn="1"/>
        </p:nvSpPr>
        <p:spPr>
          <a:xfrm>
            <a:off x="0" y="4"/>
            <a:ext cx="12192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cs-CZ"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500" b="0" kern="1200" cap="none" baseline="0">
          <a:solidFill>
            <a:srgbClr val="CF1F28"/>
          </a:solidFill>
          <a:latin typeface="+mn-lt"/>
          <a:ea typeface="+mj-ea"/>
          <a:cs typeface="+mj-cs"/>
        </a:defRPr>
      </a:lvl1pPr>
    </p:titleStyle>
    <p:bodyStyle>
      <a:lvl1pPr marL="228600" indent="-228600" algn="l" defTabSz="914400" rtl="0" eaLnBrk="1" latinLnBrk="0" hangingPunct="1">
        <a:lnSpc>
          <a:spcPct val="100000"/>
        </a:lnSpc>
        <a:spcBef>
          <a:spcPts val="1000"/>
        </a:spcBef>
        <a:buClr>
          <a:srgbClr val="CF1F28"/>
        </a:buClr>
        <a:buSzPct val="75000"/>
        <a:buFont typeface="Arial" panose="020B0604020202020204" pitchFamily="34" charset="0"/>
        <a:buChar char="•"/>
        <a:defRPr sz="2800" kern="1200">
          <a:solidFill>
            <a:srgbClr val="313131"/>
          </a:solidFill>
          <a:latin typeface="+mj-lt"/>
          <a:ea typeface="+mn-ea"/>
          <a:cs typeface="+mn-cs"/>
        </a:defRPr>
      </a:lvl1pPr>
      <a:lvl2pPr marL="685800" indent="-228600" algn="l" defTabSz="914400"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2pPr>
      <a:lvl3pPr marL="1143000" indent="-228600" algn="l" defTabSz="914400"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3pPr>
      <a:lvl4pPr marL="1600200" indent="-228600" algn="l" defTabSz="914400"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4pPr>
      <a:lvl5pPr marL="2057400" indent="-228600" algn="l" defTabSz="914400"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6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5958" y="381000"/>
            <a:ext cx="11010900" cy="4477119"/>
          </a:xfrm>
        </p:spPr>
        <p:txBody>
          <a:bodyPr>
            <a:noAutofit/>
          </a:bodyPr>
          <a:lstStyle/>
          <a:p>
            <a:pPr algn="ctr"/>
            <a:r>
              <a:rPr lang="cs-CZ" sz="4000" dirty="0"/>
              <a:t>1. Předmět zkoumání ekonomie, metody a nástroje ekonomické analýzy</a:t>
            </a:r>
            <a:br>
              <a:rPr lang="cs-CZ" sz="4000" dirty="0"/>
            </a:br>
            <a:br>
              <a:rPr lang="cs-CZ" sz="4000" dirty="0"/>
            </a:br>
            <a:r>
              <a:rPr lang="cs-CZ" sz="4000" dirty="0"/>
              <a:t>2. Chování spotřebitele a formování poptávky (Užitečnost, preference a optimum spotřebitele; formování poptávky a její faktory, poptávka individuální a tržní)</a:t>
            </a:r>
          </a:p>
        </p:txBody>
      </p:sp>
      <p:sp>
        <p:nvSpPr>
          <p:cNvPr id="4" name="Google Shape;90;p13"/>
          <p:cNvSpPr txBox="1">
            <a:spLocks noGrp="1"/>
          </p:cNvSpPr>
          <p:nvPr>
            <p:ph type="subTitle" idx="1"/>
          </p:nvPr>
        </p:nvSpPr>
        <p:spPr>
          <a:xfrm>
            <a:off x="901262" y="5210898"/>
            <a:ext cx="5537200" cy="821602"/>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Clr>
                <a:schemeClr val="dk1"/>
              </a:buClr>
              <a:buSzPts val="1800"/>
              <a:buFont typeface="Calibri" panose="020F0502020204030204"/>
              <a:buNone/>
            </a:pPr>
            <a:r>
              <a:rPr lang="cs-CZ" sz="24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doc. Ing. Magdaléna Drastichová, Ph.D.</a:t>
            </a:r>
            <a:endParaRPr sz="1800" dirty="0"/>
          </a:p>
          <a:p>
            <a:pPr marL="0" marR="0" lvl="0" indent="0" algn="l" rtl="0">
              <a:spcBef>
                <a:spcPts val="0"/>
              </a:spcBef>
              <a:spcAft>
                <a:spcPts val="0"/>
              </a:spcAft>
              <a:buClr>
                <a:schemeClr val="dk1"/>
              </a:buClr>
              <a:buSzPts val="1600"/>
              <a:buFont typeface="Calibri" panose="020F0502020204030204"/>
              <a:buNone/>
            </a:pPr>
            <a:endParaRP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 name="Google Shape;92;p13"/>
          <p:cNvSpPr txBox="1"/>
          <p:nvPr/>
        </p:nvSpPr>
        <p:spPr>
          <a:xfrm>
            <a:off x="6975988" y="4858119"/>
            <a:ext cx="4847712" cy="72559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Pts val="1800"/>
              <a:buFont typeface="Calibri" panose="020F0502020204030204"/>
              <a:buNone/>
              <a:defRPr/>
            </a:pPr>
            <a:r>
              <a:rPr kumimoji="0" lang="cs-CZ" sz="1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10. 02. 2025</a:t>
            </a:r>
          </a:p>
          <a:p>
            <a:pPr marL="0" marR="0" lvl="0" indent="0" algn="r" defTabSz="914400" rtl="0" eaLnBrk="1" fontAlgn="auto" latinLnBrk="0" hangingPunct="1">
              <a:lnSpc>
                <a:spcPct val="100000"/>
              </a:lnSpc>
              <a:spcBef>
                <a:spcPts val="0"/>
              </a:spcBef>
              <a:spcAft>
                <a:spcPts val="0"/>
              </a:spcAft>
              <a:buClr>
                <a:srgbClr val="000000"/>
              </a:buClr>
              <a:buSzPts val="1800"/>
              <a:buFont typeface="Calibri" panose="020F0502020204030204"/>
              <a:buNone/>
              <a:defRPr/>
            </a:pPr>
            <a:r>
              <a:rPr kumimoji="0" lang="cs-CZ" sz="1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Olomouc</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Pts val="1600"/>
              <a:buFont typeface="Calibri" panose="020F0502020204030204"/>
              <a:buNone/>
              <a:defRPr/>
            </a:pPr>
            <a:endParaRPr kumimoji="0" sz="16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972552" y="392495"/>
            <a:ext cx="6511925" cy="936625"/>
          </a:xfrm>
        </p:spPr>
        <p:txBody>
          <a:bodyPr vert="horz" lIns="91440" tIns="45720" rIns="91440" bIns="45720" rtlCol="0" anchor="ctr">
            <a:normAutofit/>
          </a:bodyPr>
          <a:lstStyle/>
          <a:p>
            <a:pPr algn="r">
              <a:defRPr/>
            </a:pPr>
            <a:r>
              <a:rPr lang="cs-CZ" sz="4000" b="1" cap="all" dirty="0">
                <a:solidFill>
                  <a:schemeClr val="accent4">
                    <a:lumMod val="75000"/>
                  </a:schemeClr>
                </a:solidFill>
                <a:latin typeface="+mj-lt"/>
              </a:rPr>
              <a:t>Modely v ekonomii</a:t>
            </a:r>
          </a:p>
        </p:txBody>
      </p:sp>
      <p:sp>
        <p:nvSpPr>
          <p:cNvPr id="16387" name="Zástupný symbol pro obsah 2"/>
          <p:cNvSpPr>
            <a:spLocks noGrp="1"/>
          </p:cNvSpPr>
          <p:nvPr>
            <p:ph idx="1" hasCustomPrompt="1"/>
          </p:nvPr>
        </p:nvSpPr>
        <p:spPr>
          <a:xfrm>
            <a:off x="420415" y="1329120"/>
            <a:ext cx="11477296" cy="4852605"/>
          </a:xfrm>
        </p:spPr>
        <p:txBody>
          <a:bodyPr vert="horz" wrap="square" lIns="91440" tIns="45720" rIns="91440" bIns="45720" numCol="1" rtlCol="0" anchor="t" anchorCtr="0" compatLnSpc="1">
            <a:normAutofit/>
          </a:bodyPr>
          <a:lstStyle/>
          <a:p>
            <a:pPr eaLnBrk="1" hangingPunct="1"/>
            <a:r>
              <a:rPr lang="cs-CZ" altLang="cs-CZ" b="1" dirty="0"/>
              <a:t>Ekonomické vztahy jsou zobrazovány pomocí </a:t>
            </a:r>
            <a:r>
              <a:rPr lang="cs-CZ" altLang="cs-CZ" b="1" dirty="0">
                <a:solidFill>
                  <a:srgbClr val="618C31"/>
                </a:solidFill>
              </a:rPr>
              <a:t>modelů</a:t>
            </a:r>
          </a:p>
          <a:p>
            <a:pPr algn="just" eaLnBrk="1" hangingPunct="1"/>
            <a:r>
              <a:rPr lang="cs-CZ" altLang="cs-CZ" b="1" dirty="0">
                <a:solidFill>
                  <a:srgbClr val="618C31"/>
                </a:solidFill>
              </a:rPr>
              <a:t>Ekonomický model </a:t>
            </a:r>
            <a:r>
              <a:rPr lang="cs-CZ" altLang="cs-CZ" b="1" dirty="0"/>
              <a:t>– (ne)formalizované zobrazení reálně fungující ekonomiky, jehož hlavním cílem je zjednodušit popisovaný ekonomický systém, při zachování jeho podstatných charakteristik.</a:t>
            </a:r>
          </a:p>
          <a:p>
            <a:pPr marL="708025" lvl="1" indent="-342900"/>
            <a:r>
              <a:rPr lang="cs-CZ" altLang="cs-CZ" sz="2800" b="1" dirty="0"/>
              <a:t>Může být formulován:</a:t>
            </a:r>
          </a:p>
          <a:p>
            <a:pPr marL="1428750" lvl="2" indent="-514350" eaLnBrk="1" hangingPunct="1">
              <a:buFont typeface="+mj-lt"/>
              <a:buAutoNum type="arabicPeriod"/>
            </a:pPr>
            <a:r>
              <a:rPr lang="cs-CZ" altLang="cs-CZ" sz="3200" b="1" dirty="0"/>
              <a:t>verbálně,</a:t>
            </a:r>
          </a:p>
          <a:p>
            <a:pPr marL="1428750" lvl="2" indent="-514350" eaLnBrk="1" hangingPunct="1">
              <a:buFont typeface="+mj-lt"/>
              <a:buAutoNum type="arabicPeriod"/>
            </a:pPr>
            <a:r>
              <a:rPr lang="cs-CZ" altLang="cs-CZ" sz="3200" b="1" dirty="0"/>
              <a:t>graficky,</a:t>
            </a:r>
          </a:p>
          <a:p>
            <a:pPr marL="1428750" lvl="2" indent="-514350" eaLnBrk="1" hangingPunct="1">
              <a:buFont typeface="+mj-lt"/>
              <a:buAutoNum type="arabicPeriod"/>
            </a:pPr>
            <a:r>
              <a:rPr lang="cs-CZ" altLang="cs-CZ" sz="3200" b="1" dirty="0"/>
              <a:t>matematicky.</a:t>
            </a:r>
          </a:p>
          <a:p>
            <a:endParaRPr lang="cs-CZ" altLang="cs-CZ" b="1" dirty="0">
              <a:solidFill>
                <a:srgbClr val="618C3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7012" y="384048"/>
            <a:ext cx="11775103" cy="694944"/>
          </a:xfrm>
        </p:spPr>
        <p:txBody>
          <a:bodyPr/>
          <a:lstStyle/>
          <a:p>
            <a:pPr algn="just"/>
            <a:r>
              <a:rPr lang="en-US" sz="3200" dirty="0">
                <a:solidFill>
                  <a:srgbClr val="FF0000"/>
                </a:solidFill>
              </a:rPr>
              <a:t>Introduction</a:t>
            </a:r>
            <a:r>
              <a:rPr lang="cs-CZ" sz="3200" dirty="0">
                <a:solidFill>
                  <a:srgbClr val="FF0000"/>
                </a:solidFill>
              </a:rPr>
              <a:t>: </a:t>
            </a:r>
            <a:r>
              <a:rPr lang="en-GB" sz="3200" dirty="0">
                <a:solidFill>
                  <a:srgbClr val="FF0000"/>
                </a:solidFill>
              </a:rPr>
              <a:t>SWOT Analysis of the Sustainable Development Concept</a:t>
            </a:r>
            <a:r>
              <a:rPr lang="cs-CZ" sz="3200" dirty="0">
                <a:solidFill>
                  <a:srgbClr val="FF0000"/>
                </a:solidFill>
              </a:rPr>
              <a:t> (Drastichová, 2024)</a:t>
            </a:r>
            <a:endParaRPr lang="en-US" sz="3200" dirty="0">
              <a:solidFill>
                <a:srgbClr val="FF0000"/>
              </a:solidFill>
            </a:endParaRPr>
          </a:p>
        </p:txBody>
      </p:sp>
      <p:sp>
        <p:nvSpPr>
          <p:cNvPr id="3" name="Zástupný obsah 2"/>
          <p:cNvSpPr>
            <a:spLocks noGrp="1"/>
          </p:cNvSpPr>
          <p:nvPr>
            <p:ph idx="1"/>
          </p:nvPr>
        </p:nvSpPr>
        <p:spPr>
          <a:xfrm>
            <a:off x="227012" y="1261240"/>
            <a:ext cx="11775104" cy="5212711"/>
          </a:xfrm>
        </p:spPr>
        <p:txBody>
          <a:bodyPr>
            <a:normAutofit fontScale="92500"/>
          </a:bodyPr>
          <a:lstStyle/>
          <a:p>
            <a:pPr lvl="0" algn="just">
              <a:buFont typeface="Wingdings" panose="05000000000000000000" pitchFamily="2" charset="2"/>
              <a:buChar char="§"/>
            </a:pPr>
            <a:r>
              <a:rPr lang="en-US" sz="4000" b="1" dirty="0">
                <a:solidFill>
                  <a:srgbClr val="FF0000"/>
                </a:solidFill>
                <a:ea typeface="Times New Roman" panose="02020603050405020304" pitchFamily="18" charset="0"/>
              </a:rPr>
              <a:t>Sustainability </a:t>
            </a:r>
            <a:r>
              <a:rPr lang="en-US" sz="4000" b="1" dirty="0">
                <a:solidFill>
                  <a:schemeClr val="tx1"/>
                </a:solidFill>
                <a:ea typeface="Times New Roman" panose="02020603050405020304" pitchFamily="18" charset="0"/>
              </a:rPr>
              <a:t>–  a nebulous but attractive concept: poses an essential question for every activity – </a:t>
            </a:r>
            <a:r>
              <a:rPr lang="en-US" sz="4000" b="1" i="1" dirty="0">
                <a:solidFill>
                  <a:srgbClr val="FF0000"/>
                </a:solidFill>
                <a:ea typeface="Times New Roman" panose="02020603050405020304" pitchFamily="18" charset="0"/>
              </a:rPr>
              <a:t>can it continue</a:t>
            </a:r>
            <a:r>
              <a:rPr lang="en-US" sz="4000" b="1" dirty="0">
                <a:solidFill>
                  <a:srgbClr val="FF0000"/>
                </a:solidFill>
                <a:ea typeface="Times New Roman" panose="02020603050405020304" pitchFamily="18" charset="0"/>
              </a:rPr>
              <a:t>?:</a:t>
            </a:r>
          </a:p>
          <a:p>
            <a:pPr marL="536575" lvl="0" indent="-354330" algn="just">
              <a:buFont typeface="Wingdings" panose="05000000000000000000" pitchFamily="2" charset="2"/>
              <a:buChar char="Ø"/>
            </a:pPr>
            <a:r>
              <a:rPr lang="en-US" sz="4000" b="1" dirty="0">
                <a:solidFill>
                  <a:schemeClr val="tx1"/>
                </a:solidFill>
                <a:ea typeface="Times New Roman" panose="02020603050405020304" pitchFamily="18" charset="0"/>
              </a:rPr>
              <a:t>The concept – broad, also often used interchangeably with the concept of </a:t>
            </a:r>
            <a:r>
              <a:rPr lang="en-US" sz="4000" b="1" dirty="0">
                <a:solidFill>
                  <a:srgbClr val="FF0000"/>
                </a:solidFill>
                <a:ea typeface="Times New Roman" panose="02020603050405020304" pitchFamily="18" charset="0"/>
              </a:rPr>
              <a:t>SUSTAINABLE DEVELOPMENT </a:t>
            </a:r>
            <a:r>
              <a:rPr lang="en-US" sz="4000" b="1" dirty="0">
                <a:solidFill>
                  <a:schemeClr val="tx1"/>
                </a:solidFill>
                <a:ea typeface="Times New Roman" panose="02020603050405020304" pitchFamily="18" charset="0"/>
              </a:rPr>
              <a:t>(SD):</a:t>
            </a:r>
          </a:p>
          <a:p>
            <a:pPr marL="536575" lvl="0" indent="-354330" algn="just">
              <a:buFont typeface="Wingdings" panose="05000000000000000000" pitchFamily="2" charset="2"/>
              <a:buChar char="Ø"/>
            </a:pPr>
            <a:r>
              <a:rPr lang="en-US" sz="4000" b="1" dirty="0">
                <a:solidFill>
                  <a:schemeClr val="tx1"/>
                </a:solidFill>
                <a:ea typeface="Times New Roman" panose="02020603050405020304" pitchFamily="18" charset="0"/>
              </a:rPr>
              <a:t>interconnected; but not the same. </a:t>
            </a:r>
          </a:p>
          <a:p>
            <a:pPr marL="536575" lvl="0" indent="-354330" algn="just">
              <a:buFont typeface="Wingdings" panose="05000000000000000000" pitchFamily="2" charset="2"/>
              <a:buChar char="Ø"/>
            </a:pPr>
            <a:r>
              <a:rPr lang="en-US" sz="4000" b="1" dirty="0">
                <a:solidFill>
                  <a:schemeClr val="tx1"/>
                </a:solidFill>
                <a:ea typeface="Times New Roman" panose="02020603050405020304" pitchFamily="18" charset="0"/>
              </a:rPr>
              <a:t>SD – </a:t>
            </a:r>
            <a:r>
              <a:rPr lang="en-US" sz="4000" b="1" dirty="0">
                <a:solidFill>
                  <a:srgbClr val="FF0000"/>
                </a:solidFill>
                <a:ea typeface="Times New Roman" panose="02020603050405020304" pitchFamily="18" charset="0"/>
              </a:rPr>
              <a:t>still a convincing concept </a:t>
            </a:r>
            <a:r>
              <a:rPr lang="en-US" sz="4000" b="1" dirty="0">
                <a:solidFill>
                  <a:schemeClr val="tx1"/>
                </a:solidFill>
                <a:ea typeface="Times New Roman" panose="02020603050405020304" pitchFamily="18" charset="0"/>
              </a:rPr>
              <a:t>– using its original definition: often misinterpreted since its formulation – its importance has been weakened; NEBULOUS and VAGUE. </a:t>
            </a:r>
          </a:p>
          <a:p>
            <a:pPr lvl="0">
              <a:buFont typeface="Wingdings" panose="05000000000000000000" pitchFamily="2" charset="2"/>
              <a:buChar char="§"/>
            </a:pPr>
            <a:endParaRPr lang="en-US" sz="4000" b="1" dirty="0">
              <a:solidFill>
                <a:schemeClr val="tx1"/>
              </a:solidFill>
              <a:ea typeface="Times New Roman" panose="02020603050405020304" pitchFamily="18" charset="0"/>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11</a:t>
            </a:fld>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8786" y="365129"/>
            <a:ext cx="10673214" cy="1325563"/>
          </a:xfrm>
        </p:spPr>
        <p:txBody>
          <a:bodyPr/>
          <a:lstStyle/>
          <a:p>
            <a:r>
              <a:rPr kumimoji="0" lang="en-US" sz="3200" b="0" i="0" u="none" strike="noStrike" kern="1200" cap="none" spc="0" normalizeH="0" baseline="0" noProof="0" dirty="0">
                <a:ln>
                  <a:noFill/>
                </a:ln>
                <a:solidFill>
                  <a:srgbClr val="FF0000"/>
                </a:solidFill>
                <a:effectLst/>
                <a:uLnTx/>
                <a:uFillTx/>
                <a:latin typeface="Calibri"/>
                <a:ea typeface="+mj-ea"/>
                <a:cs typeface="+mj-cs"/>
              </a:rPr>
              <a:t>Introduction</a:t>
            </a:r>
            <a:r>
              <a:rPr kumimoji="0" lang="cs-CZ" sz="3200" b="0" i="0" u="none" strike="noStrike" kern="1200" cap="none" spc="0" normalizeH="0" baseline="0" noProof="0" dirty="0">
                <a:ln>
                  <a:noFill/>
                </a:ln>
                <a:solidFill>
                  <a:srgbClr val="FF0000"/>
                </a:solidFill>
                <a:effectLst/>
                <a:uLnTx/>
                <a:uFillTx/>
                <a:latin typeface="Calibri"/>
                <a:ea typeface="+mj-ea"/>
                <a:cs typeface="+mj-cs"/>
              </a:rPr>
              <a:t>: </a:t>
            </a:r>
            <a:r>
              <a:rPr kumimoji="0" lang="en-GB" sz="3200" b="0" i="0" u="none" strike="noStrike" kern="1200" cap="none" spc="0" normalizeH="0" baseline="0" noProof="0" dirty="0">
                <a:ln>
                  <a:noFill/>
                </a:ln>
                <a:solidFill>
                  <a:srgbClr val="FF0000"/>
                </a:solidFill>
                <a:effectLst/>
                <a:uLnTx/>
                <a:uFillTx/>
                <a:latin typeface="Calibri"/>
                <a:ea typeface="+mj-ea"/>
                <a:cs typeface="+mj-cs"/>
              </a:rPr>
              <a:t>SWOT Analysis of the Sustainable Development Concept</a:t>
            </a:r>
            <a:r>
              <a:rPr kumimoji="0" lang="cs-CZ" sz="3200" b="0" i="0" u="none" strike="noStrike" kern="1200" cap="none" spc="0" normalizeH="0" baseline="0" noProof="0" dirty="0">
                <a:ln>
                  <a:noFill/>
                </a:ln>
                <a:solidFill>
                  <a:srgbClr val="FF0000"/>
                </a:solidFill>
                <a:effectLst/>
                <a:uLnTx/>
                <a:uFillTx/>
                <a:latin typeface="Calibri"/>
                <a:ea typeface="+mj-ea"/>
                <a:cs typeface="+mj-cs"/>
              </a:rPr>
              <a:t> (Drastichová, 2024); </a:t>
            </a:r>
            <a:r>
              <a:rPr kumimoji="0" lang="cs-CZ" sz="3200" b="0" i="0" u="none" strike="noStrike" kern="1200" cap="none" spc="0" normalizeH="0" baseline="0" noProof="0" dirty="0" err="1">
                <a:ln>
                  <a:noFill/>
                </a:ln>
                <a:solidFill>
                  <a:srgbClr val="FF0000"/>
                </a:solidFill>
                <a:effectLst/>
                <a:uLnTx/>
                <a:uFillTx/>
                <a:latin typeface="Calibri"/>
                <a:ea typeface="+mj-ea"/>
                <a:cs typeface="+mj-cs"/>
              </a:rPr>
              <a:t>The</a:t>
            </a:r>
            <a:r>
              <a:rPr kumimoji="0" lang="cs-CZ" sz="3200" b="0" i="0" u="none" strike="noStrike" kern="1200" cap="none" spc="0" normalizeH="0" baseline="0" noProof="0" dirty="0">
                <a:ln>
                  <a:noFill/>
                </a:ln>
                <a:solidFill>
                  <a:srgbClr val="FF0000"/>
                </a:solidFill>
                <a:effectLst/>
                <a:uLnTx/>
                <a:uFillTx/>
                <a:latin typeface="Calibri"/>
                <a:ea typeface="+mj-ea"/>
                <a:cs typeface="+mj-cs"/>
              </a:rPr>
              <a:t> </a:t>
            </a:r>
            <a:r>
              <a:rPr kumimoji="0" lang="cs-CZ" sz="3200" b="0" i="0" u="none" strike="noStrike" kern="1200" cap="none" spc="0" normalizeH="0" baseline="0" noProof="0" dirty="0" err="1">
                <a:ln>
                  <a:noFill/>
                </a:ln>
                <a:solidFill>
                  <a:srgbClr val="FF0000"/>
                </a:solidFill>
                <a:effectLst/>
                <a:uLnTx/>
                <a:uFillTx/>
                <a:latin typeface="Calibri"/>
                <a:ea typeface="+mj-ea"/>
                <a:cs typeface="+mj-cs"/>
              </a:rPr>
              <a:t>aim</a:t>
            </a:r>
            <a:r>
              <a:rPr kumimoji="0" lang="cs-CZ" sz="3200" b="0" i="0" u="none" strike="noStrike" kern="1200" cap="none" spc="0" normalizeH="0" baseline="0" noProof="0" dirty="0">
                <a:ln>
                  <a:noFill/>
                </a:ln>
                <a:solidFill>
                  <a:srgbClr val="FF0000"/>
                </a:solidFill>
                <a:effectLst/>
                <a:uLnTx/>
                <a:uFillTx/>
                <a:latin typeface="Calibri"/>
                <a:ea typeface="+mj-ea"/>
                <a:cs typeface="+mj-cs"/>
              </a:rPr>
              <a:t>:</a:t>
            </a:r>
            <a:endParaRPr lang="en-GB" dirty="0"/>
          </a:p>
        </p:txBody>
      </p:sp>
      <p:sp>
        <p:nvSpPr>
          <p:cNvPr id="3" name="Zástupný symbol pro obsah 2"/>
          <p:cNvSpPr>
            <a:spLocks noGrp="1"/>
          </p:cNvSpPr>
          <p:nvPr>
            <p:ph idx="1"/>
          </p:nvPr>
        </p:nvSpPr>
        <p:spPr>
          <a:xfrm>
            <a:off x="322117" y="1690692"/>
            <a:ext cx="11461173" cy="4564635"/>
          </a:xfrm>
        </p:spPr>
        <p:txBody>
          <a:bodyPr>
            <a:normAutofit fontScale="92500" lnSpcReduction="20000"/>
          </a:bodyPr>
          <a:lstStyle/>
          <a:p>
            <a:pPr algn="just"/>
            <a:r>
              <a:rPr lang="en-US" sz="3200" b="1" dirty="0"/>
              <a:t>To define </a:t>
            </a:r>
            <a:r>
              <a:rPr lang="en-US" sz="3200" dirty="0"/>
              <a:t>and clarify the </a:t>
            </a:r>
            <a:r>
              <a:rPr lang="en-US" sz="3200" b="1" dirty="0">
                <a:solidFill>
                  <a:srgbClr val="FF0000"/>
                </a:solidFill>
              </a:rPr>
              <a:t>STRENGTHS, WEAKNESSES, OPPORTUNITIES</a:t>
            </a:r>
            <a:r>
              <a:rPr lang="en-US" sz="3200" b="1" dirty="0"/>
              <a:t>, and </a:t>
            </a:r>
            <a:r>
              <a:rPr lang="en-US" sz="3200" b="1" dirty="0">
                <a:solidFill>
                  <a:srgbClr val="FF0000"/>
                </a:solidFill>
              </a:rPr>
              <a:t>THREATS</a:t>
            </a:r>
            <a:r>
              <a:rPr lang="en-US" sz="3200" dirty="0">
                <a:solidFill>
                  <a:srgbClr val="FF0000"/>
                </a:solidFill>
              </a:rPr>
              <a:t> </a:t>
            </a:r>
            <a:r>
              <a:rPr lang="en-US" sz="3200" dirty="0"/>
              <a:t>to the concept of </a:t>
            </a:r>
            <a:r>
              <a:rPr lang="en-US" sz="3200" b="1" dirty="0"/>
              <a:t>SD</a:t>
            </a:r>
            <a:r>
              <a:rPr lang="en-US" sz="3200" dirty="0"/>
              <a:t> in its interrelation with </a:t>
            </a:r>
            <a:r>
              <a:rPr lang="en-US" sz="3200" b="1" dirty="0">
                <a:solidFill>
                  <a:srgbClr val="FF0000"/>
                </a:solidFill>
              </a:rPr>
              <a:t>SUSTAINABILITY.</a:t>
            </a:r>
            <a:r>
              <a:rPr lang="en-US" sz="3200" b="1" dirty="0"/>
              <a:t> </a:t>
            </a:r>
          </a:p>
          <a:p>
            <a:pPr>
              <a:buFont typeface="Wingdings" panose="05000000000000000000" pitchFamily="2" charset="2"/>
              <a:buChar char="v"/>
            </a:pPr>
            <a:r>
              <a:rPr lang="en-US" sz="3200" b="1" dirty="0"/>
              <a:t>The FOCUS </a:t>
            </a:r>
          </a:p>
          <a:p>
            <a:pPr algn="just"/>
            <a:r>
              <a:rPr lang="en-US" sz="3200" dirty="0"/>
              <a:t>The possibilities of their </a:t>
            </a:r>
            <a:r>
              <a:rPr lang="en-US" sz="3200" b="1" dirty="0"/>
              <a:t>PRACTICAL APPLICATION</a:t>
            </a:r>
            <a:r>
              <a:rPr lang="en-US" sz="3200" dirty="0"/>
              <a:t>, with the aim of sustaining / increasing </a:t>
            </a:r>
            <a:r>
              <a:rPr lang="en-US" sz="3200" b="1" dirty="0"/>
              <a:t>WELLBEING / QUALITY OF LIFE </a:t>
            </a:r>
            <a:r>
              <a:rPr lang="en-US" sz="3200" dirty="0"/>
              <a:t>within </a:t>
            </a:r>
            <a:r>
              <a:rPr lang="en-US" sz="3200" b="1" dirty="0"/>
              <a:t>ECOLOGICAL LIMITS. </a:t>
            </a:r>
          </a:p>
          <a:p>
            <a:pPr algn="just"/>
            <a:r>
              <a:rPr lang="en-US" sz="3200" dirty="0"/>
              <a:t>The concepts of </a:t>
            </a:r>
            <a:r>
              <a:rPr lang="en-US" sz="3200" b="1" dirty="0"/>
              <a:t>SD</a:t>
            </a:r>
            <a:r>
              <a:rPr lang="en-US" sz="3200" dirty="0"/>
              <a:t> and </a:t>
            </a:r>
            <a:r>
              <a:rPr lang="en-US" sz="3200" b="1" dirty="0"/>
              <a:t>SUSTAINABILITY</a:t>
            </a:r>
            <a:r>
              <a:rPr lang="en-US" sz="3200" dirty="0"/>
              <a:t> – </a:t>
            </a:r>
            <a:r>
              <a:rPr lang="en-US" sz="3200" b="1" dirty="0"/>
              <a:t>fundamental notions, </a:t>
            </a:r>
            <a:r>
              <a:rPr lang="en-US" sz="3200" dirty="0"/>
              <a:t>a basic </a:t>
            </a:r>
            <a:r>
              <a:rPr lang="en-US" sz="3200" b="1" dirty="0"/>
              <a:t>philosophy</a:t>
            </a:r>
            <a:r>
              <a:rPr lang="en-US" sz="3200" dirty="0"/>
              <a:t> in relation to which other concepts are analyzed: analysis of crucial relations of the </a:t>
            </a:r>
            <a:r>
              <a:rPr lang="en-US" sz="3200" b="1" dirty="0"/>
              <a:t>transformation discourses to SD.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208448" y="1097280"/>
            <a:ext cx="11756540" cy="5259069"/>
          </a:xfrm>
        </p:spPr>
        <p:txBody>
          <a:bodyPr>
            <a:normAutofit fontScale="92500" lnSpcReduction="10000"/>
          </a:bodyPr>
          <a:lstStyle/>
          <a:p>
            <a:pPr algn="just"/>
            <a:r>
              <a:rPr lang="en-US" sz="2800" b="1" dirty="0">
                <a:solidFill>
                  <a:srgbClr val="FF0000"/>
                </a:solidFill>
                <a:ea typeface="Times New Roman" panose="02020603050405020304" pitchFamily="18" charset="0"/>
              </a:rPr>
              <a:t>SD/SUSTAINABILITY </a:t>
            </a:r>
            <a:r>
              <a:rPr lang="en-US" sz="2800" b="1" dirty="0">
                <a:solidFill>
                  <a:schemeClr val="tx1"/>
                </a:solidFill>
                <a:ea typeface="Times New Roman" panose="02020603050405020304" pitchFamily="18" charset="0"/>
              </a:rPr>
              <a:t>– aspirations: to leave FUTURE GENERATIONS a better world; to improve QUALITY of LIFE for PRESENT GENERATIONS. </a:t>
            </a:r>
          </a:p>
          <a:p>
            <a:pPr algn="just"/>
            <a:endParaRPr lang="cs-CZ" sz="3200" b="1" dirty="0">
              <a:solidFill>
                <a:schemeClr val="tx1"/>
              </a:solidFill>
              <a:ea typeface="Times New Roman" panose="02020603050405020304" pitchFamily="18" charset="0"/>
            </a:endParaRPr>
          </a:p>
          <a:p>
            <a:pPr algn="just"/>
            <a:r>
              <a:rPr lang="en-US" sz="3500" b="1" dirty="0">
                <a:solidFill>
                  <a:schemeClr val="tx1"/>
                </a:solidFill>
                <a:effectLst>
                  <a:outerShdw blurRad="38100" dist="38100" dir="2700000" algn="tl">
                    <a:srgbClr val="000000">
                      <a:alpha val="43137"/>
                    </a:srgbClr>
                  </a:outerShdw>
                </a:effectLst>
                <a:ea typeface="Times New Roman" panose="02020603050405020304" pitchFamily="18" charset="0"/>
              </a:rPr>
              <a:t>WCED (1987): </a:t>
            </a:r>
            <a:r>
              <a:rPr lang="en-US" sz="3500" b="1" i="1" dirty="0">
                <a:solidFill>
                  <a:schemeClr val="tx1"/>
                </a:solidFill>
                <a:effectLst>
                  <a:outerShdw blurRad="38100" dist="38100" dir="2700000" algn="tl">
                    <a:srgbClr val="000000">
                      <a:alpha val="43137"/>
                    </a:srgbClr>
                  </a:outerShdw>
                </a:effectLst>
                <a:ea typeface="Times New Roman" panose="02020603050405020304" pitchFamily="18" charset="0"/>
              </a:rPr>
              <a:t>SD is development that meets the needs of the present without compromising the ability of future generations to meet their own needs. </a:t>
            </a:r>
          </a:p>
          <a:p>
            <a:pPr marL="536575" indent="-361950" algn="just">
              <a:buFont typeface="Wingdings" panose="05000000000000000000" pitchFamily="2" charset="2"/>
              <a:buChar char="Ø"/>
            </a:pPr>
            <a:r>
              <a:rPr lang="en-US" sz="2800" b="1" dirty="0">
                <a:solidFill>
                  <a:schemeClr val="tx1"/>
                </a:solidFill>
                <a:ea typeface="Times New Roman" panose="02020603050405020304" pitchFamily="18" charset="0"/>
              </a:rPr>
              <a:t>Two </a:t>
            </a:r>
            <a:r>
              <a:rPr lang="en-US" sz="2800" b="1" dirty="0">
                <a:solidFill>
                  <a:srgbClr val="FF0000"/>
                </a:solidFill>
                <a:ea typeface="Times New Roman" panose="02020603050405020304" pitchFamily="18" charset="0"/>
              </a:rPr>
              <a:t>KEY CONCEPTS </a:t>
            </a:r>
            <a:r>
              <a:rPr lang="en-US" sz="2800" b="1" dirty="0">
                <a:solidFill>
                  <a:schemeClr val="tx1"/>
                </a:solidFill>
                <a:ea typeface="Times New Roman" panose="02020603050405020304" pitchFamily="18" charset="0"/>
              </a:rPr>
              <a:t>included in this definition:</a:t>
            </a:r>
          </a:p>
          <a:p>
            <a:pPr marL="514350" indent="-514350" algn="just">
              <a:buFont typeface="+mj-lt"/>
              <a:buAutoNum type="arabicPeriod"/>
            </a:pPr>
            <a:r>
              <a:rPr lang="en-US" sz="2800" b="1" dirty="0">
                <a:solidFill>
                  <a:schemeClr val="tx1"/>
                </a:solidFill>
                <a:ea typeface="Times New Roman" panose="02020603050405020304" pitchFamily="18" charset="0"/>
              </a:rPr>
              <a:t>The concept of </a:t>
            </a:r>
            <a:r>
              <a:rPr lang="en-US" sz="2800" b="1" dirty="0">
                <a:solidFill>
                  <a:srgbClr val="FF0000"/>
                </a:solidFill>
                <a:ea typeface="Times New Roman" panose="02020603050405020304" pitchFamily="18" charset="0"/>
              </a:rPr>
              <a:t>NEEDS,</a:t>
            </a:r>
            <a:r>
              <a:rPr lang="en-US" sz="2800" b="1" dirty="0">
                <a:solidFill>
                  <a:schemeClr val="tx1"/>
                </a:solidFill>
                <a:ea typeface="Times New Roman" panose="02020603050405020304" pitchFamily="18" charset="0"/>
              </a:rPr>
              <a:t> in particular the ESSENTIAL NEEDS of the world's POOR, to which overriding priority should be given; </a:t>
            </a:r>
          </a:p>
          <a:p>
            <a:pPr marL="514350" indent="-514350" algn="just">
              <a:buFont typeface="+mj-lt"/>
              <a:buAutoNum type="arabicPeriod"/>
            </a:pPr>
            <a:r>
              <a:rPr lang="en-US" sz="2800" b="1" dirty="0">
                <a:solidFill>
                  <a:schemeClr val="tx1"/>
                </a:solidFill>
                <a:ea typeface="Times New Roman" panose="02020603050405020304" pitchFamily="18" charset="0"/>
              </a:rPr>
              <a:t>The idea of</a:t>
            </a:r>
            <a:r>
              <a:rPr lang="en-US" sz="2800" b="1" dirty="0">
                <a:solidFill>
                  <a:srgbClr val="FF0000"/>
                </a:solidFill>
                <a:ea typeface="Times New Roman" panose="02020603050405020304" pitchFamily="18" charset="0"/>
              </a:rPr>
              <a:t> LIMITATIONS </a:t>
            </a:r>
            <a:r>
              <a:rPr lang="en-US" sz="2800" b="1" dirty="0">
                <a:solidFill>
                  <a:schemeClr val="tx1"/>
                </a:solidFill>
                <a:ea typeface="Times New Roman" panose="02020603050405020304" pitchFamily="18" charset="0"/>
              </a:rPr>
              <a:t>imposed by the STATE of TECHNOLOGY and SOCIAL </a:t>
            </a:r>
            <a:r>
              <a:rPr lang="en-US" sz="2800" b="1" dirty="0">
                <a:solidFill>
                  <a:srgbClr val="FF0000"/>
                </a:solidFill>
                <a:ea typeface="Times New Roman" panose="02020603050405020304" pitchFamily="18" charset="0"/>
              </a:rPr>
              <a:t>ORGANIZATION</a:t>
            </a:r>
            <a:r>
              <a:rPr lang="en-US" sz="2800" b="1" dirty="0">
                <a:solidFill>
                  <a:schemeClr val="tx1"/>
                </a:solidFill>
                <a:ea typeface="Times New Roman" panose="02020603050405020304" pitchFamily="18" charset="0"/>
              </a:rPr>
              <a:t> on the environment's ability to </a:t>
            </a:r>
            <a:r>
              <a:rPr lang="en-US" sz="2800" b="1" dirty="0">
                <a:solidFill>
                  <a:srgbClr val="FF0000"/>
                </a:solidFill>
                <a:ea typeface="Times New Roman" panose="02020603050405020304" pitchFamily="18" charset="0"/>
              </a:rPr>
              <a:t>meet present and future needs. </a:t>
            </a:r>
          </a:p>
          <a:p>
            <a:pPr marL="342900" lvl="0" indent="-342900" algn="just">
              <a:buFont typeface="+mj-lt"/>
              <a:buAutoNum type="arabicPeriod"/>
            </a:pPr>
            <a:endParaRPr lang="en-US" sz="2800" b="1" dirty="0">
              <a:solidFill>
                <a:schemeClr val="tx1"/>
              </a:solidFill>
              <a:ea typeface="Times New Roman" panose="02020603050405020304" pitchFamily="18" charset="0"/>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13</a:t>
            </a:fld>
            <a:endParaRPr lang="cs-CZ"/>
          </a:p>
        </p:txBody>
      </p:sp>
      <p:sp>
        <p:nvSpPr>
          <p:cNvPr id="7" name="Nadpis 1"/>
          <p:cNvSpPr>
            <a:spLocks noGrp="1"/>
          </p:cNvSpPr>
          <p:nvPr>
            <p:ph type="title"/>
          </p:nvPr>
        </p:nvSpPr>
        <p:spPr>
          <a:xfrm>
            <a:off x="720725" y="365126"/>
            <a:ext cx="10750550" cy="580448"/>
          </a:xfrm>
        </p:spPr>
        <p:txBody>
          <a:bodyPr/>
          <a:lstStyle/>
          <a:p>
            <a:pPr algn="ctr"/>
            <a:r>
              <a:rPr lang="en-US" sz="4400" dirty="0">
                <a:solidFill>
                  <a:srgbClr val="FF0000"/>
                </a:solidFill>
              </a:rPr>
              <a:t>Introduction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31881" y="375952"/>
            <a:ext cx="9133107" cy="548130"/>
          </a:xfrm>
        </p:spPr>
        <p:txBody>
          <a:bodyPr/>
          <a:lstStyle/>
          <a:p>
            <a:pPr algn="ctr"/>
            <a:r>
              <a:rPr lang="en-US" sz="5400" dirty="0">
                <a:solidFill>
                  <a:srgbClr val="FF0000"/>
                </a:solidFill>
              </a:rPr>
              <a:t>Current SD Agenda</a:t>
            </a:r>
          </a:p>
        </p:txBody>
      </p:sp>
      <p:sp>
        <p:nvSpPr>
          <p:cNvPr id="3" name="Zástupný obsah 2"/>
          <p:cNvSpPr>
            <a:spLocks noGrp="1"/>
          </p:cNvSpPr>
          <p:nvPr>
            <p:ph idx="1"/>
          </p:nvPr>
        </p:nvSpPr>
        <p:spPr>
          <a:xfrm>
            <a:off x="208448" y="1143000"/>
            <a:ext cx="11756540" cy="5410358"/>
          </a:xfrm>
        </p:spPr>
        <p:txBody>
          <a:bodyPr>
            <a:normAutofit lnSpcReduction="10000"/>
          </a:bodyPr>
          <a:lstStyle/>
          <a:p>
            <a:pPr algn="just"/>
            <a:r>
              <a:rPr lang="en-US" sz="2800" b="1" dirty="0">
                <a:solidFill>
                  <a:srgbClr val="FF0000"/>
                </a:solidFill>
                <a:ea typeface="Times New Roman" panose="02020603050405020304" pitchFamily="18" charset="0"/>
              </a:rPr>
              <a:t>The post-2015 development agenda </a:t>
            </a:r>
            <a:r>
              <a:rPr lang="en-US" sz="2800" b="1" dirty="0">
                <a:solidFill>
                  <a:srgbClr val="00A499"/>
                </a:solidFill>
                <a:ea typeface="Times New Roman" panose="02020603050405020304" pitchFamily="18" charset="0"/>
              </a:rPr>
              <a:t>– </a:t>
            </a:r>
            <a:r>
              <a:rPr lang="en-US" sz="2800" b="1" dirty="0">
                <a:solidFill>
                  <a:srgbClr val="FF0000"/>
                </a:solidFill>
                <a:ea typeface="Times New Roman" panose="02020603050405020304" pitchFamily="18" charset="0"/>
              </a:rPr>
              <a:t>the UN Agenda 2030, </a:t>
            </a:r>
            <a:r>
              <a:rPr lang="en-US" sz="2800" b="1" dirty="0">
                <a:solidFill>
                  <a:schemeClr val="tx1"/>
                </a:solidFill>
                <a:ea typeface="Times New Roman" panose="02020603050405020304" pitchFamily="18" charset="0"/>
              </a:rPr>
              <a:t>including the set of </a:t>
            </a:r>
            <a:r>
              <a:rPr lang="en-US" sz="2800" b="1" dirty="0">
                <a:solidFill>
                  <a:srgbClr val="FF0000"/>
                </a:solidFill>
                <a:ea typeface="Times New Roman" panose="02020603050405020304" pitchFamily="18" charset="0"/>
              </a:rPr>
              <a:t>Sustainable Development Goals (SDGs) </a:t>
            </a:r>
            <a:r>
              <a:rPr lang="en-US" sz="2200" b="1" dirty="0">
                <a:solidFill>
                  <a:srgbClr val="0047BB"/>
                </a:solidFill>
                <a:ea typeface="Times New Roman" panose="02020603050405020304" pitchFamily="18" charset="0"/>
              </a:rPr>
              <a:t>(</a:t>
            </a:r>
            <a:r>
              <a:rPr lang="en-US" sz="2200" b="1" dirty="0">
                <a:ea typeface="Times New Roman" panose="02020603050405020304" pitchFamily="18" charset="0"/>
              </a:rPr>
              <a:t>the UN, 2015): </a:t>
            </a:r>
            <a:r>
              <a:rPr lang="en-US" sz="2800" b="1" i="1" dirty="0">
                <a:ea typeface="Times New Roman" panose="02020603050405020304" pitchFamily="18" charset="0"/>
              </a:rPr>
              <a:t>a comprehensive global policy framework for addressing the most crucial economic, social and environmental challenges for humanity;</a:t>
            </a:r>
          </a:p>
          <a:p>
            <a:pPr algn="just"/>
            <a:r>
              <a:rPr lang="en-US" sz="2800" b="1" dirty="0">
                <a:solidFill>
                  <a:srgbClr val="FF0000"/>
                </a:solidFill>
                <a:ea typeface="Times New Roman" panose="02020603050405020304" pitchFamily="18" charset="0"/>
              </a:rPr>
              <a:t>The SDGs </a:t>
            </a:r>
            <a:r>
              <a:rPr lang="en-US" sz="2800" b="1" dirty="0">
                <a:ea typeface="Times New Roman" panose="02020603050405020304" pitchFamily="18" charset="0"/>
              </a:rPr>
              <a:t>– a COMPREHENSIVE FRAMEWORK to promote SYNERGIES and manage TRADE-OFFS across sectoral policies in an integrated manner, to engage all actors in the policymaking process </a:t>
            </a:r>
            <a:r>
              <a:rPr lang="en-US" sz="2200" b="1" dirty="0">
                <a:ea typeface="Times New Roman" panose="02020603050405020304" pitchFamily="18" charset="0"/>
              </a:rPr>
              <a:t>(OECD, 2020)</a:t>
            </a:r>
            <a:r>
              <a:rPr lang="en-US" sz="2800" b="1" dirty="0">
                <a:ea typeface="Times New Roman" panose="02020603050405020304" pitchFamily="18" charset="0"/>
              </a:rPr>
              <a:t>; </a:t>
            </a:r>
            <a:r>
              <a:rPr lang="en-US" sz="2800" b="1" dirty="0">
                <a:solidFill>
                  <a:srgbClr val="FF0000"/>
                </a:solidFill>
                <a:ea typeface="Times New Roman" panose="02020603050405020304" pitchFamily="18" charset="0"/>
              </a:rPr>
              <a:t>context specific; </a:t>
            </a:r>
            <a:r>
              <a:rPr lang="en-US" sz="2800" b="1" dirty="0">
                <a:ea typeface="Times New Roman" panose="02020603050405020304" pitchFamily="18" charset="0"/>
              </a:rPr>
              <a:t>necessary to consider the social, political and environmental circumstances of particular locations.</a:t>
            </a:r>
          </a:p>
          <a:p>
            <a:pPr algn="just"/>
            <a:endParaRPr lang="en-US" sz="2800" b="1" dirty="0">
              <a:solidFill>
                <a:srgbClr val="00A499"/>
              </a:solidFill>
              <a:highlight>
                <a:srgbClr val="00FF00"/>
              </a:highlight>
              <a:ea typeface="Times New Roman" panose="02020603050405020304" pitchFamily="18" charset="0"/>
            </a:endParaRPr>
          </a:p>
          <a:p>
            <a:pPr algn="just"/>
            <a:r>
              <a:rPr lang="en-US" b="1" dirty="0">
                <a:solidFill>
                  <a:schemeClr val="tx1"/>
                </a:solidFill>
                <a:ea typeface="Times New Roman" panose="02020603050405020304" pitchFamily="18" charset="0"/>
              </a:rPr>
              <a:t>The agenda and the SDGs reflect the previous experience with </a:t>
            </a:r>
            <a:r>
              <a:rPr lang="en-US" b="1" dirty="0">
                <a:solidFill>
                  <a:srgbClr val="FF0000"/>
                </a:solidFill>
                <a:ea typeface="Times New Roman" panose="02020603050405020304" pitchFamily="18" charset="0"/>
              </a:rPr>
              <a:t>the MDGs </a:t>
            </a:r>
            <a:r>
              <a:rPr lang="en-US" b="1" dirty="0">
                <a:solidFill>
                  <a:schemeClr val="tx1"/>
                </a:solidFill>
                <a:ea typeface="Times New Roman" panose="02020603050405020304" pitchFamily="18" charset="0"/>
              </a:rPr>
              <a:t>(2000-2015; based on the Millennium Declaration).</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14</a:t>
            </a:fld>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0983" y="493486"/>
            <a:ext cx="10770033" cy="548130"/>
          </a:xfrm>
        </p:spPr>
        <p:txBody>
          <a:bodyPr/>
          <a:lstStyle/>
          <a:p>
            <a:pPr algn="ctr"/>
            <a:r>
              <a:rPr lang="en-US" dirty="0">
                <a:solidFill>
                  <a:srgbClr val="FF0000"/>
                </a:solidFill>
              </a:rPr>
              <a:t>Concept of Sustainable Development</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15</a:t>
            </a:fld>
            <a:endParaRPr lang="cs-CZ"/>
          </a:p>
        </p:txBody>
      </p:sp>
      <p:sp>
        <p:nvSpPr>
          <p:cNvPr id="7" name="Zástupný obsah 2"/>
          <p:cNvSpPr>
            <a:spLocks noGrp="1"/>
          </p:cNvSpPr>
          <p:nvPr>
            <p:ph idx="1"/>
          </p:nvPr>
        </p:nvSpPr>
        <p:spPr>
          <a:xfrm>
            <a:off x="227013" y="1412493"/>
            <a:ext cx="11737975" cy="4952021"/>
          </a:xfrm>
        </p:spPr>
        <p:txBody>
          <a:bodyPr>
            <a:normAutofit fontScale="85000" lnSpcReduction="10000"/>
          </a:bodyPr>
          <a:lstStyle/>
          <a:p>
            <a:pPr algn="just"/>
            <a:r>
              <a:rPr lang="en-US" sz="2400" b="1" dirty="0">
                <a:solidFill>
                  <a:schemeClr val="tx1"/>
                </a:solidFill>
                <a:ea typeface="Times New Roman" panose="02020603050405020304" pitchFamily="18" charset="0"/>
              </a:rPr>
              <a:t>Building on previous knowledge, three major approaches to SD have been developed  since the adoption of the </a:t>
            </a:r>
            <a:r>
              <a:rPr lang="en-US" sz="2400" b="1" dirty="0">
                <a:solidFill>
                  <a:srgbClr val="FF0000"/>
                </a:solidFill>
                <a:ea typeface="Times New Roman" panose="02020603050405020304" pitchFamily="18" charset="0"/>
              </a:rPr>
              <a:t>WCED report (WCED, 1987)“; </a:t>
            </a:r>
          </a:p>
          <a:p>
            <a:pPr marL="514350" indent="-514350" algn="just">
              <a:spcBef>
                <a:spcPts val="0"/>
              </a:spcBef>
              <a:buFont typeface="+mj-lt"/>
              <a:buAutoNum type="arabicPeriod"/>
            </a:pPr>
            <a:r>
              <a:rPr lang="en-US" sz="2400" b="1" dirty="0">
                <a:solidFill>
                  <a:srgbClr val="FF0000"/>
                </a:solidFill>
                <a:ea typeface="Times New Roman" panose="02020603050405020304" pitchFamily="18" charset="0"/>
              </a:rPr>
              <a:t>THE THREE-PILLAR APPROACH: </a:t>
            </a:r>
            <a:r>
              <a:rPr lang="en-US" sz="2400" b="1" dirty="0">
                <a:solidFill>
                  <a:schemeClr val="tx1"/>
                </a:solidFill>
                <a:ea typeface="Times New Roman" panose="02020603050405020304" pitchFamily="18" charset="0"/>
              </a:rPr>
              <a:t>the view of SD which refers simultaneously </a:t>
            </a:r>
            <a:r>
              <a:rPr lang="en-US" sz="2400" b="1" dirty="0">
                <a:solidFill>
                  <a:srgbClr val="FF0000"/>
                </a:solidFill>
                <a:ea typeface="Times New Roman" panose="02020603050405020304" pitchFamily="18" charset="0"/>
              </a:rPr>
              <a:t>to ECONOMIC, SOCIAL AND ENVIRONMENTAL SYSTEMS</a:t>
            </a:r>
            <a:r>
              <a:rPr lang="en-US" sz="2400" b="1" dirty="0">
                <a:solidFill>
                  <a:schemeClr val="tx1"/>
                </a:solidFill>
                <a:ea typeface="Times New Roman" panose="02020603050405020304" pitchFamily="18" charset="0"/>
              </a:rPr>
              <a:t>, all of which must be sustainable at the same time, each of </a:t>
            </a:r>
            <a:r>
              <a:rPr lang="en-US" sz="2400" b="1" dirty="0">
                <a:solidFill>
                  <a:srgbClr val="FF0000"/>
                </a:solidFill>
                <a:ea typeface="Times New Roman" panose="02020603050405020304" pitchFamily="18" charset="0"/>
              </a:rPr>
              <a:t>the THREE PILLARS </a:t>
            </a:r>
            <a:r>
              <a:rPr lang="en-US" sz="2400" b="1" dirty="0">
                <a:solidFill>
                  <a:schemeClr val="tx1"/>
                </a:solidFill>
                <a:ea typeface="Times New Roman" panose="02020603050405020304" pitchFamily="18" charset="0"/>
              </a:rPr>
              <a:t>– independently crucial, interlinked.</a:t>
            </a:r>
          </a:p>
          <a:p>
            <a:pPr marL="514350" indent="-514350" algn="just">
              <a:spcBef>
                <a:spcPts val="0"/>
              </a:spcBef>
              <a:buFont typeface="+mj-lt"/>
              <a:buAutoNum type="arabicPeriod"/>
            </a:pPr>
            <a:endParaRPr lang="en-US" sz="2400" b="1" dirty="0">
              <a:solidFill>
                <a:schemeClr val="tx1"/>
              </a:solidFill>
              <a:ea typeface="Times New Roman" panose="02020603050405020304" pitchFamily="18" charset="0"/>
            </a:endParaRPr>
          </a:p>
          <a:p>
            <a:pPr marL="514350" indent="-514350" algn="just">
              <a:spcBef>
                <a:spcPts val="0"/>
              </a:spcBef>
              <a:buFont typeface="+mj-lt"/>
              <a:buAutoNum type="arabicPeriod"/>
            </a:pPr>
            <a:r>
              <a:rPr lang="en-US" sz="2400" b="1" dirty="0">
                <a:solidFill>
                  <a:srgbClr val="FF0000"/>
                </a:solidFill>
                <a:ea typeface="Times New Roman" panose="02020603050405020304" pitchFamily="18" charset="0"/>
              </a:rPr>
              <a:t>THE ECOSYSTEM HEALTH APPROACH: the ECONOMIC and SOCIAL SYSTEMS as SUB-SYSTEMS of the GLOBAL ENVIRONMENT. </a:t>
            </a:r>
            <a:r>
              <a:rPr lang="en-US" sz="2400" b="1" dirty="0">
                <a:solidFill>
                  <a:schemeClr val="tx1"/>
                </a:solidFill>
                <a:ea typeface="Times New Roman" panose="02020603050405020304" pitchFamily="18" charset="0"/>
              </a:rPr>
              <a:t>The capacity of ecosystems must be sustained to respond with resilience to external effects. The health of ecosystems must be protected, enhanced. This approach is focused on:</a:t>
            </a:r>
          </a:p>
          <a:p>
            <a:pPr marL="355600" indent="-355600" algn="just">
              <a:spcBef>
                <a:spcPts val="0"/>
              </a:spcBef>
              <a:buFont typeface="Wingdings" panose="05000000000000000000" pitchFamily="2" charset="2"/>
              <a:buChar char="Ø"/>
            </a:pPr>
            <a:r>
              <a:rPr lang="en-US" sz="2400" b="1" dirty="0">
                <a:solidFill>
                  <a:schemeClr val="tx1"/>
                </a:solidFill>
                <a:ea typeface="Times New Roman" panose="02020603050405020304" pitchFamily="18" charset="0"/>
              </a:rPr>
              <a:t>The PRESSURES put on ECOSYSTEMS by HUMAN ACTIVITIES: the cause of REDUCED ECOSYSTEM HEALTH</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reflected in DEGRADED SERVICE FLOWS;  The RESPONSES of ECOSYSTEMS to these PRESSURES</a:t>
            </a:r>
            <a:r>
              <a:rPr lang="cs-CZ" sz="2400" b="1" dirty="0">
                <a:solidFill>
                  <a:schemeClr val="tx1"/>
                </a:solidFill>
                <a:ea typeface="Times New Roman" panose="02020603050405020304" pitchFamily="18" charset="0"/>
              </a:rPr>
              <a:t>.</a:t>
            </a:r>
            <a:endParaRPr lang="en-US" sz="2400" b="1" dirty="0">
              <a:solidFill>
                <a:schemeClr val="tx1"/>
              </a:solidFill>
              <a:ea typeface="Times New Roman" panose="02020603050405020304" pitchFamily="18" charset="0"/>
            </a:endParaRPr>
          </a:p>
          <a:p>
            <a:pPr marL="514350" indent="-514350" algn="just">
              <a:spcBef>
                <a:spcPts val="0"/>
              </a:spcBef>
              <a:buFont typeface="+mj-lt"/>
              <a:buAutoNum type="arabicPeriod"/>
            </a:pPr>
            <a:endParaRPr lang="en-US" sz="2400" b="1" dirty="0">
              <a:solidFill>
                <a:schemeClr val="tx1"/>
              </a:solidFill>
              <a:ea typeface="Times New Roman" panose="02020603050405020304" pitchFamily="18" charset="0"/>
            </a:endParaRPr>
          </a:p>
          <a:p>
            <a:pPr marL="514350" indent="-514350" algn="just">
              <a:spcBef>
                <a:spcPts val="0"/>
              </a:spcBef>
              <a:buFont typeface="+mj-lt"/>
              <a:buAutoNum type="arabicPeriod"/>
            </a:pPr>
            <a:endParaRPr lang="en-US" sz="2400" b="1" dirty="0">
              <a:solidFill>
                <a:schemeClr val="tx1"/>
              </a:solidFill>
              <a:ea typeface="Times New Roman" panose="02020603050405020304" pitchFamily="18" charset="0"/>
            </a:endParaRPr>
          </a:p>
          <a:p>
            <a:pPr marL="514350" indent="-514350" algn="just">
              <a:spcBef>
                <a:spcPts val="0"/>
              </a:spcBef>
              <a:buFont typeface="+mj-lt"/>
              <a:buAutoNum type="arabicPeriod" startAt="3"/>
            </a:pPr>
            <a:r>
              <a:rPr lang="en-US" sz="2400" b="1" dirty="0">
                <a:solidFill>
                  <a:srgbClr val="FF0000"/>
                </a:solidFill>
                <a:ea typeface="Times New Roman" panose="02020603050405020304" pitchFamily="18" charset="0"/>
              </a:rPr>
              <a:t>THE RESOURCES/CAPITAL APPROACH: </a:t>
            </a:r>
            <a:r>
              <a:rPr lang="en-US" sz="2400" b="1" dirty="0">
                <a:solidFill>
                  <a:schemeClr val="tx1"/>
                </a:solidFill>
                <a:ea typeface="Times New Roman" panose="02020603050405020304" pitchFamily="18" charset="0"/>
              </a:rPr>
              <a:t>SD – development that ensures </a:t>
            </a:r>
            <a:r>
              <a:rPr lang="en-US" sz="2400" b="1" dirty="0">
                <a:solidFill>
                  <a:srgbClr val="FF0000"/>
                </a:solidFill>
                <a:ea typeface="Times New Roman" panose="02020603050405020304" pitchFamily="18" charset="0"/>
              </a:rPr>
              <a:t>NON-DECLINING PER CAPITA NATIONAL WEALTH</a:t>
            </a:r>
            <a:r>
              <a:rPr lang="en-US" sz="2400" b="1" dirty="0">
                <a:solidFill>
                  <a:schemeClr val="tx1"/>
                </a:solidFill>
                <a:ea typeface="Times New Roman" panose="02020603050405020304" pitchFamily="18" charset="0"/>
              </a:rPr>
              <a:t> by replacing or conserving the </a:t>
            </a:r>
            <a:r>
              <a:rPr lang="en-US" sz="2400" b="1" dirty="0">
                <a:solidFill>
                  <a:srgbClr val="FF0000"/>
                </a:solidFill>
                <a:ea typeface="Times New Roman" panose="02020603050405020304" pitchFamily="18" charset="0"/>
              </a:rPr>
              <a:t>stocks of MAN-MADE (PHYSICAL), HUMAN, SOCIAL AND NATURAL CAPITAL.</a:t>
            </a:r>
            <a:r>
              <a:rPr lang="en-US" sz="2400" b="1" dirty="0">
                <a:solidFill>
                  <a:schemeClr val="tx1"/>
                </a:solidFill>
                <a:ea typeface="Times New Roman" panose="02020603050405020304" pitchFamily="18" charset="0"/>
              </a:rPr>
              <a:t> It broadens the concept of </a:t>
            </a:r>
            <a:r>
              <a:rPr lang="en-US" sz="2400" b="1" dirty="0">
                <a:solidFill>
                  <a:srgbClr val="FF0000"/>
                </a:solidFill>
                <a:ea typeface="Times New Roman" panose="02020603050405020304" pitchFamily="18" charset="0"/>
              </a:rPr>
              <a:t>ECONOMIC CAPITAL </a:t>
            </a:r>
            <a:r>
              <a:rPr lang="cs-CZ" sz="2400" b="1" dirty="0">
                <a:solidFill>
                  <a:srgbClr val="FF0000"/>
                </a:solidFill>
                <a:ea typeface="Times New Roman" panose="02020603050405020304" pitchFamily="18" charset="0"/>
              </a:rPr>
              <a:t>…</a:t>
            </a:r>
            <a:r>
              <a:rPr lang="en-US" sz="2400" b="1" dirty="0">
                <a:solidFill>
                  <a:schemeClr val="tx1"/>
                </a:solidFill>
                <a:ea typeface="Times New Roman" panose="02020603050405020304" pitchFamily="18" charset="0"/>
              </a:rPr>
              <a:t>to include measures of </a:t>
            </a:r>
            <a:r>
              <a:rPr lang="en-US" sz="2400" b="1" dirty="0">
                <a:solidFill>
                  <a:srgbClr val="FF0000"/>
                </a:solidFill>
                <a:ea typeface="Times New Roman" panose="02020603050405020304" pitchFamily="18" charset="0"/>
              </a:rPr>
              <a:t>HUMAN, SOCIAL, NATURAL AND ENVIRONMENTAL CAPITAL.</a:t>
            </a: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227012" y="1188721"/>
            <a:ext cx="11737976" cy="5025044"/>
          </a:xfrm>
        </p:spPr>
        <p:txBody>
          <a:bodyPr>
            <a:normAutofit/>
          </a:bodyPr>
          <a:lstStyle/>
          <a:p>
            <a:pPr marL="514350" indent="-514350" algn="just">
              <a:buFont typeface="+mj-lt"/>
              <a:buAutoNum type="arabicPeriod"/>
            </a:pPr>
            <a:r>
              <a:rPr lang="en-US" sz="2400" b="1" dirty="0">
                <a:solidFill>
                  <a:schemeClr val="tx1"/>
                </a:solidFill>
                <a:ea typeface="Times New Roman" panose="02020603050405020304" pitchFamily="18" charset="0"/>
              </a:rPr>
              <a:t>The terms </a:t>
            </a:r>
            <a:r>
              <a:rPr lang="en-US" sz="2400" b="1" dirty="0">
                <a:solidFill>
                  <a:srgbClr val="FF0000"/>
                </a:solidFill>
                <a:ea typeface="Times New Roman" panose="02020603050405020304" pitchFamily="18" charset="0"/>
              </a:rPr>
              <a:t>SUSTAINABILITY </a:t>
            </a:r>
            <a:r>
              <a:rPr lang="en-US" sz="2400" b="1" dirty="0">
                <a:solidFill>
                  <a:schemeClr val="tx1"/>
                </a:solidFill>
                <a:ea typeface="Times New Roman" panose="02020603050405020304" pitchFamily="18" charset="0"/>
              </a:rPr>
              <a:t>and </a:t>
            </a:r>
            <a:r>
              <a:rPr lang="en-US" sz="2400" b="1" dirty="0">
                <a:solidFill>
                  <a:srgbClr val="FF0000"/>
                </a:solidFill>
                <a:ea typeface="Times New Roman" panose="02020603050405020304" pitchFamily="18" charset="0"/>
              </a:rPr>
              <a:t>SUSTAINABLE DEVELOPMENT </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often used INTERCHANGEABLY (especially in public debates). </a:t>
            </a:r>
            <a:endParaRPr lang="cs-CZ" sz="2400" b="1" dirty="0">
              <a:solidFill>
                <a:schemeClr val="tx1"/>
              </a:solidFill>
              <a:ea typeface="Times New Roman" panose="02020603050405020304" pitchFamily="18" charset="0"/>
            </a:endParaRPr>
          </a:p>
          <a:p>
            <a:pPr marL="0" indent="0" algn="just">
              <a:buNone/>
            </a:pPr>
            <a:r>
              <a:rPr lang="cs-CZ" sz="2400" b="1" dirty="0">
                <a:solidFill>
                  <a:schemeClr val="tx1"/>
                </a:solidFill>
                <a:ea typeface="Times New Roman" panose="02020603050405020304" pitchFamily="18" charset="0"/>
              </a:rPr>
              <a:t>M</a:t>
            </a:r>
            <a:r>
              <a:rPr lang="en-US" sz="2400" b="1" dirty="0">
                <a:solidFill>
                  <a:schemeClr val="tx1"/>
                </a:solidFill>
                <a:ea typeface="Times New Roman" panose="02020603050405020304" pitchFamily="18" charset="0"/>
              </a:rPr>
              <a:t>any scholars</a:t>
            </a:r>
            <a:r>
              <a:rPr lang="cs-CZ" sz="2400" b="1" dirty="0">
                <a:solidFill>
                  <a:schemeClr val="tx1"/>
                </a:solidFill>
                <a:ea typeface="Times New Roman" panose="02020603050405020304" pitchFamily="18" charset="0"/>
              </a:rPr>
              <a:t> (</a:t>
            </a:r>
            <a:r>
              <a:rPr lang="en-US" sz="2400" b="1" dirty="0" err="1">
                <a:solidFill>
                  <a:schemeClr val="tx1"/>
                </a:solidFill>
                <a:ea typeface="Times New Roman" panose="02020603050405020304" pitchFamily="18" charset="0"/>
              </a:rPr>
              <a:t>Axelsson</a:t>
            </a:r>
            <a:r>
              <a:rPr lang="en-US" sz="2400" b="1" dirty="0">
                <a:solidFill>
                  <a:schemeClr val="tx1"/>
                </a:solidFill>
                <a:ea typeface="Times New Roman" panose="02020603050405020304" pitchFamily="18" charset="0"/>
              </a:rPr>
              <a:t> et al.</a:t>
            </a:r>
            <a:r>
              <a:rPr lang="cs-CZ" sz="2400" b="1" dirty="0">
                <a:solidFill>
                  <a:schemeClr val="tx1"/>
                </a:solidFill>
                <a:ea typeface="Times New Roman" panose="02020603050405020304" pitchFamily="18" charset="0"/>
              </a:rPr>
              <a:t>, </a:t>
            </a:r>
            <a:r>
              <a:rPr lang="en-US" sz="2400" b="1" dirty="0">
                <a:solidFill>
                  <a:schemeClr val="tx1"/>
                </a:solidFill>
                <a:ea typeface="Times New Roman" panose="02020603050405020304" pitchFamily="18" charset="0"/>
              </a:rPr>
              <a:t>2011)</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the TWO TERMS</a:t>
            </a:r>
            <a:r>
              <a:rPr lang="cs-CZ" sz="2400" b="1" dirty="0">
                <a:solidFill>
                  <a:schemeClr val="tx1"/>
                </a:solidFill>
                <a:ea typeface="Times New Roman" panose="02020603050405020304" pitchFamily="18" charset="0"/>
              </a:rPr>
              <a:t> – </a:t>
            </a:r>
            <a:r>
              <a:rPr lang="en-US" sz="2400" b="1" dirty="0">
                <a:solidFill>
                  <a:schemeClr val="tx1"/>
                </a:solidFill>
                <a:ea typeface="Times New Roman" panose="02020603050405020304" pitchFamily="18" charset="0"/>
              </a:rPr>
              <a:t>different meanings</a:t>
            </a:r>
            <a:r>
              <a:rPr lang="cs-CZ" sz="2400" b="1" dirty="0">
                <a:solidFill>
                  <a:schemeClr val="tx1"/>
                </a:solidFill>
                <a:ea typeface="Times New Roman" panose="02020603050405020304" pitchFamily="18" charset="0"/>
              </a:rPr>
              <a:t>; </a:t>
            </a:r>
          </a:p>
          <a:p>
            <a:pPr marL="514350" indent="-514350" algn="just">
              <a:buFont typeface="+mj-lt"/>
              <a:buAutoNum type="arabicPeriod" startAt="2"/>
            </a:pPr>
            <a:r>
              <a:rPr lang="en-US" sz="2400" b="1" dirty="0">
                <a:solidFill>
                  <a:srgbClr val="FF0000"/>
                </a:solidFill>
                <a:ea typeface="Times New Roman" panose="02020603050405020304" pitchFamily="18" charset="0"/>
              </a:rPr>
              <a:t>SUSTAINABILITY</a:t>
            </a:r>
            <a:r>
              <a:rPr lang="cs-CZ" sz="2400" b="1" dirty="0">
                <a:solidFill>
                  <a:srgbClr val="FF0000"/>
                </a:solidFill>
                <a:ea typeface="Times New Roman" panose="02020603050405020304" pitchFamily="18" charset="0"/>
              </a:rPr>
              <a:t>:</a:t>
            </a:r>
            <a:r>
              <a:rPr lang="en-US" sz="2400" b="1" dirty="0">
                <a:solidFill>
                  <a:srgbClr val="FF0000"/>
                </a:solidFill>
                <a:ea typeface="Times New Roman" panose="02020603050405020304" pitchFamily="18" charset="0"/>
              </a:rPr>
              <a:t> </a:t>
            </a:r>
            <a:endParaRPr lang="cs-CZ" sz="2400" b="1" dirty="0">
              <a:solidFill>
                <a:srgbClr val="FF0000"/>
              </a:solidFill>
              <a:ea typeface="Times New Roman" panose="02020603050405020304" pitchFamily="18" charset="0"/>
            </a:endParaRPr>
          </a:p>
          <a:p>
            <a:pPr algn="just">
              <a:buFont typeface="Wingdings" panose="05000000000000000000" pitchFamily="2" charset="2"/>
              <a:buChar char="ü"/>
            </a:pPr>
            <a:r>
              <a:rPr lang="en-US" sz="2400" b="1" dirty="0">
                <a:solidFill>
                  <a:schemeClr val="tx1"/>
                </a:solidFill>
                <a:ea typeface="Times New Roman" panose="02020603050405020304" pitchFamily="18" charset="0"/>
              </a:rPr>
              <a:t>The issue of what SUSTAINABILITY means </a:t>
            </a:r>
            <a:r>
              <a:rPr lang="cs-CZ" sz="2400" b="1" dirty="0">
                <a:solidFill>
                  <a:schemeClr val="tx1"/>
                </a:solidFill>
                <a:ea typeface="Times New Roman" panose="02020603050405020304" pitchFamily="18" charset="0"/>
              </a:rPr>
              <a:t>– </a:t>
            </a:r>
            <a:r>
              <a:rPr lang="en-US" sz="2400" b="1" dirty="0">
                <a:solidFill>
                  <a:schemeClr val="tx1"/>
                </a:solidFill>
                <a:ea typeface="Times New Roman" panose="02020603050405020304" pitchFamily="18" charset="0"/>
              </a:rPr>
              <a:t>MORE </a:t>
            </a:r>
            <a:r>
              <a:rPr lang="en-US" sz="2400" b="1" dirty="0">
                <a:solidFill>
                  <a:srgbClr val="FF0000"/>
                </a:solidFill>
                <a:ea typeface="Times New Roman" panose="02020603050405020304" pitchFamily="18" charset="0"/>
              </a:rPr>
              <a:t>COMPLEX </a:t>
            </a:r>
            <a:r>
              <a:rPr lang="en-US" sz="2400" b="1" dirty="0">
                <a:solidFill>
                  <a:schemeClr val="tx1"/>
                </a:solidFill>
                <a:ea typeface="Times New Roman" panose="02020603050405020304" pitchFamily="18" charset="0"/>
              </a:rPr>
              <a:t>currently </a:t>
            </a:r>
            <a:r>
              <a:rPr lang="en-US" sz="1600" b="1" dirty="0">
                <a:solidFill>
                  <a:schemeClr val="tx1"/>
                </a:solidFill>
                <a:ea typeface="Times New Roman" panose="02020603050405020304" pitchFamily="18" charset="0"/>
              </a:rPr>
              <a:t>(Kidd 1992, Lee 1993, Clark 2002)</a:t>
            </a:r>
            <a:r>
              <a:rPr lang="cs-CZ" sz="1600" b="1" dirty="0">
                <a:solidFill>
                  <a:schemeClr val="tx1"/>
                </a:solidFill>
                <a:ea typeface="Times New Roman" panose="02020603050405020304" pitchFamily="18" charset="0"/>
              </a:rPr>
              <a:t>:</a:t>
            </a:r>
            <a:endParaRPr lang="cs-CZ" sz="2400" b="1" dirty="0">
              <a:solidFill>
                <a:schemeClr val="tx1"/>
              </a:solidFill>
              <a:ea typeface="Times New Roman" panose="02020603050405020304" pitchFamily="18" charset="0"/>
            </a:endParaRPr>
          </a:p>
          <a:p>
            <a:pPr algn="just">
              <a:buFont typeface="Wingdings" panose="05000000000000000000" pitchFamily="2" charset="2"/>
              <a:buChar char="ü"/>
            </a:pPr>
            <a:r>
              <a:rPr lang="en-US" sz="2400" b="1" dirty="0">
                <a:solidFill>
                  <a:schemeClr val="tx1"/>
                </a:solidFill>
                <a:ea typeface="Times New Roman" panose="02020603050405020304" pitchFamily="18" charset="0"/>
              </a:rPr>
              <a:t>This term includes ECOLOGICAL INTEGRITY, BIODIVERSITY CONSERVATION or </a:t>
            </a:r>
            <a:r>
              <a:rPr lang="en-US" sz="2400" b="1" dirty="0">
                <a:solidFill>
                  <a:srgbClr val="FF0000"/>
                </a:solidFill>
                <a:ea typeface="Times New Roman" panose="02020603050405020304" pitchFamily="18" charset="0"/>
              </a:rPr>
              <a:t>ECOLOGICAL SUSTAINABILITY</a:t>
            </a:r>
            <a:r>
              <a:rPr lang="en-US" sz="2400" b="1" dirty="0">
                <a:solidFill>
                  <a:schemeClr val="tx1"/>
                </a:solidFill>
                <a:ea typeface="Times New Roman" panose="02020603050405020304" pitchFamily="18" charset="0"/>
              </a:rPr>
              <a:t> </a:t>
            </a:r>
            <a:r>
              <a:rPr lang="en-US" sz="1800" b="1" dirty="0">
                <a:solidFill>
                  <a:schemeClr val="tx1"/>
                </a:solidFill>
                <a:ea typeface="Times New Roman" panose="02020603050405020304" pitchFamily="18" charset="0"/>
              </a:rPr>
              <a:t>(Parotta et al. 2006; Ramakrishnan 2001)</a:t>
            </a:r>
            <a:r>
              <a:rPr lang="cs-CZ" sz="2400" b="1" dirty="0">
                <a:solidFill>
                  <a:schemeClr val="tx1"/>
                </a:solidFill>
                <a:ea typeface="Times New Roman" panose="02020603050405020304" pitchFamily="18" charset="0"/>
              </a:rPr>
              <a:t>, </a:t>
            </a:r>
            <a:r>
              <a:rPr lang="en-US" sz="2400" b="1" dirty="0">
                <a:solidFill>
                  <a:schemeClr val="tx1"/>
                </a:solidFill>
                <a:ea typeface="Times New Roman" panose="02020603050405020304" pitchFamily="18" charset="0"/>
              </a:rPr>
              <a:t>linked to the potential of an EXPLOITED ECOSYSTEM to subsist over time </a:t>
            </a:r>
            <a:r>
              <a:rPr lang="en-US" sz="1800" b="1" dirty="0">
                <a:solidFill>
                  <a:schemeClr val="tx1"/>
                </a:solidFill>
                <a:ea typeface="Times New Roman" panose="02020603050405020304" pitchFamily="18" charset="0"/>
              </a:rPr>
              <a:t>(</a:t>
            </a:r>
            <a:r>
              <a:rPr lang="en-US" sz="1800" b="1" dirty="0" err="1">
                <a:solidFill>
                  <a:schemeClr val="tx1"/>
                </a:solidFill>
                <a:ea typeface="Times New Roman" panose="02020603050405020304" pitchFamily="18" charset="0"/>
              </a:rPr>
              <a:t>Reboratti</a:t>
            </a:r>
            <a:r>
              <a:rPr lang="en-US" sz="1800" b="1" dirty="0">
                <a:solidFill>
                  <a:schemeClr val="tx1"/>
                </a:solidFill>
                <a:ea typeface="Times New Roman" panose="02020603050405020304" pitchFamily="18" charset="0"/>
              </a:rPr>
              <a:t> 1999)</a:t>
            </a:r>
            <a:r>
              <a:rPr lang="en-US" sz="2400" b="1" dirty="0">
                <a:solidFill>
                  <a:schemeClr val="tx1"/>
                </a:solidFill>
                <a:ea typeface="Times New Roman" panose="02020603050405020304" pitchFamily="18" charset="0"/>
              </a:rPr>
              <a:t>, and continue to provide GOODS</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VALUES for HUMANS. </a:t>
            </a:r>
            <a:endParaRPr lang="cs-CZ" sz="2400" b="1" dirty="0">
              <a:solidFill>
                <a:schemeClr val="tx1"/>
              </a:solidFill>
              <a:ea typeface="Times New Roman" panose="02020603050405020304" pitchFamily="18" charset="0"/>
            </a:endParaRPr>
          </a:p>
          <a:p>
            <a:pPr algn="just">
              <a:buFont typeface="Wingdings" panose="05000000000000000000" pitchFamily="2" charset="2"/>
              <a:buChar char="ü"/>
            </a:pPr>
            <a:r>
              <a:rPr lang="en-US" sz="2400" b="1" dirty="0">
                <a:solidFill>
                  <a:schemeClr val="tx1"/>
                </a:solidFill>
                <a:ea typeface="Times New Roman" panose="02020603050405020304" pitchFamily="18" charset="0"/>
              </a:rPr>
              <a:t>Sartori et al. (2014)</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SUSTAINABILITY </a:t>
            </a:r>
            <a:r>
              <a:rPr lang="cs-CZ" sz="2400" b="1" dirty="0">
                <a:solidFill>
                  <a:schemeClr val="tx1"/>
                </a:solidFill>
                <a:ea typeface="Times New Roman" panose="02020603050405020304" pitchFamily="18" charset="0"/>
              </a:rPr>
              <a:t>– </a:t>
            </a:r>
            <a:r>
              <a:rPr lang="en-US" sz="2400" b="1" dirty="0">
                <a:solidFill>
                  <a:schemeClr val="tx1"/>
                </a:solidFill>
                <a:ea typeface="Times New Roman" panose="02020603050405020304" pitchFamily="18" charset="0"/>
              </a:rPr>
              <a:t>a </a:t>
            </a:r>
            <a:r>
              <a:rPr lang="en-US" sz="2400" b="1" dirty="0">
                <a:solidFill>
                  <a:srgbClr val="FF0000"/>
                </a:solidFill>
                <a:ea typeface="Times New Roman" panose="02020603050405020304" pitchFamily="18" charset="0"/>
              </a:rPr>
              <a:t>PROCESS </a:t>
            </a:r>
            <a:r>
              <a:rPr lang="cs-CZ" sz="2400" b="1" dirty="0">
                <a:solidFill>
                  <a:srgbClr val="FF0000"/>
                </a:solidFill>
                <a:ea typeface="Times New Roman" panose="02020603050405020304" pitchFamily="18" charset="0"/>
              </a:rPr>
              <a:t>/</a:t>
            </a:r>
            <a:r>
              <a:rPr lang="en-US" sz="2400" b="1" dirty="0">
                <a:solidFill>
                  <a:srgbClr val="FF0000"/>
                </a:solidFill>
                <a:ea typeface="Times New Roman" panose="02020603050405020304" pitchFamily="18" charset="0"/>
              </a:rPr>
              <a:t> MECHANISM </a:t>
            </a:r>
            <a:r>
              <a:rPr lang="en-US" sz="2400" b="1" dirty="0">
                <a:solidFill>
                  <a:schemeClr val="tx1"/>
                </a:solidFill>
                <a:ea typeface="Times New Roman" panose="02020603050405020304" pitchFamily="18" charset="0"/>
              </a:rPr>
              <a:t>to achieve </a:t>
            </a:r>
            <a:r>
              <a:rPr lang="en-US" sz="2400" b="1" dirty="0">
                <a:solidFill>
                  <a:srgbClr val="FF0000"/>
                </a:solidFill>
                <a:ea typeface="Times New Roman" panose="02020603050405020304" pitchFamily="18" charset="0"/>
              </a:rPr>
              <a:t>SD. </a:t>
            </a:r>
            <a:endParaRPr lang="cs-CZ" sz="2400" b="1" dirty="0">
              <a:solidFill>
                <a:srgbClr val="FF0000"/>
              </a:solidFill>
              <a:ea typeface="Times New Roman" panose="02020603050405020304" pitchFamily="18" charset="0"/>
            </a:endParaRPr>
          </a:p>
          <a:p>
            <a:pPr algn="just">
              <a:buFont typeface="Wingdings" panose="05000000000000000000" pitchFamily="2" charset="2"/>
              <a:buChar char="ü"/>
            </a:pPr>
            <a:r>
              <a:rPr lang="en-US" sz="2400" b="1" dirty="0">
                <a:solidFill>
                  <a:schemeClr val="tx1"/>
                </a:solidFill>
                <a:ea typeface="Times New Roman" panose="02020603050405020304" pitchFamily="18" charset="0"/>
              </a:rPr>
              <a:t>The concept of SUSTAINABILITY</a:t>
            </a:r>
            <a:r>
              <a:rPr lang="cs-CZ" sz="2400" b="1" dirty="0">
                <a:solidFill>
                  <a:schemeClr val="tx1"/>
                </a:solidFill>
                <a:ea typeface="Times New Roman" panose="02020603050405020304" pitchFamily="18" charset="0"/>
              </a:rPr>
              <a:t> – </a:t>
            </a:r>
            <a:r>
              <a:rPr lang="en-US" sz="2400" b="1" dirty="0">
                <a:solidFill>
                  <a:srgbClr val="FF0000"/>
                </a:solidFill>
                <a:ea typeface="Times New Roman" panose="02020603050405020304" pitchFamily="18" charset="0"/>
              </a:rPr>
              <a:t>CONCEPTUAL</a:t>
            </a:r>
            <a:r>
              <a:rPr lang="en-US" sz="2400" b="1" dirty="0">
                <a:solidFill>
                  <a:schemeClr val="tx1"/>
                </a:solidFill>
                <a:ea typeface="Times New Roman" panose="02020603050405020304" pitchFamily="18" charset="0"/>
              </a:rPr>
              <a:t> </a:t>
            </a:r>
            <a:r>
              <a:rPr lang="en-US" sz="1600" b="1" dirty="0">
                <a:solidFill>
                  <a:schemeClr val="tx1"/>
                </a:solidFill>
                <a:ea typeface="Times New Roman" panose="02020603050405020304" pitchFamily="18" charset="0"/>
              </a:rPr>
              <a:t>(Ekins et al., 2003)</a:t>
            </a:r>
            <a:r>
              <a:rPr lang="en-US" sz="1800" b="1" dirty="0">
                <a:solidFill>
                  <a:schemeClr val="tx1"/>
                </a:solidFill>
                <a:ea typeface="Times New Roman" panose="02020603050405020304" pitchFamily="18" charset="0"/>
              </a:rPr>
              <a:t> </a:t>
            </a:r>
            <a:r>
              <a:rPr lang="en-US" sz="2400" b="1" dirty="0">
                <a:solidFill>
                  <a:schemeClr val="tx1"/>
                </a:solidFill>
                <a:ea typeface="Times New Roman" panose="02020603050405020304" pitchFamily="18" charset="0"/>
              </a:rPr>
              <a:t>and hence often misunderstood.</a:t>
            </a:r>
            <a:endParaRPr lang="cs-CZ" sz="2400" b="1" dirty="0">
              <a:solidFill>
                <a:schemeClr val="tx1"/>
              </a:solidFill>
              <a:ea typeface="Times New Roman" panose="02020603050405020304" pitchFamily="18" charset="0"/>
            </a:endParaRPr>
          </a:p>
          <a:p>
            <a:pPr marL="0" indent="0" algn="just">
              <a:buNone/>
            </a:pPr>
            <a:endParaRPr lang="cs-CZ" sz="2400" b="1" dirty="0">
              <a:solidFill>
                <a:schemeClr val="tx1"/>
              </a:solidFill>
              <a:ea typeface="Times New Roman" panose="02020603050405020304" pitchFamily="18" charset="0"/>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16</a:t>
            </a:fld>
            <a:endParaRPr lang="cs-CZ"/>
          </a:p>
        </p:txBody>
      </p:sp>
      <p:sp>
        <p:nvSpPr>
          <p:cNvPr id="5" name="Nadpis 1"/>
          <p:cNvSpPr txBox="1"/>
          <p:nvPr/>
        </p:nvSpPr>
        <p:spPr>
          <a:xfrm>
            <a:off x="2125685" y="218180"/>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a:solidFill>
                  <a:srgbClr val="FF0000"/>
                </a:solidFill>
              </a:rPr>
              <a:t>Concept of </a:t>
            </a:r>
            <a:r>
              <a:rPr lang="cs-CZ" sz="3200" dirty="0">
                <a:solidFill>
                  <a:srgbClr val="FF0000"/>
                </a:solidFill>
              </a:rPr>
              <a:t>Sustainability/</a:t>
            </a:r>
            <a:r>
              <a:rPr lang="en-US" sz="3200" dirty="0">
                <a:solidFill>
                  <a:srgbClr val="FF0000"/>
                </a:solidFill>
              </a:rPr>
              <a:t>Sustainable Development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227012" y="1188720"/>
            <a:ext cx="11400415" cy="5451100"/>
          </a:xfrm>
        </p:spPr>
        <p:txBody>
          <a:bodyPr>
            <a:normAutofit/>
          </a:bodyPr>
          <a:lstStyle/>
          <a:p>
            <a:pPr marL="514350" indent="-514350" algn="just">
              <a:buFont typeface="+mj-lt"/>
              <a:buAutoNum type="arabicPeriod" startAt="3"/>
            </a:pPr>
            <a:r>
              <a:rPr lang="en-US" sz="2400" b="1" dirty="0">
                <a:solidFill>
                  <a:srgbClr val="FF0000"/>
                </a:solidFill>
                <a:ea typeface="Times New Roman" panose="02020603050405020304" pitchFamily="18" charset="0"/>
              </a:rPr>
              <a:t>SD</a:t>
            </a:r>
            <a:r>
              <a:rPr lang="en-US" sz="2400" b="1" dirty="0">
                <a:solidFill>
                  <a:schemeClr val="tx1"/>
                </a:solidFill>
                <a:ea typeface="Times New Roman" panose="02020603050405020304" pitchFamily="18" charset="0"/>
              </a:rPr>
              <a:t> </a:t>
            </a:r>
            <a:r>
              <a:rPr lang="cs-CZ" sz="2400" b="1" dirty="0">
                <a:solidFill>
                  <a:schemeClr val="tx1"/>
                </a:solidFill>
                <a:ea typeface="Times New Roman" panose="02020603050405020304" pitchFamily="18" charset="0"/>
              </a:rPr>
              <a:t>– </a:t>
            </a:r>
            <a:r>
              <a:rPr lang="en-US" sz="2400" b="1" dirty="0">
                <a:solidFill>
                  <a:schemeClr val="tx1"/>
                </a:solidFill>
                <a:ea typeface="Times New Roman" panose="02020603050405020304" pitchFamily="18" charset="0"/>
              </a:rPr>
              <a:t>about the </a:t>
            </a:r>
            <a:r>
              <a:rPr lang="en-US" sz="2400" b="1" dirty="0">
                <a:solidFill>
                  <a:srgbClr val="FF0000"/>
                </a:solidFill>
                <a:ea typeface="Times New Roman" panose="02020603050405020304" pitchFamily="18" charset="0"/>
              </a:rPr>
              <a:t>SOCIETAL PROCESS </a:t>
            </a:r>
            <a:r>
              <a:rPr lang="en-US" sz="2400" b="1" dirty="0">
                <a:solidFill>
                  <a:schemeClr val="tx1"/>
                </a:solidFill>
                <a:ea typeface="Times New Roman" panose="02020603050405020304" pitchFamily="18" charset="0"/>
              </a:rPr>
              <a:t>of moving toward COLLECTIVE ECONOMIC, ECOLOGICAL and SOCIO-CULTURAL GOALS by MULTIPLE STAKEHOLDERS (ACTORS) with DIFFERENT POWERS at MULTIPLE LEVELS of DECISION-MAKING </a:t>
            </a:r>
            <a:r>
              <a:rPr lang="en-US" sz="2000" b="1" dirty="0">
                <a:solidFill>
                  <a:schemeClr val="tx1"/>
                </a:solidFill>
                <a:ea typeface="Times New Roman" panose="02020603050405020304" pitchFamily="18" charset="0"/>
              </a:rPr>
              <a:t>(WCED 1987; Baker 2006; Strange and Bayley 2008).</a:t>
            </a:r>
            <a:endParaRPr lang="cs-CZ" sz="2400" b="1" dirty="0">
              <a:solidFill>
                <a:schemeClr val="tx1"/>
              </a:solidFill>
              <a:ea typeface="Times New Roman" panose="02020603050405020304" pitchFamily="18" charset="0"/>
            </a:endParaRPr>
          </a:p>
          <a:p>
            <a:pPr algn="just">
              <a:buFont typeface="Wingdings" panose="05000000000000000000" pitchFamily="2" charset="2"/>
              <a:buChar char="ü"/>
            </a:pPr>
            <a:r>
              <a:rPr lang="en-US" sz="2400" b="1" dirty="0">
                <a:solidFill>
                  <a:schemeClr val="tx1"/>
                </a:solidFill>
                <a:ea typeface="Times New Roman" panose="02020603050405020304" pitchFamily="18" charset="0"/>
              </a:rPr>
              <a:t> </a:t>
            </a:r>
            <a:r>
              <a:rPr lang="en-US" sz="2400" b="1" dirty="0">
                <a:solidFill>
                  <a:srgbClr val="FF0000"/>
                </a:solidFill>
                <a:ea typeface="Times New Roman" panose="02020603050405020304" pitchFamily="18" charset="0"/>
              </a:rPr>
              <a:t>A shift from GOVERNMENT to GOVERNANCE</a:t>
            </a:r>
            <a:r>
              <a:rPr lang="cs-CZ" sz="2400" b="1" dirty="0">
                <a:solidFill>
                  <a:srgbClr val="FF0000"/>
                </a:solidFill>
                <a:ea typeface="Times New Roman" panose="02020603050405020304" pitchFamily="18" charset="0"/>
              </a:rPr>
              <a:t> </a:t>
            </a:r>
            <a:r>
              <a:rPr lang="en-US" sz="2400" b="1" dirty="0">
                <a:solidFill>
                  <a:srgbClr val="FF0000"/>
                </a:solidFill>
                <a:ea typeface="Times New Roman" panose="02020603050405020304" pitchFamily="18" charset="0"/>
              </a:rPr>
              <a:t> </a:t>
            </a:r>
            <a:r>
              <a:rPr lang="en-US" sz="2000" b="1" dirty="0">
                <a:solidFill>
                  <a:schemeClr val="tx1"/>
                </a:solidFill>
                <a:ea typeface="Times New Roman" panose="02020603050405020304" pitchFamily="18" charset="0"/>
              </a:rPr>
              <a:t>(Pierre 2000, Peters 2000)</a:t>
            </a:r>
            <a:r>
              <a:rPr lang="en-US" sz="2400" b="1" dirty="0">
                <a:solidFill>
                  <a:schemeClr val="tx1"/>
                </a:solidFill>
                <a:ea typeface="Times New Roman" panose="02020603050405020304" pitchFamily="18" charset="0"/>
              </a:rPr>
              <a:t>, which requires collaboration between SOCIETAL SECTORS at different ADMINISTRATIVE LEVELS </a:t>
            </a:r>
            <a:r>
              <a:rPr lang="en-US" sz="2000" b="1" dirty="0">
                <a:solidFill>
                  <a:schemeClr val="tx1"/>
                </a:solidFill>
                <a:ea typeface="Times New Roman" panose="02020603050405020304" pitchFamily="18" charset="0"/>
              </a:rPr>
              <a:t>(Ostrom 1990)</a:t>
            </a:r>
            <a:r>
              <a:rPr lang="cs-CZ" sz="2000" b="1" dirty="0">
                <a:solidFill>
                  <a:schemeClr val="tx1"/>
                </a:solidFill>
                <a:ea typeface="Times New Roman" panose="02020603050405020304" pitchFamily="18" charset="0"/>
              </a:rPr>
              <a:t> </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crucial to this process. The importance of the </a:t>
            </a:r>
            <a:r>
              <a:rPr lang="en-US" sz="2400" b="1" dirty="0">
                <a:solidFill>
                  <a:srgbClr val="FF0000"/>
                </a:solidFill>
                <a:ea typeface="Times New Roman" panose="02020603050405020304" pitchFamily="18" charset="0"/>
              </a:rPr>
              <a:t>INSTITUTIONAL PILLAR </a:t>
            </a:r>
            <a:r>
              <a:rPr lang="en-US" sz="2400" b="1" dirty="0">
                <a:solidFill>
                  <a:schemeClr val="tx1"/>
                </a:solidFill>
                <a:ea typeface="Times New Roman" panose="02020603050405020304" pitchFamily="18" charset="0"/>
              </a:rPr>
              <a:t>of SD. </a:t>
            </a:r>
            <a:endParaRPr lang="cs-CZ" sz="2400" b="1" dirty="0">
              <a:solidFill>
                <a:schemeClr val="tx1"/>
              </a:solidFill>
              <a:ea typeface="Times New Roman" panose="02020603050405020304" pitchFamily="18" charset="0"/>
            </a:endParaRPr>
          </a:p>
          <a:p>
            <a:pPr algn="just">
              <a:buFont typeface="Wingdings" panose="05000000000000000000" pitchFamily="2" charset="2"/>
              <a:buChar char="§"/>
            </a:pPr>
            <a:r>
              <a:rPr lang="en-US" sz="2400" b="1" dirty="0">
                <a:solidFill>
                  <a:srgbClr val="FF0000"/>
                </a:solidFill>
                <a:ea typeface="Times New Roman" panose="02020603050405020304" pitchFamily="18" charset="0"/>
              </a:rPr>
              <a:t>SD </a:t>
            </a:r>
            <a:r>
              <a:rPr lang="cs-CZ" sz="2400" b="1" dirty="0">
                <a:solidFill>
                  <a:srgbClr val="FF0000"/>
                </a:solidFill>
                <a:ea typeface="Times New Roman" panose="02020603050405020304" pitchFamily="18" charset="0"/>
              </a:rPr>
              <a:t>– </a:t>
            </a:r>
            <a:r>
              <a:rPr lang="en-US" sz="2400" b="1" dirty="0">
                <a:solidFill>
                  <a:srgbClr val="FF0000"/>
                </a:solidFill>
                <a:ea typeface="Times New Roman" panose="02020603050405020304" pitchFamily="18" charset="0"/>
              </a:rPr>
              <a:t>a COLLABORATIVE LEARNING PROCESS, </a:t>
            </a:r>
            <a:r>
              <a:rPr lang="en-US" sz="2400" b="1" dirty="0">
                <a:solidFill>
                  <a:schemeClr val="tx1"/>
                </a:solidFill>
                <a:ea typeface="Times New Roman" panose="02020603050405020304" pitchFamily="18" charset="0"/>
              </a:rPr>
              <a:t>i.e. </a:t>
            </a:r>
            <a:r>
              <a:rPr lang="en-US" sz="2400" b="1" dirty="0">
                <a:solidFill>
                  <a:srgbClr val="FF0000"/>
                </a:solidFill>
                <a:ea typeface="Times New Roman" panose="02020603050405020304" pitchFamily="18" charset="0"/>
              </a:rPr>
              <a:t>SOCIAL LEARNING </a:t>
            </a:r>
            <a:r>
              <a:rPr lang="en-US" sz="2000" b="1" dirty="0">
                <a:solidFill>
                  <a:schemeClr val="tx1"/>
                </a:solidFill>
                <a:ea typeface="Times New Roman" panose="02020603050405020304" pitchFamily="18" charset="0"/>
              </a:rPr>
              <a:t>(Keen et al., 2005)</a:t>
            </a:r>
            <a:r>
              <a:rPr lang="en-US" sz="2400" b="1" dirty="0">
                <a:solidFill>
                  <a:schemeClr val="tx1"/>
                </a:solidFill>
                <a:ea typeface="Times New Roman" panose="02020603050405020304" pitchFamily="18" charset="0"/>
              </a:rPr>
              <a:t> in the LOCAL</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GLOBAL COMMUNITY </a:t>
            </a:r>
            <a:r>
              <a:rPr lang="en-US" sz="2000" b="1" dirty="0">
                <a:solidFill>
                  <a:schemeClr val="tx1"/>
                </a:solidFill>
                <a:ea typeface="Times New Roman" panose="02020603050405020304" pitchFamily="18" charset="0"/>
              </a:rPr>
              <a:t>(Daniels and Walker, 2001; Pretty, 2003; </a:t>
            </a:r>
            <a:r>
              <a:rPr lang="en-US" sz="2000" b="1" dirty="0" err="1">
                <a:solidFill>
                  <a:schemeClr val="tx1"/>
                </a:solidFill>
                <a:ea typeface="Times New Roman" panose="02020603050405020304" pitchFamily="18" charset="0"/>
              </a:rPr>
              <a:t>Wals</a:t>
            </a:r>
            <a:r>
              <a:rPr lang="en-US" sz="2000" b="1" dirty="0">
                <a:solidFill>
                  <a:schemeClr val="tx1"/>
                </a:solidFill>
                <a:ea typeface="Times New Roman" panose="02020603050405020304" pitchFamily="18" charset="0"/>
              </a:rPr>
              <a:t>, 2009) </a:t>
            </a:r>
            <a:r>
              <a:rPr lang="en-US" sz="2400" b="1" dirty="0">
                <a:solidFill>
                  <a:schemeClr val="tx1"/>
                </a:solidFill>
                <a:ea typeface="Times New Roman" panose="02020603050405020304" pitchFamily="18" charset="0"/>
              </a:rPr>
              <a:t>with the aim of building</a:t>
            </a:r>
            <a:r>
              <a:rPr lang="en-US" sz="2400" b="1" dirty="0">
                <a:solidFill>
                  <a:srgbClr val="FF0000"/>
                </a:solidFill>
                <a:ea typeface="Times New Roman" panose="02020603050405020304" pitchFamily="18" charset="0"/>
              </a:rPr>
              <a:t> SOCIAL CAPITAL </a:t>
            </a:r>
            <a:r>
              <a:rPr lang="en-US" sz="2400" b="1" dirty="0">
                <a:solidFill>
                  <a:schemeClr val="tx1"/>
                </a:solidFill>
                <a:ea typeface="Times New Roman" panose="02020603050405020304" pitchFamily="18" charset="0"/>
              </a:rPr>
              <a:t>and </a:t>
            </a:r>
            <a:r>
              <a:rPr lang="en-US" sz="2400" b="1" dirty="0">
                <a:solidFill>
                  <a:srgbClr val="FF0000"/>
                </a:solidFill>
                <a:ea typeface="Times New Roman" panose="02020603050405020304" pitchFamily="18" charset="0"/>
              </a:rPr>
              <a:t>CAPACITY </a:t>
            </a:r>
            <a:r>
              <a:rPr lang="en-US" sz="2400" b="1" dirty="0">
                <a:solidFill>
                  <a:schemeClr val="tx1"/>
                </a:solidFill>
                <a:ea typeface="Times New Roman" panose="02020603050405020304" pitchFamily="18" charset="0"/>
              </a:rPr>
              <a:t>to address </a:t>
            </a:r>
            <a:r>
              <a:rPr lang="en-US" sz="2400" b="1" dirty="0">
                <a:solidFill>
                  <a:srgbClr val="FF0000"/>
                </a:solidFill>
                <a:ea typeface="Times New Roman" panose="02020603050405020304" pitchFamily="18" charset="0"/>
              </a:rPr>
              <a:t>SUSTAINABILITY ISSUES </a:t>
            </a:r>
            <a:r>
              <a:rPr lang="en-US" sz="2000" b="1" dirty="0">
                <a:solidFill>
                  <a:schemeClr val="tx1"/>
                </a:solidFill>
                <a:ea typeface="Times New Roman" panose="02020603050405020304" pitchFamily="18" charset="0"/>
              </a:rPr>
              <a:t>(Woolcock 1998)</a:t>
            </a:r>
            <a:r>
              <a:rPr lang="en-US" sz="2400" b="1" dirty="0">
                <a:solidFill>
                  <a:schemeClr val="tx1"/>
                </a:solidFill>
                <a:ea typeface="Times New Roman" panose="02020603050405020304" pitchFamily="18" charset="0"/>
              </a:rPr>
              <a:t>. </a:t>
            </a:r>
            <a:endParaRPr lang="cs-CZ" sz="2400" b="1" dirty="0">
              <a:solidFill>
                <a:schemeClr val="tx1"/>
              </a:solidFill>
              <a:ea typeface="Times New Roman" panose="02020603050405020304" pitchFamily="18" charset="0"/>
            </a:endParaRPr>
          </a:p>
          <a:p>
            <a:pPr algn="just">
              <a:buFont typeface="Wingdings" panose="05000000000000000000" pitchFamily="2" charset="2"/>
              <a:buChar char="§"/>
            </a:pPr>
            <a:r>
              <a:rPr lang="en-US" sz="2400" b="1" dirty="0">
                <a:solidFill>
                  <a:srgbClr val="FF0000"/>
                </a:solidFill>
                <a:ea typeface="Times New Roman" panose="02020603050405020304" pitchFamily="18" charset="0"/>
              </a:rPr>
              <a:t>SD </a:t>
            </a:r>
            <a:r>
              <a:rPr lang="cs-CZ" sz="2400" b="1" dirty="0">
                <a:solidFill>
                  <a:srgbClr val="FF0000"/>
                </a:solidFill>
                <a:ea typeface="Times New Roman" panose="02020603050405020304" pitchFamily="18" charset="0"/>
              </a:rPr>
              <a:t>–</a:t>
            </a:r>
            <a:r>
              <a:rPr lang="en-US" sz="2400" b="1" dirty="0">
                <a:solidFill>
                  <a:srgbClr val="FF0000"/>
                </a:solidFill>
                <a:ea typeface="Times New Roman" panose="02020603050405020304" pitchFamily="18" charset="0"/>
              </a:rPr>
              <a:t> MULTIDIMENSIONAL in scope </a:t>
            </a:r>
            <a:r>
              <a:rPr lang="en-US" sz="2000" b="1" dirty="0">
                <a:solidFill>
                  <a:schemeClr val="tx1"/>
                </a:solidFill>
                <a:ea typeface="Times New Roman" panose="02020603050405020304" pitchFamily="18" charset="0"/>
              </a:rPr>
              <a:t>(Slimane, 2012)</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an </a:t>
            </a:r>
            <a:r>
              <a:rPr lang="en-US" sz="2400" b="1" dirty="0">
                <a:solidFill>
                  <a:srgbClr val="FF0000"/>
                </a:solidFill>
                <a:ea typeface="Times New Roman" panose="02020603050405020304" pitchFamily="18" charset="0"/>
              </a:rPr>
              <a:t>INTEGRATED CONCEPT </a:t>
            </a:r>
            <a:r>
              <a:rPr lang="en-US" sz="2000" b="1" dirty="0">
                <a:solidFill>
                  <a:schemeClr val="tx1"/>
                </a:solidFill>
                <a:ea typeface="Times New Roman" panose="02020603050405020304" pitchFamily="18" charset="0"/>
              </a:rPr>
              <a:t>(Sartori et al., 2014)</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based on the </a:t>
            </a:r>
            <a:r>
              <a:rPr lang="en-US" sz="2400" b="1" dirty="0">
                <a:solidFill>
                  <a:srgbClr val="FF0000"/>
                </a:solidFill>
                <a:ea typeface="Times New Roman" panose="02020603050405020304" pitchFamily="18" charset="0"/>
              </a:rPr>
              <a:t>PRINCIPLES of SUSTAINABILITY </a:t>
            </a:r>
            <a:r>
              <a:rPr lang="en-US" sz="2000" b="1" dirty="0">
                <a:solidFill>
                  <a:schemeClr val="tx1"/>
                </a:solidFill>
                <a:ea typeface="Times New Roman" panose="02020603050405020304" pitchFamily="18" charset="0"/>
              </a:rPr>
              <a:t>(</a:t>
            </a:r>
            <a:r>
              <a:rPr lang="en-US" sz="2000" b="1" dirty="0" err="1">
                <a:solidFill>
                  <a:schemeClr val="tx1"/>
                </a:solidFill>
                <a:ea typeface="Times New Roman" panose="02020603050405020304" pitchFamily="18" charset="0"/>
              </a:rPr>
              <a:t>Dovers</a:t>
            </a:r>
            <a:r>
              <a:rPr lang="en-US" sz="2000" b="1" dirty="0">
                <a:solidFill>
                  <a:schemeClr val="tx1"/>
                </a:solidFill>
                <a:ea typeface="Times New Roman" panose="02020603050405020304" pitchFamily="18" charset="0"/>
              </a:rPr>
              <a:t> and </a:t>
            </a:r>
            <a:r>
              <a:rPr lang="en-US" sz="2000" b="1" dirty="0" err="1">
                <a:solidFill>
                  <a:schemeClr val="tx1"/>
                </a:solidFill>
                <a:ea typeface="Times New Roman" panose="02020603050405020304" pitchFamily="18" charset="0"/>
              </a:rPr>
              <a:t>Handmer</a:t>
            </a:r>
            <a:r>
              <a:rPr lang="en-US" sz="2000" b="1" dirty="0">
                <a:solidFill>
                  <a:schemeClr val="tx1"/>
                </a:solidFill>
                <a:ea typeface="Times New Roman" panose="02020603050405020304" pitchFamily="18" charset="0"/>
              </a:rPr>
              <a:t>, 1992). </a:t>
            </a:r>
            <a:endParaRPr lang="cs-CZ" sz="2000" b="1" dirty="0">
              <a:solidFill>
                <a:schemeClr val="tx1"/>
              </a:solidFill>
              <a:ea typeface="Times New Roman" panose="02020603050405020304" pitchFamily="18" charset="0"/>
            </a:endParaRPr>
          </a:p>
          <a:p>
            <a:pPr marL="0" indent="0" algn="just">
              <a:buNone/>
            </a:pPr>
            <a:endParaRPr lang="cs-CZ" sz="2400" b="1" dirty="0">
              <a:solidFill>
                <a:schemeClr val="tx1"/>
              </a:solidFill>
              <a:ea typeface="Times New Roman" panose="02020603050405020304" pitchFamily="18" charset="0"/>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17</a:t>
            </a:fld>
            <a:endParaRPr lang="cs-CZ"/>
          </a:p>
        </p:txBody>
      </p:sp>
      <p:sp>
        <p:nvSpPr>
          <p:cNvPr id="8" name="Nadpis 1"/>
          <p:cNvSpPr txBox="1"/>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a:solidFill>
                  <a:srgbClr val="FF0000"/>
                </a:solidFill>
              </a:rPr>
              <a:t>Concept of </a:t>
            </a:r>
            <a:r>
              <a:rPr lang="cs-CZ" sz="3200" dirty="0">
                <a:solidFill>
                  <a:srgbClr val="FF0000"/>
                </a:solidFill>
              </a:rPr>
              <a:t>Sustainability/</a:t>
            </a:r>
            <a:r>
              <a:rPr lang="en-US" sz="3200" dirty="0">
                <a:solidFill>
                  <a:srgbClr val="FF0000"/>
                </a:solidFill>
              </a:rPr>
              <a:t>Sustainable Development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227012" y="1188720"/>
            <a:ext cx="11596688" cy="5451100"/>
          </a:xfrm>
        </p:spPr>
        <p:txBody>
          <a:bodyPr>
            <a:normAutofit/>
          </a:bodyPr>
          <a:lstStyle/>
          <a:p>
            <a:pPr algn="just">
              <a:buFont typeface="Wingdings" panose="05000000000000000000" pitchFamily="2" charset="2"/>
              <a:buChar char="§"/>
            </a:pPr>
            <a:r>
              <a:rPr lang="en-US" sz="3200" b="1" dirty="0">
                <a:solidFill>
                  <a:srgbClr val="FF0000"/>
                </a:solidFill>
                <a:ea typeface="Times New Roman" panose="02020603050405020304" pitchFamily="18" charset="0"/>
              </a:rPr>
              <a:t>The concept of SD </a:t>
            </a:r>
            <a:r>
              <a:rPr lang="en-US" sz="3200" b="1" dirty="0">
                <a:solidFill>
                  <a:schemeClr val="tx1"/>
                </a:solidFill>
                <a:ea typeface="Times New Roman" panose="02020603050405020304" pitchFamily="18" charset="0"/>
              </a:rPr>
              <a:t>– aimed at finding a balance between preserving </a:t>
            </a:r>
            <a:r>
              <a:rPr lang="en-US" sz="3200" b="1" dirty="0">
                <a:solidFill>
                  <a:srgbClr val="FF0000"/>
                </a:solidFill>
                <a:ea typeface="Times New Roman" panose="02020603050405020304" pitchFamily="18" charset="0"/>
              </a:rPr>
              <a:t>the ECOSYSTEM and meeting HUMAN NEEDS;  </a:t>
            </a:r>
          </a:p>
          <a:p>
            <a:pPr algn="just">
              <a:buFont typeface="Wingdings" panose="05000000000000000000" pitchFamily="2" charset="2"/>
              <a:buChar char="Ø"/>
            </a:pPr>
            <a:r>
              <a:rPr lang="cs-CZ" sz="3200" b="1" dirty="0">
                <a:solidFill>
                  <a:schemeClr val="tx1"/>
                </a:solidFill>
                <a:ea typeface="Times New Roman" panose="02020603050405020304" pitchFamily="18" charset="0"/>
              </a:rPr>
              <a:t> </a:t>
            </a:r>
            <a:r>
              <a:rPr lang="en-US" sz="3200" b="1" dirty="0">
                <a:solidFill>
                  <a:schemeClr val="tx1"/>
                </a:solidFill>
                <a:ea typeface="Times New Roman" panose="02020603050405020304" pitchFamily="18" charset="0"/>
              </a:rPr>
              <a:t>Its CORE OBJECTIVE – to provide to </a:t>
            </a:r>
            <a:r>
              <a:rPr lang="en-US" sz="3200" b="1" dirty="0">
                <a:solidFill>
                  <a:srgbClr val="FF0000"/>
                </a:solidFill>
                <a:ea typeface="Times New Roman" panose="02020603050405020304" pitchFamily="18" charset="0"/>
              </a:rPr>
              <a:t>EVERYBODY EVERYWHERE </a:t>
            </a:r>
            <a:r>
              <a:rPr lang="en-US" sz="3200" b="1" dirty="0">
                <a:solidFill>
                  <a:schemeClr val="tx1"/>
                </a:solidFill>
                <a:ea typeface="Times New Roman" panose="02020603050405020304" pitchFamily="18" charset="0"/>
              </a:rPr>
              <a:t>and at </a:t>
            </a:r>
            <a:r>
              <a:rPr lang="en-US" sz="3200" b="1" dirty="0">
                <a:solidFill>
                  <a:srgbClr val="FF0000"/>
                </a:solidFill>
                <a:ea typeface="Times New Roman" panose="02020603050405020304" pitchFamily="18" charset="0"/>
              </a:rPr>
              <a:t>ANY TIME </a:t>
            </a:r>
            <a:r>
              <a:rPr lang="en-US" sz="3200" b="1" dirty="0">
                <a:solidFill>
                  <a:schemeClr val="tx1"/>
                </a:solidFill>
                <a:ea typeface="Times New Roman" panose="02020603050405020304" pitchFamily="18" charset="0"/>
              </a:rPr>
              <a:t>the </a:t>
            </a:r>
            <a:r>
              <a:rPr lang="en-US" sz="3200" b="1" dirty="0">
                <a:solidFill>
                  <a:srgbClr val="FF0000"/>
                </a:solidFill>
                <a:ea typeface="Times New Roman" panose="02020603050405020304" pitchFamily="18" charset="0"/>
              </a:rPr>
              <a:t>OPPORTUNITY</a:t>
            </a:r>
            <a:r>
              <a:rPr lang="en-US" sz="3200" b="1" dirty="0">
                <a:solidFill>
                  <a:schemeClr val="tx1"/>
                </a:solidFill>
                <a:ea typeface="Times New Roman" panose="02020603050405020304" pitchFamily="18" charset="0"/>
              </a:rPr>
              <a:t> to have a </a:t>
            </a:r>
            <a:r>
              <a:rPr lang="en-US" sz="3200" b="1" dirty="0">
                <a:solidFill>
                  <a:srgbClr val="FF0000"/>
                </a:solidFill>
                <a:ea typeface="Times New Roman" panose="02020603050405020304" pitchFamily="18" charset="0"/>
              </a:rPr>
              <a:t>DIGNIFIED LIFE </a:t>
            </a:r>
            <a:r>
              <a:rPr lang="en-US" sz="3200" b="1" dirty="0">
                <a:solidFill>
                  <a:schemeClr val="tx1"/>
                </a:solidFill>
                <a:ea typeface="Times New Roman" panose="02020603050405020304" pitchFamily="18" charset="0"/>
              </a:rPr>
              <a:t>in his </a:t>
            </a:r>
            <a:r>
              <a:rPr lang="en-US" sz="3200" b="1" dirty="0">
                <a:solidFill>
                  <a:srgbClr val="FF0000"/>
                </a:solidFill>
                <a:ea typeface="Times New Roman" panose="02020603050405020304" pitchFamily="18" charset="0"/>
              </a:rPr>
              <a:t>RESPECTIVE SOCIETY </a:t>
            </a:r>
            <a:r>
              <a:rPr lang="en-US" sz="3200" b="1" dirty="0">
                <a:solidFill>
                  <a:schemeClr val="tx1"/>
                </a:solidFill>
                <a:ea typeface="Times New Roman" panose="02020603050405020304" pitchFamily="18" charset="0"/>
              </a:rPr>
              <a:t>– a kind of ETHICAL DIRECTIVE: the demand for a </a:t>
            </a:r>
            <a:r>
              <a:rPr lang="en-US" sz="3200" b="1" dirty="0">
                <a:solidFill>
                  <a:srgbClr val="FF0000"/>
                </a:solidFill>
                <a:ea typeface="Times New Roman" panose="02020603050405020304" pitchFamily="18" charset="0"/>
              </a:rPr>
              <a:t>HIGH QUALITY of LIFE </a:t>
            </a:r>
            <a:r>
              <a:rPr lang="en-US" sz="3200" b="1" dirty="0">
                <a:solidFill>
                  <a:schemeClr val="tx1"/>
                </a:solidFill>
                <a:ea typeface="Times New Roman" panose="02020603050405020304" pitchFamily="18" charset="0"/>
              </a:rPr>
              <a:t>(WCED, 1987). </a:t>
            </a:r>
          </a:p>
          <a:p>
            <a:pPr marL="0" indent="0" algn="just">
              <a:buNone/>
            </a:pPr>
            <a:endParaRPr lang="en-US" sz="3200" b="1" dirty="0">
              <a:solidFill>
                <a:schemeClr val="tx1"/>
              </a:solidFill>
              <a:ea typeface="Times New Roman" panose="02020603050405020304" pitchFamily="18" charset="0"/>
            </a:endParaRPr>
          </a:p>
          <a:p>
            <a:pPr marL="514350" indent="-514350" algn="just">
              <a:buFont typeface="+mj-lt"/>
              <a:buAutoNum type="arabicPeriod" startAt="4"/>
            </a:pPr>
            <a:r>
              <a:rPr lang="en-US" sz="3200" b="1" dirty="0">
                <a:solidFill>
                  <a:srgbClr val="FF0000"/>
                </a:solidFill>
                <a:ea typeface="Times New Roman" panose="02020603050405020304" pitchFamily="18" charset="0"/>
              </a:rPr>
              <a:t>BOTH CONCEPTS:  SOCIAL LEARNING </a:t>
            </a:r>
            <a:r>
              <a:rPr lang="en-US" sz="3200" b="1" dirty="0">
                <a:solidFill>
                  <a:schemeClr val="tx1"/>
                </a:solidFill>
                <a:ea typeface="Times New Roman" panose="02020603050405020304" pitchFamily="18" charset="0"/>
              </a:rPr>
              <a:t>and </a:t>
            </a:r>
            <a:r>
              <a:rPr lang="en-US" sz="3200" b="1" dirty="0">
                <a:solidFill>
                  <a:srgbClr val="FF0000"/>
                </a:solidFill>
                <a:ea typeface="Times New Roman" panose="02020603050405020304" pitchFamily="18" charset="0"/>
              </a:rPr>
              <a:t>STEERING PROCESSES, </a:t>
            </a:r>
            <a:r>
              <a:rPr lang="en-US" sz="3200" b="1" dirty="0">
                <a:solidFill>
                  <a:schemeClr val="tx1"/>
                </a:solidFill>
                <a:ea typeface="Times New Roman" panose="02020603050405020304" pitchFamily="18" charset="0"/>
              </a:rPr>
              <a:t>both involving MANAGEMENT</a:t>
            </a:r>
            <a:r>
              <a:rPr lang="cs-CZ" sz="3200" b="1" dirty="0">
                <a:solidFill>
                  <a:schemeClr val="tx1"/>
                </a:solidFill>
                <a:ea typeface="Times New Roman" panose="02020603050405020304" pitchFamily="18" charset="0"/>
              </a:rPr>
              <a:t>, </a:t>
            </a:r>
            <a:r>
              <a:rPr lang="en-US" sz="3200" b="1" dirty="0">
                <a:solidFill>
                  <a:schemeClr val="tx1"/>
                </a:solidFill>
                <a:ea typeface="Times New Roman" panose="02020603050405020304" pitchFamily="18" charset="0"/>
              </a:rPr>
              <a:t>GOVERNANCE MECHANISMS </a:t>
            </a:r>
            <a:r>
              <a:rPr lang="en-US" sz="1800" b="1" dirty="0">
                <a:solidFill>
                  <a:schemeClr val="tx1"/>
                </a:solidFill>
                <a:ea typeface="Times New Roman" panose="02020603050405020304" pitchFamily="18" charset="0"/>
              </a:rPr>
              <a:t>(Lee, 1993)</a:t>
            </a:r>
            <a:r>
              <a:rPr lang="en-US" sz="3200" b="1" dirty="0">
                <a:solidFill>
                  <a:schemeClr val="tx1"/>
                </a:solidFill>
                <a:ea typeface="Times New Roman" panose="02020603050405020304" pitchFamily="18" charset="0"/>
              </a:rPr>
              <a:t>. </a:t>
            </a:r>
          </a:p>
          <a:p>
            <a:pPr marL="0" indent="0" algn="just">
              <a:buNone/>
            </a:pPr>
            <a:endParaRPr lang="en-US" sz="3200" b="1" dirty="0">
              <a:solidFill>
                <a:schemeClr val="tx1"/>
              </a:solidFill>
              <a:ea typeface="Times New Roman" panose="02020603050405020304" pitchFamily="18" charset="0"/>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18</a:t>
            </a:fld>
            <a:endParaRPr lang="cs-CZ"/>
          </a:p>
        </p:txBody>
      </p:sp>
      <p:sp>
        <p:nvSpPr>
          <p:cNvPr id="8" name="Nadpis 1"/>
          <p:cNvSpPr txBox="1"/>
          <p:nvPr/>
        </p:nvSpPr>
        <p:spPr>
          <a:xfrm>
            <a:off x="2125684"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a:solidFill>
                  <a:srgbClr val="FF0000"/>
                </a:solidFill>
              </a:rPr>
              <a:t>Concept of </a:t>
            </a:r>
            <a:r>
              <a:rPr lang="cs-CZ" sz="3200" dirty="0">
                <a:solidFill>
                  <a:srgbClr val="FF0000"/>
                </a:solidFill>
              </a:rPr>
              <a:t>Sustainability/</a:t>
            </a:r>
            <a:r>
              <a:rPr lang="en-US" sz="3200" dirty="0">
                <a:solidFill>
                  <a:srgbClr val="FF0000"/>
                </a:solidFill>
              </a:rPr>
              <a:t>Sustainable Development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374352" y="1146628"/>
            <a:ext cx="11398548" cy="5209721"/>
          </a:xfrm>
        </p:spPr>
        <p:txBody>
          <a:bodyPr>
            <a:normAutofit/>
          </a:bodyPr>
          <a:lstStyle/>
          <a:p>
            <a:pPr algn="just">
              <a:buFont typeface="Wingdings" panose="05000000000000000000" pitchFamily="2" charset="2"/>
              <a:buChar char="ü"/>
            </a:pPr>
            <a:r>
              <a:rPr lang="en-US" sz="3200" b="1" dirty="0">
                <a:solidFill>
                  <a:schemeClr val="tx1"/>
                </a:solidFill>
                <a:ea typeface="Times New Roman" panose="02020603050405020304" pitchFamily="18" charset="0"/>
              </a:rPr>
              <a:t>THE RELATIONSHIPS between the concepts of SUSTAINABILITY and SD – differences in the views; </a:t>
            </a:r>
            <a:r>
              <a:rPr lang="en-US" sz="3200" b="1" dirty="0">
                <a:solidFill>
                  <a:srgbClr val="FF0000"/>
                </a:solidFill>
                <a:ea typeface="Times New Roman" panose="02020603050405020304" pitchFamily="18" charset="0"/>
              </a:rPr>
              <a:t>MY VIEW: </a:t>
            </a:r>
          </a:p>
          <a:p>
            <a:pPr marL="514350" indent="-514350" algn="just">
              <a:buFont typeface="+mj-lt"/>
              <a:buAutoNum type="arabicPeriod"/>
            </a:pPr>
            <a:r>
              <a:rPr lang="en-US" sz="3200" b="1" dirty="0">
                <a:solidFill>
                  <a:srgbClr val="FF0000"/>
                </a:solidFill>
                <a:ea typeface="Times New Roman" panose="02020603050405020304" pitchFamily="18" charset="0"/>
              </a:rPr>
              <a:t>The first approach </a:t>
            </a:r>
            <a:r>
              <a:rPr lang="en-US" sz="3200" b="1" dirty="0">
                <a:solidFill>
                  <a:schemeClr val="tx1"/>
                </a:solidFill>
                <a:ea typeface="Times New Roman" panose="02020603050405020304" pitchFamily="18" charset="0"/>
              </a:rPr>
              <a:t>– based on the necessity of that </a:t>
            </a:r>
            <a:r>
              <a:rPr lang="en-US" sz="3200" b="1" dirty="0">
                <a:solidFill>
                  <a:srgbClr val="FF0000"/>
                </a:solidFill>
                <a:ea typeface="Times New Roman" panose="02020603050405020304" pitchFamily="18" charset="0"/>
              </a:rPr>
              <a:t>DEVELOPMENT (PROCESS OF CHANGE) </a:t>
            </a:r>
            <a:r>
              <a:rPr lang="en-US" sz="3200" b="1" dirty="0">
                <a:solidFill>
                  <a:schemeClr val="tx1"/>
                </a:solidFill>
                <a:ea typeface="Times New Roman" panose="02020603050405020304" pitchFamily="18" charset="0"/>
              </a:rPr>
              <a:t>which is </a:t>
            </a:r>
            <a:r>
              <a:rPr lang="en-US" sz="3200" b="1" dirty="0">
                <a:solidFill>
                  <a:srgbClr val="FF0000"/>
                </a:solidFill>
                <a:ea typeface="Times New Roman" panose="02020603050405020304" pitchFamily="18" charset="0"/>
              </a:rPr>
              <a:t>SUSTAINABLE</a:t>
            </a:r>
            <a:r>
              <a:rPr lang="en-US" sz="3200" b="1" dirty="0">
                <a:solidFill>
                  <a:schemeClr val="tx1"/>
                </a:solidFill>
                <a:ea typeface="Times New Roman" panose="02020603050405020304" pitchFamily="18" charset="0"/>
              </a:rPr>
              <a:t> in order to achieve a desired </a:t>
            </a:r>
            <a:r>
              <a:rPr lang="en-US" sz="3200" b="1" dirty="0">
                <a:solidFill>
                  <a:srgbClr val="FF0000"/>
                </a:solidFill>
                <a:ea typeface="Times New Roman" panose="02020603050405020304" pitchFamily="18" charset="0"/>
              </a:rPr>
              <a:t>STATE OF SUSTAINABILITY. </a:t>
            </a:r>
          </a:p>
          <a:p>
            <a:pPr algn="just">
              <a:buFont typeface="Wingdings" panose="05000000000000000000" pitchFamily="2" charset="2"/>
              <a:buChar char="Ø"/>
            </a:pPr>
            <a:r>
              <a:rPr lang="en-US" sz="3200" b="1" dirty="0">
                <a:solidFill>
                  <a:srgbClr val="FF0000"/>
                </a:solidFill>
                <a:ea typeface="Times New Roman" panose="02020603050405020304" pitchFamily="18" charset="0"/>
              </a:rPr>
              <a:t>The final state of sustainability </a:t>
            </a:r>
            <a:r>
              <a:rPr lang="en-US" sz="3200" b="1" dirty="0">
                <a:solidFill>
                  <a:schemeClr val="tx1"/>
                </a:solidFill>
                <a:ea typeface="Times New Roman" panose="02020603050405020304" pitchFamily="18" charset="0"/>
              </a:rPr>
              <a:t>– </a:t>
            </a:r>
            <a:r>
              <a:rPr lang="en-US" sz="3200" b="1" dirty="0">
                <a:solidFill>
                  <a:srgbClr val="FF0000"/>
                </a:solidFill>
                <a:ea typeface="Times New Roman" panose="02020603050405020304" pitchFamily="18" charset="0"/>
              </a:rPr>
              <a:t>not a static point, but is changeable, evolving, developing if the path of SD is achieved. </a:t>
            </a:r>
          </a:p>
          <a:p>
            <a:pPr algn="just">
              <a:buFont typeface="Wingdings" panose="05000000000000000000" pitchFamily="2" charset="2"/>
              <a:buChar char="Ø"/>
            </a:pPr>
            <a:r>
              <a:rPr lang="en-US" sz="3200" b="1" dirty="0">
                <a:solidFill>
                  <a:schemeClr val="tx1"/>
                </a:solidFill>
                <a:ea typeface="Times New Roman" panose="02020603050405020304" pitchFamily="18" charset="0"/>
              </a:rPr>
              <a:t>The meaning of the term SUSTAINABILITY as </a:t>
            </a:r>
            <a:r>
              <a:rPr lang="en-US" sz="3200" b="1" dirty="0">
                <a:solidFill>
                  <a:srgbClr val="FF0000"/>
                </a:solidFill>
                <a:ea typeface="Times New Roman" panose="02020603050405020304" pitchFamily="18" charset="0"/>
              </a:rPr>
              <a:t>a SUSTAINED YIELD</a:t>
            </a:r>
            <a:r>
              <a:rPr lang="cs-CZ" sz="3200" b="1" dirty="0">
                <a:solidFill>
                  <a:srgbClr val="FF0000"/>
                </a:solidFill>
                <a:ea typeface="Times New Roman" panose="02020603050405020304" pitchFamily="18" charset="0"/>
              </a:rPr>
              <a:t> </a:t>
            </a:r>
            <a:r>
              <a:rPr lang="en-US" sz="3200" b="1" dirty="0">
                <a:solidFill>
                  <a:schemeClr val="tx1"/>
                </a:solidFill>
                <a:ea typeface="Times New Roman" panose="02020603050405020304" pitchFamily="18" charset="0"/>
              </a:rPr>
              <a:t>– of great importance. </a:t>
            </a:r>
            <a:endParaRPr lang="cs-CZ" sz="3200" b="1" dirty="0">
              <a:solidFill>
                <a:schemeClr val="tx1"/>
              </a:solidFill>
              <a:ea typeface="Times New Roman" panose="02020603050405020304" pitchFamily="18" charset="0"/>
            </a:endParaRPr>
          </a:p>
          <a:p>
            <a:pPr algn="just">
              <a:buFont typeface="Wingdings" panose="05000000000000000000" pitchFamily="2" charset="2"/>
              <a:buChar char="Ø"/>
            </a:pPr>
            <a:endParaRPr lang="en-US" sz="3200" b="1" dirty="0">
              <a:solidFill>
                <a:schemeClr val="tx1"/>
              </a:solidFill>
              <a:ea typeface="Times New Roman" panose="02020603050405020304" pitchFamily="18" charset="0"/>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19</a:t>
            </a:fld>
            <a:endParaRPr lang="cs-CZ"/>
          </a:p>
        </p:txBody>
      </p:sp>
      <p:sp>
        <p:nvSpPr>
          <p:cNvPr id="9" name="Nadpis 1"/>
          <p:cNvSpPr txBox="1"/>
          <p:nvPr/>
        </p:nvSpPr>
        <p:spPr>
          <a:xfrm>
            <a:off x="2125684"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a:solidFill>
                  <a:srgbClr val="FF0000"/>
                </a:solidFill>
              </a:rPr>
              <a:t>Concept of </a:t>
            </a:r>
            <a:r>
              <a:rPr lang="cs-CZ" sz="3200" dirty="0">
                <a:solidFill>
                  <a:srgbClr val="FF0000"/>
                </a:solidFill>
              </a:rPr>
              <a:t>Sustainability/</a:t>
            </a:r>
            <a:r>
              <a:rPr lang="en-US" sz="3200" dirty="0">
                <a:solidFill>
                  <a:srgbClr val="FF0000"/>
                </a:solidFill>
              </a:rPr>
              <a:t>Sustainable Development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D7188-39A8-21B1-44FA-9EC6C97B4B1A}"/>
            </a:ext>
          </a:extLst>
        </p:cNvPr>
        <p:cNvGrpSpPr/>
        <p:nvPr/>
      </p:nvGrpSpPr>
      <p:grpSpPr>
        <a:xfrm>
          <a:off x="0" y="0"/>
          <a:ext cx="0" cy="0"/>
          <a:chOff x="0" y="0"/>
          <a:chExt cx="0" cy="0"/>
        </a:xfrm>
      </p:grpSpPr>
      <p:sp>
        <p:nvSpPr>
          <p:cNvPr id="98307" name="Rectangle 3">
            <a:extLst>
              <a:ext uri="{FF2B5EF4-FFF2-40B4-BE49-F238E27FC236}">
                <a16:creationId xmlns:a16="http://schemas.microsoft.com/office/drawing/2014/main" id="{D952763A-924B-438F-38BC-FC1FAB81356C}"/>
              </a:ext>
            </a:extLst>
          </p:cNvPr>
          <p:cNvSpPr>
            <a:spLocks noGrp="1" noChangeArrowheads="1"/>
          </p:cNvSpPr>
          <p:nvPr>
            <p:ph idx="1" hasCustomPrompt="1"/>
          </p:nvPr>
        </p:nvSpPr>
        <p:spPr>
          <a:xfrm>
            <a:off x="357352" y="1325217"/>
            <a:ext cx="11596109" cy="5056210"/>
          </a:xfrm>
        </p:spPr>
        <p:txBody>
          <a:bodyPr vert="horz" wrap="square" lIns="91440" tIns="45720" rIns="91440" bIns="45720" numCol="1" rtlCol="0" anchor="t" anchorCtr="0" compatLnSpc="1">
            <a:normAutofit/>
          </a:bodyPr>
          <a:lstStyle/>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r>
              <a:rPr lang="cs-CZ" altLang="cs-CZ" b="1" dirty="0">
                <a:solidFill>
                  <a:schemeClr val="tx1"/>
                </a:solidFill>
                <a:latin typeface="+mn-lt"/>
              </a:rPr>
              <a:t>Zabývá se zákonitostmi ekonomického života společnosti,</a:t>
            </a:r>
          </a:p>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r>
              <a:rPr lang="cs-CZ" altLang="cs-CZ" b="1" dirty="0">
                <a:solidFill>
                  <a:schemeClr val="tx1"/>
                </a:solidFill>
                <a:latin typeface="+mn-lt"/>
              </a:rPr>
              <a:t>Popisuje abstraktní mechanismy jejich fungování, které usnadní pochopit logiku reálných ekonomických procesů.</a:t>
            </a:r>
          </a:p>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endParaRPr lang="cs-CZ" altLang="cs-CZ" b="1" dirty="0">
              <a:solidFill>
                <a:schemeClr val="tx1"/>
              </a:solidFill>
              <a:latin typeface="+mn-lt"/>
            </a:endParaRPr>
          </a:p>
          <a:p>
            <a:pPr marL="547688" lvl="1" indent="-547688" algn="just">
              <a:lnSpc>
                <a:spcPct val="90000"/>
              </a:lnSpc>
              <a:spcBef>
                <a:spcPts val="500"/>
              </a:spcBef>
              <a:buClr>
                <a:schemeClr val="accent6">
                  <a:lumMod val="75000"/>
                </a:schemeClr>
              </a:buClr>
              <a:buSzTx/>
              <a:defRPr/>
            </a:pPr>
            <a:r>
              <a:rPr lang="cs-CZ" altLang="cs-CZ" b="1" dirty="0">
                <a:solidFill>
                  <a:schemeClr val="tx1"/>
                </a:solidFill>
                <a:highlight>
                  <a:srgbClr val="FFFF00"/>
                </a:highlight>
                <a:latin typeface="+mn-lt"/>
              </a:rPr>
              <a:t>Ekonomie – zkoumá, jak se užívají vzácné zdroje k výrobě užitečných komodit. </a:t>
            </a:r>
          </a:p>
          <a:p>
            <a:pPr marL="547688" lvl="1" indent="-547688" algn="just">
              <a:lnSpc>
                <a:spcPct val="90000"/>
              </a:lnSpc>
              <a:spcBef>
                <a:spcPts val="500"/>
              </a:spcBef>
              <a:buClr>
                <a:schemeClr val="accent6">
                  <a:lumMod val="75000"/>
                </a:schemeClr>
              </a:buClr>
              <a:buSzTx/>
              <a:buFont typeface="Wingdings" panose="05000000000000000000" pitchFamily="2" charset="2"/>
              <a:buChar char="Ø"/>
              <a:defRPr/>
            </a:pPr>
            <a:r>
              <a:rPr lang="cs-CZ" altLang="cs-CZ" b="1" dirty="0">
                <a:solidFill>
                  <a:schemeClr val="tx1"/>
                </a:solidFill>
                <a:latin typeface="+mn-lt"/>
              </a:rPr>
              <a:t>EKONOMIE – společenská VĚDA, která zkoumá ekonomické jevy; EKONOMIKA – </a:t>
            </a:r>
            <a:r>
              <a:rPr lang="cs-CZ" b="1" noProof="0" dirty="0">
                <a:solidFill>
                  <a:schemeClr val="tx1"/>
                </a:solidFill>
                <a:latin typeface="+mn-lt"/>
              </a:rPr>
              <a:t>ekonomická praxe, REALITA (Mikro- vs. Makro-: podniková vs. národní ekonomika)</a:t>
            </a:r>
            <a:endParaRPr lang="cs-CZ" altLang="cs-CZ" b="1" dirty="0">
              <a:solidFill>
                <a:schemeClr val="tx1"/>
              </a:solidFill>
              <a:latin typeface="+mn-lt"/>
            </a:endParaRPr>
          </a:p>
          <a:p>
            <a:pPr marL="547688" lvl="1" indent="-547688" algn="just">
              <a:lnSpc>
                <a:spcPct val="90000"/>
              </a:lnSpc>
              <a:spcBef>
                <a:spcPts val="500"/>
              </a:spcBef>
              <a:buClr>
                <a:schemeClr val="accent6">
                  <a:lumMod val="75000"/>
                </a:schemeClr>
              </a:buClr>
              <a:buSzTx/>
              <a:defRPr/>
            </a:pPr>
            <a:endParaRPr lang="cs-CZ" altLang="cs-CZ" b="1" dirty="0">
              <a:solidFill>
                <a:schemeClr val="tx1"/>
              </a:solidFill>
              <a:latin typeface="+mn-lt"/>
            </a:endParaRPr>
          </a:p>
          <a:p>
            <a:pPr marL="547688" lvl="1" indent="-547688" algn="just">
              <a:lnSpc>
                <a:spcPct val="90000"/>
              </a:lnSpc>
              <a:spcBef>
                <a:spcPts val="500"/>
              </a:spcBef>
              <a:buClr>
                <a:schemeClr val="accent6">
                  <a:lumMod val="75000"/>
                </a:schemeClr>
              </a:buClr>
              <a:buSzTx/>
              <a:defRPr/>
            </a:pPr>
            <a:r>
              <a:rPr lang="cs-CZ" altLang="cs-CZ" b="1" dirty="0">
                <a:solidFill>
                  <a:srgbClr val="FF0000"/>
                </a:solidFill>
                <a:latin typeface="+mn-lt"/>
              </a:rPr>
              <a:t>2 větve ekonomické teorie: </a:t>
            </a:r>
          </a:p>
          <a:p>
            <a:pPr marL="547688" lvl="1" indent="-547688" algn="just">
              <a:lnSpc>
                <a:spcPct val="90000"/>
              </a:lnSpc>
              <a:spcBef>
                <a:spcPts val="500"/>
              </a:spcBef>
              <a:buClr>
                <a:schemeClr val="accent6">
                  <a:lumMod val="75000"/>
                </a:schemeClr>
              </a:buClr>
              <a:buSzTx/>
              <a:buFont typeface="+mj-lt"/>
              <a:buAutoNum type="romanUcPeriod"/>
              <a:defRPr/>
            </a:pPr>
            <a:r>
              <a:rPr lang="cs-CZ" altLang="cs-CZ" b="1" dirty="0">
                <a:solidFill>
                  <a:schemeClr val="tx1"/>
                </a:solidFill>
                <a:highlight>
                  <a:srgbClr val="FFFF00"/>
                </a:highlight>
                <a:latin typeface="+mn-lt"/>
              </a:rPr>
              <a:t>Matematická větev </a:t>
            </a:r>
            <a:r>
              <a:rPr lang="cs-CZ" altLang="cs-CZ" b="1" dirty="0">
                <a:solidFill>
                  <a:schemeClr val="tx1"/>
                </a:solidFill>
                <a:latin typeface="+mn-lt"/>
              </a:rPr>
              <a:t>– prosazuje, že kritériem pravdivosti je možnost matematického důkazu, např.    ZISK = …</a:t>
            </a:r>
          </a:p>
          <a:p>
            <a:pPr marL="547688" lvl="1" indent="-547688" algn="just">
              <a:lnSpc>
                <a:spcPct val="90000"/>
              </a:lnSpc>
              <a:spcBef>
                <a:spcPts val="500"/>
              </a:spcBef>
              <a:buClr>
                <a:schemeClr val="accent6">
                  <a:lumMod val="75000"/>
                </a:schemeClr>
              </a:buClr>
              <a:buSzTx/>
              <a:buFont typeface="+mj-lt"/>
              <a:buAutoNum type="romanUcPeriod"/>
              <a:defRPr/>
            </a:pPr>
            <a:r>
              <a:rPr lang="cs-CZ" altLang="cs-CZ" b="1" dirty="0">
                <a:solidFill>
                  <a:schemeClr val="tx1"/>
                </a:solidFill>
                <a:highlight>
                  <a:srgbClr val="FFFF00"/>
                </a:highlight>
                <a:latin typeface="+mn-lt"/>
              </a:rPr>
              <a:t>Společenská větev </a:t>
            </a:r>
            <a:r>
              <a:rPr lang="cs-CZ" altLang="cs-CZ" b="1" dirty="0">
                <a:solidFill>
                  <a:schemeClr val="tx1"/>
                </a:solidFill>
                <a:latin typeface="+mn-lt"/>
              </a:rPr>
              <a:t>– odmítá matematiku v ekonomii, ekonomie je věda o chování lidí a výrobě,    NELZE ZAPSAT DO VZORCŮ.</a:t>
            </a:r>
          </a:p>
        </p:txBody>
      </p:sp>
      <p:sp>
        <p:nvSpPr>
          <p:cNvPr id="3" name="Title 2">
            <a:extLst>
              <a:ext uri="{FF2B5EF4-FFF2-40B4-BE49-F238E27FC236}">
                <a16:creationId xmlns:a16="http://schemas.microsoft.com/office/drawing/2014/main" id="{F8215542-CAB2-AE77-7D07-CCD04D66C5EC}"/>
              </a:ext>
            </a:extLst>
          </p:cNvPr>
          <p:cNvSpPr>
            <a:spLocks noGrp="1"/>
          </p:cNvSpPr>
          <p:nvPr>
            <p:ph type="title"/>
          </p:nvPr>
        </p:nvSpPr>
        <p:spPr>
          <a:xfrm>
            <a:off x="720000" y="365130"/>
            <a:ext cx="10752000" cy="1117694"/>
          </a:xfrm>
        </p:spPr>
        <p:txBody>
          <a:bodyPr/>
          <a:lstStyle/>
          <a:p>
            <a:r>
              <a:rPr lang="en-GB" dirty="0" err="1"/>
              <a:t>Obecná</a:t>
            </a:r>
            <a:r>
              <a:rPr lang="en-GB" dirty="0"/>
              <a:t> </a:t>
            </a:r>
            <a:r>
              <a:rPr lang="en-GB" dirty="0" err="1"/>
              <a:t>ekonomická</a:t>
            </a:r>
            <a:r>
              <a:rPr lang="en-GB" dirty="0"/>
              <a:t> </a:t>
            </a:r>
            <a:r>
              <a:rPr lang="en-GB" dirty="0" err="1"/>
              <a:t>teorie</a:t>
            </a:r>
            <a:endParaRPr lang="en-GB" dirty="0"/>
          </a:p>
        </p:txBody>
      </p:sp>
    </p:spTree>
    <p:extLst>
      <p:ext uri="{BB962C8B-B14F-4D97-AF65-F5344CB8AC3E}">
        <p14:creationId xmlns:p14="http://schemas.microsoft.com/office/powerpoint/2010/main" val="2363632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374352" y="1146628"/>
            <a:ext cx="11590636" cy="5209721"/>
          </a:xfrm>
        </p:spPr>
        <p:txBody>
          <a:bodyPr>
            <a:normAutofit/>
          </a:bodyPr>
          <a:lstStyle/>
          <a:p>
            <a:pPr algn="just">
              <a:buFont typeface="Wingdings" panose="05000000000000000000" pitchFamily="2" charset="2"/>
              <a:buChar char="ü"/>
            </a:pPr>
            <a:r>
              <a:rPr lang="en-US" sz="2000" b="1" dirty="0">
                <a:solidFill>
                  <a:schemeClr val="tx1"/>
                </a:solidFill>
                <a:ea typeface="Times New Roman" panose="02020603050405020304" pitchFamily="18" charset="0"/>
              </a:rPr>
              <a:t>THE RELATIONSHIPS between the concepts of SUSTAINABILITY and SD – differences in the views; </a:t>
            </a:r>
            <a:r>
              <a:rPr lang="en-US" sz="2000" b="1" dirty="0">
                <a:solidFill>
                  <a:srgbClr val="FF0000"/>
                </a:solidFill>
                <a:ea typeface="Times New Roman" panose="02020603050405020304" pitchFamily="18" charset="0"/>
              </a:rPr>
              <a:t>MY VIEW: </a:t>
            </a:r>
          </a:p>
          <a:p>
            <a:pPr marL="514350" indent="-514350" algn="just">
              <a:buFont typeface="+mj-lt"/>
              <a:buAutoNum type="arabicPeriod" startAt="2"/>
            </a:pPr>
            <a:r>
              <a:rPr lang="en-US" sz="2400" b="1" dirty="0">
                <a:solidFill>
                  <a:srgbClr val="FF0000"/>
                </a:solidFill>
                <a:ea typeface="Times New Roman" panose="02020603050405020304" pitchFamily="18" charset="0"/>
              </a:rPr>
              <a:t>The second approach </a:t>
            </a:r>
            <a:r>
              <a:rPr lang="en-US" sz="2400" b="1" dirty="0">
                <a:solidFill>
                  <a:schemeClr val="tx1"/>
                </a:solidFill>
                <a:ea typeface="Times New Roman" panose="02020603050405020304" pitchFamily="18" charset="0"/>
              </a:rPr>
              <a:t>– based on several concepts of </a:t>
            </a:r>
            <a:r>
              <a:rPr lang="en-US" sz="2400" b="1" dirty="0">
                <a:solidFill>
                  <a:srgbClr val="FF0000"/>
                </a:solidFill>
                <a:ea typeface="Times New Roman" panose="02020603050405020304" pitchFamily="18" charset="0"/>
              </a:rPr>
              <a:t>SUSTAINABILITY </a:t>
            </a:r>
            <a:r>
              <a:rPr lang="en-US" sz="2400" b="1" dirty="0">
                <a:solidFill>
                  <a:schemeClr val="tx1"/>
                </a:solidFill>
                <a:ea typeface="Times New Roman" panose="02020603050405020304" pitchFamily="18" charset="0"/>
              </a:rPr>
              <a:t>defined by particular </a:t>
            </a:r>
            <a:r>
              <a:rPr lang="en-US" sz="2400" b="1" dirty="0">
                <a:solidFill>
                  <a:srgbClr val="FF0000"/>
                </a:solidFill>
                <a:ea typeface="Times New Roman" panose="02020603050405020304" pitchFamily="18" charset="0"/>
              </a:rPr>
              <a:t>CRITERIA. </a:t>
            </a:r>
          </a:p>
          <a:p>
            <a:pPr algn="just">
              <a:buFont typeface="Wingdings" panose="05000000000000000000" pitchFamily="2" charset="2"/>
              <a:buChar char="Ø"/>
            </a:pPr>
            <a:r>
              <a:rPr lang="en-US" sz="2400" b="1" dirty="0">
                <a:solidFill>
                  <a:srgbClr val="FF0000"/>
                </a:solidFill>
                <a:ea typeface="Times New Roman" panose="02020603050405020304" pitchFamily="18" charset="0"/>
              </a:rPr>
              <a:t>SD</a:t>
            </a:r>
            <a:r>
              <a:rPr lang="en-US" sz="2400" b="1" dirty="0">
                <a:solidFill>
                  <a:schemeClr val="tx1"/>
                </a:solidFill>
                <a:ea typeface="Times New Roman" panose="02020603050405020304" pitchFamily="18" charset="0"/>
              </a:rPr>
              <a:t> – explained in relation to the criteria of </a:t>
            </a:r>
            <a:r>
              <a:rPr lang="en-US" sz="2400" b="1" dirty="0">
                <a:solidFill>
                  <a:srgbClr val="FF0000"/>
                </a:solidFill>
                <a:ea typeface="Times New Roman" panose="02020603050405020304" pitchFamily="18" charset="0"/>
              </a:rPr>
              <a:t>VERY WEAK, WEAK, STRONG, VERY STRONG SUSTAINABILITY CONCEPTS </a:t>
            </a:r>
            <a:r>
              <a:rPr lang="en-US" sz="2400" b="1" dirty="0">
                <a:solidFill>
                  <a:schemeClr val="tx1"/>
                </a:solidFill>
                <a:ea typeface="Times New Roman" panose="02020603050405020304" pitchFamily="18" charset="0"/>
              </a:rPr>
              <a:t>and,</a:t>
            </a:r>
          </a:p>
          <a:p>
            <a:pPr algn="just">
              <a:buFont typeface="Wingdings" panose="05000000000000000000" pitchFamily="2" charset="2"/>
              <a:buChar char="Ø"/>
            </a:pPr>
            <a:r>
              <a:rPr lang="en-US" sz="2400" b="1" dirty="0">
                <a:solidFill>
                  <a:schemeClr val="tx1"/>
                </a:solidFill>
                <a:ea typeface="Times New Roman" panose="02020603050405020304" pitchFamily="18" charset="0"/>
              </a:rPr>
              <a:t>particular types of </a:t>
            </a:r>
            <a:r>
              <a:rPr lang="en-US" sz="2400" b="1" dirty="0">
                <a:solidFill>
                  <a:srgbClr val="FF0000"/>
                </a:solidFill>
                <a:ea typeface="Times New Roman" panose="02020603050405020304" pitchFamily="18" charset="0"/>
              </a:rPr>
              <a:t>SUSTAINABILITY</a:t>
            </a:r>
            <a:r>
              <a:rPr lang="en-US" sz="2400" b="1" dirty="0">
                <a:solidFill>
                  <a:schemeClr val="tx1"/>
                </a:solidFill>
                <a:ea typeface="Times New Roman" panose="02020603050405020304" pitchFamily="18" charset="0"/>
              </a:rPr>
              <a:t>: parts of </a:t>
            </a:r>
            <a:r>
              <a:rPr lang="en-US" sz="2400" b="1" dirty="0">
                <a:solidFill>
                  <a:srgbClr val="FF0000"/>
                </a:solidFill>
                <a:ea typeface="Times New Roman" panose="02020603050405020304" pitchFamily="18" charset="0"/>
              </a:rPr>
              <a:t>one/several dimensions of SD: ECONOMIC, SOCIAL, ENVIRONMENTAL, ECOLOGICAL, HUMAN, INSTITUTIONAL SUSTAINABILITY. </a:t>
            </a:r>
          </a:p>
          <a:p>
            <a:pPr algn="just">
              <a:buFont typeface="Wingdings" panose="05000000000000000000" pitchFamily="2" charset="2"/>
              <a:buChar char="ü"/>
            </a:pPr>
            <a:r>
              <a:rPr lang="en-US" sz="2400" b="1" dirty="0">
                <a:solidFill>
                  <a:schemeClr val="tx1"/>
                </a:solidFill>
                <a:ea typeface="Times New Roman" panose="02020603050405020304" pitchFamily="18" charset="0"/>
              </a:rPr>
              <a:t>The first four types – mainly associated with particular dimensions of SD, taking into account their interconnections and interdependence; the last two go beyond all the pillars of SD. </a:t>
            </a:r>
          </a:p>
          <a:p>
            <a:pPr algn="just">
              <a:buFont typeface="Wingdings" panose="05000000000000000000" pitchFamily="2" charset="2"/>
              <a:buChar char="ü"/>
            </a:pPr>
            <a:r>
              <a:rPr lang="en-US" sz="2400" b="1" dirty="0">
                <a:solidFill>
                  <a:schemeClr val="tx1"/>
                </a:solidFill>
                <a:ea typeface="Times New Roman" panose="02020603050405020304" pitchFamily="18" charset="0"/>
              </a:rPr>
              <a:t>Also be included in the first approach: </a:t>
            </a:r>
            <a:r>
              <a:rPr lang="en-US" sz="2400" b="1" dirty="0">
                <a:solidFill>
                  <a:srgbClr val="FF0000"/>
                </a:solidFill>
                <a:ea typeface="Times New Roman" panose="02020603050405020304" pitchFamily="18" charset="0"/>
              </a:rPr>
              <a:t>HUMAN SUSTAINABILITY, WELLBEING, </a:t>
            </a:r>
            <a:r>
              <a:rPr lang="en-US" sz="2400" b="1" dirty="0">
                <a:solidFill>
                  <a:schemeClr val="tx1"/>
                </a:solidFill>
                <a:ea typeface="Times New Roman" panose="02020603050405020304" pitchFamily="18" charset="0"/>
              </a:rPr>
              <a:t>and </a:t>
            </a:r>
            <a:r>
              <a:rPr lang="en-US" sz="2400" b="1" dirty="0">
                <a:solidFill>
                  <a:srgbClr val="FF0000"/>
                </a:solidFill>
                <a:ea typeface="Times New Roman" panose="02020603050405020304" pitchFamily="18" charset="0"/>
              </a:rPr>
              <a:t>QUALITY OF LIFE </a:t>
            </a:r>
            <a:r>
              <a:rPr lang="en-US" sz="2400" b="1" dirty="0">
                <a:solidFill>
                  <a:schemeClr val="tx1"/>
                </a:solidFill>
                <a:ea typeface="Times New Roman" panose="02020603050405020304" pitchFamily="18" charset="0"/>
              </a:rPr>
              <a:t>– main aims of SD / strategies, policies in this area.</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20</a:t>
            </a:fld>
            <a:endParaRPr lang="cs-CZ"/>
          </a:p>
        </p:txBody>
      </p:sp>
      <p:sp>
        <p:nvSpPr>
          <p:cNvPr id="9" name="Nadpis 1"/>
          <p:cNvSpPr txBox="1"/>
          <p:nvPr/>
        </p:nvSpPr>
        <p:spPr>
          <a:xfrm>
            <a:off x="2125684"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a:solidFill>
                  <a:srgbClr val="FF0000"/>
                </a:solidFill>
              </a:rPr>
              <a:t>Concept of </a:t>
            </a:r>
            <a:r>
              <a:rPr lang="cs-CZ" sz="3200" dirty="0">
                <a:solidFill>
                  <a:srgbClr val="FF0000"/>
                </a:solidFill>
              </a:rPr>
              <a:t>Sustainability/</a:t>
            </a:r>
            <a:r>
              <a:rPr lang="en-US" sz="3200" dirty="0">
                <a:solidFill>
                  <a:srgbClr val="FF0000"/>
                </a:solidFill>
              </a:rPr>
              <a:t>Sustainable Development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374352" y="1146628"/>
            <a:ext cx="11590636" cy="5209721"/>
          </a:xfrm>
        </p:spPr>
        <p:txBody>
          <a:bodyPr>
            <a:normAutofit/>
          </a:bodyPr>
          <a:lstStyle/>
          <a:p>
            <a:pPr algn="just">
              <a:buFont typeface="Wingdings" panose="05000000000000000000" pitchFamily="2" charset="2"/>
              <a:buChar char="q"/>
            </a:pPr>
            <a:r>
              <a:rPr lang="en-US" sz="4400" b="1" dirty="0">
                <a:solidFill>
                  <a:schemeClr val="tx1"/>
                </a:solidFill>
                <a:ea typeface="Times New Roman" panose="02020603050405020304" pitchFamily="18" charset="0"/>
              </a:rPr>
              <a:t>Conclusion: </a:t>
            </a:r>
          </a:p>
          <a:p>
            <a:pPr algn="just">
              <a:buFont typeface="Wingdings" panose="05000000000000000000" pitchFamily="2" charset="2"/>
              <a:buChar char="ü"/>
            </a:pPr>
            <a:r>
              <a:rPr lang="en-US" sz="4400" b="1" dirty="0">
                <a:solidFill>
                  <a:srgbClr val="FF0000"/>
                </a:solidFill>
                <a:ea typeface="Times New Roman" panose="02020603050405020304" pitchFamily="18" charset="0"/>
              </a:rPr>
              <a:t>DEVELOPMENT </a:t>
            </a:r>
            <a:r>
              <a:rPr lang="en-US" sz="4400" b="1" dirty="0">
                <a:solidFill>
                  <a:schemeClr val="tx1"/>
                </a:solidFill>
                <a:ea typeface="Times New Roman" panose="02020603050405020304" pitchFamily="18" charset="0"/>
              </a:rPr>
              <a:t>– a process of change, </a:t>
            </a:r>
          </a:p>
          <a:p>
            <a:pPr algn="just">
              <a:buFont typeface="Wingdings" panose="05000000000000000000" pitchFamily="2" charset="2"/>
              <a:buChar char="ü"/>
            </a:pPr>
            <a:r>
              <a:rPr lang="en-US" sz="4400" b="1" dirty="0">
                <a:solidFill>
                  <a:schemeClr val="tx1"/>
                </a:solidFill>
                <a:ea typeface="Times New Roman" panose="02020603050405020304" pitchFamily="18" charset="0"/>
              </a:rPr>
              <a:t>which is </a:t>
            </a:r>
            <a:r>
              <a:rPr lang="en-US" sz="4400" b="1" dirty="0">
                <a:solidFill>
                  <a:srgbClr val="FF0000"/>
                </a:solidFill>
                <a:ea typeface="Times New Roman" panose="02020603050405020304" pitchFamily="18" charset="0"/>
              </a:rPr>
              <a:t>SUSTAINABLE,</a:t>
            </a:r>
            <a:r>
              <a:rPr lang="en-US" sz="4400" b="1" dirty="0">
                <a:solidFill>
                  <a:schemeClr val="tx1"/>
                </a:solidFill>
                <a:ea typeface="Times New Roman" panose="02020603050405020304" pitchFamily="18" charset="0"/>
              </a:rPr>
              <a:t> </a:t>
            </a:r>
          </a:p>
          <a:p>
            <a:pPr algn="just">
              <a:buFont typeface="Wingdings" panose="05000000000000000000" pitchFamily="2" charset="2"/>
              <a:buChar char="ü"/>
            </a:pPr>
            <a:r>
              <a:rPr lang="en-US" sz="4400" b="1" dirty="0">
                <a:solidFill>
                  <a:schemeClr val="tx1"/>
                </a:solidFill>
                <a:ea typeface="Times New Roman" panose="02020603050405020304" pitchFamily="18" charset="0"/>
              </a:rPr>
              <a:t>leading to a </a:t>
            </a:r>
            <a:r>
              <a:rPr lang="en-US" sz="4400" b="1" dirty="0">
                <a:solidFill>
                  <a:srgbClr val="FF0000"/>
                </a:solidFill>
                <a:ea typeface="Times New Roman" panose="02020603050405020304" pitchFamily="18" charset="0"/>
              </a:rPr>
              <a:t>DESIRED STATE </a:t>
            </a:r>
            <a:r>
              <a:rPr lang="en-US" sz="4400" b="1" dirty="0">
                <a:solidFill>
                  <a:schemeClr val="tx1"/>
                </a:solidFill>
                <a:ea typeface="Times New Roman" panose="02020603050405020304" pitchFamily="18" charset="0"/>
              </a:rPr>
              <a:t>of </a:t>
            </a:r>
            <a:r>
              <a:rPr lang="en-US" sz="4400" b="1" dirty="0">
                <a:solidFill>
                  <a:srgbClr val="FF0000"/>
                </a:solidFill>
                <a:ea typeface="Times New Roman" panose="02020603050405020304" pitchFamily="18" charset="0"/>
              </a:rPr>
              <a:t>SUSTAINABILITY, </a:t>
            </a:r>
          </a:p>
          <a:p>
            <a:pPr algn="just">
              <a:buFont typeface="Wingdings" panose="05000000000000000000" pitchFamily="2" charset="2"/>
              <a:buChar char="ü"/>
            </a:pPr>
            <a:r>
              <a:rPr lang="en-US" sz="4400" b="1" dirty="0">
                <a:solidFill>
                  <a:schemeClr val="tx1"/>
                </a:solidFill>
                <a:ea typeface="Times New Roman" panose="02020603050405020304" pitchFamily="18" charset="0"/>
              </a:rPr>
              <a:t>while </a:t>
            </a:r>
            <a:r>
              <a:rPr lang="en-US" sz="4400" b="1" dirty="0">
                <a:solidFill>
                  <a:srgbClr val="FF0000"/>
                </a:solidFill>
                <a:ea typeface="Times New Roman" panose="02020603050405020304" pitchFamily="18" charset="0"/>
              </a:rPr>
              <a:t>SEVERAL CONCEPTS of SUSTAINABILITY </a:t>
            </a:r>
          </a:p>
          <a:p>
            <a:pPr algn="just">
              <a:buFont typeface="Wingdings" panose="05000000000000000000" pitchFamily="2" charset="2"/>
              <a:buChar char="ü"/>
            </a:pPr>
            <a:r>
              <a:rPr lang="en-US" sz="4400" b="1" dirty="0">
                <a:solidFill>
                  <a:schemeClr val="tx1"/>
                </a:solidFill>
                <a:ea typeface="Times New Roman" panose="02020603050405020304" pitchFamily="18" charset="0"/>
              </a:rPr>
              <a:t>defined by particular </a:t>
            </a:r>
            <a:r>
              <a:rPr lang="en-US" sz="4400" b="1" dirty="0">
                <a:solidFill>
                  <a:srgbClr val="FF0000"/>
                </a:solidFill>
                <a:ea typeface="Times New Roman" panose="02020603050405020304" pitchFamily="18" charset="0"/>
              </a:rPr>
              <a:t>CRITERIA</a:t>
            </a:r>
            <a:r>
              <a:rPr lang="en-US" sz="4400" b="1" dirty="0">
                <a:solidFill>
                  <a:schemeClr val="tx1"/>
                </a:solidFill>
                <a:ea typeface="Times New Roman" panose="02020603050405020304" pitchFamily="18" charset="0"/>
              </a:rPr>
              <a:t> can be identified. </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21</a:t>
            </a:fld>
            <a:endParaRPr lang="cs-CZ"/>
          </a:p>
        </p:txBody>
      </p:sp>
      <p:sp>
        <p:nvSpPr>
          <p:cNvPr id="9" name="Nadpis 1"/>
          <p:cNvSpPr txBox="1"/>
          <p:nvPr/>
        </p:nvSpPr>
        <p:spPr>
          <a:xfrm>
            <a:off x="1270001" y="218180"/>
            <a:ext cx="10439400"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a:solidFill>
                  <a:srgbClr val="FF0000"/>
                </a:solidFill>
              </a:rPr>
              <a:t>Concept of </a:t>
            </a:r>
            <a:r>
              <a:rPr lang="cs-CZ" sz="3200" dirty="0">
                <a:solidFill>
                  <a:srgbClr val="FF0000"/>
                </a:solidFill>
              </a:rPr>
              <a:t>Sustainability/</a:t>
            </a:r>
            <a:r>
              <a:rPr lang="en-US" sz="3200" dirty="0">
                <a:solidFill>
                  <a:srgbClr val="FF0000"/>
                </a:solidFill>
              </a:rPr>
              <a:t>Sustainable Development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20952" y="123824"/>
            <a:ext cx="8937648" cy="559648"/>
          </a:xfrm>
          <a:ln>
            <a:noFill/>
          </a:ln>
        </p:spPr>
        <p:style>
          <a:lnRef idx="2">
            <a:schemeClr val="accent2"/>
          </a:lnRef>
          <a:fillRef idx="1">
            <a:schemeClr val="lt1"/>
          </a:fillRef>
          <a:effectRef idx="0">
            <a:schemeClr val="accent2"/>
          </a:effectRef>
          <a:fontRef idx="minor">
            <a:schemeClr val="dk1"/>
          </a:fontRef>
        </p:style>
        <p:txBody>
          <a:bodyPr/>
          <a:lstStyle/>
          <a:p>
            <a:r>
              <a:rPr lang="en-US" sz="4800" dirty="0">
                <a:solidFill>
                  <a:srgbClr val="FF0000"/>
                </a:solidFill>
              </a:rPr>
              <a:t>Sustainability rules</a:t>
            </a:r>
            <a:r>
              <a:rPr lang="cs-CZ" sz="4800" dirty="0">
                <a:solidFill>
                  <a:srgbClr val="FF0000"/>
                </a:solidFill>
              </a:rPr>
              <a:t>: Table 1 </a:t>
            </a:r>
            <a:endParaRPr lang="en-US" sz="4800" dirty="0">
              <a:solidFill>
                <a:srgbClr val="FF0000"/>
              </a:solidFill>
              <a:latin typeface="Comic Sans MS" panose="030F0702030302020204" pitchFamily="66" charset="0"/>
            </a:endParaRPr>
          </a:p>
        </p:txBody>
      </p:sp>
      <p:sp>
        <p:nvSpPr>
          <p:cNvPr id="4" name="Zástupný symbol pro číslo snímku 3"/>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EA44BAA-1A06-B141-8215-9D88CF6A7203}" type="slidenum">
              <a:rPr lang="cs-CZ" smtClean="0"/>
              <a:t>22</a:t>
            </a:fld>
            <a:endParaRPr lang="cs-CZ" dirty="0">
              <a:solidFill>
                <a:prstClr val="black">
                  <a:tint val="75000"/>
                </a:prstClr>
              </a:solidFill>
            </a:endParaRPr>
          </a:p>
        </p:txBody>
      </p:sp>
      <mc:AlternateContent xmlns:mc="http://schemas.openxmlformats.org/markup-compatibility/2006" xmlns:a14="http://schemas.microsoft.com/office/drawing/2010/main">
        <mc:Choice Requires="a14">
          <p:graphicFrame>
            <p:nvGraphicFramePr>
              <p:cNvPr id="5" name="Tabulka 4"/>
              <p:cNvGraphicFramePr>
                <a:graphicFrameLocks noGrp="1"/>
              </p:cNvGraphicFramePr>
              <p:nvPr/>
            </p:nvGraphicFramePr>
            <p:xfrm>
              <a:off x="113506" y="811818"/>
              <a:ext cx="11964987" cy="5857270"/>
            </p:xfrm>
            <a:graphic>
              <a:graphicData uri="http://schemas.openxmlformats.org/drawingml/2006/table">
                <a:tbl>
                  <a:tblPr firstRow="1" firstCol="1" bandRow="1">
                    <a:tableStyleId>{5C22544A-7EE6-4342-B048-85BDC9FD1C3A}</a:tableStyleId>
                  </a:tblPr>
                  <a:tblGrid>
                    <a:gridCol w="3163888">
                      <a:extLst>
                        <a:ext uri="{9D8B030D-6E8A-4147-A177-3AD203B41FA5}">
                          <a16:colId xmlns:a16="http://schemas.microsoft.com/office/drawing/2014/main" val="20000"/>
                        </a:ext>
                      </a:extLst>
                    </a:gridCol>
                    <a:gridCol w="4521200">
                      <a:extLst>
                        <a:ext uri="{9D8B030D-6E8A-4147-A177-3AD203B41FA5}">
                          <a16:colId xmlns:a16="http://schemas.microsoft.com/office/drawing/2014/main" val="20001"/>
                        </a:ext>
                      </a:extLst>
                    </a:gridCol>
                    <a:gridCol w="4279899">
                      <a:extLst>
                        <a:ext uri="{9D8B030D-6E8A-4147-A177-3AD203B41FA5}">
                          <a16:colId xmlns:a16="http://schemas.microsoft.com/office/drawing/2014/main" val="20002"/>
                        </a:ext>
                      </a:extLst>
                    </a:gridCol>
                  </a:tblGrid>
                  <a:tr h="436830">
                    <a:tc>
                      <a:txBody>
                        <a:bodyPr/>
                        <a:lstStyle/>
                        <a:p>
                          <a:pPr>
                            <a:lnSpc>
                              <a:spcPct val="100000"/>
                            </a:lnSpc>
                            <a:spcAft>
                              <a:spcPts val="1000"/>
                            </a:spcAft>
                          </a:pPr>
                          <a:r>
                            <a:rPr lang="en-GB" sz="1400" noProof="0" dirty="0">
                              <a:effectLst/>
                              <a:latin typeface="+mj-lt"/>
                            </a:rPr>
                            <a:t> </a:t>
                          </a:r>
                          <a:endParaRPr lang="en-GB" sz="14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r>
                            <a:rPr lang="en-GB" sz="2000" noProof="0" dirty="0">
                              <a:effectLst/>
                              <a:latin typeface="+mj-lt"/>
                            </a:rPr>
                            <a:t>NO CRITICAL NATURAL</a:t>
                          </a:r>
                          <a:r>
                            <a:rPr lang="cs-CZ" sz="2000" noProof="0" dirty="0">
                              <a:effectLst/>
                              <a:latin typeface="+mj-lt"/>
                            </a:rPr>
                            <a:t> </a:t>
                          </a:r>
                          <a:r>
                            <a:rPr lang="en-GB" sz="2000" noProof="0" dirty="0">
                              <a:effectLst/>
                              <a:latin typeface="+mj-lt"/>
                            </a:rPr>
                            <a:t>CAPITAL</a:t>
                          </a:r>
                          <a:endParaRPr lang="en-GB" sz="20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r>
                            <a:rPr lang="en-GB" sz="2000" noProof="0" dirty="0">
                              <a:effectLst/>
                              <a:latin typeface="+mj-lt"/>
                            </a:rPr>
                            <a:t>CRITICAL NATURAL</a:t>
                          </a:r>
                          <a:r>
                            <a:rPr lang="cs-CZ" sz="2000" noProof="0" dirty="0">
                              <a:effectLst/>
                              <a:latin typeface="+mj-lt"/>
                            </a:rPr>
                            <a:t> </a:t>
                          </a:r>
                          <a:r>
                            <a:rPr lang="en-GB" sz="2000" noProof="0" dirty="0">
                              <a:effectLst/>
                              <a:latin typeface="+mj-lt"/>
                            </a:rPr>
                            <a:t>CAPITAL</a:t>
                          </a:r>
                          <a:endParaRPr lang="en-GB" sz="2000" noProof="0" dirty="0">
                            <a:effectLst/>
                            <a:latin typeface="+mj-lt"/>
                            <a:ea typeface="Calibri" panose="020F0502020204030204"/>
                            <a:cs typeface="Calibri" panose="020F0502020204030204"/>
                          </a:endParaRPr>
                        </a:p>
                      </a:txBody>
                      <a:tcPr marL="68580" marR="68580" marT="0" marB="0"/>
                    </a:tc>
                    <a:extLst>
                      <a:ext uri="{0D108BD9-81ED-4DB2-BD59-A6C34878D82A}">
                        <a16:rowId xmlns:a16="http://schemas.microsoft.com/office/drawing/2014/main" val="10000"/>
                      </a:ext>
                    </a:extLst>
                  </a:tr>
                  <a:tr h="1418537">
                    <a:tc>
                      <a:txBody>
                        <a:bodyPr/>
                        <a:lstStyle/>
                        <a:p>
                          <a:pPr>
                            <a:lnSpc>
                              <a:spcPct val="100000"/>
                            </a:lnSpc>
                            <a:spcAft>
                              <a:spcPts val="1000"/>
                            </a:spcAft>
                          </a:pPr>
                          <a:r>
                            <a:rPr lang="en-GB" sz="2400" noProof="0" dirty="0">
                              <a:effectLst/>
                              <a:latin typeface="+mj-lt"/>
                            </a:rPr>
                            <a:t>VERY WEAK  SUSTAINABILITY</a:t>
                          </a:r>
                          <a:endParaRPr lang="en-GB" sz="24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f>
                                  <m:fPr>
                                    <m:ctrlPr>
                                      <a:rPr lang="en-GB" sz="2400" i="1" noProof="0" smtClean="0">
                                        <a:effectLst/>
                                        <a:latin typeface="Cambria Math" panose="02040503050406030204" pitchFamily="18" charset="0"/>
                                      </a:rPr>
                                    </m:ctrlPr>
                                  </m:fPr>
                                  <m:num>
                                    <m:r>
                                      <a:rPr lang="en-GB" sz="2400" noProof="0">
                                        <a:effectLst/>
                                        <a:latin typeface="Cambria Math" panose="02040503050406030204" pitchFamily="18" charset="0"/>
                                      </a:rPr>
                                      <m:t>𝑠</m:t>
                                    </m:r>
                                  </m:num>
                                  <m:den>
                                    <m:r>
                                      <a:rPr lang="en-GB" sz="2400" noProof="0">
                                        <a:effectLst/>
                                        <a:latin typeface="Cambria Math" panose="02040503050406030204" pitchFamily="18" charset="0"/>
                                      </a:rPr>
                                      <m:t>𝑦</m:t>
                                    </m:r>
                                  </m:den>
                                </m:f>
                                <m:r>
                                  <a:rPr lang="en-GB" sz="2400" noProof="0">
                                    <a:effectLst/>
                                    <a:latin typeface="Cambria Math" panose="02040503050406030204" pitchFamily="18" charset="0"/>
                                  </a:rPr>
                                  <m:t>−</m:t>
                                </m:r>
                                <m:f>
                                  <m:fPr>
                                    <m:ctrlPr>
                                      <a:rPr lang="en-GB" sz="2400" i="1" noProof="0">
                                        <a:effectLst/>
                                        <a:latin typeface="Cambria Math" panose="02040503050406030204" pitchFamily="18" charset="0"/>
                                      </a:rPr>
                                    </m:ctrlPr>
                                  </m:fPr>
                                  <m:num>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𝑑</m:t>
                                        </m:r>
                                      </m:e>
                                      <m:sub>
                                        <m:r>
                                          <a:rPr lang="en-GB" sz="2400" noProof="0">
                                            <a:effectLst/>
                                            <a:latin typeface="Cambria Math" panose="02040503050406030204" pitchFamily="18" charset="0"/>
                                          </a:rPr>
                                          <m:t>𝑘</m:t>
                                        </m:r>
                                      </m:sub>
                                    </m:sSub>
                                  </m:num>
                                  <m:den>
                                    <m:r>
                                      <a:rPr lang="en-GB" sz="2400" noProof="0">
                                        <a:effectLst/>
                                        <a:latin typeface="Cambria Math" panose="02040503050406030204" pitchFamily="18" charset="0"/>
                                      </a:rPr>
                                      <m:t>𝑦</m:t>
                                    </m:r>
                                  </m:den>
                                </m:f>
                                <m:r>
                                  <a:rPr lang="en-GB" sz="2400" noProof="0">
                                    <a:effectLst/>
                                    <a:latin typeface="Cambria Math" panose="02040503050406030204" pitchFamily="18" charset="0"/>
                                  </a:rPr>
                                  <m:t>=</m:t>
                                </m:r>
                                <m:r>
                                  <a:rPr lang="en-GB" sz="2400" noProof="0">
                                    <a:effectLst/>
                                    <a:latin typeface="Cambria Math" panose="02040503050406030204" pitchFamily="18" charset="0"/>
                                  </a:rPr>
                                  <m:t>𝑆𝐼</m:t>
                                </m:r>
                              </m:oMath>
                            </m:oMathPara>
                          </a14:m>
                          <a:endParaRPr lang="en-GB" sz="2400" noProof="0" dirty="0">
                            <a:effectLst/>
                            <a:latin typeface="+mj-lt"/>
                          </a:endParaRPr>
                        </a:p>
                        <a:p>
                          <a:pPr>
                            <a:lnSpc>
                              <a:spcPct val="100000"/>
                            </a:lnSpc>
                            <a:spcAft>
                              <a:spcPts val="1000"/>
                            </a:spcAft>
                          </a:pPr>
                          <a14:m>
                            <m:oMathPara xmlns:m="http://schemas.openxmlformats.org/officeDocument/2006/math">
                              <m:oMathParaPr>
                                <m:jc m:val="centerGroup"/>
                              </m:oMathParaPr>
                              <m:oMath xmlns:m="http://schemas.openxmlformats.org/officeDocument/2006/math">
                                <m:r>
                                  <a:rPr lang="en-GB" sz="2400" noProof="0">
                                    <a:effectLst/>
                                    <a:latin typeface="Cambria Math" panose="02040503050406030204" pitchFamily="18" charset="0"/>
                                  </a:rPr>
                                  <m:t>𝑆𝐼</m:t>
                                </m:r>
                                <m:r>
                                  <a:rPr lang="en-GB" sz="2400" noProof="0">
                                    <a:effectLst/>
                                    <a:latin typeface="Cambria Math" panose="02040503050406030204" pitchFamily="18" charset="0"/>
                                  </a:rPr>
                                  <m:t>&gt;0 </m:t>
                                </m:r>
                              </m:oMath>
                            </m:oMathPara>
                          </a14:m>
                          <a:endParaRPr lang="en-GB" sz="24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r>
                            <a:rPr lang="en-GB" sz="2400" b="1" noProof="0" dirty="0">
                              <a:effectLst/>
                              <a:latin typeface="+mj-lt"/>
                            </a:rPr>
                            <a:t>Perfect Substitution</a:t>
                          </a:r>
                          <a:r>
                            <a:rPr lang="cs-CZ" sz="2400" b="1" noProof="0" dirty="0">
                              <a:effectLst/>
                              <a:latin typeface="+mj-lt"/>
                            </a:rPr>
                            <a:t> - </a:t>
                          </a:r>
                          <a:endParaRPr lang="en-GB" sz="2400" b="1" noProof="0" dirty="0">
                            <a:effectLst/>
                            <a:latin typeface="+mj-lt"/>
                          </a:endParaRPr>
                        </a:p>
                        <a:p>
                          <a:pPr>
                            <a:lnSpc>
                              <a:spcPct val="100000"/>
                            </a:lnSpc>
                            <a:spcAft>
                              <a:spcPts val="1000"/>
                            </a:spcAft>
                          </a:pPr>
                          <a:r>
                            <a:rPr lang="en-GB" sz="2400" b="1" noProof="0" dirty="0">
                              <a:effectLst/>
                              <a:latin typeface="+mj-lt"/>
                            </a:rPr>
                            <a:t>All</a:t>
                          </a:r>
                          <a:r>
                            <a:rPr lang="cs-CZ" sz="2400" b="1" noProof="0" dirty="0">
                              <a:effectLst/>
                              <a:latin typeface="+mj-lt"/>
                            </a:rPr>
                            <a:t> </a:t>
                          </a:r>
                          <a:r>
                            <a:rPr lang="en-GB" sz="2400" b="1" noProof="0" dirty="0" err="1">
                              <a:effectLst/>
                              <a:latin typeface="+mj-lt"/>
                            </a:rPr>
                            <a:t>K</a:t>
                          </a:r>
                          <a:r>
                            <a:rPr lang="en-GB" sz="2400" b="1" baseline="-25000" noProof="0" dirty="0" err="1">
                              <a:effectLst/>
                              <a:latin typeface="+mj-lt"/>
                            </a:rPr>
                            <a:t>n</a:t>
                          </a:r>
                          <a:r>
                            <a:rPr lang="en-GB" sz="2400" b="1" noProof="0" dirty="0">
                              <a:effectLst/>
                              <a:latin typeface="+mj-lt"/>
                            </a:rPr>
                            <a:t> a K</a:t>
                          </a:r>
                          <a:r>
                            <a:rPr lang="en-GB" sz="2400" b="1" baseline="-25000" noProof="0" dirty="0">
                              <a:effectLst/>
                              <a:latin typeface="+mj-lt"/>
                            </a:rPr>
                            <a:t>m</a:t>
                          </a:r>
                          <a:endParaRPr lang="en-GB" sz="2400" b="1" noProof="0" dirty="0">
                            <a:effectLst/>
                            <a:latin typeface="+mj-lt"/>
                          </a:endParaRPr>
                        </a:p>
                        <a:p>
                          <a:pPr>
                            <a:lnSpc>
                              <a:spcPct val="100000"/>
                            </a:lnSpc>
                            <a:spcAft>
                              <a:spcPts val="1000"/>
                            </a:spcAft>
                          </a:pPr>
                          <a:r>
                            <a:rPr lang="en-GB" sz="2400" b="1" noProof="0" dirty="0">
                              <a:effectLst/>
                              <a:latin typeface="+mj-lt"/>
                            </a:rPr>
                            <a:t>Growth Economy</a:t>
                          </a:r>
                          <a:endParaRPr lang="en-GB" sz="2400" b="1" noProof="0" dirty="0">
                            <a:effectLst/>
                            <a:latin typeface="+mj-lt"/>
                            <a:ea typeface="Calibri" panose="020F0502020204030204"/>
                            <a:cs typeface="Calibri" panose="020F0502020204030204"/>
                          </a:endParaRPr>
                        </a:p>
                      </a:txBody>
                      <a:tcPr marL="68580" marR="68580" marT="0" marB="0"/>
                    </a:tc>
                    <a:extLst>
                      <a:ext uri="{0D108BD9-81ED-4DB2-BD59-A6C34878D82A}">
                        <a16:rowId xmlns:a16="http://schemas.microsoft.com/office/drawing/2014/main" val="10001"/>
                      </a:ext>
                    </a:extLst>
                  </a:tr>
                  <a:tr h="1418537">
                    <a:tc>
                      <a:txBody>
                        <a:bodyPr/>
                        <a:lstStyle/>
                        <a:p>
                          <a:pPr>
                            <a:lnSpc>
                              <a:spcPct val="100000"/>
                            </a:lnSpc>
                            <a:spcAft>
                              <a:spcPts val="1000"/>
                            </a:spcAft>
                          </a:pPr>
                          <a:r>
                            <a:rPr lang="en-GB" sz="2400" noProof="0" dirty="0">
                              <a:effectLst/>
                              <a:latin typeface="+mj-lt"/>
                            </a:rPr>
                            <a:t>WEAK SUSTAINABILITY</a:t>
                          </a:r>
                          <a:endParaRPr lang="en-GB" sz="24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f>
                                  <m:fPr>
                                    <m:ctrlPr>
                                      <a:rPr lang="en-GB" sz="2400" i="1" noProof="0" smtClean="0">
                                        <a:effectLst/>
                                        <a:latin typeface="Cambria Math" panose="02040503050406030204" pitchFamily="18" charset="0"/>
                                      </a:rPr>
                                    </m:ctrlPr>
                                  </m:fPr>
                                  <m:num>
                                    <m:r>
                                      <a:rPr lang="en-GB" sz="2400" noProof="0">
                                        <a:effectLst/>
                                        <a:latin typeface="Cambria Math" panose="02040503050406030204" pitchFamily="18" charset="0"/>
                                      </a:rPr>
                                      <m:t>𝑠</m:t>
                                    </m:r>
                                  </m:num>
                                  <m:den>
                                    <m:r>
                                      <a:rPr lang="en-GB" sz="2400" noProof="0">
                                        <a:effectLst/>
                                        <a:latin typeface="Cambria Math" panose="02040503050406030204" pitchFamily="18" charset="0"/>
                                      </a:rPr>
                                      <m:t>𝑦</m:t>
                                    </m:r>
                                  </m:den>
                                </m:f>
                                <m:r>
                                  <a:rPr lang="en-GB" sz="2400" noProof="0">
                                    <a:effectLst/>
                                    <a:latin typeface="Cambria Math" panose="02040503050406030204" pitchFamily="18" charset="0"/>
                                  </a:rPr>
                                  <m:t>−</m:t>
                                </m:r>
                                <m:f>
                                  <m:fPr>
                                    <m:ctrlPr>
                                      <a:rPr lang="en-GB" sz="2400" i="1" noProof="0">
                                        <a:effectLst/>
                                        <a:latin typeface="Cambria Math" panose="02040503050406030204" pitchFamily="18" charset="0"/>
                                      </a:rPr>
                                    </m:ctrlPr>
                                  </m:fPr>
                                  <m:num>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𝑑</m:t>
                                        </m:r>
                                      </m:e>
                                      <m:sub>
                                        <m:r>
                                          <a:rPr lang="en-GB" sz="2400" noProof="0">
                                            <a:effectLst/>
                                            <a:latin typeface="Cambria Math" panose="02040503050406030204" pitchFamily="18" charset="0"/>
                                          </a:rPr>
                                          <m:t>𝑚</m:t>
                                        </m:r>
                                      </m:sub>
                                    </m:sSub>
                                  </m:num>
                                  <m:den>
                                    <m:r>
                                      <a:rPr lang="en-GB" sz="2400" noProof="0">
                                        <a:effectLst/>
                                        <a:latin typeface="Cambria Math" panose="02040503050406030204" pitchFamily="18" charset="0"/>
                                      </a:rPr>
                                      <m:t>𝑦</m:t>
                                    </m:r>
                                  </m:den>
                                </m:f>
                                <m:r>
                                  <a:rPr lang="en-GB" sz="2400" noProof="0">
                                    <a:effectLst/>
                                    <a:latin typeface="Cambria Math" panose="02040503050406030204" pitchFamily="18" charset="0"/>
                                  </a:rPr>
                                  <m:t>−</m:t>
                                </m:r>
                                <m:f>
                                  <m:fPr>
                                    <m:ctrlPr>
                                      <a:rPr lang="en-GB" sz="2400" i="1" noProof="0">
                                        <a:effectLst/>
                                        <a:latin typeface="Cambria Math" panose="02040503050406030204" pitchFamily="18" charset="0"/>
                                      </a:rPr>
                                    </m:ctrlPr>
                                  </m:fPr>
                                  <m:num>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𝑑</m:t>
                                        </m:r>
                                      </m:e>
                                      <m:sub>
                                        <m:r>
                                          <a:rPr lang="en-GB" sz="2400" noProof="0">
                                            <a:effectLst/>
                                            <a:latin typeface="Cambria Math" panose="02040503050406030204" pitchFamily="18" charset="0"/>
                                          </a:rPr>
                                          <m:t>𝑛</m:t>
                                        </m:r>
                                      </m:sub>
                                    </m:sSub>
                                  </m:num>
                                  <m:den>
                                    <m:r>
                                      <a:rPr lang="en-GB" sz="2400" noProof="0">
                                        <a:effectLst/>
                                        <a:latin typeface="Cambria Math" panose="02040503050406030204" pitchFamily="18" charset="0"/>
                                      </a:rPr>
                                      <m:t>𝑦</m:t>
                                    </m:r>
                                  </m:den>
                                </m:f>
                                <m:r>
                                  <a:rPr lang="en-GB" sz="2400" noProof="0">
                                    <a:effectLst/>
                                    <a:latin typeface="Cambria Math" panose="02040503050406030204" pitchFamily="18" charset="0"/>
                                  </a:rPr>
                                  <m:t>=</m:t>
                                </m:r>
                                <m:r>
                                  <a:rPr lang="en-GB" sz="2400" noProof="0">
                                    <a:effectLst/>
                                    <a:latin typeface="Cambria Math" panose="02040503050406030204" pitchFamily="18" charset="0"/>
                                  </a:rPr>
                                  <m:t>𝑆𝐼</m:t>
                                </m:r>
                              </m:oMath>
                            </m:oMathPara>
                          </a14:m>
                          <a:endParaRPr lang="en-GB" sz="2400" noProof="0" dirty="0">
                            <a:effectLst/>
                            <a:latin typeface="+mj-lt"/>
                          </a:endParaRPr>
                        </a:p>
                        <a:p>
                          <a:pPr>
                            <a:lnSpc>
                              <a:spcPct val="100000"/>
                            </a:lnSpc>
                            <a:spcAft>
                              <a:spcPts val="1000"/>
                            </a:spcAft>
                          </a:pPr>
                          <a14:m>
                            <m:oMathPara xmlns:m="http://schemas.openxmlformats.org/officeDocument/2006/math">
                              <m:oMathParaPr>
                                <m:jc m:val="centerGroup"/>
                              </m:oMathParaPr>
                              <m:oMath xmlns:m="http://schemas.openxmlformats.org/officeDocument/2006/math">
                                <m:r>
                                  <a:rPr lang="en-GB" sz="2400" noProof="0">
                                    <a:effectLst/>
                                    <a:latin typeface="Cambria Math" panose="02040503050406030204" pitchFamily="18" charset="0"/>
                                  </a:rPr>
                                  <m:t>𝑆𝐼</m:t>
                                </m:r>
                                <m:r>
                                  <a:rPr lang="en-GB" sz="2400" noProof="0">
                                    <a:effectLst/>
                                    <a:latin typeface="Cambria Math" panose="02040503050406030204" pitchFamily="18" charset="0"/>
                                  </a:rPr>
                                  <m:t>&gt;0; </m:t>
                                </m:r>
                                <m:r>
                                  <a:rPr lang="en-GB" sz="2400" noProof="0">
                                    <a:effectLst/>
                                    <a:latin typeface="Cambria Math" panose="02040503050406030204" pitchFamily="18" charset="0"/>
                                  </a:rPr>
                                  <m:t>𝜆</m:t>
                                </m:r>
                                <m:r>
                                  <a:rPr lang="en-GB" sz="2400" noProof="0">
                                    <a:effectLst/>
                                    <a:latin typeface="Cambria Math" panose="02040503050406030204" pitchFamily="18" charset="0"/>
                                  </a:rPr>
                                  <m:t>&gt;</m:t>
                                </m:r>
                                <m:r>
                                  <a:rPr lang="en-GB" sz="2400" noProof="0">
                                    <a:effectLst/>
                                    <a:latin typeface="Cambria Math" panose="02040503050406030204" pitchFamily="18" charset="0"/>
                                  </a:rPr>
                                  <m:t>h</m:t>
                                </m:r>
                                <m:r>
                                  <a:rPr lang="en-GB" sz="2400" noProof="0">
                                    <a:effectLst/>
                                    <a:latin typeface="Cambria Math" panose="02040503050406030204" pitchFamily="18" charset="0"/>
                                  </a:rPr>
                                  <m:t>;</m:t>
                                </m:r>
                                <m:r>
                                  <a:rPr lang="en-GB" sz="2400" noProof="0">
                                    <a:effectLst/>
                                    <a:latin typeface="Cambria Math" panose="02040503050406030204" pitchFamily="18" charset="0"/>
                                  </a:rPr>
                                  <m:t>𝑛</m:t>
                                </m:r>
                                <m:r>
                                  <a:rPr lang="en-GB" sz="2400" noProof="0">
                                    <a:effectLst/>
                                    <a:latin typeface="Cambria Math" panose="02040503050406030204" pitchFamily="18" charset="0"/>
                                  </a:rPr>
                                  <m:t>&gt;</m:t>
                                </m:r>
                                <m:r>
                                  <a:rPr lang="en-GB" sz="2400" noProof="0">
                                    <a:effectLst/>
                                    <a:latin typeface="Cambria Math" panose="02040503050406030204" pitchFamily="18" charset="0"/>
                                  </a:rPr>
                                  <m:t>𝑍</m:t>
                                </m:r>
                              </m:oMath>
                            </m:oMathPara>
                          </a14:m>
                          <a:endParaRPr lang="en-GB" sz="24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r>
                                  <a:rPr lang="en-GB" sz="2400" noProof="0" smtClean="0">
                                    <a:effectLst/>
                                    <a:latin typeface="Cambria Math" panose="02040503050406030204" pitchFamily="18" charset="0"/>
                                  </a:rPr>
                                  <m:t>𝑆𝐼</m:t>
                                </m:r>
                                <m:r>
                                  <a:rPr lang="en-GB" sz="2400" noProof="0" smtClean="0">
                                    <a:effectLst/>
                                    <a:latin typeface="Cambria Math" panose="02040503050406030204" pitchFamily="18" charset="0"/>
                                  </a:rPr>
                                  <m:t>&gt;0; </m:t>
                                </m:r>
                                <m:r>
                                  <a:rPr lang="en-GB" sz="2400" noProof="0" smtClean="0">
                                    <a:effectLst/>
                                    <a:latin typeface="Cambria Math" panose="02040503050406030204" pitchFamily="18" charset="0"/>
                                  </a:rPr>
                                  <m:t>𝜆</m:t>
                                </m:r>
                                <m:r>
                                  <a:rPr lang="en-GB" sz="2400" noProof="0" smtClean="0">
                                    <a:effectLst/>
                                    <a:latin typeface="Cambria Math" panose="02040503050406030204" pitchFamily="18" charset="0"/>
                                  </a:rPr>
                                  <m:t>&gt;</m:t>
                                </m:r>
                                <m:r>
                                  <a:rPr lang="en-GB" sz="2400" noProof="0" smtClean="0">
                                    <a:effectLst/>
                                    <a:latin typeface="Cambria Math" panose="02040503050406030204" pitchFamily="18" charset="0"/>
                                  </a:rPr>
                                  <m:t>h</m:t>
                                </m:r>
                                <m:r>
                                  <a:rPr lang="en-GB" sz="2400" noProof="0" smtClean="0">
                                    <a:effectLst/>
                                    <a:latin typeface="Cambria Math" panose="02040503050406030204" pitchFamily="18" charset="0"/>
                                  </a:rPr>
                                  <m:t>;</m:t>
                                </m:r>
                              </m:oMath>
                            </m:oMathPara>
                          </a14:m>
                          <a:endParaRPr lang="en-GB" sz="2400" noProof="0" dirty="0">
                            <a:effectLst/>
                            <a:latin typeface="+mj-lt"/>
                          </a:endParaRPr>
                        </a:p>
                        <a:p>
                          <a:pPr>
                            <a:lnSpc>
                              <a:spcPct val="100000"/>
                            </a:lnSpc>
                            <a:spcAft>
                              <a:spcPts val="1000"/>
                            </a:spcAft>
                          </a:pPr>
                          <a14:m>
                            <m:oMathPara xmlns:m="http://schemas.openxmlformats.org/officeDocument/2006/math">
                              <m:oMathParaPr>
                                <m:jc m:val="centerGroup"/>
                              </m:oMathParaPr>
                              <m:oMath xmlns:m="http://schemas.openxmlformats.org/officeDocument/2006/math">
                                <m:r>
                                  <a:rPr lang="en-GB" sz="2400" noProof="0">
                                    <a:effectLst/>
                                    <a:latin typeface="Cambria Math" panose="02040503050406030204" pitchFamily="18" charset="0"/>
                                  </a:rPr>
                                  <m:t>𝑛</m:t>
                                </m:r>
                                <m:r>
                                  <a:rPr lang="en-GB" sz="2400" noProof="0">
                                    <a:effectLst/>
                                    <a:latin typeface="Cambria Math" panose="02040503050406030204" pitchFamily="18" charset="0"/>
                                  </a:rPr>
                                  <m:t>&gt;</m:t>
                                </m:r>
                                <m:r>
                                  <a:rPr lang="en-GB" sz="2400" noProof="0">
                                    <a:effectLst/>
                                    <a:latin typeface="Cambria Math" panose="02040503050406030204" pitchFamily="18" charset="0"/>
                                  </a:rPr>
                                  <m:t>𝑍</m:t>
                                </m:r>
                                <m:r>
                                  <a:rPr lang="en-GB" sz="2400" noProof="0">
                                    <a:effectLst/>
                                    <a:latin typeface="Cambria Math" panose="02040503050406030204" pitchFamily="18" charset="0"/>
                                  </a:rPr>
                                  <m:t>;</m:t>
                                </m:r>
                                <m:sSubSup>
                                  <m:sSubSupPr>
                                    <m:ctrlPr>
                                      <a:rPr lang="en-GB" sz="2400" i="1" noProof="0">
                                        <a:effectLst/>
                                        <a:latin typeface="Cambria Math" panose="02040503050406030204" pitchFamily="18" charset="0"/>
                                      </a:rPr>
                                    </m:ctrlPr>
                                  </m:sSubSupPr>
                                  <m:e>
                                    <m:r>
                                      <a:rPr lang="en-GB" sz="2400" noProof="0">
                                        <a:effectLst/>
                                        <a:latin typeface="Cambria Math" panose="02040503050406030204" pitchFamily="18" charset="0"/>
                                      </a:rPr>
                                      <m:t>𝑑</m:t>
                                    </m:r>
                                  </m:e>
                                  <m:sub>
                                    <m:r>
                                      <a:rPr lang="en-GB" sz="2400" noProof="0">
                                        <a:effectLst/>
                                        <a:latin typeface="Cambria Math" panose="02040503050406030204" pitchFamily="18" charset="0"/>
                                      </a:rPr>
                                      <m:t>𝑛</m:t>
                                    </m:r>
                                  </m:sub>
                                  <m:sup>
                                    <m:r>
                                      <a:rPr lang="en-GB" sz="2400" noProof="0">
                                        <a:effectLst/>
                                        <a:latin typeface="Cambria Math" panose="02040503050406030204" pitchFamily="18" charset="0"/>
                                      </a:rPr>
                                      <m:t>∗</m:t>
                                    </m:r>
                                  </m:sup>
                                </m:sSubSup>
                                <m:r>
                                  <a:rPr lang="en-GB" sz="2400" noProof="0">
                                    <a:effectLst/>
                                    <a:latin typeface="Cambria Math" panose="02040503050406030204" pitchFamily="18" charset="0"/>
                                  </a:rPr>
                                  <m:t>≤0</m:t>
                                </m:r>
                              </m:oMath>
                            </m:oMathPara>
                          </a14:m>
                          <a:endParaRPr lang="en-GB" sz="2400" noProof="0" dirty="0">
                            <a:effectLst/>
                            <a:latin typeface="+mj-lt"/>
                            <a:ea typeface="Calibri" panose="020F0502020204030204"/>
                            <a:cs typeface="Calibri" panose="020F0502020204030204"/>
                          </a:endParaRPr>
                        </a:p>
                      </a:txBody>
                      <a:tcPr marL="68580" marR="68580" marT="0" marB="0"/>
                    </a:tc>
                    <a:extLst>
                      <a:ext uri="{0D108BD9-81ED-4DB2-BD59-A6C34878D82A}">
                        <a16:rowId xmlns:a16="http://schemas.microsoft.com/office/drawing/2014/main" val="10002"/>
                      </a:ext>
                    </a:extLst>
                  </a:tr>
                  <a:tr h="1040307">
                    <a:tc>
                      <a:txBody>
                        <a:bodyPr/>
                        <a:lstStyle/>
                        <a:p>
                          <a:pPr>
                            <a:lnSpc>
                              <a:spcPct val="100000"/>
                            </a:lnSpc>
                            <a:spcAft>
                              <a:spcPts val="1000"/>
                            </a:spcAft>
                          </a:pPr>
                          <a:r>
                            <a:rPr lang="en-GB" sz="2400" noProof="0" dirty="0">
                              <a:effectLst/>
                              <a:latin typeface="+mj-lt"/>
                            </a:rPr>
                            <a:t>STRONG SUSTAINABILITY</a:t>
                          </a:r>
                          <a:endParaRPr lang="en-GB" sz="24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sSub>
                                  <m:sSubPr>
                                    <m:ctrlPr>
                                      <a:rPr lang="en-GB" sz="2400" i="1" noProof="0" smtClean="0">
                                        <a:effectLst/>
                                        <a:latin typeface="Cambria Math" panose="02040503050406030204" pitchFamily="18" charset="0"/>
                                      </a:rPr>
                                    </m:ctrlPr>
                                  </m:sSubPr>
                                  <m:e>
                                    <m:r>
                                      <a:rPr lang="en-GB" sz="2400" noProof="0">
                                        <a:effectLst/>
                                        <a:latin typeface="Cambria Math" panose="02040503050406030204" pitchFamily="18" charset="0"/>
                                      </a:rPr>
                                      <m:t>𝑑</m:t>
                                    </m:r>
                                  </m:e>
                                  <m:sub>
                                    <m:r>
                                      <a:rPr lang="en-GB" sz="2400" noProof="0">
                                        <a:effectLst/>
                                        <a:latin typeface="Cambria Math" panose="02040503050406030204" pitchFamily="18" charset="0"/>
                                      </a:rPr>
                                      <m:t>𝑛</m:t>
                                    </m:r>
                                  </m:sub>
                                </m:sSub>
                                <m:r>
                                  <a:rPr lang="en-GB" sz="2400" noProof="0">
                                    <a:effectLst/>
                                    <a:latin typeface="Cambria Math" panose="02040503050406030204" pitchFamily="18" charset="0"/>
                                  </a:rPr>
                                  <m:t>≤0;</m:t>
                                </m:r>
                                <m:r>
                                  <a:rPr lang="en-GB" sz="2400" noProof="0">
                                    <a:effectLst/>
                                    <a:latin typeface="Cambria Math" panose="02040503050406030204" pitchFamily="18" charset="0"/>
                                  </a:rPr>
                                  <m:t>𝑆𝐼</m:t>
                                </m:r>
                                <m:r>
                                  <a:rPr lang="en-GB" sz="2400" noProof="0">
                                    <a:effectLst/>
                                    <a:latin typeface="Cambria Math" panose="02040503050406030204" pitchFamily="18" charset="0"/>
                                  </a:rPr>
                                  <m:t>&gt;0</m:t>
                                </m:r>
                              </m:oMath>
                            </m:oMathPara>
                          </a14:m>
                          <a:endParaRPr lang="en-GB" sz="24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r>
                                  <a:rPr lang="en-GB" sz="2400" noProof="0" smtClean="0">
                                    <a:effectLst/>
                                    <a:latin typeface="Cambria Math" panose="02040503050406030204" pitchFamily="18" charset="0"/>
                                  </a:rPr>
                                  <m:t>𝑆𝐼</m:t>
                                </m:r>
                                <m:r>
                                  <a:rPr lang="en-GB" sz="2400" noProof="0" smtClean="0">
                                    <a:effectLst/>
                                    <a:latin typeface="Cambria Math" panose="02040503050406030204" pitchFamily="18" charset="0"/>
                                  </a:rPr>
                                  <m:t>&gt;0; </m:t>
                                </m:r>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𝑑</m:t>
                                    </m:r>
                                  </m:e>
                                  <m:sub>
                                    <m:r>
                                      <a:rPr lang="en-GB" sz="2400" noProof="0">
                                        <a:effectLst/>
                                        <a:latin typeface="Cambria Math" panose="02040503050406030204" pitchFamily="18" charset="0"/>
                                      </a:rPr>
                                      <m:t>𝑛</m:t>
                                    </m:r>
                                  </m:sub>
                                </m:sSub>
                                <m:r>
                                  <a:rPr lang="en-GB" sz="2400" noProof="0">
                                    <a:effectLst/>
                                    <a:latin typeface="Cambria Math" panose="02040503050406030204" pitchFamily="18" charset="0"/>
                                  </a:rPr>
                                  <m:t>≤0;</m:t>
                                </m:r>
                              </m:oMath>
                            </m:oMathPara>
                          </a14:m>
                          <a:endParaRPr lang="en-GB" sz="2400" noProof="0" dirty="0">
                            <a:effectLst/>
                            <a:latin typeface="+mj-lt"/>
                          </a:endParaRPr>
                        </a:p>
                        <a:p>
                          <a:pPr>
                            <a:lnSpc>
                              <a:spcPct val="100000"/>
                            </a:lnSpc>
                            <a:spcAft>
                              <a:spcPts val="1000"/>
                            </a:spcAft>
                          </a:pPr>
                          <a14:m>
                            <m:oMathPara xmlns:m="http://schemas.openxmlformats.org/officeDocument/2006/math">
                              <m:oMathParaPr>
                                <m:jc m:val="centerGroup"/>
                              </m:oMathParaPr>
                              <m:oMath xmlns:m="http://schemas.openxmlformats.org/officeDocument/2006/math">
                                <m:sSubSup>
                                  <m:sSubSupPr>
                                    <m:ctrlPr>
                                      <a:rPr lang="en-GB" sz="2400" i="1" noProof="0">
                                        <a:effectLst/>
                                        <a:latin typeface="Cambria Math" panose="02040503050406030204" pitchFamily="18" charset="0"/>
                                      </a:rPr>
                                    </m:ctrlPr>
                                  </m:sSubSupPr>
                                  <m:e>
                                    <m:r>
                                      <a:rPr lang="en-GB" sz="2400" noProof="0">
                                        <a:effectLst/>
                                        <a:latin typeface="Cambria Math" panose="02040503050406030204" pitchFamily="18" charset="0"/>
                                      </a:rPr>
                                      <m:t>𝑑</m:t>
                                    </m:r>
                                  </m:e>
                                  <m:sub>
                                    <m:r>
                                      <a:rPr lang="en-GB" sz="2400" noProof="0">
                                        <a:effectLst/>
                                        <a:latin typeface="Cambria Math" panose="02040503050406030204" pitchFamily="18" charset="0"/>
                                      </a:rPr>
                                      <m:t>𝑛</m:t>
                                    </m:r>
                                  </m:sub>
                                  <m:sup>
                                    <m:r>
                                      <a:rPr lang="en-GB" sz="2400" noProof="0">
                                        <a:effectLst/>
                                        <a:latin typeface="Cambria Math" panose="02040503050406030204" pitchFamily="18" charset="0"/>
                                      </a:rPr>
                                      <m:t>∗</m:t>
                                    </m:r>
                                  </m:sup>
                                </m:sSubSup>
                                <m:r>
                                  <a:rPr lang="en-GB" sz="2400" noProof="0">
                                    <a:effectLst/>
                                    <a:latin typeface="Cambria Math" panose="02040503050406030204" pitchFamily="18" charset="0"/>
                                  </a:rPr>
                                  <m:t>≤0; </m:t>
                                </m:r>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𝑑</m:t>
                                    </m:r>
                                  </m:e>
                                  <m:sub>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𝐾</m:t>
                                        </m:r>
                                      </m:e>
                                      <m:sub>
                                        <m:r>
                                          <a:rPr lang="en-GB" sz="2400" noProof="0">
                                            <a:effectLst/>
                                            <a:latin typeface="Cambria Math" panose="02040503050406030204" pitchFamily="18" charset="0"/>
                                          </a:rPr>
                                          <m:t>𝑐</m:t>
                                        </m:r>
                                      </m:sub>
                                    </m:sSub>
                                  </m:sub>
                                </m:sSub>
                                <m:r>
                                  <a:rPr lang="en-GB" sz="2400" noProof="0">
                                    <a:effectLst/>
                                    <a:latin typeface="Cambria Math" panose="02040503050406030204" pitchFamily="18" charset="0"/>
                                  </a:rPr>
                                  <m:t>≤0</m:t>
                                </m:r>
                              </m:oMath>
                            </m:oMathPara>
                          </a14:m>
                          <a:endParaRPr lang="en-GB" sz="2400" noProof="0" dirty="0">
                            <a:effectLst/>
                            <a:latin typeface="+mj-lt"/>
                            <a:ea typeface="Calibri" panose="020F0502020204030204"/>
                            <a:cs typeface="Calibri" panose="020F0502020204030204"/>
                          </a:endParaRPr>
                        </a:p>
                      </a:txBody>
                      <a:tcPr marL="68580" marR="68580" marT="0" marB="0"/>
                    </a:tc>
                    <a:extLst>
                      <a:ext uri="{0D108BD9-81ED-4DB2-BD59-A6C34878D82A}">
                        <a16:rowId xmlns:a16="http://schemas.microsoft.com/office/drawing/2014/main" val="10003"/>
                      </a:ext>
                    </a:extLst>
                  </a:tr>
                  <a:tr h="1543059">
                    <a:tc>
                      <a:txBody>
                        <a:bodyPr/>
                        <a:lstStyle/>
                        <a:p>
                          <a:pPr>
                            <a:lnSpc>
                              <a:spcPct val="100000"/>
                            </a:lnSpc>
                            <a:spcAft>
                              <a:spcPts val="1000"/>
                            </a:spcAft>
                          </a:pPr>
                          <a:r>
                            <a:rPr lang="en-GB" sz="2400" noProof="0" dirty="0">
                              <a:effectLst/>
                              <a:latin typeface="+mj-lt"/>
                            </a:rPr>
                            <a:t>VERY STRONG SUSTAINABILITY</a:t>
                          </a:r>
                          <a:endParaRPr lang="en-GB" sz="24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r>
                            <a:rPr lang="en-GB" sz="2400" b="1" noProof="0" dirty="0">
                              <a:effectLst/>
                              <a:latin typeface="+mj-lt"/>
                            </a:rPr>
                            <a:t>Perfect Complementarity</a:t>
                          </a:r>
                          <a:r>
                            <a:rPr lang="cs-CZ" sz="2400" b="1" noProof="0" dirty="0">
                              <a:effectLst/>
                              <a:latin typeface="+mj-lt"/>
                            </a:rPr>
                            <a:t> –  </a:t>
                          </a:r>
                        </a:p>
                        <a:p>
                          <a:pPr>
                            <a:lnSpc>
                              <a:spcPct val="100000"/>
                            </a:lnSpc>
                            <a:spcAft>
                              <a:spcPts val="1000"/>
                            </a:spcAft>
                          </a:pPr>
                          <a:r>
                            <a:rPr lang="en-GB" sz="2400" b="1" noProof="0" dirty="0">
                              <a:effectLst/>
                              <a:latin typeface="+mj-lt"/>
                            </a:rPr>
                            <a:t>All </a:t>
                          </a:r>
                          <a:r>
                            <a:rPr lang="en-GB" sz="2400" b="1" noProof="0" dirty="0" err="1">
                              <a:effectLst/>
                              <a:latin typeface="+mj-lt"/>
                            </a:rPr>
                            <a:t>K</a:t>
                          </a:r>
                          <a:r>
                            <a:rPr lang="en-GB" sz="2400" b="1" baseline="-25000" noProof="0" dirty="0" err="1">
                              <a:effectLst/>
                              <a:latin typeface="+mj-lt"/>
                            </a:rPr>
                            <a:t>n</a:t>
                          </a:r>
                          <a:r>
                            <a:rPr lang="en-GB" sz="2400" b="1" noProof="0" dirty="0">
                              <a:effectLst/>
                              <a:latin typeface="+mj-lt"/>
                            </a:rPr>
                            <a:t> and K</a:t>
                          </a:r>
                          <a:r>
                            <a:rPr lang="en-GB" sz="2400" b="1" baseline="-25000" noProof="0" dirty="0">
                              <a:effectLst/>
                              <a:latin typeface="+mj-lt"/>
                            </a:rPr>
                            <a:t>m</a:t>
                          </a:r>
                          <a:endParaRPr lang="en-GB" sz="2400" b="1" noProof="0" dirty="0">
                            <a:effectLst/>
                            <a:latin typeface="+mj-lt"/>
                          </a:endParaRPr>
                        </a:p>
                        <a:p>
                          <a:pPr>
                            <a:lnSpc>
                              <a:spcPct val="100000"/>
                            </a:lnSpc>
                            <a:spcAft>
                              <a:spcPts val="1000"/>
                            </a:spcAft>
                          </a:pPr>
                          <a:r>
                            <a:rPr lang="en-GB" sz="2400" b="1" noProof="0" dirty="0">
                              <a:effectLst/>
                              <a:latin typeface="+mj-lt"/>
                            </a:rPr>
                            <a:t>Stationary State</a:t>
                          </a:r>
                          <a:r>
                            <a:rPr lang="cs-CZ" sz="2400" b="1" noProof="0" dirty="0">
                              <a:effectLst/>
                              <a:latin typeface="+mj-lt"/>
                            </a:rPr>
                            <a:t> </a:t>
                          </a:r>
                          <a:r>
                            <a:rPr lang="en-GB" sz="2400" b="1" noProof="0" dirty="0">
                              <a:effectLst/>
                              <a:latin typeface="+mj-lt"/>
                            </a:rPr>
                            <a:t>Economy</a:t>
                          </a:r>
                          <a:endParaRPr lang="en-GB" sz="2400" b="1"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14:m>
                            <m:oMathPara xmlns:m="http://schemas.openxmlformats.org/officeDocument/2006/math">
                              <m:oMathParaPr>
                                <m:jc m:val="centerGroup"/>
                              </m:oMathParaPr>
                              <m:oMath xmlns:m="http://schemas.openxmlformats.org/officeDocument/2006/math">
                                <m:r>
                                  <a:rPr lang="en-GB" sz="2400" noProof="0" smtClean="0">
                                    <a:effectLst/>
                                    <a:latin typeface="Cambria Math" panose="02040503050406030204" pitchFamily="18" charset="0"/>
                                  </a:rPr>
                                  <m:t>𝑆𝐼</m:t>
                                </m:r>
                                <m:r>
                                  <a:rPr lang="en-GB" sz="2400" noProof="0" smtClean="0">
                                    <a:effectLst/>
                                    <a:latin typeface="Cambria Math" panose="02040503050406030204" pitchFamily="18" charset="0"/>
                                  </a:rPr>
                                  <m:t>&gt;0; </m:t>
                                </m:r>
                              </m:oMath>
                            </m:oMathPara>
                          </a14:m>
                          <a:endParaRPr lang="en-GB" sz="2400" noProof="0" dirty="0">
                            <a:effectLst/>
                            <a:latin typeface="+mj-lt"/>
                          </a:endParaRPr>
                        </a:p>
                        <a:p>
                          <a:pPr>
                            <a:lnSpc>
                              <a:spcPct val="100000"/>
                            </a:lnSpc>
                            <a:spcAft>
                              <a:spcPts val="1000"/>
                            </a:spcAft>
                          </a:pPr>
                          <a14:m>
                            <m:oMathPara xmlns:m="http://schemas.openxmlformats.org/officeDocument/2006/math">
                              <m:oMathParaPr>
                                <m:jc m:val="centerGroup"/>
                              </m:oMathParaPr>
                              <m:oMath xmlns:m="http://schemas.openxmlformats.org/officeDocument/2006/math">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𝑑</m:t>
                                    </m:r>
                                  </m:e>
                                  <m:sub>
                                    <m:r>
                                      <a:rPr lang="en-GB" sz="2400" noProof="0">
                                        <a:effectLst/>
                                        <a:latin typeface="Cambria Math" panose="02040503050406030204" pitchFamily="18" charset="0"/>
                                      </a:rPr>
                                      <m:t>𝑛</m:t>
                                    </m:r>
                                  </m:sub>
                                </m:sSub>
                                <m:r>
                                  <a:rPr lang="en-GB" sz="2400" noProof="0">
                                    <a:effectLst/>
                                    <a:latin typeface="Cambria Math" panose="02040503050406030204" pitchFamily="18" charset="0"/>
                                  </a:rPr>
                                  <m:t>≤0;</m:t>
                                </m:r>
                                <m:sSubSup>
                                  <m:sSubSupPr>
                                    <m:ctrlPr>
                                      <a:rPr lang="en-GB" sz="2400" i="1" noProof="0">
                                        <a:effectLst/>
                                        <a:latin typeface="Cambria Math" panose="02040503050406030204" pitchFamily="18" charset="0"/>
                                      </a:rPr>
                                    </m:ctrlPr>
                                  </m:sSubSupPr>
                                  <m:e>
                                    <m:r>
                                      <a:rPr lang="en-GB" sz="2400" noProof="0">
                                        <a:effectLst/>
                                        <a:latin typeface="Cambria Math" panose="02040503050406030204" pitchFamily="18" charset="0"/>
                                      </a:rPr>
                                      <m:t>𝑑</m:t>
                                    </m:r>
                                  </m:e>
                                  <m:sub>
                                    <m:r>
                                      <a:rPr lang="en-GB" sz="2400" noProof="0">
                                        <a:effectLst/>
                                        <a:latin typeface="Cambria Math" panose="02040503050406030204" pitchFamily="18" charset="0"/>
                                      </a:rPr>
                                      <m:t>𝑛</m:t>
                                    </m:r>
                                  </m:sub>
                                  <m:sup>
                                    <m:r>
                                      <a:rPr lang="en-GB" sz="2400" noProof="0">
                                        <a:effectLst/>
                                        <a:latin typeface="Cambria Math" panose="02040503050406030204" pitchFamily="18" charset="0"/>
                                      </a:rPr>
                                      <m:t>∗</m:t>
                                    </m:r>
                                  </m:sup>
                                </m:sSubSup>
                                <m:r>
                                  <a:rPr lang="en-GB" sz="2400" noProof="0">
                                    <a:effectLst/>
                                    <a:latin typeface="Cambria Math" panose="02040503050406030204" pitchFamily="18" charset="0"/>
                                  </a:rPr>
                                  <m:t>≤0; </m:t>
                                </m:r>
                              </m:oMath>
                            </m:oMathPara>
                          </a14:m>
                          <a:endParaRPr lang="en-GB" sz="2400" noProof="0" dirty="0">
                            <a:effectLst/>
                            <a:latin typeface="+mj-lt"/>
                          </a:endParaRPr>
                        </a:p>
                        <a:p>
                          <a:pPr>
                            <a:lnSpc>
                              <a:spcPct val="100000"/>
                            </a:lnSpc>
                            <a:spcAft>
                              <a:spcPts val="1000"/>
                            </a:spcAft>
                          </a:pPr>
                          <a14:m>
                            <m:oMathPara xmlns:m="http://schemas.openxmlformats.org/officeDocument/2006/math">
                              <m:oMathParaPr>
                                <m:jc m:val="centerGroup"/>
                              </m:oMathParaPr>
                              <m:oMath xmlns:m="http://schemas.openxmlformats.org/officeDocument/2006/math">
                                <m:r>
                                  <m:rPr>
                                    <m:sty m:val="p"/>
                                  </m:rPr>
                                  <a:rPr lang="en-GB" sz="2400" noProof="0">
                                    <a:effectLst/>
                                    <a:latin typeface="Cambria Math" panose="02040503050406030204" pitchFamily="18" charset="0"/>
                                  </a:rPr>
                                  <m:t>h</m:t>
                                </m:r>
                                <m:r>
                                  <a:rPr lang="en-GB" sz="2400" noProof="0">
                                    <a:effectLst/>
                                    <a:latin typeface="Cambria Math" panose="02040503050406030204" pitchFamily="18" charset="0"/>
                                  </a:rPr>
                                  <m:t>≤0; </m:t>
                                </m:r>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𝑑</m:t>
                                    </m:r>
                                  </m:e>
                                  <m:sub>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𝐾</m:t>
                                        </m:r>
                                      </m:e>
                                      <m:sub>
                                        <m:r>
                                          <a:rPr lang="en-GB" sz="2400" noProof="0">
                                            <a:effectLst/>
                                            <a:latin typeface="Cambria Math" panose="02040503050406030204" pitchFamily="18" charset="0"/>
                                          </a:rPr>
                                          <m:t>𝑐</m:t>
                                        </m:r>
                                      </m:sub>
                                    </m:sSub>
                                  </m:sub>
                                </m:sSub>
                                <m:r>
                                  <a:rPr lang="en-GB" sz="2400" noProof="0">
                                    <a:effectLst/>
                                    <a:latin typeface="Cambria Math" panose="02040503050406030204" pitchFamily="18" charset="0"/>
                                  </a:rPr>
                                  <m:t>≤0; </m:t>
                                </m:r>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𝑑</m:t>
                                    </m:r>
                                  </m:e>
                                  <m:sub>
                                    <m:sSub>
                                      <m:sSubPr>
                                        <m:ctrlPr>
                                          <a:rPr lang="en-GB" sz="2400" i="1" noProof="0">
                                            <a:effectLst/>
                                            <a:latin typeface="Cambria Math" panose="02040503050406030204" pitchFamily="18" charset="0"/>
                                          </a:rPr>
                                        </m:ctrlPr>
                                      </m:sSubPr>
                                      <m:e>
                                        <m:r>
                                          <a:rPr lang="en-GB" sz="2400" noProof="0">
                                            <a:effectLst/>
                                            <a:latin typeface="Cambria Math" panose="02040503050406030204" pitchFamily="18" charset="0"/>
                                          </a:rPr>
                                          <m:t>𝐾</m:t>
                                        </m:r>
                                      </m:e>
                                      <m:sub>
                                        <m:r>
                                          <a:rPr lang="en-GB" sz="2400" noProof="0">
                                            <a:effectLst/>
                                            <a:latin typeface="Cambria Math" panose="02040503050406030204" pitchFamily="18" charset="0"/>
                                          </a:rPr>
                                          <m:t>𝑒</m:t>
                                        </m:r>
                                      </m:sub>
                                    </m:sSub>
                                  </m:sub>
                                </m:sSub>
                                <m:r>
                                  <a:rPr lang="en-GB" sz="2400" noProof="0">
                                    <a:effectLst/>
                                    <a:latin typeface="Cambria Math" panose="02040503050406030204" pitchFamily="18" charset="0"/>
                                  </a:rPr>
                                  <m:t>≤0</m:t>
                                </m:r>
                              </m:oMath>
                            </m:oMathPara>
                          </a14:m>
                          <a:endParaRPr lang="en-GB" sz="2400" noProof="0" dirty="0">
                            <a:effectLst/>
                            <a:latin typeface="+mj-lt"/>
                            <a:ea typeface="Calibri" panose="020F0502020204030204"/>
                            <a:cs typeface="Calibri" panose="020F0502020204030204"/>
                          </a:endParaRPr>
                        </a:p>
                      </a:txBody>
                      <a:tcPr marL="68580" marR="68580" marT="0" marB="0"/>
                    </a:tc>
                    <a:extLst>
                      <a:ext uri="{0D108BD9-81ED-4DB2-BD59-A6C34878D82A}">
                        <a16:rowId xmlns:a16="http://schemas.microsoft.com/office/drawing/2014/main" val="10004"/>
                      </a:ext>
                    </a:extLst>
                  </a:tr>
                </a:tbl>
              </a:graphicData>
            </a:graphic>
          </p:graphicFrame>
        </mc:Choice>
        <mc:Fallback xmlns="">
          <p:graphicFrame>
            <p:nvGraphicFramePr>
              <p:cNvPr id="5" name="Tabulka 4"/>
              <p:cNvGraphicFramePr>
                <a:graphicFrameLocks noGrp="1"/>
              </p:cNvGraphicFramePr>
              <p:nvPr/>
            </p:nvGraphicFramePr>
            <p:xfrm>
              <a:off x="113506" y="811818"/>
              <a:ext cx="11964987" cy="5857270"/>
            </p:xfrm>
            <a:graphic>
              <a:graphicData uri="http://schemas.openxmlformats.org/drawingml/2006/table">
                <a:tbl>
                  <a:tblPr firstRow="1" firstCol="1" bandRow="1">
                    <a:tableStyleId>{5C22544A-7EE6-4342-B048-85BDC9FD1C3A}</a:tableStyleId>
                  </a:tblPr>
                  <a:tblGrid>
                    <a:gridCol w="3163888"/>
                    <a:gridCol w="4521200"/>
                    <a:gridCol w="4279899"/>
                  </a:tblGrid>
                  <a:tr h="436830">
                    <a:tc>
                      <a:txBody>
                        <a:bodyPr/>
                        <a:lstStyle/>
                        <a:p>
                          <a:pPr>
                            <a:lnSpc>
                              <a:spcPct val="100000"/>
                            </a:lnSpc>
                            <a:spcAft>
                              <a:spcPts val="1000"/>
                            </a:spcAft>
                          </a:pPr>
                          <a:r>
                            <a:rPr lang="en-GB" sz="1400" noProof="0" dirty="0">
                              <a:effectLst/>
                              <a:latin typeface="+mj-lt"/>
                            </a:rPr>
                            <a:t> </a:t>
                          </a:r>
                          <a:endParaRPr lang="en-GB" sz="14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r>
                            <a:rPr lang="en-GB" sz="2000" noProof="0" dirty="0">
                              <a:effectLst/>
                              <a:latin typeface="+mj-lt"/>
                            </a:rPr>
                            <a:t>NO CRITICAL NATURAL</a:t>
                          </a:r>
                          <a:r>
                            <a:rPr lang="cs-CZ" sz="2000" noProof="0" dirty="0">
                              <a:effectLst/>
                              <a:latin typeface="+mj-lt"/>
                            </a:rPr>
                            <a:t> </a:t>
                          </a:r>
                          <a:r>
                            <a:rPr lang="en-GB" sz="2000" noProof="0" dirty="0">
                              <a:effectLst/>
                              <a:latin typeface="+mj-lt"/>
                            </a:rPr>
                            <a:t>CAPITAL</a:t>
                          </a:r>
                          <a:endParaRPr lang="en-GB" sz="20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r>
                            <a:rPr lang="en-GB" sz="2000" noProof="0" dirty="0">
                              <a:effectLst/>
                              <a:latin typeface="+mj-lt"/>
                            </a:rPr>
                            <a:t>CRITICAL NATURAL</a:t>
                          </a:r>
                          <a:r>
                            <a:rPr lang="cs-CZ" sz="2000" noProof="0" dirty="0">
                              <a:effectLst/>
                              <a:latin typeface="+mj-lt"/>
                            </a:rPr>
                            <a:t> </a:t>
                          </a:r>
                          <a:r>
                            <a:rPr lang="en-GB" sz="2000" noProof="0" dirty="0">
                              <a:effectLst/>
                              <a:latin typeface="+mj-lt"/>
                            </a:rPr>
                            <a:t>CAPITAL</a:t>
                          </a:r>
                          <a:endParaRPr lang="en-GB" sz="2000" noProof="0" dirty="0">
                            <a:effectLst/>
                            <a:latin typeface="+mj-lt"/>
                            <a:ea typeface="Calibri" panose="020F0502020204030204"/>
                            <a:cs typeface="Calibri" panose="020F0502020204030204"/>
                          </a:endParaRPr>
                        </a:p>
                      </a:txBody>
                      <a:tcPr marL="68580" marR="68580" marT="0" marB="0"/>
                    </a:tc>
                  </a:tr>
                  <a:tr h="1418590">
                    <a:tc>
                      <a:txBody>
                        <a:bodyPr/>
                        <a:lstStyle/>
                        <a:p>
                          <a:pPr>
                            <a:lnSpc>
                              <a:spcPct val="100000"/>
                            </a:lnSpc>
                            <a:spcAft>
                              <a:spcPts val="1000"/>
                            </a:spcAft>
                          </a:pPr>
                          <a:r>
                            <a:rPr lang="en-GB" sz="2400" noProof="0" dirty="0">
                              <a:effectLst/>
                              <a:latin typeface="+mj-lt"/>
                            </a:rPr>
                            <a:t>VERY WEAK  SUSTAINABILITY</a:t>
                          </a:r>
                          <a:endParaRPr lang="en-GB" sz="2400" noProof="0" dirty="0">
                            <a:effectLst/>
                            <a:latin typeface="+mj-lt"/>
                            <a:ea typeface="Calibri" panose="020F0502020204030204"/>
                            <a:cs typeface="Calibri" panose="020F0502020204030204"/>
                          </a:endParaRPr>
                        </a:p>
                      </a:txBody>
                      <a:tcPr marL="68580" marR="68580" marT="0" marB="0"/>
                    </a:tc>
                    <a:tc>
                      <a:txBody>
                        <a:bodyPr/>
                        <a:lstStyle/>
                        <a:p>
                          <a:endParaRPr lang="en-US"/>
                        </a:p>
                      </a:txBody>
                      <a:tcPr marL="68580" marR="68580" marT="0" marB="0">
                        <a:blipFill>
                          <a:blip r:embed="rId2"/>
                        </a:blipFill>
                      </a:tcPr>
                    </a:tc>
                    <a:tc>
                      <a:txBody>
                        <a:bodyPr/>
                        <a:lstStyle/>
                        <a:p>
                          <a:pPr>
                            <a:lnSpc>
                              <a:spcPct val="100000"/>
                            </a:lnSpc>
                            <a:spcAft>
                              <a:spcPts val="1000"/>
                            </a:spcAft>
                          </a:pPr>
                          <a:r>
                            <a:rPr lang="en-GB" sz="2400" b="1" noProof="0" dirty="0">
                              <a:effectLst/>
                              <a:latin typeface="+mj-lt"/>
                            </a:rPr>
                            <a:t>Perfect Substitution</a:t>
                          </a:r>
                          <a:r>
                            <a:rPr lang="cs-CZ" sz="2400" b="1" noProof="0" dirty="0">
                              <a:effectLst/>
                              <a:latin typeface="+mj-lt"/>
                            </a:rPr>
                            <a:t> - </a:t>
                          </a:r>
                          <a:endParaRPr lang="en-GB" sz="2400" b="1" noProof="0" dirty="0">
                            <a:effectLst/>
                            <a:latin typeface="+mj-lt"/>
                          </a:endParaRPr>
                        </a:p>
                        <a:p>
                          <a:pPr>
                            <a:lnSpc>
                              <a:spcPct val="100000"/>
                            </a:lnSpc>
                            <a:spcAft>
                              <a:spcPts val="1000"/>
                            </a:spcAft>
                          </a:pPr>
                          <a:r>
                            <a:rPr lang="en-GB" sz="2400" b="1" noProof="0" dirty="0">
                              <a:effectLst/>
                              <a:latin typeface="+mj-lt"/>
                            </a:rPr>
                            <a:t>All</a:t>
                          </a:r>
                          <a:r>
                            <a:rPr lang="cs-CZ" sz="2400" b="1" noProof="0" dirty="0">
                              <a:effectLst/>
                              <a:latin typeface="+mj-lt"/>
                            </a:rPr>
                            <a:t> </a:t>
                          </a:r>
                          <a:r>
                            <a:rPr lang="en-GB" sz="2400" b="1" noProof="0" dirty="0" err="1">
                              <a:effectLst/>
                              <a:latin typeface="+mj-lt"/>
                            </a:rPr>
                            <a:t>K</a:t>
                          </a:r>
                          <a:r>
                            <a:rPr lang="en-GB" sz="2400" b="1" baseline="-25000" noProof="0" dirty="0" err="1">
                              <a:effectLst/>
                              <a:latin typeface="+mj-lt"/>
                            </a:rPr>
                            <a:t>n</a:t>
                          </a:r>
                          <a:r>
                            <a:rPr lang="en-GB" sz="2400" b="1" noProof="0" dirty="0">
                              <a:effectLst/>
                              <a:latin typeface="+mj-lt"/>
                            </a:rPr>
                            <a:t> a K</a:t>
                          </a:r>
                          <a:r>
                            <a:rPr lang="en-GB" sz="2400" b="1" baseline="-25000" noProof="0" dirty="0">
                              <a:effectLst/>
                              <a:latin typeface="+mj-lt"/>
                            </a:rPr>
                            <a:t>m</a:t>
                          </a:r>
                          <a:endParaRPr lang="en-GB" sz="2400" b="1" noProof="0" dirty="0">
                            <a:effectLst/>
                            <a:latin typeface="+mj-lt"/>
                          </a:endParaRPr>
                        </a:p>
                        <a:p>
                          <a:pPr>
                            <a:lnSpc>
                              <a:spcPct val="100000"/>
                            </a:lnSpc>
                            <a:spcAft>
                              <a:spcPts val="1000"/>
                            </a:spcAft>
                          </a:pPr>
                          <a:r>
                            <a:rPr lang="en-GB" sz="2400" b="1" noProof="0" dirty="0">
                              <a:effectLst/>
                              <a:latin typeface="+mj-lt"/>
                            </a:rPr>
                            <a:t>Growth Economy</a:t>
                          </a:r>
                          <a:endParaRPr lang="en-GB" sz="2400" b="1" noProof="0" dirty="0">
                            <a:effectLst/>
                            <a:latin typeface="+mj-lt"/>
                            <a:ea typeface="Calibri" panose="020F0502020204030204"/>
                            <a:cs typeface="Calibri" panose="020F0502020204030204"/>
                          </a:endParaRPr>
                        </a:p>
                      </a:txBody>
                      <a:tcPr marL="68580" marR="68580" marT="0" marB="0"/>
                    </a:tc>
                  </a:tr>
                  <a:tr h="1418590">
                    <a:tc>
                      <a:txBody>
                        <a:bodyPr/>
                        <a:lstStyle/>
                        <a:p>
                          <a:pPr>
                            <a:lnSpc>
                              <a:spcPct val="100000"/>
                            </a:lnSpc>
                            <a:spcAft>
                              <a:spcPts val="1000"/>
                            </a:spcAft>
                          </a:pPr>
                          <a:r>
                            <a:rPr lang="en-GB" sz="2400" noProof="0" dirty="0">
                              <a:effectLst/>
                              <a:latin typeface="+mj-lt"/>
                            </a:rPr>
                            <a:t>WEAK SUSTAINABILITY</a:t>
                          </a:r>
                          <a:endParaRPr lang="en-GB" sz="2400" noProof="0" dirty="0">
                            <a:effectLst/>
                            <a:latin typeface="+mj-lt"/>
                            <a:ea typeface="Calibri" panose="020F0502020204030204"/>
                            <a:cs typeface="Calibri" panose="020F0502020204030204"/>
                          </a:endParaRPr>
                        </a:p>
                      </a:txBody>
                      <a:tcPr marL="68580" marR="68580" marT="0" marB="0"/>
                    </a:tc>
                    <a:tc>
                      <a:txBody>
                        <a:bodyPr/>
                        <a:lstStyle/>
                        <a:p>
                          <a:endParaRPr lang="en-US"/>
                        </a:p>
                      </a:txBody>
                      <a:tcPr marL="68580" marR="68580" marT="0" marB="0">
                        <a:blipFill>
                          <a:blip r:embed="rId2"/>
                        </a:blipFill>
                      </a:tcPr>
                    </a:tc>
                    <a:tc>
                      <a:txBody>
                        <a:bodyPr/>
                        <a:lstStyle/>
                        <a:p>
                          <a:endParaRPr lang="en-US"/>
                        </a:p>
                      </a:txBody>
                      <a:tcPr marL="68580" marR="68580" marT="0" marB="0">
                        <a:blipFill>
                          <a:blip r:embed="rId2"/>
                        </a:blipFill>
                      </a:tcPr>
                    </a:tc>
                  </a:tr>
                  <a:tr h="1040130">
                    <a:tc>
                      <a:txBody>
                        <a:bodyPr/>
                        <a:lstStyle/>
                        <a:p>
                          <a:pPr>
                            <a:lnSpc>
                              <a:spcPct val="100000"/>
                            </a:lnSpc>
                            <a:spcAft>
                              <a:spcPts val="1000"/>
                            </a:spcAft>
                          </a:pPr>
                          <a:r>
                            <a:rPr lang="en-GB" sz="2400" noProof="0" dirty="0">
                              <a:effectLst/>
                              <a:latin typeface="+mj-lt"/>
                            </a:rPr>
                            <a:t>STRONG SUSTAINABILITY</a:t>
                          </a:r>
                          <a:endParaRPr lang="en-GB" sz="2400" noProof="0" dirty="0">
                            <a:effectLst/>
                            <a:latin typeface="+mj-lt"/>
                            <a:ea typeface="Calibri" panose="020F0502020204030204"/>
                            <a:cs typeface="Calibri" panose="020F0502020204030204"/>
                          </a:endParaRPr>
                        </a:p>
                      </a:txBody>
                      <a:tcPr marL="68580" marR="68580" marT="0" marB="0"/>
                    </a:tc>
                    <a:tc>
                      <a:txBody>
                        <a:bodyPr/>
                        <a:lstStyle/>
                        <a:p>
                          <a:endParaRPr lang="en-US"/>
                        </a:p>
                      </a:txBody>
                      <a:tcPr marL="68580" marR="68580" marT="0" marB="0">
                        <a:blipFill>
                          <a:blip r:embed="rId2"/>
                        </a:blipFill>
                      </a:tcPr>
                    </a:tc>
                    <a:tc>
                      <a:txBody>
                        <a:bodyPr/>
                        <a:lstStyle/>
                        <a:p>
                          <a:endParaRPr lang="en-US"/>
                        </a:p>
                      </a:txBody>
                      <a:tcPr marL="68580" marR="68580" marT="0" marB="0">
                        <a:blipFill>
                          <a:blip r:embed="rId2"/>
                        </a:blipFill>
                      </a:tcPr>
                    </a:tc>
                  </a:tr>
                  <a:tr h="1543050">
                    <a:tc>
                      <a:txBody>
                        <a:bodyPr/>
                        <a:lstStyle/>
                        <a:p>
                          <a:pPr>
                            <a:lnSpc>
                              <a:spcPct val="100000"/>
                            </a:lnSpc>
                            <a:spcAft>
                              <a:spcPts val="1000"/>
                            </a:spcAft>
                          </a:pPr>
                          <a:r>
                            <a:rPr lang="en-GB" sz="2400" noProof="0" dirty="0">
                              <a:effectLst/>
                              <a:latin typeface="+mj-lt"/>
                            </a:rPr>
                            <a:t>VERY STRONG SUSTAINABILITY</a:t>
                          </a:r>
                          <a:endParaRPr lang="en-GB" sz="2400" noProof="0" dirty="0">
                            <a:effectLst/>
                            <a:latin typeface="+mj-lt"/>
                            <a:ea typeface="Calibri" panose="020F0502020204030204"/>
                            <a:cs typeface="Calibri" panose="020F0502020204030204"/>
                          </a:endParaRPr>
                        </a:p>
                      </a:txBody>
                      <a:tcPr marL="68580" marR="68580" marT="0" marB="0"/>
                    </a:tc>
                    <a:tc>
                      <a:txBody>
                        <a:bodyPr/>
                        <a:lstStyle/>
                        <a:p>
                          <a:pPr>
                            <a:lnSpc>
                              <a:spcPct val="100000"/>
                            </a:lnSpc>
                            <a:spcAft>
                              <a:spcPts val="1000"/>
                            </a:spcAft>
                          </a:pPr>
                          <a:r>
                            <a:rPr lang="en-GB" sz="2400" b="1" noProof="0" dirty="0">
                              <a:effectLst/>
                              <a:latin typeface="+mj-lt"/>
                            </a:rPr>
                            <a:t>Perfect Complementarity</a:t>
                          </a:r>
                          <a:r>
                            <a:rPr lang="cs-CZ" sz="2400" b="1" noProof="0" dirty="0">
                              <a:effectLst/>
                              <a:latin typeface="+mj-lt"/>
                            </a:rPr>
                            <a:t> –  </a:t>
                          </a:r>
                          <a:endParaRPr lang="cs-CZ" sz="2400" b="1" noProof="0" dirty="0">
                            <a:effectLst/>
                            <a:latin typeface="+mj-lt"/>
                          </a:endParaRPr>
                        </a:p>
                        <a:p>
                          <a:pPr>
                            <a:lnSpc>
                              <a:spcPct val="100000"/>
                            </a:lnSpc>
                            <a:spcAft>
                              <a:spcPts val="1000"/>
                            </a:spcAft>
                          </a:pPr>
                          <a:r>
                            <a:rPr lang="en-GB" sz="2400" b="1" noProof="0" dirty="0">
                              <a:effectLst/>
                              <a:latin typeface="+mj-lt"/>
                            </a:rPr>
                            <a:t>All </a:t>
                          </a:r>
                          <a:r>
                            <a:rPr lang="en-GB" sz="2400" b="1" noProof="0" dirty="0" err="1">
                              <a:effectLst/>
                              <a:latin typeface="+mj-lt"/>
                            </a:rPr>
                            <a:t>K</a:t>
                          </a:r>
                          <a:r>
                            <a:rPr lang="en-GB" sz="2400" b="1" baseline="-25000" noProof="0" dirty="0" err="1">
                              <a:effectLst/>
                              <a:latin typeface="+mj-lt"/>
                            </a:rPr>
                            <a:t>n</a:t>
                          </a:r>
                          <a:r>
                            <a:rPr lang="en-GB" sz="2400" b="1" noProof="0" dirty="0">
                              <a:effectLst/>
                              <a:latin typeface="+mj-lt"/>
                            </a:rPr>
                            <a:t> and K</a:t>
                          </a:r>
                          <a:r>
                            <a:rPr lang="en-GB" sz="2400" b="1" baseline="-25000" noProof="0" dirty="0">
                              <a:effectLst/>
                              <a:latin typeface="+mj-lt"/>
                            </a:rPr>
                            <a:t>m</a:t>
                          </a:r>
                          <a:endParaRPr lang="en-GB" sz="2400" b="1" noProof="0" dirty="0">
                            <a:effectLst/>
                            <a:latin typeface="+mj-lt"/>
                          </a:endParaRPr>
                        </a:p>
                        <a:p>
                          <a:pPr>
                            <a:lnSpc>
                              <a:spcPct val="100000"/>
                            </a:lnSpc>
                            <a:spcAft>
                              <a:spcPts val="1000"/>
                            </a:spcAft>
                          </a:pPr>
                          <a:r>
                            <a:rPr lang="en-GB" sz="2400" b="1" noProof="0" dirty="0">
                              <a:effectLst/>
                              <a:latin typeface="+mj-lt"/>
                            </a:rPr>
                            <a:t>Stationary State</a:t>
                          </a:r>
                          <a:r>
                            <a:rPr lang="cs-CZ" sz="2400" b="1" noProof="0" dirty="0">
                              <a:effectLst/>
                              <a:latin typeface="+mj-lt"/>
                            </a:rPr>
                            <a:t> </a:t>
                          </a:r>
                          <a:r>
                            <a:rPr lang="en-GB" sz="2400" b="1" noProof="0" dirty="0">
                              <a:effectLst/>
                              <a:latin typeface="+mj-lt"/>
                            </a:rPr>
                            <a:t>Economy</a:t>
                          </a:r>
                          <a:endParaRPr lang="en-GB" sz="2400" b="1" noProof="0" dirty="0">
                            <a:effectLst/>
                            <a:latin typeface="+mj-lt"/>
                            <a:ea typeface="Calibri" panose="020F0502020204030204"/>
                            <a:cs typeface="Calibri" panose="020F0502020204030204"/>
                          </a:endParaRPr>
                        </a:p>
                      </a:txBody>
                      <a:tcPr marL="68580" marR="68580" marT="0" marB="0"/>
                    </a:tc>
                    <a:tc>
                      <a:txBody>
                        <a:bodyPr/>
                        <a:lstStyle/>
                        <a:p>
                          <a:endParaRPr lang="en-US"/>
                        </a:p>
                      </a:txBody>
                      <a:tcPr marL="68580" marR="68580" marT="0" marB="0">
                        <a:blipFill>
                          <a:blip r:embed="rId2"/>
                        </a:blipFill>
                      </a:tcPr>
                    </a:tc>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02060" y="304754"/>
            <a:ext cx="6572296" cy="1022932"/>
          </a:xfrm>
        </p:spPr>
        <p:style>
          <a:lnRef idx="2">
            <a:schemeClr val="accent2"/>
          </a:lnRef>
          <a:fillRef idx="1">
            <a:schemeClr val="lt1"/>
          </a:fillRef>
          <a:effectRef idx="0">
            <a:schemeClr val="accent2"/>
          </a:effectRef>
          <a:fontRef idx="minor">
            <a:schemeClr val="dk1"/>
          </a:fontRef>
        </p:style>
        <p:txBody>
          <a:bodyPr/>
          <a:lstStyle/>
          <a:p>
            <a:r>
              <a:rPr lang="en-GB" sz="4400" dirty="0">
                <a:solidFill>
                  <a:srgbClr val="FF0000"/>
                </a:solidFill>
                <a:latin typeface="+mj-lt"/>
              </a:rPr>
              <a:t>Notes</a:t>
            </a:r>
            <a:r>
              <a:rPr lang="cs-CZ" sz="4400" dirty="0">
                <a:solidFill>
                  <a:srgbClr val="FF0000"/>
                </a:solidFill>
                <a:latin typeface="+mj-lt"/>
              </a:rPr>
              <a:t> – Table 1 </a:t>
            </a:r>
            <a:r>
              <a:rPr lang="en-GB" sz="4400" dirty="0">
                <a:solidFill>
                  <a:srgbClr val="FF0000"/>
                </a:solidFill>
                <a:latin typeface="+mj-lt"/>
              </a:rPr>
              <a:t>:</a:t>
            </a:r>
            <a:endParaRPr lang="cs-CZ" sz="4400" dirty="0">
              <a:solidFill>
                <a:srgbClr val="FF0000"/>
              </a:solidFill>
              <a:latin typeface="+mj-lt"/>
            </a:endParaRPr>
          </a:p>
        </p:txBody>
      </p:sp>
      <p:sp>
        <p:nvSpPr>
          <p:cNvPr id="4" name="Zástupný symbol pro číslo snímku 3"/>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EA44BAA-1A06-B141-8215-9D88CF6A7203}" type="slidenum">
              <a:rPr lang="cs-CZ" smtClean="0"/>
              <a:t>23</a:t>
            </a:fld>
            <a:endParaRPr lang="cs-CZ" dirty="0">
              <a:solidFill>
                <a:prstClr val="black">
                  <a:tint val="75000"/>
                </a:prstClr>
              </a:solidFill>
            </a:endParaRPr>
          </a:p>
        </p:txBody>
      </p:sp>
      <p:sp>
        <p:nvSpPr>
          <p:cNvPr id="6" name="Obdélník 5"/>
          <p:cNvSpPr/>
          <p:nvPr/>
        </p:nvSpPr>
        <p:spPr>
          <a:xfrm>
            <a:off x="227012" y="1128674"/>
            <a:ext cx="11737975" cy="55092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b="1" dirty="0">
                <a:solidFill>
                  <a:schemeClr val="tx1"/>
                </a:solidFill>
                <a:latin typeface="+mj-lt"/>
              </a:rPr>
              <a:t>K = total capital assets</a:t>
            </a:r>
          </a:p>
          <a:p>
            <a:r>
              <a:rPr lang="en-GB" sz="3200" b="1" dirty="0">
                <a:solidFill>
                  <a:schemeClr val="tx1"/>
                </a:solidFill>
                <a:latin typeface="+mj-lt"/>
              </a:rPr>
              <a:t>s = savings</a:t>
            </a:r>
          </a:p>
          <a:p>
            <a:r>
              <a:rPr lang="cs-CZ" sz="3200" b="1" dirty="0">
                <a:solidFill>
                  <a:schemeClr val="tx1"/>
                </a:solidFill>
                <a:latin typeface="+mj-lt"/>
              </a:rPr>
              <a:t>d</a:t>
            </a:r>
            <a:r>
              <a:rPr lang="en-GB" sz="3200" b="1" baseline="-25000" dirty="0">
                <a:solidFill>
                  <a:schemeClr val="tx1"/>
                </a:solidFill>
                <a:latin typeface="+mj-lt"/>
              </a:rPr>
              <a:t>m</a:t>
            </a:r>
            <a:r>
              <a:rPr lang="en-GB" sz="3200" b="1" dirty="0">
                <a:solidFill>
                  <a:schemeClr val="tx1"/>
                </a:solidFill>
                <a:latin typeface="+mj-lt"/>
              </a:rPr>
              <a:t> = depreciation on man-made capital</a:t>
            </a:r>
          </a:p>
          <a:p>
            <a:r>
              <a:rPr lang="cs-CZ" sz="3200" b="1" dirty="0">
                <a:solidFill>
                  <a:schemeClr val="tx1"/>
                </a:solidFill>
                <a:latin typeface="+mj-lt"/>
              </a:rPr>
              <a:t>d</a:t>
            </a:r>
            <a:r>
              <a:rPr lang="en-GB" sz="3200" b="1" baseline="-25000" dirty="0">
                <a:solidFill>
                  <a:schemeClr val="tx1"/>
                </a:solidFill>
                <a:latin typeface="+mj-lt"/>
              </a:rPr>
              <a:t>n</a:t>
            </a:r>
            <a:r>
              <a:rPr lang="en-GB" sz="3200" b="1" dirty="0">
                <a:solidFill>
                  <a:schemeClr val="tx1"/>
                </a:solidFill>
                <a:latin typeface="+mj-lt"/>
              </a:rPr>
              <a:t> = depreciation on natural capital</a:t>
            </a:r>
          </a:p>
          <a:p>
            <a:r>
              <a:rPr lang="en-GB" sz="3200" b="1" dirty="0">
                <a:solidFill>
                  <a:schemeClr val="tx1"/>
                </a:solidFill>
                <a:latin typeface="+mj-lt"/>
              </a:rPr>
              <a:t>λ = technical change</a:t>
            </a:r>
          </a:p>
          <a:p>
            <a:r>
              <a:rPr lang="cs-CZ" sz="3200" b="1" dirty="0">
                <a:solidFill>
                  <a:schemeClr val="tx1"/>
                </a:solidFill>
                <a:latin typeface="+mj-lt"/>
              </a:rPr>
              <a:t>h</a:t>
            </a:r>
            <a:r>
              <a:rPr lang="en-GB" sz="3200" b="1" dirty="0">
                <a:solidFill>
                  <a:schemeClr val="tx1"/>
                </a:solidFill>
                <a:latin typeface="+mj-lt"/>
              </a:rPr>
              <a:t> = rate of population growth</a:t>
            </a:r>
          </a:p>
          <a:p>
            <a:r>
              <a:rPr lang="en-GB" sz="3200" b="1" dirty="0">
                <a:solidFill>
                  <a:schemeClr val="tx1"/>
                </a:solidFill>
                <a:latin typeface="+mj-lt"/>
              </a:rPr>
              <a:t>n* = critical natural capital (no substitutes)</a:t>
            </a:r>
          </a:p>
          <a:p>
            <a:r>
              <a:rPr lang="en-GB" sz="3200" b="1" dirty="0" err="1">
                <a:solidFill>
                  <a:schemeClr val="tx1"/>
                </a:solidFill>
                <a:latin typeface="+mj-lt"/>
              </a:rPr>
              <a:t>K</a:t>
            </a:r>
            <a:r>
              <a:rPr lang="en-GB" sz="3200" b="1" baseline="-25000" dirty="0" err="1">
                <a:solidFill>
                  <a:schemeClr val="tx1"/>
                </a:solidFill>
                <a:latin typeface="+mj-lt"/>
              </a:rPr>
              <a:t>c</a:t>
            </a:r>
            <a:r>
              <a:rPr lang="en-GB" sz="3200" b="1" dirty="0">
                <a:solidFill>
                  <a:schemeClr val="tx1"/>
                </a:solidFill>
                <a:latin typeface="+mj-lt"/>
              </a:rPr>
              <a:t> = cultural capital</a:t>
            </a:r>
          </a:p>
          <a:p>
            <a:r>
              <a:rPr lang="en-GB" sz="3200" b="1" dirty="0" err="1">
                <a:solidFill>
                  <a:schemeClr val="tx1"/>
                </a:solidFill>
                <a:latin typeface="+mj-lt"/>
              </a:rPr>
              <a:t>K</a:t>
            </a:r>
            <a:r>
              <a:rPr lang="en-GB" sz="3200" b="1" baseline="-25000" dirty="0" err="1">
                <a:solidFill>
                  <a:schemeClr val="tx1"/>
                </a:solidFill>
                <a:latin typeface="+mj-lt"/>
              </a:rPr>
              <a:t>e</a:t>
            </a:r>
            <a:r>
              <a:rPr lang="en-GB" sz="3200" b="1" dirty="0">
                <a:solidFill>
                  <a:schemeClr val="tx1"/>
                </a:solidFill>
                <a:latin typeface="+mj-lt"/>
              </a:rPr>
              <a:t> = moral/ethical capital</a:t>
            </a:r>
          </a:p>
          <a:p>
            <a:r>
              <a:rPr lang="en-GB" sz="3200" b="1" dirty="0">
                <a:solidFill>
                  <a:schemeClr val="tx1"/>
                </a:solidFill>
                <a:latin typeface="+mj-lt"/>
              </a:rPr>
              <a:t>Z = Lower bound stock limit (determined via SMS) to ensure ecosystem</a:t>
            </a:r>
            <a:r>
              <a:rPr lang="cs-CZ" sz="3200" b="1" dirty="0">
                <a:solidFill>
                  <a:schemeClr val="tx1"/>
                </a:solidFill>
                <a:latin typeface="+mj-lt"/>
              </a:rPr>
              <a:t> </a:t>
            </a:r>
            <a:r>
              <a:rPr lang="en-GB" sz="3200" b="1" dirty="0">
                <a:solidFill>
                  <a:schemeClr val="tx1"/>
                </a:solidFill>
                <a:latin typeface="+mj-lt"/>
              </a:rPr>
              <a:t>stability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374352" y="1146628"/>
            <a:ext cx="11390929" cy="5522460"/>
          </a:xfrm>
        </p:spPr>
        <p:txBody>
          <a:bodyPr>
            <a:normAutofit/>
          </a:bodyPr>
          <a:lstStyle/>
          <a:p>
            <a:pPr algn="just">
              <a:buFont typeface="Wingdings" panose="05000000000000000000" pitchFamily="2" charset="2"/>
              <a:buChar char="v"/>
            </a:pPr>
            <a:r>
              <a:rPr lang="en-US" b="1" dirty="0">
                <a:solidFill>
                  <a:srgbClr val="FF0000"/>
                </a:solidFill>
                <a:ea typeface="Times New Roman" panose="02020603050405020304" pitchFamily="18" charset="0"/>
              </a:rPr>
              <a:t>GE – a multidimensional concept:</a:t>
            </a:r>
          </a:p>
          <a:p>
            <a:pPr algn="just"/>
            <a:r>
              <a:rPr lang="en-US" sz="2400" b="1" dirty="0">
                <a:solidFill>
                  <a:schemeClr val="tx1"/>
                </a:solidFill>
                <a:ea typeface="Times New Roman" panose="02020603050405020304" pitchFamily="18" charset="0"/>
              </a:rPr>
              <a:t>focused on the potential </a:t>
            </a:r>
            <a:r>
              <a:rPr lang="en-US" sz="2400" b="1" dirty="0">
                <a:solidFill>
                  <a:srgbClr val="FF0000"/>
                </a:solidFill>
                <a:ea typeface="Times New Roman" panose="02020603050405020304" pitchFamily="18" charset="0"/>
              </a:rPr>
              <a:t>TRADE-OFFS/SYNERGIES </a:t>
            </a:r>
            <a:r>
              <a:rPr lang="en-US" sz="2400" b="1" dirty="0">
                <a:solidFill>
                  <a:schemeClr val="tx1"/>
                </a:solidFill>
                <a:ea typeface="Times New Roman" panose="02020603050405020304" pitchFamily="18" charset="0"/>
              </a:rPr>
              <a:t>between </a:t>
            </a:r>
            <a:r>
              <a:rPr lang="en-US" sz="2400" b="1" dirty="0">
                <a:solidFill>
                  <a:srgbClr val="FF0000"/>
                </a:solidFill>
                <a:ea typeface="Times New Roman" panose="02020603050405020304" pitchFamily="18" charset="0"/>
              </a:rPr>
              <a:t>ECONOMIC</a:t>
            </a:r>
            <a:r>
              <a:rPr lang="en-US" sz="2400" b="1" dirty="0">
                <a:solidFill>
                  <a:schemeClr val="tx1"/>
                </a:solidFill>
                <a:ea typeface="Times New Roman" panose="02020603050405020304" pitchFamily="18" charset="0"/>
              </a:rPr>
              <a:t> and </a:t>
            </a:r>
            <a:r>
              <a:rPr lang="en-US" sz="2400" b="1" dirty="0">
                <a:solidFill>
                  <a:srgbClr val="FF0000"/>
                </a:solidFill>
                <a:ea typeface="Times New Roman" panose="02020603050405020304" pitchFamily="18" charset="0"/>
              </a:rPr>
              <a:t>ENVIRONMENTAL DIMENSIONS </a:t>
            </a:r>
            <a:r>
              <a:rPr lang="en-US" sz="2400" b="1" dirty="0">
                <a:solidFill>
                  <a:schemeClr val="tx1"/>
                </a:solidFill>
                <a:ea typeface="Times New Roman" panose="02020603050405020304" pitchFamily="18" charset="0"/>
              </a:rPr>
              <a:t>without ignoring </a:t>
            </a:r>
            <a:r>
              <a:rPr lang="en-US" sz="2400" b="1" dirty="0">
                <a:solidFill>
                  <a:srgbClr val="FF0000"/>
                </a:solidFill>
                <a:ea typeface="Times New Roman" panose="02020603050405020304" pitchFamily="18" charset="0"/>
              </a:rPr>
              <a:t>SOCIAL ASPECTS;</a:t>
            </a:r>
          </a:p>
          <a:p>
            <a:pPr algn="just">
              <a:buFont typeface="Wingdings" panose="05000000000000000000" pitchFamily="2" charset="2"/>
              <a:buChar char="Ø"/>
            </a:pPr>
            <a:r>
              <a:rPr lang="en-US" sz="2400" b="1" dirty="0">
                <a:solidFill>
                  <a:schemeClr val="tx1"/>
                </a:solidFill>
                <a:ea typeface="Times New Roman" panose="02020603050405020304" pitchFamily="18" charset="0"/>
              </a:rPr>
              <a:t>Institutionally supported at the international level by </a:t>
            </a:r>
            <a:r>
              <a:rPr lang="en-US" sz="2400" b="1" dirty="0">
                <a:solidFill>
                  <a:srgbClr val="7030A0"/>
                </a:solidFill>
                <a:ea typeface="Times New Roman" panose="02020603050405020304" pitchFamily="18" charset="0"/>
              </a:rPr>
              <a:t>the UNEP: </a:t>
            </a:r>
            <a:r>
              <a:rPr lang="en-US" sz="2400" b="1" i="1" dirty="0">
                <a:solidFill>
                  <a:srgbClr val="7030A0"/>
                </a:solidFill>
                <a:ea typeface="Times New Roman" panose="02020603050405020304" pitchFamily="18" charset="0"/>
              </a:rPr>
              <a:t>the Green Economy Initiative, 2008; a Global Green New Deal, 2009. </a:t>
            </a:r>
          </a:p>
          <a:p>
            <a:pPr algn="just"/>
            <a:r>
              <a:rPr lang="en-US" sz="2400" b="1" dirty="0">
                <a:solidFill>
                  <a:srgbClr val="7030A0"/>
                </a:solidFill>
                <a:ea typeface="Times New Roman" panose="02020603050405020304" pitchFamily="18" charset="0"/>
              </a:rPr>
              <a:t>The 2012 UN Conference on Sustainable Development (Rio+20): </a:t>
            </a:r>
            <a:r>
              <a:rPr lang="en-US" sz="2400" b="1" dirty="0">
                <a:solidFill>
                  <a:schemeClr val="tx1"/>
                </a:solidFill>
                <a:ea typeface="Times New Roman" panose="02020603050405020304" pitchFamily="18" charset="0"/>
              </a:rPr>
              <a:t>the GE –  one of its two main focal areas designated by the UN General Assembly</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a:t>
            </a:r>
          </a:p>
          <a:p>
            <a:pPr algn="just">
              <a:buFont typeface="Wingdings" panose="05000000000000000000" pitchFamily="2" charset="2"/>
              <a:buChar char="Ø"/>
            </a:pPr>
            <a:endParaRPr lang="en-US" sz="2400" b="1" dirty="0">
              <a:solidFill>
                <a:schemeClr val="tx1"/>
              </a:solidFill>
              <a:ea typeface="Times New Roman" panose="02020603050405020304" pitchFamily="18" charset="0"/>
            </a:endParaRPr>
          </a:p>
          <a:p>
            <a:pPr algn="just">
              <a:buFont typeface="Wingdings" panose="05000000000000000000" pitchFamily="2" charset="2"/>
              <a:buChar char="§"/>
            </a:pPr>
            <a:r>
              <a:rPr lang="en-US" sz="2400" b="1" dirty="0">
                <a:solidFill>
                  <a:schemeClr val="tx1"/>
                </a:solidFill>
                <a:ea typeface="Times New Roman" panose="02020603050405020304" pitchFamily="18" charset="0"/>
              </a:rPr>
              <a:t>UNEP definition: </a:t>
            </a:r>
            <a:r>
              <a:rPr lang="en-US" sz="2400" b="1" dirty="0">
                <a:solidFill>
                  <a:srgbClr val="FF0000"/>
                </a:solidFill>
                <a:ea typeface="Times New Roman" panose="02020603050405020304" pitchFamily="18" charset="0"/>
              </a:rPr>
              <a:t>the GE – </a:t>
            </a:r>
            <a:r>
              <a:rPr lang="en-US" sz="2400" b="1" i="1" dirty="0">
                <a:solidFill>
                  <a:srgbClr val="FF0000"/>
                </a:solidFill>
                <a:ea typeface="Times New Roman" panose="02020603050405020304" pitchFamily="18" charset="0"/>
              </a:rPr>
              <a:t>one that results in improved human wellbeing and social equity, while significantly reducing environmental risks and ecological scarcities</a:t>
            </a:r>
            <a:r>
              <a:rPr lang="en-US" sz="2400" b="1" dirty="0">
                <a:solidFill>
                  <a:srgbClr val="FF0000"/>
                </a:solidFill>
                <a:ea typeface="Times New Roman" panose="02020603050405020304" pitchFamily="18" charset="0"/>
              </a:rPr>
              <a:t> </a:t>
            </a:r>
            <a:r>
              <a:rPr lang="en-US" sz="1800" b="1" dirty="0">
                <a:solidFill>
                  <a:schemeClr val="tx1"/>
                </a:solidFill>
                <a:ea typeface="Times New Roman" panose="02020603050405020304" pitchFamily="18" charset="0"/>
              </a:rPr>
              <a:t>(UNEP, 2010). </a:t>
            </a:r>
          </a:p>
          <a:p>
            <a:pPr algn="just">
              <a:buFont typeface="Wingdings" panose="05000000000000000000" pitchFamily="2" charset="2"/>
              <a:buChar char="§"/>
            </a:pPr>
            <a:r>
              <a:rPr lang="en-US" sz="2400" b="1" dirty="0">
                <a:solidFill>
                  <a:schemeClr val="tx1"/>
                </a:solidFill>
                <a:ea typeface="Times New Roman" panose="02020603050405020304" pitchFamily="18" charset="0"/>
              </a:rPr>
              <a:t>GE discourses – a way of coping with the decreasing attraction of the SD concept for economic policymaking</a:t>
            </a:r>
            <a:r>
              <a:rPr lang="cs-CZ" sz="2400" b="1" dirty="0">
                <a:solidFill>
                  <a:schemeClr val="tx1"/>
                </a:solidFill>
                <a:ea typeface="Times New Roman" panose="02020603050405020304" pitchFamily="18" charset="0"/>
              </a:rPr>
              <a:t>.</a:t>
            </a:r>
            <a:endParaRPr lang="en-US" sz="2400" b="1" dirty="0">
              <a:solidFill>
                <a:schemeClr val="tx1"/>
              </a:solidFill>
              <a:ea typeface="Times New Roman" panose="02020603050405020304" pitchFamily="18" charset="0"/>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24</a:t>
            </a:fld>
            <a:endParaRPr lang="cs-CZ"/>
          </a:p>
        </p:txBody>
      </p:sp>
      <p:sp>
        <p:nvSpPr>
          <p:cNvPr id="9" name="Nadpis 1"/>
          <p:cNvSpPr txBox="1"/>
          <p:nvPr/>
        </p:nvSpPr>
        <p:spPr>
          <a:xfrm>
            <a:off x="2125685" y="218180"/>
            <a:ext cx="963959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2800" dirty="0">
                <a:solidFill>
                  <a:srgbClr val="FF0000"/>
                </a:solidFill>
              </a:rPr>
              <a:t>C</a:t>
            </a:r>
            <a:r>
              <a:rPr lang="en-US" sz="2800" dirty="0" err="1">
                <a:solidFill>
                  <a:srgbClr val="FF0000"/>
                </a:solidFill>
              </a:rPr>
              <a:t>oncepts</a:t>
            </a:r>
            <a:r>
              <a:rPr lang="en-US" sz="2800" dirty="0">
                <a:solidFill>
                  <a:srgbClr val="FF0000"/>
                </a:solidFill>
              </a:rPr>
              <a:t> of Green Economy (GE) and Green Growth (GG)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374352" y="1146628"/>
            <a:ext cx="11590636" cy="5285345"/>
          </a:xfrm>
        </p:spPr>
        <p:txBody>
          <a:bodyPr>
            <a:normAutofit fontScale="92500" lnSpcReduction="10000"/>
          </a:bodyPr>
          <a:lstStyle/>
          <a:p>
            <a:pPr algn="just">
              <a:buFont typeface="Wingdings" panose="05000000000000000000" pitchFamily="2" charset="2"/>
              <a:buChar char="v"/>
            </a:pPr>
            <a:r>
              <a:rPr lang="en-US" sz="2800" b="1" dirty="0">
                <a:solidFill>
                  <a:srgbClr val="FF0000"/>
                </a:solidFill>
                <a:ea typeface="Times New Roman" panose="02020603050405020304" pitchFamily="18" charset="0"/>
              </a:rPr>
              <a:t>GG concept</a:t>
            </a:r>
            <a:endParaRPr lang="cs-CZ" sz="2800" b="1" dirty="0">
              <a:solidFill>
                <a:srgbClr val="FF0000"/>
              </a:solidFill>
              <a:ea typeface="Times New Roman" panose="02020603050405020304" pitchFamily="18" charset="0"/>
            </a:endParaRPr>
          </a:p>
          <a:p>
            <a:pPr algn="just">
              <a:buFont typeface="Wingdings" panose="05000000000000000000" pitchFamily="2" charset="2"/>
              <a:buChar char="§"/>
            </a:pPr>
            <a:r>
              <a:rPr lang="en-US" sz="2400" b="1" dirty="0">
                <a:solidFill>
                  <a:schemeClr val="tx1"/>
                </a:solidFill>
                <a:ea typeface="Times New Roman" panose="02020603050405020304" pitchFamily="18" charset="0"/>
              </a:rPr>
              <a:t>Colby (1989)</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one that would be based more on increasing </a:t>
            </a:r>
            <a:r>
              <a:rPr lang="en-US" sz="2400" b="1" dirty="0">
                <a:solidFill>
                  <a:srgbClr val="FF0000"/>
                </a:solidFill>
                <a:ea typeface="Times New Roman" panose="02020603050405020304" pitchFamily="18" charset="0"/>
              </a:rPr>
              <a:t>the information intensiveness, community consciousness, and experiential quality of economic activity, </a:t>
            </a:r>
            <a:r>
              <a:rPr lang="en-US" sz="2400" b="1" dirty="0">
                <a:solidFill>
                  <a:schemeClr val="tx1"/>
                </a:solidFill>
                <a:ea typeface="Times New Roman" panose="02020603050405020304" pitchFamily="18" charset="0"/>
              </a:rPr>
              <a:t>rather than the material-energy intensiveness.</a:t>
            </a:r>
            <a:endParaRPr lang="cs-CZ" sz="2400" b="1" dirty="0">
              <a:solidFill>
                <a:schemeClr val="tx1"/>
              </a:solidFill>
              <a:ea typeface="Times New Roman" panose="02020603050405020304" pitchFamily="18" charset="0"/>
            </a:endParaRPr>
          </a:p>
          <a:p>
            <a:pPr algn="just">
              <a:buFont typeface="Wingdings" panose="05000000000000000000" pitchFamily="2" charset="2"/>
              <a:buChar char="§"/>
            </a:pPr>
            <a:r>
              <a:rPr lang="en-US" sz="2400" b="1" dirty="0">
                <a:solidFill>
                  <a:srgbClr val="7030A0"/>
                </a:solidFill>
                <a:ea typeface="Times New Roman" panose="02020603050405020304" pitchFamily="18" charset="0"/>
              </a:rPr>
              <a:t>The OECD</a:t>
            </a:r>
            <a:r>
              <a:rPr lang="cs-CZ" sz="2400" b="1" dirty="0">
                <a:solidFill>
                  <a:srgbClr val="7030A0"/>
                </a:solidFill>
                <a:ea typeface="Times New Roman" panose="02020603050405020304" pitchFamily="18" charset="0"/>
              </a:rPr>
              <a:t>:</a:t>
            </a:r>
            <a:r>
              <a:rPr lang="en-US" sz="2400" b="1" dirty="0">
                <a:solidFill>
                  <a:srgbClr val="7030A0"/>
                </a:solidFill>
                <a:ea typeface="Times New Roman" panose="02020603050405020304" pitchFamily="18" charset="0"/>
              </a:rPr>
              <a:t> </a:t>
            </a:r>
            <a:r>
              <a:rPr lang="en-US" sz="2400" b="1" i="1" dirty="0">
                <a:solidFill>
                  <a:srgbClr val="7030A0"/>
                </a:solidFill>
                <a:ea typeface="Times New Roman" panose="02020603050405020304" pitchFamily="18" charset="0"/>
              </a:rPr>
              <a:t>Green Growth Declaration</a:t>
            </a:r>
            <a:r>
              <a:rPr lang="cs-CZ" sz="2400" b="1" i="1" dirty="0">
                <a:solidFill>
                  <a:srgbClr val="7030A0"/>
                </a:solidFill>
                <a:ea typeface="Times New Roman" panose="02020603050405020304" pitchFamily="18" charset="0"/>
              </a:rPr>
              <a:t>,</a:t>
            </a:r>
            <a:r>
              <a:rPr lang="en-US" sz="2400" b="1" i="1" dirty="0">
                <a:solidFill>
                  <a:srgbClr val="7030A0"/>
                </a:solidFill>
                <a:ea typeface="Times New Roman" panose="02020603050405020304" pitchFamily="18" charset="0"/>
              </a:rPr>
              <a:t> 2009</a:t>
            </a:r>
            <a:r>
              <a:rPr lang="cs-CZ" sz="2400" b="1" i="1" dirty="0">
                <a:solidFill>
                  <a:srgbClr val="7030A0"/>
                </a:solidFill>
                <a:ea typeface="Times New Roman" panose="02020603050405020304" pitchFamily="18" charset="0"/>
              </a:rPr>
              <a:t>;</a:t>
            </a:r>
            <a:r>
              <a:rPr lang="en-US" sz="2400" b="1" i="1" dirty="0">
                <a:solidFill>
                  <a:srgbClr val="7030A0"/>
                </a:solidFill>
                <a:ea typeface="Times New Roman" panose="02020603050405020304" pitchFamily="18" charset="0"/>
              </a:rPr>
              <a:t> Green Growth Strategy Package</a:t>
            </a:r>
            <a:r>
              <a:rPr lang="cs-CZ" sz="2400" b="1" i="1" dirty="0">
                <a:solidFill>
                  <a:srgbClr val="7030A0"/>
                </a:solidFill>
                <a:ea typeface="Times New Roman" panose="02020603050405020304" pitchFamily="18" charset="0"/>
              </a:rPr>
              <a:t>,</a:t>
            </a:r>
            <a:r>
              <a:rPr lang="en-US" sz="2400" b="1" i="1" dirty="0">
                <a:solidFill>
                  <a:srgbClr val="7030A0"/>
                </a:solidFill>
                <a:ea typeface="Times New Roman" panose="02020603050405020304" pitchFamily="18" charset="0"/>
              </a:rPr>
              <a:t> 2011</a:t>
            </a:r>
            <a:r>
              <a:rPr lang="cs-CZ" sz="2400" b="1" dirty="0">
                <a:solidFill>
                  <a:srgbClr val="7030A0"/>
                </a:solidFill>
                <a:ea typeface="Times New Roman" panose="02020603050405020304" pitchFamily="18" charset="0"/>
              </a:rPr>
              <a:t>: </a:t>
            </a:r>
            <a:r>
              <a:rPr lang="en-US" sz="2400" b="1" dirty="0">
                <a:solidFill>
                  <a:srgbClr val="7030A0"/>
                </a:solidFill>
                <a:ea typeface="Times New Roman" panose="02020603050405020304" pitchFamily="18" charset="0"/>
              </a:rPr>
              <a:t>Towards Green Growth</a:t>
            </a:r>
            <a:r>
              <a:rPr lang="cs-CZ" sz="2400" b="1" dirty="0">
                <a:solidFill>
                  <a:srgbClr val="7030A0"/>
                </a:solidFill>
                <a:ea typeface="Times New Roman" panose="02020603050405020304" pitchFamily="18" charset="0"/>
              </a:rPr>
              <a:t> report</a:t>
            </a:r>
            <a:r>
              <a:rPr lang="en-US" sz="2400" b="1" dirty="0">
                <a:solidFill>
                  <a:srgbClr val="7030A0"/>
                </a:solidFill>
                <a:ea typeface="Times New Roman" panose="02020603050405020304" pitchFamily="18" charset="0"/>
              </a:rPr>
              <a:t>,</a:t>
            </a:r>
            <a:r>
              <a:rPr lang="en-US" sz="2400" b="1" dirty="0">
                <a:solidFill>
                  <a:schemeClr val="tx1"/>
                </a:solidFill>
                <a:ea typeface="Times New Roman" panose="02020603050405020304" pitchFamily="18" charset="0"/>
              </a:rPr>
              <a:t> where GG is defined as </a:t>
            </a:r>
            <a:r>
              <a:rPr lang="en-US" sz="2400" b="1" i="1" dirty="0">
                <a:solidFill>
                  <a:srgbClr val="FF0000"/>
                </a:solidFill>
                <a:ea typeface="Times New Roman" panose="02020603050405020304" pitchFamily="18" charset="0"/>
              </a:rPr>
              <a:t>a strategy fostering economic growth and development while ensuring that natural assets continue to provide the resources and environmental services on which our wellbeing relies </a:t>
            </a:r>
            <a:r>
              <a:rPr lang="en-US" sz="2000" b="1" dirty="0">
                <a:solidFill>
                  <a:schemeClr val="tx1"/>
                </a:solidFill>
                <a:ea typeface="Times New Roman" panose="02020603050405020304" pitchFamily="18" charset="0"/>
              </a:rPr>
              <a:t>(OECD, 2011). </a:t>
            </a:r>
            <a:endParaRPr lang="cs-CZ" sz="2400" b="1" dirty="0">
              <a:solidFill>
                <a:schemeClr val="tx1"/>
              </a:solidFill>
              <a:ea typeface="Times New Roman" panose="02020603050405020304" pitchFamily="18" charset="0"/>
            </a:endParaRPr>
          </a:p>
          <a:p>
            <a:pPr algn="just">
              <a:buFont typeface="Wingdings" panose="05000000000000000000" pitchFamily="2" charset="2"/>
              <a:buChar char="§"/>
            </a:pPr>
            <a:r>
              <a:rPr lang="en-US" sz="2400" b="1" dirty="0" err="1">
                <a:solidFill>
                  <a:schemeClr val="tx1"/>
                </a:solidFill>
                <a:ea typeface="Times New Roman" panose="02020603050405020304" pitchFamily="18" charset="0"/>
              </a:rPr>
              <a:t>Capasso</a:t>
            </a:r>
            <a:r>
              <a:rPr lang="en-US" sz="2400" b="1" dirty="0">
                <a:solidFill>
                  <a:schemeClr val="tx1"/>
                </a:solidFill>
                <a:ea typeface="Times New Roman" panose="02020603050405020304" pitchFamily="18" charset="0"/>
              </a:rPr>
              <a:t> et al. (2019)</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summarized views from 113 recent scientific articles related to GG</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a:t>
            </a:r>
            <a:r>
              <a:rPr lang="en-US" sz="2400" b="1" dirty="0">
                <a:solidFill>
                  <a:srgbClr val="FF0000"/>
                </a:solidFill>
                <a:ea typeface="Times New Roman" panose="02020603050405020304" pitchFamily="18" charset="0"/>
              </a:rPr>
              <a:t>GG </a:t>
            </a:r>
            <a:r>
              <a:rPr lang="cs-CZ" sz="2400" b="1" dirty="0">
                <a:solidFill>
                  <a:srgbClr val="FF0000"/>
                </a:solidFill>
                <a:ea typeface="Times New Roman" panose="02020603050405020304" pitchFamily="18" charset="0"/>
              </a:rPr>
              <a:t>– </a:t>
            </a:r>
            <a:r>
              <a:rPr lang="en-US" sz="2400" b="1" dirty="0">
                <a:solidFill>
                  <a:srgbClr val="FF0000"/>
                </a:solidFill>
                <a:ea typeface="Times New Roman" panose="02020603050405020304" pitchFamily="18" charset="0"/>
              </a:rPr>
              <a:t>a key element in achieving SD: on the one hand, protecting the environment, on the other hand allowing economic growth.</a:t>
            </a:r>
            <a:endParaRPr lang="cs-CZ" sz="2400" b="1" dirty="0">
              <a:solidFill>
                <a:srgbClr val="FF0000"/>
              </a:solidFill>
              <a:ea typeface="Times New Roman" panose="02020603050405020304" pitchFamily="18" charset="0"/>
            </a:endParaRPr>
          </a:p>
          <a:p>
            <a:pPr marL="514350" indent="-514350" algn="just">
              <a:buFont typeface="+mj-lt"/>
              <a:buAutoNum type="arabicPeriod"/>
            </a:pPr>
            <a:endParaRPr lang="cs-CZ" sz="2400" b="1" dirty="0">
              <a:solidFill>
                <a:schemeClr val="tx1"/>
              </a:solidFill>
              <a:ea typeface="Times New Roman" panose="02020603050405020304" pitchFamily="18" charset="0"/>
            </a:endParaRPr>
          </a:p>
          <a:p>
            <a:pPr algn="just">
              <a:buFont typeface="Wingdings" panose="05000000000000000000" pitchFamily="2" charset="2"/>
              <a:buChar char="§"/>
            </a:pPr>
            <a:r>
              <a:rPr lang="en-US" sz="2400" b="1" dirty="0">
                <a:solidFill>
                  <a:srgbClr val="FF0000"/>
                </a:solidFill>
                <a:ea typeface="Times New Roman" panose="02020603050405020304" pitchFamily="18" charset="0"/>
              </a:rPr>
              <a:t>GE/GG </a:t>
            </a:r>
            <a:r>
              <a:rPr lang="cs-CZ" sz="2400" b="1" dirty="0">
                <a:solidFill>
                  <a:schemeClr val="tx1"/>
                </a:solidFill>
                <a:ea typeface="Times New Roman" panose="02020603050405020304" pitchFamily="18" charset="0"/>
              </a:rPr>
              <a:t>– NO </a:t>
            </a:r>
            <a:r>
              <a:rPr lang="en-US" sz="2400" b="1" dirty="0">
                <a:solidFill>
                  <a:schemeClr val="tx1"/>
                </a:solidFill>
                <a:ea typeface="Times New Roman" panose="02020603050405020304" pitchFamily="18" charset="0"/>
              </a:rPr>
              <a:t>considerable attention before the 2000s</a:t>
            </a:r>
            <a:r>
              <a:rPr lang="cs-CZ" sz="2400" b="1" dirty="0">
                <a:solidFill>
                  <a:schemeClr val="tx1"/>
                </a:solidFill>
                <a:ea typeface="Times New Roman" panose="02020603050405020304" pitchFamily="18" charset="0"/>
              </a:rPr>
              <a:t>; </a:t>
            </a:r>
            <a:r>
              <a:rPr lang="en-US" sz="2400" b="1" dirty="0">
                <a:solidFill>
                  <a:schemeClr val="tx1"/>
                </a:solidFill>
                <a:ea typeface="Times New Roman" panose="02020603050405020304" pitchFamily="18" charset="0"/>
              </a:rPr>
              <a:t>minor attention</a:t>
            </a:r>
            <a:r>
              <a:rPr lang="cs-CZ" sz="2400" b="1" dirty="0">
                <a:solidFill>
                  <a:schemeClr val="tx1"/>
                </a:solidFill>
                <a:ea typeface="Times New Roman" panose="02020603050405020304" pitchFamily="18" charset="0"/>
              </a:rPr>
              <a:t>,</a:t>
            </a:r>
            <a:r>
              <a:rPr lang="en-US" sz="2400" b="1" dirty="0">
                <a:solidFill>
                  <a:schemeClr val="tx1"/>
                </a:solidFill>
                <a:ea typeface="Times New Roman" panose="02020603050405020304" pitchFamily="18" charset="0"/>
              </a:rPr>
              <a:t> NOT explicitly linked with </a:t>
            </a:r>
            <a:r>
              <a:rPr lang="en-US" sz="2400" b="1" dirty="0">
                <a:solidFill>
                  <a:srgbClr val="FF0000"/>
                </a:solidFill>
                <a:ea typeface="Times New Roman" panose="02020603050405020304" pitchFamily="18" charset="0"/>
              </a:rPr>
              <a:t>SDGs</a:t>
            </a:r>
            <a:r>
              <a:rPr lang="en-US" sz="2400" b="1" dirty="0">
                <a:solidFill>
                  <a:schemeClr val="tx1"/>
                </a:solidFill>
                <a:ea typeface="Times New Roman" panose="02020603050405020304" pitchFamily="18" charset="0"/>
              </a:rPr>
              <a:t> in the </a:t>
            </a:r>
            <a:r>
              <a:rPr lang="en-US" sz="2400" b="1" dirty="0">
                <a:solidFill>
                  <a:srgbClr val="FF0000"/>
                </a:solidFill>
                <a:ea typeface="Times New Roman" panose="02020603050405020304" pitchFamily="18" charset="0"/>
              </a:rPr>
              <a:t>Post-2015 Development Agenda</a:t>
            </a:r>
            <a:r>
              <a:rPr lang="cs-CZ" sz="2400" b="1" dirty="0">
                <a:solidFill>
                  <a:srgbClr val="FF0000"/>
                </a:solidFill>
                <a:ea typeface="Times New Roman" panose="02020603050405020304" pitchFamily="18" charset="0"/>
              </a:rPr>
              <a:t>.</a:t>
            </a:r>
            <a:r>
              <a:rPr lang="en-US" sz="2400" b="1" dirty="0">
                <a:solidFill>
                  <a:srgbClr val="FF0000"/>
                </a:solidFill>
                <a:ea typeface="Times New Roman" panose="02020603050405020304" pitchFamily="18" charset="0"/>
              </a:rPr>
              <a:t>  </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t>25</a:t>
            </a:fld>
            <a:endParaRPr lang="cs-CZ"/>
          </a:p>
        </p:txBody>
      </p:sp>
      <p:sp>
        <p:nvSpPr>
          <p:cNvPr id="9" name="Nadpis 1"/>
          <p:cNvSpPr txBox="1"/>
          <p:nvPr/>
        </p:nvSpPr>
        <p:spPr>
          <a:xfrm>
            <a:off x="2458886" y="218180"/>
            <a:ext cx="963959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2800" dirty="0">
                <a:solidFill>
                  <a:srgbClr val="FF0000"/>
                </a:solidFill>
              </a:rPr>
              <a:t>C</a:t>
            </a:r>
            <a:r>
              <a:rPr lang="en-US" sz="2800" dirty="0" err="1">
                <a:solidFill>
                  <a:srgbClr val="FF0000"/>
                </a:solidFill>
              </a:rPr>
              <a:t>oncepts</a:t>
            </a:r>
            <a:r>
              <a:rPr lang="en-US" sz="2800" dirty="0">
                <a:solidFill>
                  <a:srgbClr val="FF0000"/>
                </a:solidFill>
              </a:rPr>
              <a:t> of Green Economy (GE) and Green Growth (GG)</a:t>
            </a:r>
            <a:endParaRPr lang="en-US" sz="2800" dirty="0">
              <a:solidFill>
                <a:srgbClr val="00A49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189884" y="776985"/>
            <a:ext cx="11812232" cy="5394960"/>
          </a:xfrm>
        </p:spPr>
        <p:txBody>
          <a:bodyPr>
            <a:normAutofit/>
          </a:bodyPr>
          <a:lstStyle/>
          <a:p>
            <a:pPr marL="0" lvl="0" indent="0" algn="just" eaLnBrk="0" fontAlgn="base" hangingPunct="0">
              <a:lnSpc>
                <a:spcPct val="100000"/>
              </a:lnSpc>
              <a:spcBef>
                <a:spcPct val="0"/>
              </a:spcBef>
              <a:spcAft>
                <a:spcPct val="0"/>
              </a:spcAft>
              <a:buNone/>
            </a:pPr>
            <a:r>
              <a:rPr lang="cs-CZ" sz="2400" b="1" dirty="0">
                <a:solidFill>
                  <a:srgbClr val="FF0000"/>
                </a:solidFill>
                <a:latin typeface="Calibri (Základní text)"/>
                <a:ea typeface="Times New Roman" panose="02020603050405020304" pitchFamily="18" charset="0"/>
                <a:cs typeface="+mn-cs"/>
              </a:rPr>
              <a:t>Table 2 </a:t>
            </a:r>
            <a:r>
              <a:rPr lang="en-US" sz="2400" b="1" dirty="0">
                <a:solidFill>
                  <a:schemeClr val="tx1"/>
                </a:solidFill>
                <a:latin typeface="Calibri (Základní text)"/>
                <a:ea typeface="Times New Roman" panose="02020603050405020304" pitchFamily="18" charset="0"/>
                <a:cs typeface="+mn-cs"/>
              </a:rPr>
              <a:t>Features of concepts of GE/GG and their relationships with the concept of SD according to various scholars</a:t>
            </a:r>
            <a:r>
              <a:rPr lang="cs-CZ" sz="2400" b="1" dirty="0">
                <a:solidFill>
                  <a:schemeClr val="tx1"/>
                </a:solidFill>
                <a:latin typeface="Calibri (Základní text)"/>
                <a:ea typeface="Times New Roman" panose="02020603050405020304" pitchFamily="18" charset="0"/>
                <a:cs typeface="+mn-cs"/>
              </a:rPr>
              <a:t>; Source: Turner (1992)</a:t>
            </a:r>
          </a:p>
          <a:p>
            <a:pPr marL="0" lvl="0" indent="0" algn="just" eaLnBrk="0" fontAlgn="base" hangingPunct="0">
              <a:lnSpc>
                <a:spcPct val="100000"/>
              </a:lnSpc>
              <a:spcBef>
                <a:spcPct val="0"/>
              </a:spcBef>
              <a:spcAft>
                <a:spcPct val="0"/>
              </a:spcAft>
              <a:buNone/>
            </a:pPr>
            <a:r>
              <a:rPr lang="cs-CZ" sz="2400" b="1" dirty="0">
                <a:solidFill>
                  <a:srgbClr val="0047BB"/>
                </a:solidFill>
                <a:latin typeface="Calibri (Základní text)"/>
                <a:ea typeface="Times New Roman" panose="02020603050405020304" pitchFamily="18" charset="0"/>
                <a:cs typeface="+mn-cs"/>
              </a:rPr>
              <a:t> </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26</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obsah 2"/>
          <p:cNvSpPr txBox="1"/>
          <p:nvPr/>
        </p:nvSpPr>
        <p:spPr>
          <a:xfrm>
            <a:off x="227012" y="1231392"/>
            <a:ext cx="11956533" cy="5394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endParaRPr lang="cs-CZ" sz="1800" dirty="0">
              <a:ea typeface="Times New Roman" panose="02020603050405020304" pitchFamily="18" charset="0"/>
            </a:endParaRPr>
          </a:p>
        </p:txBody>
      </p:sp>
      <p:sp>
        <p:nvSpPr>
          <p:cNvPr id="10" name="Obdélník 9"/>
          <p:cNvSpPr/>
          <p:nvPr/>
        </p:nvSpPr>
        <p:spPr>
          <a:xfrm>
            <a:off x="99170" y="4645747"/>
            <a:ext cx="11812232" cy="400110"/>
          </a:xfrm>
          <a:prstGeom prst="rect">
            <a:avLst/>
          </a:prstGeom>
        </p:spPr>
        <p:txBody>
          <a:bodyPr wrap="square">
            <a:spAutoFit/>
          </a:bodyPr>
          <a:lstStyle/>
          <a:p>
            <a:pPr lvl="0" algn="just" eaLnBrk="0" fontAlgn="base" hangingPunct="0">
              <a:spcBef>
                <a:spcPct val="0"/>
              </a:spcBef>
              <a:spcAft>
                <a:spcPct val="0"/>
              </a:spcAft>
            </a:pPr>
            <a:endParaRPr lang="cs-CZ" sz="2000" b="1" dirty="0">
              <a:solidFill>
                <a:srgbClr val="0047BB"/>
              </a:solidFill>
              <a:ea typeface="Times New Roman" panose="02020603050405020304" pitchFamily="18" charset="0"/>
            </a:endParaRPr>
          </a:p>
        </p:txBody>
      </p:sp>
      <p:graphicFrame>
        <p:nvGraphicFramePr>
          <p:cNvPr id="4" name="Tabulka 3"/>
          <p:cNvGraphicFramePr>
            <a:graphicFrameLocks noGrp="1"/>
          </p:cNvGraphicFramePr>
          <p:nvPr/>
        </p:nvGraphicFramePr>
        <p:xfrm>
          <a:off x="189884" y="1600200"/>
          <a:ext cx="11849360" cy="5109378"/>
        </p:xfrm>
        <a:graphic>
          <a:graphicData uri="http://schemas.openxmlformats.org/drawingml/2006/table">
            <a:tbl>
              <a:tblPr firstRow="1" firstCol="1" bandRow="1">
                <a:tableStyleId>{7DF18680-E054-41AD-8BC1-D1AEF772440D}</a:tableStyleId>
              </a:tblPr>
              <a:tblGrid>
                <a:gridCol w="734866">
                  <a:extLst>
                    <a:ext uri="{9D8B030D-6E8A-4147-A177-3AD203B41FA5}">
                      <a16:colId xmlns:a16="http://schemas.microsoft.com/office/drawing/2014/main" val="20000"/>
                    </a:ext>
                  </a:extLst>
                </a:gridCol>
                <a:gridCol w="11114494">
                  <a:extLst>
                    <a:ext uri="{9D8B030D-6E8A-4147-A177-3AD203B41FA5}">
                      <a16:colId xmlns:a16="http://schemas.microsoft.com/office/drawing/2014/main" val="20001"/>
                    </a:ext>
                  </a:extLst>
                </a:gridCol>
              </a:tblGrid>
              <a:tr h="1703126">
                <a:tc>
                  <a:txBody>
                    <a:bodyPr/>
                    <a:lstStyle/>
                    <a:p>
                      <a:pPr algn="just">
                        <a:spcAft>
                          <a:spcPts val="0"/>
                        </a:spcAft>
                      </a:pPr>
                      <a:r>
                        <a:rPr lang="en-GB" sz="2600" dirty="0">
                          <a:solidFill>
                            <a:srgbClr val="FFFF00"/>
                          </a:solidFill>
                          <a:effectLst/>
                        </a:rPr>
                        <a:t>GE/ GG</a:t>
                      </a:r>
                      <a:endParaRPr lang="cs-CZ" sz="2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just">
                        <a:spcAft>
                          <a:spcPts val="0"/>
                        </a:spcAft>
                      </a:pPr>
                      <a:r>
                        <a:rPr lang="en-GB" sz="2600" b="1" dirty="0">
                          <a:solidFill>
                            <a:schemeClr val="accent2">
                              <a:lumMod val="40000"/>
                              <a:lumOff val="60000"/>
                            </a:schemeClr>
                          </a:solidFill>
                          <a:effectLst/>
                        </a:rPr>
                        <a:t>broad</a:t>
                      </a:r>
                      <a:r>
                        <a:rPr lang="en-GB" sz="2600" b="1" dirty="0">
                          <a:solidFill>
                            <a:schemeClr val="bg1">
                              <a:lumMod val="95000"/>
                            </a:schemeClr>
                          </a:solidFill>
                          <a:effectLst/>
                        </a:rPr>
                        <a:t> (Bigg, 2011), </a:t>
                      </a:r>
                      <a:r>
                        <a:rPr lang="en-GB" sz="2600" b="1" dirty="0">
                          <a:solidFill>
                            <a:schemeClr val="accent2">
                              <a:lumMod val="40000"/>
                              <a:lumOff val="60000"/>
                            </a:schemeClr>
                          </a:solidFill>
                          <a:effectLst/>
                        </a:rPr>
                        <a:t>umbrella notions </a:t>
                      </a:r>
                      <a:r>
                        <a:rPr lang="en-GB" sz="2600" b="1" dirty="0">
                          <a:solidFill>
                            <a:schemeClr val="bg1">
                              <a:lumMod val="95000"/>
                            </a:schemeClr>
                          </a:solidFill>
                          <a:effectLst/>
                        </a:rPr>
                        <a:t>(Loiseau et al., 2016); </a:t>
                      </a:r>
                      <a:r>
                        <a:rPr lang="en-GB" sz="2600" b="1" dirty="0">
                          <a:solidFill>
                            <a:schemeClr val="accent2">
                              <a:lumMod val="40000"/>
                              <a:lumOff val="60000"/>
                            </a:schemeClr>
                          </a:solidFill>
                          <a:effectLst/>
                        </a:rPr>
                        <a:t>vague</a:t>
                      </a:r>
                      <a:r>
                        <a:rPr lang="en-GB" sz="2600" b="1" dirty="0">
                          <a:solidFill>
                            <a:schemeClr val="bg1">
                              <a:lumMod val="95000"/>
                            </a:schemeClr>
                          </a:solidFill>
                          <a:effectLst/>
                        </a:rPr>
                        <a:t> (</a:t>
                      </a:r>
                      <a:r>
                        <a:rPr lang="en-GB" sz="2600" b="1" dirty="0" err="1">
                          <a:solidFill>
                            <a:schemeClr val="bg1">
                              <a:lumMod val="95000"/>
                            </a:schemeClr>
                          </a:solidFill>
                          <a:effectLst/>
                        </a:rPr>
                        <a:t>Jänicke</a:t>
                      </a:r>
                      <a:r>
                        <a:rPr lang="en-GB" sz="2600" b="1" dirty="0">
                          <a:solidFill>
                            <a:schemeClr val="bg1">
                              <a:lumMod val="95000"/>
                            </a:schemeClr>
                          </a:solidFill>
                          <a:effectLst/>
                        </a:rPr>
                        <a:t>, 2012); </a:t>
                      </a:r>
                      <a:r>
                        <a:rPr lang="en-GB" sz="2600" b="1" dirty="0">
                          <a:solidFill>
                            <a:schemeClr val="accent2">
                              <a:lumMod val="40000"/>
                              <a:lumOff val="60000"/>
                            </a:schemeClr>
                          </a:solidFill>
                          <a:effectLst/>
                        </a:rPr>
                        <a:t>disputed </a:t>
                      </a:r>
                      <a:r>
                        <a:rPr lang="en-GB" sz="2600" b="1" dirty="0">
                          <a:solidFill>
                            <a:schemeClr val="bg1">
                              <a:lumMod val="95000"/>
                            </a:schemeClr>
                          </a:solidFill>
                          <a:effectLst/>
                        </a:rPr>
                        <a:t>(</a:t>
                      </a:r>
                      <a:r>
                        <a:rPr lang="en-GB" sz="2600" b="1" dirty="0" err="1">
                          <a:solidFill>
                            <a:schemeClr val="bg1">
                              <a:lumMod val="95000"/>
                            </a:schemeClr>
                          </a:solidFill>
                          <a:effectLst/>
                        </a:rPr>
                        <a:t>Faccer</a:t>
                      </a:r>
                      <a:r>
                        <a:rPr lang="en-GB" sz="2600" b="1" dirty="0">
                          <a:solidFill>
                            <a:schemeClr val="bg1">
                              <a:lumMod val="95000"/>
                            </a:schemeClr>
                          </a:solidFill>
                          <a:effectLst/>
                        </a:rPr>
                        <a:t> et al., 2014); </a:t>
                      </a:r>
                      <a:r>
                        <a:rPr lang="en-GB" sz="2600" b="1" dirty="0">
                          <a:solidFill>
                            <a:schemeClr val="accent2">
                              <a:lumMod val="40000"/>
                              <a:lumOff val="60000"/>
                            </a:schemeClr>
                          </a:solidFill>
                          <a:effectLst/>
                        </a:rPr>
                        <a:t>context dependent </a:t>
                      </a:r>
                      <a:r>
                        <a:rPr lang="en-GB" sz="2600" b="1" dirty="0">
                          <a:solidFill>
                            <a:schemeClr val="bg1">
                              <a:lumMod val="95000"/>
                            </a:schemeClr>
                          </a:solidFill>
                          <a:effectLst/>
                        </a:rPr>
                        <a:t>(Richardson, 2013; Death, 2015); </a:t>
                      </a:r>
                      <a:r>
                        <a:rPr lang="en-GB" sz="2600" b="1" dirty="0">
                          <a:solidFill>
                            <a:schemeClr val="accent2">
                              <a:lumMod val="40000"/>
                              <a:lumOff val="60000"/>
                            </a:schemeClr>
                          </a:solidFill>
                          <a:effectLst/>
                        </a:rPr>
                        <a:t>encompassing concomitant definitions </a:t>
                      </a:r>
                      <a:r>
                        <a:rPr lang="en-GB" sz="2600" b="1" dirty="0">
                          <a:solidFill>
                            <a:schemeClr val="bg1">
                              <a:lumMod val="95000"/>
                            </a:schemeClr>
                          </a:solidFill>
                          <a:effectLst/>
                        </a:rPr>
                        <a:t>(</a:t>
                      </a:r>
                      <a:r>
                        <a:rPr lang="en-GB" sz="2600" b="1" dirty="0" err="1">
                          <a:solidFill>
                            <a:schemeClr val="bg1">
                              <a:lumMod val="95000"/>
                            </a:schemeClr>
                          </a:solidFill>
                          <a:effectLst/>
                        </a:rPr>
                        <a:t>Buseth</a:t>
                      </a:r>
                      <a:r>
                        <a:rPr lang="en-GB" sz="2600" b="1" dirty="0">
                          <a:solidFill>
                            <a:schemeClr val="bg1">
                              <a:lumMod val="95000"/>
                            </a:schemeClr>
                          </a:solidFill>
                          <a:effectLst/>
                        </a:rPr>
                        <a:t>, 2017; Jakob and Edenhofer, 2014; PEP 2012; Speck and </a:t>
                      </a:r>
                      <a:r>
                        <a:rPr lang="en-GB" sz="2600" b="1" dirty="0" err="1">
                          <a:solidFill>
                            <a:schemeClr val="bg1">
                              <a:lumMod val="95000"/>
                            </a:schemeClr>
                          </a:solidFill>
                          <a:effectLst/>
                        </a:rPr>
                        <a:t>Zoboli</a:t>
                      </a:r>
                      <a:r>
                        <a:rPr lang="en-GB" sz="2600" b="1" dirty="0">
                          <a:solidFill>
                            <a:schemeClr val="bg1">
                              <a:lumMod val="95000"/>
                            </a:schemeClr>
                          </a:solidFill>
                          <a:effectLst/>
                        </a:rPr>
                        <a:t>, 2017).</a:t>
                      </a:r>
                      <a:r>
                        <a:rPr lang="cs-CZ" sz="2600" b="1" dirty="0">
                          <a:solidFill>
                            <a:schemeClr val="bg1">
                              <a:lumMod val="95000"/>
                            </a:schemeClr>
                          </a:solidFill>
                          <a:effectLst/>
                        </a:rPr>
                        <a:t> </a:t>
                      </a:r>
                      <a:endParaRPr lang="cs-CZ" sz="2600" b="1"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3406252">
                <a:tc>
                  <a:txBody>
                    <a:bodyPr/>
                    <a:lstStyle/>
                    <a:p>
                      <a:pPr algn="just">
                        <a:spcAft>
                          <a:spcPts val="0"/>
                        </a:spcAft>
                      </a:pPr>
                      <a:r>
                        <a:rPr lang="en-GB" sz="2600" dirty="0">
                          <a:solidFill>
                            <a:srgbClr val="FFFF00"/>
                          </a:solidFill>
                          <a:effectLst/>
                        </a:rPr>
                        <a:t>GE/ GG </a:t>
                      </a:r>
                      <a:r>
                        <a:rPr lang="en-GB" sz="2600" dirty="0">
                          <a:effectLst/>
                        </a:rPr>
                        <a:t>vs. </a:t>
                      </a:r>
                      <a:r>
                        <a:rPr lang="en-GB" sz="2600" dirty="0">
                          <a:solidFill>
                            <a:srgbClr val="FFFF00"/>
                          </a:solidFill>
                          <a:effectLst/>
                        </a:rPr>
                        <a:t>SD</a:t>
                      </a:r>
                      <a:endParaRPr lang="cs-CZ" sz="2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just">
                        <a:spcAft>
                          <a:spcPts val="0"/>
                        </a:spcAft>
                      </a:pPr>
                      <a:r>
                        <a:rPr lang="en-GB" sz="2600" b="1" dirty="0">
                          <a:solidFill>
                            <a:schemeClr val="bg1">
                              <a:lumMod val="95000"/>
                            </a:schemeClr>
                          </a:solidFill>
                          <a:effectLst/>
                        </a:rPr>
                        <a:t>The GE/GG – </a:t>
                      </a:r>
                      <a:r>
                        <a:rPr lang="en-GB" sz="2600" b="1" dirty="0">
                          <a:solidFill>
                            <a:schemeClr val="accent2">
                              <a:lumMod val="40000"/>
                              <a:lumOff val="60000"/>
                            </a:schemeClr>
                          </a:solidFill>
                          <a:effectLst/>
                        </a:rPr>
                        <a:t>a child of </a:t>
                      </a:r>
                      <a:r>
                        <a:rPr lang="en-GB" sz="2600" b="1" dirty="0">
                          <a:solidFill>
                            <a:schemeClr val="bg1">
                              <a:lumMod val="95000"/>
                            </a:schemeClr>
                          </a:solidFill>
                          <a:effectLst/>
                        </a:rPr>
                        <a:t>(Jacobs, 2013), </a:t>
                      </a:r>
                      <a:r>
                        <a:rPr lang="en-GB" sz="2600" b="1" dirty="0">
                          <a:solidFill>
                            <a:schemeClr val="accent2">
                              <a:lumMod val="40000"/>
                              <a:lumOff val="60000"/>
                            </a:schemeClr>
                          </a:solidFill>
                          <a:effectLst/>
                        </a:rPr>
                        <a:t>the intellectual cousin of </a:t>
                      </a:r>
                      <a:r>
                        <a:rPr lang="en-GB" sz="2600" b="1" dirty="0">
                          <a:solidFill>
                            <a:schemeClr val="bg1">
                              <a:lumMod val="95000"/>
                            </a:schemeClr>
                          </a:solidFill>
                          <a:effectLst/>
                        </a:rPr>
                        <a:t>(Fiorino, 2014), </a:t>
                      </a:r>
                      <a:r>
                        <a:rPr lang="en-GB" sz="2600" b="1" dirty="0">
                          <a:solidFill>
                            <a:schemeClr val="accent2">
                              <a:lumMod val="40000"/>
                              <a:lumOff val="60000"/>
                            </a:schemeClr>
                          </a:solidFill>
                          <a:effectLst/>
                        </a:rPr>
                        <a:t>a key vehicle for </a:t>
                      </a:r>
                      <a:r>
                        <a:rPr lang="en-GB" sz="2600" b="1" dirty="0">
                          <a:solidFill>
                            <a:schemeClr val="bg1">
                              <a:lumMod val="95000"/>
                            </a:schemeClr>
                          </a:solidFill>
                          <a:effectLst/>
                        </a:rPr>
                        <a:t>(ten Brink et al., 2012), </a:t>
                      </a:r>
                      <a:r>
                        <a:rPr lang="en-GB" sz="2600" b="1" dirty="0">
                          <a:solidFill>
                            <a:schemeClr val="accent2">
                              <a:lumMod val="40000"/>
                              <a:lumOff val="60000"/>
                            </a:schemeClr>
                          </a:solidFill>
                          <a:effectLst/>
                        </a:rPr>
                        <a:t>a way to operationalize </a:t>
                      </a:r>
                      <a:r>
                        <a:rPr lang="en-GB" sz="2600" b="1" dirty="0">
                          <a:solidFill>
                            <a:schemeClr val="bg1">
                              <a:lumMod val="95000"/>
                            </a:schemeClr>
                          </a:solidFill>
                          <a:effectLst/>
                        </a:rPr>
                        <a:t>(Green Growth Knowledge Platform (GGKP), 2016), </a:t>
                      </a:r>
                      <a:r>
                        <a:rPr lang="en-GB" sz="2600" b="1" dirty="0">
                          <a:solidFill>
                            <a:schemeClr val="accent2">
                              <a:lumMod val="40000"/>
                              <a:lumOff val="60000"/>
                            </a:schemeClr>
                          </a:solidFill>
                          <a:effectLst/>
                        </a:rPr>
                        <a:t>a pathway to </a:t>
                      </a:r>
                      <a:r>
                        <a:rPr lang="en-GB" sz="2600" b="1" dirty="0">
                          <a:solidFill>
                            <a:schemeClr val="bg1">
                              <a:lumMod val="95000"/>
                            </a:schemeClr>
                          </a:solidFill>
                          <a:effectLst/>
                        </a:rPr>
                        <a:t>(UNEP, 2011), </a:t>
                      </a:r>
                      <a:r>
                        <a:rPr lang="en-GB" sz="2600" b="1" dirty="0">
                          <a:solidFill>
                            <a:schemeClr val="accent2">
                              <a:lumMod val="40000"/>
                              <a:lumOff val="60000"/>
                            </a:schemeClr>
                          </a:solidFill>
                          <a:effectLst/>
                        </a:rPr>
                        <a:t>a support of </a:t>
                      </a:r>
                      <a:r>
                        <a:rPr lang="en-GB" sz="2600" b="1" dirty="0">
                          <a:solidFill>
                            <a:schemeClr val="bg1">
                              <a:lumMod val="95000"/>
                            </a:schemeClr>
                          </a:solidFill>
                          <a:effectLst/>
                        </a:rPr>
                        <a:t>(UNDESA, 2012), </a:t>
                      </a:r>
                      <a:r>
                        <a:rPr lang="en-GB" sz="2600" b="1" dirty="0">
                          <a:solidFill>
                            <a:schemeClr val="accent2">
                              <a:lumMod val="40000"/>
                              <a:lumOff val="60000"/>
                            </a:schemeClr>
                          </a:solidFill>
                          <a:effectLst/>
                        </a:rPr>
                        <a:t>an enabler of </a:t>
                      </a:r>
                      <a:r>
                        <a:rPr lang="en-GB" sz="2600" b="1" dirty="0">
                          <a:solidFill>
                            <a:schemeClr val="bg1">
                              <a:lumMod val="95000"/>
                            </a:schemeClr>
                          </a:solidFill>
                          <a:effectLst/>
                        </a:rPr>
                        <a:t>(</a:t>
                      </a:r>
                      <a:r>
                        <a:rPr lang="en-GB" sz="2600" b="1" dirty="0" err="1">
                          <a:solidFill>
                            <a:schemeClr val="bg1">
                              <a:lumMod val="95000"/>
                            </a:schemeClr>
                          </a:solidFill>
                          <a:effectLst/>
                        </a:rPr>
                        <a:t>Georgeson</a:t>
                      </a:r>
                      <a:r>
                        <a:rPr lang="en-GB" sz="2600" b="1" dirty="0">
                          <a:solidFill>
                            <a:schemeClr val="bg1">
                              <a:lumMod val="95000"/>
                            </a:schemeClr>
                          </a:solidFill>
                          <a:effectLst/>
                        </a:rPr>
                        <a:t> et al., 2017; UNCTAD, 2010) SD;</a:t>
                      </a:r>
                      <a:endParaRPr lang="cs-CZ" sz="2600" b="1" dirty="0">
                        <a:solidFill>
                          <a:schemeClr val="bg1">
                            <a:lumMod val="95000"/>
                          </a:schemeClr>
                        </a:solidFill>
                        <a:effectLst/>
                      </a:endParaRPr>
                    </a:p>
                    <a:p>
                      <a:pPr algn="just">
                        <a:spcAft>
                          <a:spcPts val="0"/>
                        </a:spcAft>
                      </a:pPr>
                      <a:endParaRPr lang="cs-CZ" sz="2600" b="1" dirty="0">
                        <a:solidFill>
                          <a:schemeClr val="bg1">
                            <a:lumMod val="95000"/>
                          </a:schemeClr>
                        </a:solidFill>
                        <a:effectLst/>
                      </a:endParaRPr>
                    </a:p>
                    <a:p>
                      <a:pPr algn="just">
                        <a:spcAft>
                          <a:spcPts val="0"/>
                        </a:spcAft>
                      </a:pPr>
                      <a:r>
                        <a:rPr lang="en-GB" sz="2600" b="1" dirty="0">
                          <a:solidFill>
                            <a:schemeClr val="bg1">
                              <a:lumMod val="95000"/>
                            </a:schemeClr>
                          </a:solidFill>
                          <a:effectLst/>
                        </a:rPr>
                        <a:t>The GE/GG – </a:t>
                      </a:r>
                      <a:r>
                        <a:rPr lang="en-GB" sz="2600" b="1" dirty="0">
                          <a:solidFill>
                            <a:schemeClr val="accent2">
                              <a:lumMod val="40000"/>
                              <a:lumOff val="60000"/>
                            </a:schemeClr>
                          </a:solidFill>
                          <a:effectLst/>
                        </a:rPr>
                        <a:t>narrower in scope </a:t>
                      </a:r>
                      <a:r>
                        <a:rPr lang="en-GB" sz="2600" b="1" dirty="0">
                          <a:solidFill>
                            <a:schemeClr val="bg1">
                              <a:lumMod val="95000"/>
                            </a:schemeClr>
                          </a:solidFill>
                          <a:effectLst/>
                        </a:rPr>
                        <a:t>(OECD, 2011); </a:t>
                      </a:r>
                      <a:r>
                        <a:rPr lang="en-GB" sz="2600" b="1" dirty="0">
                          <a:solidFill>
                            <a:schemeClr val="accent2">
                              <a:lumMod val="40000"/>
                              <a:lumOff val="60000"/>
                            </a:schemeClr>
                          </a:solidFill>
                          <a:effectLst/>
                        </a:rPr>
                        <a:t>more focused </a:t>
                      </a:r>
                      <a:r>
                        <a:rPr lang="en-GB" sz="2600" b="1" dirty="0">
                          <a:solidFill>
                            <a:schemeClr val="bg1">
                              <a:lumMod val="95000"/>
                            </a:schemeClr>
                          </a:solidFill>
                          <a:effectLst/>
                        </a:rPr>
                        <a:t>(Bowen and Hepburn, 2014; Ferguson, 2015), </a:t>
                      </a:r>
                      <a:r>
                        <a:rPr lang="en-GB" sz="2600" b="1" dirty="0">
                          <a:solidFill>
                            <a:schemeClr val="accent2">
                              <a:lumMod val="40000"/>
                              <a:lumOff val="60000"/>
                            </a:schemeClr>
                          </a:solidFill>
                          <a:effectLst/>
                        </a:rPr>
                        <a:t>practical </a:t>
                      </a:r>
                      <a:r>
                        <a:rPr lang="en-GB" sz="2600" b="1" dirty="0">
                          <a:solidFill>
                            <a:schemeClr val="bg1">
                              <a:lumMod val="95000"/>
                            </a:schemeClr>
                          </a:solidFill>
                          <a:effectLst/>
                        </a:rPr>
                        <a:t>(Choi, 2015) or </a:t>
                      </a:r>
                      <a:r>
                        <a:rPr lang="en-GB" sz="2600" b="1" dirty="0">
                          <a:solidFill>
                            <a:schemeClr val="accent2">
                              <a:lumMod val="40000"/>
                              <a:lumOff val="60000"/>
                            </a:schemeClr>
                          </a:solidFill>
                          <a:effectLst/>
                        </a:rPr>
                        <a:t>operational</a:t>
                      </a:r>
                      <a:r>
                        <a:rPr lang="en-GB" sz="2600" b="1" dirty="0">
                          <a:solidFill>
                            <a:schemeClr val="bg1">
                              <a:lumMod val="95000"/>
                            </a:schemeClr>
                          </a:solidFill>
                          <a:effectLst/>
                        </a:rPr>
                        <a:t> (Green Growth Knowledge Platform (GGKP), 2016) concepts than SD.</a:t>
                      </a:r>
                      <a:endParaRPr lang="cs-CZ" sz="2600" b="1"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1"/>
                  </a:ext>
                </a:extLst>
              </a:tr>
            </a:tbl>
          </a:graphicData>
        </a:graphic>
      </p:graphicFrame>
      <p:sp>
        <p:nvSpPr>
          <p:cNvPr id="11" name="Nadpis 1"/>
          <p:cNvSpPr txBox="1"/>
          <p:nvPr/>
        </p:nvSpPr>
        <p:spPr>
          <a:xfrm>
            <a:off x="1244600" y="177339"/>
            <a:ext cx="10938945" cy="6486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a:solidFill>
                  <a:srgbClr val="FF0000"/>
                </a:solidFill>
              </a:rPr>
              <a:t>Concept of </a:t>
            </a:r>
            <a:r>
              <a:rPr lang="cs-CZ" sz="3200" dirty="0">
                <a:solidFill>
                  <a:srgbClr val="FF0000"/>
                </a:solidFill>
              </a:rPr>
              <a:t> GE/GG/</a:t>
            </a:r>
            <a:r>
              <a:rPr lang="en-US" sz="3200" dirty="0">
                <a:solidFill>
                  <a:srgbClr val="FF0000"/>
                </a:solidFill>
              </a:rPr>
              <a:t>Sustainable Development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189884" y="1148166"/>
            <a:ext cx="11812232" cy="5394960"/>
          </a:xfrm>
        </p:spPr>
        <p:txBody>
          <a:bodyPr>
            <a:normAutofit/>
          </a:bodyPr>
          <a:lstStyle/>
          <a:p>
            <a:pPr marL="0" lvl="0" indent="0" algn="just" eaLnBrk="0" fontAlgn="base" hangingPunct="0">
              <a:lnSpc>
                <a:spcPct val="100000"/>
              </a:lnSpc>
              <a:spcBef>
                <a:spcPct val="0"/>
              </a:spcBef>
              <a:spcAft>
                <a:spcPct val="0"/>
              </a:spcAft>
              <a:buNone/>
            </a:pPr>
            <a:r>
              <a:rPr lang="en-US" sz="1700" b="1" dirty="0">
                <a:solidFill>
                  <a:srgbClr val="0047BB"/>
                </a:solidFill>
                <a:latin typeface="Calibri (Základní text)"/>
                <a:ea typeface="Times New Roman" panose="02020603050405020304" pitchFamily="18" charset="0"/>
                <a:cs typeface="+mn-cs"/>
              </a:rPr>
              <a:t> </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27</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obsah 2"/>
          <p:cNvSpPr txBox="1"/>
          <p:nvPr/>
        </p:nvSpPr>
        <p:spPr>
          <a:xfrm>
            <a:off x="227012" y="1231392"/>
            <a:ext cx="11956533" cy="5394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endParaRPr lang="cs-CZ" sz="1800" dirty="0">
              <a:ea typeface="Times New Roman" panose="02020603050405020304" pitchFamily="18" charset="0"/>
            </a:endParaRPr>
          </a:p>
        </p:txBody>
      </p:sp>
      <p:sp>
        <p:nvSpPr>
          <p:cNvPr id="10" name="Obdélník 9"/>
          <p:cNvSpPr/>
          <p:nvPr/>
        </p:nvSpPr>
        <p:spPr>
          <a:xfrm>
            <a:off x="99170" y="4645747"/>
            <a:ext cx="11812232" cy="400110"/>
          </a:xfrm>
          <a:prstGeom prst="rect">
            <a:avLst/>
          </a:prstGeom>
        </p:spPr>
        <p:txBody>
          <a:bodyPr wrap="square">
            <a:spAutoFit/>
          </a:bodyPr>
          <a:lstStyle/>
          <a:p>
            <a:pPr lvl="0" algn="just" eaLnBrk="0" fontAlgn="base" hangingPunct="0">
              <a:spcBef>
                <a:spcPct val="0"/>
              </a:spcBef>
              <a:spcAft>
                <a:spcPct val="0"/>
              </a:spcAft>
            </a:pPr>
            <a:endParaRPr lang="cs-CZ" sz="2000" b="1" dirty="0">
              <a:solidFill>
                <a:srgbClr val="0047BB"/>
              </a:solidFill>
              <a:ea typeface="Times New Roman" panose="02020603050405020304" pitchFamily="18" charset="0"/>
            </a:endParaRPr>
          </a:p>
        </p:txBody>
      </p:sp>
      <p:pic>
        <p:nvPicPr>
          <p:cNvPr id="8" name="Obrázek 7"/>
          <p:cNvPicPr/>
          <p:nvPr/>
        </p:nvPicPr>
        <p:blipFill rotWithShape="1">
          <a:blip r:embed="rId3"/>
          <a:srcRect l="662" t="4434" r="5932" b="3873"/>
          <a:stretch>
            <a:fillRect/>
          </a:stretch>
        </p:blipFill>
        <p:spPr bwMode="auto">
          <a:xfrm>
            <a:off x="280598" y="889000"/>
            <a:ext cx="11758646" cy="5820578"/>
          </a:xfrm>
          <a:prstGeom prst="rect">
            <a:avLst/>
          </a:prstGeom>
          <a:ln w="3175">
            <a:solidFill>
              <a:schemeClr val="tx1"/>
            </a:solidFill>
          </a:ln>
        </p:spPr>
      </p:pic>
      <p:sp>
        <p:nvSpPr>
          <p:cNvPr id="11" name="Nadpis 1"/>
          <p:cNvSpPr txBox="1"/>
          <p:nvPr/>
        </p:nvSpPr>
        <p:spPr>
          <a:xfrm>
            <a:off x="456406" y="231648"/>
            <a:ext cx="11279188" cy="436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2000" dirty="0">
                <a:solidFill>
                  <a:srgbClr val="FF0000"/>
                </a:solidFill>
              </a:rPr>
              <a:t>Concept of Sustainability/Sustainable Development/Green Economy/Green Growth</a:t>
            </a:r>
            <a:r>
              <a:rPr lang="cs-CZ" sz="2000" dirty="0">
                <a:solidFill>
                  <a:srgbClr val="FF0000"/>
                </a:solidFill>
              </a:rPr>
              <a:t>: </a:t>
            </a:r>
            <a:r>
              <a:rPr lang="cs-CZ" sz="2000" dirty="0" err="1">
                <a:solidFill>
                  <a:srgbClr val="FF0000"/>
                </a:solidFill>
              </a:rPr>
              <a:t>Figure</a:t>
            </a:r>
            <a:r>
              <a:rPr lang="cs-CZ" sz="2000" dirty="0">
                <a:solidFill>
                  <a:srgbClr val="FF0000"/>
                </a:solidFill>
              </a:rPr>
              <a:t> 1</a:t>
            </a:r>
            <a:endParaRPr lang="en-US" sz="20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1"/>
          </p:nvPr>
        </p:nvSpPr>
        <p:spPr>
          <a:xfrm>
            <a:off x="152756" y="898960"/>
            <a:ext cx="11812232" cy="5727392"/>
          </a:xfrm>
        </p:spPr>
        <p:txBody>
          <a:bodyPr>
            <a:normAutofit/>
          </a:bodyPr>
          <a:lstStyle/>
          <a:p>
            <a:pPr marL="0" lvl="0" indent="0" algn="just" eaLnBrk="0" fontAlgn="base" hangingPunct="0">
              <a:lnSpc>
                <a:spcPct val="100000"/>
              </a:lnSpc>
              <a:spcBef>
                <a:spcPct val="0"/>
              </a:spcBef>
              <a:spcAft>
                <a:spcPct val="0"/>
              </a:spcAft>
              <a:buNone/>
            </a:pPr>
            <a:r>
              <a:rPr lang="en-US" sz="1700" b="1" dirty="0">
                <a:solidFill>
                  <a:srgbClr val="0047BB"/>
                </a:solidFill>
                <a:latin typeface="Calibri (Základní text)"/>
                <a:ea typeface="Times New Roman" panose="02020603050405020304" pitchFamily="18" charset="0"/>
                <a:cs typeface="+mn-cs"/>
              </a:rPr>
              <a:t> </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28</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Obdélník 9"/>
          <p:cNvSpPr/>
          <p:nvPr/>
        </p:nvSpPr>
        <p:spPr>
          <a:xfrm>
            <a:off x="99170" y="4645747"/>
            <a:ext cx="11812232" cy="400110"/>
          </a:xfrm>
          <a:prstGeom prst="rect">
            <a:avLst/>
          </a:prstGeom>
        </p:spPr>
        <p:txBody>
          <a:bodyPr wrap="square">
            <a:spAutoFit/>
          </a:bodyPr>
          <a:lstStyle/>
          <a:p>
            <a:pPr lvl="0" algn="just" eaLnBrk="0" fontAlgn="base" hangingPunct="0">
              <a:spcBef>
                <a:spcPct val="0"/>
              </a:spcBef>
              <a:spcAft>
                <a:spcPct val="0"/>
              </a:spcAft>
            </a:pPr>
            <a:endParaRPr lang="cs-CZ" sz="2000" b="1" dirty="0">
              <a:solidFill>
                <a:srgbClr val="0047BB"/>
              </a:solidFill>
              <a:ea typeface="Times New Roman" panose="02020603050405020304" pitchFamily="18" charset="0"/>
            </a:endParaRPr>
          </a:p>
        </p:txBody>
      </p:sp>
      <p:sp>
        <p:nvSpPr>
          <p:cNvPr id="11" name="Nadpis 1"/>
          <p:cNvSpPr txBox="1"/>
          <p:nvPr/>
        </p:nvSpPr>
        <p:spPr>
          <a:xfrm>
            <a:off x="457200" y="289599"/>
            <a:ext cx="11507788" cy="5832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2400" dirty="0">
                <a:solidFill>
                  <a:srgbClr val="FF0000"/>
                </a:solidFill>
              </a:rPr>
              <a:t>Concept of </a:t>
            </a:r>
            <a:r>
              <a:rPr lang="cs-CZ" sz="2400" dirty="0">
                <a:solidFill>
                  <a:srgbClr val="FF0000"/>
                </a:solidFill>
              </a:rPr>
              <a:t>Sustainability/</a:t>
            </a:r>
            <a:r>
              <a:rPr lang="en-US" sz="2400" dirty="0">
                <a:solidFill>
                  <a:srgbClr val="FF0000"/>
                </a:solidFill>
              </a:rPr>
              <a:t>Sustainable Development</a:t>
            </a:r>
            <a:r>
              <a:rPr lang="cs-CZ" sz="2400" dirty="0">
                <a:solidFill>
                  <a:srgbClr val="FF0000"/>
                </a:solidFill>
              </a:rPr>
              <a:t>/Green </a:t>
            </a:r>
            <a:r>
              <a:rPr lang="cs-CZ" sz="2400" dirty="0" err="1">
                <a:solidFill>
                  <a:srgbClr val="FF0000"/>
                </a:solidFill>
              </a:rPr>
              <a:t>Economy</a:t>
            </a:r>
            <a:r>
              <a:rPr lang="cs-CZ" sz="2400" dirty="0">
                <a:solidFill>
                  <a:srgbClr val="FF0000"/>
                </a:solidFill>
              </a:rPr>
              <a:t>/Green </a:t>
            </a:r>
            <a:r>
              <a:rPr lang="cs-CZ" sz="2400" dirty="0" err="1">
                <a:solidFill>
                  <a:srgbClr val="FF0000"/>
                </a:solidFill>
              </a:rPr>
              <a:t>Growth</a:t>
            </a:r>
            <a:endParaRPr lang="en-US" sz="2400" dirty="0">
              <a:solidFill>
                <a:srgbClr val="FF0000"/>
              </a:solidFill>
            </a:endParaRPr>
          </a:p>
        </p:txBody>
      </p:sp>
      <p:sp>
        <p:nvSpPr>
          <p:cNvPr id="4" name="Obdélník 3"/>
          <p:cNvSpPr/>
          <p:nvPr/>
        </p:nvSpPr>
        <p:spPr>
          <a:xfrm>
            <a:off x="368899" y="872836"/>
            <a:ext cx="11454202" cy="5816977"/>
          </a:xfrm>
          <a:prstGeom prst="rect">
            <a:avLst/>
          </a:prstGeom>
        </p:spPr>
        <p:txBody>
          <a:bodyPr wrap="square">
            <a:spAutoFit/>
          </a:bodyPr>
          <a:lstStyle/>
          <a:p>
            <a:pPr lvl="0" algn="just" eaLnBrk="0" fontAlgn="base" hangingPunct="0">
              <a:spcBef>
                <a:spcPct val="0"/>
              </a:spcBef>
              <a:spcAft>
                <a:spcPct val="0"/>
              </a:spcAft>
            </a:pPr>
            <a:r>
              <a:rPr lang="en-US" sz="2400" b="1" dirty="0">
                <a:solidFill>
                  <a:srgbClr val="FF0000"/>
                </a:solidFill>
                <a:latin typeface="Calibri (Základní text)"/>
                <a:ea typeface="Times New Roman" panose="02020603050405020304" pitchFamily="18" charset="0"/>
              </a:rPr>
              <a:t>Figure </a:t>
            </a:r>
            <a:r>
              <a:rPr lang="cs-CZ" sz="2400" b="1" dirty="0">
                <a:solidFill>
                  <a:srgbClr val="FF0000"/>
                </a:solidFill>
                <a:latin typeface="Calibri (Základní text)"/>
                <a:ea typeface="Times New Roman" panose="02020603050405020304" pitchFamily="18" charset="0"/>
              </a:rPr>
              <a:t>1</a:t>
            </a:r>
            <a:r>
              <a:rPr lang="cs-CZ" sz="2400" b="1" dirty="0">
                <a:latin typeface="Calibri (Základní text)"/>
                <a:ea typeface="Times New Roman" panose="02020603050405020304" pitchFamily="18" charset="0"/>
              </a:rPr>
              <a:t> </a:t>
            </a:r>
            <a:r>
              <a:rPr lang="en-US" sz="2400" b="1" dirty="0">
                <a:latin typeface="Calibri (Základní text)"/>
                <a:ea typeface="Times New Roman" panose="02020603050405020304" pitchFamily="18" charset="0"/>
              </a:rPr>
              <a:t>(previous slide).</a:t>
            </a:r>
            <a:endParaRPr lang="cs-CZ" sz="2400" b="1" dirty="0">
              <a:latin typeface="Calibri (Základní text)"/>
              <a:ea typeface="Times New Roman" panose="02020603050405020304" pitchFamily="18" charset="0"/>
            </a:endParaRPr>
          </a:p>
          <a:p>
            <a:pPr algn="just" eaLnBrk="0" fontAlgn="base" hangingPunct="0">
              <a:spcBef>
                <a:spcPct val="0"/>
              </a:spcBef>
              <a:spcAft>
                <a:spcPct val="0"/>
              </a:spcAft>
            </a:pPr>
            <a:r>
              <a:rPr lang="en-US" b="1" dirty="0">
                <a:latin typeface="Calibri (Základní text)"/>
                <a:ea typeface="Times New Roman" panose="02020603050405020304" pitchFamily="18" charset="0"/>
              </a:rPr>
              <a:t>Source: European Environment Agency (EEA) (1.); Purvis et al. (2019) (2.);  ten Brink  et al., (2012), </a:t>
            </a:r>
            <a:r>
              <a:rPr lang="en-US" b="1" dirty="0" err="1">
                <a:latin typeface="Calibri (Základní text)"/>
                <a:ea typeface="Times New Roman" panose="02020603050405020304" pitchFamily="18" charset="0"/>
              </a:rPr>
              <a:t>Georgeson</a:t>
            </a:r>
            <a:r>
              <a:rPr lang="en-US" b="1" dirty="0">
                <a:latin typeface="Calibri (Základní text)"/>
                <a:ea typeface="Times New Roman" panose="02020603050405020304" pitchFamily="18" charset="0"/>
              </a:rPr>
              <a:t> et al. (2017); author’s elaboration</a:t>
            </a:r>
          </a:p>
          <a:p>
            <a:pPr lvl="0" algn="just" eaLnBrk="0" fontAlgn="base" hangingPunct="0">
              <a:spcBef>
                <a:spcPct val="0"/>
              </a:spcBef>
              <a:spcAft>
                <a:spcPct val="0"/>
              </a:spcAft>
            </a:pPr>
            <a:r>
              <a:rPr lang="en-US" sz="2400" b="1" dirty="0">
                <a:latin typeface="Calibri (Základní text)"/>
                <a:ea typeface="Times New Roman" panose="02020603050405020304" pitchFamily="18" charset="0"/>
              </a:rPr>
              <a:t> </a:t>
            </a:r>
          </a:p>
          <a:p>
            <a:pPr lvl="0" algn="just" eaLnBrk="0" fontAlgn="base" hangingPunct="0">
              <a:spcBef>
                <a:spcPct val="0"/>
              </a:spcBef>
              <a:spcAft>
                <a:spcPct val="0"/>
              </a:spcAft>
            </a:pPr>
            <a:r>
              <a:rPr lang="en-US" sz="2400" b="1" dirty="0">
                <a:latin typeface="Calibri (Základní text)"/>
                <a:ea typeface="Times New Roman" panose="02020603050405020304" pitchFamily="18" charset="0"/>
              </a:rPr>
              <a:t>Left side above: Green economy chart (left, above);</a:t>
            </a:r>
          </a:p>
          <a:p>
            <a:pPr lvl="0" algn="just" eaLnBrk="0" fontAlgn="base" hangingPunct="0">
              <a:spcBef>
                <a:spcPct val="0"/>
              </a:spcBef>
              <a:spcAft>
                <a:spcPct val="0"/>
              </a:spcAft>
            </a:pPr>
            <a:r>
              <a:rPr lang="en-US" sz="2400" b="1" dirty="0">
                <a:latin typeface="Calibri (Základní text)"/>
                <a:ea typeface="Times New Roman" panose="02020603050405020304" pitchFamily="18" charset="0"/>
              </a:rPr>
              <a:t>2. Right side: Sustainable development scheme: a) typical presentation of SD as three intersecting circles (right, below). Alternative depictions: b) literal pillars, c) a concentric circles approach; </a:t>
            </a:r>
          </a:p>
          <a:p>
            <a:pPr lvl="0" algn="just" eaLnBrk="0" fontAlgn="base" hangingPunct="0">
              <a:spcBef>
                <a:spcPct val="0"/>
              </a:spcBef>
              <a:spcAft>
                <a:spcPct val="0"/>
              </a:spcAft>
            </a:pPr>
            <a:r>
              <a:rPr lang="en-US" sz="2400" b="1" dirty="0">
                <a:latin typeface="Calibri (Základní text)"/>
                <a:ea typeface="Times New Roman" panose="02020603050405020304" pitchFamily="18" charset="0"/>
              </a:rPr>
              <a:t>3. Left side below: The hierarchy of GE concepts (based on the conceptualization of TEEB in ten Brink et al. 2012); </a:t>
            </a:r>
          </a:p>
          <a:p>
            <a:pPr algn="just" eaLnBrk="0" fontAlgn="base" hangingPunct="0">
              <a:spcBef>
                <a:spcPct val="0"/>
              </a:spcBef>
              <a:spcAft>
                <a:spcPct val="0"/>
              </a:spcAft>
            </a:pPr>
            <a:endParaRPr lang="cs-CZ" sz="2400" b="1" dirty="0">
              <a:ea typeface="Times New Roman" panose="02020603050405020304" pitchFamily="18" charset="0"/>
            </a:endParaRPr>
          </a:p>
          <a:p>
            <a:pPr algn="just" eaLnBrk="0" fontAlgn="base" hangingPunct="0">
              <a:spcBef>
                <a:spcPct val="0"/>
              </a:spcBef>
              <a:spcAft>
                <a:spcPct val="0"/>
              </a:spcAft>
            </a:pPr>
            <a:r>
              <a:rPr lang="en-US" sz="2400" b="1" dirty="0">
                <a:ea typeface="Times New Roman" panose="02020603050405020304" pitchFamily="18" charset="0"/>
              </a:rPr>
              <a:t>Conclusions: </a:t>
            </a:r>
            <a:r>
              <a:rPr lang="en-US" sz="2400" b="1" dirty="0">
                <a:solidFill>
                  <a:srgbClr val="FF0000"/>
                </a:solidFill>
                <a:ea typeface="Times New Roman" panose="02020603050405020304" pitchFamily="18" charset="0"/>
              </a:rPr>
              <a:t>Sustainability/SD </a:t>
            </a:r>
            <a:r>
              <a:rPr lang="en-US" sz="2400" b="1" dirty="0">
                <a:ea typeface="Times New Roman" panose="02020603050405020304" pitchFamily="18" charset="0"/>
              </a:rPr>
              <a:t>– concepts with a number of interpretations and </a:t>
            </a:r>
            <a:r>
              <a:rPr lang="en-US" sz="2400" b="1" dirty="0">
                <a:solidFill>
                  <a:srgbClr val="FF0000"/>
                </a:solidFill>
                <a:ea typeface="Times New Roman" panose="02020603050405020304" pitchFamily="18" charset="0"/>
              </a:rPr>
              <a:t>CONTEXT-SPECIFIC UNDERSTANDING</a:t>
            </a:r>
            <a:r>
              <a:rPr lang="cs-CZ" sz="2400" b="1" dirty="0">
                <a:solidFill>
                  <a:srgbClr val="FF0000"/>
                </a:solidFill>
                <a:ea typeface="Times New Roman" panose="02020603050405020304" pitchFamily="18" charset="0"/>
              </a:rPr>
              <a:t>; a</a:t>
            </a:r>
            <a:r>
              <a:rPr lang="en-GB" sz="2400" b="1" dirty="0">
                <a:solidFill>
                  <a:srgbClr val="FF0000"/>
                </a:solidFill>
                <a:ea typeface="Times New Roman" panose="02020603050405020304" pitchFamily="18" charset="0"/>
              </a:rPr>
              <a:t> THEORETICALLY RIGOROUS DESCRIPTION of the THREE PILLARS </a:t>
            </a:r>
            <a:r>
              <a:rPr lang="en-GB" sz="2400" b="1" dirty="0">
                <a:ea typeface="Times New Roman" panose="02020603050405020304" pitchFamily="18" charset="0"/>
              </a:rPr>
              <a:t>not available: due to </a:t>
            </a:r>
            <a:r>
              <a:rPr lang="en-GB" sz="2400" b="1" dirty="0">
                <a:solidFill>
                  <a:srgbClr val="FF0000"/>
                </a:solidFill>
                <a:ea typeface="Times New Roman" panose="02020603050405020304" pitchFamily="18" charset="0"/>
              </a:rPr>
              <a:t>the nature of the sustainability discourse </a:t>
            </a:r>
            <a:r>
              <a:rPr lang="en-GB" sz="2400" b="1" dirty="0">
                <a:ea typeface="Times New Roman" panose="02020603050405020304" pitchFamily="18" charset="0"/>
              </a:rPr>
              <a:t>arising from broadly</a:t>
            </a:r>
            <a:r>
              <a:rPr lang="en-GB" sz="2400" b="1" dirty="0">
                <a:solidFill>
                  <a:srgbClr val="FF0000"/>
                </a:solidFill>
                <a:ea typeface="Times New Roman" panose="02020603050405020304" pitchFamily="18" charset="0"/>
              </a:rPr>
              <a:t> different schools of thought historically</a:t>
            </a:r>
            <a:r>
              <a:rPr lang="cs-CZ" sz="2400" b="1" dirty="0">
                <a:solidFill>
                  <a:srgbClr val="FF0000"/>
                </a:solidFill>
                <a:ea typeface="Times New Roman" panose="02020603050405020304" pitchFamily="18" charset="0"/>
              </a:rPr>
              <a:t>.</a:t>
            </a:r>
            <a:r>
              <a:rPr lang="en-US" sz="2400" b="1" dirty="0">
                <a:solidFill>
                  <a:srgbClr val="FF0000"/>
                </a:solidFill>
                <a:ea typeface="Times New Roman" panose="02020603050405020304" pitchFamily="18" charset="0"/>
              </a:rPr>
              <a:t> </a:t>
            </a:r>
          </a:p>
          <a:p>
            <a:pPr lvl="0" algn="just" eaLnBrk="0" fontAlgn="base" hangingPunct="0">
              <a:spcBef>
                <a:spcPct val="0"/>
              </a:spcBef>
              <a:spcAft>
                <a:spcPct val="0"/>
              </a:spcAft>
            </a:pPr>
            <a:endParaRPr lang="en-US" sz="2400" b="1" dirty="0">
              <a:latin typeface="Calibri (Základní text)"/>
              <a:ea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29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bdélník 6"/>
          <p:cNvSpPr/>
          <p:nvPr/>
        </p:nvSpPr>
        <p:spPr>
          <a:xfrm>
            <a:off x="207291" y="171679"/>
            <a:ext cx="11144922" cy="400110"/>
          </a:xfrm>
          <a:prstGeom prst="rect">
            <a:avLst/>
          </a:prstGeom>
        </p:spPr>
        <p:txBody>
          <a:bodyPr wrap="square">
            <a:spAutoFit/>
          </a:bodyPr>
          <a:lstStyle/>
          <a:p>
            <a:r>
              <a:rPr lang="cs-CZ" sz="2000" b="1" dirty="0">
                <a:solidFill>
                  <a:srgbClr val="FF0000"/>
                </a:solidFill>
                <a:latin typeface="Calibri (Základní text)"/>
                <a:ea typeface="Times New Roman" panose="02020603050405020304" pitchFamily="18" charset="0"/>
              </a:rPr>
              <a:t>T</a:t>
            </a:r>
            <a:r>
              <a:rPr lang="en-US" sz="2000" b="1" dirty="0">
                <a:solidFill>
                  <a:srgbClr val="FF0000"/>
                </a:solidFill>
                <a:latin typeface="Calibri (Základní text)"/>
                <a:ea typeface="Times New Roman" panose="02020603050405020304" pitchFamily="18" charset="0"/>
              </a:rPr>
              <a:t>able</a:t>
            </a:r>
            <a:r>
              <a:rPr lang="cs-CZ" sz="2000" b="1" dirty="0">
                <a:solidFill>
                  <a:srgbClr val="FF0000"/>
                </a:solidFill>
                <a:latin typeface="Calibri (Základní text)"/>
                <a:ea typeface="Times New Roman" panose="02020603050405020304" pitchFamily="18" charset="0"/>
              </a:rPr>
              <a:t> 3:</a:t>
            </a:r>
            <a:r>
              <a:rPr lang="en-US" sz="2000" b="1" dirty="0">
                <a:solidFill>
                  <a:srgbClr val="FF0000"/>
                </a:solidFill>
                <a:latin typeface="Calibri (Základní text)"/>
                <a:ea typeface="Times New Roman" panose="02020603050405020304" pitchFamily="18" charset="0"/>
              </a:rPr>
              <a:t>  </a:t>
            </a:r>
            <a:r>
              <a:rPr lang="en-US" sz="2000" b="1" dirty="0">
                <a:latin typeface="Calibri (Základní text)"/>
                <a:ea typeface="Times New Roman" panose="02020603050405020304" pitchFamily="18" charset="0"/>
              </a:rPr>
              <a:t>Results of the SWOT analysis</a:t>
            </a:r>
            <a:endParaRPr lang="cs-CZ" sz="2000" dirty="0"/>
          </a:p>
        </p:txBody>
      </p:sp>
      <p:graphicFrame>
        <p:nvGraphicFramePr>
          <p:cNvPr id="10" name="Tabulka 9"/>
          <p:cNvGraphicFramePr>
            <a:graphicFrameLocks noGrp="1"/>
          </p:cNvGraphicFramePr>
          <p:nvPr/>
        </p:nvGraphicFramePr>
        <p:xfrm>
          <a:off x="43774" y="527545"/>
          <a:ext cx="12104452" cy="6278880"/>
        </p:xfrm>
        <a:graphic>
          <a:graphicData uri="http://schemas.openxmlformats.org/drawingml/2006/table">
            <a:tbl>
              <a:tblPr firstRow="1" firstCol="1" bandRow="1">
                <a:tableStyleId>{5C22544A-7EE6-4342-B048-85BDC9FD1C3A}</a:tableStyleId>
              </a:tblPr>
              <a:tblGrid>
                <a:gridCol w="5758775">
                  <a:extLst>
                    <a:ext uri="{9D8B030D-6E8A-4147-A177-3AD203B41FA5}">
                      <a16:colId xmlns:a16="http://schemas.microsoft.com/office/drawing/2014/main" val="20000"/>
                    </a:ext>
                  </a:extLst>
                </a:gridCol>
                <a:gridCol w="6345677">
                  <a:extLst>
                    <a:ext uri="{9D8B030D-6E8A-4147-A177-3AD203B41FA5}">
                      <a16:colId xmlns:a16="http://schemas.microsoft.com/office/drawing/2014/main" val="20001"/>
                    </a:ext>
                  </a:extLst>
                </a:gridCol>
              </a:tblGrid>
              <a:tr h="233994">
                <a:tc>
                  <a:txBody>
                    <a:bodyPr/>
                    <a:lstStyle/>
                    <a:p>
                      <a:pPr algn="just">
                        <a:spcAft>
                          <a:spcPts val="0"/>
                        </a:spcAft>
                      </a:pPr>
                      <a:r>
                        <a:rPr lang="en-GB" sz="1600" b="1" dirty="0">
                          <a:solidFill>
                            <a:schemeClr val="bg1"/>
                          </a:solidFill>
                          <a:effectLst/>
                          <a:latin typeface="+mj-lt"/>
                          <a:cs typeface="Times New Roman" panose="02020603050405020304" pitchFamily="18" charset="0"/>
                        </a:rPr>
                        <a:t>Strengths</a:t>
                      </a:r>
                      <a:endParaRPr lang="cs-CZ" sz="2400" b="1" dirty="0">
                        <a:solidFill>
                          <a:schemeClr val="bg1"/>
                        </a:solidFill>
                        <a:effectLst/>
                        <a:latin typeface="+mj-lt"/>
                        <a:ea typeface="Times New Roman" panose="02020603050405020304" pitchFamily="18" charset="0"/>
                        <a:cs typeface="Times New Roman" panose="02020603050405020304" pitchFamily="18" charset="0"/>
                      </a:endParaRPr>
                    </a:p>
                  </a:txBody>
                  <a:tcPr marL="63886" marR="63886" marT="0" marB="0">
                    <a:solidFill>
                      <a:schemeClr val="tx1">
                        <a:lumMod val="50000"/>
                        <a:lumOff val="50000"/>
                      </a:schemeClr>
                    </a:solidFill>
                  </a:tcPr>
                </a:tc>
                <a:tc>
                  <a:txBody>
                    <a:bodyPr/>
                    <a:lstStyle/>
                    <a:p>
                      <a:pPr algn="just">
                        <a:spcAft>
                          <a:spcPts val="0"/>
                        </a:spcAft>
                      </a:pPr>
                      <a:r>
                        <a:rPr lang="en-GB" sz="1600" b="1" dirty="0">
                          <a:solidFill>
                            <a:schemeClr val="bg1"/>
                          </a:solidFill>
                          <a:effectLst/>
                          <a:latin typeface="+mj-lt"/>
                          <a:cs typeface="Times New Roman" panose="02020603050405020304" pitchFamily="18" charset="0"/>
                        </a:rPr>
                        <a:t>Weaknesses </a:t>
                      </a:r>
                      <a:endParaRPr lang="cs-CZ" sz="2400" b="1" dirty="0">
                        <a:solidFill>
                          <a:schemeClr val="bg1"/>
                        </a:solidFill>
                        <a:effectLst/>
                        <a:latin typeface="+mj-lt"/>
                        <a:ea typeface="Times New Roman" panose="02020603050405020304" pitchFamily="18" charset="0"/>
                        <a:cs typeface="Times New Roman" panose="02020603050405020304" pitchFamily="18" charset="0"/>
                      </a:endParaRPr>
                    </a:p>
                  </a:txBody>
                  <a:tcPr marL="63886" marR="63886" marT="0" marB="0">
                    <a:solidFill>
                      <a:schemeClr val="tx1">
                        <a:lumMod val="50000"/>
                        <a:lumOff val="50000"/>
                      </a:schemeClr>
                    </a:solidFill>
                  </a:tcPr>
                </a:tc>
                <a:extLst>
                  <a:ext uri="{0D108BD9-81ED-4DB2-BD59-A6C34878D82A}">
                    <a16:rowId xmlns:a16="http://schemas.microsoft.com/office/drawing/2014/main" val="10000"/>
                  </a:ext>
                </a:extLst>
              </a:tr>
              <a:tr h="2486186">
                <a:tc>
                  <a:txBody>
                    <a:bodyPr/>
                    <a:lstStyle/>
                    <a:p>
                      <a:pPr algn="just">
                        <a:spcAft>
                          <a:spcPts val="0"/>
                        </a:spcAft>
                      </a:pPr>
                      <a:r>
                        <a:rPr lang="en-GB" sz="1700" b="1" dirty="0">
                          <a:solidFill>
                            <a:schemeClr val="bg1"/>
                          </a:solidFill>
                          <a:effectLst/>
                          <a:latin typeface="+mj-lt"/>
                          <a:cs typeface="Times New Roman" panose="02020603050405020304" pitchFamily="18" charset="0"/>
                        </a:rPr>
                        <a:t>Use of the concepts of sustainability/SD as a basic philosophy;</a:t>
                      </a:r>
                      <a:endParaRPr lang="cs-CZ" sz="1700" b="1" dirty="0">
                        <a:solidFill>
                          <a:schemeClr val="bg1"/>
                        </a:solidFill>
                        <a:effectLst/>
                        <a:latin typeface="+mj-lt"/>
                        <a:cs typeface="Times New Roman" panose="02020603050405020304" pitchFamily="18" charset="0"/>
                      </a:endParaRPr>
                    </a:p>
                    <a:p>
                      <a:pPr algn="just">
                        <a:spcAft>
                          <a:spcPts val="0"/>
                        </a:spcAft>
                      </a:pPr>
                      <a:r>
                        <a:rPr lang="en-GB" sz="1700" b="1" dirty="0">
                          <a:solidFill>
                            <a:schemeClr val="bg1"/>
                          </a:solidFill>
                          <a:effectLst/>
                          <a:latin typeface="+mj-lt"/>
                          <a:cs typeface="Times New Roman" panose="02020603050405020304" pitchFamily="18" charset="0"/>
                        </a:rPr>
                        <a:t>Keystone: achieving balance between the pillars;</a:t>
                      </a:r>
                      <a:endParaRPr lang="cs-CZ" sz="1700" b="1" dirty="0">
                        <a:solidFill>
                          <a:schemeClr val="bg1"/>
                        </a:solidFill>
                        <a:effectLst/>
                        <a:latin typeface="+mj-lt"/>
                        <a:cs typeface="Times New Roman" panose="02020603050405020304" pitchFamily="18" charset="0"/>
                      </a:endParaRPr>
                    </a:p>
                    <a:p>
                      <a:pPr algn="just">
                        <a:spcAft>
                          <a:spcPts val="0"/>
                        </a:spcAft>
                      </a:pPr>
                      <a:r>
                        <a:rPr lang="en-GB" sz="1700" b="1" dirty="0">
                          <a:solidFill>
                            <a:schemeClr val="bg1"/>
                          </a:solidFill>
                          <a:effectLst/>
                          <a:latin typeface="+mj-lt"/>
                          <a:cs typeface="Times New Roman" panose="02020603050405020304" pitchFamily="18" charset="0"/>
                        </a:rPr>
                        <a:t>Goals: wellbeing, quality of life, meeting the needs of both present and future generations, respecting the limits of the environment; </a:t>
                      </a:r>
                      <a:endParaRPr lang="cs-CZ" sz="1700" b="1" dirty="0">
                        <a:solidFill>
                          <a:schemeClr val="bg1"/>
                        </a:solidFill>
                        <a:effectLst/>
                        <a:latin typeface="+mj-lt"/>
                        <a:cs typeface="Times New Roman" panose="02020603050405020304" pitchFamily="18" charset="0"/>
                      </a:endParaRPr>
                    </a:p>
                    <a:p>
                      <a:pPr algn="just">
                        <a:spcAft>
                          <a:spcPts val="0"/>
                        </a:spcAft>
                      </a:pPr>
                      <a:r>
                        <a:rPr lang="en-GB" sz="1700" b="1" dirty="0">
                          <a:solidFill>
                            <a:schemeClr val="bg1"/>
                          </a:solidFill>
                          <a:effectLst/>
                          <a:latin typeface="+mj-lt"/>
                          <a:cs typeface="Times New Roman" panose="02020603050405020304" pitchFamily="18" charset="0"/>
                        </a:rPr>
                        <a:t>Flexibility: the choice between the concepts of sustainability (in some boundaries), between SD and alternative concepts, and the practical application in order to achieve the goals from the previous bullet (a dynamic state of sustainability). </a:t>
                      </a:r>
                      <a:endParaRPr lang="cs-CZ" sz="1700" b="1" dirty="0">
                        <a:solidFill>
                          <a:schemeClr val="bg1"/>
                        </a:solidFill>
                        <a:effectLst/>
                        <a:latin typeface="+mj-lt"/>
                        <a:ea typeface="Times New Roman" panose="02020603050405020304" pitchFamily="18" charset="0"/>
                        <a:cs typeface="Times New Roman" panose="02020603050405020304" pitchFamily="18" charset="0"/>
                      </a:endParaRPr>
                    </a:p>
                  </a:txBody>
                  <a:tcPr marL="63886" marR="63886" marT="0" marB="0">
                    <a:solidFill>
                      <a:schemeClr val="accent1">
                        <a:lumMod val="75000"/>
                      </a:schemeClr>
                    </a:solidFill>
                  </a:tcPr>
                </a:tc>
                <a:tc>
                  <a:txBody>
                    <a:bodyPr/>
                    <a:lstStyle/>
                    <a:p>
                      <a:pPr algn="just">
                        <a:spcAft>
                          <a:spcPts val="0"/>
                        </a:spcAft>
                      </a:pPr>
                      <a:r>
                        <a:rPr lang="en-GB" sz="1700" b="1" dirty="0">
                          <a:solidFill>
                            <a:schemeClr val="bg1"/>
                          </a:solidFill>
                          <a:effectLst/>
                          <a:latin typeface="+mj-lt"/>
                          <a:cs typeface="Times New Roman" panose="02020603050405020304" pitchFamily="18" charset="0"/>
                        </a:rPr>
                        <a:t>No clear and fixed meaning of the concepts and related flexibility of their use resulting from multidimensionality, heterogeneity, complexity of the concepts:</a:t>
                      </a:r>
                      <a:endParaRPr lang="cs-CZ" sz="1700" b="1" dirty="0">
                        <a:solidFill>
                          <a:schemeClr val="bg1"/>
                        </a:solidFill>
                        <a:effectLst/>
                        <a:latin typeface="+mj-lt"/>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en-GB" sz="1700" b="1" dirty="0">
                          <a:solidFill>
                            <a:schemeClr val="bg1"/>
                          </a:solidFill>
                          <a:effectLst/>
                          <a:latin typeface="+mj-lt"/>
                          <a:cs typeface="Times New Roman" panose="02020603050405020304" pitchFamily="18" charset="0"/>
                        </a:rPr>
                        <a:t>unclarity, ambiguity related to the dimensions / pillars of sustainability/SD</a:t>
                      </a:r>
                      <a:endParaRPr lang="cs-CZ" sz="1700" b="1" dirty="0">
                        <a:solidFill>
                          <a:schemeClr val="bg1"/>
                        </a:solidFill>
                        <a:effectLst/>
                        <a:latin typeface="+mj-lt"/>
                        <a:cs typeface="Times New Roman" panose="02020603050405020304" pitchFamily="18" charset="0"/>
                      </a:endParaRPr>
                    </a:p>
                    <a:p>
                      <a:pPr marL="342900" lvl="0" indent="-342900" algn="l">
                        <a:spcAft>
                          <a:spcPts val="0"/>
                        </a:spcAft>
                        <a:buFont typeface="Times New Roman" panose="02020603050405020304" pitchFamily="18" charset="0"/>
                        <a:buChar char="–"/>
                      </a:pPr>
                      <a:r>
                        <a:rPr lang="en-GB" sz="1700" b="1" dirty="0">
                          <a:solidFill>
                            <a:schemeClr val="bg1"/>
                          </a:solidFill>
                          <a:effectLst/>
                          <a:latin typeface="+mj-lt"/>
                          <a:cs typeface="Times New Roman" panose="02020603050405020304" pitchFamily="18" charset="0"/>
                        </a:rPr>
                        <a:t>prioritizing one/some pillars of SD;</a:t>
                      </a:r>
                      <a:endParaRPr lang="cs-CZ" sz="1700" b="1" dirty="0">
                        <a:solidFill>
                          <a:schemeClr val="bg1"/>
                        </a:solidFill>
                        <a:effectLst/>
                        <a:latin typeface="+mj-lt"/>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en-GB" sz="1700" b="1" dirty="0">
                          <a:solidFill>
                            <a:schemeClr val="bg1"/>
                          </a:solidFill>
                          <a:effectLst/>
                          <a:latin typeface="+mj-lt"/>
                          <a:cs typeface="Times New Roman" panose="02020603050405020304" pitchFamily="18" charset="0"/>
                        </a:rPr>
                        <a:t>greenwashing of socially / environmentally harmful activities; </a:t>
                      </a:r>
                      <a:endParaRPr lang="cs-CZ" sz="1700" b="1" dirty="0">
                        <a:solidFill>
                          <a:schemeClr val="bg1"/>
                        </a:solidFill>
                        <a:effectLst/>
                        <a:latin typeface="+mj-lt"/>
                        <a:cs typeface="Times New Roman" panose="02020603050405020304" pitchFamily="18" charset="0"/>
                      </a:endParaRPr>
                    </a:p>
                    <a:p>
                      <a:pPr marL="342900" lvl="0" indent="-342900" algn="l">
                        <a:spcAft>
                          <a:spcPts val="0"/>
                        </a:spcAft>
                        <a:buFont typeface="Times New Roman" panose="02020603050405020304" pitchFamily="18" charset="0"/>
                        <a:buChar char="–"/>
                      </a:pPr>
                      <a:r>
                        <a:rPr lang="en-GB" sz="1700" b="1" dirty="0">
                          <a:solidFill>
                            <a:schemeClr val="bg1"/>
                          </a:solidFill>
                          <a:effectLst/>
                          <a:latin typeface="+mj-lt"/>
                          <a:cs typeface="Times New Roman" panose="02020603050405020304" pitchFamily="18" charset="0"/>
                        </a:rPr>
                        <a:t>Political determination of the meaning / content of the concepts and their goals;</a:t>
                      </a:r>
                      <a:endParaRPr lang="cs-CZ" sz="1700" b="1" dirty="0">
                        <a:solidFill>
                          <a:schemeClr val="bg1"/>
                        </a:solidFill>
                        <a:effectLst/>
                        <a:latin typeface="+mj-lt"/>
                        <a:cs typeface="Times New Roman" panose="02020603050405020304" pitchFamily="18" charset="0"/>
                      </a:endParaRPr>
                    </a:p>
                    <a:p>
                      <a:pPr algn="l">
                        <a:spcAft>
                          <a:spcPts val="0"/>
                        </a:spcAft>
                      </a:pPr>
                      <a:r>
                        <a:rPr lang="en-GB" sz="1700" b="1" dirty="0">
                          <a:solidFill>
                            <a:schemeClr val="bg1"/>
                          </a:solidFill>
                          <a:effectLst/>
                          <a:latin typeface="+mj-lt"/>
                          <a:cs typeface="Times New Roman" panose="02020603050405020304" pitchFamily="18" charset="0"/>
                        </a:rPr>
                        <a:t>SD as an oxymoron</a:t>
                      </a:r>
                      <a:endParaRPr lang="cs-CZ" sz="1700" b="1" dirty="0">
                        <a:solidFill>
                          <a:schemeClr val="bg1"/>
                        </a:solidFill>
                        <a:effectLst/>
                        <a:latin typeface="+mj-lt"/>
                        <a:ea typeface="Times New Roman" panose="02020603050405020304" pitchFamily="18" charset="0"/>
                        <a:cs typeface="Times New Roman" panose="02020603050405020304" pitchFamily="18" charset="0"/>
                      </a:endParaRPr>
                    </a:p>
                  </a:txBody>
                  <a:tcPr marL="63886" marR="63886" marT="0" marB="0">
                    <a:solidFill>
                      <a:schemeClr val="accent1">
                        <a:lumMod val="75000"/>
                      </a:schemeClr>
                    </a:solidFill>
                  </a:tcPr>
                </a:tc>
                <a:extLst>
                  <a:ext uri="{0D108BD9-81ED-4DB2-BD59-A6C34878D82A}">
                    <a16:rowId xmlns:a16="http://schemas.microsoft.com/office/drawing/2014/main" val="10001"/>
                  </a:ext>
                </a:extLst>
              </a:tr>
              <a:tr h="263243">
                <a:tc>
                  <a:txBody>
                    <a:bodyPr/>
                    <a:lstStyle/>
                    <a:p>
                      <a:pPr algn="just">
                        <a:spcAft>
                          <a:spcPts val="0"/>
                        </a:spcAft>
                      </a:pPr>
                      <a:r>
                        <a:rPr lang="en-GB" sz="1800" b="1" dirty="0">
                          <a:solidFill>
                            <a:schemeClr val="bg1"/>
                          </a:solidFill>
                          <a:effectLst/>
                          <a:latin typeface="+mj-lt"/>
                          <a:cs typeface="Times New Roman" panose="02020603050405020304" pitchFamily="18" charset="0"/>
                        </a:rPr>
                        <a:t>Opportunities </a:t>
                      </a:r>
                      <a:endParaRPr lang="cs-CZ" sz="2800" b="1" dirty="0">
                        <a:solidFill>
                          <a:schemeClr val="bg1"/>
                        </a:solidFill>
                        <a:effectLst/>
                        <a:latin typeface="+mj-lt"/>
                        <a:ea typeface="Times New Roman" panose="02020603050405020304" pitchFamily="18" charset="0"/>
                        <a:cs typeface="Times New Roman" panose="02020603050405020304" pitchFamily="18" charset="0"/>
                      </a:endParaRPr>
                    </a:p>
                  </a:txBody>
                  <a:tcPr marL="63886" marR="63886" marT="0" marB="0">
                    <a:solidFill>
                      <a:schemeClr val="tx1">
                        <a:lumMod val="65000"/>
                        <a:lumOff val="35000"/>
                      </a:schemeClr>
                    </a:solidFill>
                  </a:tcPr>
                </a:tc>
                <a:tc>
                  <a:txBody>
                    <a:bodyPr/>
                    <a:lstStyle/>
                    <a:p>
                      <a:pPr algn="just">
                        <a:spcAft>
                          <a:spcPts val="0"/>
                        </a:spcAft>
                      </a:pPr>
                      <a:r>
                        <a:rPr lang="en-GB" sz="1800" b="1" dirty="0">
                          <a:solidFill>
                            <a:schemeClr val="bg1"/>
                          </a:solidFill>
                          <a:effectLst/>
                          <a:latin typeface="+mj-lt"/>
                          <a:cs typeface="Times New Roman" panose="02020603050405020304" pitchFamily="18" charset="0"/>
                        </a:rPr>
                        <a:t>Threats </a:t>
                      </a:r>
                      <a:endParaRPr lang="cs-CZ" sz="2800" b="1" dirty="0">
                        <a:solidFill>
                          <a:schemeClr val="bg1"/>
                        </a:solidFill>
                        <a:effectLst/>
                        <a:latin typeface="+mj-lt"/>
                        <a:ea typeface="Times New Roman" panose="02020603050405020304" pitchFamily="18" charset="0"/>
                        <a:cs typeface="Times New Roman" panose="02020603050405020304" pitchFamily="18" charset="0"/>
                      </a:endParaRPr>
                    </a:p>
                  </a:txBody>
                  <a:tcPr marL="63886" marR="63886" marT="0" marB="0">
                    <a:solidFill>
                      <a:schemeClr val="tx1">
                        <a:lumMod val="65000"/>
                        <a:lumOff val="35000"/>
                      </a:schemeClr>
                    </a:solidFill>
                  </a:tcPr>
                </a:tc>
                <a:extLst>
                  <a:ext uri="{0D108BD9-81ED-4DB2-BD59-A6C34878D82A}">
                    <a16:rowId xmlns:a16="http://schemas.microsoft.com/office/drawing/2014/main" val="10002"/>
                  </a:ext>
                </a:extLst>
              </a:tr>
              <a:tr h="3161887">
                <a:tc>
                  <a:txBody>
                    <a:bodyPr/>
                    <a:lstStyle/>
                    <a:p>
                      <a:pPr algn="just">
                        <a:spcAft>
                          <a:spcPts val="0"/>
                        </a:spcAft>
                      </a:pPr>
                      <a:r>
                        <a:rPr lang="en-GB" sz="1600" b="1" dirty="0">
                          <a:solidFill>
                            <a:schemeClr val="bg1"/>
                          </a:solidFill>
                          <a:effectLst/>
                          <a:latin typeface="+mj-lt"/>
                          <a:cs typeface="Times New Roman" panose="02020603050405020304" pitchFamily="18" charset="0"/>
                        </a:rPr>
                        <a:t>The development of sustainability science; </a:t>
                      </a:r>
                      <a:endParaRPr lang="cs-CZ" sz="1600" b="1" dirty="0">
                        <a:solidFill>
                          <a:schemeClr val="bg1"/>
                        </a:solidFill>
                        <a:effectLst/>
                        <a:latin typeface="+mj-lt"/>
                        <a:cs typeface="Times New Roman" panose="02020603050405020304" pitchFamily="18" charset="0"/>
                      </a:endParaRPr>
                    </a:p>
                    <a:p>
                      <a:pPr algn="just">
                        <a:spcAft>
                          <a:spcPts val="0"/>
                        </a:spcAft>
                      </a:pPr>
                      <a:r>
                        <a:rPr lang="en-GB" sz="1600" b="1" dirty="0">
                          <a:solidFill>
                            <a:schemeClr val="bg1"/>
                          </a:solidFill>
                          <a:effectLst/>
                          <a:latin typeface="+mj-lt"/>
                          <a:cs typeface="Times New Roman" panose="02020603050405020304" pitchFamily="18" charset="0"/>
                        </a:rPr>
                        <a:t>Achieving goals – based on identifying the meaning of concepts, strengths / weaknesses: </a:t>
                      </a:r>
                      <a:endParaRPr lang="cs-CZ" sz="1600" b="1" dirty="0">
                        <a:solidFill>
                          <a:schemeClr val="bg1"/>
                        </a:solidFill>
                        <a:effectLst/>
                        <a:latin typeface="+mj-lt"/>
                        <a:cs typeface="Times New Roman" panose="02020603050405020304" pitchFamily="18" charset="0"/>
                      </a:endParaRPr>
                    </a:p>
                    <a:p>
                      <a:pPr algn="just">
                        <a:spcAft>
                          <a:spcPts val="0"/>
                        </a:spcAft>
                      </a:pPr>
                      <a:r>
                        <a:rPr lang="en-GB" sz="1600" b="1" dirty="0">
                          <a:solidFill>
                            <a:schemeClr val="bg1"/>
                          </a:solidFill>
                          <a:effectLst/>
                          <a:latin typeface="+mj-lt"/>
                          <a:cs typeface="Times New Roman" panose="02020603050405020304" pitchFamily="18" charset="0"/>
                        </a:rPr>
                        <a:t>Exploiting synergic effects;</a:t>
                      </a:r>
                      <a:endParaRPr lang="cs-CZ" sz="1600" b="1" dirty="0">
                        <a:solidFill>
                          <a:schemeClr val="bg1"/>
                        </a:solidFill>
                        <a:effectLst/>
                        <a:latin typeface="+mj-lt"/>
                        <a:cs typeface="Times New Roman" panose="02020603050405020304" pitchFamily="18" charset="0"/>
                      </a:endParaRPr>
                    </a:p>
                    <a:p>
                      <a:pPr algn="just">
                        <a:spcAft>
                          <a:spcPts val="0"/>
                        </a:spcAft>
                      </a:pPr>
                      <a:r>
                        <a:rPr lang="en-GB" sz="1600" b="1" dirty="0">
                          <a:solidFill>
                            <a:schemeClr val="bg1"/>
                          </a:solidFill>
                          <a:effectLst/>
                          <a:latin typeface="+mj-lt"/>
                          <a:cs typeface="Times New Roman" panose="02020603050405020304" pitchFamily="18" charset="0"/>
                        </a:rPr>
                        <a:t>Scientific underpinning of the relationship between socio-economic and environmental systems:</a:t>
                      </a:r>
                      <a:endParaRPr lang="cs-CZ" sz="1600" b="1" dirty="0">
                        <a:solidFill>
                          <a:schemeClr val="bg1"/>
                        </a:solidFill>
                        <a:effectLst/>
                        <a:latin typeface="+mj-lt"/>
                        <a:cs typeface="Times New Roman" panose="02020603050405020304" pitchFamily="18" charset="0"/>
                      </a:endParaRPr>
                    </a:p>
                    <a:p>
                      <a:pPr algn="just">
                        <a:spcAft>
                          <a:spcPts val="0"/>
                        </a:spcAft>
                      </a:pPr>
                      <a:r>
                        <a:rPr lang="en-GB" sz="1600" b="1" dirty="0">
                          <a:solidFill>
                            <a:schemeClr val="bg1"/>
                          </a:solidFill>
                          <a:effectLst/>
                          <a:latin typeface="+mj-lt"/>
                          <a:cs typeface="Times New Roman" panose="02020603050405020304" pitchFamily="18" charset="0"/>
                        </a:rPr>
                        <a:t>Respecting ecological limits – a question of survival itself;</a:t>
                      </a:r>
                      <a:endParaRPr lang="cs-CZ" sz="1600" b="1" dirty="0">
                        <a:solidFill>
                          <a:schemeClr val="bg1"/>
                        </a:solidFill>
                        <a:effectLst/>
                        <a:latin typeface="+mj-lt"/>
                        <a:cs typeface="Times New Roman" panose="02020603050405020304" pitchFamily="18" charset="0"/>
                      </a:endParaRPr>
                    </a:p>
                    <a:p>
                      <a:pPr algn="just">
                        <a:spcAft>
                          <a:spcPts val="0"/>
                        </a:spcAft>
                      </a:pPr>
                      <a:r>
                        <a:rPr lang="en-GB" sz="1600" b="1" dirty="0">
                          <a:solidFill>
                            <a:schemeClr val="bg1"/>
                          </a:solidFill>
                          <a:effectLst/>
                          <a:latin typeface="+mj-lt"/>
                          <a:cs typeface="Times New Roman" panose="02020603050405020304" pitchFamily="18" charset="0"/>
                        </a:rPr>
                        <a:t>Space for ecological economics, transdisciplinary sciences in general;</a:t>
                      </a:r>
                      <a:endParaRPr lang="cs-CZ" sz="1600" b="1" dirty="0">
                        <a:solidFill>
                          <a:schemeClr val="bg1"/>
                        </a:solidFill>
                        <a:effectLst/>
                        <a:latin typeface="+mj-lt"/>
                        <a:cs typeface="Times New Roman" panose="02020603050405020304" pitchFamily="18" charset="0"/>
                      </a:endParaRPr>
                    </a:p>
                    <a:p>
                      <a:pPr algn="just">
                        <a:spcAft>
                          <a:spcPts val="0"/>
                        </a:spcAft>
                      </a:pPr>
                      <a:r>
                        <a:rPr lang="en-GB" sz="1600" b="1" dirty="0">
                          <a:solidFill>
                            <a:schemeClr val="bg1"/>
                          </a:solidFill>
                          <a:effectLst/>
                          <a:latin typeface="+mj-lt"/>
                          <a:cs typeface="Times New Roman" panose="02020603050405020304" pitchFamily="18" charset="0"/>
                        </a:rPr>
                        <a:t>Space for the development of scientifically substantiated (sub)concepts and alternative concepts;</a:t>
                      </a:r>
                      <a:endParaRPr lang="cs-CZ" sz="1600" b="1" dirty="0">
                        <a:solidFill>
                          <a:schemeClr val="bg1"/>
                        </a:solidFill>
                        <a:effectLst/>
                        <a:latin typeface="+mj-lt"/>
                        <a:cs typeface="Times New Roman" panose="02020603050405020304" pitchFamily="18" charset="0"/>
                      </a:endParaRPr>
                    </a:p>
                    <a:p>
                      <a:pPr algn="just">
                        <a:spcAft>
                          <a:spcPts val="0"/>
                        </a:spcAft>
                      </a:pPr>
                      <a:r>
                        <a:rPr lang="en-GB" sz="1600" b="1" dirty="0">
                          <a:solidFill>
                            <a:schemeClr val="bg1"/>
                          </a:solidFill>
                          <a:effectLst/>
                          <a:latin typeface="+mj-lt"/>
                          <a:cs typeface="Times New Roman" panose="02020603050405020304" pitchFamily="18" charset="0"/>
                        </a:rPr>
                        <a:t>Measurement of multidimensional aspects –</a:t>
                      </a:r>
                      <a:r>
                        <a:rPr lang="cs-CZ" sz="1600" b="1" dirty="0">
                          <a:solidFill>
                            <a:schemeClr val="bg1"/>
                          </a:solidFill>
                          <a:effectLst/>
                          <a:latin typeface="+mj-lt"/>
                          <a:cs typeface="Times New Roman" panose="02020603050405020304" pitchFamily="18" charset="0"/>
                        </a:rPr>
                        <a:t> </a:t>
                      </a:r>
                      <a:r>
                        <a:rPr lang="en-GB" sz="1600" b="1" dirty="0">
                          <a:solidFill>
                            <a:schemeClr val="bg1"/>
                          </a:solidFill>
                          <a:effectLst/>
                          <a:latin typeface="+mj-lt"/>
                          <a:cs typeface="Times New Roman" panose="02020603050405020304" pitchFamily="18" charset="0"/>
                        </a:rPr>
                        <a:t>development of suitable scientific methods.</a:t>
                      </a:r>
                      <a:endParaRPr lang="cs-CZ" sz="1600" b="1" dirty="0">
                        <a:solidFill>
                          <a:schemeClr val="bg1"/>
                        </a:solidFill>
                        <a:effectLst/>
                        <a:latin typeface="+mj-lt"/>
                        <a:cs typeface="Times New Roman" panose="02020603050405020304" pitchFamily="18" charset="0"/>
                      </a:endParaRPr>
                    </a:p>
                    <a:p>
                      <a:pPr algn="just">
                        <a:spcAft>
                          <a:spcPts val="0"/>
                        </a:spcAft>
                      </a:pPr>
                      <a:r>
                        <a:rPr lang="en-GB" sz="1600" b="1" dirty="0">
                          <a:solidFill>
                            <a:schemeClr val="bg1"/>
                          </a:solidFill>
                          <a:effectLst/>
                          <a:latin typeface="+mj-lt"/>
                          <a:cs typeface="Times New Roman" panose="02020603050405020304" pitchFamily="18" charset="0"/>
                        </a:rPr>
                        <a:t>Strengthening institutional dimension.</a:t>
                      </a:r>
                      <a:endParaRPr lang="cs-CZ" sz="1600" b="1" dirty="0">
                        <a:solidFill>
                          <a:schemeClr val="bg1"/>
                        </a:solidFill>
                        <a:effectLst/>
                        <a:latin typeface="+mj-lt"/>
                        <a:ea typeface="Times New Roman" panose="02020603050405020304" pitchFamily="18" charset="0"/>
                        <a:cs typeface="Times New Roman" panose="02020603050405020304" pitchFamily="18" charset="0"/>
                      </a:endParaRPr>
                    </a:p>
                  </a:txBody>
                  <a:tcPr marL="63886" marR="63886" marT="0" marB="0">
                    <a:solidFill>
                      <a:schemeClr val="accent1">
                        <a:lumMod val="75000"/>
                      </a:schemeClr>
                    </a:solidFill>
                  </a:tcPr>
                </a:tc>
                <a:tc>
                  <a:txBody>
                    <a:bodyPr/>
                    <a:lstStyle/>
                    <a:p>
                      <a:pPr algn="just">
                        <a:spcAft>
                          <a:spcPts val="0"/>
                        </a:spcAft>
                      </a:pPr>
                      <a:r>
                        <a:rPr lang="en-GB" sz="1800" b="1" dirty="0">
                          <a:solidFill>
                            <a:schemeClr val="bg1"/>
                          </a:solidFill>
                          <a:effectLst/>
                          <a:latin typeface="+mj-lt"/>
                          <a:cs typeface="Times New Roman" panose="02020603050405020304" pitchFamily="18" charset="0"/>
                        </a:rPr>
                        <a:t>Resulting from weaknesses and multidimensionality of concepts:</a:t>
                      </a:r>
                      <a:endParaRPr lang="cs-CZ" sz="2800" b="1" dirty="0">
                        <a:solidFill>
                          <a:schemeClr val="bg1"/>
                        </a:solidFill>
                        <a:effectLst/>
                        <a:latin typeface="+mj-lt"/>
                        <a:cs typeface="Times New Roman" panose="02020603050405020304" pitchFamily="18" charset="0"/>
                      </a:endParaRPr>
                    </a:p>
                    <a:p>
                      <a:pPr algn="just">
                        <a:spcAft>
                          <a:spcPts val="0"/>
                        </a:spcAft>
                      </a:pPr>
                      <a:r>
                        <a:rPr lang="en-GB" sz="1800" b="1" dirty="0">
                          <a:solidFill>
                            <a:schemeClr val="bg1"/>
                          </a:solidFill>
                          <a:effectLst/>
                          <a:latin typeface="+mj-lt"/>
                          <a:cs typeface="Times New Roman" panose="02020603050405020304" pitchFamily="18" charset="0"/>
                        </a:rPr>
                        <a:t>Negative perception, interpretation of concepts, rejection and failure of the concepts;</a:t>
                      </a:r>
                      <a:endParaRPr lang="cs-CZ" sz="2800" b="1" dirty="0">
                        <a:solidFill>
                          <a:schemeClr val="bg1"/>
                        </a:solidFill>
                        <a:effectLst/>
                        <a:latin typeface="+mj-lt"/>
                        <a:cs typeface="Times New Roman" panose="02020603050405020304" pitchFamily="18" charset="0"/>
                      </a:endParaRPr>
                    </a:p>
                    <a:p>
                      <a:pPr algn="just">
                        <a:spcAft>
                          <a:spcPts val="0"/>
                        </a:spcAft>
                      </a:pPr>
                      <a:r>
                        <a:rPr lang="en-GB" sz="1800" b="1" dirty="0">
                          <a:solidFill>
                            <a:schemeClr val="bg1"/>
                          </a:solidFill>
                          <a:effectLst/>
                          <a:latin typeface="+mj-lt"/>
                          <a:cs typeface="Times New Roman" panose="02020603050405020304" pitchFamily="18" charset="0"/>
                        </a:rPr>
                        <a:t>Replacement of one concept by another, forming new concepts without a scientific reasoning, associated ambiguity and failure of all concepts related;</a:t>
                      </a:r>
                      <a:endParaRPr lang="cs-CZ" sz="2800" b="1" dirty="0">
                        <a:solidFill>
                          <a:schemeClr val="bg1"/>
                        </a:solidFill>
                        <a:effectLst/>
                        <a:latin typeface="+mj-lt"/>
                        <a:cs typeface="Times New Roman" panose="02020603050405020304" pitchFamily="18" charset="0"/>
                      </a:endParaRPr>
                    </a:p>
                    <a:p>
                      <a:pPr algn="just">
                        <a:spcAft>
                          <a:spcPts val="0"/>
                        </a:spcAft>
                      </a:pPr>
                      <a:r>
                        <a:rPr lang="en-GB" sz="1800" b="1" dirty="0">
                          <a:solidFill>
                            <a:schemeClr val="bg1"/>
                          </a:solidFill>
                          <a:effectLst/>
                          <a:latin typeface="+mj-lt"/>
                          <a:cs typeface="Times New Roman" panose="02020603050405020304" pitchFamily="18" charset="0"/>
                        </a:rPr>
                        <a:t>SD, GE and GG as a </a:t>
                      </a:r>
                      <a:r>
                        <a:rPr lang="en-GB" sz="1800" b="1" i="1" dirty="0">
                          <a:solidFill>
                            <a:schemeClr val="bg1"/>
                          </a:solidFill>
                          <a:effectLst/>
                          <a:latin typeface="+mj-lt"/>
                          <a:cs typeface="Times New Roman" panose="02020603050405020304" pitchFamily="18" charset="0"/>
                        </a:rPr>
                        <a:t>buzzword</a:t>
                      </a:r>
                      <a:r>
                        <a:rPr lang="en-GB" sz="1800" b="1" dirty="0">
                          <a:solidFill>
                            <a:schemeClr val="bg1"/>
                          </a:solidFill>
                          <a:effectLst/>
                          <a:latin typeface="+mj-lt"/>
                          <a:cs typeface="Times New Roman" panose="02020603050405020304" pitchFamily="18" charset="0"/>
                        </a:rPr>
                        <a:t>;</a:t>
                      </a:r>
                      <a:endParaRPr lang="cs-CZ" sz="2800" b="1" dirty="0">
                        <a:solidFill>
                          <a:schemeClr val="bg1"/>
                        </a:solidFill>
                        <a:effectLst/>
                        <a:latin typeface="+mj-lt"/>
                        <a:cs typeface="Times New Roman" panose="02020603050405020304" pitchFamily="18" charset="0"/>
                      </a:endParaRPr>
                    </a:p>
                    <a:p>
                      <a:pPr algn="just">
                        <a:spcAft>
                          <a:spcPts val="0"/>
                        </a:spcAft>
                      </a:pPr>
                      <a:r>
                        <a:rPr lang="en-GB" sz="1800" b="1" dirty="0">
                          <a:solidFill>
                            <a:schemeClr val="bg1"/>
                          </a:solidFill>
                          <a:effectLst/>
                          <a:latin typeface="+mj-lt"/>
                          <a:cs typeface="Times New Roman" panose="02020603050405020304" pitchFamily="18" charset="0"/>
                        </a:rPr>
                        <a:t>Developing countries – imitation of development models of developed countries.</a:t>
                      </a:r>
                      <a:endParaRPr lang="cs-CZ" sz="2800" b="1" dirty="0">
                        <a:solidFill>
                          <a:schemeClr val="bg1"/>
                        </a:solidFill>
                        <a:effectLst/>
                        <a:latin typeface="+mj-lt"/>
                        <a:cs typeface="Times New Roman" panose="02020603050405020304" pitchFamily="18" charset="0"/>
                      </a:endParaRPr>
                    </a:p>
                    <a:p>
                      <a:pPr algn="just">
                        <a:spcAft>
                          <a:spcPts val="0"/>
                        </a:spcAft>
                      </a:pPr>
                      <a:r>
                        <a:rPr lang="en-GB" sz="1800" b="1" dirty="0">
                          <a:solidFill>
                            <a:schemeClr val="bg1"/>
                          </a:solidFill>
                          <a:effectLst/>
                          <a:latin typeface="+mj-lt"/>
                          <a:cs typeface="Times New Roman" panose="02020603050405020304" pitchFamily="18" charset="0"/>
                        </a:rPr>
                        <a:t>Misuse of concepts for the interests of concrete stakeholders;</a:t>
                      </a:r>
                      <a:endParaRPr lang="cs-CZ" sz="2800" b="1" dirty="0">
                        <a:solidFill>
                          <a:schemeClr val="bg1"/>
                        </a:solidFill>
                        <a:effectLst/>
                        <a:latin typeface="+mj-lt"/>
                        <a:ea typeface="Times New Roman" panose="02020603050405020304" pitchFamily="18" charset="0"/>
                        <a:cs typeface="Times New Roman" panose="02020603050405020304" pitchFamily="18" charset="0"/>
                      </a:endParaRPr>
                    </a:p>
                  </a:txBody>
                  <a:tcPr marL="63886" marR="63886" marT="0" marB="0">
                    <a:solidFill>
                      <a:schemeClr val="accent1">
                        <a:lumMod val="7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BD286-D47A-B484-8905-519274F37C23}"/>
            </a:ext>
          </a:extLst>
        </p:cNvPr>
        <p:cNvGrpSpPr/>
        <p:nvPr/>
      </p:nvGrpSpPr>
      <p:grpSpPr>
        <a:xfrm>
          <a:off x="0" y="0"/>
          <a:ext cx="0" cy="0"/>
          <a:chOff x="0" y="0"/>
          <a:chExt cx="0" cy="0"/>
        </a:xfrm>
      </p:grpSpPr>
      <p:sp>
        <p:nvSpPr>
          <p:cNvPr id="98307" name="Rectangle 3">
            <a:extLst>
              <a:ext uri="{FF2B5EF4-FFF2-40B4-BE49-F238E27FC236}">
                <a16:creationId xmlns:a16="http://schemas.microsoft.com/office/drawing/2014/main" id="{A1077D57-8404-678A-1D95-463157E15B0F}"/>
              </a:ext>
            </a:extLst>
          </p:cNvPr>
          <p:cNvSpPr>
            <a:spLocks noGrp="1" noChangeArrowheads="1"/>
          </p:cNvSpPr>
          <p:nvPr>
            <p:ph idx="1" hasCustomPrompt="1"/>
          </p:nvPr>
        </p:nvSpPr>
        <p:spPr>
          <a:xfrm>
            <a:off x="357352" y="1482823"/>
            <a:ext cx="11477295" cy="4898604"/>
          </a:xfrm>
        </p:spPr>
        <p:txBody>
          <a:bodyPr vert="horz" wrap="square" lIns="91440" tIns="45720" rIns="91440" bIns="45720" numCol="1" rtlCol="0" anchor="t" anchorCtr="0" compatLnSpc="1">
            <a:normAutofit lnSpcReduction="10000"/>
          </a:bodyPr>
          <a:lstStyle/>
          <a:p>
            <a:pPr indent="-182880" algn="just">
              <a:lnSpc>
                <a:spcPct val="90000"/>
              </a:lnSpc>
              <a:buClr>
                <a:schemeClr val="accent6">
                  <a:lumMod val="75000"/>
                </a:schemeClr>
              </a:buClr>
              <a:buSzTx/>
              <a:defRPr/>
            </a:pPr>
            <a:endParaRPr lang="cs-CZ" altLang="cs-CZ" sz="1600" b="1" dirty="0">
              <a:solidFill>
                <a:schemeClr val="tx1"/>
              </a:solidFill>
              <a:latin typeface="+mn-lt"/>
            </a:endParaRPr>
          </a:p>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r>
              <a:rPr lang="cs-CZ" altLang="cs-CZ" sz="2800" b="1" dirty="0">
                <a:solidFill>
                  <a:schemeClr val="tx1"/>
                </a:solidFill>
                <a:latin typeface="+mn-lt"/>
              </a:rPr>
              <a:t>Lidská společnost – k dispozici VÝROBNÍ ZDROJE: ve výrobě využívá k jejich přetváření na výrobky a služby. </a:t>
            </a:r>
          </a:p>
          <a:p>
            <a:pPr marL="547688" lvl="1" indent="-547688" algn="just">
              <a:lnSpc>
                <a:spcPct val="90000"/>
              </a:lnSpc>
              <a:spcBef>
                <a:spcPts val="500"/>
              </a:spcBef>
              <a:buClr>
                <a:schemeClr val="accent6">
                  <a:lumMod val="75000"/>
                </a:schemeClr>
              </a:buClr>
              <a:buSzTx/>
              <a:buFont typeface="Wingdings" panose="05000000000000000000" pitchFamily="2" charset="2"/>
              <a:buChar char="Ø"/>
              <a:defRPr/>
            </a:pPr>
            <a:r>
              <a:rPr lang="cs-CZ" altLang="cs-CZ" sz="2800" b="1" dirty="0">
                <a:solidFill>
                  <a:schemeClr val="tx1"/>
                </a:solidFill>
                <a:latin typeface="+mn-lt"/>
              </a:rPr>
              <a:t>VÝROBNÍ ZDROJE: vyskytují se v omezené míře =&gt; nutnost efektivního nakládání s těmito zdroji a potřeba ekonomického zkoumání základního ekonomického problému – </a:t>
            </a:r>
            <a:r>
              <a:rPr lang="cs-CZ" altLang="cs-CZ" sz="2800" b="1" dirty="0">
                <a:solidFill>
                  <a:schemeClr val="tx1"/>
                </a:solidFill>
                <a:highlight>
                  <a:srgbClr val="FFFF00"/>
                </a:highlight>
                <a:latin typeface="+mn-lt"/>
              </a:rPr>
              <a:t>VZÁCNOSTI OMEZENÝCH ZDROJŮ</a:t>
            </a:r>
            <a:r>
              <a:rPr lang="cs-CZ" altLang="cs-CZ" sz="2800" b="1" dirty="0">
                <a:solidFill>
                  <a:schemeClr val="tx1"/>
                </a:solidFill>
                <a:latin typeface="+mn-lt"/>
              </a:rPr>
              <a:t>.</a:t>
            </a:r>
          </a:p>
          <a:p>
            <a:pPr marL="547688" lvl="1" indent="-547688" algn="just">
              <a:lnSpc>
                <a:spcPct val="90000"/>
              </a:lnSpc>
              <a:spcBef>
                <a:spcPts val="500"/>
              </a:spcBef>
              <a:buClr>
                <a:schemeClr val="accent6">
                  <a:lumMod val="75000"/>
                </a:schemeClr>
              </a:buClr>
              <a:buSzTx/>
              <a:buFont typeface="Wingdings" panose="05000000000000000000" pitchFamily="2" charset="2"/>
              <a:buChar char="Ø"/>
              <a:defRPr/>
            </a:pPr>
            <a:endParaRPr lang="cs-CZ" altLang="cs-CZ" sz="2800" b="1" dirty="0">
              <a:solidFill>
                <a:schemeClr val="tx1"/>
              </a:solidFill>
              <a:latin typeface="+mn-lt"/>
            </a:endParaRPr>
          </a:p>
          <a:p>
            <a:pPr marL="547688" lvl="1" indent="-547688" algn="just">
              <a:lnSpc>
                <a:spcPct val="90000"/>
              </a:lnSpc>
              <a:spcBef>
                <a:spcPts val="500"/>
              </a:spcBef>
              <a:buClr>
                <a:schemeClr val="accent6">
                  <a:lumMod val="75000"/>
                </a:schemeClr>
              </a:buClr>
              <a:buSzTx/>
              <a:buFont typeface="Wingdings" panose="05000000000000000000" pitchFamily="2" charset="2"/>
              <a:buChar char="ü"/>
              <a:defRPr/>
            </a:pPr>
            <a:r>
              <a:rPr lang="cs-CZ" altLang="cs-CZ" sz="2800" b="1" dirty="0">
                <a:solidFill>
                  <a:schemeClr val="tx1"/>
                </a:solidFill>
                <a:latin typeface="+mn-lt"/>
              </a:rPr>
              <a:t>Problém </a:t>
            </a:r>
            <a:r>
              <a:rPr lang="cs-CZ" altLang="cs-CZ" sz="2800" b="1" dirty="0">
                <a:solidFill>
                  <a:schemeClr val="tx1"/>
                </a:solidFill>
                <a:highlight>
                  <a:srgbClr val="FFFF00"/>
                </a:highlight>
                <a:latin typeface="+mn-lt"/>
              </a:rPr>
              <a:t>VZÁCNOSTI ZDROJŮ </a:t>
            </a:r>
            <a:r>
              <a:rPr lang="cs-CZ" altLang="cs-CZ" sz="2800" b="1" dirty="0">
                <a:solidFill>
                  <a:schemeClr val="tx1"/>
                </a:solidFill>
                <a:latin typeface="+mn-lt"/>
              </a:rPr>
              <a:t>a </a:t>
            </a:r>
            <a:r>
              <a:rPr lang="cs-CZ" altLang="cs-CZ" sz="2800" b="1" dirty="0">
                <a:solidFill>
                  <a:schemeClr val="tx1"/>
                </a:solidFill>
                <a:highlight>
                  <a:srgbClr val="FFFF00"/>
                </a:highlight>
                <a:latin typeface="+mn-lt"/>
              </a:rPr>
              <a:t>NEOMEZENOSTI POTŘEB LIDÍ: </a:t>
            </a:r>
            <a:r>
              <a:rPr lang="cs-CZ" altLang="cs-CZ" sz="2800" b="1" dirty="0">
                <a:solidFill>
                  <a:schemeClr val="tx1"/>
                </a:solidFill>
                <a:latin typeface="+mn-lt"/>
              </a:rPr>
              <a:t>předmět ekonomické vědy. </a:t>
            </a:r>
          </a:p>
          <a:p>
            <a:pPr marL="547688" lvl="1" indent="-547688" algn="just">
              <a:lnSpc>
                <a:spcPct val="90000"/>
              </a:lnSpc>
              <a:spcBef>
                <a:spcPts val="500"/>
              </a:spcBef>
              <a:buClr>
                <a:schemeClr val="accent6">
                  <a:lumMod val="75000"/>
                </a:schemeClr>
              </a:buClr>
              <a:buSzTx/>
              <a:buFont typeface="Wingdings" panose="05000000000000000000" pitchFamily="2" charset="2"/>
              <a:buChar char="Ø"/>
              <a:defRPr/>
            </a:pPr>
            <a:r>
              <a:rPr lang="cs-CZ" altLang="cs-CZ" sz="3200" b="1" i="1" dirty="0">
                <a:solidFill>
                  <a:srgbClr val="FF0000"/>
                </a:solidFill>
                <a:latin typeface="+mn-lt"/>
              </a:rPr>
              <a:t>Ekonomie zkoumá, jak ekonomické subjekty nakládají se vzácnými zdroji, jak je používají při výrobě, jak finální produkci dělí mezi současnou a budoucí spotřebu nebo mezi jednotlivce či skupiny.</a:t>
            </a:r>
          </a:p>
          <a:p>
            <a:pPr marL="547688" lvl="1" indent="-547688" algn="just">
              <a:lnSpc>
                <a:spcPct val="90000"/>
              </a:lnSpc>
              <a:spcBef>
                <a:spcPts val="500"/>
              </a:spcBef>
              <a:buClr>
                <a:schemeClr val="accent6">
                  <a:lumMod val="75000"/>
                </a:schemeClr>
              </a:buClr>
              <a:buSzTx/>
              <a:buFont typeface="Wingdings" panose="05000000000000000000" pitchFamily="2" charset="2"/>
              <a:buChar char="Ø"/>
              <a:defRPr/>
            </a:pPr>
            <a:endParaRPr lang="cs-CZ" altLang="cs-CZ" sz="2800" b="1" dirty="0">
              <a:solidFill>
                <a:schemeClr val="tx1"/>
              </a:solidFill>
              <a:latin typeface="+mn-lt"/>
            </a:endParaRPr>
          </a:p>
        </p:txBody>
      </p:sp>
      <p:sp>
        <p:nvSpPr>
          <p:cNvPr id="3" name="Title 2">
            <a:extLst>
              <a:ext uri="{FF2B5EF4-FFF2-40B4-BE49-F238E27FC236}">
                <a16:creationId xmlns:a16="http://schemas.microsoft.com/office/drawing/2014/main" id="{BFB1DFA4-8391-01C5-4FA9-D7899512100B}"/>
              </a:ext>
            </a:extLst>
          </p:cNvPr>
          <p:cNvSpPr>
            <a:spLocks noGrp="1"/>
          </p:cNvSpPr>
          <p:nvPr>
            <p:ph type="title"/>
          </p:nvPr>
        </p:nvSpPr>
        <p:spPr/>
        <p:txBody>
          <a:bodyPr/>
          <a:lstStyle/>
          <a:p>
            <a:r>
              <a:rPr lang="en-GB" dirty="0" err="1"/>
              <a:t>Obecná</a:t>
            </a:r>
            <a:r>
              <a:rPr lang="en-GB" dirty="0"/>
              <a:t> </a:t>
            </a:r>
            <a:r>
              <a:rPr lang="en-GB" dirty="0" err="1"/>
              <a:t>ekonomická</a:t>
            </a:r>
            <a:r>
              <a:rPr lang="en-GB" dirty="0"/>
              <a:t> </a:t>
            </a:r>
            <a:r>
              <a:rPr lang="en-GB" dirty="0" err="1"/>
              <a:t>teorie</a:t>
            </a:r>
            <a:endParaRPr lang="en-GB" dirty="0"/>
          </a:p>
        </p:txBody>
      </p:sp>
    </p:spTree>
    <p:extLst>
      <p:ext uri="{BB962C8B-B14F-4D97-AF65-F5344CB8AC3E}">
        <p14:creationId xmlns:p14="http://schemas.microsoft.com/office/powerpoint/2010/main" val="1334361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6022" y="182593"/>
            <a:ext cx="11524538" cy="548130"/>
          </a:xfrm>
        </p:spPr>
        <p:txBody>
          <a:bodyPr/>
          <a:lstStyle/>
          <a:p>
            <a:pPr algn="ctr"/>
            <a:r>
              <a:rPr lang="en-GB" sz="2400" dirty="0">
                <a:solidFill>
                  <a:srgbClr val="FF0000"/>
                </a:solidFill>
              </a:rPr>
              <a:t>Opportunities for the application of the sustainability/SD concepts</a:t>
            </a:r>
            <a:endParaRPr lang="en-US" sz="2400" i="1"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30</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bdélník 6"/>
          <p:cNvSpPr/>
          <p:nvPr/>
        </p:nvSpPr>
        <p:spPr>
          <a:xfrm>
            <a:off x="523539" y="730723"/>
            <a:ext cx="11144922" cy="369332"/>
          </a:xfrm>
          <a:prstGeom prst="rect">
            <a:avLst/>
          </a:prstGeom>
        </p:spPr>
        <p:txBody>
          <a:bodyPr wrap="square">
            <a:spAutoFit/>
          </a:bodyPr>
          <a:lstStyle/>
          <a:p>
            <a:r>
              <a:rPr lang="cs-CZ" b="1" dirty="0">
                <a:solidFill>
                  <a:srgbClr val="FF0000"/>
                </a:solidFill>
                <a:latin typeface="Calibri (Základní text)"/>
                <a:ea typeface="Times New Roman" panose="02020603050405020304" pitchFamily="18" charset="0"/>
              </a:rPr>
              <a:t>T</a:t>
            </a:r>
            <a:r>
              <a:rPr lang="en-US" b="1" dirty="0">
                <a:solidFill>
                  <a:srgbClr val="FF0000"/>
                </a:solidFill>
                <a:latin typeface="Calibri (Základní text)"/>
                <a:ea typeface="Times New Roman" panose="02020603050405020304" pitchFamily="18" charset="0"/>
              </a:rPr>
              <a:t>able  </a:t>
            </a:r>
            <a:r>
              <a:rPr lang="cs-CZ" b="1" dirty="0">
                <a:solidFill>
                  <a:srgbClr val="FF0000"/>
                </a:solidFill>
                <a:latin typeface="Calibri (Základní text)"/>
                <a:ea typeface="Times New Roman" panose="02020603050405020304" pitchFamily="18" charset="0"/>
              </a:rPr>
              <a:t>4: </a:t>
            </a:r>
            <a:r>
              <a:rPr lang="en-US" b="1" dirty="0">
                <a:solidFill>
                  <a:srgbClr val="313131"/>
                </a:solidFill>
                <a:latin typeface="Calibri (Základní text)"/>
                <a:ea typeface="Times New Roman" panose="02020603050405020304" pitchFamily="18" charset="0"/>
              </a:rPr>
              <a:t>Opportunities for the application of the sustainability/SD concepts in practice and their measurement</a:t>
            </a:r>
            <a:endParaRPr lang="cs-CZ" dirty="0">
              <a:solidFill>
                <a:srgbClr val="313131"/>
              </a:solidFill>
            </a:endParaRPr>
          </a:p>
        </p:txBody>
      </p:sp>
      <p:graphicFrame>
        <p:nvGraphicFramePr>
          <p:cNvPr id="3" name="Tabulka 2"/>
          <p:cNvGraphicFramePr>
            <a:graphicFrameLocks noGrp="1"/>
          </p:cNvGraphicFramePr>
          <p:nvPr/>
        </p:nvGraphicFramePr>
        <p:xfrm>
          <a:off x="0" y="1220107"/>
          <a:ext cx="12100560" cy="5448981"/>
        </p:xfrm>
        <a:graphic>
          <a:graphicData uri="http://schemas.openxmlformats.org/drawingml/2006/table">
            <a:tbl>
              <a:tblPr firstRow="1" firstCol="1" bandRow="1">
                <a:tableStyleId>{5C22544A-7EE6-4342-B048-85BDC9FD1C3A}</a:tableStyleId>
              </a:tblPr>
              <a:tblGrid>
                <a:gridCol w="6050280">
                  <a:extLst>
                    <a:ext uri="{9D8B030D-6E8A-4147-A177-3AD203B41FA5}">
                      <a16:colId xmlns:a16="http://schemas.microsoft.com/office/drawing/2014/main" val="20000"/>
                    </a:ext>
                  </a:extLst>
                </a:gridCol>
                <a:gridCol w="6050280">
                  <a:extLst>
                    <a:ext uri="{9D8B030D-6E8A-4147-A177-3AD203B41FA5}">
                      <a16:colId xmlns:a16="http://schemas.microsoft.com/office/drawing/2014/main" val="20001"/>
                    </a:ext>
                  </a:extLst>
                </a:gridCol>
              </a:tblGrid>
              <a:tr h="333885">
                <a:tc>
                  <a:txBody>
                    <a:bodyPr/>
                    <a:lstStyle/>
                    <a:p>
                      <a:pPr algn="just">
                        <a:spcAft>
                          <a:spcPts val="0"/>
                        </a:spcAft>
                      </a:pPr>
                      <a:r>
                        <a:rPr lang="en-GB" sz="2000" b="1" dirty="0">
                          <a:solidFill>
                            <a:schemeClr val="bg1"/>
                          </a:solidFill>
                          <a:effectLst/>
                        </a:rPr>
                        <a:t>Opportunities for practical APPLICATION</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000" b="1" dirty="0">
                          <a:solidFill>
                            <a:schemeClr val="bg1"/>
                          </a:solidFill>
                          <a:effectLst/>
                        </a:rPr>
                        <a:t>Opportunities for METHODOLOGY</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115096">
                <a:tc>
                  <a:txBody>
                    <a:bodyPr/>
                    <a:lstStyle/>
                    <a:p>
                      <a:pPr marL="342900" lvl="0" indent="-342900" algn="just">
                        <a:spcAft>
                          <a:spcPts val="0"/>
                        </a:spcAft>
                        <a:buFont typeface="Symbol" panose="05050102010706020507" pitchFamily="18" charset="2"/>
                        <a:buChar char=""/>
                      </a:pPr>
                      <a:r>
                        <a:rPr lang="en-GB" sz="2500" b="1" dirty="0">
                          <a:solidFill>
                            <a:schemeClr val="bg1"/>
                          </a:solidFill>
                          <a:effectLst/>
                        </a:rPr>
                        <a:t>Use of the sustainability/SD concepts as a basic philosophy; based on the initial conditions – the flexibility of choice between the concepts of sustainability (in some boundaries) and a space for related / alternative concepts;</a:t>
                      </a:r>
                      <a:endParaRPr lang="cs-CZ" sz="2500" b="1" dirty="0">
                        <a:solidFill>
                          <a:schemeClr val="bg1"/>
                        </a:solidFill>
                        <a:effectLst/>
                      </a:endParaRPr>
                    </a:p>
                    <a:p>
                      <a:pPr marL="342900" lvl="0" indent="-342900" algn="just">
                        <a:spcAft>
                          <a:spcPts val="0"/>
                        </a:spcAft>
                        <a:buFont typeface="Symbol" panose="05050102010706020507" pitchFamily="18" charset="2"/>
                        <a:buChar char=""/>
                      </a:pPr>
                      <a:endParaRPr lang="cs-CZ" sz="2500" b="1" dirty="0">
                        <a:solidFill>
                          <a:schemeClr val="bg1"/>
                        </a:solidFill>
                        <a:effectLst/>
                      </a:endParaRPr>
                    </a:p>
                    <a:p>
                      <a:pPr marL="342900" lvl="0" indent="-342900" algn="just">
                        <a:spcAft>
                          <a:spcPts val="0"/>
                        </a:spcAft>
                        <a:buFont typeface="Symbol" panose="05050102010706020507" pitchFamily="18" charset="2"/>
                        <a:buChar char=""/>
                      </a:pPr>
                      <a:r>
                        <a:rPr lang="en-GB" sz="2500" b="1" dirty="0">
                          <a:solidFill>
                            <a:schemeClr val="bg1"/>
                          </a:solidFill>
                          <a:effectLst/>
                        </a:rPr>
                        <a:t>The concepts of: planetary boundaries; the decoupling economic growth from environmental harm; circular economy / </a:t>
                      </a:r>
                      <a:r>
                        <a:rPr lang="en-GB" sz="2500" b="1" dirty="0" err="1">
                          <a:solidFill>
                            <a:schemeClr val="bg1"/>
                          </a:solidFill>
                          <a:effectLst/>
                        </a:rPr>
                        <a:t>bioeconomy</a:t>
                      </a:r>
                      <a:r>
                        <a:rPr lang="en-GB" sz="2500" b="1" dirty="0">
                          <a:solidFill>
                            <a:schemeClr val="bg1"/>
                          </a:solidFill>
                          <a:effectLst/>
                        </a:rPr>
                        <a:t>;</a:t>
                      </a:r>
                      <a:endParaRPr lang="cs-CZ" sz="2500" b="1" dirty="0">
                        <a:solidFill>
                          <a:schemeClr val="bg1"/>
                        </a:solidFill>
                        <a:effectLst/>
                      </a:endParaRPr>
                    </a:p>
                    <a:p>
                      <a:pPr marL="342900" lvl="0" indent="-342900" algn="just">
                        <a:spcAft>
                          <a:spcPts val="0"/>
                        </a:spcAft>
                        <a:buFont typeface="Symbol" panose="05050102010706020507" pitchFamily="18" charset="2"/>
                        <a:buChar char=""/>
                      </a:pPr>
                      <a:r>
                        <a:rPr lang="en-GB" sz="2500" b="1" dirty="0">
                          <a:solidFill>
                            <a:schemeClr val="bg1"/>
                          </a:solidFill>
                          <a:effectLst/>
                        </a:rPr>
                        <a:t>Application of appropriate discount rates</a:t>
                      </a:r>
                      <a:r>
                        <a:rPr lang="en-GB" sz="2400" b="1" dirty="0">
                          <a:solidFill>
                            <a:schemeClr val="bg1"/>
                          </a:solidFill>
                          <a:effectLst/>
                        </a:rPr>
                        <a:t>.</a:t>
                      </a:r>
                      <a:endParaRPr lang="cs-CZ" sz="2400" b="1" dirty="0">
                        <a:solidFill>
                          <a:schemeClr val="bg1"/>
                        </a:solidFill>
                        <a:effectLst/>
                      </a:endParaRPr>
                    </a:p>
                    <a:p>
                      <a:pPr marL="200660" indent="-180340" algn="just">
                        <a:spcAft>
                          <a:spcPts val="0"/>
                        </a:spcAft>
                      </a:pPr>
                      <a:r>
                        <a:rPr lang="en-GB" sz="2400" b="1" dirty="0">
                          <a:solidFill>
                            <a:schemeClr val="bg1"/>
                          </a:solidFill>
                          <a:effectLst/>
                        </a:rPr>
                        <a:t> </a:t>
                      </a:r>
                      <a:endParaRPr lang="cs-CZ"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Symbol" panose="05050102010706020507" pitchFamily="18" charset="2"/>
                        <a:buChar char=""/>
                      </a:pPr>
                      <a:r>
                        <a:rPr lang="en-GB" sz="2600" b="1" dirty="0">
                          <a:solidFill>
                            <a:schemeClr val="bg1"/>
                          </a:solidFill>
                          <a:effectLst/>
                        </a:rPr>
                        <a:t>Use of composite indicators in the combination with indicator frameworks;</a:t>
                      </a:r>
                      <a:endParaRPr lang="cs-CZ" sz="2600" b="1" dirty="0">
                        <a:solidFill>
                          <a:schemeClr val="bg1"/>
                        </a:solidFill>
                        <a:effectLst/>
                      </a:endParaRPr>
                    </a:p>
                    <a:p>
                      <a:pPr marL="342900" lvl="0" indent="-342900" algn="l">
                        <a:spcAft>
                          <a:spcPts val="0"/>
                        </a:spcAft>
                        <a:buFont typeface="Symbol" panose="05050102010706020507" pitchFamily="18" charset="2"/>
                        <a:buChar char=""/>
                      </a:pPr>
                      <a:r>
                        <a:rPr lang="en-GB" sz="2600" b="1" dirty="0">
                          <a:solidFill>
                            <a:schemeClr val="bg1"/>
                          </a:solidFill>
                          <a:effectLst/>
                        </a:rPr>
                        <a:t>Multivariate Data Analysis Techniques: Principal Component Analysis (PCA), Parallel factor analysis </a:t>
                      </a:r>
                      <a:r>
                        <a:rPr lang="cs-CZ" sz="2600" b="1" dirty="0">
                          <a:solidFill>
                            <a:schemeClr val="bg1"/>
                          </a:solidFill>
                          <a:effectLst/>
                        </a:rPr>
                        <a:t>(</a:t>
                      </a:r>
                      <a:r>
                        <a:rPr lang="en-GB" sz="2600" b="1" dirty="0">
                          <a:solidFill>
                            <a:schemeClr val="bg1"/>
                          </a:solidFill>
                          <a:effectLst/>
                        </a:rPr>
                        <a:t>PARAFAC), Cluster Analysis, </a:t>
                      </a:r>
                      <a:r>
                        <a:rPr lang="en-GB" sz="2600" b="1" dirty="0" err="1">
                          <a:solidFill>
                            <a:schemeClr val="bg1"/>
                          </a:solidFill>
                          <a:effectLst/>
                        </a:rPr>
                        <a:t>Biclustering</a:t>
                      </a:r>
                      <a:r>
                        <a:rPr lang="en-GB" sz="2600" b="1" dirty="0">
                          <a:solidFill>
                            <a:schemeClr val="bg1"/>
                          </a:solidFill>
                          <a:effectLst/>
                        </a:rPr>
                        <a:t>, Multiple Regression Analysis; Functional </a:t>
                      </a:r>
                      <a:r>
                        <a:rPr lang="cs-CZ" sz="2600" b="1" dirty="0">
                          <a:solidFill>
                            <a:schemeClr val="bg1"/>
                          </a:solidFill>
                          <a:effectLst/>
                        </a:rPr>
                        <a:t>PCA</a:t>
                      </a:r>
                      <a:endParaRPr lang="en-GB" sz="2600" b="1" dirty="0">
                        <a:solidFill>
                          <a:schemeClr val="bg1"/>
                        </a:solidFill>
                        <a:effectLst/>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defRPr/>
                      </a:pPr>
                      <a:r>
                        <a:rPr lang="en-GB" sz="2600" b="1" dirty="0">
                          <a:solidFill>
                            <a:schemeClr val="bg1"/>
                          </a:solidFill>
                          <a:effectLst/>
                        </a:rPr>
                        <a:t>Regression analysis: Partial Least Squares (PLS) regression, Lasso regression; Principal Component Regression Analysis</a:t>
                      </a:r>
                      <a:endParaRPr lang="cs-CZ" sz="2600" b="1" dirty="0">
                        <a:solidFill>
                          <a:schemeClr val="bg1"/>
                        </a:solidFill>
                        <a:effectLst/>
                        <a:highlight>
                          <a:srgbClr val="0047BB"/>
                        </a:highlight>
                      </a:endParaRPr>
                    </a:p>
                    <a:p>
                      <a:pPr marL="342900" lvl="0" indent="-342900" algn="just">
                        <a:spcAft>
                          <a:spcPts val="0"/>
                        </a:spcAft>
                        <a:buFont typeface="Symbol" panose="05050102010706020507" pitchFamily="18" charset="2"/>
                        <a:buChar char=""/>
                      </a:pPr>
                      <a:r>
                        <a:rPr lang="en-GB" sz="2600" b="1" dirty="0">
                          <a:solidFill>
                            <a:schemeClr val="bg1"/>
                          </a:solidFill>
                          <a:effectLst/>
                        </a:rPr>
                        <a:t>Compositional Data Analysis.</a:t>
                      </a:r>
                      <a:endParaRPr lang="cs-CZ"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1"/>
          <p:cNvSpPr>
            <a:spLocks noGrp="1"/>
          </p:cNvSpPr>
          <p:nvPr>
            <p:ph type="title"/>
          </p:nvPr>
        </p:nvSpPr>
        <p:spPr>
          <a:xfrm>
            <a:off x="478511" y="137624"/>
            <a:ext cx="10752000" cy="582579"/>
          </a:xfrm>
        </p:spPr>
        <p:txBody>
          <a:bodyPr/>
          <a:lstStyle/>
          <a:p>
            <a:pPr algn="ctr"/>
            <a:r>
              <a:rPr lang="en-US" sz="2800" dirty="0">
                <a:solidFill>
                  <a:srgbClr val="FF0000"/>
                </a:solidFill>
              </a:rPr>
              <a:t>Opportunities for Practical Application</a:t>
            </a:r>
            <a:endParaRPr lang="en-US" sz="2800" i="1" dirty="0">
              <a:solidFill>
                <a:srgbClr val="FF0000"/>
              </a:solidFill>
            </a:endParaRPr>
          </a:p>
        </p:txBody>
      </p:sp>
      <p:sp>
        <p:nvSpPr>
          <p:cNvPr id="6" name="Zástupný symbol pro číslo snímku 5"/>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31</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bdélník 6"/>
          <p:cNvSpPr/>
          <p:nvPr/>
        </p:nvSpPr>
        <p:spPr>
          <a:xfrm>
            <a:off x="186876" y="635706"/>
            <a:ext cx="11392349" cy="338554"/>
          </a:xfrm>
          <a:prstGeom prst="rect">
            <a:avLst/>
          </a:prstGeom>
        </p:spPr>
        <p:txBody>
          <a:bodyPr wrap="square">
            <a:spAutoFit/>
          </a:bodyPr>
          <a:lstStyle/>
          <a:p>
            <a:r>
              <a:rPr lang="cs-CZ" sz="1600" b="1" dirty="0">
                <a:solidFill>
                  <a:srgbClr val="FF0000"/>
                </a:solidFill>
                <a:latin typeface="Calibri (Základní text)"/>
                <a:ea typeface="Times New Roman" panose="02020603050405020304" pitchFamily="18" charset="0"/>
              </a:rPr>
              <a:t>T</a:t>
            </a:r>
            <a:r>
              <a:rPr lang="en-US" sz="1600" b="1" dirty="0">
                <a:solidFill>
                  <a:srgbClr val="FF0000"/>
                </a:solidFill>
                <a:latin typeface="Calibri (Základní text)"/>
                <a:ea typeface="Times New Roman" panose="02020603050405020304" pitchFamily="18" charset="0"/>
              </a:rPr>
              <a:t>able </a:t>
            </a:r>
            <a:r>
              <a:rPr lang="cs-CZ" sz="1600" b="1" dirty="0">
                <a:solidFill>
                  <a:srgbClr val="FF0000"/>
                </a:solidFill>
                <a:latin typeface="Calibri (Základní text)"/>
                <a:ea typeface="Times New Roman" panose="02020603050405020304" pitchFamily="18" charset="0"/>
              </a:rPr>
              <a:t>5:</a:t>
            </a:r>
            <a:r>
              <a:rPr lang="en-US" sz="1600" b="1" dirty="0">
                <a:solidFill>
                  <a:srgbClr val="FF0000"/>
                </a:solidFill>
                <a:latin typeface="Calibri (Základní text)"/>
                <a:ea typeface="Times New Roman" panose="02020603050405020304" pitchFamily="18" charset="0"/>
              </a:rPr>
              <a:t> </a:t>
            </a:r>
            <a:r>
              <a:rPr lang="en-US" sz="1600" b="1" dirty="0">
                <a:latin typeface="Calibri (Základní text)"/>
                <a:ea typeface="Times New Roman" panose="02020603050405020304" pitchFamily="18" charset="0"/>
              </a:rPr>
              <a:t>Quantifications of the seven planetary boundaries. Source: </a:t>
            </a:r>
            <a:r>
              <a:rPr lang="en-US" sz="1600" b="1" dirty="0" err="1">
                <a:latin typeface="Calibri (Základní text)"/>
                <a:ea typeface="Times New Roman" panose="02020603050405020304" pitchFamily="18" charset="0"/>
              </a:rPr>
              <a:t>Rockström</a:t>
            </a:r>
            <a:r>
              <a:rPr lang="en-US" sz="1600" b="1" dirty="0">
                <a:latin typeface="Calibri (Základní text)"/>
                <a:ea typeface="Times New Roman" panose="02020603050405020304" pitchFamily="18" charset="0"/>
              </a:rPr>
              <a:t> et al. (2009); Author’s elaboration  </a:t>
            </a:r>
            <a:endParaRPr lang="cs-CZ" sz="1600" dirty="0"/>
          </a:p>
        </p:txBody>
      </p:sp>
      <p:graphicFrame>
        <p:nvGraphicFramePr>
          <p:cNvPr id="2" name="Tabulka 1"/>
          <p:cNvGraphicFramePr>
            <a:graphicFrameLocks noGrp="1"/>
          </p:cNvGraphicFramePr>
          <p:nvPr/>
        </p:nvGraphicFramePr>
        <p:xfrm>
          <a:off x="88900" y="974260"/>
          <a:ext cx="12103100" cy="5883741"/>
        </p:xfrm>
        <a:graphic>
          <a:graphicData uri="http://schemas.openxmlformats.org/drawingml/2006/table">
            <a:tbl>
              <a:tblPr firstRow="1" firstCol="1" bandRow="1">
                <a:tableStyleId>{5C22544A-7EE6-4342-B048-85BDC9FD1C3A}</a:tableStyleId>
              </a:tblPr>
              <a:tblGrid>
                <a:gridCol w="4492828">
                  <a:extLst>
                    <a:ext uri="{9D8B030D-6E8A-4147-A177-3AD203B41FA5}">
                      <a16:colId xmlns:a16="http://schemas.microsoft.com/office/drawing/2014/main" val="20000"/>
                    </a:ext>
                  </a:extLst>
                </a:gridCol>
                <a:gridCol w="7610272">
                  <a:extLst>
                    <a:ext uri="{9D8B030D-6E8A-4147-A177-3AD203B41FA5}">
                      <a16:colId xmlns:a16="http://schemas.microsoft.com/office/drawing/2014/main" val="20001"/>
                    </a:ext>
                  </a:extLst>
                </a:gridCol>
              </a:tblGrid>
              <a:tr h="831807">
                <a:tc>
                  <a:txBody>
                    <a:bodyPr/>
                    <a:lstStyle/>
                    <a:p>
                      <a:pPr marL="0" lvl="0" indent="0" algn="just">
                        <a:spcAft>
                          <a:spcPts val="300"/>
                        </a:spcAft>
                        <a:buFont typeface="+mj-lt"/>
                        <a:buNone/>
                      </a:pPr>
                      <a:r>
                        <a:rPr lang="en-US" sz="1600" b="1" noProof="0" dirty="0">
                          <a:solidFill>
                            <a:srgbClr val="FFC000"/>
                          </a:solidFill>
                          <a:effectLst/>
                        </a:rPr>
                        <a:t>Climate Change: </a:t>
                      </a:r>
                      <a:r>
                        <a:rPr lang="en-US" sz="1600" b="1" noProof="0" dirty="0">
                          <a:solidFill>
                            <a:schemeClr val="bg1"/>
                          </a:solidFill>
                          <a:effectLst/>
                        </a:rPr>
                        <a:t>CO</a:t>
                      </a:r>
                      <a:r>
                        <a:rPr lang="en-US" sz="1600" b="1" baseline="-25000" noProof="0" dirty="0">
                          <a:solidFill>
                            <a:schemeClr val="bg1"/>
                          </a:solidFill>
                          <a:effectLst/>
                        </a:rPr>
                        <a:t>2</a:t>
                      </a:r>
                      <a:r>
                        <a:rPr lang="en-US" sz="1600" b="1" noProof="0" dirty="0">
                          <a:solidFill>
                            <a:schemeClr val="bg1"/>
                          </a:solidFill>
                          <a:effectLst/>
                        </a:rPr>
                        <a:t> concentration in the atmosphere &lt;350 parts per million (ppm) and/or a maximum change of +1 W/m</a:t>
                      </a:r>
                      <a:r>
                        <a:rPr lang="en-US" sz="1600" b="1" baseline="30000" noProof="0" dirty="0">
                          <a:solidFill>
                            <a:schemeClr val="bg1"/>
                          </a:solidFill>
                          <a:effectLst/>
                        </a:rPr>
                        <a:t>–2</a:t>
                      </a:r>
                      <a:r>
                        <a:rPr lang="en-US" sz="1600" b="1" noProof="0" dirty="0">
                          <a:solidFill>
                            <a:schemeClr val="bg1"/>
                          </a:solidFill>
                          <a:effectLst/>
                        </a:rPr>
                        <a:t> in radiative forcing; </a:t>
                      </a:r>
                      <a:endParaRPr lang="en-US" sz="16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22225" algn="just">
                        <a:spcAft>
                          <a:spcPts val="300"/>
                        </a:spcAft>
                      </a:pPr>
                      <a:r>
                        <a:rPr lang="en-US" sz="1600" b="1" noProof="0" dirty="0">
                          <a:solidFill>
                            <a:schemeClr val="bg1"/>
                          </a:solidFill>
                          <a:effectLst/>
                        </a:rPr>
                        <a:t>January 2021: 415.52 ppm; January 2020: 413.61 ppm; 2020 (mean): 414.24 ppm Global Monitoring Laboratory (2021) (Last updated: February 10, 2021)</a:t>
                      </a:r>
                      <a:endParaRPr lang="en-US" sz="16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690365">
                <a:tc>
                  <a:txBody>
                    <a:bodyPr/>
                    <a:lstStyle/>
                    <a:p>
                      <a:pPr marL="0" lvl="0" indent="0" algn="just">
                        <a:spcAft>
                          <a:spcPts val="300"/>
                        </a:spcAft>
                        <a:buFont typeface="+mj-lt"/>
                        <a:buNone/>
                      </a:pPr>
                      <a:r>
                        <a:rPr lang="en-US" sz="1400" b="1" noProof="0" dirty="0">
                          <a:solidFill>
                            <a:srgbClr val="FFC000"/>
                          </a:solidFill>
                          <a:effectLst/>
                        </a:rPr>
                        <a:t>Ocean Acidification: </a:t>
                      </a:r>
                      <a:r>
                        <a:rPr lang="en-US" sz="1400" b="1" noProof="0" dirty="0">
                          <a:solidFill>
                            <a:schemeClr val="bg1"/>
                          </a:solidFill>
                          <a:effectLst/>
                        </a:rPr>
                        <a:t>mean surface seawater saturation state with respect to aragonite ≥ 80% of pre-industrial levels; </a:t>
                      </a:r>
                      <a:endParaRPr lang="en-US" sz="14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22225" algn="just">
                        <a:spcAft>
                          <a:spcPts val="300"/>
                        </a:spcAft>
                      </a:pPr>
                      <a:r>
                        <a:rPr lang="en-US" sz="1400" b="1" noProof="0" dirty="0">
                          <a:solidFill>
                            <a:schemeClr val="bg1"/>
                          </a:solidFill>
                          <a:effectLst/>
                        </a:rPr>
                        <a:t> Global mean ocean surface acidity – a global pH value: 2000 = 8,087; 2019 = 8.055 (Eurostat, 2021).</a:t>
                      </a:r>
                    </a:p>
                    <a:p>
                      <a:pPr marL="22225" algn="just">
                        <a:spcAft>
                          <a:spcPts val="300"/>
                        </a:spcAft>
                      </a:pPr>
                      <a:r>
                        <a:rPr lang="en-US" sz="1400" b="1" noProof="0" dirty="0">
                          <a:solidFill>
                            <a:schemeClr val="bg1"/>
                          </a:solidFill>
                          <a:effectLst/>
                        </a:rPr>
                        <a:t>The predicted pH decrease of approximately 0.3 units during the 21</a:t>
                      </a:r>
                      <a:r>
                        <a:rPr lang="en-US" sz="1400" b="1" baseline="30000" noProof="0" dirty="0">
                          <a:solidFill>
                            <a:schemeClr val="bg1"/>
                          </a:solidFill>
                          <a:effectLst/>
                        </a:rPr>
                        <a:t>st</a:t>
                      </a:r>
                      <a:r>
                        <a:rPr lang="en-US" sz="1400" b="1" noProof="0" dirty="0">
                          <a:solidFill>
                            <a:schemeClr val="bg1"/>
                          </a:solidFill>
                          <a:effectLst/>
                        </a:rPr>
                        <a:t> century (Science On a Sphere, 2021).</a:t>
                      </a:r>
                      <a:endParaRPr lang="en-US" sz="14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1"/>
                  </a:ext>
                </a:extLst>
              </a:tr>
              <a:tr h="744664">
                <a:tc>
                  <a:txBody>
                    <a:bodyPr/>
                    <a:lstStyle/>
                    <a:p>
                      <a:pPr marL="0" lvl="0" indent="0" algn="just">
                        <a:spcAft>
                          <a:spcPts val="300"/>
                        </a:spcAft>
                        <a:buFont typeface="+mj-lt"/>
                        <a:buNone/>
                      </a:pPr>
                      <a:r>
                        <a:rPr lang="en-US" sz="1600" b="1" noProof="0" dirty="0">
                          <a:solidFill>
                            <a:srgbClr val="FFC000"/>
                          </a:solidFill>
                          <a:effectLst/>
                        </a:rPr>
                        <a:t>Stratospheric Ozone: </a:t>
                      </a:r>
                      <a:r>
                        <a:rPr lang="en-US" sz="1600" b="1" noProof="0" dirty="0">
                          <a:solidFill>
                            <a:schemeClr val="bg1"/>
                          </a:solidFill>
                          <a:effectLst/>
                        </a:rPr>
                        <a:t>&lt;5% reduction in O</a:t>
                      </a:r>
                      <a:r>
                        <a:rPr lang="en-US" sz="1600" b="1" baseline="-25000" noProof="0" dirty="0">
                          <a:solidFill>
                            <a:schemeClr val="bg1"/>
                          </a:solidFill>
                          <a:effectLst/>
                        </a:rPr>
                        <a:t>3</a:t>
                      </a:r>
                      <a:r>
                        <a:rPr lang="en-US" sz="1600" b="1" noProof="0" dirty="0">
                          <a:solidFill>
                            <a:schemeClr val="bg1"/>
                          </a:solidFill>
                          <a:effectLst/>
                        </a:rPr>
                        <a:t> concentration from pre-industrial level of 290 Dobson Units (DU); </a:t>
                      </a:r>
                      <a:endParaRPr lang="en-US" sz="16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22225" algn="just">
                        <a:spcAft>
                          <a:spcPts val="300"/>
                        </a:spcAft>
                      </a:pPr>
                      <a:r>
                        <a:rPr lang="en-US" sz="1600" b="1" noProof="0" dirty="0">
                          <a:solidFill>
                            <a:schemeClr val="bg1"/>
                          </a:solidFill>
                          <a:effectLst/>
                        </a:rPr>
                        <a:t>The average O</a:t>
                      </a:r>
                      <a:r>
                        <a:rPr lang="en-US" sz="1600" b="1" baseline="-25000" noProof="0" dirty="0">
                          <a:solidFill>
                            <a:schemeClr val="bg1"/>
                          </a:solidFill>
                          <a:effectLst/>
                        </a:rPr>
                        <a:t>3</a:t>
                      </a:r>
                      <a:r>
                        <a:rPr lang="en-US" sz="1600" b="1" noProof="0" dirty="0">
                          <a:solidFill>
                            <a:schemeClr val="bg1"/>
                          </a:solidFill>
                          <a:effectLst/>
                        </a:rPr>
                        <a:t> concentration = roughly 300 DU. The ozone forecast – on a daily basis on CAMS (2021). </a:t>
                      </a:r>
                      <a:endParaRPr lang="en-US" sz="16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2"/>
                  </a:ext>
                </a:extLst>
              </a:tr>
              <a:tr h="1287320">
                <a:tc>
                  <a:txBody>
                    <a:bodyPr/>
                    <a:lstStyle/>
                    <a:p>
                      <a:pPr marL="0" lvl="0" indent="0" algn="just">
                        <a:spcAft>
                          <a:spcPts val="300"/>
                        </a:spcAft>
                        <a:buFont typeface="+mj-lt"/>
                        <a:buNone/>
                      </a:pPr>
                      <a:r>
                        <a:rPr lang="en-US" sz="1400" b="1" noProof="0" dirty="0">
                          <a:solidFill>
                            <a:srgbClr val="FFC000"/>
                          </a:solidFill>
                          <a:effectLst/>
                        </a:rPr>
                        <a:t>Biogeochemical Nitrogen (N) cycle: </a:t>
                      </a:r>
                      <a:r>
                        <a:rPr lang="en-US" sz="1400" b="1" noProof="0" dirty="0">
                          <a:solidFill>
                            <a:schemeClr val="bg1"/>
                          </a:solidFill>
                          <a:effectLst/>
                        </a:rPr>
                        <a:t>limit industrial and agricultural fixation of N</a:t>
                      </a:r>
                      <a:r>
                        <a:rPr lang="en-US" sz="1400" b="1" baseline="-25000" noProof="0" dirty="0">
                          <a:solidFill>
                            <a:schemeClr val="bg1"/>
                          </a:solidFill>
                          <a:effectLst/>
                        </a:rPr>
                        <a:t>2</a:t>
                      </a:r>
                      <a:r>
                        <a:rPr lang="en-US" sz="1400" b="1" noProof="0" dirty="0">
                          <a:solidFill>
                            <a:schemeClr val="bg1"/>
                          </a:solidFill>
                          <a:effectLst/>
                        </a:rPr>
                        <a:t> to 35 </a:t>
                      </a:r>
                      <a:r>
                        <a:rPr lang="en-US" sz="1400" b="1" noProof="0" dirty="0" err="1">
                          <a:solidFill>
                            <a:schemeClr val="bg1"/>
                          </a:solidFill>
                          <a:effectLst/>
                        </a:rPr>
                        <a:t>teragram</a:t>
                      </a:r>
                      <a:r>
                        <a:rPr lang="en-US" sz="1400" b="1" noProof="0" dirty="0">
                          <a:solidFill>
                            <a:schemeClr val="bg1"/>
                          </a:solidFill>
                          <a:effectLst/>
                        </a:rPr>
                        <a:t> N per year</a:t>
                      </a:r>
                      <a:r>
                        <a:rPr lang="en-US" sz="1400" b="1" baseline="30000" noProof="0" dirty="0">
                          <a:solidFill>
                            <a:schemeClr val="bg1"/>
                          </a:solidFill>
                          <a:effectLst/>
                        </a:rPr>
                        <a:t> </a:t>
                      </a:r>
                      <a:r>
                        <a:rPr lang="en-US" sz="1400" b="1" noProof="0" dirty="0">
                          <a:solidFill>
                            <a:schemeClr val="bg1"/>
                          </a:solidFill>
                          <a:effectLst/>
                        </a:rPr>
                        <a:t> (</a:t>
                      </a:r>
                      <a:r>
                        <a:rPr lang="en-US" sz="1400" b="1" noProof="0" dirty="0" err="1">
                          <a:solidFill>
                            <a:schemeClr val="bg1"/>
                          </a:solidFill>
                          <a:effectLst/>
                        </a:rPr>
                        <a:t>Tg</a:t>
                      </a:r>
                      <a:r>
                        <a:rPr lang="en-US" sz="1400" b="1" noProof="0" dirty="0">
                          <a:solidFill>
                            <a:schemeClr val="bg1"/>
                          </a:solidFill>
                          <a:effectLst/>
                        </a:rPr>
                        <a:t> N yr−1) and phosphorus (P) cycle: annual P inflow to oceans not to exceed 10 times the natural background weathering of P; </a:t>
                      </a:r>
                      <a:endParaRPr lang="en-US" sz="14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22225" algn="just">
                        <a:spcAft>
                          <a:spcPts val="300"/>
                        </a:spcAft>
                      </a:pPr>
                      <a:r>
                        <a:rPr lang="en-US" sz="1400" b="1" noProof="0" dirty="0" err="1">
                          <a:solidFill>
                            <a:schemeClr val="bg1"/>
                          </a:solidFill>
                          <a:effectLst/>
                        </a:rPr>
                        <a:t>Vitousek</a:t>
                      </a:r>
                      <a:r>
                        <a:rPr lang="en-US" sz="1400" b="1" noProof="0" dirty="0">
                          <a:solidFill>
                            <a:schemeClr val="bg1"/>
                          </a:solidFill>
                          <a:effectLst/>
                        </a:rPr>
                        <a:t> et al. (2013): Pre-industrial N fixation = 58 (range of 40–100) </a:t>
                      </a:r>
                      <a:r>
                        <a:rPr lang="en-US" sz="1400" b="1" noProof="0" dirty="0" err="1">
                          <a:solidFill>
                            <a:schemeClr val="bg1"/>
                          </a:solidFill>
                          <a:effectLst/>
                        </a:rPr>
                        <a:t>Tg</a:t>
                      </a:r>
                      <a:r>
                        <a:rPr lang="en-US" sz="1400" b="1" noProof="0" dirty="0">
                          <a:solidFill>
                            <a:schemeClr val="bg1"/>
                          </a:solidFill>
                          <a:effectLst/>
                        </a:rPr>
                        <a:t> N fixed yr−1; adding conservative assumptions for geological N reduced the best estimate to 44 </a:t>
                      </a:r>
                      <a:r>
                        <a:rPr lang="en-US" sz="1400" b="1" noProof="0" dirty="0" err="1">
                          <a:solidFill>
                            <a:schemeClr val="bg1"/>
                          </a:solidFill>
                          <a:effectLst/>
                        </a:rPr>
                        <a:t>Tg</a:t>
                      </a:r>
                      <a:r>
                        <a:rPr lang="en-US" sz="1400" b="1" noProof="0" dirty="0">
                          <a:solidFill>
                            <a:schemeClr val="bg1"/>
                          </a:solidFill>
                          <a:effectLst/>
                        </a:rPr>
                        <a:t> N yr−1.</a:t>
                      </a:r>
                    </a:p>
                    <a:p>
                      <a:pPr marL="22225" algn="just">
                        <a:spcAft>
                          <a:spcPts val="300"/>
                        </a:spcAft>
                      </a:pPr>
                      <a:r>
                        <a:rPr lang="en-US" sz="1400" b="1" noProof="0" dirty="0">
                          <a:solidFill>
                            <a:schemeClr val="bg1"/>
                          </a:solidFill>
                          <a:effectLst/>
                        </a:rPr>
                        <a:t>The net input of dissolved P from land to the oceans = 4–6 </a:t>
                      </a:r>
                      <a:r>
                        <a:rPr lang="en-US" sz="1400" b="1" noProof="0" dirty="0" err="1">
                          <a:solidFill>
                            <a:schemeClr val="bg1"/>
                          </a:solidFill>
                          <a:effectLst/>
                        </a:rPr>
                        <a:t>Tg</a:t>
                      </a:r>
                      <a:r>
                        <a:rPr lang="en-US" sz="1400" b="1" noProof="0" dirty="0">
                          <a:solidFill>
                            <a:schemeClr val="bg1"/>
                          </a:solidFill>
                          <a:effectLst/>
                        </a:rPr>
                        <a:t> P/y (a doubling of </a:t>
                      </a:r>
                      <a:r>
                        <a:rPr lang="en-US" sz="1400" b="1" noProof="0" dirty="0" err="1">
                          <a:solidFill>
                            <a:schemeClr val="bg1"/>
                          </a:solidFill>
                          <a:effectLst/>
                        </a:rPr>
                        <a:t>prehuman</a:t>
                      </a:r>
                      <a:r>
                        <a:rPr lang="en-US" sz="1400" b="1" noProof="0" dirty="0">
                          <a:solidFill>
                            <a:schemeClr val="bg1"/>
                          </a:solidFill>
                          <a:effectLst/>
                        </a:rPr>
                        <a:t> input fluxes) eutrophication in coastal areas, enhanced biological production in the whole ocean (</a:t>
                      </a:r>
                      <a:r>
                        <a:rPr lang="en-US" sz="1400" b="1" noProof="0" dirty="0" err="1">
                          <a:solidFill>
                            <a:schemeClr val="bg1"/>
                          </a:solidFill>
                          <a:effectLst/>
                        </a:rPr>
                        <a:t>Filippelli</a:t>
                      </a:r>
                      <a:r>
                        <a:rPr lang="en-US" sz="1400" b="1" noProof="0" dirty="0">
                          <a:solidFill>
                            <a:schemeClr val="bg1"/>
                          </a:solidFill>
                          <a:effectLst/>
                        </a:rPr>
                        <a:t>, G.M., 2008)</a:t>
                      </a:r>
                      <a:endParaRPr lang="en-US" sz="14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3"/>
                  </a:ext>
                </a:extLst>
              </a:tr>
              <a:tr h="554539">
                <a:tc>
                  <a:txBody>
                    <a:bodyPr/>
                    <a:lstStyle/>
                    <a:p>
                      <a:pPr marL="0" lvl="0" indent="0" algn="just">
                        <a:spcAft>
                          <a:spcPts val="300"/>
                        </a:spcAft>
                        <a:buFont typeface="+mj-lt"/>
                        <a:buNone/>
                      </a:pPr>
                      <a:r>
                        <a:rPr lang="en-US" sz="1600" b="1" noProof="0" dirty="0">
                          <a:solidFill>
                            <a:srgbClr val="FFC000"/>
                          </a:solidFill>
                          <a:effectLst/>
                        </a:rPr>
                        <a:t>Global Freshwater Use: </a:t>
                      </a:r>
                      <a:r>
                        <a:rPr lang="en-US" sz="1600" b="1" noProof="0" dirty="0">
                          <a:solidFill>
                            <a:schemeClr val="bg1"/>
                          </a:solidFill>
                          <a:effectLst/>
                        </a:rPr>
                        <a:t>&lt;4000 km</a:t>
                      </a:r>
                      <a:r>
                        <a:rPr lang="en-US" sz="1600" b="1" baseline="30000" noProof="0" dirty="0">
                          <a:solidFill>
                            <a:schemeClr val="bg1"/>
                          </a:solidFill>
                          <a:effectLst/>
                        </a:rPr>
                        <a:t>3</a:t>
                      </a:r>
                      <a:r>
                        <a:rPr lang="en-US" sz="1600" b="1" noProof="0" dirty="0">
                          <a:solidFill>
                            <a:schemeClr val="bg1"/>
                          </a:solidFill>
                          <a:effectLst/>
                        </a:rPr>
                        <a:t> per year</a:t>
                      </a:r>
                      <a:r>
                        <a:rPr lang="en-US" sz="1600" b="1" baseline="30000" noProof="0" dirty="0">
                          <a:solidFill>
                            <a:schemeClr val="bg1"/>
                          </a:solidFill>
                          <a:effectLst/>
                        </a:rPr>
                        <a:t> </a:t>
                      </a:r>
                      <a:r>
                        <a:rPr lang="en-US" sz="1600" b="1" noProof="0" dirty="0">
                          <a:solidFill>
                            <a:schemeClr val="bg1"/>
                          </a:solidFill>
                          <a:effectLst/>
                        </a:rPr>
                        <a:t>of consumptive use of runoff resources; </a:t>
                      </a:r>
                      <a:endParaRPr lang="en-US" sz="16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22225" algn="just">
                        <a:spcAft>
                          <a:spcPts val="300"/>
                        </a:spcAft>
                      </a:pPr>
                      <a:r>
                        <a:rPr lang="en-US" sz="1600" b="1" noProof="0" dirty="0">
                          <a:solidFill>
                            <a:schemeClr val="bg1"/>
                          </a:solidFill>
                          <a:effectLst/>
                        </a:rPr>
                        <a:t>2014 = 3985.6816 km</a:t>
                      </a:r>
                      <a:r>
                        <a:rPr lang="en-US" sz="1600" b="1" baseline="30000" noProof="0" dirty="0">
                          <a:solidFill>
                            <a:schemeClr val="bg1"/>
                          </a:solidFill>
                          <a:effectLst/>
                        </a:rPr>
                        <a:t>3 </a:t>
                      </a:r>
                      <a:r>
                        <a:rPr lang="en-US" sz="1600" b="1" noProof="0" dirty="0">
                          <a:solidFill>
                            <a:schemeClr val="bg1"/>
                          </a:solidFill>
                          <a:effectLst/>
                        </a:rPr>
                        <a:t>(Global Change Data Lab, 2021) </a:t>
                      </a:r>
                      <a:endParaRPr lang="en-US" sz="16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4"/>
                  </a:ext>
                </a:extLst>
              </a:tr>
              <a:tr h="831807">
                <a:tc>
                  <a:txBody>
                    <a:bodyPr/>
                    <a:lstStyle/>
                    <a:p>
                      <a:pPr marL="0" lvl="0" indent="0" algn="just">
                        <a:spcAft>
                          <a:spcPts val="300"/>
                        </a:spcAft>
                        <a:buFont typeface="+mj-lt"/>
                        <a:buNone/>
                      </a:pPr>
                      <a:r>
                        <a:rPr lang="en-US" sz="1600" b="1" noProof="0" dirty="0">
                          <a:solidFill>
                            <a:srgbClr val="FFC000"/>
                          </a:solidFill>
                          <a:effectLst/>
                        </a:rPr>
                        <a:t>Land System Change: </a:t>
                      </a:r>
                      <a:r>
                        <a:rPr lang="en-US" sz="1600" b="1" noProof="0" dirty="0">
                          <a:solidFill>
                            <a:schemeClr val="bg1"/>
                          </a:solidFill>
                          <a:effectLst/>
                        </a:rPr>
                        <a:t>&lt;15% of the ice-free land surface under cropland; </a:t>
                      </a:r>
                      <a:endParaRPr lang="en-US" sz="16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22225" algn="just">
                        <a:spcAft>
                          <a:spcPts val="300"/>
                        </a:spcAft>
                      </a:pPr>
                      <a:r>
                        <a:rPr lang="en-US" sz="1600" b="1" noProof="0" dirty="0">
                          <a:solidFill>
                            <a:schemeClr val="bg1"/>
                          </a:solidFill>
                          <a:effectLst/>
                        </a:rPr>
                        <a:t>Worldwide, 2.7% of (semi-)natural vegetated land –  lost to other land cover types from 1992; 1992-2015: natural and semi-natural land – converted to cropland (81%); to </a:t>
                      </a:r>
                      <a:r>
                        <a:rPr lang="en-US" sz="1600" b="1" noProof="0" dirty="0" err="1">
                          <a:solidFill>
                            <a:schemeClr val="bg1"/>
                          </a:solidFill>
                          <a:effectLst/>
                        </a:rPr>
                        <a:t>arti­cial</a:t>
                      </a:r>
                      <a:r>
                        <a:rPr lang="en-US" sz="1600" b="1" noProof="0" dirty="0">
                          <a:solidFill>
                            <a:schemeClr val="bg1"/>
                          </a:solidFill>
                          <a:effectLst/>
                        </a:rPr>
                        <a:t> surfaces (5%); to water(5%); to bare land (8%) (OECD, 2018)</a:t>
                      </a:r>
                      <a:endParaRPr lang="en-US" sz="16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5"/>
                  </a:ext>
                </a:extLst>
              </a:tr>
              <a:tr h="943239">
                <a:tc>
                  <a:txBody>
                    <a:bodyPr/>
                    <a:lstStyle/>
                    <a:p>
                      <a:pPr marL="0" lvl="0" indent="0" algn="just">
                        <a:spcAft>
                          <a:spcPts val="600"/>
                        </a:spcAft>
                        <a:buFont typeface="+mj-lt"/>
                        <a:buNone/>
                      </a:pPr>
                      <a:r>
                        <a:rPr lang="en-US" sz="1600" b="1" noProof="0" dirty="0">
                          <a:solidFill>
                            <a:srgbClr val="FFC000"/>
                          </a:solidFill>
                          <a:effectLst/>
                        </a:rPr>
                        <a:t>The rate of Biological Diversity Loss: </a:t>
                      </a:r>
                      <a:r>
                        <a:rPr lang="en-US" sz="1600" b="1" noProof="0" dirty="0">
                          <a:solidFill>
                            <a:schemeClr val="bg1"/>
                          </a:solidFill>
                          <a:effectLst/>
                        </a:rPr>
                        <a:t>annual rate of &lt;10 extinctions per million species (E/MSY). </a:t>
                      </a:r>
                      <a:endParaRPr lang="en-US" sz="16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22225" algn="just">
                        <a:spcAft>
                          <a:spcPts val="600"/>
                        </a:spcAft>
                      </a:pPr>
                      <a:r>
                        <a:rPr lang="en-US" sz="1600" b="1" noProof="0" dirty="0">
                          <a:solidFill>
                            <a:schemeClr val="bg1"/>
                          </a:solidFill>
                          <a:effectLst/>
                        </a:rPr>
                        <a:t>2018: global LPI= 69 (ZSL, 2021);  The values of E/MSY for various taxonomic groups significantly surpassing the quantified boundary levels.   </a:t>
                      </a:r>
                      <a:endParaRPr lang="en-US" sz="1600" b="1"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Notes to Table </a:t>
            </a:r>
            <a:endParaRPr lang="en-GB" dirty="0"/>
          </a:p>
        </p:txBody>
      </p:sp>
      <p:sp>
        <p:nvSpPr>
          <p:cNvPr id="3" name="Content Placeholder 2"/>
          <p:cNvSpPr>
            <a:spLocks noGrp="1"/>
          </p:cNvSpPr>
          <p:nvPr>
            <p:ph idx="1"/>
          </p:nvPr>
        </p:nvSpPr>
        <p:spPr>
          <a:xfrm>
            <a:off x="431800" y="1600200"/>
            <a:ext cx="11303000" cy="4546599"/>
          </a:xfrm>
        </p:spPr>
        <p:txBody>
          <a:bodyPr>
            <a:normAutofit/>
          </a:bodyPr>
          <a:lstStyle/>
          <a:p>
            <a:pPr algn="just"/>
            <a:r>
              <a:rPr lang="en-GB" b="1" dirty="0"/>
              <a:t>Quantification of </a:t>
            </a:r>
            <a:r>
              <a:rPr lang="en-GB" b="1" dirty="0">
                <a:solidFill>
                  <a:srgbClr val="FF0000"/>
                </a:solidFill>
              </a:rPr>
              <a:t>the planetary boundaries </a:t>
            </a:r>
            <a:r>
              <a:rPr lang="en-GB" dirty="0"/>
              <a:t>by </a:t>
            </a:r>
            <a:r>
              <a:rPr lang="en-GB" b="1" dirty="0" err="1"/>
              <a:t>Rockström</a:t>
            </a:r>
            <a:r>
              <a:rPr lang="en-GB" b="1" dirty="0"/>
              <a:t> et al. (2009) </a:t>
            </a:r>
            <a:r>
              <a:rPr lang="en-GB" dirty="0"/>
              <a:t>(the first column): </a:t>
            </a:r>
            <a:r>
              <a:rPr lang="en-GB" b="1" dirty="0"/>
              <a:t>humanity has already overshot three planetary boundaries: </a:t>
            </a:r>
            <a:r>
              <a:rPr lang="en-GB" dirty="0"/>
              <a:t>for </a:t>
            </a:r>
            <a:endParaRPr lang="cs-CZ" dirty="0"/>
          </a:p>
          <a:p>
            <a:pPr marL="514350" indent="-514350">
              <a:buFont typeface="+mj-lt"/>
              <a:buAutoNum type="arabicPeriod"/>
            </a:pPr>
            <a:r>
              <a:rPr lang="en-GB" b="1" dirty="0">
                <a:highlight>
                  <a:srgbClr val="FFFF00"/>
                </a:highlight>
              </a:rPr>
              <a:t>CLIMATE CHANGE, </a:t>
            </a:r>
            <a:endParaRPr lang="cs-CZ" b="1" dirty="0">
              <a:highlight>
                <a:srgbClr val="FFFF00"/>
              </a:highlight>
            </a:endParaRPr>
          </a:p>
          <a:p>
            <a:pPr marL="514350" indent="-514350">
              <a:buFont typeface="+mj-lt"/>
              <a:buAutoNum type="arabicPeriod"/>
            </a:pPr>
            <a:r>
              <a:rPr lang="en-GB" b="1" dirty="0">
                <a:highlight>
                  <a:srgbClr val="FFFF00"/>
                </a:highlight>
              </a:rPr>
              <a:t>RATE OF BIODIVERSITY LOSS, </a:t>
            </a:r>
            <a:endParaRPr lang="cs-CZ" b="1" dirty="0">
              <a:highlight>
                <a:srgbClr val="FFFF00"/>
              </a:highlight>
            </a:endParaRPr>
          </a:p>
          <a:p>
            <a:pPr marL="514350" indent="-514350">
              <a:buFont typeface="+mj-lt"/>
              <a:buAutoNum type="arabicPeriod"/>
            </a:pPr>
            <a:r>
              <a:rPr lang="en-GB" b="1" dirty="0">
                <a:highlight>
                  <a:srgbClr val="FFFF00"/>
                </a:highlight>
              </a:rPr>
              <a:t>and CHANGES TO THE GLOBAL NITROGEN CYCLE</a:t>
            </a:r>
            <a:r>
              <a:rPr lang="cs-CZ" b="1" dirty="0">
                <a:highlight>
                  <a:srgbClr val="FFFF00"/>
                </a:highlight>
              </a:rPr>
              <a:t>;</a:t>
            </a:r>
            <a:r>
              <a:rPr lang="en-GB" b="1" dirty="0">
                <a:highlight>
                  <a:srgbClr val="FFFF00"/>
                </a:highlight>
              </a:rPr>
              <a:t> </a:t>
            </a:r>
            <a:endParaRPr lang="cs-CZ" b="1" dirty="0">
              <a:highlight>
                <a:srgbClr val="FFFF00"/>
              </a:highlight>
            </a:endParaRPr>
          </a:p>
          <a:p>
            <a:r>
              <a:rPr lang="en-GB" dirty="0"/>
              <a:t>importance for the construction of the SD indicators; </a:t>
            </a:r>
            <a:endParaRPr lang="cs-CZ" dirty="0"/>
          </a:p>
          <a:p>
            <a:r>
              <a:rPr lang="en-GB" dirty="0"/>
              <a:t>Additional knowledge and data related to these issues based on the relevant and the most recent sources (the second column); </a:t>
            </a:r>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en-US" sz="2800" dirty="0">
                <a:solidFill>
                  <a:srgbClr val="FF0000"/>
                </a:solidFill>
              </a:rPr>
              <a:t>Opportunities –</a:t>
            </a:r>
            <a:r>
              <a:rPr lang="cs-CZ" sz="2800" dirty="0">
                <a:solidFill>
                  <a:srgbClr val="FF0000"/>
                </a:solidFill>
              </a:rPr>
              <a:t> </a:t>
            </a:r>
            <a:r>
              <a:rPr lang="en-US" sz="2800" dirty="0">
                <a:solidFill>
                  <a:srgbClr val="FF0000"/>
                </a:solidFill>
              </a:rPr>
              <a:t>possibilities of </a:t>
            </a:r>
            <a:r>
              <a:rPr lang="en-US" sz="2800" i="1" dirty="0">
                <a:solidFill>
                  <a:srgbClr val="FF0000"/>
                </a:solidFill>
              </a:rPr>
              <a:t>SUSTAINABILITY SCIENCE </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33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Tabulka 3"/>
          <p:cNvGraphicFramePr>
            <a:graphicFrameLocks noGrp="1"/>
          </p:cNvGraphicFramePr>
          <p:nvPr/>
        </p:nvGraphicFramePr>
        <p:xfrm>
          <a:off x="301557" y="2810982"/>
          <a:ext cx="11751899" cy="2759710"/>
        </p:xfrm>
        <a:graphic>
          <a:graphicData uri="http://schemas.openxmlformats.org/drawingml/2006/table">
            <a:tbl>
              <a:tblPr firstRow="1" firstCol="1" bandRow="1">
                <a:tableStyleId>{5C22544A-7EE6-4342-B048-85BDC9FD1C3A}</a:tableStyleId>
              </a:tblPr>
              <a:tblGrid>
                <a:gridCol w="5125821">
                  <a:extLst>
                    <a:ext uri="{9D8B030D-6E8A-4147-A177-3AD203B41FA5}">
                      <a16:colId xmlns:a16="http://schemas.microsoft.com/office/drawing/2014/main" val="20000"/>
                    </a:ext>
                  </a:extLst>
                </a:gridCol>
                <a:gridCol w="6626078">
                  <a:extLst>
                    <a:ext uri="{9D8B030D-6E8A-4147-A177-3AD203B41FA5}">
                      <a16:colId xmlns:a16="http://schemas.microsoft.com/office/drawing/2014/main" val="20001"/>
                    </a:ext>
                  </a:extLst>
                </a:gridCol>
              </a:tblGrid>
              <a:tr h="673827">
                <a:tc>
                  <a:txBody>
                    <a:bodyPr/>
                    <a:lstStyle/>
                    <a:p>
                      <a:pPr algn="just">
                        <a:lnSpc>
                          <a:spcPct val="115000"/>
                        </a:lnSpc>
                        <a:spcAft>
                          <a:spcPts val="1000"/>
                        </a:spcAft>
                      </a:pPr>
                      <a:r>
                        <a:rPr lang="en-GB" sz="2000" b="1" dirty="0">
                          <a:solidFill>
                            <a:schemeClr val="bg1">
                              <a:lumMod val="95000"/>
                            </a:schemeClr>
                          </a:solidFill>
                          <a:effectLst/>
                        </a:rPr>
                        <a:t>Science for Sustainability</a:t>
                      </a:r>
                      <a:r>
                        <a:rPr lang="cs-CZ" sz="2000" b="1" dirty="0">
                          <a:solidFill>
                            <a:schemeClr val="bg1">
                              <a:lumMod val="95000"/>
                            </a:schemeClr>
                          </a:solidFill>
                          <a:effectLst/>
                        </a:rPr>
                        <a:t> (</a:t>
                      </a:r>
                      <a:r>
                        <a:rPr lang="cs-CZ" sz="2000" b="1" dirty="0" err="1">
                          <a:solidFill>
                            <a:schemeClr val="bg1">
                              <a:lumMod val="95000"/>
                            </a:schemeClr>
                          </a:solidFill>
                          <a:effectLst/>
                        </a:rPr>
                        <a:t>SfS</a:t>
                      </a:r>
                      <a:r>
                        <a:rPr lang="cs-CZ" sz="2000" b="1" dirty="0">
                          <a:solidFill>
                            <a:schemeClr val="bg1">
                              <a:lumMod val="95000"/>
                            </a:schemeClr>
                          </a:solidFill>
                          <a:effectLst/>
                        </a:rPr>
                        <a:t>)</a:t>
                      </a:r>
                      <a:r>
                        <a:rPr lang="en-GB" sz="2000" b="1" dirty="0">
                          <a:solidFill>
                            <a:schemeClr val="bg1">
                              <a:lumMod val="95000"/>
                            </a:schemeClr>
                          </a:solidFill>
                          <a:effectLst/>
                        </a:rPr>
                        <a:t>: Mode-l sustainability science </a:t>
                      </a:r>
                      <a:endParaRPr lang="cs-CZ" sz="2000" b="1"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just">
                        <a:lnSpc>
                          <a:spcPct val="115000"/>
                        </a:lnSpc>
                        <a:spcAft>
                          <a:spcPts val="1000"/>
                        </a:spcAft>
                      </a:pPr>
                      <a:r>
                        <a:rPr lang="en-GB" sz="2000" b="1" dirty="0">
                          <a:solidFill>
                            <a:schemeClr val="bg1">
                              <a:lumMod val="95000"/>
                            </a:schemeClr>
                          </a:solidFill>
                          <a:effectLst/>
                        </a:rPr>
                        <a:t>Science of Sustainability</a:t>
                      </a:r>
                      <a:r>
                        <a:rPr lang="cs-CZ" sz="2000" b="1" dirty="0">
                          <a:solidFill>
                            <a:schemeClr val="bg1">
                              <a:lumMod val="95000"/>
                            </a:schemeClr>
                          </a:solidFill>
                          <a:effectLst/>
                        </a:rPr>
                        <a:t> (</a:t>
                      </a:r>
                      <a:r>
                        <a:rPr lang="cs-CZ" sz="2000" b="1" dirty="0" err="1">
                          <a:solidFill>
                            <a:schemeClr val="bg1">
                              <a:lumMod val="95000"/>
                            </a:schemeClr>
                          </a:solidFill>
                          <a:effectLst/>
                        </a:rPr>
                        <a:t>SoS</a:t>
                      </a:r>
                      <a:r>
                        <a:rPr lang="cs-CZ" sz="2000" b="1" dirty="0">
                          <a:solidFill>
                            <a:schemeClr val="bg1">
                              <a:lumMod val="95000"/>
                            </a:schemeClr>
                          </a:solidFill>
                          <a:effectLst/>
                        </a:rPr>
                        <a:t>)</a:t>
                      </a:r>
                      <a:r>
                        <a:rPr lang="en-GB" sz="2000" b="1" dirty="0">
                          <a:solidFill>
                            <a:schemeClr val="bg1">
                              <a:lumMod val="95000"/>
                            </a:schemeClr>
                          </a:solidFill>
                          <a:effectLst/>
                        </a:rPr>
                        <a:t>: Mode-2 sustainability science</a:t>
                      </a:r>
                      <a:endParaRPr lang="cs-CZ" sz="2000" b="1"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1966963">
                <a:tc>
                  <a:txBody>
                    <a:bodyPr/>
                    <a:lstStyle/>
                    <a:p>
                      <a:pPr algn="just">
                        <a:lnSpc>
                          <a:spcPct val="115000"/>
                        </a:lnSpc>
                        <a:spcAft>
                          <a:spcPts val="1000"/>
                        </a:spcAft>
                      </a:pPr>
                      <a:r>
                        <a:rPr lang="en-GB" sz="2000" b="1" dirty="0">
                          <a:solidFill>
                            <a:schemeClr val="bg1">
                              <a:lumMod val="95000"/>
                            </a:schemeClr>
                          </a:solidFill>
                          <a:effectLst/>
                        </a:rPr>
                        <a:t>Monodisciplinary; Highly focused; Normal science; Curiosity driven and problem solving; Academic; Academic peers; Certainty; Hierarchical logic; Scientific proofs, unequivocal results; Top-down, command and control; Stakeholders affected. </a:t>
                      </a:r>
                      <a:endParaRPr lang="cs-CZ" sz="2000" b="1"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50000"/>
                      </a:schemeClr>
                    </a:solidFill>
                  </a:tcPr>
                </a:tc>
                <a:tc>
                  <a:txBody>
                    <a:bodyPr/>
                    <a:lstStyle/>
                    <a:p>
                      <a:pPr algn="just">
                        <a:lnSpc>
                          <a:spcPct val="115000"/>
                        </a:lnSpc>
                        <a:spcAft>
                          <a:spcPts val="1000"/>
                        </a:spcAft>
                      </a:pPr>
                      <a:r>
                        <a:rPr lang="en-GB" sz="2000" b="1" dirty="0">
                          <a:solidFill>
                            <a:schemeClr val="bg1">
                              <a:lumMod val="95000"/>
                            </a:schemeClr>
                          </a:solidFill>
                          <a:effectLst/>
                        </a:rPr>
                        <a:t>Interdisciplinary and transdisciplinary; Broadly based; Post-normal science; Critical research; Academic and social; Extended peer community; Uncertainty and ignorance; Relational logic; Discursive processes, ranges of options; Discursive process of opening up and closing down; Stakeholders involved; </a:t>
                      </a:r>
                      <a:endParaRPr lang="cs-CZ" sz="2000" b="1"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50000"/>
                      </a:schemeClr>
                    </a:solidFill>
                  </a:tcPr>
                </a:tc>
                <a:extLst>
                  <a:ext uri="{0D108BD9-81ED-4DB2-BD59-A6C34878D82A}">
                    <a16:rowId xmlns:a16="http://schemas.microsoft.com/office/drawing/2014/main" val="10001"/>
                  </a:ext>
                </a:extLst>
              </a:tr>
            </a:tbl>
          </a:graphicData>
        </a:graphic>
      </p:graphicFrame>
      <p:sp>
        <p:nvSpPr>
          <p:cNvPr id="5" name="Obdélník 4"/>
          <p:cNvSpPr/>
          <p:nvPr/>
        </p:nvSpPr>
        <p:spPr>
          <a:xfrm>
            <a:off x="218738" y="1142586"/>
            <a:ext cx="11461198" cy="1323439"/>
          </a:xfrm>
          <a:prstGeom prst="rect">
            <a:avLst/>
          </a:prstGeom>
        </p:spPr>
        <p:txBody>
          <a:bodyPr wrap="square">
            <a:spAutoFit/>
          </a:bodyPr>
          <a:lstStyle/>
          <a:p>
            <a:pPr algn="just"/>
            <a:r>
              <a:rPr lang="en-US" sz="2000" b="1" dirty="0">
                <a:ea typeface="Times New Roman" panose="02020603050405020304" pitchFamily="18" charset="0"/>
              </a:rPr>
              <a:t>A demand</a:t>
            </a:r>
            <a:r>
              <a:rPr lang="cs-CZ" sz="2000" b="1" dirty="0">
                <a:ea typeface="Times New Roman" panose="02020603050405020304" pitchFamily="18" charset="0"/>
              </a:rPr>
              <a:t>:</a:t>
            </a:r>
            <a:r>
              <a:rPr lang="en-US" sz="2000" b="1" dirty="0">
                <a:ea typeface="Times New Roman" panose="02020603050405020304" pitchFamily="18" charset="0"/>
              </a:rPr>
              <a:t> to create </a:t>
            </a:r>
            <a:r>
              <a:rPr lang="en-US" sz="2000" b="1" dirty="0">
                <a:solidFill>
                  <a:srgbClr val="FF0000"/>
                </a:solidFill>
                <a:ea typeface="Times New Roman" panose="02020603050405020304" pitchFamily="18" charset="0"/>
              </a:rPr>
              <a:t>a SCIENCE </a:t>
            </a:r>
            <a:r>
              <a:rPr lang="en-US" sz="2000" b="1" dirty="0">
                <a:ea typeface="Times New Roman" panose="02020603050405020304" pitchFamily="18" charset="0"/>
              </a:rPr>
              <a:t>that would address </a:t>
            </a:r>
            <a:r>
              <a:rPr lang="en-US" sz="2000" b="1" dirty="0">
                <a:solidFill>
                  <a:srgbClr val="FF0000"/>
                </a:solidFill>
                <a:ea typeface="Times New Roman" panose="02020603050405020304" pitchFamily="18" charset="0"/>
              </a:rPr>
              <a:t>SUSTAINABILITY/SD </a:t>
            </a:r>
            <a:r>
              <a:rPr lang="en-US" sz="2000" b="1" dirty="0">
                <a:ea typeface="Times New Roman" panose="02020603050405020304" pitchFamily="18" charset="0"/>
              </a:rPr>
              <a:t>recognizing the fundamental link between </a:t>
            </a:r>
            <a:r>
              <a:rPr lang="en-US" sz="2000" b="1" dirty="0">
                <a:solidFill>
                  <a:srgbClr val="FF0000"/>
                </a:solidFill>
                <a:ea typeface="Times New Roman" panose="02020603050405020304" pitchFamily="18" charset="0"/>
              </a:rPr>
              <a:t>SCIENCE and the ECONOMY, </a:t>
            </a:r>
            <a:r>
              <a:rPr lang="en-US" sz="2000" b="1" dirty="0">
                <a:ea typeface="Times New Roman" panose="02020603050405020304" pitchFamily="18" charset="0"/>
              </a:rPr>
              <a:t>while remaining </a:t>
            </a:r>
            <a:r>
              <a:rPr lang="en-US" sz="2000" b="1" dirty="0">
                <a:solidFill>
                  <a:srgbClr val="FF0000"/>
                </a:solidFill>
                <a:ea typeface="Times New Roman" panose="02020603050405020304" pitchFamily="18" charset="0"/>
              </a:rPr>
              <a:t>free of POLITICAL BIAS, </a:t>
            </a:r>
            <a:r>
              <a:rPr lang="en-US" sz="2000" b="1" dirty="0">
                <a:ea typeface="Times New Roman" panose="02020603050405020304" pitchFamily="18" charset="0"/>
              </a:rPr>
              <a:t>in an attempt to be responsive to </a:t>
            </a:r>
            <a:r>
              <a:rPr lang="en-US" sz="2000" b="1" dirty="0">
                <a:solidFill>
                  <a:srgbClr val="FF0000"/>
                </a:solidFill>
                <a:ea typeface="Times New Roman" panose="02020603050405020304" pitchFamily="18" charset="0"/>
              </a:rPr>
              <a:t>the NEEDS</a:t>
            </a:r>
            <a:r>
              <a:rPr lang="cs-CZ" sz="1600" b="1" dirty="0">
                <a:solidFill>
                  <a:srgbClr val="FF0000"/>
                </a:solidFill>
                <a:ea typeface="Times New Roman" panose="02020603050405020304" pitchFamily="18" charset="0"/>
              </a:rPr>
              <a:t>/</a:t>
            </a:r>
            <a:r>
              <a:rPr lang="en-US" sz="2000" b="1" dirty="0">
                <a:solidFill>
                  <a:srgbClr val="FF0000"/>
                </a:solidFill>
                <a:ea typeface="Times New Roman" panose="02020603050405020304" pitchFamily="18" charset="0"/>
              </a:rPr>
              <a:t>VALUES in SOCIETY </a:t>
            </a:r>
            <a:r>
              <a:rPr lang="en-US" sz="2000" b="1" dirty="0">
                <a:ea typeface="Times New Roman" panose="02020603050405020304" pitchFamily="18" charset="0"/>
              </a:rPr>
              <a:t>while preserving </a:t>
            </a:r>
            <a:r>
              <a:rPr lang="en-US" sz="2000" b="1" dirty="0">
                <a:solidFill>
                  <a:srgbClr val="FF0000"/>
                </a:solidFill>
                <a:ea typeface="Times New Roman" panose="02020603050405020304" pitchFamily="18" charset="0"/>
              </a:rPr>
              <a:t>the LIFE SUPPORT SYSTEMS of PLANET EARTH</a:t>
            </a:r>
            <a:endParaRPr lang="cs-CZ" sz="2000" dirty="0">
              <a:solidFill>
                <a:srgbClr val="FF0000"/>
              </a:solidFill>
            </a:endParaRPr>
          </a:p>
        </p:txBody>
      </p:sp>
      <p:sp>
        <p:nvSpPr>
          <p:cNvPr id="7" name="Obdélník 6"/>
          <p:cNvSpPr/>
          <p:nvPr/>
        </p:nvSpPr>
        <p:spPr>
          <a:xfrm>
            <a:off x="535014" y="2441650"/>
            <a:ext cx="11144922" cy="369332"/>
          </a:xfrm>
          <a:prstGeom prst="rect">
            <a:avLst/>
          </a:prstGeom>
        </p:spPr>
        <p:txBody>
          <a:bodyPr wrap="square">
            <a:spAutoFit/>
          </a:bodyPr>
          <a:lstStyle/>
          <a:p>
            <a:r>
              <a:rPr lang="cs-CZ" b="1" dirty="0">
                <a:solidFill>
                  <a:srgbClr val="FF0000"/>
                </a:solidFill>
                <a:latin typeface="Calibri (Základní text)"/>
                <a:ea typeface="Times New Roman" panose="02020603050405020304" pitchFamily="18" charset="0"/>
              </a:rPr>
              <a:t>T</a:t>
            </a:r>
            <a:r>
              <a:rPr lang="en-US" b="1" dirty="0">
                <a:solidFill>
                  <a:srgbClr val="FF0000"/>
                </a:solidFill>
                <a:latin typeface="Calibri (Základní text)"/>
                <a:ea typeface="Times New Roman" panose="02020603050405020304" pitchFamily="18" charset="0"/>
              </a:rPr>
              <a:t>able </a:t>
            </a:r>
            <a:r>
              <a:rPr lang="cs-CZ" b="1" dirty="0">
                <a:solidFill>
                  <a:srgbClr val="FF0000"/>
                </a:solidFill>
                <a:latin typeface="Calibri (Základní text)"/>
                <a:ea typeface="Times New Roman" panose="02020603050405020304" pitchFamily="18" charset="0"/>
              </a:rPr>
              <a:t>6: </a:t>
            </a:r>
            <a:r>
              <a:rPr lang="en-US" b="1" dirty="0">
                <a:latin typeface="Calibri (Základní text)"/>
                <a:ea typeface="Times New Roman" panose="02020603050405020304" pitchFamily="18" charset="0"/>
              </a:rPr>
              <a:t>Two branches of sustainability science and their distinctive features. Source: Spangenberg (2011) </a:t>
            </a:r>
            <a:endParaRPr lang="cs-CZ" dirty="0"/>
          </a:p>
        </p:txBody>
      </p:sp>
      <p:sp>
        <p:nvSpPr>
          <p:cNvPr id="8" name="Obdélník 7"/>
          <p:cNvSpPr/>
          <p:nvPr/>
        </p:nvSpPr>
        <p:spPr>
          <a:xfrm>
            <a:off x="227012" y="5508282"/>
            <a:ext cx="11367964" cy="1015663"/>
          </a:xfrm>
          <a:prstGeom prst="rect">
            <a:avLst/>
          </a:prstGeom>
        </p:spPr>
        <p:txBody>
          <a:bodyPr wrap="square">
            <a:spAutoFit/>
          </a:bodyPr>
          <a:lstStyle/>
          <a:p>
            <a:pPr marL="400050" indent="-400050">
              <a:buFont typeface="+mj-lt"/>
              <a:buAutoNum type="romanUcPeriod"/>
            </a:pPr>
            <a:r>
              <a:rPr lang="cs-CZ" sz="2000" b="1" dirty="0" err="1">
                <a:solidFill>
                  <a:srgbClr val="FF0000"/>
                </a:solidFill>
                <a:ea typeface="Times New Roman" panose="02020603050405020304" pitchFamily="18" charset="0"/>
              </a:rPr>
              <a:t>SfS</a:t>
            </a:r>
            <a:r>
              <a:rPr lang="cs-CZ" sz="2000" b="1" dirty="0">
                <a:solidFill>
                  <a:srgbClr val="FF0000"/>
                </a:solidFill>
                <a:ea typeface="Times New Roman" panose="02020603050405020304" pitchFamily="18" charset="0"/>
              </a:rPr>
              <a:t>:</a:t>
            </a:r>
            <a:r>
              <a:rPr lang="cs-CZ" sz="2000" b="1" dirty="0">
                <a:ea typeface="Times New Roman" panose="02020603050405020304" pitchFamily="18" charset="0"/>
              </a:rPr>
              <a:t> </a:t>
            </a:r>
            <a:r>
              <a:rPr lang="en-US" sz="2000" b="1" dirty="0">
                <a:ea typeface="Times New Roman" panose="02020603050405020304" pitchFamily="18" charset="0"/>
              </a:rPr>
              <a:t>a necessary analytical and methodological background and a simpler view of reality</a:t>
            </a:r>
            <a:r>
              <a:rPr lang="cs-CZ" sz="2000" b="1" dirty="0">
                <a:ea typeface="Times New Roman" panose="02020603050405020304" pitchFamily="18" charset="0"/>
              </a:rPr>
              <a:t>;</a:t>
            </a:r>
          </a:p>
          <a:p>
            <a:pPr marL="400050" indent="-400050">
              <a:buFont typeface="+mj-lt"/>
              <a:buAutoNum type="romanUcPeriod"/>
            </a:pPr>
            <a:r>
              <a:rPr lang="cs-CZ" sz="2000" b="1" dirty="0" err="1">
                <a:solidFill>
                  <a:srgbClr val="FF0000"/>
                </a:solidFill>
                <a:ea typeface="Times New Roman" panose="02020603050405020304" pitchFamily="18" charset="0"/>
              </a:rPr>
              <a:t>SoS</a:t>
            </a:r>
            <a:r>
              <a:rPr lang="cs-CZ" sz="2000" b="1" dirty="0">
                <a:solidFill>
                  <a:srgbClr val="FF0000"/>
                </a:solidFill>
                <a:ea typeface="Times New Roman" panose="02020603050405020304" pitchFamily="18" charset="0"/>
              </a:rPr>
              <a:t>:</a:t>
            </a:r>
            <a:r>
              <a:rPr lang="cs-CZ" sz="2000" b="1" dirty="0">
                <a:ea typeface="Times New Roman" panose="02020603050405020304" pitchFamily="18" charset="0"/>
              </a:rPr>
              <a:t> </a:t>
            </a:r>
            <a:r>
              <a:rPr lang="en-US" sz="2000" b="1" dirty="0">
                <a:ea typeface="Times New Roman" panose="02020603050405020304" pitchFamily="18" charset="0"/>
              </a:rPr>
              <a:t>a transdisciplinary science, a detailed view of interactions between HUMAN, ECONOMIC, INSTITUTIONAL and ENVIRONMENTAL (ECOLOGICAL) SYSTEMS.</a:t>
            </a:r>
            <a:endParaRPr lang="cs-CZ"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57914" y="141113"/>
            <a:ext cx="9407074" cy="548130"/>
          </a:xfrm>
        </p:spPr>
        <p:txBody>
          <a:bodyPr/>
          <a:lstStyle/>
          <a:p>
            <a:pPr algn="ctr"/>
            <a:r>
              <a:rPr lang="en-US" sz="3200" dirty="0">
                <a:solidFill>
                  <a:srgbClr val="FF0000"/>
                </a:solidFill>
              </a:rPr>
              <a:t>Opportunities for methodology</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34</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bdélník 4"/>
          <p:cNvSpPr/>
          <p:nvPr/>
        </p:nvSpPr>
        <p:spPr>
          <a:xfrm>
            <a:off x="138543" y="994043"/>
            <a:ext cx="11826445" cy="5093702"/>
          </a:xfrm>
          <a:prstGeom prst="rect">
            <a:avLst/>
          </a:prstGeom>
        </p:spPr>
        <p:txBody>
          <a:bodyPr wrap="square">
            <a:spAutoFit/>
          </a:bodyPr>
          <a:lstStyle/>
          <a:p>
            <a:pPr marL="273050" indent="-273050" algn="just">
              <a:buFont typeface="+mj-lt"/>
              <a:buAutoNum type="arabicPeriod"/>
            </a:pPr>
            <a:r>
              <a:rPr lang="en-US" sz="2500" b="1" dirty="0">
                <a:solidFill>
                  <a:srgbClr val="FF0000"/>
                </a:solidFill>
                <a:ea typeface="Times New Roman" panose="02020603050405020304" pitchFamily="18" charset="0"/>
              </a:rPr>
              <a:t>PCA</a:t>
            </a:r>
            <a:r>
              <a:rPr lang="en-US" sz="2500" b="1" dirty="0">
                <a:solidFill>
                  <a:srgbClr val="00A499"/>
                </a:solidFill>
                <a:ea typeface="Times New Roman" panose="02020603050405020304" pitchFamily="18" charset="0"/>
              </a:rPr>
              <a:t> </a:t>
            </a:r>
            <a:r>
              <a:rPr lang="en-US" sz="2500" b="1" dirty="0">
                <a:ea typeface="Times New Roman" panose="02020603050405020304" pitchFamily="18" charset="0"/>
              </a:rPr>
              <a:t>– a mathematical procedure, a dimension-reduction tool applied to reduce a</a:t>
            </a:r>
            <a:r>
              <a:rPr lang="en-US" sz="2500" b="1" dirty="0">
                <a:solidFill>
                  <a:srgbClr val="0047BB"/>
                </a:solidFill>
                <a:ea typeface="Times New Roman" panose="02020603050405020304" pitchFamily="18" charset="0"/>
              </a:rPr>
              <a:t> </a:t>
            </a:r>
            <a:r>
              <a:rPr lang="en-US" sz="2500" b="1" dirty="0">
                <a:solidFill>
                  <a:srgbClr val="FF0000"/>
                </a:solidFill>
                <a:ea typeface="Times New Roman" panose="02020603050405020304" pitchFamily="18" charset="0"/>
              </a:rPr>
              <a:t>large set of variables to a small set that still contains most of the information. </a:t>
            </a:r>
          </a:p>
          <a:p>
            <a:pPr marL="273050" indent="-273050" algn="just">
              <a:buFont typeface="Wingdings" panose="05000000000000000000" pitchFamily="2" charset="2"/>
              <a:buChar char="Ø"/>
            </a:pPr>
            <a:r>
              <a:rPr lang="en-US" sz="2500" b="1" dirty="0">
                <a:ea typeface="Times New Roman" panose="02020603050405020304" pitchFamily="18" charset="0"/>
              </a:rPr>
              <a:t>transforms a number of (possibly) correlated variables into a (smaller) number of uncorrelated variables –  principal components </a:t>
            </a:r>
            <a:r>
              <a:rPr lang="en-US" sz="2500" b="1" dirty="0">
                <a:solidFill>
                  <a:srgbClr val="00A499"/>
                </a:solidFill>
                <a:ea typeface="Times New Roman" panose="02020603050405020304" pitchFamily="18" charset="0"/>
              </a:rPr>
              <a:t>(Drastichová and Filzmoser, 2019). </a:t>
            </a:r>
          </a:p>
          <a:p>
            <a:pPr marL="273050" indent="-273050" algn="just">
              <a:buFont typeface="+mj-lt"/>
              <a:buAutoNum type="arabicPeriod" startAt="2"/>
            </a:pPr>
            <a:endParaRPr lang="en-US" sz="2500" b="1" dirty="0">
              <a:solidFill>
                <a:srgbClr val="00A499"/>
              </a:solidFill>
              <a:ea typeface="Times New Roman" panose="02020603050405020304" pitchFamily="18" charset="0"/>
            </a:endParaRPr>
          </a:p>
          <a:p>
            <a:pPr marL="273050" indent="-273050" algn="just">
              <a:buFont typeface="+mj-lt"/>
              <a:buAutoNum type="arabicPeriod" startAt="2"/>
            </a:pPr>
            <a:r>
              <a:rPr lang="en-US" sz="2500" b="1" dirty="0">
                <a:solidFill>
                  <a:srgbClr val="FF0000"/>
                </a:solidFill>
                <a:ea typeface="Times New Roman" panose="02020603050405020304" pitchFamily="18" charset="0"/>
              </a:rPr>
              <a:t>PARAFAC</a:t>
            </a:r>
            <a:r>
              <a:rPr lang="en-US" sz="2500" b="1" dirty="0">
                <a:solidFill>
                  <a:srgbClr val="0047BB"/>
                </a:solidFill>
                <a:ea typeface="Times New Roman" panose="02020603050405020304" pitchFamily="18" charset="0"/>
              </a:rPr>
              <a:t> </a:t>
            </a:r>
            <a:r>
              <a:rPr lang="en-US" sz="2500" b="1" dirty="0">
                <a:ea typeface="Times New Roman" panose="02020603050405020304" pitchFamily="18" charset="0"/>
              </a:rPr>
              <a:t>simultaneously fits multiple two-way arrays of a three-way array in terms of a common set of factors with differing relative weights in each slice. </a:t>
            </a:r>
          </a:p>
          <a:p>
            <a:pPr marL="273050" indent="-273050" algn="just">
              <a:buFont typeface="+mj-lt"/>
              <a:buAutoNum type="arabicPeriod" startAt="2"/>
            </a:pPr>
            <a:endParaRPr lang="en-US" sz="2500" b="1" dirty="0">
              <a:solidFill>
                <a:srgbClr val="00A499"/>
              </a:solidFill>
              <a:ea typeface="Times New Roman" panose="02020603050405020304" pitchFamily="18" charset="0"/>
            </a:endParaRPr>
          </a:p>
          <a:p>
            <a:pPr marL="273050" indent="-273050" algn="just">
              <a:buFont typeface="+mj-lt"/>
              <a:buAutoNum type="arabicPeriod" startAt="2"/>
            </a:pPr>
            <a:r>
              <a:rPr lang="en-US" sz="2500" b="1" dirty="0">
                <a:solidFill>
                  <a:srgbClr val="FF0000"/>
                </a:solidFill>
                <a:ea typeface="Times New Roman" panose="02020603050405020304" pitchFamily="18" charset="0"/>
              </a:rPr>
              <a:t>COMPOSITIONAL DATA ANALYSIS</a:t>
            </a:r>
            <a:r>
              <a:rPr lang="en-US" sz="2500" b="1" dirty="0">
                <a:solidFill>
                  <a:srgbClr val="00A499"/>
                </a:solidFill>
                <a:ea typeface="Times New Roman" panose="02020603050405020304" pitchFamily="18" charset="0"/>
              </a:rPr>
              <a:t> </a:t>
            </a:r>
            <a:r>
              <a:rPr lang="en-US" sz="2500" b="1" dirty="0">
                <a:ea typeface="Times New Roman" panose="02020603050405020304" pitchFamily="18" charset="0"/>
              </a:rPr>
              <a:t>involves the analysis of compositional data, which are data that measure parts of a whole, such as percentages, proportions; often the case for the issues related to the concept of SD. </a:t>
            </a:r>
          </a:p>
          <a:p>
            <a:pPr marL="273050" indent="-273050" algn="just">
              <a:buFont typeface="+mj-lt"/>
              <a:buAutoNum type="arabicPeriod" startAt="2"/>
            </a:pPr>
            <a:endParaRPr lang="en-US" sz="2500" b="1" dirty="0">
              <a:solidFill>
                <a:srgbClr val="0047BB"/>
              </a:solidFill>
              <a:ea typeface="Times New Roman" panose="02020603050405020304" pitchFamily="18" charset="0"/>
            </a:endParaRPr>
          </a:p>
          <a:p>
            <a:pPr marL="457200" indent="-457200" algn="just">
              <a:buFont typeface="+mj-lt"/>
              <a:buAutoNum type="arabicPeriod" startAt="2"/>
            </a:pPr>
            <a:endParaRPr lang="en-US" sz="2500" b="1"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B8A06-50BA-5B65-98D6-AF9B61D6E22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303F1C3-18D8-7A31-529B-7BF0BC5BE1C8}"/>
              </a:ext>
            </a:extLst>
          </p:cNvPr>
          <p:cNvSpPr>
            <a:spLocks noGrp="1"/>
          </p:cNvSpPr>
          <p:nvPr>
            <p:ph type="title"/>
          </p:nvPr>
        </p:nvSpPr>
        <p:spPr>
          <a:xfrm>
            <a:off x="2557914" y="141113"/>
            <a:ext cx="9407074" cy="548130"/>
          </a:xfrm>
        </p:spPr>
        <p:txBody>
          <a:bodyPr/>
          <a:lstStyle/>
          <a:p>
            <a:pPr algn="ctr"/>
            <a:r>
              <a:rPr lang="en-US" sz="3200" dirty="0">
                <a:solidFill>
                  <a:srgbClr val="FF0000"/>
                </a:solidFill>
              </a:rPr>
              <a:t>Opportunities for methodology</a:t>
            </a:r>
          </a:p>
        </p:txBody>
      </p:sp>
      <p:sp>
        <p:nvSpPr>
          <p:cNvPr id="6" name="Zástupný symbol pro číslo snímku 5">
            <a:extLst>
              <a:ext uri="{FF2B5EF4-FFF2-40B4-BE49-F238E27FC236}">
                <a16:creationId xmlns:a16="http://schemas.microsoft.com/office/drawing/2014/main" id="{700A7F88-8FEA-29A9-A35D-2E0A6648D44A}"/>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35</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bdélník 4">
            <a:extLst>
              <a:ext uri="{FF2B5EF4-FFF2-40B4-BE49-F238E27FC236}">
                <a16:creationId xmlns:a16="http://schemas.microsoft.com/office/drawing/2014/main" id="{6F75E86D-E98A-23EE-8D44-B44CEFF064CF}"/>
              </a:ext>
            </a:extLst>
          </p:cNvPr>
          <p:cNvSpPr/>
          <p:nvPr/>
        </p:nvSpPr>
        <p:spPr>
          <a:xfrm>
            <a:off x="227012" y="815854"/>
            <a:ext cx="11737976" cy="6001643"/>
          </a:xfrm>
          <a:prstGeom prst="rect">
            <a:avLst/>
          </a:prstGeom>
        </p:spPr>
        <p:txBody>
          <a:bodyPr wrap="square">
            <a:spAutoFit/>
          </a:bodyPr>
          <a:lstStyle/>
          <a:p>
            <a:pPr marL="273050" indent="-273050" algn="just">
              <a:buFont typeface="+mj-lt"/>
              <a:buAutoNum type="arabicPeriod" startAt="2"/>
            </a:pPr>
            <a:endParaRPr lang="en-US" sz="2400" b="1" dirty="0">
              <a:solidFill>
                <a:srgbClr val="0047BB"/>
              </a:solidFill>
              <a:ea typeface="Times New Roman" panose="02020603050405020304" pitchFamily="18" charset="0"/>
            </a:endParaRPr>
          </a:p>
          <a:p>
            <a:pPr marL="273050" indent="-273050" algn="just">
              <a:buFont typeface="+mj-lt"/>
              <a:buAutoNum type="arabicPeriod" startAt="4"/>
            </a:pPr>
            <a:r>
              <a:rPr lang="en-US" sz="2400" b="1" dirty="0">
                <a:solidFill>
                  <a:srgbClr val="FF0000"/>
                </a:solidFill>
                <a:ea typeface="Times New Roman" panose="02020603050405020304" pitchFamily="18" charset="0"/>
              </a:rPr>
              <a:t>PARTIAL LEAST SQUARES (PLS) REGRESSION: </a:t>
            </a:r>
            <a:r>
              <a:rPr lang="en-US" sz="2400" b="1" dirty="0">
                <a:ea typeface="Times New Roman" panose="02020603050405020304" pitchFamily="18" charset="0"/>
              </a:rPr>
              <a:t>the relationship between explanatory variables and responses – modelled by fewer components; The number of components to be used is a tuning parameter, and its choice is based on a cross-validated error measure, such as the mean squared error (MSE). </a:t>
            </a:r>
          </a:p>
          <a:p>
            <a:pPr marL="273050" indent="-273050" algn="just">
              <a:buFont typeface="+mj-lt"/>
              <a:buAutoNum type="arabicPeriod" startAt="4"/>
            </a:pPr>
            <a:r>
              <a:rPr lang="en-US" sz="2400" b="1" dirty="0">
                <a:solidFill>
                  <a:srgbClr val="FF0000"/>
                </a:solidFill>
                <a:ea typeface="Times New Roman" panose="02020603050405020304" pitchFamily="18" charset="0"/>
              </a:rPr>
              <a:t>LASSO REGRESSION: </a:t>
            </a:r>
            <a:r>
              <a:rPr lang="en-US" sz="2400" b="1" dirty="0">
                <a:ea typeface="Times New Roman" panose="02020603050405020304" pitchFamily="18" charset="0"/>
              </a:rPr>
              <a:t>a penalized LS problem considered, with an L1 norm penalty on the regression coefficients.</a:t>
            </a:r>
          </a:p>
          <a:p>
            <a:pPr marL="273050" indent="-273050" algn="just">
              <a:buFont typeface="+mj-lt"/>
              <a:buAutoNum type="arabicPeriod" startAt="4"/>
            </a:pPr>
            <a:endParaRPr lang="en-US" sz="2400" b="1" dirty="0">
              <a:solidFill>
                <a:srgbClr val="00A499"/>
              </a:solidFill>
              <a:ea typeface="Times New Roman" panose="02020603050405020304" pitchFamily="18" charset="0"/>
            </a:endParaRPr>
          </a:p>
          <a:p>
            <a:pPr marL="273050" indent="-273050" algn="just">
              <a:buFont typeface="+mj-lt"/>
              <a:buAutoNum type="arabicPeriod" startAt="4"/>
            </a:pPr>
            <a:r>
              <a:rPr lang="en-US" sz="2400" b="1" dirty="0">
                <a:solidFill>
                  <a:srgbClr val="FF0000"/>
                </a:solidFill>
                <a:ea typeface="Times New Roman" panose="02020603050405020304" pitchFamily="18" charset="0"/>
              </a:rPr>
              <a:t>BICLUSTERING:</a:t>
            </a:r>
            <a:r>
              <a:rPr lang="en-US" sz="2400" b="1" dirty="0">
                <a:solidFill>
                  <a:srgbClr val="0047BB"/>
                </a:solidFill>
                <a:ea typeface="Times New Roman" panose="02020603050405020304" pitchFamily="18" charset="0"/>
              </a:rPr>
              <a:t> </a:t>
            </a:r>
            <a:r>
              <a:rPr lang="en-US" sz="2400" b="1" dirty="0">
                <a:ea typeface="Times New Roman" panose="02020603050405020304" pitchFamily="18" charset="0"/>
              </a:rPr>
              <a:t>in contrast to classical clustering algorithms, simultaneously partitions the rows and columns of a data matrix according to some similarity measure. </a:t>
            </a:r>
          </a:p>
          <a:p>
            <a:pPr marL="273050" indent="-273050" algn="just">
              <a:buFont typeface="+mj-lt"/>
              <a:buAutoNum type="arabicPeriod" startAt="4"/>
            </a:pPr>
            <a:endParaRPr lang="cs-CZ" sz="2400" b="1" dirty="0">
              <a:solidFill>
                <a:srgbClr val="FF0000"/>
              </a:solidFill>
            </a:endParaRPr>
          </a:p>
          <a:p>
            <a:pPr marL="273050" indent="-273050" algn="just">
              <a:buFont typeface="+mj-lt"/>
              <a:buAutoNum type="arabicPeriod" startAt="4"/>
            </a:pPr>
            <a:r>
              <a:rPr lang="en-US" sz="2400" b="1" dirty="0">
                <a:solidFill>
                  <a:srgbClr val="FF0000"/>
                </a:solidFill>
              </a:rPr>
              <a:t>Functional Principal Component Analysis: </a:t>
            </a:r>
            <a:r>
              <a:rPr lang="en-US" sz="2400" b="1" dirty="0">
                <a:ea typeface="Times New Roman" panose="02020603050405020304" pitchFamily="18" charset="0"/>
              </a:rPr>
              <a:t>a statistical method for investigating the dominant modes of variation of functional data. </a:t>
            </a:r>
            <a:endParaRPr lang="cs-CZ" sz="2400" b="1" dirty="0">
              <a:ea typeface="Times New Roman" panose="02020603050405020304" pitchFamily="18" charset="0"/>
            </a:endParaRPr>
          </a:p>
          <a:p>
            <a:pPr marL="273050" indent="-273050" algn="just">
              <a:buFont typeface="+mj-lt"/>
              <a:buAutoNum type="arabicPeriod" startAt="4"/>
            </a:pPr>
            <a:r>
              <a:rPr lang="en-US" sz="2400" b="1" dirty="0">
                <a:solidFill>
                  <a:srgbClr val="FF0000"/>
                </a:solidFill>
              </a:rPr>
              <a:t>Principal Component Regression Analysis: </a:t>
            </a:r>
            <a:r>
              <a:rPr lang="en-US" sz="2400" b="1" dirty="0">
                <a:ea typeface="Times New Roman" panose="02020603050405020304" pitchFamily="18" charset="0"/>
              </a:rPr>
              <a:t>the regression technique based on PCA. </a:t>
            </a:r>
            <a:endParaRPr lang="en-US" sz="2400" b="1" dirty="0"/>
          </a:p>
          <a:p>
            <a:pPr marL="457200" indent="-457200" algn="just">
              <a:buFont typeface="+mj-lt"/>
              <a:buAutoNum type="arabicPeriod" startAt="4"/>
            </a:pPr>
            <a:endParaRPr lang="en-US" sz="2400" b="1" dirty="0">
              <a:solidFill>
                <a:srgbClr val="FF0000"/>
              </a:solidFill>
            </a:endParaRPr>
          </a:p>
          <a:p>
            <a:pPr marL="457200" indent="-457200" algn="just">
              <a:buFont typeface="+mj-lt"/>
              <a:buAutoNum type="arabicPeriod" startAt="4"/>
            </a:pPr>
            <a:endParaRPr lang="en-US" sz="2400" b="1" dirty="0">
              <a:solidFill>
                <a:srgbClr val="FF0000"/>
              </a:solidFill>
            </a:endParaRPr>
          </a:p>
        </p:txBody>
      </p:sp>
    </p:spTree>
    <p:extLst>
      <p:ext uri="{BB962C8B-B14F-4D97-AF65-F5344CB8AC3E}">
        <p14:creationId xmlns:p14="http://schemas.microsoft.com/office/powerpoint/2010/main" val="131390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62203-CF7F-986E-1B90-21D21587F7A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D23C6D-1D23-5DB9-AC2B-D395CA9E90AB}"/>
              </a:ext>
            </a:extLst>
          </p:cNvPr>
          <p:cNvSpPr>
            <a:spLocks noGrp="1"/>
          </p:cNvSpPr>
          <p:nvPr>
            <p:ph type="title"/>
          </p:nvPr>
        </p:nvSpPr>
        <p:spPr>
          <a:xfrm>
            <a:off x="720000" y="365130"/>
            <a:ext cx="10752000" cy="885602"/>
          </a:xfrm>
        </p:spPr>
        <p:txBody>
          <a:bodyPr/>
          <a:lstStyle/>
          <a:p>
            <a:pPr algn="ctr"/>
            <a:r>
              <a:rPr lang="en-GB" sz="2400" dirty="0">
                <a:solidFill>
                  <a:srgbClr val="FF0000"/>
                </a:solidFill>
              </a:rPr>
              <a:t>Assessing Sustainable Development Performance and Alternative Concepts in a Group of Developed Countries</a:t>
            </a:r>
            <a:r>
              <a:rPr lang="cs-CZ" sz="2400" dirty="0">
                <a:solidFill>
                  <a:srgbClr val="FF0000"/>
                </a:solidFill>
              </a:rPr>
              <a:t> </a:t>
            </a:r>
            <a:r>
              <a:rPr lang="en-GB" sz="2400" dirty="0">
                <a:solidFill>
                  <a:srgbClr val="FF0000"/>
                </a:solidFill>
              </a:rPr>
              <a:t>in Europe</a:t>
            </a:r>
            <a:r>
              <a:rPr lang="cs-CZ" sz="2800" dirty="0">
                <a:solidFill>
                  <a:srgbClr val="FF0000"/>
                </a:solidFill>
              </a:rPr>
              <a:t>(Drastichová &amp; Filzmoser, 2025)</a:t>
            </a:r>
            <a:endParaRPr lang="en-US" sz="2800" dirty="0">
              <a:solidFill>
                <a:srgbClr val="FF0000"/>
              </a:solidFill>
            </a:endParaRPr>
          </a:p>
        </p:txBody>
      </p:sp>
      <p:sp>
        <p:nvSpPr>
          <p:cNvPr id="3" name="Content Placeholder 2">
            <a:extLst>
              <a:ext uri="{FF2B5EF4-FFF2-40B4-BE49-F238E27FC236}">
                <a16:creationId xmlns:a16="http://schemas.microsoft.com/office/drawing/2014/main" id="{3FF69E14-B057-605E-DAD0-45DF79B49C3B}"/>
              </a:ext>
            </a:extLst>
          </p:cNvPr>
          <p:cNvSpPr>
            <a:spLocks noGrp="1"/>
          </p:cNvSpPr>
          <p:nvPr>
            <p:ph idx="1"/>
          </p:nvPr>
        </p:nvSpPr>
        <p:spPr>
          <a:xfrm>
            <a:off x="315311" y="1460938"/>
            <a:ext cx="11582400" cy="5118765"/>
          </a:xfrm>
        </p:spPr>
        <p:txBody>
          <a:bodyPr>
            <a:normAutofit fontScale="92500" lnSpcReduction="20000"/>
          </a:bodyPr>
          <a:lstStyle/>
          <a:p>
            <a:pPr>
              <a:buFont typeface="Wingdings" panose="05000000000000000000" pitchFamily="2" charset="2"/>
              <a:buChar char="v"/>
            </a:pPr>
            <a:r>
              <a:rPr lang="en-GB" b="1" dirty="0">
                <a:highlight>
                  <a:srgbClr val="FFFF00"/>
                </a:highlight>
                <a:ea typeface="Times New Roman" panose="02020603050405020304" pitchFamily="18" charset="0"/>
              </a:rPr>
              <a:t>The  </a:t>
            </a:r>
            <a:r>
              <a:rPr lang="cs-CZ" b="1" dirty="0">
                <a:highlight>
                  <a:srgbClr val="FFFF00"/>
                </a:highlight>
                <a:ea typeface="Times New Roman" panose="02020603050405020304" pitchFamily="18" charset="0"/>
              </a:rPr>
              <a:t>A</a:t>
            </a:r>
            <a:r>
              <a:rPr lang="en-GB" b="1" dirty="0" err="1">
                <a:highlight>
                  <a:srgbClr val="FFFF00"/>
                </a:highlight>
                <a:ea typeface="Times New Roman" panose="02020603050405020304" pitchFamily="18" charset="0"/>
              </a:rPr>
              <a:t>im</a:t>
            </a:r>
            <a:r>
              <a:rPr lang="cs-CZ" b="1" dirty="0">
                <a:highlight>
                  <a:srgbClr val="FFFF00"/>
                </a:highlight>
                <a:ea typeface="Times New Roman" panose="02020603050405020304" pitchFamily="18" charset="0"/>
              </a:rPr>
              <a:t>s:</a:t>
            </a:r>
          </a:p>
          <a:p>
            <a:pPr marL="357188">
              <a:buFont typeface="Wingdings" panose="05000000000000000000" pitchFamily="2" charset="2"/>
              <a:buChar char="Ø"/>
            </a:pPr>
            <a:r>
              <a:rPr lang="en-GB" b="1" dirty="0">
                <a:ea typeface="Times New Roman" panose="02020603050405020304" pitchFamily="18" charset="0"/>
              </a:rPr>
              <a:t>To identify which concepts the 31 countries in the sample favour in their pursuit of the SDGs and their progress toward selected indicators within the EU SDG indicator set. </a:t>
            </a:r>
            <a:endParaRPr lang="cs-CZ" b="1" dirty="0">
              <a:ea typeface="Times New Roman" panose="02020603050405020304" pitchFamily="18" charset="0"/>
            </a:endParaRPr>
          </a:p>
          <a:p>
            <a:pPr marL="357188" algn="just">
              <a:buFont typeface="Wingdings" panose="05000000000000000000" pitchFamily="2" charset="2"/>
              <a:buChar char="Ø"/>
            </a:pPr>
            <a:r>
              <a:rPr lang="en-GB" b="1" dirty="0">
                <a:ea typeface="Times New Roman" panose="02020603050405020304" pitchFamily="18" charset="0"/>
              </a:rPr>
              <a:t>To evaluate progress and inclinations toward the fundamental concept of sustainable development (SD), as well as specific practical concepts such as green economy (GE)/growth (GG) and circular economy (CRE), alongside more complex alternative concepts like degrowth (DG) and compassionate economics (CEE). </a:t>
            </a:r>
            <a:endParaRPr lang="cs-CZ" b="1" dirty="0">
              <a:ea typeface="Times New Roman" panose="02020603050405020304" pitchFamily="18" charset="0"/>
            </a:endParaRPr>
          </a:p>
          <a:p>
            <a:pPr marL="457200" indent="-457200">
              <a:buFont typeface="Wingdings" panose="05000000000000000000" pitchFamily="2" charset="2"/>
              <a:buChar char="ü"/>
            </a:pPr>
            <a:endParaRPr lang="cs-CZ" b="1" dirty="0">
              <a:ea typeface="Times New Roman" panose="02020603050405020304" pitchFamily="18" charset="0"/>
            </a:endParaRPr>
          </a:p>
          <a:p>
            <a:pPr marL="457200" indent="-457200">
              <a:buFont typeface="Wingdings" panose="05000000000000000000" pitchFamily="2" charset="2"/>
              <a:buChar char="ü"/>
            </a:pPr>
            <a:r>
              <a:rPr lang="en-GB" b="1" dirty="0">
                <a:ea typeface="Times New Roman" panose="02020603050405020304" pitchFamily="18" charset="0"/>
              </a:rPr>
              <a:t>This research explores implications for </a:t>
            </a:r>
            <a:r>
              <a:rPr lang="en-GB" b="1" dirty="0">
                <a:highlight>
                  <a:srgbClr val="FFFF00"/>
                </a:highlight>
                <a:ea typeface="Times New Roman" panose="02020603050405020304" pitchFamily="18" charset="0"/>
              </a:rPr>
              <a:t>future wellbeing, quality of life, and the survival of humanity.  </a:t>
            </a:r>
            <a:endParaRPr lang="cs-CZ" b="1" dirty="0">
              <a:highlight>
                <a:srgbClr val="FFFF00"/>
              </a:highlight>
              <a:ea typeface="Times New Roman" panose="02020603050405020304" pitchFamily="18" charset="0"/>
            </a:endParaRPr>
          </a:p>
          <a:p>
            <a:pPr marL="457200" indent="-457200">
              <a:buFont typeface="Wingdings" panose="05000000000000000000" pitchFamily="2" charset="2"/>
              <a:buChar char="ü"/>
            </a:pPr>
            <a:r>
              <a:rPr lang="en-GB" b="1" dirty="0">
                <a:ea typeface="Times New Roman" panose="02020603050405020304" pitchFamily="18" charset="0"/>
              </a:rPr>
              <a:t>The  method  of  </a:t>
            </a:r>
            <a:r>
              <a:rPr lang="en-GB" b="1" dirty="0" err="1">
                <a:ea typeface="Times New Roman" panose="02020603050405020304" pitchFamily="18" charset="0"/>
              </a:rPr>
              <a:t>biclustering</a:t>
            </a:r>
            <a:r>
              <a:rPr lang="en-GB" b="1" dirty="0">
                <a:ea typeface="Times New Roman" panose="02020603050405020304" pitchFamily="18" charset="0"/>
              </a:rPr>
              <a:t>  is  employed  to  uncover  relationships  between  countries  and indicators. </a:t>
            </a:r>
            <a:endParaRPr lang="cs-CZ" dirty="0"/>
          </a:p>
        </p:txBody>
      </p:sp>
      <p:sp>
        <p:nvSpPr>
          <p:cNvPr id="6" name="Zástupný symbol pro číslo snímku 5">
            <a:extLst>
              <a:ext uri="{FF2B5EF4-FFF2-40B4-BE49-F238E27FC236}">
                <a16:creationId xmlns:a16="http://schemas.microsoft.com/office/drawing/2014/main" id="{ED1B1E00-C0FF-1729-DF73-834D4B5A90D7}"/>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36</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604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BBD73-6280-31E1-5C3F-40370CD073B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58294C2-6A12-24A3-6834-A42782B1AC4D}"/>
              </a:ext>
            </a:extLst>
          </p:cNvPr>
          <p:cNvSpPr>
            <a:spLocks noGrp="1"/>
          </p:cNvSpPr>
          <p:nvPr>
            <p:ph type="title"/>
          </p:nvPr>
        </p:nvSpPr>
        <p:spPr/>
        <p:txBody>
          <a:bodyPr/>
          <a:lstStyle/>
          <a:p>
            <a:pPr algn="ctr"/>
            <a:r>
              <a:rPr lang="en-GB" sz="2400" dirty="0">
                <a:solidFill>
                  <a:srgbClr val="FF0000"/>
                </a:solidFill>
              </a:rPr>
              <a:t>Assessing Sustainable Development Performance and Alternative Concepts in a Group of Developed Countries</a:t>
            </a:r>
            <a:r>
              <a:rPr lang="cs-CZ" sz="2400" dirty="0">
                <a:solidFill>
                  <a:srgbClr val="FF0000"/>
                </a:solidFill>
              </a:rPr>
              <a:t> </a:t>
            </a:r>
            <a:r>
              <a:rPr lang="en-GB" sz="2400" dirty="0">
                <a:solidFill>
                  <a:srgbClr val="FF0000"/>
                </a:solidFill>
              </a:rPr>
              <a:t>in Europe</a:t>
            </a:r>
            <a:r>
              <a:rPr lang="cs-CZ" sz="2400" dirty="0">
                <a:solidFill>
                  <a:srgbClr val="FF0000"/>
                </a:solidFill>
              </a:rPr>
              <a:t> </a:t>
            </a:r>
            <a:r>
              <a:rPr lang="cs-CZ" sz="2800" dirty="0">
                <a:solidFill>
                  <a:srgbClr val="FF0000"/>
                </a:solidFill>
              </a:rPr>
              <a:t>(Drastichová &amp; Filzmoser, 2025)</a:t>
            </a:r>
            <a:endParaRPr lang="en-US" sz="2800" dirty="0">
              <a:solidFill>
                <a:srgbClr val="FF0000"/>
              </a:solidFill>
            </a:endParaRPr>
          </a:p>
        </p:txBody>
      </p:sp>
      <p:sp>
        <p:nvSpPr>
          <p:cNvPr id="3" name="Content Placeholder 2">
            <a:extLst>
              <a:ext uri="{FF2B5EF4-FFF2-40B4-BE49-F238E27FC236}">
                <a16:creationId xmlns:a16="http://schemas.microsoft.com/office/drawing/2014/main" id="{241D87B5-36D3-E701-977B-789EF15F8D65}"/>
              </a:ext>
            </a:extLst>
          </p:cNvPr>
          <p:cNvSpPr>
            <a:spLocks noGrp="1"/>
          </p:cNvSpPr>
          <p:nvPr>
            <p:ph idx="1"/>
          </p:nvPr>
        </p:nvSpPr>
        <p:spPr>
          <a:xfrm>
            <a:off x="357809" y="1540564"/>
            <a:ext cx="11390243" cy="5039139"/>
          </a:xfrm>
        </p:spPr>
        <p:txBody>
          <a:bodyPr>
            <a:normAutofit/>
          </a:bodyPr>
          <a:lstStyle/>
          <a:p>
            <a:pPr>
              <a:buFont typeface="Wingdings" panose="05000000000000000000" pitchFamily="2" charset="2"/>
              <a:buChar char="v"/>
            </a:pPr>
            <a:r>
              <a:rPr lang="en-US" b="1" dirty="0">
                <a:ea typeface="Times New Roman" panose="02020603050405020304" pitchFamily="18" charset="0"/>
              </a:rPr>
              <a:t>Methodology </a:t>
            </a:r>
          </a:p>
          <a:p>
            <a:endParaRPr lang="cs-CZ" b="1" dirty="0"/>
          </a:p>
          <a:p>
            <a:r>
              <a:rPr lang="en-GB" b="1" dirty="0"/>
              <a:t>BICLUSTERING</a:t>
            </a:r>
            <a:r>
              <a:rPr lang="cs-CZ" b="1" dirty="0"/>
              <a:t>:</a:t>
            </a:r>
            <a:r>
              <a:rPr lang="en-GB" b="1" dirty="0"/>
              <a:t> </a:t>
            </a:r>
            <a:r>
              <a:rPr lang="en-GB" dirty="0"/>
              <a:t>allows to generate groups of countries combined with groups of indicators. </a:t>
            </a:r>
            <a:endParaRPr lang="cs-CZ" dirty="0"/>
          </a:p>
          <a:p>
            <a:pPr marL="268288" indent="-268288">
              <a:buFont typeface="Wingdings" panose="05000000000000000000" pitchFamily="2" charset="2"/>
              <a:buChar char="Ø"/>
            </a:pPr>
            <a:r>
              <a:rPr lang="en-GB" b="1" dirty="0"/>
              <a:t>Conventional clustering procedures </a:t>
            </a:r>
            <a:r>
              <a:rPr lang="en-GB" dirty="0"/>
              <a:t>would just partition either countries or indicators, but not both</a:t>
            </a:r>
            <a:r>
              <a:rPr lang="cs-CZ" dirty="0"/>
              <a:t> </a:t>
            </a:r>
            <a:r>
              <a:rPr lang="en-GB" dirty="0"/>
              <a:t>at the same time. </a:t>
            </a:r>
            <a:endParaRPr lang="cs-CZ" dirty="0"/>
          </a:p>
          <a:p>
            <a:endParaRPr lang="cs-CZ" dirty="0"/>
          </a:p>
          <a:p>
            <a:pPr>
              <a:buFont typeface="Wingdings" panose="05000000000000000000" pitchFamily="2" charset="2"/>
              <a:buChar char="ü"/>
            </a:pPr>
            <a:r>
              <a:rPr lang="en-GB" dirty="0"/>
              <a:t>For </a:t>
            </a:r>
            <a:r>
              <a:rPr lang="en-GB" b="1" dirty="0" err="1"/>
              <a:t>biclustering</a:t>
            </a:r>
            <a:r>
              <a:rPr lang="en-GB" b="1" dirty="0"/>
              <a:t>, the R software package </a:t>
            </a:r>
            <a:r>
              <a:rPr lang="en-GB" b="1" dirty="0" err="1"/>
              <a:t>biclustermd</a:t>
            </a:r>
            <a:r>
              <a:rPr lang="en-GB" b="1" dirty="0"/>
              <a:t> </a:t>
            </a:r>
            <a:r>
              <a:rPr lang="en-GB" dirty="0"/>
              <a:t>(Li et al., 2020) was used, which internally can handle </a:t>
            </a:r>
            <a:r>
              <a:rPr lang="en-GB" dirty="0" err="1"/>
              <a:t>missings</a:t>
            </a:r>
            <a:r>
              <a:rPr lang="en-GB" dirty="0"/>
              <a:t>. </a:t>
            </a:r>
            <a:endParaRPr lang="cs-CZ" dirty="0"/>
          </a:p>
        </p:txBody>
      </p:sp>
      <p:sp>
        <p:nvSpPr>
          <p:cNvPr id="6" name="Zástupný symbol pro číslo snímku 5">
            <a:extLst>
              <a:ext uri="{FF2B5EF4-FFF2-40B4-BE49-F238E27FC236}">
                <a16:creationId xmlns:a16="http://schemas.microsoft.com/office/drawing/2014/main" id="{92A6243A-9BD2-E7C3-5E05-FC224137CDD2}"/>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37</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979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6301" y="181402"/>
            <a:ext cx="11042024" cy="437703"/>
          </a:xfrm>
        </p:spPr>
        <p:txBody>
          <a:bodyPr/>
          <a:lstStyle/>
          <a:p>
            <a:pPr algn="ctr"/>
            <a:r>
              <a:rPr lang="en-GB" sz="2000" dirty="0">
                <a:solidFill>
                  <a:srgbClr val="FF0000"/>
                </a:solidFill>
              </a:rPr>
              <a:t>Assessing Sustainable Development Performance and Alternative Concepts in a Group of Developed Countries</a:t>
            </a:r>
            <a:r>
              <a:rPr lang="cs-CZ" sz="2000" dirty="0">
                <a:solidFill>
                  <a:srgbClr val="FF0000"/>
                </a:solidFill>
              </a:rPr>
              <a:t> </a:t>
            </a:r>
            <a:r>
              <a:rPr lang="en-GB" sz="2000" dirty="0">
                <a:solidFill>
                  <a:srgbClr val="FF0000"/>
                </a:solidFill>
              </a:rPr>
              <a:t>in Europe</a:t>
            </a:r>
            <a:r>
              <a:rPr lang="cs-CZ" sz="2400" dirty="0">
                <a:solidFill>
                  <a:srgbClr val="FF0000"/>
                </a:solidFill>
              </a:rPr>
              <a:t>(Drastichová &amp; Filzmoser, 2025)</a:t>
            </a:r>
            <a:endParaRPr lang="en-US" sz="20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38</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Obdélník 7"/>
          <p:cNvSpPr/>
          <p:nvPr/>
        </p:nvSpPr>
        <p:spPr>
          <a:xfrm>
            <a:off x="273675" y="619105"/>
            <a:ext cx="5650250" cy="369332"/>
          </a:xfrm>
          <a:prstGeom prst="rect">
            <a:avLst/>
          </a:prstGeom>
        </p:spPr>
        <p:txBody>
          <a:bodyPr wrap="square">
            <a:spAutoFit/>
          </a:bodyPr>
          <a:lstStyle/>
          <a:p>
            <a:r>
              <a:rPr lang="cs-CZ" b="1" dirty="0">
                <a:solidFill>
                  <a:srgbClr val="FF0000"/>
                </a:solidFill>
                <a:latin typeface="Times New Roman" panose="02020603050405020304" pitchFamily="18" charset="0"/>
                <a:ea typeface="Times New Roman" panose="02020603050405020304" pitchFamily="18" charset="0"/>
              </a:rPr>
              <a:t>T</a:t>
            </a:r>
            <a:r>
              <a:rPr lang="en-GB" b="1" dirty="0">
                <a:solidFill>
                  <a:srgbClr val="FF0000"/>
                </a:solidFill>
                <a:latin typeface="Times New Roman" panose="02020603050405020304" pitchFamily="18" charset="0"/>
                <a:ea typeface="Times New Roman" panose="02020603050405020304" pitchFamily="18" charset="0"/>
              </a:rPr>
              <a:t>able </a:t>
            </a:r>
            <a:r>
              <a:rPr lang="cs-CZ" b="1" dirty="0">
                <a:solidFill>
                  <a:srgbClr val="FF0000"/>
                </a:solidFill>
                <a:latin typeface="Times New Roman" panose="02020603050405020304" pitchFamily="18" charset="0"/>
                <a:ea typeface="Times New Roman" panose="02020603050405020304" pitchFamily="18" charset="0"/>
              </a:rPr>
              <a:t>1: </a:t>
            </a:r>
            <a:r>
              <a:rPr lang="en-GB" b="1" dirty="0">
                <a:latin typeface="Times New Roman" panose="02020603050405020304" pitchFamily="18" charset="0"/>
                <a:ea typeface="Times New Roman" panose="02020603050405020304" pitchFamily="18" charset="0"/>
              </a:rPr>
              <a:t>The 28 indicators applied in the analysis</a:t>
            </a:r>
            <a:endParaRPr lang="cs-CZ" b="1" dirty="0"/>
          </a:p>
        </p:txBody>
      </p:sp>
      <p:graphicFrame>
        <p:nvGraphicFramePr>
          <p:cNvPr id="10" name="Tabulka 9"/>
          <p:cNvGraphicFramePr>
            <a:graphicFrameLocks noGrp="1"/>
          </p:cNvGraphicFramePr>
          <p:nvPr/>
        </p:nvGraphicFramePr>
        <p:xfrm>
          <a:off x="406400" y="1050478"/>
          <a:ext cx="11558588" cy="5588290"/>
        </p:xfrm>
        <a:graphic>
          <a:graphicData uri="http://schemas.openxmlformats.org/drawingml/2006/table">
            <a:tbl>
              <a:tblPr firstRow="1" firstCol="1" bandRow="1" bandCol="1"/>
              <a:tblGrid>
                <a:gridCol w="3378199">
                  <a:extLst>
                    <a:ext uri="{9D8B030D-6E8A-4147-A177-3AD203B41FA5}">
                      <a16:colId xmlns:a16="http://schemas.microsoft.com/office/drawing/2014/main" val="20000"/>
                    </a:ext>
                  </a:extLst>
                </a:gridCol>
                <a:gridCol w="4392590">
                  <a:extLst>
                    <a:ext uri="{9D8B030D-6E8A-4147-A177-3AD203B41FA5}">
                      <a16:colId xmlns:a16="http://schemas.microsoft.com/office/drawing/2014/main" val="20001"/>
                    </a:ext>
                  </a:extLst>
                </a:gridCol>
                <a:gridCol w="3787799">
                  <a:extLst>
                    <a:ext uri="{9D8B030D-6E8A-4147-A177-3AD203B41FA5}">
                      <a16:colId xmlns:a16="http://schemas.microsoft.com/office/drawing/2014/main" val="20002"/>
                    </a:ext>
                  </a:extLst>
                </a:gridCol>
              </a:tblGrid>
              <a:tr h="477360">
                <a:tc>
                  <a:txBody>
                    <a:bodyPr/>
                    <a:lstStyle/>
                    <a:p>
                      <a:pPr marL="0" indent="0"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People at risk of income poverty after social transfers [SDG1] (PIP1); Percentage</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GB" sz="1400" b="1" dirty="0">
                          <a:solidFill>
                            <a:srgbClr val="000000"/>
                          </a:solidFill>
                          <a:effectLst/>
                          <a:latin typeface="+mj-lt"/>
                          <a:ea typeface="SimSun" panose="02010600030101010101" pitchFamily="2" charset="-122"/>
                          <a:cs typeface="Times New Roman" panose="02020603050405020304" pitchFamily="18" charset="0"/>
                        </a:rPr>
                        <a:t>Share of renewable energy in gross final energy consumption by sector; [SDG7]</a:t>
                      </a:r>
                      <a:r>
                        <a:rPr lang="en-US" sz="1400" b="1" dirty="0">
                          <a:solidFill>
                            <a:srgbClr val="000000"/>
                          </a:solidFill>
                          <a:effectLst/>
                          <a:latin typeface="+mj-lt"/>
                          <a:ea typeface="SimSun" panose="02010600030101010101" pitchFamily="2" charset="-122"/>
                          <a:cs typeface="Times New Roman" panose="02020603050405020304" pitchFamily="18" charset="0"/>
                        </a:rPr>
                        <a:t> (</a:t>
                      </a:r>
                      <a:r>
                        <a:rPr lang="en-GB" sz="1400" b="1" dirty="0">
                          <a:solidFill>
                            <a:srgbClr val="000000"/>
                          </a:solidFill>
                          <a:effectLst/>
                          <a:latin typeface="+mj-lt"/>
                          <a:ea typeface="SimSun" panose="02010600030101010101" pitchFamily="2" charset="-122"/>
                          <a:cs typeface="Times New Roman" panose="02020603050405020304" pitchFamily="18" charset="0"/>
                        </a:rPr>
                        <a:t>SRE7); Percentage </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Recycling rate of municipal waste [SDG11] (RR11)  </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09916">
                <a:tc>
                  <a:txBody>
                    <a:bodyPr/>
                    <a:lstStyle/>
                    <a:p>
                      <a:pPr marL="0" indent="0"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Area under organic farming [SDG02] (AOF2); Percentage</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0320" algn="ctr">
                        <a:lnSpc>
                          <a:spcPts val="1300"/>
                        </a:lnSpc>
                        <a:spcAft>
                          <a:spcPts val="0"/>
                        </a:spcAft>
                      </a:pPr>
                      <a:r>
                        <a:rPr lang="en-GB" sz="1400" b="1">
                          <a:solidFill>
                            <a:srgbClr val="000000"/>
                          </a:solidFill>
                          <a:effectLst/>
                          <a:latin typeface="+mj-lt"/>
                          <a:ea typeface="SimSun" panose="02010600030101010101" pitchFamily="2" charset="-122"/>
                          <a:cs typeface="Times New Roman" panose="02020603050405020304" pitchFamily="18" charset="0"/>
                        </a:rPr>
                        <a:t>Population unable to keep home adequately warm by poverty status [SDG7] (PUV7); Percentage</a:t>
                      </a:r>
                      <a:endParaRPr lang="cs-CZ" sz="1400" b="1">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Resource productivity [SDG12] (RP12); PPS per kilogram</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05345">
                <a:tc>
                  <a:txBody>
                    <a:bodyPr/>
                    <a:lstStyle/>
                    <a:p>
                      <a:pPr marL="0" indent="0"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Healthy life years at birth; </a:t>
                      </a:r>
                      <a:r>
                        <a:rPr lang="en-GB" sz="1400" b="1" dirty="0">
                          <a:solidFill>
                            <a:srgbClr val="000000"/>
                          </a:solidFill>
                          <a:effectLst/>
                          <a:latin typeface="+mj-lt"/>
                          <a:ea typeface="SimSun" panose="02010600030101010101" pitchFamily="2" charset="-122"/>
                          <a:cs typeface="Times New Roman" panose="02020603050405020304" pitchFamily="18" charset="0"/>
                        </a:rPr>
                        <a:t>[SDG03] </a:t>
                      </a:r>
                      <a:r>
                        <a:rPr lang="en-US" sz="1400" b="1" dirty="0">
                          <a:solidFill>
                            <a:srgbClr val="000000"/>
                          </a:solidFill>
                          <a:effectLst/>
                          <a:latin typeface="+mj-lt"/>
                          <a:ea typeface="SimSun" panose="02010600030101010101" pitchFamily="2" charset="-122"/>
                          <a:cs typeface="Times New Roman" panose="02020603050405020304" pitchFamily="18" charset="0"/>
                        </a:rPr>
                        <a:t>(HLY3); Year</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GB" sz="1400" b="1" dirty="0">
                          <a:solidFill>
                            <a:srgbClr val="000000"/>
                          </a:solidFill>
                          <a:effectLst/>
                          <a:latin typeface="+mj-lt"/>
                          <a:ea typeface="SimSun" panose="02010600030101010101" pitchFamily="2" charset="-122"/>
                          <a:cs typeface="Times New Roman" panose="02020603050405020304" pitchFamily="18" charset="0"/>
                        </a:rPr>
                        <a:t>Real GDP per capita [SDG8] (GDP8); Chain linked volumes; Percentage change on previous period</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Raw material consumption [SDG12] (RMC12); </a:t>
                      </a:r>
                      <a:r>
                        <a:rPr lang="en-US" sz="1400" b="1" dirty="0" err="1">
                          <a:solidFill>
                            <a:srgbClr val="000000"/>
                          </a:solidFill>
                          <a:effectLst/>
                          <a:latin typeface="+mj-lt"/>
                          <a:ea typeface="SimSun" panose="02010600030101010101" pitchFamily="2" charset="-122"/>
                          <a:cs typeface="Times New Roman" panose="02020603050405020304" pitchFamily="18" charset="0"/>
                        </a:rPr>
                        <a:t>Tonnes</a:t>
                      </a:r>
                      <a:r>
                        <a:rPr lang="en-US" sz="1400" b="1" dirty="0">
                          <a:solidFill>
                            <a:srgbClr val="000000"/>
                          </a:solidFill>
                          <a:effectLst/>
                          <a:latin typeface="+mj-lt"/>
                          <a:ea typeface="SimSun" panose="02010600030101010101" pitchFamily="2" charset="-122"/>
                          <a:cs typeface="Times New Roman" panose="02020603050405020304" pitchFamily="18" charset="0"/>
                        </a:rPr>
                        <a:t> per capita</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762493">
                <a:tc>
                  <a:txBody>
                    <a:bodyPr/>
                    <a:lstStyle/>
                    <a:p>
                      <a:pPr indent="269875" algn="ctr">
                        <a:lnSpc>
                          <a:spcPts val="1300"/>
                        </a:lnSpc>
                        <a:spcAft>
                          <a:spcPts val="0"/>
                        </a:spcAft>
                      </a:pPr>
                      <a:r>
                        <a:rPr lang="en-GB" sz="1400" b="1" dirty="0">
                          <a:solidFill>
                            <a:srgbClr val="000000"/>
                          </a:solidFill>
                          <a:effectLst/>
                          <a:latin typeface="+mj-lt"/>
                          <a:ea typeface="SimSun" panose="02010600030101010101" pitchFamily="2" charset="-122"/>
                          <a:cs typeface="Times New Roman" panose="02020603050405020304" pitchFamily="18" charset="0"/>
                        </a:rPr>
                        <a:t>Share of people with good or very good perceived health; [SDG03] (SPH3); Percentage;</a:t>
                      </a:r>
                      <a:r>
                        <a:rPr lang="en-US" sz="1400" b="1" dirty="0">
                          <a:solidFill>
                            <a:srgbClr val="000000"/>
                          </a:solidFill>
                          <a:effectLst/>
                          <a:latin typeface="+mj-lt"/>
                          <a:ea typeface="SimSun" panose="02010600030101010101" pitchFamily="2" charset="-122"/>
                          <a:cs typeface="Times New Roman" panose="02020603050405020304" pitchFamily="18" charset="0"/>
                        </a:rPr>
                        <a:t> Age class: 16 years or over; Level: very good/good;</a:t>
                      </a:r>
                      <a:r>
                        <a:rPr lang="en-GB" sz="1400" b="1" dirty="0">
                          <a:solidFill>
                            <a:srgbClr val="000000"/>
                          </a:solidFill>
                          <a:effectLst/>
                          <a:latin typeface="+mj-lt"/>
                          <a:ea typeface="SimSun" panose="02010600030101010101" pitchFamily="2" charset="-122"/>
                          <a:cs typeface="Times New Roman" panose="02020603050405020304" pitchFamily="18" charset="0"/>
                        </a:rPr>
                        <a:t>	</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GB" sz="1400" b="1" dirty="0">
                          <a:solidFill>
                            <a:srgbClr val="000000"/>
                          </a:solidFill>
                          <a:effectLst/>
                          <a:latin typeface="+mj-lt"/>
                          <a:ea typeface="SimSun" panose="02010600030101010101" pitchFamily="2" charset="-122"/>
                          <a:cs typeface="Times New Roman" panose="02020603050405020304" pitchFamily="18" charset="0"/>
                        </a:rPr>
                        <a:t>Employment rate [SDG8] (GDP8); Percentage of total population; Age class: 20 - 64 years; </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Circular material use rate [SDG12] (CMU12); Percentage</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09916">
                <a:tc>
                  <a:txBody>
                    <a:bodyPr/>
                    <a:lstStyle/>
                    <a:p>
                      <a:pPr marL="0" indent="0" algn="ctr">
                        <a:lnSpc>
                          <a:spcPts val="1300"/>
                        </a:lnSpc>
                        <a:spcAft>
                          <a:spcPts val="0"/>
                        </a:spcAft>
                      </a:pPr>
                      <a:r>
                        <a:rPr lang="en-GB" sz="1400" b="1" dirty="0">
                          <a:solidFill>
                            <a:srgbClr val="000000"/>
                          </a:solidFill>
                          <a:effectLst/>
                          <a:latin typeface="+mj-lt"/>
                          <a:ea typeface="SimSun" panose="02010600030101010101" pitchFamily="2" charset="-122"/>
                          <a:cs typeface="Times New Roman" panose="02020603050405020304" pitchFamily="18" charset="0"/>
                        </a:rPr>
                        <a:t>Life expectancy by age and sex [SDG03] (LE3); Yea; Age class: less than 1 year</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GB" sz="1400" b="1">
                          <a:solidFill>
                            <a:srgbClr val="000000"/>
                          </a:solidFill>
                          <a:effectLst/>
                          <a:latin typeface="+mj-lt"/>
                          <a:ea typeface="SimSun" panose="02010600030101010101" pitchFamily="2" charset="-122"/>
                          <a:cs typeface="Times New Roman" panose="02020603050405020304" pitchFamily="18" charset="0"/>
                        </a:rPr>
                        <a:t>Investment share of GDP by institutional sectors [SDG08] (ISP8)</a:t>
                      </a:r>
                      <a:endParaRPr lang="cs-CZ" sz="1400" b="1">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Net GHG emissions [SDG13] (NG13); </a:t>
                      </a:r>
                      <a:r>
                        <a:rPr lang="en-US" sz="1400" b="1" dirty="0" err="1">
                          <a:solidFill>
                            <a:srgbClr val="000000"/>
                          </a:solidFill>
                          <a:effectLst/>
                          <a:latin typeface="+mj-lt"/>
                          <a:ea typeface="SimSun" panose="02010600030101010101" pitchFamily="2" charset="-122"/>
                          <a:cs typeface="Times New Roman" panose="02020603050405020304" pitchFamily="18" charset="0"/>
                        </a:rPr>
                        <a:t>Tonnes</a:t>
                      </a:r>
                      <a:r>
                        <a:rPr lang="en-US" sz="1400" b="1" dirty="0">
                          <a:solidFill>
                            <a:srgbClr val="000000"/>
                          </a:solidFill>
                          <a:effectLst/>
                          <a:latin typeface="+mj-lt"/>
                          <a:ea typeface="SimSun" panose="02010600030101010101" pitchFamily="2" charset="-122"/>
                          <a:cs typeface="Times New Roman" panose="02020603050405020304" pitchFamily="18" charset="0"/>
                        </a:rPr>
                        <a:t> per capita </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633918">
                <a:tc>
                  <a:txBody>
                    <a:bodyPr/>
                    <a:lstStyle/>
                    <a:p>
                      <a:pPr marL="0" indent="0" algn="ctr">
                        <a:lnSpc>
                          <a:spcPts val="1300"/>
                        </a:lnSpc>
                        <a:spcAft>
                          <a:spcPts val="0"/>
                        </a:spcAft>
                      </a:pPr>
                      <a:r>
                        <a:rPr lang="en-GB" sz="1400" b="1" dirty="0">
                          <a:solidFill>
                            <a:srgbClr val="000000"/>
                          </a:solidFill>
                          <a:effectLst/>
                          <a:latin typeface="+mj-lt"/>
                          <a:ea typeface="SimSun" panose="02010600030101010101" pitchFamily="2" charset="-122"/>
                          <a:cs typeface="Times New Roman" panose="02020603050405020304" pitchFamily="18" charset="0"/>
                        </a:rPr>
                        <a:t>Self-reported unmet need for medical examination and care [SDG3] (SUN3); Percentage; Age class: 16 years or over</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GB" sz="1400" b="1">
                          <a:solidFill>
                            <a:srgbClr val="000000"/>
                          </a:solidFill>
                          <a:effectLst/>
                          <a:latin typeface="+mj-lt"/>
                          <a:ea typeface="SimSun" panose="02010600030101010101" pitchFamily="2" charset="-122"/>
                          <a:cs typeface="Times New Roman" panose="02020603050405020304" pitchFamily="18" charset="0"/>
                        </a:rPr>
                        <a:t>Long-term unemployment rate [SDG8] (LU8); Percentage of population in the labour force; Age class: 15 - 74 years;</a:t>
                      </a:r>
                      <a:endParaRPr lang="cs-CZ" sz="1400" b="1">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Population reporting occurrence of crime, violence or vandalism in their area by poverty status [SDG16] (PCV16); Percentage</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05345">
                <a:tc>
                  <a:txBody>
                    <a:bodyPr/>
                    <a:lstStyle/>
                    <a:p>
                      <a:pPr marL="0" indent="0" algn="ctr">
                        <a:lnSpc>
                          <a:spcPts val="1300"/>
                        </a:lnSpc>
                        <a:spcAft>
                          <a:spcPts val="0"/>
                        </a:spcAft>
                      </a:pPr>
                      <a:r>
                        <a:rPr lang="en-GB" sz="1400" b="1" dirty="0">
                          <a:solidFill>
                            <a:srgbClr val="000000"/>
                          </a:solidFill>
                          <a:effectLst/>
                          <a:latin typeface="+mj-lt"/>
                          <a:ea typeface="SimSun" panose="02010600030101010101" pitchFamily="2" charset="-122"/>
                          <a:cs typeface="Times New Roman" panose="02020603050405020304" pitchFamily="18" charset="0"/>
                        </a:rPr>
                        <a:t>Adult participation in learning by sex [SDG4] (APL4); Percentage; Age class: 25 - 64 years; </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GB" sz="1400" b="1">
                          <a:solidFill>
                            <a:srgbClr val="000000"/>
                          </a:solidFill>
                          <a:effectLst/>
                          <a:latin typeface="+mj-lt"/>
                          <a:ea typeface="SimSun" panose="02010600030101010101" pitchFamily="2" charset="-122"/>
                          <a:cs typeface="Times New Roman" panose="02020603050405020304" pitchFamily="18" charset="0"/>
                        </a:rPr>
                        <a:t>Gross domestic expenditure on R&amp;D [SDG9] (ERD9); all sectors, percentage of GDP</a:t>
                      </a:r>
                      <a:endParaRPr lang="cs-CZ" sz="1400" b="1">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Corruption Perceptions Index [SDG16] (CPI16); Number</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633918">
                <a:tc>
                  <a:txBody>
                    <a:bodyPr/>
                    <a:lstStyle/>
                    <a:p>
                      <a:pPr marL="0" indent="0" algn="ctr">
                        <a:lnSpc>
                          <a:spcPts val="1300"/>
                        </a:lnSpc>
                        <a:spcAft>
                          <a:spcPts val="0"/>
                        </a:spcAft>
                      </a:pPr>
                      <a:r>
                        <a:rPr lang="en-GB" sz="1400" b="1" dirty="0">
                          <a:solidFill>
                            <a:srgbClr val="000000"/>
                          </a:solidFill>
                          <a:effectLst/>
                          <a:latin typeface="+mj-lt"/>
                          <a:ea typeface="SimSun" panose="02010600030101010101" pitchFamily="2" charset="-122"/>
                          <a:cs typeface="Times New Roman" panose="02020603050405020304" pitchFamily="18" charset="0"/>
                        </a:rPr>
                        <a:t>Tertiary educational attainment by sex [SDG4] (TE4); Percentage; Age class: 25 - 34 years; </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GB" sz="1400" b="1">
                          <a:solidFill>
                            <a:srgbClr val="000000"/>
                          </a:solidFill>
                          <a:effectLst/>
                          <a:latin typeface="+mj-lt"/>
                          <a:ea typeface="SimSun" panose="02010600030101010101" pitchFamily="2" charset="-122"/>
                          <a:cs typeface="Times New Roman" panose="02020603050405020304" pitchFamily="18" charset="0"/>
                        </a:rPr>
                        <a:t>Adjusted gross disposable income of households per capita [SDG10] (AI10); Purchasing power standard (PPS, EU27 from 2020), per inhabit.</a:t>
                      </a:r>
                      <a:endParaRPr lang="cs-CZ" sz="1400" b="1">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indent="0"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Share of environmental taxes in total tax revenues [SDG17] (ET17); Percentage of total revenues from taxes and social contributions (excluding imputed social contributions). Environmental tax revenues – from four types of taxes: energy taxes, transport taxes, pollution and resource taxes</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840163">
                <a:tc>
                  <a:txBody>
                    <a:bodyPr/>
                    <a:lstStyle/>
                    <a:p>
                      <a:pPr marL="0" indent="0" algn="ctr">
                        <a:lnSpc>
                          <a:spcPts val="1300"/>
                        </a:lnSpc>
                        <a:spcAft>
                          <a:spcPts val="0"/>
                        </a:spcAft>
                      </a:pPr>
                      <a:r>
                        <a:rPr lang="en-GB" sz="1400" b="1" dirty="0">
                          <a:solidFill>
                            <a:srgbClr val="000000"/>
                          </a:solidFill>
                          <a:effectLst/>
                          <a:latin typeface="+mj-lt"/>
                          <a:ea typeface="SimSun" panose="02010600030101010101" pitchFamily="2" charset="-122"/>
                          <a:cs typeface="Times New Roman" panose="02020603050405020304" pitchFamily="18" charset="0"/>
                        </a:rPr>
                        <a:t>Inactive population due to caring responsibilities by sex [SDG5] IPC5; Percentage of population outside the labour force, wanting to work; Age class: 20 - 64 years</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US" sz="1400" b="1">
                          <a:solidFill>
                            <a:srgbClr val="000000"/>
                          </a:solidFill>
                          <a:effectLst/>
                          <a:latin typeface="+mj-lt"/>
                          <a:ea typeface="SimSun" panose="02010600030101010101" pitchFamily="2" charset="-122"/>
                          <a:cs typeface="Times New Roman" panose="02020603050405020304" pitchFamily="18" charset="0"/>
                        </a:rPr>
                        <a:t>Income distribution [SDG10] (ID10); Ratio</a:t>
                      </a:r>
                      <a:endParaRPr lang="cs-CZ" sz="1400" b="1">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8"/>
                  </a:ext>
                </a:extLst>
              </a:tr>
              <a:tr h="409916">
                <a:tc>
                  <a:txBody>
                    <a:bodyPr/>
                    <a:lstStyle/>
                    <a:p>
                      <a:pPr marL="0" indent="0"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Gender pay gap in unadjusted form [SDG5] (GPG5); Percentage</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269875" algn="ctr">
                        <a:lnSpc>
                          <a:spcPts val="1300"/>
                        </a:lnSpc>
                        <a:spcAft>
                          <a:spcPts val="0"/>
                        </a:spcAft>
                      </a:pPr>
                      <a:r>
                        <a:rPr lang="en-US" sz="1400" b="1" dirty="0">
                          <a:solidFill>
                            <a:srgbClr val="000000"/>
                          </a:solidFill>
                          <a:effectLst/>
                          <a:latin typeface="+mj-lt"/>
                          <a:ea typeface="SimSun" panose="02010600030101010101" pitchFamily="2" charset="-122"/>
                          <a:cs typeface="Times New Roman" panose="02020603050405020304" pitchFamily="18" charset="0"/>
                        </a:rPr>
                        <a:t>Severe housing deprivation rate by poverty status [SDG11] (HD11); percentage </a:t>
                      </a:r>
                      <a:endParaRPr lang="cs-CZ" sz="1400" b="1" dirty="0">
                        <a:solidFill>
                          <a:srgbClr val="000000"/>
                        </a:solidFill>
                        <a:effectLst/>
                        <a:latin typeface="+mj-lt"/>
                        <a:ea typeface="SimSun" panose="02010600030101010101" pitchFamily="2" charset="-122"/>
                        <a:cs typeface="Times New Roman" panose="02020603050405020304" pitchFamily="18" charset="0"/>
                      </a:endParaRPr>
                    </a:p>
                  </a:txBody>
                  <a:tcPr marL="39977" marR="39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39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Tabulka 2"/>
          <p:cNvGraphicFramePr>
            <a:graphicFrameLocks noGrp="1"/>
          </p:cNvGraphicFramePr>
          <p:nvPr/>
        </p:nvGraphicFramePr>
        <p:xfrm>
          <a:off x="92596" y="1176790"/>
          <a:ext cx="11960860" cy="825807"/>
        </p:xfrm>
        <a:graphic>
          <a:graphicData uri="http://schemas.openxmlformats.org/drawingml/2006/table">
            <a:tbl>
              <a:tblPr firstRow="1" firstCol="1" bandRow="1">
                <a:tableStyleId>{5C22544A-7EE6-4342-B048-85BDC9FD1C3A}</a:tableStyleId>
              </a:tblPr>
              <a:tblGrid>
                <a:gridCol w="2180704">
                  <a:extLst>
                    <a:ext uri="{9D8B030D-6E8A-4147-A177-3AD203B41FA5}">
                      <a16:colId xmlns:a16="http://schemas.microsoft.com/office/drawing/2014/main" val="20000"/>
                    </a:ext>
                  </a:extLst>
                </a:gridCol>
                <a:gridCol w="2070100">
                  <a:extLst>
                    <a:ext uri="{9D8B030D-6E8A-4147-A177-3AD203B41FA5}">
                      <a16:colId xmlns:a16="http://schemas.microsoft.com/office/drawing/2014/main" val="20001"/>
                    </a:ext>
                  </a:extLst>
                </a:gridCol>
                <a:gridCol w="1552606">
                  <a:extLst>
                    <a:ext uri="{9D8B030D-6E8A-4147-A177-3AD203B41FA5}">
                      <a16:colId xmlns:a16="http://schemas.microsoft.com/office/drawing/2014/main" val="20002"/>
                    </a:ext>
                  </a:extLst>
                </a:gridCol>
                <a:gridCol w="2428055">
                  <a:extLst>
                    <a:ext uri="{9D8B030D-6E8A-4147-A177-3AD203B41FA5}">
                      <a16:colId xmlns:a16="http://schemas.microsoft.com/office/drawing/2014/main" val="20003"/>
                    </a:ext>
                  </a:extLst>
                </a:gridCol>
                <a:gridCol w="2140993">
                  <a:extLst>
                    <a:ext uri="{9D8B030D-6E8A-4147-A177-3AD203B41FA5}">
                      <a16:colId xmlns:a16="http://schemas.microsoft.com/office/drawing/2014/main" val="20004"/>
                    </a:ext>
                  </a:extLst>
                </a:gridCol>
                <a:gridCol w="1588402">
                  <a:extLst>
                    <a:ext uri="{9D8B030D-6E8A-4147-A177-3AD203B41FA5}">
                      <a16:colId xmlns:a16="http://schemas.microsoft.com/office/drawing/2014/main" val="20005"/>
                    </a:ext>
                  </a:extLst>
                </a:gridCol>
              </a:tblGrid>
              <a:tr h="407590">
                <a:tc>
                  <a:txBody>
                    <a:bodyPr/>
                    <a:lstStyle/>
                    <a:p>
                      <a:pPr algn="just">
                        <a:spcAft>
                          <a:spcPts val="0"/>
                        </a:spcAft>
                      </a:pPr>
                      <a:r>
                        <a:rPr lang="pl-PL" sz="2000" b="1">
                          <a:effectLst/>
                        </a:rPr>
                        <a:t>C group 1</a:t>
                      </a:r>
                      <a:endParaRPr lang="cs-CZ"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tc>
                <a:tc>
                  <a:txBody>
                    <a:bodyPr/>
                    <a:lstStyle/>
                    <a:p>
                      <a:pPr algn="just">
                        <a:spcAft>
                          <a:spcPts val="0"/>
                        </a:spcAft>
                      </a:pPr>
                      <a:r>
                        <a:rPr lang="pl-PL" sz="2000" b="1">
                          <a:effectLst/>
                        </a:rPr>
                        <a:t>C group 2</a:t>
                      </a:r>
                      <a:endParaRPr lang="cs-CZ"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tc>
                <a:tc>
                  <a:txBody>
                    <a:bodyPr/>
                    <a:lstStyle/>
                    <a:p>
                      <a:pPr algn="just">
                        <a:spcAft>
                          <a:spcPts val="0"/>
                        </a:spcAft>
                      </a:pPr>
                      <a:r>
                        <a:rPr lang="pl-PL" sz="2000" b="1" dirty="0">
                          <a:effectLst/>
                        </a:rPr>
                        <a:t>C group 3</a:t>
                      </a:r>
                      <a:endParaRPr lang="cs-CZ"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tc>
                <a:tc>
                  <a:txBody>
                    <a:bodyPr/>
                    <a:lstStyle/>
                    <a:p>
                      <a:pPr algn="just">
                        <a:spcAft>
                          <a:spcPts val="0"/>
                        </a:spcAft>
                      </a:pPr>
                      <a:r>
                        <a:rPr lang="pl-PL" sz="2000" b="1">
                          <a:effectLst/>
                        </a:rPr>
                        <a:t>C group</a:t>
                      </a:r>
                      <a:r>
                        <a:rPr lang="pl-PL" sz="1600" b="1">
                          <a:effectLst/>
                        </a:rPr>
                        <a:t> 4</a:t>
                      </a:r>
                      <a:endParaRPr lang="cs-CZ"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tc>
                <a:tc>
                  <a:txBody>
                    <a:bodyPr/>
                    <a:lstStyle/>
                    <a:p>
                      <a:pPr algn="just">
                        <a:spcAft>
                          <a:spcPts val="0"/>
                        </a:spcAft>
                      </a:pPr>
                      <a:r>
                        <a:rPr lang="pl-PL" sz="2000" b="1">
                          <a:effectLst/>
                        </a:rPr>
                        <a:t>C group</a:t>
                      </a:r>
                      <a:r>
                        <a:rPr lang="pl-PL" sz="1600" b="1">
                          <a:effectLst/>
                        </a:rPr>
                        <a:t> 5</a:t>
                      </a:r>
                      <a:endParaRPr lang="cs-CZ"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tc>
                <a:tc>
                  <a:txBody>
                    <a:bodyPr/>
                    <a:lstStyle/>
                    <a:p>
                      <a:pPr algn="just">
                        <a:spcAft>
                          <a:spcPts val="0"/>
                        </a:spcAft>
                      </a:pPr>
                      <a:r>
                        <a:rPr lang="pl-PL" sz="2000" b="1">
                          <a:effectLst/>
                        </a:rPr>
                        <a:t>C group </a:t>
                      </a:r>
                      <a:r>
                        <a:rPr lang="pl-PL" sz="1600" b="1">
                          <a:effectLst/>
                        </a:rPr>
                        <a:t>6</a:t>
                      </a:r>
                      <a:endParaRPr lang="cs-CZ"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tc>
                <a:extLst>
                  <a:ext uri="{0D108BD9-81ED-4DB2-BD59-A6C34878D82A}">
                    <a16:rowId xmlns:a16="http://schemas.microsoft.com/office/drawing/2014/main" val="10000"/>
                  </a:ext>
                </a:extLst>
              </a:tr>
              <a:tr h="418217">
                <a:tc>
                  <a:txBody>
                    <a:bodyPr/>
                    <a:lstStyle/>
                    <a:p>
                      <a:pPr algn="just">
                        <a:spcAft>
                          <a:spcPts val="0"/>
                        </a:spcAft>
                      </a:pPr>
                      <a:r>
                        <a:rPr lang="pl-PL" sz="1600" b="1" dirty="0">
                          <a:solidFill>
                            <a:sysClr val="windowText" lastClr="000000"/>
                          </a:solidFill>
                          <a:effectLst/>
                        </a:rPr>
                        <a:t>AT, DK, FI, IS, NO, SE, CH</a:t>
                      </a:r>
                      <a:endParaRPr lang="cs-CZ" sz="1600" b="1"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solidFill>
                      <a:schemeClr val="tx2">
                        <a:lumMod val="20000"/>
                        <a:lumOff val="80000"/>
                      </a:schemeClr>
                    </a:solidFill>
                  </a:tcPr>
                </a:tc>
                <a:tc>
                  <a:txBody>
                    <a:bodyPr/>
                    <a:lstStyle/>
                    <a:p>
                      <a:pPr algn="just">
                        <a:spcAft>
                          <a:spcPts val="0"/>
                        </a:spcAft>
                      </a:pPr>
                      <a:r>
                        <a:rPr lang="pl-PL" sz="1600" b="1" dirty="0">
                          <a:solidFill>
                            <a:sysClr val="windowText" lastClr="000000"/>
                          </a:solidFill>
                          <a:effectLst/>
                        </a:rPr>
                        <a:t>BE, FR, DE, LU, NL, UK</a:t>
                      </a:r>
                      <a:endParaRPr lang="cs-CZ" sz="1600" b="1"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solidFill>
                      <a:schemeClr val="tx2">
                        <a:lumMod val="20000"/>
                        <a:lumOff val="80000"/>
                      </a:schemeClr>
                    </a:solidFill>
                  </a:tcPr>
                </a:tc>
                <a:tc>
                  <a:txBody>
                    <a:bodyPr/>
                    <a:lstStyle/>
                    <a:p>
                      <a:pPr algn="just">
                        <a:spcAft>
                          <a:spcPts val="0"/>
                        </a:spcAft>
                      </a:pPr>
                      <a:r>
                        <a:rPr lang="pl-PL" sz="1600" b="1" dirty="0">
                          <a:solidFill>
                            <a:sysClr val="windowText" lastClr="000000"/>
                          </a:solidFill>
                          <a:effectLst/>
                        </a:rPr>
                        <a:t>BG, LV, RO</a:t>
                      </a:r>
                      <a:endParaRPr lang="cs-CZ" sz="1600" b="1"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solidFill>
                      <a:schemeClr val="tx2">
                        <a:lumMod val="20000"/>
                        <a:lumOff val="80000"/>
                      </a:schemeClr>
                    </a:solidFill>
                  </a:tcPr>
                </a:tc>
                <a:tc>
                  <a:txBody>
                    <a:bodyPr/>
                    <a:lstStyle/>
                    <a:p>
                      <a:pPr algn="just">
                        <a:spcAft>
                          <a:spcPts val="0"/>
                        </a:spcAft>
                      </a:pPr>
                      <a:r>
                        <a:rPr lang="pl-PL" sz="1600" b="1" dirty="0">
                          <a:solidFill>
                            <a:sysClr val="windowText" lastClr="000000"/>
                          </a:solidFill>
                          <a:effectLst/>
                        </a:rPr>
                        <a:t>HR, EE, HU, LT, PL, PT, SK</a:t>
                      </a:r>
                      <a:endParaRPr lang="cs-CZ" sz="1600" b="1"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solidFill>
                      <a:schemeClr val="tx2">
                        <a:lumMod val="20000"/>
                        <a:lumOff val="80000"/>
                      </a:schemeClr>
                    </a:solidFill>
                  </a:tcPr>
                </a:tc>
                <a:tc>
                  <a:txBody>
                    <a:bodyPr/>
                    <a:lstStyle/>
                    <a:p>
                      <a:pPr algn="just">
                        <a:spcAft>
                          <a:spcPts val="0"/>
                        </a:spcAft>
                      </a:pPr>
                      <a:r>
                        <a:rPr lang="pl-PL" sz="1600" b="1" dirty="0">
                          <a:solidFill>
                            <a:sysClr val="windowText" lastClr="000000"/>
                          </a:solidFill>
                          <a:effectLst/>
                        </a:rPr>
                        <a:t>CY, EL, IT, MT, ES</a:t>
                      </a:r>
                      <a:endParaRPr lang="cs-CZ" sz="1600" b="1"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solidFill>
                      <a:schemeClr val="tx2">
                        <a:lumMod val="20000"/>
                        <a:lumOff val="80000"/>
                      </a:schemeClr>
                    </a:solidFill>
                  </a:tcPr>
                </a:tc>
                <a:tc>
                  <a:txBody>
                    <a:bodyPr/>
                    <a:lstStyle/>
                    <a:p>
                      <a:pPr algn="just">
                        <a:spcAft>
                          <a:spcPts val="0"/>
                        </a:spcAft>
                      </a:pPr>
                      <a:r>
                        <a:rPr lang="pl-PL" sz="1600" b="1" dirty="0">
                          <a:solidFill>
                            <a:sysClr val="windowText" lastClr="000000"/>
                          </a:solidFill>
                          <a:effectLst/>
                        </a:rPr>
                        <a:t>CZ, IE, SL</a:t>
                      </a:r>
                      <a:endParaRPr lang="cs-CZ" sz="1600" b="1"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14" marR="67914"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2402735863"/>
              </p:ext>
            </p:extLst>
          </p:nvPr>
        </p:nvGraphicFramePr>
        <p:xfrm>
          <a:off x="92596" y="2371932"/>
          <a:ext cx="11960860" cy="4378981"/>
        </p:xfrm>
        <a:graphic>
          <a:graphicData uri="http://schemas.openxmlformats.org/drawingml/2006/table">
            <a:tbl>
              <a:tblPr firstRow="1" firstCol="1" bandRow="1">
                <a:tableStyleId>{5C22544A-7EE6-4342-B048-85BDC9FD1C3A}</a:tableStyleId>
              </a:tblPr>
              <a:tblGrid>
                <a:gridCol w="11960860">
                  <a:extLst>
                    <a:ext uri="{9D8B030D-6E8A-4147-A177-3AD203B41FA5}">
                      <a16:colId xmlns:a16="http://schemas.microsoft.com/office/drawing/2014/main" val="20000"/>
                    </a:ext>
                  </a:extLst>
                </a:gridCol>
              </a:tblGrid>
              <a:tr h="579475">
                <a:tc>
                  <a:txBody>
                    <a:bodyPr/>
                    <a:lstStyle/>
                    <a:p>
                      <a:pPr algn="l">
                        <a:spcAft>
                          <a:spcPts val="0"/>
                        </a:spcAft>
                      </a:pPr>
                      <a:r>
                        <a:rPr lang="pl-PL" sz="1200" dirty="0">
                          <a:solidFill>
                            <a:schemeClr val="tx1"/>
                          </a:solidFill>
                          <a:effectLst/>
                          <a:highlight>
                            <a:srgbClr val="FFFF00"/>
                          </a:highlight>
                        </a:rPr>
                        <a:t>I group 1</a:t>
                      </a:r>
                      <a:r>
                        <a:rPr lang="pl-PL" sz="1200" dirty="0">
                          <a:solidFill>
                            <a:schemeClr val="tx1"/>
                          </a:solidFill>
                          <a:effectLst/>
                        </a:rPr>
                        <a:t>: AI10.2015, AI10.2016, AI10.2017, AI10.2018, AI10.2019, AI10.2020, CPI16.2012, CPI16.2013, CPI16.2014, CPI16.2015, CPI16.2016, CPI16.2017, CPI16.2018, CPI16.2019, CPI16.2020, ER8.2012, ER8.2013, ER8.2014, ER8.2015, ER8.2016, ER8.2017, ER8.2018, ER8.2019, ER8.2020, RR11.2012,  RR11.2013, RR11.2014, RR11.2015, RR11.2016, RR11.2017, RR11.2018, RR11.2019, RR11.2020,  TE4.2016, TE4.2017, TE4.2018, TE4.2019, TE4.2020</a:t>
                      </a:r>
                      <a:endParaRPr lang="cs-CZ"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05" marR="66705" marT="0" marB="0">
                    <a:solidFill>
                      <a:schemeClr val="tx2">
                        <a:lumMod val="20000"/>
                        <a:lumOff val="80000"/>
                      </a:schemeClr>
                    </a:solidFill>
                  </a:tcPr>
                </a:tc>
                <a:extLst>
                  <a:ext uri="{0D108BD9-81ED-4DB2-BD59-A6C34878D82A}">
                    <a16:rowId xmlns:a16="http://schemas.microsoft.com/office/drawing/2014/main" val="10000"/>
                  </a:ext>
                </a:extLst>
              </a:tr>
              <a:tr h="550015">
                <a:tc>
                  <a:txBody>
                    <a:bodyPr/>
                    <a:lstStyle/>
                    <a:p>
                      <a:pPr algn="just">
                        <a:spcAft>
                          <a:spcPts val="0"/>
                        </a:spcAft>
                      </a:pPr>
                      <a:r>
                        <a:rPr lang="pl-PL" sz="1200" dirty="0">
                          <a:solidFill>
                            <a:schemeClr val="tx1"/>
                          </a:solidFill>
                          <a:effectLst/>
                          <a:highlight>
                            <a:srgbClr val="FFFF00"/>
                          </a:highlight>
                        </a:rPr>
                        <a:t>I group 2: </a:t>
                      </a:r>
                      <a:r>
                        <a:rPr lang="pl-PL" sz="1200" dirty="0">
                          <a:solidFill>
                            <a:schemeClr val="tx1"/>
                          </a:solidFill>
                          <a:effectLst/>
                        </a:rPr>
                        <a:t>AOF2.2012, AOF2.2013, AOF2.2014, AOF2.2015, AOF2.2016, AOF2.2017, GDP8.2020, ISP8.2012, ISP8.2013, ISP8.2014, ISP8.2015, ISP8.2016, ISP8.2017, ISP8.2018, ISP8.2019, ISP8.2020, NG13.2012, NG13.2013, NG13.2014, NG13.2015, NG13.2016, NG13.2017, NG13.2018, NG13.2019, NG13.2020, RMC12.2020, SRE7.2012, SRE7.2013, SRE7.2014, SRE7.2015, SRE7.2016, SRE7.2017, SRE7.2018, SRE7.2019, SRE7.2020,</a:t>
                      </a:r>
                      <a:endParaRPr lang="cs-CZ"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05" marR="66705" marT="0" marB="0">
                    <a:solidFill>
                      <a:schemeClr val="tx2">
                        <a:lumMod val="20000"/>
                        <a:lumOff val="80000"/>
                      </a:schemeClr>
                    </a:solidFill>
                  </a:tcPr>
                </a:tc>
                <a:extLst>
                  <a:ext uri="{0D108BD9-81ED-4DB2-BD59-A6C34878D82A}">
                    <a16:rowId xmlns:a16="http://schemas.microsoft.com/office/drawing/2014/main" val="10001"/>
                  </a:ext>
                </a:extLst>
              </a:tr>
              <a:tr h="366676">
                <a:tc>
                  <a:txBody>
                    <a:bodyPr/>
                    <a:lstStyle/>
                    <a:p>
                      <a:pPr algn="just">
                        <a:spcAft>
                          <a:spcPts val="0"/>
                        </a:spcAft>
                      </a:pPr>
                      <a:r>
                        <a:rPr lang="pl-PL" sz="1200" dirty="0">
                          <a:solidFill>
                            <a:schemeClr val="tx1"/>
                          </a:solidFill>
                          <a:effectLst/>
                          <a:highlight>
                            <a:srgbClr val="FFFF00"/>
                          </a:highlight>
                        </a:rPr>
                        <a:t>I group 3</a:t>
                      </a:r>
                      <a:r>
                        <a:rPr lang="pl-PL" sz="1200" dirty="0">
                          <a:solidFill>
                            <a:schemeClr val="tx1"/>
                          </a:solidFill>
                          <a:effectLst/>
                        </a:rPr>
                        <a:t>: ET17.2012, ET17.2013, ET17.2014, ET17.2015, ET17.2016, ET17.2017, ET17.2018, ET17.2019, PIP1.2012, PIP1.2013, PIP1.2014, PIP1.2015, PIP1.2016, PIP1.2017, PIP1.2018, PIP1.2019, PIP1.2020,</a:t>
                      </a:r>
                      <a:endParaRPr lang="cs-CZ"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05" marR="66705" marT="0" marB="0">
                    <a:solidFill>
                      <a:schemeClr val="tx2">
                        <a:lumMod val="20000"/>
                        <a:lumOff val="80000"/>
                      </a:schemeClr>
                    </a:solidFill>
                  </a:tcPr>
                </a:tc>
                <a:extLst>
                  <a:ext uri="{0D108BD9-81ED-4DB2-BD59-A6C34878D82A}">
                    <a16:rowId xmlns:a16="http://schemas.microsoft.com/office/drawing/2014/main" val="10002"/>
                  </a:ext>
                </a:extLst>
              </a:tr>
              <a:tr h="67798">
                <a:tc>
                  <a:txBody>
                    <a:bodyPr/>
                    <a:lstStyle/>
                    <a:p>
                      <a:pPr algn="just">
                        <a:spcAft>
                          <a:spcPts val="0"/>
                        </a:spcAft>
                      </a:pPr>
                      <a:r>
                        <a:rPr lang="pl-PL" sz="1200" dirty="0">
                          <a:solidFill>
                            <a:schemeClr val="tx1"/>
                          </a:solidFill>
                          <a:effectLst/>
                          <a:highlight>
                            <a:srgbClr val="FFFF00"/>
                          </a:highlight>
                        </a:rPr>
                        <a:t>I group 4: </a:t>
                      </a:r>
                      <a:r>
                        <a:rPr lang="pl-PL" sz="1200" dirty="0">
                          <a:solidFill>
                            <a:schemeClr val="tx1"/>
                          </a:solidFill>
                          <a:effectLst/>
                        </a:rPr>
                        <a:t>PCV16.2012, PCV16.2013, PCV16.2014, PCV16.2015, PCV16.2016, PCV16.2017, PCV16.2018, PCV16.2019, PCV16.2020 </a:t>
                      </a:r>
                      <a:endParaRPr lang="cs-CZ"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05" marR="66705" marT="0" marB="0">
                    <a:solidFill>
                      <a:schemeClr val="tx2">
                        <a:lumMod val="20000"/>
                        <a:lumOff val="80000"/>
                      </a:schemeClr>
                    </a:solidFill>
                  </a:tcPr>
                </a:tc>
                <a:extLst>
                  <a:ext uri="{0D108BD9-81ED-4DB2-BD59-A6C34878D82A}">
                    <a16:rowId xmlns:a16="http://schemas.microsoft.com/office/drawing/2014/main" val="10003"/>
                  </a:ext>
                </a:extLst>
              </a:tr>
              <a:tr h="621419">
                <a:tc>
                  <a:txBody>
                    <a:bodyPr/>
                    <a:lstStyle/>
                    <a:p>
                      <a:pPr algn="just">
                        <a:spcAft>
                          <a:spcPts val="0"/>
                        </a:spcAft>
                      </a:pPr>
                      <a:r>
                        <a:rPr lang="pl-PL" sz="1200" dirty="0">
                          <a:solidFill>
                            <a:schemeClr val="tx1"/>
                          </a:solidFill>
                          <a:effectLst/>
                          <a:highlight>
                            <a:srgbClr val="FFFF00"/>
                          </a:highlight>
                        </a:rPr>
                        <a:t>I group 5: </a:t>
                      </a:r>
                      <a:r>
                        <a:rPr lang="pl-PL" sz="1200" dirty="0">
                          <a:solidFill>
                            <a:schemeClr val="tx1"/>
                          </a:solidFill>
                          <a:effectLst/>
                        </a:rPr>
                        <a:t>HD11.2012, HD11.2013, HD11.2014, HD11.2015, HD11.2016, HD11.2017, HD11.2018, HD11.2019, HD11.2020, LU8.2016, LU8.2017, LU8.2018, LU8.2019, LU8.2020, PUV7.2012, PUV7.2013, PUV7.2014, PUV7.2015, PUV7.2016, PUV7.2017, PUV7.2018, PUV7.2019, PUV7.2020, SUN3.2012, SUN3.2013, SUN3.2014, SUN3.2015, SUN3.2016, SUN3.2017, SUN3.2018, SUN3.2019, SUN3.2020</a:t>
                      </a:r>
                      <a:endParaRPr lang="cs-CZ"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05" marR="66705" marT="0" marB="0">
                    <a:solidFill>
                      <a:schemeClr val="tx2">
                        <a:lumMod val="20000"/>
                        <a:lumOff val="80000"/>
                      </a:schemeClr>
                    </a:solidFill>
                  </a:tcPr>
                </a:tc>
                <a:extLst>
                  <a:ext uri="{0D108BD9-81ED-4DB2-BD59-A6C34878D82A}">
                    <a16:rowId xmlns:a16="http://schemas.microsoft.com/office/drawing/2014/main" val="10004"/>
                  </a:ext>
                </a:extLst>
              </a:tr>
              <a:tr h="366676">
                <a:tc>
                  <a:txBody>
                    <a:bodyPr/>
                    <a:lstStyle/>
                    <a:p>
                      <a:pPr algn="just">
                        <a:spcAft>
                          <a:spcPts val="0"/>
                        </a:spcAft>
                      </a:pPr>
                      <a:r>
                        <a:rPr lang="pl-PL" sz="1200" dirty="0">
                          <a:solidFill>
                            <a:schemeClr val="tx1"/>
                          </a:solidFill>
                          <a:effectLst/>
                          <a:highlight>
                            <a:srgbClr val="FFFF00"/>
                          </a:highlight>
                        </a:rPr>
                        <a:t>I group 6</a:t>
                      </a:r>
                      <a:r>
                        <a:rPr lang="pl-PL" sz="1200" dirty="0">
                          <a:solidFill>
                            <a:schemeClr val="tx1"/>
                          </a:solidFill>
                          <a:effectLst/>
                        </a:rPr>
                        <a:t>: AI10.2012, AI10.2013, AI10.2014, CMU12.2012, CMU12.2013,  CMU12.2014, CMU12.2015, CMU12.2016, CMU12.2017, CMU12.2018, CMU12.2019, CMU12.2020, RP12.2012, RP12.2013, RP12.2014,   RP12.2015, RP12.2016, RP12.2017, RP12.2018, RP12.2019, RP12.2020, TE4.2012,</a:t>
                      </a:r>
                      <a:endParaRPr lang="cs-CZ"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05" marR="66705" marT="0" marB="0">
                    <a:solidFill>
                      <a:schemeClr val="tx2">
                        <a:lumMod val="20000"/>
                        <a:lumOff val="80000"/>
                      </a:schemeClr>
                    </a:solidFill>
                  </a:tcPr>
                </a:tc>
                <a:extLst>
                  <a:ext uri="{0D108BD9-81ED-4DB2-BD59-A6C34878D82A}">
                    <a16:rowId xmlns:a16="http://schemas.microsoft.com/office/drawing/2014/main" val="10005"/>
                  </a:ext>
                </a:extLst>
              </a:tr>
              <a:tr h="366676">
                <a:tc>
                  <a:txBody>
                    <a:bodyPr/>
                    <a:lstStyle/>
                    <a:p>
                      <a:pPr algn="just">
                        <a:spcAft>
                          <a:spcPts val="0"/>
                        </a:spcAft>
                      </a:pPr>
                      <a:r>
                        <a:rPr lang="pl-PL" sz="1200" dirty="0">
                          <a:solidFill>
                            <a:schemeClr val="tx1"/>
                          </a:solidFill>
                          <a:effectLst/>
                          <a:highlight>
                            <a:srgbClr val="FFFF00"/>
                          </a:highlight>
                        </a:rPr>
                        <a:t>I group 7: </a:t>
                      </a:r>
                      <a:r>
                        <a:rPr lang="pl-PL" sz="1200" dirty="0">
                          <a:solidFill>
                            <a:schemeClr val="tx1"/>
                          </a:solidFill>
                          <a:effectLst/>
                        </a:rPr>
                        <a:t>ET17.2020, ID10.2012, ID10.2013, ID10.2014, ID10.2015, ID10.2016,  ID10.2017, ID10.2018, ID10.2019, ID10.2020, IPC5.2012, IPC5.2013, IPC5.2014, IPC5.2015, IPC5.2016, IPC5.2017, IPC5.2018, IPC5.2019, IPC5.2020, LU8.2012, LU8.2013, LU8.2014, LU8.2015 </a:t>
                      </a:r>
                      <a:endParaRPr lang="cs-CZ"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05" marR="66705" marT="0" marB="0">
                    <a:solidFill>
                      <a:schemeClr val="tx2">
                        <a:lumMod val="20000"/>
                        <a:lumOff val="80000"/>
                      </a:schemeClr>
                    </a:solidFill>
                  </a:tcPr>
                </a:tc>
                <a:extLst>
                  <a:ext uri="{0D108BD9-81ED-4DB2-BD59-A6C34878D82A}">
                    <a16:rowId xmlns:a16="http://schemas.microsoft.com/office/drawing/2014/main" val="10006"/>
                  </a:ext>
                </a:extLst>
              </a:tr>
              <a:tr h="550015">
                <a:tc>
                  <a:txBody>
                    <a:bodyPr/>
                    <a:lstStyle/>
                    <a:p>
                      <a:pPr algn="just">
                        <a:spcAft>
                          <a:spcPts val="0"/>
                        </a:spcAft>
                      </a:pPr>
                      <a:r>
                        <a:rPr lang="pl-PL" sz="1200" dirty="0">
                          <a:solidFill>
                            <a:schemeClr val="tx1"/>
                          </a:solidFill>
                          <a:effectLst/>
                          <a:highlight>
                            <a:srgbClr val="FFFF00"/>
                          </a:highlight>
                        </a:rPr>
                        <a:t>I group 8: </a:t>
                      </a:r>
                      <a:r>
                        <a:rPr lang="pl-PL" sz="1200" dirty="0">
                          <a:solidFill>
                            <a:schemeClr val="tx1"/>
                          </a:solidFill>
                          <a:effectLst/>
                        </a:rPr>
                        <a:t>AOF2.2018, AOF2.2019, AOF2.2020, GDP8.2012, GDP8.2013, GDP8.2014, GDP8.2015, GDP8.2016, GDP8.2017, GDP8.2018, GDP8.2019, GPG5.2012, GPG5.2013, GPG5.2014, GPG5.2015, GPG5.2016, GPG5.2017, GPG5.2018, GPG5.2019, GPG5.2020,   RMC12.2012, RMC12.2013, RMC12.2014, RMC12.2015, RMC12.2016, RMC12.2017, RMC12.2018, RMC12.2019, TE4.2013, TE4.2014, TE4.2015,</a:t>
                      </a:r>
                      <a:endParaRPr lang="cs-CZ"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05" marR="66705" marT="0" marB="0">
                    <a:solidFill>
                      <a:schemeClr val="tx2">
                        <a:lumMod val="20000"/>
                        <a:lumOff val="80000"/>
                      </a:schemeClr>
                    </a:solidFill>
                  </a:tcPr>
                </a:tc>
                <a:extLst>
                  <a:ext uri="{0D108BD9-81ED-4DB2-BD59-A6C34878D82A}">
                    <a16:rowId xmlns:a16="http://schemas.microsoft.com/office/drawing/2014/main" val="10007"/>
                  </a:ext>
                </a:extLst>
              </a:tr>
              <a:tr h="428473">
                <a:tc>
                  <a:txBody>
                    <a:bodyPr/>
                    <a:lstStyle/>
                    <a:p>
                      <a:pPr algn="just">
                        <a:spcAft>
                          <a:spcPts val="0"/>
                        </a:spcAft>
                      </a:pPr>
                      <a:r>
                        <a:rPr lang="pl-PL" sz="1200" dirty="0">
                          <a:solidFill>
                            <a:schemeClr val="tx1"/>
                          </a:solidFill>
                          <a:effectLst/>
                          <a:highlight>
                            <a:srgbClr val="FFFF00"/>
                          </a:highlight>
                        </a:rPr>
                        <a:t>I group 9: </a:t>
                      </a:r>
                      <a:r>
                        <a:rPr lang="pl-PL" sz="1200" dirty="0">
                          <a:solidFill>
                            <a:schemeClr val="tx1"/>
                          </a:solidFill>
                          <a:effectLst/>
                        </a:rPr>
                        <a:t>APL4.2012, APL4.2013, APL4.2014, APL4.2015, APL4.2016, APL4.2017, APL4.2018, APL4.2019, APL4.2020, ERD9.2012, ERD9.2013, ERD9.2014, ERD9.2015, ERD9.2016, ERD9.2017, ERD9.2018, ERD9.2019, ERD9.2020</a:t>
                      </a:r>
                      <a:endParaRPr lang="cs-CZ"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05" marR="66705" marT="0" marB="0">
                    <a:solidFill>
                      <a:schemeClr val="tx2">
                        <a:lumMod val="20000"/>
                        <a:lumOff val="80000"/>
                      </a:schemeClr>
                    </a:solidFill>
                  </a:tcPr>
                </a:tc>
                <a:extLst>
                  <a:ext uri="{0D108BD9-81ED-4DB2-BD59-A6C34878D82A}">
                    <a16:rowId xmlns:a16="http://schemas.microsoft.com/office/drawing/2014/main" val="10008"/>
                  </a:ext>
                </a:extLst>
              </a:tr>
              <a:tr h="366676">
                <a:tc>
                  <a:txBody>
                    <a:bodyPr/>
                    <a:lstStyle/>
                    <a:p>
                      <a:pPr algn="l">
                        <a:spcAft>
                          <a:spcPts val="0"/>
                        </a:spcAft>
                      </a:pPr>
                      <a:r>
                        <a:rPr lang="pl-PL" sz="1200" dirty="0">
                          <a:solidFill>
                            <a:schemeClr val="tx1"/>
                          </a:solidFill>
                          <a:effectLst/>
                          <a:highlight>
                            <a:srgbClr val="FFFF00"/>
                          </a:highlight>
                        </a:rPr>
                        <a:t>I group 10: </a:t>
                      </a:r>
                      <a:r>
                        <a:rPr lang="pl-PL" sz="1200" dirty="0">
                          <a:solidFill>
                            <a:schemeClr val="tx1"/>
                          </a:solidFill>
                          <a:effectLst/>
                        </a:rPr>
                        <a:t>HLY3.2012, HLY3.2013, HLY3.2014, HLY3.2015, HLY3.2016, HLY3.2017,  HLY3.2018, HLY3.2019, HLY3.2020, LE3.2012, LE3.2013, LE3.2014, LE3.2015, LE3.2016, LE3.2017, LE3.2018, LE3.2019, LE3.2020, SPH3.2012, SPH3.2013, SPH3.2014, SPH3.2015, SPH3.2016, SPH3.2017, SPH3.2018, SPH3.2019, SPH3.2020</a:t>
                      </a:r>
                      <a:endParaRPr lang="cs-CZ"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05" marR="66705" marT="0" marB="0">
                    <a:solidFill>
                      <a:schemeClr val="tx2">
                        <a:lumMod val="20000"/>
                        <a:lumOff val="80000"/>
                      </a:schemeClr>
                    </a:solidFill>
                  </a:tcPr>
                </a:tc>
                <a:extLst>
                  <a:ext uri="{0D108BD9-81ED-4DB2-BD59-A6C34878D82A}">
                    <a16:rowId xmlns:a16="http://schemas.microsoft.com/office/drawing/2014/main" val="10009"/>
                  </a:ext>
                </a:extLst>
              </a:tr>
            </a:tbl>
          </a:graphicData>
        </a:graphic>
      </p:graphicFrame>
      <p:sp>
        <p:nvSpPr>
          <p:cNvPr id="7" name="Obdélník 6"/>
          <p:cNvSpPr/>
          <p:nvPr/>
        </p:nvSpPr>
        <p:spPr>
          <a:xfrm>
            <a:off x="335044" y="752489"/>
            <a:ext cx="5760955" cy="369332"/>
          </a:xfrm>
          <a:prstGeom prst="rect">
            <a:avLst/>
          </a:prstGeom>
        </p:spPr>
        <p:txBody>
          <a:bodyPr wrap="square">
            <a:spAutoFit/>
          </a:bodyPr>
          <a:lstStyle/>
          <a:p>
            <a:pPr algn="just">
              <a:spcAft>
                <a:spcPts val="0"/>
              </a:spcAft>
            </a:pPr>
            <a:r>
              <a:rPr lang="en-GB" b="1" dirty="0">
                <a:solidFill>
                  <a:srgbClr val="FF0000"/>
                </a:solidFill>
                <a:latin typeface="Times New Roman" panose="02020603050405020304" pitchFamily="18" charset="0"/>
                <a:ea typeface="Times New Roman" panose="02020603050405020304" pitchFamily="18" charset="0"/>
              </a:rPr>
              <a:t>Table </a:t>
            </a:r>
            <a:r>
              <a:rPr lang="cs-CZ" b="1" dirty="0">
                <a:solidFill>
                  <a:srgbClr val="FF0000"/>
                </a:solidFill>
                <a:latin typeface="Times New Roman" panose="02020603050405020304" pitchFamily="18" charset="0"/>
                <a:ea typeface="Times New Roman" panose="02020603050405020304" pitchFamily="18" charset="0"/>
              </a:rPr>
              <a:t>2</a:t>
            </a:r>
            <a:r>
              <a:rPr lang="en-GB" b="1" dirty="0">
                <a:solidFill>
                  <a:srgbClr val="FF0000"/>
                </a:solidFill>
                <a:latin typeface="Times New Roman" panose="02020603050405020304" pitchFamily="18" charset="0"/>
                <a:ea typeface="Times New Roman" panose="02020603050405020304" pitchFamily="18" charset="0"/>
              </a:rPr>
              <a:t>: </a:t>
            </a:r>
            <a:r>
              <a:rPr lang="en-GB" b="1" dirty="0">
                <a:latin typeface="Times New Roman" panose="02020603050405020304" pitchFamily="18" charset="0"/>
                <a:ea typeface="Times New Roman" panose="02020603050405020304" pitchFamily="18" charset="0"/>
              </a:rPr>
              <a:t>The Six Country Groups (C Groups) Created</a:t>
            </a:r>
            <a:endParaRPr lang="cs-CZ" b="1" dirty="0">
              <a:latin typeface="Times New Roman" panose="02020603050405020304" pitchFamily="18" charset="0"/>
              <a:ea typeface="Times New Roman" panose="02020603050405020304" pitchFamily="18" charset="0"/>
            </a:endParaRPr>
          </a:p>
        </p:txBody>
      </p:sp>
      <p:sp>
        <p:nvSpPr>
          <p:cNvPr id="8" name="Obdélník 7"/>
          <p:cNvSpPr/>
          <p:nvPr/>
        </p:nvSpPr>
        <p:spPr>
          <a:xfrm>
            <a:off x="92596" y="2002599"/>
            <a:ext cx="6491084" cy="369332"/>
          </a:xfrm>
          <a:prstGeom prst="rect">
            <a:avLst/>
          </a:prstGeom>
        </p:spPr>
        <p:txBody>
          <a:bodyPr wrap="square">
            <a:spAutoFit/>
          </a:bodyPr>
          <a:lstStyle/>
          <a:p>
            <a:pPr algn="just">
              <a:spcAft>
                <a:spcPts val="0"/>
              </a:spcAft>
            </a:pPr>
            <a:r>
              <a:rPr lang="en-GB" b="1" dirty="0">
                <a:solidFill>
                  <a:srgbClr val="FF0000"/>
                </a:solidFill>
                <a:latin typeface="Times New Roman" panose="02020603050405020304" pitchFamily="18" charset="0"/>
                <a:ea typeface="Times New Roman" panose="02020603050405020304" pitchFamily="18" charset="0"/>
              </a:rPr>
              <a:t>Table</a:t>
            </a:r>
            <a:r>
              <a:rPr lang="cs-CZ" b="1" dirty="0">
                <a:solidFill>
                  <a:srgbClr val="FF0000"/>
                </a:solidFill>
                <a:latin typeface="Times New Roman" panose="02020603050405020304" pitchFamily="18" charset="0"/>
                <a:ea typeface="Times New Roman" panose="02020603050405020304" pitchFamily="18" charset="0"/>
              </a:rPr>
              <a:t> 3</a:t>
            </a:r>
            <a:r>
              <a:rPr lang="en-GB" b="1" dirty="0">
                <a:solidFill>
                  <a:srgbClr val="FF0000"/>
                </a:solidFill>
                <a:latin typeface="Times New Roman" panose="02020603050405020304" pitchFamily="18" charset="0"/>
                <a:ea typeface="Times New Roman" panose="02020603050405020304" pitchFamily="18" charset="0"/>
              </a:rPr>
              <a:t>: </a:t>
            </a:r>
            <a:r>
              <a:rPr lang="en-GB" b="1" dirty="0">
                <a:latin typeface="Times New Roman" panose="02020603050405020304" pitchFamily="18" charset="0"/>
                <a:ea typeface="Times New Roman" panose="02020603050405020304" pitchFamily="18" charset="0"/>
              </a:rPr>
              <a:t>The Ten Indicator Groups (I Groups) Created</a:t>
            </a:r>
            <a:endParaRPr lang="cs-CZ" b="1" dirty="0">
              <a:latin typeface="Times New Roman" panose="02020603050405020304" pitchFamily="18" charset="0"/>
              <a:ea typeface="Times New Roman" panose="02020603050405020304" pitchFamily="18" charset="0"/>
            </a:endParaRPr>
          </a:p>
        </p:txBody>
      </p:sp>
      <p:sp>
        <p:nvSpPr>
          <p:cNvPr id="10" name="Nadpis 1"/>
          <p:cNvSpPr>
            <a:spLocks noGrp="1"/>
          </p:cNvSpPr>
          <p:nvPr>
            <p:ph type="title"/>
          </p:nvPr>
        </p:nvSpPr>
        <p:spPr>
          <a:xfrm>
            <a:off x="720725" y="147879"/>
            <a:ext cx="10750550" cy="463689"/>
          </a:xfrm>
        </p:spPr>
        <p:txBody>
          <a:bodyPr/>
          <a:lstStyle/>
          <a:p>
            <a:pPr algn="ctr"/>
            <a:r>
              <a:rPr lang="en-US" sz="2400" dirty="0">
                <a:solidFill>
                  <a:srgbClr val="FF0000"/>
                </a:solidFill>
              </a:rPr>
              <a:t>Application of BICLUSTERING </a:t>
            </a:r>
            <a:r>
              <a:rPr lang="cs-CZ" sz="2800" dirty="0">
                <a:solidFill>
                  <a:srgbClr val="FF0000"/>
                </a:solidFill>
              </a:rPr>
              <a:t>(Drastichová &amp; Filzmoser, 2025)</a:t>
            </a:r>
            <a:endParaRPr lang="en-US" sz="28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58003-056A-2E85-99E3-6DB2C884ED34}"/>
            </a:ext>
          </a:extLst>
        </p:cNvPr>
        <p:cNvGrpSpPr/>
        <p:nvPr/>
      </p:nvGrpSpPr>
      <p:grpSpPr>
        <a:xfrm>
          <a:off x="0" y="0"/>
          <a:ext cx="0" cy="0"/>
          <a:chOff x="0" y="0"/>
          <a:chExt cx="0" cy="0"/>
        </a:xfrm>
      </p:grpSpPr>
      <p:sp>
        <p:nvSpPr>
          <p:cNvPr id="98307" name="Rectangle 3">
            <a:extLst>
              <a:ext uri="{FF2B5EF4-FFF2-40B4-BE49-F238E27FC236}">
                <a16:creationId xmlns:a16="http://schemas.microsoft.com/office/drawing/2014/main" id="{71FC4878-47A4-5976-5F23-1E80ED415CE7}"/>
              </a:ext>
            </a:extLst>
          </p:cNvPr>
          <p:cNvSpPr>
            <a:spLocks noGrp="1" noChangeArrowheads="1"/>
          </p:cNvSpPr>
          <p:nvPr>
            <p:ph idx="1" hasCustomPrompt="1"/>
          </p:nvPr>
        </p:nvSpPr>
        <p:spPr>
          <a:xfrm>
            <a:off x="357352" y="1482823"/>
            <a:ext cx="11477295" cy="4898604"/>
          </a:xfrm>
        </p:spPr>
        <p:txBody>
          <a:bodyPr vert="horz" wrap="square" lIns="91440" tIns="45720" rIns="91440" bIns="45720" numCol="1" rtlCol="0" anchor="t" anchorCtr="0" compatLnSpc="1">
            <a:normAutofit lnSpcReduction="10000"/>
          </a:bodyPr>
          <a:lstStyle/>
          <a:p>
            <a:pPr indent="-182880" algn="just">
              <a:lnSpc>
                <a:spcPct val="90000"/>
              </a:lnSpc>
              <a:buClr>
                <a:schemeClr val="accent6">
                  <a:lumMod val="75000"/>
                </a:schemeClr>
              </a:buClr>
              <a:buSzTx/>
              <a:defRPr/>
            </a:pPr>
            <a:endParaRPr lang="cs-CZ" altLang="cs-CZ" sz="1600" b="1" dirty="0">
              <a:solidFill>
                <a:schemeClr val="tx1"/>
              </a:solidFill>
              <a:latin typeface="+mn-lt"/>
            </a:endParaRPr>
          </a:p>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r>
              <a:rPr lang="cs-CZ" altLang="cs-CZ" sz="2800" b="1" dirty="0">
                <a:solidFill>
                  <a:schemeClr val="tx1"/>
                </a:solidFill>
                <a:latin typeface="+mn-lt"/>
              </a:rPr>
              <a:t>= </a:t>
            </a:r>
            <a:r>
              <a:rPr lang="cs-CZ" altLang="cs-CZ" sz="2800" b="1" dirty="0">
                <a:solidFill>
                  <a:srgbClr val="FF0000"/>
                </a:solidFill>
                <a:latin typeface="+mn-lt"/>
              </a:rPr>
              <a:t>PŘÍRODNÍ, LIDSKÉ, FYZICKÉ </a:t>
            </a:r>
            <a:r>
              <a:rPr lang="cs-CZ" altLang="cs-CZ" sz="2800" b="1" dirty="0">
                <a:solidFill>
                  <a:schemeClr val="tx1"/>
                </a:solidFill>
                <a:latin typeface="+mn-lt"/>
              </a:rPr>
              <a:t>(</a:t>
            </a:r>
            <a:r>
              <a:rPr lang="cs-CZ" altLang="cs-CZ" sz="2800" b="1" dirty="0">
                <a:solidFill>
                  <a:srgbClr val="FF0000"/>
                </a:solidFill>
                <a:latin typeface="+mn-lt"/>
              </a:rPr>
              <a:t>FINANČNÍ</a:t>
            </a:r>
            <a:r>
              <a:rPr lang="cs-CZ" altLang="cs-CZ" sz="2800" b="1" dirty="0">
                <a:solidFill>
                  <a:schemeClr val="tx1"/>
                </a:solidFill>
                <a:latin typeface="+mn-lt"/>
              </a:rPr>
              <a:t> – pro obstaraní předchozích): </a:t>
            </a:r>
            <a:r>
              <a:rPr lang="pt-BR" altLang="cs-CZ" sz="2800" b="1" dirty="0">
                <a:solidFill>
                  <a:schemeClr val="tx1"/>
                </a:solidFill>
                <a:highlight>
                  <a:srgbClr val="FFFF00"/>
                </a:highlight>
                <a:latin typeface="+mn-lt"/>
              </a:rPr>
              <a:t>půda</a:t>
            </a:r>
            <a:r>
              <a:rPr lang="cs-CZ" altLang="cs-CZ" sz="2800" b="1" dirty="0">
                <a:solidFill>
                  <a:schemeClr val="tx1"/>
                </a:solidFill>
                <a:highlight>
                  <a:srgbClr val="FFFF00"/>
                </a:highlight>
                <a:latin typeface="+mn-lt"/>
              </a:rPr>
              <a:t> a další přírodní zdroje</a:t>
            </a:r>
            <a:r>
              <a:rPr lang="pt-BR" altLang="cs-CZ" sz="2800" b="1" dirty="0">
                <a:solidFill>
                  <a:schemeClr val="tx1"/>
                </a:solidFill>
                <a:highlight>
                  <a:srgbClr val="FFFF00"/>
                </a:highlight>
                <a:latin typeface="+mn-lt"/>
              </a:rPr>
              <a:t>, práce, kapitál</a:t>
            </a:r>
            <a:r>
              <a:rPr lang="cs-CZ" altLang="cs-CZ" sz="2800" b="1" dirty="0">
                <a:solidFill>
                  <a:schemeClr val="tx1"/>
                </a:solidFill>
                <a:highlight>
                  <a:srgbClr val="FFFF00"/>
                </a:highlight>
                <a:latin typeface="+mn-lt"/>
              </a:rPr>
              <a:t>, </a:t>
            </a:r>
            <a:r>
              <a:rPr lang="pt-BR" altLang="cs-CZ" sz="2800" b="1" dirty="0">
                <a:solidFill>
                  <a:schemeClr val="tx1"/>
                </a:solidFill>
                <a:highlight>
                  <a:srgbClr val="FFFF00"/>
                </a:highlight>
                <a:latin typeface="+mn-lt"/>
              </a:rPr>
              <a:t>technologie.</a:t>
            </a:r>
          </a:p>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endParaRPr lang="cs-CZ" altLang="cs-CZ" sz="2800" b="1" dirty="0">
              <a:solidFill>
                <a:schemeClr val="tx1"/>
              </a:solidFill>
              <a:latin typeface="+mn-lt"/>
            </a:endParaRPr>
          </a:p>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r>
              <a:rPr lang="cs-CZ" altLang="cs-CZ" sz="2800" b="1" dirty="0">
                <a:solidFill>
                  <a:schemeClr val="tx1"/>
                </a:solidFill>
                <a:latin typeface="+mn-lt"/>
              </a:rPr>
              <a:t>Vstupují do výroby a napomáhají vytváření FINÁLNÍ EKONOMICKÉ PRODUKCE. </a:t>
            </a:r>
          </a:p>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r>
              <a:rPr lang="cs-CZ" altLang="cs-CZ" sz="2800" b="1" dirty="0">
                <a:solidFill>
                  <a:schemeClr val="tx1"/>
                </a:solidFill>
                <a:latin typeface="+mn-lt"/>
              </a:rPr>
              <a:t>= VZÁCNÉ: jejich množství je omezené. </a:t>
            </a:r>
          </a:p>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endParaRPr lang="cs-CZ" altLang="cs-CZ" sz="2800" b="1" dirty="0">
              <a:solidFill>
                <a:schemeClr val="tx1"/>
              </a:solidFill>
              <a:latin typeface="+mn-lt"/>
            </a:endParaRPr>
          </a:p>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r>
              <a:rPr lang="cs-CZ" altLang="cs-CZ" sz="2800" b="1" dirty="0">
                <a:solidFill>
                  <a:srgbClr val="FF0000"/>
                </a:solidFill>
                <a:latin typeface="+mn-lt"/>
              </a:rPr>
              <a:t>VZÁCNOST</a:t>
            </a:r>
            <a:r>
              <a:rPr lang="cs-CZ" altLang="cs-CZ" sz="2800" b="1" dirty="0">
                <a:solidFill>
                  <a:schemeClr val="tx1"/>
                </a:solidFill>
                <a:latin typeface="+mn-lt"/>
              </a:rPr>
              <a:t> = skutečnost, že zdroje (výrobní faktory) jsou nedostatečné =&gt; množství vyrobených statků nestačí, aby došlo k </a:t>
            </a:r>
            <a:r>
              <a:rPr lang="cs-CZ" altLang="cs-CZ" sz="2800" b="1" dirty="0">
                <a:solidFill>
                  <a:schemeClr val="tx1"/>
                </a:solidFill>
                <a:highlight>
                  <a:srgbClr val="FFFF00"/>
                </a:highlight>
                <a:latin typeface="+mn-lt"/>
              </a:rPr>
              <a:t>uspokojení všech lidských potřeb. </a:t>
            </a:r>
          </a:p>
          <a:p>
            <a:pPr marL="547688" lvl="1" indent="-547688" algn="just">
              <a:lnSpc>
                <a:spcPct val="90000"/>
              </a:lnSpc>
              <a:spcBef>
                <a:spcPts val="500"/>
              </a:spcBef>
              <a:buClr>
                <a:schemeClr val="accent6">
                  <a:lumMod val="75000"/>
                </a:schemeClr>
              </a:buClr>
              <a:buSzTx/>
              <a:buFont typeface="Wingdings" panose="05000000000000000000" pitchFamily="2" charset="2"/>
              <a:buChar char="§"/>
              <a:defRPr/>
            </a:pPr>
            <a:r>
              <a:rPr lang="cs-CZ" altLang="cs-CZ" sz="2800" b="1" dirty="0">
                <a:solidFill>
                  <a:schemeClr val="tx1"/>
                </a:solidFill>
                <a:latin typeface="+mn-lt"/>
              </a:rPr>
              <a:t>Kategorie </a:t>
            </a:r>
            <a:r>
              <a:rPr lang="cs-CZ" altLang="cs-CZ" sz="2800" b="1" dirty="0">
                <a:solidFill>
                  <a:srgbClr val="FF0000"/>
                </a:solidFill>
                <a:latin typeface="+mn-lt"/>
              </a:rPr>
              <a:t>POTŘEB</a:t>
            </a:r>
            <a:r>
              <a:rPr lang="cs-CZ" altLang="cs-CZ" sz="2800" b="1" dirty="0">
                <a:solidFill>
                  <a:schemeClr val="tx1"/>
                </a:solidFill>
                <a:latin typeface="+mn-lt"/>
              </a:rPr>
              <a:t> = velmi široká, ekonomie neřeší jejich rozsah, strukturu a členění. </a:t>
            </a:r>
          </a:p>
        </p:txBody>
      </p:sp>
      <p:sp>
        <p:nvSpPr>
          <p:cNvPr id="3" name="Title 2">
            <a:extLst>
              <a:ext uri="{FF2B5EF4-FFF2-40B4-BE49-F238E27FC236}">
                <a16:creationId xmlns:a16="http://schemas.microsoft.com/office/drawing/2014/main" id="{D23C5C70-5B28-3C05-EE6E-10B2E59E5DEF}"/>
              </a:ext>
            </a:extLst>
          </p:cNvPr>
          <p:cNvSpPr>
            <a:spLocks noGrp="1"/>
          </p:cNvSpPr>
          <p:nvPr>
            <p:ph type="title"/>
          </p:nvPr>
        </p:nvSpPr>
        <p:spPr/>
        <p:txBody>
          <a:bodyPr/>
          <a:lstStyle/>
          <a:p>
            <a:r>
              <a:rPr lang="en-GB" dirty="0"/>
              <a:t>VÝROBNÍ FAKTORY </a:t>
            </a:r>
          </a:p>
        </p:txBody>
      </p:sp>
    </p:spTree>
    <p:extLst>
      <p:ext uri="{BB962C8B-B14F-4D97-AF65-F5344CB8AC3E}">
        <p14:creationId xmlns:p14="http://schemas.microsoft.com/office/powerpoint/2010/main" val="3098924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en-US" sz="2400" dirty="0">
                <a:solidFill>
                  <a:srgbClr val="FF0000"/>
                </a:solidFill>
              </a:rPr>
              <a:t>Application of BICLUSTERING </a:t>
            </a:r>
            <a:r>
              <a:rPr lang="cs-CZ" sz="2800" dirty="0">
                <a:solidFill>
                  <a:srgbClr val="FF0000"/>
                </a:solidFill>
              </a:rPr>
              <a:t>(Drastichová &amp; Filzmoser, 2025)</a:t>
            </a:r>
            <a:endParaRPr lang="en-US" sz="28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40</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Obrázek 6"/>
          <p:cNvPicPr/>
          <p:nvPr/>
        </p:nvPicPr>
        <p:blipFill rotWithShape="1">
          <a:blip r:embed="rId3"/>
          <a:srcRect t="15492" b="6268"/>
          <a:stretch>
            <a:fillRect/>
          </a:stretch>
        </p:blipFill>
        <p:spPr bwMode="auto">
          <a:xfrm>
            <a:off x="457200" y="1287547"/>
            <a:ext cx="5334000" cy="1755373"/>
          </a:xfrm>
          <a:prstGeom prst="rect">
            <a:avLst/>
          </a:prstGeom>
          <a:ln>
            <a:noFill/>
          </a:ln>
        </p:spPr>
      </p:pic>
      <p:pic>
        <p:nvPicPr>
          <p:cNvPr id="8" name="Obrázek 7"/>
          <p:cNvPicPr/>
          <p:nvPr/>
        </p:nvPicPr>
        <p:blipFill rotWithShape="1">
          <a:blip r:embed="rId4"/>
          <a:srcRect t="5532"/>
          <a:stretch>
            <a:fillRect/>
          </a:stretch>
        </p:blipFill>
        <p:spPr bwMode="auto">
          <a:xfrm>
            <a:off x="6096000" y="1287547"/>
            <a:ext cx="5562600" cy="1755373"/>
          </a:xfrm>
          <a:prstGeom prst="rect">
            <a:avLst/>
          </a:prstGeom>
          <a:ln>
            <a:noFill/>
          </a:ln>
        </p:spPr>
      </p:pic>
      <p:pic>
        <p:nvPicPr>
          <p:cNvPr id="9" name="Obrázek 8"/>
          <p:cNvPicPr/>
          <p:nvPr/>
        </p:nvPicPr>
        <p:blipFill>
          <a:blip r:embed="rId5"/>
          <a:stretch>
            <a:fillRect/>
          </a:stretch>
        </p:blipFill>
        <p:spPr>
          <a:xfrm>
            <a:off x="325756" y="3355509"/>
            <a:ext cx="5645150" cy="1513205"/>
          </a:xfrm>
          <a:prstGeom prst="rect">
            <a:avLst/>
          </a:prstGeom>
        </p:spPr>
      </p:pic>
      <p:pic>
        <p:nvPicPr>
          <p:cNvPr id="10" name="Obrázek 9"/>
          <p:cNvPicPr/>
          <p:nvPr/>
        </p:nvPicPr>
        <p:blipFill>
          <a:blip r:embed="rId6"/>
          <a:stretch>
            <a:fillRect/>
          </a:stretch>
        </p:blipFill>
        <p:spPr>
          <a:xfrm>
            <a:off x="6291205" y="3355509"/>
            <a:ext cx="5172189" cy="1513205"/>
          </a:xfrm>
          <a:prstGeom prst="rect">
            <a:avLst/>
          </a:prstGeom>
        </p:spPr>
      </p:pic>
      <p:pic>
        <p:nvPicPr>
          <p:cNvPr id="11" name="Obrázek 10"/>
          <p:cNvPicPr/>
          <p:nvPr/>
        </p:nvPicPr>
        <p:blipFill>
          <a:blip r:embed="rId7"/>
          <a:stretch>
            <a:fillRect/>
          </a:stretch>
        </p:blipFill>
        <p:spPr>
          <a:xfrm>
            <a:off x="338455" y="4993163"/>
            <a:ext cx="5882640" cy="1784350"/>
          </a:xfrm>
          <a:prstGeom prst="rect">
            <a:avLst/>
          </a:prstGeom>
        </p:spPr>
      </p:pic>
      <p:sp>
        <p:nvSpPr>
          <p:cNvPr id="4" name="Obdélník 3"/>
          <p:cNvSpPr/>
          <p:nvPr/>
        </p:nvSpPr>
        <p:spPr>
          <a:xfrm>
            <a:off x="844075" y="918215"/>
            <a:ext cx="10846753" cy="369332"/>
          </a:xfrm>
          <a:prstGeom prst="rect">
            <a:avLst/>
          </a:prstGeom>
        </p:spPr>
        <p:txBody>
          <a:bodyPr wrap="square">
            <a:spAutoFit/>
          </a:bodyPr>
          <a:lstStyle/>
          <a:p>
            <a:r>
              <a:rPr lang="en-US" b="1" dirty="0">
                <a:solidFill>
                  <a:srgbClr val="FF0000"/>
                </a:solidFill>
              </a:rPr>
              <a:t>Figure 1</a:t>
            </a:r>
            <a:r>
              <a:rPr lang="cs-CZ" b="1" dirty="0">
                <a:solidFill>
                  <a:srgbClr val="FF0000"/>
                </a:solidFill>
              </a:rPr>
              <a:t>:</a:t>
            </a:r>
            <a:r>
              <a:rPr lang="en-US" b="1" dirty="0"/>
              <a:t> </a:t>
            </a:r>
            <a:r>
              <a:rPr lang="en-US" dirty="0"/>
              <a:t>Cluster 1: C group 2 (BE, FR, DE, LU, NL, UK)/I group 5</a:t>
            </a:r>
            <a:endParaRPr lang="cs-CZ" dirty="0"/>
          </a:p>
        </p:txBody>
      </p:sp>
      <p:sp>
        <p:nvSpPr>
          <p:cNvPr id="12" name="Obdélník 11"/>
          <p:cNvSpPr/>
          <p:nvPr/>
        </p:nvSpPr>
        <p:spPr>
          <a:xfrm>
            <a:off x="844075" y="3046394"/>
            <a:ext cx="8033224" cy="369332"/>
          </a:xfrm>
          <a:prstGeom prst="rect">
            <a:avLst/>
          </a:prstGeom>
        </p:spPr>
        <p:txBody>
          <a:bodyPr wrap="square">
            <a:spAutoFit/>
          </a:bodyPr>
          <a:lstStyle/>
          <a:p>
            <a:r>
              <a:rPr lang="en-US" b="1" dirty="0">
                <a:solidFill>
                  <a:srgbClr val="FF0000"/>
                </a:solidFill>
              </a:rPr>
              <a:t>Figure 2</a:t>
            </a:r>
            <a:r>
              <a:rPr lang="cs-CZ" b="1" dirty="0">
                <a:solidFill>
                  <a:srgbClr val="FF0000"/>
                </a:solidFill>
              </a:rPr>
              <a:t>:</a:t>
            </a:r>
            <a:r>
              <a:rPr lang="en-US" dirty="0">
                <a:solidFill>
                  <a:srgbClr val="FF0000"/>
                </a:solidFill>
              </a:rPr>
              <a:t> </a:t>
            </a:r>
            <a:r>
              <a:rPr lang="en-US" dirty="0"/>
              <a:t>Cluster 3: C group 1 (AT, DK, FI, IS, NO, SE, CH)/ I group 5</a:t>
            </a:r>
            <a:endParaRPr lang="cs-CZ" dirty="0"/>
          </a:p>
        </p:txBody>
      </p:sp>
      <p:sp>
        <p:nvSpPr>
          <p:cNvPr id="13" name="Obdélník 12"/>
          <p:cNvSpPr/>
          <p:nvPr/>
        </p:nvSpPr>
        <p:spPr>
          <a:xfrm>
            <a:off x="6308315" y="5885338"/>
            <a:ext cx="5027658" cy="369332"/>
          </a:xfrm>
          <a:prstGeom prst="rect">
            <a:avLst/>
          </a:prstGeom>
        </p:spPr>
        <p:txBody>
          <a:bodyPr wrap="none">
            <a:spAutoFit/>
          </a:bodyPr>
          <a:lstStyle/>
          <a:p>
            <a:r>
              <a:rPr lang="en-US" b="1" dirty="0">
                <a:solidFill>
                  <a:srgbClr val="FF0000"/>
                </a:solidFill>
              </a:rPr>
              <a:t>Figure 3</a:t>
            </a:r>
            <a:r>
              <a:rPr lang="cs-CZ" b="1" dirty="0">
                <a:solidFill>
                  <a:srgbClr val="FF0000"/>
                </a:solidFill>
              </a:rPr>
              <a:t>:</a:t>
            </a:r>
            <a:r>
              <a:rPr lang="en-US" b="1" dirty="0">
                <a:solidFill>
                  <a:srgbClr val="FF0000"/>
                </a:solidFill>
              </a:rPr>
              <a:t> </a:t>
            </a:r>
            <a:r>
              <a:rPr lang="en-US" dirty="0"/>
              <a:t>Cluster 2: C group 3 (BG, LV, RO)/ I group 9</a:t>
            </a:r>
            <a:endParaRPr lang="cs-CZ" dirty="0"/>
          </a:p>
        </p:txBody>
      </p:sp>
      <p:cxnSp>
        <p:nvCxnSpPr>
          <p:cNvPr id="5" name="Connector: Elbow 4"/>
          <p:cNvCxnSpPr/>
          <p:nvPr/>
        </p:nvCxnSpPr>
        <p:spPr>
          <a:xfrm rot="10800000">
            <a:off x="6096002" y="5321302"/>
            <a:ext cx="1460499" cy="444499"/>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en-US" sz="2400" dirty="0">
                <a:solidFill>
                  <a:srgbClr val="FF0000"/>
                </a:solidFill>
              </a:rPr>
              <a:t>Application of BICLUSTERING </a:t>
            </a:r>
            <a:r>
              <a:rPr lang="cs-CZ" sz="2800" dirty="0">
                <a:solidFill>
                  <a:srgbClr val="FF0000"/>
                </a:solidFill>
              </a:rPr>
              <a:t>(Drastichová &amp; Filzmoser, 2025)</a:t>
            </a:r>
            <a:endParaRPr lang="en-US" sz="28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41</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Tabulka 3"/>
          <p:cNvGraphicFramePr>
            <a:graphicFrameLocks noGrp="1"/>
          </p:cNvGraphicFramePr>
          <p:nvPr/>
        </p:nvGraphicFramePr>
        <p:xfrm>
          <a:off x="172878" y="1308073"/>
          <a:ext cx="11741467" cy="1645920"/>
        </p:xfrm>
        <a:graphic>
          <a:graphicData uri="http://schemas.openxmlformats.org/drawingml/2006/table">
            <a:tbl>
              <a:tblPr firstRow="1" firstCol="1" bandRow="1">
                <a:tableStyleId>{5C22544A-7EE6-4342-B048-85BDC9FD1C3A}</a:tableStyleId>
              </a:tblPr>
              <a:tblGrid>
                <a:gridCol w="1385309">
                  <a:extLst>
                    <a:ext uri="{9D8B030D-6E8A-4147-A177-3AD203B41FA5}">
                      <a16:colId xmlns:a16="http://schemas.microsoft.com/office/drawing/2014/main" val="20000"/>
                    </a:ext>
                  </a:extLst>
                </a:gridCol>
                <a:gridCol w="761359">
                  <a:extLst>
                    <a:ext uri="{9D8B030D-6E8A-4147-A177-3AD203B41FA5}">
                      <a16:colId xmlns:a16="http://schemas.microsoft.com/office/drawing/2014/main" val="20001"/>
                    </a:ext>
                  </a:extLst>
                </a:gridCol>
                <a:gridCol w="639373">
                  <a:extLst>
                    <a:ext uri="{9D8B030D-6E8A-4147-A177-3AD203B41FA5}">
                      <a16:colId xmlns:a16="http://schemas.microsoft.com/office/drawing/2014/main" val="20002"/>
                    </a:ext>
                  </a:extLst>
                </a:gridCol>
                <a:gridCol w="639373">
                  <a:extLst>
                    <a:ext uri="{9D8B030D-6E8A-4147-A177-3AD203B41FA5}">
                      <a16:colId xmlns:a16="http://schemas.microsoft.com/office/drawing/2014/main" val="20003"/>
                    </a:ext>
                  </a:extLst>
                </a:gridCol>
                <a:gridCol w="992710">
                  <a:extLst>
                    <a:ext uri="{9D8B030D-6E8A-4147-A177-3AD203B41FA5}">
                      <a16:colId xmlns:a16="http://schemas.microsoft.com/office/drawing/2014/main" val="20004"/>
                    </a:ext>
                  </a:extLst>
                </a:gridCol>
                <a:gridCol w="639373">
                  <a:extLst>
                    <a:ext uri="{9D8B030D-6E8A-4147-A177-3AD203B41FA5}">
                      <a16:colId xmlns:a16="http://schemas.microsoft.com/office/drawing/2014/main" val="20005"/>
                    </a:ext>
                  </a:extLst>
                </a:gridCol>
                <a:gridCol w="992710">
                  <a:extLst>
                    <a:ext uri="{9D8B030D-6E8A-4147-A177-3AD203B41FA5}">
                      <a16:colId xmlns:a16="http://schemas.microsoft.com/office/drawing/2014/main" val="20006"/>
                    </a:ext>
                  </a:extLst>
                </a:gridCol>
                <a:gridCol w="1625072">
                  <a:extLst>
                    <a:ext uri="{9D8B030D-6E8A-4147-A177-3AD203B41FA5}">
                      <a16:colId xmlns:a16="http://schemas.microsoft.com/office/drawing/2014/main" val="20007"/>
                    </a:ext>
                  </a:extLst>
                </a:gridCol>
                <a:gridCol w="639373">
                  <a:extLst>
                    <a:ext uri="{9D8B030D-6E8A-4147-A177-3AD203B41FA5}">
                      <a16:colId xmlns:a16="http://schemas.microsoft.com/office/drawing/2014/main" val="20008"/>
                    </a:ext>
                  </a:extLst>
                </a:gridCol>
                <a:gridCol w="639373">
                  <a:extLst>
                    <a:ext uri="{9D8B030D-6E8A-4147-A177-3AD203B41FA5}">
                      <a16:colId xmlns:a16="http://schemas.microsoft.com/office/drawing/2014/main" val="20009"/>
                    </a:ext>
                  </a:extLst>
                </a:gridCol>
                <a:gridCol w="639373">
                  <a:extLst>
                    <a:ext uri="{9D8B030D-6E8A-4147-A177-3AD203B41FA5}">
                      <a16:colId xmlns:a16="http://schemas.microsoft.com/office/drawing/2014/main" val="20010"/>
                    </a:ext>
                  </a:extLst>
                </a:gridCol>
                <a:gridCol w="639373">
                  <a:extLst>
                    <a:ext uri="{9D8B030D-6E8A-4147-A177-3AD203B41FA5}">
                      <a16:colId xmlns:a16="http://schemas.microsoft.com/office/drawing/2014/main" val="20011"/>
                    </a:ext>
                  </a:extLst>
                </a:gridCol>
                <a:gridCol w="639373">
                  <a:extLst>
                    <a:ext uri="{9D8B030D-6E8A-4147-A177-3AD203B41FA5}">
                      <a16:colId xmlns:a16="http://schemas.microsoft.com/office/drawing/2014/main" val="20012"/>
                    </a:ext>
                  </a:extLst>
                </a:gridCol>
                <a:gridCol w="869323">
                  <a:extLst>
                    <a:ext uri="{9D8B030D-6E8A-4147-A177-3AD203B41FA5}">
                      <a16:colId xmlns:a16="http://schemas.microsoft.com/office/drawing/2014/main" val="20013"/>
                    </a:ext>
                  </a:extLst>
                </a:gridCol>
              </a:tblGrid>
              <a:tr h="229447">
                <a:tc>
                  <a:txBody>
                    <a:bodyPr/>
                    <a:lstStyle/>
                    <a:p>
                      <a:pPr algn="just">
                        <a:spcAft>
                          <a:spcPts val="0"/>
                        </a:spcAft>
                      </a:pPr>
                      <a:r>
                        <a:rPr lang="pl-PL" sz="1800" dirty="0">
                          <a:effectLst/>
                        </a:rPr>
                        <a:t> </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SD</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GG</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GE</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CR</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DG</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CE</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 </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SD</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GG</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GE</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CR</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DG</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CE</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29447">
                <a:tc>
                  <a:txBody>
                    <a:bodyPr/>
                    <a:lstStyle/>
                    <a:p>
                      <a:pPr algn="just">
                        <a:spcAft>
                          <a:spcPts val="0"/>
                        </a:spcAft>
                      </a:pPr>
                      <a:r>
                        <a:rPr lang="pl-PL" sz="1800" dirty="0">
                          <a:effectLst/>
                        </a:rPr>
                        <a:t>I group 1</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solidFill>
                            <a:schemeClr val="bg1"/>
                          </a:solidFill>
                          <a:effectLst/>
                        </a:rPr>
                        <a:t>I group 6</a:t>
                      </a:r>
                      <a:endParaRPr lang="cs-CZ"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9447">
                <a:tc>
                  <a:txBody>
                    <a:bodyPr/>
                    <a:lstStyle/>
                    <a:p>
                      <a:pPr algn="just">
                        <a:spcAft>
                          <a:spcPts val="0"/>
                        </a:spcAft>
                      </a:pPr>
                      <a:r>
                        <a:rPr lang="pl-PL" sz="1800" dirty="0">
                          <a:effectLst/>
                        </a:rPr>
                        <a:t>I group 2</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pl-PL" sz="1800" dirty="0">
                          <a:effectLst/>
                        </a:rPr>
                        <a:t>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solidFill>
                            <a:schemeClr val="bg1"/>
                          </a:solidFill>
                          <a:effectLst/>
                        </a:rPr>
                        <a:t>I group 7</a:t>
                      </a:r>
                      <a:endParaRPr lang="cs-CZ"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29447">
                <a:tc>
                  <a:txBody>
                    <a:bodyPr/>
                    <a:lstStyle/>
                    <a:p>
                      <a:pPr algn="just">
                        <a:spcAft>
                          <a:spcPts val="0"/>
                        </a:spcAft>
                      </a:pPr>
                      <a:r>
                        <a:rPr lang="pl-PL" sz="1800">
                          <a:effectLst/>
                        </a:rPr>
                        <a:t>I group 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pl-PL" sz="1800">
                          <a:effectLst/>
                        </a:rPr>
                        <a:t>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3</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solidFill>
                            <a:schemeClr val="bg1"/>
                          </a:solidFill>
                          <a:effectLst/>
                        </a:rPr>
                        <a:t>I group 8</a:t>
                      </a:r>
                      <a:endParaRPr lang="cs-CZ"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29447">
                <a:tc>
                  <a:txBody>
                    <a:bodyPr/>
                    <a:lstStyle/>
                    <a:p>
                      <a:pPr algn="just">
                        <a:spcAft>
                          <a:spcPts val="0"/>
                        </a:spcAft>
                      </a:pPr>
                      <a:r>
                        <a:rPr lang="pl-PL" sz="1800">
                          <a:effectLst/>
                        </a:rPr>
                        <a:t>I group 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pl-PL" sz="1800">
                          <a:effectLst/>
                        </a:rPr>
                        <a:t>0</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0</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2</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solidFill>
                            <a:schemeClr val="bg1"/>
                          </a:solidFill>
                          <a:effectLst/>
                        </a:rPr>
                        <a:t>I group 9</a:t>
                      </a:r>
                      <a:endParaRPr lang="cs-CZ"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just">
                        <a:spcAft>
                          <a:spcPts val="0"/>
                        </a:spcAft>
                      </a:pPr>
                      <a:r>
                        <a:rPr lang="pl-PL" sz="1800">
                          <a:effectLst/>
                        </a:rPr>
                        <a:t>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2</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2</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0</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a:effectLst/>
                        </a:rPr>
                        <a:t>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29447">
                <a:tc>
                  <a:txBody>
                    <a:bodyPr/>
                    <a:lstStyle/>
                    <a:p>
                      <a:pPr algn="just">
                        <a:spcAft>
                          <a:spcPts val="0"/>
                        </a:spcAft>
                      </a:pPr>
                      <a:r>
                        <a:rPr lang="pl-PL" sz="1800" dirty="0">
                          <a:effectLst/>
                        </a:rPr>
                        <a:t>I group 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spcAft>
                          <a:spcPts val="0"/>
                        </a:spcAft>
                      </a:pPr>
                      <a:r>
                        <a:rPr lang="pl-PL" sz="1800" dirty="0">
                          <a:effectLst/>
                        </a:rPr>
                        <a:t>1</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1</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1</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solidFill>
                            <a:schemeClr val="bg1"/>
                          </a:solidFill>
                          <a:effectLst/>
                        </a:rPr>
                        <a:t>I group 10</a:t>
                      </a:r>
                      <a:endParaRPr lang="cs-CZ"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just">
                        <a:spcAft>
                          <a:spcPts val="0"/>
                        </a:spcAft>
                      </a:pPr>
                      <a:r>
                        <a:rPr lang="pl-PL" sz="1800" dirty="0">
                          <a:effectLst/>
                        </a:rPr>
                        <a:t>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0</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0</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0</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3</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pl-PL" sz="1800" dirty="0">
                          <a:effectLst/>
                        </a:rPr>
                        <a:t>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8" name="Obdélník 7"/>
          <p:cNvSpPr/>
          <p:nvPr/>
        </p:nvSpPr>
        <p:spPr>
          <a:xfrm>
            <a:off x="172878" y="962024"/>
            <a:ext cx="11386025" cy="271485"/>
          </a:xfrm>
          <a:prstGeom prst="rect">
            <a:avLst/>
          </a:prstGeom>
        </p:spPr>
        <p:txBody>
          <a:bodyPr wrap="square">
            <a:spAutoFit/>
          </a:bodyPr>
          <a:lstStyle/>
          <a:p>
            <a:pPr indent="269875" algn="just">
              <a:lnSpc>
                <a:spcPts val="1300"/>
              </a:lnSpc>
              <a:spcAft>
                <a:spcPts val="0"/>
              </a:spcAft>
            </a:pPr>
            <a:r>
              <a:rPr lang="en-GB" b="1" dirty="0">
                <a:solidFill>
                  <a:srgbClr val="FF0000"/>
                </a:solidFill>
                <a:latin typeface="Times New Roman" panose="02020603050405020304" pitchFamily="18" charset="0"/>
                <a:ea typeface="SimSun" panose="02010600030101010101" pitchFamily="2" charset="-122"/>
              </a:rPr>
              <a:t>Table </a:t>
            </a:r>
            <a:r>
              <a:rPr lang="cs-CZ" b="1" dirty="0">
                <a:solidFill>
                  <a:srgbClr val="FF0000"/>
                </a:solidFill>
                <a:latin typeface="Times New Roman" panose="02020603050405020304" pitchFamily="18" charset="0"/>
                <a:ea typeface="SimSun" panose="02010600030101010101" pitchFamily="2" charset="-122"/>
              </a:rPr>
              <a:t>3:</a:t>
            </a:r>
            <a:r>
              <a:rPr lang="en-GB" b="1" dirty="0">
                <a:solidFill>
                  <a:srgbClr val="FF0000"/>
                </a:solidFill>
                <a:latin typeface="Times New Roman" panose="02020603050405020304" pitchFamily="18" charset="0"/>
                <a:ea typeface="SimSun" panose="02010600030101010101" pitchFamily="2" charset="-122"/>
              </a:rPr>
              <a:t> </a:t>
            </a:r>
            <a:r>
              <a:rPr lang="en-GB" dirty="0">
                <a:solidFill>
                  <a:srgbClr val="000000"/>
                </a:solidFill>
                <a:latin typeface="Times New Roman" panose="02020603050405020304" pitchFamily="18" charset="0"/>
                <a:ea typeface="SimSun" panose="02010600030101010101" pitchFamily="2" charset="-122"/>
              </a:rPr>
              <a:t>Assignment of points (0 – 5+) to the indicators used according to their relevance to six concepts applied </a:t>
            </a:r>
            <a:endParaRPr lang="cs-CZ" dirty="0">
              <a:solidFill>
                <a:srgbClr val="000000"/>
              </a:solidFill>
              <a:latin typeface="Times New Roman" panose="02020603050405020304" pitchFamily="18" charset="0"/>
              <a:ea typeface="SimSun" panose="02010600030101010101" pitchFamily="2" charset="-122"/>
            </a:endParaRPr>
          </a:p>
        </p:txBody>
      </p:sp>
      <p:sp>
        <p:nvSpPr>
          <p:cNvPr id="9" name="Obdélník 8"/>
          <p:cNvSpPr/>
          <p:nvPr/>
        </p:nvSpPr>
        <p:spPr>
          <a:xfrm>
            <a:off x="293130" y="2974900"/>
            <a:ext cx="11500961" cy="271485"/>
          </a:xfrm>
          <a:prstGeom prst="rect">
            <a:avLst/>
          </a:prstGeom>
        </p:spPr>
        <p:txBody>
          <a:bodyPr wrap="square">
            <a:spAutoFit/>
          </a:bodyPr>
          <a:lstStyle/>
          <a:p>
            <a:pPr algn="just">
              <a:lnSpc>
                <a:spcPts val="1300"/>
              </a:lnSpc>
              <a:spcAft>
                <a:spcPts val="0"/>
              </a:spcAft>
            </a:pPr>
            <a:r>
              <a:rPr lang="en-GB" b="1" dirty="0">
                <a:solidFill>
                  <a:srgbClr val="FF0000"/>
                </a:solidFill>
                <a:latin typeface="Times New Roman" panose="02020603050405020304" pitchFamily="18" charset="0"/>
                <a:ea typeface="SimSun" panose="02010600030101010101" pitchFamily="2" charset="-122"/>
              </a:rPr>
              <a:t>Table </a:t>
            </a:r>
            <a:r>
              <a:rPr lang="cs-CZ" b="1" dirty="0">
                <a:solidFill>
                  <a:srgbClr val="FF0000"/>
                </a:solidFill>
                <a:latin typeface="Times New Roman" panose="02020603050405020304" pitchFamily="18" charset="0"/>
                <a:ea typeface="SimSun" panose="02010600030101010101" pitchFamily="2" charset="-122"/>
              </a:rPr>
              <a:t>4:</a:t>
            </a:r>
            <a:r>
              <a:rPr lang="en-GB" b="1" dirty="0">
                <a:solidFill>
                  <a:srgbClr val="FF0000"/>
                </a:solidFill>
                <a:latin typeface="Times New Roman" panose="02020603050405020304" pitchFamily="18" charset="0"/>
                <a:ea typeface="SimSun" panose="02010600030101010101" pitchFamily="2" charset="-122"/>
              </a:rPr>
              <a:t> </a:t>
            </a:r>
            <a:r>
              <a:rPr lang="en-GB" dirty="0">
                <a:solidFill>
                  <a:srgbClr val="000000"/>
                </a:solidFill>
                <a:latin typeface="Times New Roman" panose="02020603050405020304" pitchFamily="18" charset="0"/>
                <a:ea typeface="SimSun" panose="02010600030101010101" pitchFamily="2" charset="-122"/>
              </a:rPr>
              <a:t>Assignment of points (0 – 5+) to the groups of indicators used according to their relevance to six concepts applied </a:t>
            </a:r>
            <a:endParaRPr lang="cs-CZ" dirty="0">
              <a:solidFill>
                <a:srgbClr val="000000"/>
              </a:solidFill>
              <a:latin typeface="Times New Roman" panose="02020603050405020304" pitchFamily="18" charset="0"/>
              <a:ea typeface="SimSun" panose="02010600030101010101" pitchFamily="2" charset="-122"/>
            </a:endParaRPr>
          </a:p>
        </p:txBody>
      </p:sp>
      <p:graphicFrame>
        <p:nvGraphicFramePr>
          <p:cNvPr id="10" name="Tabulka 9"/>
          <p:cNvGraphicFramePr>
            <a:graphicFrameLocks noGrp="1"/>
          </p:cNvGraphicFramePr>
          <p:nvPr>
            <p:extLst>
              <p:ext uri="{D42A27DB-BD31-4B8C-83A1-F6EECF244321}">
                <p14:modId xmlns:p14="http://schemas.microsoft.com/office/powerpoint/2010/main" val="2648919764"/>
              </p:ext>
            </p:extLst>
          </p:nvPr>
        </p:nvGraphicFramePr>
        <p:xfrm>
          <a:off x="201613" y="3283900"/>
          <a:ext cx="11798300" cy="1069369"/>
        </p:xfrm>
        <a:graphic>
          <a:graphicData uri="http://schemas.openxmlformats.org/drawingml/2006/table">
            <a:tbl>
              <a:tblPr firstRow="1" firstCol="1" bandRow="1">
                <a:tableStyleId>{5C22544A-7EE6-4342-B048-85BDC9FD1C3A}</a:tableStyleId>
              </a:tblPr>
              <a:tblGrid>
                <a:gridCol w="1101961">
                  <a:extLst>
                    <a:ext uri="{9D8B030D-6E8A-4147-A177-3AD203B41FA5}">
                      <a16:colId xmlns:a16="http://schemas.microsoft.com/office/drawing/2014/main" val="20000"/>
                    </a:ext>
                  </a:extLst>
                </a:gridCol>
                <a:gridCol w="3690508">
                  <a:extLst>
                    <a:ext uri="{9D8B030D-6E8A-4147-A177-3AD203B41FA5}">
                      <a16:colId xmlns:a16="http://schemas.microsoft.com/office/drawing/2014/main" val="20001"/>
                    </a:ext>
                  </a:extLst>
                </a:gridCol>
                <a:gridCol w="1106681">
                  <a:extLst>
                    <a:ext uri="{9D8B030D-6E8A-4147-A177-3AD203B41FA5}">
                      <a16:colId xmlns:a16="http://schemas.microsoft.com/office/drawing/2014/main" val="20002"/>
                    </a:ext>
                  </a:extLst>
                </a:gridCol>
                <a:gridCol w="2215721">
                  <a:extLst>
                    <a:ext uri="{9D8B030D-6E8A-4147-A177-3AD203B41FA5}">
                      <a16:colId xmlns:a16="http://schemas.microsoft.com/office/drawing/2014/main" val="20003"/>
                    </a:ext>
                  </a:extLst>
                </a:gridCol>
                <a:gridCol w="1111400">
                  <a:extLst>
                    <a:ext uri="{9D8B030D-6E8A-4147-A177-3AD203B41FA5}">
                      <a16:colId xmlns:a16="http://schemas.microsoft.com/office/drawing/2014/main" val="20004"/>
                    </a:ext>
                  </a:extLst>
                </a:gridCol>
                <a:gridCol w="2572029">
                  <a:extLst>
                    <a:ext uri="{9D8B030D-6E8A-4147-A177-3AD203B41FA5}">
                      <a16:colId xmlns:a16="http://schemas.microsoft.com/office/drawing/2014/main" val="20005"/>
                    </a:ext>
                  </a:extLst>
                </a:gridCol>
              </a:tblGrid>
              <a:tr h="412779">
                <a:tc>
                  <a:txBody>
                    <a:bodyPr/>
                    <a:lstStyle/>
                    <a:p>
                      <a:pPr algn="just">
                        <a:lnSpc>
                          <a:spcPct val="115000"/>
                        </a:lnSpc>
                        <a:spcAft>
                          <a:spcPts val="0"/>
                        </a:spcAft>
                      </a:pPr>
                      <a:r>
                        <a:rPr lang="pl-PL" sz="2000">
                          <a:effectLst/>
                        </a:rPr>
                        <a:t>Concept</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pl-PL" sz="2000" dirty="0">
                          <a:effectLst/>
                        </a:rPr>
                        <a:t>Group of indicators</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pl-PL" sz="2000">
                          <a:effectLst/>
                        </a:rPr>
                        <a:t>Concept</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pl-PL" sz="2000">
                          <a:effectLst/>
                        </a:rPr>
                        <a:t>Group of indicators</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pl-PL" sz="2000">
                          <a:effectLst/>
                        </a:rPr>
                        <a:t>Concept</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pl-PL" sz="2000">
                          <a:effectLst/>
                        </a:rPr>
                        <a:t>Group of indicators</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13834">
                <a:tc>
                  <a:txBody>
                    <a:bodyPr/>
                    <a:lstStyle/>
                    <a:p>
                      <a:pPr algn="just">
                        <a:lnSpc>
                          <a:spcPct val="115000"/>
                        </a:lnSpc>
                        <a:spcAft>
                          <a:spcPts val="0"/>
                        </a:spcAft>
                      </a:pPr>
                      <a:r>
                        <a:rPr lang="pl-PL" sz="2000" dirty="0">
                          <a:effectLst/>
                        </a:rPr>
                        <a:t>SD</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47BB"/>
                    </a:solidFill>
                  </a:tcPr>
                </a:tc>
                <a:tc>
                  <a:txBody>
                    <a:bodyPr/>
                    <a:lstStyle/>
                    <a:p>
                      <a:pPr algn="just">
                        <a:lnSpc>
                          <a:spcPct val="115000"/>
                        </a:lnSpc>
                        <a:spcAft>
                          <a:spcPts val="0"/>
                        </a:spcAft>
                      </a:pPr>
                      <a:r>
                        <a:rPr lang="pl-PL" sz="2000" dirty="0">
                          <a:effectLst/>
                        </a:rPr>
                        <a:t>1 + 2 + 3 + 4 + 6 + 7 + 8 + 9 + 10</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pl-PL" sz="2000" b="1" dirty="0">
                          <a:solidFill>
                            <a:schemeClr val="bg1"/>
                          </a:solidFill>
                          <a:effectLst/>
                        </a:rPr>
                        <a:t>GE</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solidFill>
                      <a:srgbClr val="0047BB"/>
                    </a:solidFill>
                  </a:tcPr>
                </a:tc>
                <a:tc>
                  <a:txBody>
                    <a:bodyPr/>
                    <a:lstStyle/>
                    <a:p>
                      <a:pPr algn="just">
                        <a:lnSpc>
                          <a:spcPct val="115000"/>
                        </a:lnSpc>
                        <a:spcAft>
                          <a:spcPts val="0"/>
                        </a:spcAft>
                      </a:pPr>
                      <a:r>
                        <a:rPr lang="pl-PL" sz="2000">
                          <a:effectLst/>
                        </a:rPr>
                        <a:t>2 + 6</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15000"/>
                        </a:lnSpc>
                        <a:spcAft>
                          <a:spcPts val="0"/>
                        </a:spcAft>
                      </a:pPr>
                      <a:r>
                        <a:rPr lang="pl-PL" sz="2000" b="1" dirty="0">
                          <a:solidFill>
                            <a:schemeClr val="bg1"/>
                          </a:solidFill>
                          <a:effectLst/>
                        </a:rPr>
                        <a:t>DG</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47BB"/>
                    </a:solidFill>
                  </a:tcPr>
                </a:tc>
                <a:tc>
                  <a:txBody>
                    <a:bodyPr/>
                    <a:lstStyle/>
                    <a:p>
                      <a:pPr algn="just">
                        <a:lnSpc>
                          <a:spcPct val="115000"/>
                        </a:lnSpc>
                        <a:spcAft>
                          <a:spcPts val="0"/>
                        </a:spcAft>
                      </a:pPr>
                      <a:r>
                        <a:rPr lang="pl-PL" sz="2000">
                          <a:effectLst/>
                        </a:rPr>
                        <a:t>2 + 3 + 5+ 7 + 8</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13834">
                <a:tc>
                  <a:txBody>
                    <a:bodyPr/>
                    <a:lstStyle/>
                    <a:p>
                      <a:pPr algn="just">
                        <a:lnSpc>
                          <a:spcPct val="115000"/>
                        </a:lnSpc>
                        <a:spcAft>
                          <a:spcPts val="0"/>
                        </a:spcAft>
                      </a:pPr>
                      <a:r>
                        <a:rPr lang="pl-PL" sz="2000" dirty="0">
                          <a:effectLst/>
                        </a:rPr>
                        <a:t>GG</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47BB"/>
                    </a:solidFill>
                  </a:tcPr>
                </a:tc>
                <a:tc>
                  <a:txBody>
                    <a:bodyPr/>
                    <a:lstStyle/>
                    <a:p>
                      <a:pPr algn="just">
                        <a:lnSpc>
                          <a:spcPct val="115000"/>
                        </a:lnSpc>
                        <a:spcAft>
                          <a:spcPts val="0"/>
                        </a:spcAft>
                      </a:pPr>
                      <a:r>
                        <a:rPr lang="pl-PL" sz="2000" dirty="0">
                          <a:effectLst/>
                        </a:rPr>
                        <a:t>2 + 6</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pl-PL" sz="2000" b="1" dirty="0">
                          <a:solidFill>
                            <a:schemeClr val="bg1"/>
                          </a:solidFill>
                          <a:effectLst/>
                        </a:rPr>
                        <a:t>CRE</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solidFill>
                      <a:srgbClr val="0047BB"/>
                    </a:solidFill>
                  </a:tcPr>
                </a:tc>
                <a:tc>
                  <a:txBody>
                    <a:bodyPr/>
                    <a:lstStyle/>
                    <a:p>
                      <a:pPr algn="just">
                        <a:lnSpc>
                          <a:spcPct val="115000"/>
                        </a:lnSpc>
                        <a:spcAft>
                          <a:spcPts val="0"/>
                        </a:spcAft>
                      </a:pPr>
                      <a:r>
                        <a:rPr lang="pl-PL" sz="2000">
                          <a:effectLst/>
                        </a:rPr>
                        <a:t>2 + 6 + 8</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15000"/>
                        </a:lnSpc>
                        <a:spcAft>
                          <a:spcPts val="0"/>
                        </a:spcAft>
                      </a:pPr>
                      <a:r>
                        <a:rPr lang="pl-PL" sz="2000" b="1" dirty="0">
                          <a:solidFill>
                            <a:schemeClr val="bg1"/>
                          </a:solidFill>
                          <a:effectLst/>
                        </a:rPr>
                        <a:t>CEE</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47BB"/>
                    </a:solidFill>
                  </a:tcPr>
                </a:tc>
                <a:tc>
                  <a:txBody>
                    <a:bodyPr/>
                    <a:lstStyle/>
                    <a:p>
                      <a:pPr algn="just">
                        <a:lnSpc>
                          <a:spcPct val="115000"/>
                        </a:lnSpc>
                        <a:spcAft>
                          <a:spcPts val="0"/>
                        </a:spcAft>
                      </a:pPr>
                      <a:r>
                        <a:rPr lang="pl-PL" sz="2000" dirty="0">
                          <a:effectLst/>
                        </a:rPr>
                        <a:t>2 + 3 + 4 + 5 + 7 + 10</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bl>
          </a:graphicData>
        </a:graphic>
      </p:graphicFrame>
      <p:sp>
        <p:nvSpPr>
          <p:cNvPr id="12" name="Obdélník 11"/>
          <p:cNvSpPr/>
          <p:nvPr/>
        </p:nvSpPr>
        <p:spPr>
          <a:xfrm>
            <a:off x="172876" y="4549676"/>
            <a:ext cx="11741467" cy="2308324"/>
          </a:xfrm>
          <a:prstGeom prst="rect">
            <a:avLst/>
          </a:prstGeom>
          <a:solidFill>
            <a:schemeClr val="bg1"/>
          </a:solidFill>
        </p:spPr>
        <p:txBody>
          <a:bodyPr wrap="square">
            <a:spAutoFit/>
          </a:bodyPr>
          <a:lstStyle/>
          <a:p>
            <a:pPr marL="342900" indent="-342900" algn="just">
              <a:buFont typeface="+mj-lt"/>
              <a:buAutoNum type="arabicPeriod"/>
            </a:pPr>
            <a:r>
              <a:rPr lang="en-US" b="1" dirty="0">
                <a:highlight>
                  <a:srgbClr val="00FF00"/>
                </a:highlight>
                <a:ea typeface="Times New Roman" panose="02020603050405020304" pitchFamily="18" charset="0"/>
              </a:rPr>
              <a:t>Norway and Switzerland</a:t>
            </a:r>
            <a:r>
              <a:rPr lang="cs-CZ" b="1" dirty="0">
                <a:highlight>
                  <a:srgbClr val="00FF00"/>
                </a:highlight>
                <a:ea typeface="Times New Roman" panose="02020603050405020304" pitchFamily="18" charset="0"/>
              </a:rPr>
              <a:t> (SD – I </a:t>
            </a:r>
            <a:r>
              <a:rPr lang="cs-CZ" b="1" dirty="0" err="1">
                <a:highlight>
                  <a:srgbClr val="00FF00"/>
                </a:highlight>
                <a:ea typeface="Times New Roman" panose="02020603050405020304" pitchFamily="18" charset="0"/>
              </a:rPr>
              <a:t>group</a:t>
            </a:r>
            <a:r>
              <a:rPr lang="cs-CZ" b="1" dirty="0">
                <a:highlight>
                  <a:srgbClr val="00FF00"/>
                </a:highlight>
                <a:ea typeface="Times New Roman" panose="02020603050405020304" pitchFamily="18" charset="0"/>
              </a:rPr>
              <a:t> 9)</a:t>
            </a:r>
            <a:r>
              <a:rPr lang="en-US" b="1" dirty="0">
                <a:highlight>
                  <a:srgbClr val="00FF00"/>
                </a:highlight>
                <a:ea typeface="Times New Roman" panose="02020603050405020304" pitchFamily="18" charset="0"/>
              </a:rPr>
              <a:t>, the Netherlands and Sweden</a:t>
            </a:r>
            <a:r>
              <a:rPr lang="cs-CZ" b="1" dirty="0">
                <a:highlight>
                  <a:srgbClr val="00FF00"/>
                </a:highlight>
                <a:ea typeface="Times New Roman" panose="02020603050405020304" pitchFamily="18" charset="0"/>
              </a:rPr>
              <a:t> – </a:t>
            </a:r>
            <a:r>
              <a:rPr lang="en-US" b="1" dirty="0">
                <a:ea typeface="Times New Roman" panose="02020603050405020304" pitchFamily="18" charset="0"/>
              </a:rPr>
              <a:t>countries with the highest performance in sustainability in general</a:t>
            </a:r>
            <a:r>
              <a:rPr lang="cs-CZ" b="1" dirty="0">
                <a:ea typeface="Times New Roman" panose="02020603050405020304" pitchFamily="18" charset="0"/>
              </a:rPr>
              <a:t>:</a:t>
            </a:r>
            <a:r>
              <a:rPr lang="en-US" b="1" dirty="0">
                <a:ea typeface="Times New Roman" panose="02020603050405020304" pitchFamily="18" charset="0"/>
              </a:rPr>
              <a:t> </a:t>
            </a:r>
            <a:r>
              <a:rPr lang="en-US" b="1" dirty="0">
                <a:highlight>
                  <a:srgbClr val="00FF00"/>
                </a:highlight>
                <a:ea typeface="Times New Roman" panose="02020603050405020304" pitchFamily="18" charset="0"/>
              </a:rPr>
              <a:t>Switzerland and Norway</a:t>
            </a:r>
            <a:r>
              <a:rPr lang="cs-CZ" b="1" dirty="0">
                <a:highlight>
                  <a:srgbClr val="00FF00"/>
                </a:highlight>
                <a:ea typeface="Times New Roman" panose="02020603050405020304" pitchFamily="18" charset="0"/>
              </a:rPr>
              <a:t>:</a:t>
            </a:r>
            <a:r>
              <a:rPr lang="en-US" b="1" dirty="0">
                <a:highlight>
                  <a:srgbClr val="00FF00"/>
                </a:highlight>
                <a:ea typeface="Times New Roman" panose="02020603050405020304" pitchFamily="18" charset="0"/>
              </a:rPr>
              <a:t> </a:t>
            </a:r>
            <a:r>
              <a:rPr lang="en-US" b="1" dirty="0">
                <a:ea typeface="Times New Roman" panose="02020603050405020304" pitchFamily="18" charset="0"/>
              </a:rPr>
              <a:t>closest towards the application of the DG and CEE concepts. </a:t>
            </a:r>
            <a:endParaRPr lang="cs-CZ" b="1" dirty="0">
              <a:ea typeface="Times New Roman" panose="02020603050405020304" pitchFamily="18" charset="0"/>
            </a:endParaRPr>
          </a:p>
          <a:p>
            <a:pPr marL="342900" indent="-342900" algn="just">
              <a:buFont typeface="+mj-lt"/>
              <a:buAutoNum type="arabicPeriod"/>
            </a:pPr>
            <a:r>
              <a:rPr lang="en-US" b="1" dirty="0">
                <a:highlight>
                  <a:srgbClr val="00FF00"/>
                </a:highlight>
                <a:ea typeface="Times New Roman" panose="02020603050405020304" pitchFamily="18" charset="0"/>
              </a:rPr>
              <a:t>The Netherlands and Italy</a:t>
            </a:r>
            <a:r>
              <a:rPr lang="cs-CZ" b="1" dirty="0">
                <a:highlight>
                  <a:srgbClr val="00FF00"/>
                </a:highlight>
                <a:ea typeface="Times New Roman" panose="02020603050405020304" pitchFamily="18" charset="0"/>
              </a:rPr>
              <a:t> – </a:t>
            </a:r>
            <a:r>
              <a:rPr lang="en-US" b="1" dirty="0">
                <a:ea typeface="Times New Roman" panose="02020603050405020304" pitchFamily="18" charset="0"/>
              </a:rPr>
              <a:t>among the best performing countries in CRE and GE/GG</a:t>
            </a:r>
            <a:r>
              <a:rPr lang="cs-CZ" b="1" dirty="0">
                <a:ea typeface="Times New Roman" panose="02020603050405020304" pitchFamily="18" charset="0"/>
              </a:rPr>
              <a:t>;</a:t>
            </a:r>
          </a:p>
          <a:p>
            <a:pPr marL="342900" indent="-342900" algn="just">
              <a:buFont typeface="+mj-lt"/>
              <a:buAutoNum type="arabicPeriod"/>
            </a:pPr>
            <a:r>
              <a:rPr lang="en-US" b="1" dirty="0">
                <a:highlight>
                  <a:srgbClr val="00FF00"/>
                </a:highlight>
                <a:ea typeface="Times New Roman" panose="02020603050405020304" pitchFamily="18" charset="0"/>
              </a:rPr>
              <a:t>The C group 2 </a:t>
            </a:r>
            <a:r>
              <a:rPr lang="cs-CZ" b="1" dirty="0">
                <a:ea typeface="Times New Roman" panose="02020603050405020304" pitchFamily="18" charset="0"/>
              </a:rPr>
              <a:t>– </a:t>
            </a:r>
            <a:r>
              <a:rPr lang="en-US" b="1" dirty="0">
                <a:ea typeface="Times New Roman" panose="02020603050405020304" pitchFamily="18" charset="0"/>
              </a:rPr>
              <a:t>closest to the CRE, but also GG/GE</a:t>
            </a:r>
            <a:r>
              <a:rPr lang="cs-CZ" b="1" dirty="0">
                <a:ea typeface="Times New Roman" panose="02020603050405020304" pitchFamily="18" charset="0"/>
              </a:rPr>
              <a:t> (</a:t>
            </a:r>
            <a:r>
              <a:rPr lang="en-US" b="1" dirty="0">
                <a:ea typeface="Times New Roman" panose="02020603050405020304" pitchFamily="18" charset="0"/>
              </a:rPr>
              <a:t>the CMU12</a:t>
            </a:r>
            <a:r>
              <a:rPr lang="cs-CZ" b="1" dirty="0">
                <a:ea typeface="Times New Roman" panose="02020603050405020304" pitchFamily="18" charset="0"/>
              </a:rPr>
              <a:t>, </a:t>
            </a:r>
            <a:r>
              <a:rPr lang="en-US" b="1" dirty="0">
                <a:ea typeface="Times New Roman" panose="02020603050405020304" pitchFamily="18" charset="0"/>
              </a:rPr>
              <a:t>RP12 indicators in the I group 6</a:t>
            </a:r>
            <a:r>
              <a:rPr lang="cs-CZ" b="1" dirty="0">
                <a:ea typeface="Times New Roman" panose="02020603050405020304" pitchFamily="18" charset="0"/>
              </a:rPr>
              <a:t>); </a:t>
            </a:r>
            <a:r>
              <a:rPr lang="en-US" b="1" dirty="0">
                <a:ea typeface="Times New Roman" panose="02020603050405020304" pitchFamily="18" charset="0"/>
              </a:rPr>
              <a:t>the C group 1 </a:t>
            </a:r>
            <a:r>
              <a:rPr lang="cs-CZ" b="1" dirty="0">
                <a:ea typeface="Times New Roman" panose="02020603050405020304" pitchFamily="18" charset="0"/>
              </a:rPr>
              <a:t>– </a:t>
            </a:r>
            <a:r>
              <a:rPr lang="en-US" b="1" dirty="0">
                <a:ea typeface="Times New Roman" panose="02020603050405020304" pitchFamily="18" charset="0"/>
              </a:rPr>
              <a:t>closer to CEE and DG</a:t>
            </a:r>
            <a:r>
              <a:rPr lang="cs-CZ" b="1" dirty="0">
                <a:ea typeface="Times New Roman" panose="02020603050405020304" pitchFamily="18" charset="0"/>
              </a:rPr>
              <a:t>;</a:t>
            </a:r>
          </a:p>
          <a:p>
            <a:pPr marL="342900" indent="-342900" algn="just">
              <a:buFont typeface="+mj-lt"/>
              <a:buAutoNum type="arabicPeriod"/>
            </a:pPr>
            <a:r>
              <a:rPr lang="en-US" b="1" dirty="0">
                <a:highlight>
                  <a:srgbClr val="00FF00"/>
                </a:highlight>
                <a:ea typeface="Times New Roman" panose="02020603050405020304" pitchFamily="18" charset="0"/>
              </a:rPr>
              <a:t>C group 3</a:t>
            </a:r>
            <a:r>
              <a:rPr lang="cs-CZ" b="1" dirty="0">
                <a:highlight>
                  <a:srgbClr val="00FF00"/>
                </a:highlight>
                <a:ea typeface="Times New Roman" panose="02020603050405020304" pitchFamily="18" charset="0"/>
              </a:rPr>
              <a:t> (the </a:t>
            </a:r>
            <a:r>
              <a:rPr lang="cs-CZ" b="1" dirty="0" err="1">
                <a:highlight>
                  <a:srgbClr val="00FF00"/>
                </a:highlight>
                <a:ea typeface="Times New Roman" panose="02020603050405020304" pitchFamily="18" charset="0"/>
              </a:rPr>
              <a:t>worst</a:t>
            </a:r>
            <a:r>
              <a:rPr lang="cs-CZ" b="1" dirty="0">
                <a:highlight>
                  <a:srgbClr val="00FF00"/>
                </a:highlight>
                <a:ea typeface="Times New Roman" panose="02020603050405020304" pitchFamily="18" charset="0"/>
              </a:rPr>
              <a:t>)</a:t>
            </a:r>
            <a:r>
              <a:rPr lang="en-US" b="1" dirty="0">
                <a:highlight>
                  <a:srgbClr val="00FF00"/>
                </a:highlight>
                <a:ea typeface="Times New Roman" panose="02020603050405020304" pitchFamily="18" charset="0"/>
              </a:rPr>
              <a:t>, 4 and 5 </a:t>
            </a:r>
            <a:r>
              <a:rPr lang="cs-CZ" b="1" dirty="0">
                <a:ea typeface="Times New Roman" panose="02020603050405020304" pitchFamily="18" charset="0"/>
              </a:rPr>
              <a:t>–</a:t>
            </a:r>
            <a:r>
              <a:rPr lang="en-US" b="1" dirty="0">
                <a:ea typeface="Times New Roman" panose="02020603050405020304" pitchFamily="18" charset="0"/>
              </a:rPr>
              <a:t> a poor performance in sustainability in general</a:t>
            </a:r>
            <a:r>
              <a:rPr lang="cs-CZ" b="1" dirty="0">
                <a:ea typeface="Times New Roman" panose="02020603050405020304" pitchFamily="18" charset="0"/>
              </a:rPr>
              <a:t>; </a:t>
            </a:r>
            <a:r>
              <a:rPr lang="en-US" b="1" dirty="0">
                <a:highlight>
                  <a:srgbClr val="00FF00"/>
                </a:highlight>
                <a:ea typeface="Times New Roman" panose="02020603050405020304" pitchFamily="18" charset="0"/>
              </a:rPr>
              <a:t>the C group 6 </a:t>
            </a:r>
            <a:r>
              <a:rPr lang="cs-CZ" b="1" dirty="0">
                <a:ea typeface="Times New Roman" panose="02020603050405020304" pitchFamily="18" charset="0"/>
              </a:rPr>
              <a:t>– </a:t>
            </a:r>
            <a:r>
              <a:rPr lang="en-US" b="1" dirty="0">
                <a:ea typeface="Times New Roman" panose="02020603050405020304" pitchFamily="18" charset="0"/>
              </a:rPr>
              <a:t>diverse results</a:t>
            </a:r>
            <a:r>
              <a:rPr lang="cs-CZ" b="1" dirty="0">
                <a:ea typeface="Times New Roman" panose="02020603050405020304" pitchFamily="18" charset="0"/>
              </a:rPr>
              <a:t>;</a:t>
            </a:r>
          </a:p>
          <a:p>
            <a:pPr marL="342900" indent="-342900" algn="just">
              <a:buFont typeface="+mj-lt"/>
              <a:buAutoNum type="arabicPeriod"/>
            </a:pPr>
            <a:r>
              <a:rPr lang="en-US" b="1" dirty="0">
                <a:highlight>
                  <a:srgbClr val="00FF00"/>
                </a:highlight>
                <a:ea typeface="Times New Roman" panose="02020603050405020304" pitchFamily="18" charset="0"/>
              </a:rPr>
              <a:t>Greece</a:t>
            </a:r>
            <a:r>
              <a:rPr lang="en-US" b="1" dirty="0">
                <a:ea typeface="Times New Roman" panose="02020603050405020304" pitchFamily="18" charset="0"/>
              </a:rPr>
              <a:t> </a:t>
            </a:r>
            <a:r>
              <a:rPr lang="cs-CZ" b="1" dirty="0">
                <a:ea typeface="Times New Roman" panose="02020603050405020304" pitchFamily="18" charset="0"/>
              </a:rPr>
              <a:t>–</a:t>
            </a:r>
            <a:r>
              <a:rPr lang="en-US" b="1" dirty="0">
                <a:ea typeface="Times New Roman" panose="02020603050405020304" pitchFamily="18" charset="0"/>
              </a:rPr>
              <a:t> a worst performing country in the socio-economic aspects</a:t>
            </a:r>
            <a:r>
              <a:rPr lang="cs-CZ" b="1" dirty="0">
                <a:ea typeface="Times New Roman" panose="02020603050405020304" pitchFamily="18" charset="0"/>
              </a:rPr>
              <a:t>; </a:t>
            </a:r>
            <a:r>
              <a:rPr lang="en-US" b="1" dirty="0">
                <a:ea typeface="Times New Roman" panose="02020603050405020304" pitchFamily="18" charset="0"/>
              </a:rPr>
              <a:t>Smaller economies </a:t>
            </a:r>
            <a:r>
              <a:rPr lang="cs-CZ" b="1" dirty="0">
                <a:ea typeface="Times New Roman" panose="02020603050405020304" pitchFamily="18" charset="0"/>
              </a:rPr>
              <a:t>– </a:t>
            </a:r>
            <a:r>
              <a:rPr lang="en-US" b="1" dirty="0">
                <a:ea typeface="Times New Roman" panose="02020603050405020304" pitchFamily="18" charset="0"/>
              </a:rPr>
              <a:t>extraordinary conditions</a:t>
            </a:r>
            <a:r>
              <a:rPr lang="cs-CZ" b="1" dirty="0">
                <a:ea typeface="Times New Roman" panose="02020603050405020304" pitchFamily="18" charset="0"/>
              </a:rPr>
              <a:t>:</a:t>
            </a:r>
            <a:r>
              <a:rPr lang="en-US" b="1" dirty="0">
                <a:ea typeface="Times New Roman" panose="02020603050405020304" pitchFamily="18" charset="0"/>
              </a:rPr>
              <a:t> </a:t>
            </a:r>
            <a:r>
              <a:rPr lang="en-US" b="1" dirty="0">
                <a:highlight>
                  <a:srgbClr val="00FF00"/>
                </a:highlight>
                <a:ea typeface="Times New Roman" panose="02020603050405020304" pitchFamily="18" charset="0"/>
              </a:rPr>
              <a:t>Cyprus </a:t>
            </a:r>
            <a:r>
              <a:rPr lang="cs-CZ" b="1" dirty="0">
                <a:ea typeface="Times New Roman" panose="02020603050405020304" pitchFamily="18" charset="0"/>
              </a:rPr>
              <a:t>–</a:t>
            </a:r>
            <a:r>
              <a:rPr lang="en-US" b="1" dirty="0">
                <a:ea typeface="Times New Roman" panose="02020603050405020304" pitchFamily="18" charset="0"/>
              </a:rPr>
              <a:t> the lowest performance in relation to CRE and GE/GG.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2E0A2-15BC-9A81-D976-68A4257C638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FE2D3E7-B649-711D-3EDE-5639BDBF30EA}"/>
              </a:ext>
            </a:extLst>
          </p:cNvPr>
          <p:cNvSpPr>
            <a:spLocks noGrp="1"/>
          </p:cNvSpPr>
          <p:nvPr>
            <p:ph type="title"/>
          </p:nvPr>
        </p:nvSpPr>
        <p:spPr/>
        <p:txBody>
          <a:bodyPr/>
          <a:lstStyle/>
          <a:p>
            <a:pPr algn="ctr"/>
            <a:r>
              <a:rPr lang="en-US" sz="2800" dirty="0">
                <a:solidFill>
                  <a:srgbClr val="FF0000"/>
                </a:solidFill>
              </a:rPr>
              <a:t>Factors of Quality of Life in a Group of Selected</a:t>
            </a:r>
            <a:br>
              <a:rPr lang="en-US" sz="2800" dirty="0">
                <a:solidFill>
                  <a:srgbClr val="FF0000"/>
                </a:solidFill>
              </a:rPr>
            </a:br>
            <a:r>
              <a:rPr lang="en-US" sz="2800" dirty="0">
                <a:solidFill>
                  <a:srgbClr val="FF0000"/>
                </a:solidFill>
              </a:rPr>
              <a:t>European Union and OECD Countries</a:t>
            </a:r>
            <a:r>
              <a:rPr lang="cs-CZ" sz="2800" dirty="0">
                <a:solidFill>
                  <a:srgbClr val="FF0000"/>
                </a:solidFill>
              </a:rPr>
              <a:t> –(Drastichová &amp; Filzmoser, 2021):</a:t>
            </a:r>
            <a:endParaRPr lang="en-US" sz="2800" dirty="0">
              <a:solidFill>
                <a:srgbClr val="FF0000"/>
              </a:solidFill>
            </a:endParaRPr>
          </a:p>
        </p:txBody>
      </p:sp>
      <p:sp>
        <p:nvSpPr>
          <p:cNvPr id="3" name="Content Placeholder 2">
            <a:extLst>
              <a:ext uri="{FF2B5EF4-FFF2-40B4-BE49-F238E27FC236}">
                <a16:creationId xmlns:a16="http://schemas.microsoft.com/office/drawing/2014/main" id="{59EFA00A-3F62-6197-44FE-71D642AD9F95}"/>
              </a:ext>
            </a:extLst>
          </p:cNvPr>
          <p:cNvSpPr>
            <a:spLocks noGrp="1"/>
          </p:cNvSpPr>
          <p:nvPr>
            <p:ph idx="1"/>
          </p:nvPr>
        </p:nvSpPr>
        <p:spPr>
          <a:xfrm>
            <a:off x="248478" y="1690692"/>
            <a:ext cx="11618844" cy="4665658"/>
          </a:xfrm>
        </p:spPr>
        <p:txBody>
          <a:bodyPr>
            <a:normAutofit fontScale="77500" lnSpcReduction="20000"/>
          </a:bodyPr>
          <a:lstStyle/>
          <a:p>
            <a:pPr algn="just">
              <a:buFont typeface="Wingdings" panose="05000000000000000000" pitchFamily="2" charset="2"/>
              <a:buChar char="§"/>
            </a:pPr>
            <a:r>
              <a:rPr lang="en-GB" b="1" dirty="0">
                <a:solidFill>
                  <a:srgbClr val="FF0000"/>
                </a:solidFill>
              </a:rPr>
              <a:t>Quality of life </a:t>
            </a:r>
            <a:r>
              <a:rPr lang="cs-CZ" b="1" dirty="0">
                <a:solidFill>
                  <a:srgbClr val="FF0000"/>
                </a:solidFill>
              </a:rPr>
              <a:t>=</a:t>
            </a:r>
            <a:r>
              <a:rPr lang="en-GB" b="1" dirty="0">
                <a:solidFill>
                  <a:srgbClr val="FF0000"/>
                </a:solidFill>
              </a:rPr>
              <a:t> a complex, multidimensional concept encompassing various social, cultural, economic, political, demographic, and environmental aspects.</a:t>
            </a:r>
            <a:r>
              <a:rPr lang="en-GB" b="1" dirty="0"/>
              <a:t> </a:t>
            </a:r>
          </a:p>
          <a:p>
            <a:pPr marL="357188" indent="-357188" algn="just">
              <a:buFont typeface="Wingdings" panose="05000000000000000000" pitchFamily="2" charset="2"/>
              <a:buChar char="v"/>
            </a:pPr>
            <a:endParaRPr lang="cs-CZ" b="1" dirty="0"/>
          </a:p>
          <a:p>
            <a:pPr marL="357188" indent="-357188" algn="just">
              <a:buFont typeface="Wingdings" panose="05000000000000000000" pitchFamily="2" charset="2"/>
              <a:buChar char="v"/>
            </a:pPr>
            <a:r>
              <a:rPr lang="en-GB" b="1" dirty="0"/>
              <a:t>The  Aim:</a:t>
            </a:r>
          </a:p>
          <a:p>
            <a:pPr algn="just">
              <a:buFont typeface="Wingdings" panose="05000000000000000000" pitchFamily="2" charset="2"/>
              <a:buChar char="Ø"/>
            </a:pPr>
            <a:r>
              <a:rPr lang="cs-CZ" b="1" dirty="0">
                <a:solidFill>
                  <a:schemeClr val="tx1"/>
                </a:solidFill>
              </a:rPr>
              <a:t>T</a:t>
            </a:r>
            <a:r>
              <a:rPr lang="en-GB" b="1" dirty="0">
                <a:solidFill>
                  <a:schemeClr val="tx1"/>
                </a:solidFill>
              </a:rPr>
              <a:t>o evaluate the factors influencing quality of life in a sample of 26 countries.</a:t>
            </a:r>
          </a:p>
          <a:p>
            <a:pPr algn="just">
              <a:buFont typeface="Wingdings" panose="05000000000000000000" pitchFamily="2" charset="2"/>
              <a:buChar char="Ø"/>
            </a:pPr>
            <a:r>
              <a:rPr lang="en-GB" b="1" dirty="0">
                <a:solidFill>
                  <a:schemeClr val="tx1"/>
                </a:solidFill>
              </a:rPr>
              <a:t>To </a:t>
            </a:r>
            <a:r>
              <a:rPr lang="en-GB" b="1" dirty="0" err="1">
                <a:solidFill>
                  <a:schemeClr val="tx1"/>
                </a:solidFill>
              </a:rPr>
              <a:t>analyze</a:t>
            </a:r>
            <a:r>
              <a:rPr lang="en-GB" b="1" dirty="0">
                <a:solidFill>
                  <a:schemeClr val="tx1"/>
                </a:solidFill>
              </a:rPr>
              <a:t> relationships among 25 variables associated with quality of life and their links to three composite indices representing crucial aspects of quality of life, wellbeing, and sustainability. </a:t>
            </a:r>
          </a:p>
          <a:p>
            <a:pPr algn="just">
              <a:buFont typeface="Wingdings" panose="05000000000000000000" pitchFamily="2" charset="2"/>
              <a:buChar char="ü"/>
            </a:pPr>
            <a:r>
              <a:rPr lang="en-GB" b="1" dirty="0">
                <a:solidFill>
                  <a:schemeClr val="tx1"/>
                </a:solidFill>
              </a:rPr>
              <a:t>Key Indices (response variables in the regression analysis):</a:t>
            </a:r>
          </a:p>
          <a:p>
            <a:pPr marL="571500" indent="-571500" algn="just">
              <a:buFont typeface="+mj-lt"/>
              <a:buAutoNum type="romanUcPeriod"/>
            </a:pPr>
            <a:r>
              <a:rPr lang="en-GB" b="1" dirty="0">
                <a:solidFill>
                  <a:srgbClr val="FF0000"/>
                </a:solidFill>
              </a:rPr>
              <a:t>Inequality-Adjusted Human Development Index (IHDI): </a:t>
            </a:r>
            <a:r>
              <a:rPr lang="en-GB" b="1" dirty="0">
                <a:solidFill>
                  <a:schemeClr val="tx1"/>
                </a:solidFill>
              </a:rPr>
              <a:t>An objective indicator of human development and wellbeing.</a:t>
            </a:r>
          </a:p>
          <a:p>
            <a:pPr marL="571500" indent="-571500" algn="just">
              <a:buFont typeface="+mj-lt"/>
              <a:buAutoNum type="romanUcPeriod"/>
            </a:pPr>
            <a:r>
              <a:rPr lang="en-GB" b="1" dirty="0">
                <a:solidFill>
                  <a:srgbClr val="FF0000"/>
                </a:solidFill>
              </a:rPr>
              <a:t>Happy Planet Index (HPI): </a:t>
            </a:r>
            <a:r>
              <a:rPr lang="en-GB" b="1" dirty="0">
                <a:solidFill>
                  <a:schemeClr val="tx1"/>
                </a:solidFill>
              </a:rPr>
              <a:t>Reflects subjective wellbeing and environmental efficiency.</a:t>
            </a:r>
          </a:p>
          <a:p>
            <a:pPr marL="571500" indent="-571500" algn="just">
              <a:buFont typeface="+mj-lt"/>
              <a:buAutoNum type="romanUcPeriod"/>
            </a:pPr>
            <a:r>
              <a:rPr lang="en-GB" b="1" dirty="0">
                <a:solidFill>
                  <a:srgbClr val="FF0000"/>
                </a:solidFill>
              </a:rPr>
              <a:t>Healthy Life Years (HLY): </a:t>
            </a:r>
            <a:r>
              <a:rPr lang="en-GB" b="1" dirty="0">
                <a:solidFill>
                  <a:schemeClr val="tx1"/>
                </a:solidFill>
              </a:rPr>
              <a:t>Represents quality of life in terms of health.</a:t>
            </a:r>
            <a:endParaRPr lang="cs-CZ" b="1" dirty="0">
              <a:solidFill>
                <a:schemeClr val="tx1"/>
              </a:solidFill>
            </a:endParaRPr>
          </a:p>
        </p:txBody>
      </p:sp>
      <p:sp>
        <p:nvSpPr>
          <p:cNvPr id="6" name="Zástupný symbol pro číslo snímku 5">
            <a:extLst>
              <a:ext uri="{FF2B5EF4-FFF2-40B4-BE49-F238E27FC236}">
                <a16:creationId xmlns:a16="http://schemas.microsoft.com/office/drawing/2014/main" id="{A9712A01-65FE-7CDE-EC00-E0736AA2E7C0}"/>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42</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782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D0A7E-667C-F5E7-90F3-0DEF4A83909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CFFE53-E8F1-80E0-C832-DE702EE7FB61}"/>
              </a:ext>
            </a:extLst>
          </p:cNvPr>
          <p:cNvSpPr>
            <a:spLocks noGrp="1"/>
          </p:cNvSpPr>
          <p:nvPr>
            <p:ph type="title"/>
          </p:nvPr>
        </p:nvSpPr>
        <p:spPr/>
        <p:txBody>
          <a:bodyPr/>
          <a:lstStyle/>
          <a:p>
            <a:pPr algn="ctr"/>
            <a:r>
              <a:rPr lang="en-US" sz="2800" dirty="0">
                <a:solidFill>
                  <a:srgbClr val="FF0000"/>
                </a:solidFill>
              </a:rPr>
              <a:t>Factors of Quality of Life in a Group of Selected</a:t>
            </a:r>
            <a:br>
              <a:rPr lang="en-US" sz="2800" dirty="0">
                <a:solidFill>
                  <a:srgbClr val="FF0000"/>
                </a:solidFill>
              </a:rPr>
            </a:br>
            <a:r>
              <a:rPr lang="en-US" sz="2800" dirty="0">
                <a:solidFill>
                  <a:srgbClr val="FF0000"/>
                </a:solidFill>
              </a:rPr>
              <a:t>European Union and OECD Countries</a:t>
            </a:r>
            <a:r>
              <a:rPr lang="cs-CZ" sz="2800" dirty="0">
                <a:solidFill>
                  <a:srgbClr val="FF0000"/>
                </a:solidFill>
              </a:rPr>
              <a:t> –(Drastichová &amp; Filzmoser, 2021):</a:t>
            </a:r>
            <a:endParaRPr lang="en-US" sz="2800" dirty="0">
              <a:solidFill>
                <a:srgbClr val="FF0000"/>
              </a:solidFill>
            </a:endParaRPr>
          </a:p>
        </p:txBody>
      </p:sp>
      <p:sp>
        <p:nvSpPr>
          <p:cNvPr id="3" name="Content Placeholder 2">
            <a:extLst>
              <a:ext uri="{FF2B5EF4-FFF2-40B4-BE49-F238E27FC236}">
                <a16:creationId xmlns:a16="http://schemas.microsoft.com/office/drawing/2014/main" id="{E8F6C60D-1086-D014-4A40-1E504410A994}"/>
              </a:ext>
            </a:extLst>
          </p:cNvPr>
          <p:cNvSpPr>
            <a:spLocks noGrp="1"/>
          </p:cNvSpPr>
          <p:nvPr>
            <p:ph idx="1"/>
          </p:nvPr>
        </p:nvSpPr>
        <p:spPr>
          <a:xfrm>
            <a:off x="248478" y="1690692"/>
            <a:ext cx="11618844" cy="4382117"/>
          </a:xfrm>
        </p:spPr>
        <p:txBody>
          <a:bodyPr>
            <a:normAutofit fontScale="92500" lnSpcReduction="20000"/>
          </a:bodyPr>
          <a:lstStyle/>
          <a:p>
            <a:pPr marL="357188" indent="-357188">
              <a:buFont typeface="Wingdings" panose="05000000000000000000" pitchFamily="2" charset="2"/>
              <a:buChar char="v"/>
            </a:pPr>
            <a:r>
              <a:rPr lang="en-GB" b="1" dirty="0"/>
              <a:t>Methodology</a:t>
            </a:r>
            <a:endParaRPr lang="cs-CZ" b="1" dirty="0"/>
          </a:p>
          <a:p>
            <a:pPr marL="514350" indent="-514350">
              <a:buFont typeface="+mj-lt"/>
              <a:buAutoNum type="arabicPeriod"/>
            </a:pPr>
            <a:r>
              <a:rPr lang="en-GB" b="1" dirty="0">
                <a:solidFill>
                  <a:srgbClr val="FF0000"/>
                </a:solidFill>
              </a:rPr>
              <a:t>PRINCIPAL COMPONENT ANALYSIS (PCA)</a:t>
            </a:r>
            <a:r>
              <a:rPr lang="cs-CZ" b="1" dirty="0">
                <a:solidFill>
                  <a:srgbClr val="FF0000"/>
                </a:solidFill>
              </a:rPr>
              <a:t>;</a:t>
            </a:r>
            <a:r>
              <a:rPr lang="en-GB" b="1" dirty="0">
                <a:solidFill>
                  <a:srgbClr val="FF0000"/>
                </a:solidFill>
              </a:rPr>
              <a:t> </a:t>
            </a:r>
            <a:endParaRPr lang="cs-CZ" b="1" dirty="0">
              <a:solidFill>
                <a:srgbClr val="FF0000"/>
              </a:solidFill>
            </a:endParaRPr>
          </a:p>
          <a:p>
            <a:pPr marL="514350" indent="-514350">
              <a:buFont typeface="+mj-lt"/>
              <a:buAutoNum type="arabicPeriod"/>
            </a:pPr>
            <a:r>
              <a:rPr lang="cs-CZ" b="1" dirty="0">
                <a:solidFill>
                  <a:srgbClr val="FF0000"/>
                </a:solidFill>
              </a:rPr>
              <a:t>R</a:t>
            </a:r>
            <a:r>
              <a:rPr lang="en-GB" b="1" dirty="0">
                <a:solidFill>
                  <a:srgbClr val="FF0000"/>
                </a:solidFill>
              </a:rPr>
              <a:t>EGRESSION ANALYSIS. </a:t>
            </a:r>
          </a:p>
          <a:p>
            <a:pPr algn="just">
              <a:buFont typeface="Wingdings" panose="05000000000000000000" pitchFamily="2" charset="2"/>
              <a:buChar char="ü"/>
            </a:pPr>
            <a:r>
              <a:rPr lang="cs-CZ" b="1" dirty="0">
                <a:solidFill>
                  <a:srgbClr val="FF0000"/>
                </a:solidFill>
              </a:rPr>
              <a:t>AD 1) </a:t>
            </a:r>
            <a:r>
              <a:rPr lang="en-GB" b="1" dirty="0">
                <a:solidFill>
                  <a:srgbClr val="FF0000"/>
                </a:solidFill>
              </a:rPr>
              <a:t>PCA</a:t>
            </a:r>
            <a:r>
              <a:rPr lang="cs-CZ" b="1" dirty="0"/>
              <a:t> – </a:t>
            </a:r>
            <a:r>
              <a:rPr lang="en-GB" b="1" dirty="0"/>
              <a:t>a dimension-reduction tool that is applied to reduce a large set of variables to a small set that still contains most of the information</a:t>
            </a:r>
            <a:r>
              <a:rPr lang="cs-CZ" b="1" dirty="0"/>
              <a:t>:</a:t>
            </a:r>
          </a:p>
          <a:p>
            <a:pPr>
              <a:buFont typeface="Wingdings" panose="05000000000000000000" pitchFamily="2" charset="2"/>
              <a:buChar char="Ø"/>
            </a:pPr>
            <a:r>
              <a:rPr lang="en-GB" b="1" dirty="0"/>
              <a:t>a mathematical procedure which transforms </a:t>
            </a:r>
            <a:r>
              <a:rPr lang="en-GB" b="1" dirty="0">
                <a:solidFill>
                  <a:srgbClr val="FF0000"/>
                </a:solidFill>
              </a:rPr>
              <a:t>a number of (possibly) correlated variables </a:t>
            </a:r>
            <a:r>
              <a:rPr lang="en-GB" b="1" dirty="0"/>
              <a:t>into a </a:t>
            </a:r>
            <a:r>
              <a:rPr lang="en-GB" b="1" dirty="0">
                <a:solidFill>
                  <a:srgbClr val="FF0000"/>
                </a:solidFill>
              </a:rPr>
              <a:t>(smaller) number of uncorrelated variables </a:t>
            </a:r>
            <a:r>
              <a:rPr lang="cs-CZ" b="1" dirty="0">
                <a:solidFill>
                  <a:srgbClr val="FF0000"/>
                </a:solidFill>
              </a:rPr>
              <a:t>= </a:t>
            </a:r>
            <a:r>
              <a:rPr lang="en-GB" b="1" dirty="0">
                <a:solidFill>
                  <a:srgbClr val="FF0000"/>
                </a:solidFill>
              </a:rPr>
              <a:t>PRINCIPAL COMPONENTS. </a:t>
            </a:r>
            <a:endParaRPr lang="cs-CZ" b="1" dirty="0">
              <a:solidFill>
                <a:srgbClr val="FF0000"/>
              </a:solidFill>
            </a:endParaRPr>
          </a:p>
          <a:p>
            <a:pPr algn="just">
              <a:buFont typeface="Wingdings" panose="05000000000000000000" pitchFamily="2" charset="2"/>
              <a:buChar char="Ø"/>
            </a:pPr>
            <a:r>
              <a:rPr lang="en-GB" b="1" dirty="0"/>
              <a:t>The first principal component accounts for as much of the variability in the data as possible, and</a:t>
            </a:r>
            <a:r>
              <a:rPr lang="cs-CZ" b="1" dirty="0"/>
              <a:t> </a:t>
            </a:r>
            <a:r>
              <a:rPr lang="en-GB" b="1" dirty="0"/>
              <a:t>each succeeding component accounts for as much of the remaining variability as possible (Johnson and Wichern, 2007). </a:t>
            </a:r>
          </a:p>
        </p:txBody>
      </p:sp>
      <p:sp>
        <p:nvSpPr>
          <p:cNvPr id="6" name="Zástupný symbol pro číslo snímku 5">
            <a:extLst>
              <a:ext uri="{FF2B5EF4-FFF2-40B4-BE49-F238E27FC236}">
                <a16:creationId xmlns:a16="http://schemas.microsoft.com/office/drawing/2014/main" id="{5C600245-E078-F789-4526-A15E9378102C}"/>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43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391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71D7-AC4D-0BF8-AA6F-6ECA4B90D86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C03CD3-B66E-FED8-BAE8-CFBD8926C4EB}"/>
              </a:ext>
            </a:extLst>
          </p:cNvPr>
          <p:cNvSpPr>
            <a:spLocks noGrp="1"/>
          </p:cNvSpPr>
          <p:nvPr>
            <p:ph type="title"/>
          </p:nvPr>
        </p:nvSpPr>
        <p:spPr>
          <a:xfrm>
            <a:off x="720000" y="365130"/>
            <a:ext cx="10752000" cy="837506"/>
          </a:xfrm>
        </p:spPr>
        <p:txBody>
          <a:bodyPr/>
          <a:lstStyle/>
          <a:p>
            <a:pPr algn="ctr"/>
            <a:r>
              <a:rPr lang="en-US" sz="2000" dirty="0">
                <a:solidFill>
                  <a:srgbClr val="FF0000"/>
                </a:solidFill>
              </a:rPr>
              <a:t>Factors of Quality of Life in a Group of Selected</a:t>
            </a:r>
            <a:br>
              <a:rPr lang="en-US" sz="2000" dirty="0">
                <a:solidFill>
                  <a:srgbClr val="FF0000"/>
                </a:solidFill>
              </a:rPr>
            </a:br>
            <a:r>
              <a:rPr lang="en-US" sz="2000" dirty="0">
                <a:solidFill>
                  <a:srgbClr val="FF0000"/>
                </a:solidFill>
              </a:rPr>
              <a:t>European Union and OECD Countries</a:t>
            </a:r>
            <a:r>
              <a:rPr lang="cs-CZ" sz="2000" dirty="0">
                <a:solidFill>
                  <a:srgbClr val="FF0000"/>
                </a:solidFill>
              </a:rPr>
              <a:t> –(Drastichová &amp; Filzmoser, 2021):</a:t>
            </a:r>
            <a:endParaRPr lang="en-US" sz="2000"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E7636F-8122-FAEA-B3B1-4266A4D2632C}"/>
                  </a:ext>
                </a:extLst>
              </p:cNvPr>
              <p:cNvSpPr>
                <a:spLocks noGrp="1"/>
              </p:cNvSpPr>
              <p:nvPr>
                <p:ph idx="1"/>
              </p:nvPr>
            </p:nvSpPr>
            <p:spPr>
              <a:xfrm>
                <a:off x="327991" y="1202636"/>
                <a:ext cx="11539331" cy="5049077"/>
              </a:xfrm>
            </p:spPr>
            <p:txBody>
              <a:bodyPr>
                <a:normAutofit fontScale="85000" lnSpcReduction="10000"/>
              </a:bodyPr>
              <a:lstStyle/>
              <a:p>
                <a:pPr>
                  <a:buFont typeface="Wingdings" panose="05000000000000000000" pitchFamily="2" charset="2"/>
                  <a:buChar char="ü"/>
                </a:pPr>
                <a:r>
                  <a:rPr lang="cs-CZ" b="1" dirty="0">
                    <a:solidFill>
                      <a:srgbClr val="FF0000"/>
                    </a:solidFill>
                  </a:rPr>
                  <a:t>AD 2) </a:t>
                </a:r>
                <a:r>
                  <a:rPr lang="en-GB" b="1" dirty="0"/>
                  <a:t>Regression analysis</a:t>
                </a:r>
                <a:endParaRPr lang="cs-CZ" b="1" dirty="0"/>
              </a:p>
              <a:p>
                <a:pPr>
                  <a:buFont typeface="Wingdings" panose="05000000000000000000" pitchFamily="2" charset="2"/>
                  <a:buChar char="Ø"/>
                </a:pPr>
                <a:r>
                  <a:rPr lang="en-GB" b="1" dirty="0"/>
                  <a:t>three response variables which should be jointly modelled with the explanatory variables</a:t>
                </a:r>
                <a:r>
                  <a:rPr lang="cs-CZ" b="1" dirty="0"/>
                  <a:t> =&gt;</a:t>
                </a:r>
                <a:r>
                  <a:rPr lang="en-GB" b="1" dirty="0"/>
                  <a:t> the setting of a multivariate regression problem. </a:t>
                </a:r>
                <a:endParaRPr lang="cs-CZ" b="1" dirty="0"/>
              </a:p>
              <a:p>
                <a:pPr>
                  <a:buFont typeface="Wingdings" panose="05000000000000000000" pitchFamily="2" charset="2"/>
                  <a:buChar char="Ø"/>
                </a:pPr>
                <a:r>
                  <a:rPr lang="en-GB" b="1" dirty="0"/>
                  <a:t>In general, the multivariate linear regression problem for responses </a:t>
                </a:r>
                <a14:m>
                  <m:oMath xmlns:m="http://schemas.openxmlformats.org/officeDocument/2006/math">
                    <m:sSub>
                      <m:sSubPr>
                        <m:ctrlPr>
                          <a:rPr lang="en-GB" b="1" i="1" dirty="0" smtClean="0">
                            <a:latin typeface="Cambria Math" panose="02040503050406030204" pitchFamily="18" charset="0"/>
                          </a:rPr>
                        </m:ctrlPr>
                      </m:sSubPr>
                      <m:e>
                        <m:r>
                          <a:rPr lang="cs-CZ" b="1" i="1" dirty="0" smtClean="0">
                            <a:latin typeface="Cambria Math" panose="02040503050406030204" pitchFamily="18" charset="0"/>
                          </a:rPr>
                          <m:t>𝒀</m:t>
                        </m:r>
                      </m:e>
                      <m:sub>
                        <m:r>
                          <a:rPr lang="cs-CZ" b="1" i="1" dirty="0" smtClean="0">
                            <a:latin typeface="Cambria Math" panose="02040503050406030204" pitchFamily="18" charset="0"/>
                          </a:rPr>
                          <m:t>𝟏</m:t>
                        </m:r>
                      </m:sub>
                    </m:sSub>
                    <m:r>
                      <a:rPr lang="en-GB" b="1" i="1" dirty="0" smtClean="0">
                        <a:latin typeface="Cambria Math" panose="02040503050406030204" pitchFamily="18" charset="0"/>
                      </a:rPr>
                      <m:t> </m:t>
                    </m:r>
                  </m:oMath>
                </a14:m>
                <a:r>
                  <a:rPr lang="en-GB" b="1" dirty="0"/>
                  <a:t>,…, </a:t>
                </a:r>
                <a14:m>
                  <m:oMath xmlns:m="http://schemas.openxmlformats.org/officeDocument/2006/math">
                    <m:sSub>
                      <m:sSubPr>
                        <m:ctrlPr>
                          <a:rPr lang="en-GB" b="1" i="1" dirty="0">
                            <a:latin typeface="Cambria Math" panose="02040503050406030204" pitchFamily="18" charset="0"/>
                          </a:rPr>
                        </m:ctrlPr>
                      </m:sSubPr>
                      <m:e>
                        <m:r>
                          <a:rPr lang="cs-CZ" b="1" i="1" dirty="0">
                            <a:latin typeface="Cambria Math" panose="02040503050406030204" pitchFamily="18" charset="0"/>
                          </a:rPr>
                          <m:t>𝒀</m:t>
                        </m:r>
                      </m:e>
                      <m:sub>
                        <m:r>
                          <a:rPr lang="cs-CZ" b="1" i="1" dirty="0" smtClean="0">
                            <a:latin typeface="Cambria Math" panose="02040503050406030204" pitchFamily="18" charset="0"/>
                          </a:rPr>
                          <m:t>𝒎</m:t>
                        </m:r>
                      </m:sub>
                    </m:sSub>
                  </m:oMath>
                </a14:m>
                <a:r>
                  <a:rPr lang="cs-CZ" b="1" dirty="0"/>
                  <a:t> </a:t>
                </a:r>
                <a:r>
                  <a:rPr lang="en-GB" b="1" dirty="0"/>
                  <a:t>and explanatory variables </a:t>
                </a:r>
                <a14:m>
                  <m:oMath xmlns:m="http://schemas.openxmlformats.org/officeDocument/2006/math">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a:latin typeface="Cambria Math" panose="02040503050406030204" pitchFamily="18" charset="0"/>
                          </a:rPr>
                          <m:t>𝟏</m:t>
                        </m:r>
                      </m:sub>
                    </m:sSub>
                  </m:oMath>
                </a14:m>
                <a:r>
                  <a:rPr lang="en-GB" b="1" dirty="0"/>
                  <a:t>,…,</a:t>
                </a:r>
                <a:r>
                  <a:rPr lang="cs-CZ" b="1" dirty="0"/>
                  <a:t> </a:t>
                </a:r>
                <a14:m>
                  <m:oMath xmlns:m="http://schemas.openxmlformats.org/officeDocument/2006/math">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smtClean="0">
                            <a:latin typeface="Cambria Math" panose="02040503050406030204" pitchFamily="18" charset="0"/>
                          </a:rPr>
                          <m:t>𝒑</m:t>
                        </m:r>
                      </m:sub>
                    </m:sSub>
                  </m:oMath>
                </a14:m>
                <a:r>
                  <a:rPr lang="en-GB" b="1" dirty="0"/>
                  <a:t> is given as </a:t>
                </a:r>
                <a:endParaRPr lang="cs-CZ" b="1" dirty="0"/>
              </a:p>
              <a:p>
                <a:pPr marL="0" indent="0">
                  <a:buNone/>
                </a:pPr>
                <a14:m>
                  <m:oMathPara xmlns:m="http://schemas.openxmlformats.org/officeDocument/2006/math">
                    <m:oMathParaPr>
                      <m:jc m:val="center"/>
                    </m:oMathParaPr>
                    <m:oMath xmlns:m="http://schemas.openxmlformats.org/officeDocument/2006/math">
                      <m:sSub>
                        <m:sSubPr>
                          <m:ctrlPr>
                            <a:rPr lang="en-GB" b="1" i="1" dirty="0" smtClean="0">
                              <a:latin typeface="Cambria Math" panose="02040503050406030204" pitchFamily="18" charset="0"/>
                            </a:rPr>
                          </m:ctrlPr>
                        </m:sSubPr>
                        <m:e>
                          <m:r>
                            <a:rPr lang="cs-CZ" b="1" i="1" dirty="0" smtClean="0">
                              <a:latin typeface="Cambria Math" panose="02040503050406030204" pitchFamily="18" charset="0"/>
                            </a:rPr>
                            <m:t>𝒀</m:t>
                          </m:r>
                        </m:e>
                        <m:sub>
                          <m:r>
                            <a:rPr lang="cs-CZ" b="1" i="1" dirty="0" smtClean="0">
                              <a:latin typeface="Cambria Math" panose="02040503050406030204" pitchFamily="18" charset="0"/>
                            </a:rPr>
                            <m:t>𝒋</m:t>
                          </m:r>
                        </m:sub>
                      </m:sSub>
                      <m:r>
                        <a:rPr lang="en-GB" b="1" i="1" dirty="0" smtClean="0">
                          <a:latin typeface="Cambria Math" panose="02040503050406030204" pitchFamily="18" charset="0"/>
                        </a:rPr>
                        <m:t> = </m:t>
                      </m:r>
                      <m:sSub>
                        <m:sSubPr>
                          <m:ctrlPr>
                            <a:rPr lang="en-GB" b="1" i="1" dirty="0" smtClean="0">
                              <a:latin typeface="Cambria Math" panose="02040503050406030204" pitchFamily="18" charset="0"/>
                            </a:rPr>
                          </m:ctrlPr>
                        </m:sSubPr>
                        <m:e>
                          <m:r>
                            <a:rPr lang="en-GB" b="1" i="1" dirty="0">
                              <a:latin typeface="Cambria Math" panose="02040503050406030204" pitchFamily="18" charset="0"/>
                            </a:rPr>
                            <m:t>𝛽</m:t>
                          </m:r>
                        </m:e>
                        <m:sub>
                          <m:r>
                            <a:rPr lang="cs-CZ" b="1" i="1" dirty="0" smtClean="0">
                              <a:latin typeface="Cambria Math" panose="02040503050406030204" pitchFamily="18" charset="0"/>
                            </a:rPr>
                            <m:t>𝟎</m:t>
                          </m:r>
                          <m:r>
                            <a:rPr lang="cs-CZ" b="1" i="1" dirty="0" smtClean="0">
                              <a:latin typeface="Cambria Math" panose="02040503050406030204" pitchFamily="18" charset="0"/>
                            </a:rPr>
                            <m:t>𝒋</m:t>
                          </m:r>
                        </m:sub>
                      </m:sSub>
                      <m:r>
                        <a:rPr lang="en-GB" b="1" i="1" dirty="0" smtClean="0">
                          <a:latin typeface="Cambria Math" panose="02040503050406030204" pitchFamily="18" charset="0"/>
                        </a:rPr>
                        <m:t> +</m:t>
                      </m:r>
                      <m:sSub>
                        <m:sSubPr>
                          <m:ctrlPr>
                            <a:rPr lang="en-GB" b="1" i="1" dirty="0">
                              <a:latin typeface="Cambria Math" panose="02040503050406030204" pitchFamily="18" charset="0"/>
                            </a:rPr>
                          </m:ctrlPr>
                        </m:sSubPr>
                        <m:e>
                          <m:r>
                            <a:rPr lang="en-GB" b="1" i="1" dirty="0">
                              <a:latin typeface="Cambria Math" panose="02040503050406030204" pitchFamily="18" charset="0"/>
                            </a:rPr>
                            <m:t>𝛽</m:t>
                          </m:r>
                        </m:e>
                        <m:sub>
                          <m:r>
                            <a:rPr lang="cs-CZ" b="1" i="1" dirty="0" smtClean="0">
                              <a:latin typeface="Cambria Math" panose="02040503050406030204" pitchFamily="18" charset="0"/>
                            </a:rPr>
                            <m:t>𝟏</m:t>
                          </m:r>
                        </m:sub>
                      </m:sSub>
                      <m:r>
                        <a:rPr lang="cs-CZ" b="1" i="1" dirty="0" smtClean="0">
                          <a:latin typeface="Cambria Math" panose="02040503050406030204" pitchFamily="18" charset="0"/>
                        </a:rPr>
                        <m:t>∗</m:t>
                      </m:r>
                      <m:sSub>
                        <m:sSubPr>
                          <m:ctrlPr>
                            <a:rPr lang="cs-CZ" b="1" i="1" dirty="0" smtClean="0">
                              <a:latin typeface="Cambria Math" panose="02040503050406030204" pitchFamily="18" charset="0"/>
                            </a:rPr>
                          </m:ctrlPr>
                        </m:sSubPr>
                        <m:e>
                          <m:r>
                            <a:rPr lang="cs-CZ" b="1" i="1" dirty="0" smtClean="0">
                              <a:latin typeface="Cambria Math" panose="02040503050406030204" pitchFamily="18" charset="0"/>
                            </a:rPr>
                            <m:t>𝒙</m:t>
                          </m:r>
                        </m:e>
                        <m:sub>
                          <m:r>
                            <a:rPr lang="cs-CZ" b="1" i="1" dirty="0" smtClean="0">
                              <a:latin typeface="Cambria Math" panose="02040503050406030204" pitchFamily="18" charset="0"/>
                            </a:rPr>
                            <m:t>𝟏</m:t>
                          </m:r>
                        </m:sub>
                      </m:sSub>
                      <m:r>
                        <a:rPr lang="en-GB" b="1" i="1" dirty="0" smtClean="0">
                          <a:latin typeface="Cambria Math" panose="02040503050406030204" pitchFamily="18" charset="0"/>
                        </a:rPr>
                        <m:t>+· · ·+</m:t>
                      </m:r>
                      <m:sSub>
                        <m:sSubPr>
                          <m:ctrlPr>
                            <a:rPr lang="en-GB" b="1" i="1" dirty="0">
                              <a:latin typeface="Cambria Math" panose="02040503050406030204" pitchFamily="18" charset="0"/>
                            </a:rPr>
                          </m:ctrlPr>
                        </m:sSubPr>
                        <m:e>
                          <m:r>
                            <a:rPr lang="en-GB" b="1" i="1" dirty="0">
                              <a:latin typeface="Cambria Math" panose="02040503050406030204" pitchFamily="18" charset="0"/>
                            </a:rPr>
                            <m:t>𝛽</m:t>
                          </m:r>
                        </m:e>
                        <m:sub>
                          <m:r>
                            <a:rPr lang="cs-CZ" b="1" i="1" dirty="0" smtClean="0">
                              <a:latin typeface="Cambria Math" panose="02040503050406030204" pitchFamily="18" charset="0"/>
                            </a:rPr>
                            <m:t>𝒑𝒋</m:t>
                          </m:r>
                        </m:sub>
                      </m:sSub>
                      <m:r>
                        <a:rPr lang="cs-CZ" b="1" i="1" dirty="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smtClean="0">
                              <a:latin typeface="Cambria Math" panose="02040503050406030204" pitchFamily="18" charset="0"/>
                            </a:rPr>
                            <m:t>𝒑</m:t>
                          </m:r>
                        </m:sub>
                      </m:sSub>
                      <m:r>
                        <a:rPr lang="en-GB" b="1" i="1" dirty="0" smtClean="0">
                          <a:latin typeface="Cambria Math" panose="02040503050406030204" pitchFamily="18" charset="0"/>
                        </a:rPr>
                        <m:t>+</m:t>
                      </m:r>
                      <m:sSub>
                        <m:sSubPr>
                          <m:ctrlPr>
                            <a:rPr lang="en-GB" b="1" i="1" dirty="0" smtClean="0">
                              <a:latin typeface="Cambria Math" panose="02040503050406030204" pitchFamily="18" charset="0"/>
                            </a:rPr>
                          </m:ctrlPr>
                        </m:sSubPr>
                        <m:e>
                          <m:r>
                            <a:rPr lang="cs-CZ" b="1" i="1" dirty="0" smtClean="0">
                              <a:latin typeface="Cambria Math" panose="02040503050406030204" pitchFamily="18" charset="0"/>
                            </a:rPr>
                            <m:t>𝒆</m:t>
                          </m:r>
                        </m:e>
                        <m:sub>
                          <m:r>
                            <a:rPr lang="cs-CZ" b="1" i="1" dirty="0" smtClean="0">
                              <a:latin typeface="Cambria Math" panose="02040503050406030204" pitchFamily="18" charset="0"/>
                            </a:rPr>
                            <m:t>𝒋</m:t>
                          </m:r>
                        </m:sub>
                      </m:sSub>
                    </m:oMath>
                  </m:oMathPara>
                </a14:m>
                <a:endParaRPr lang="en-GB" b="1" dirty="0"/>
              </a:p>
              <a:p>
                <a:pPr>
                  <a:buFont typeface="Wingdings" panose="05000000000000000000" pitchFamily="2" charset="2"/>
                  <a:buChar char="ü"/>
                </a:pPr>
                <a:r>
                  <a:rPr lang="en-GB" b="1" dirty="0"/>
                  <a:t>for </a:t>
                </a:r>
                <a:r>
                  <a:rPr lang="en-GB" b="1" i="1" dirty="0"/>
                  <a:t>j=1,…,m, </a:t>
                </a:r>
                <a:r>
                  <a:rPr lang="en-GB" b="1" dirty="0"/>
                  <a:t>with the unknown regression parameters </a:t>
                </a:r>
                <a14:m>
                  <m:oMath xmlns:m="http://schemas.openxmlformats.org/officeDocument/2006/math">
                    <m:sSub>
                      <m:sSubPr>
                        <m:ctrlPr>
                          <a:rPr lang="en-GB" b="1" i="1" dirty="0" smtClean="0">
                            <a:latin typeface="Cambria Math" panose="02040503050406030204" pitchFamily="18" charset="0"/>
                          </a:rPr>
                        </m:ctrlPr>
                      </m:sSubPr>
                      <m:e>
                        <m:r>
                          <a:rPr lang="en-GB" b="1" i="1" dirty="0">
                            <a:latin typeface="Cambria Math" panose="02040503050406030204" pitchFamily="18" charset="0"/>
                          </a:rPr>
                          <m:t>𝛽</m:t>
                        </m:r>
                      </m:e>
                      <m:sub>
                        <m:r>
                          <a:rPr lang="cs-CZ" b="1" i="1" dirty="0" smtClean="0">
                            <a:latin typeface="Cambria Math" panose="02040503050406030204" pitchFamily="18" charset="0"/>
                          </a:rPr>
                          <m:t>𝟎</m:t>
                        </m:r>
                        <m:r>
                          <a:rPr lang="cs-CZ" b="1" i="1" dirty="0" smtClean="0">
                            <a:latin typeface="Cambria Math" panose="02040503050406030204" pitchFamily="18" charset="0"/>
                          </a:rPr>
                          <m:t>𝒋</m:t>
                        </m:r>
                      </m:sub>
                    </m:sSub>
                  </m:oMath>
                </a14:m>
                <a:r>
                  <a:rPr lang="en-GB" b="1" dirty="0"/>
                  <a:t>, . . ., </a:t>
                </a:r>
                <a14:m>
                  <m:oMath xmlns:m="http://schemas.openxmlformats.org/officeDocument/2006/math">
                    <m:sSub>
                      <m:sSubPr>
                        <m:ctrlPr>
                          <a:rPr lang="en-GB" b="1" i="1" dirty="0" smtClean="0">
                            <a:latin typeface="Cambria Math" panose="02040503050406030204" pitchFamily="18" charset="0"/>
                          </a:rPr>
                        </m:ctrlPr>
                      </m:sSubPr>
                      <m:e>
                        <m:r>
                          <a:rPr lang="en-GB" b="1" i="1" dirty="0">
                            <a:latin typeface="Cambria Math" panose="02040503050406030204" pitchFamily="18" charset="0"/>
                          </a:rPr>
                          <m:t>𝛽</m:t>
                        </m:r>
                      </m:e>
                      <m:sub>
                        <m:r>
                          <a:rPr lang="cs-CZ" b="1" i="1" dirty="0" smtClean="0">
                            <a:latin typeface="Cambria Math" panose="02040503050406030204" pitchFamily="18" charset="0"/>
                          </a:rPr>
                          <m:t>𝒑𝒋</m:t>
                        </m:r>
                      </m:sub>
                    </m:sSub>
                  </m:oMath>
                </a14:m>
                <a:r>
                  <a:rPr lang="en-GB" b="1" dirty="0"/>
                  <a:t> and the error terms </a:t>
                </a:r>
                <a14:m>
                  <m:oMath xmlns:m="http://schemas.openxmlformats.org/officeDocument/2006/math">
                    <m:sSub>
                      <m:sSubPr>
                        <m:ctrlPr>
                          <a:rPr lang="en-GB" b="1" i="1" dirty="0">
                            <a:latin typeface="Cambria Math" panose="02040503050406030204" pitchFamily="18" charset="0"/>
                          </a:rPr>
                        </m:ctrlPr>
                      </m:sSubPr>
                      <m:e>
                        <m:r>
                          <a:rPr lang="cs-CZ" b="1" i="1" dirty="0">
                            <a:latin typeface="Cambria Math" panose="02040503050406030204" pitchFamily="18" charset="0"/>
                          </a:rPr>
                          <m:t>𝒆</m:t>
                        </m:r>
                      </m:e>
                      <m:sub>
                        <m:r>
                          <a:rPr lang="cs-CZ" b="1" i="1" dirty="0">
                            <a:latin typeface="Cambria Math" panose="02040503050406030204" pitchFamily="18" charset="0"/>
                          </a:rPr>
                          <m:t>𝒋</m:t>
                        </m:r>
                      </m:sub>
                    </m:sSub>
                  </m:oMath>
                </a14:m>
                <a:r>
                  <a:rPr lang="en-GB" b="1" dirty="0"/>
                  <a:t> . </a:t>
                </a:r>
                <a:endParaRPr lang="cs-CZ" b="1" dirty="0"/>
              </a:p>
              <a:p>
                <a:pPr>
                  <a:buFont typeface="Wingdings" panose="05000000000000000000" pitchFamily="2" charset="2"/>
                  <a:buChar char="ü"/>
                </a:pPr>
                <a:r>
                  <a:rPr lang="en-GB" b="1" dirty="0"/>
                  <a:t>The model can be written in terms of the observations, and the usual model assumptions (independence, normal distribution, homoskedasticity) are considered. </a:t>
                </a:r>
                <a:endParaRPr lang="cs-CZ" b="1" dirty="0"/>
              </a:p>
              <a:p>
                <a:pPr>
                  <a:buFont typeface="Wingdings" panose="05000000000000000000" pitchFamily="2" charset="2"/>
                  <a:buChar char="ü"/>
                </a:pPr>
                <a:r>
                  <a:rPr lang="cs-CZ" b="1" dirty="0"/>
                  <a:t>T</a:t>
                </a:r>
                <a:r>
                  <a:rPr lang="en-GB" b="1" dirty="0"/>
                  <a:t>he number of observations </a:t>
                </a:r>
                <a:r>
                  <a:rPr lang="cs-CZ" b="1" dirty="0"/>
                  <a:t>– </a:t>
                </a:r>
                <a:r>
                  <a:rPr lang="en-GB" b="1" dirty="0"/>
                  <a:t>rather low compared to the number of explanatory variables, </a:t>
                </a:r>
                <a:r>
                  <a:rPr lang="en-GB" b="1" dirty="0">
                    <a:highlight>
                      <a:srgbClr val="FFFF00"/>
                    </a:highlight>
                  </a:rPr>
                  <a:t>the standard least squares (LS) </a:t>
                </a:r>
                <a:r>
                  <a:rPr lang="en-GB" b="1" dirty="0"/>
                  <a:t>method</a:t>
                </a:r>
                <a:r>
                  <a:rPr lang="cs-CZ" b="1" dirty="0"/>
                  <a:t> </a:t>
                </a:r>
                <a:r>
                  <a:rPr lang="en-GB" b="1" dirty="0"/>
                  <a:t>might result in </a:t>
                </a:r>
                <a:r>
                  <a:rPr lang="en-GB" b="1" dirty="0">
                    <a:highlight>
                      <a:srgbClr val="00FF00"/>
                    </a:highlight>
                  </a:rPr>
                  <a:t>a poor prediction model</a:t>
                </a:r>
                <a:r>
                  <a:rPr lang="cs-CZ" b="1" dirty="0">
                    <a:highlight>
                      <a:srgbClr val="00FF00"/>
                    </a:highlight>
                  </a:rPr>
                  <a:t> =&gt;</a:t>
                </a:r>
                <a:r>
                  <a:rPr lang="en-GB" b="1" dirty="0">
                    <a:highlight>
                      <a:srgbClr val="00FF00"/>
                    </a:highlight>
                  </a:rPr>
                  <a:t> </a:t>
                </a:r>
                <a:endParaRPr lang="cs-CZ" b="1" dirty="0">
                  <a:highlight>
                    <a:srgbClr val="00FF00"/>
                  </a:highlight>
                </a:endParaRPr>
              </a:p>
            </p:txBody>
          </p:sp>
        </mc:Choice>
        <mc:Fallback xmlns="">
          <p:sp>
            <p:nvSpPr>
              <p:cNvPr id="3" name="Content Placeholder 2">
                <a:extLst>
                  <a:ext uri="{FF2B5EF4-FFF2-40B4-BE49-F238E27FC236}">
                    <a16:creationId xmlns:a16="http://schemas.microsoft.com/office/drawing/2014/main" id="{BDE7636F-8122-FAEA-B3B1-4266A4D2632C}"/>
                  </a:ext>
                </a:extLst>
              </p:cNvPr>
              <p:cNvSpPr>
                <a:spLocks noGrp="1" noRot="1" noChangeAspect="1" noMove="1" noResize="1" noEditPoints="1" noAdjustHandles="1" noChangeArrowheads="1" noChangeShapeType="1" noTextEdit="1"/>
              </p:cNvSpPr>
              <p:nvPr>
                <p:ph idx="1"/>
              </p:nvPr>
            </p:nvSpPr>
            <p:spPr>
              <a:xfrm>
                <a:off x="327991" y="1202636"/>
                <a:ext cx="11539331" cy="5049077"/>
              </a:xfrm>
              <a:blipFill>
                <a:blip r:embed="rId3"/>
                <a:stretch>
                  <a:fillRect l="-370" t="-1689" r="-370"/>
                </a:stretch>
              </a:blipFill>
            </p:spPr>
            <p:txBody>
              <a:bodyPr/>
              <a:lstStyle/>
              <a:p>
                <a:r>
                  <a:rPr lang="en-GB">
                    <a:noFill/>
                  </a:rPr>
                  <a:t> </a:t>
                </a:r>
              </a:p>
            </p:txBody>
          </p:sp>
        </mc:Fallback>
      </mc:AlternateContent>
      <p:sp>
        <p:nvSpPr>
          <p:cNvPr id="6" name="Zástupný symbol pro číslo snímku 5">
            <a:extLst>
              <a:ext uri="{FF2B5EF4-FFF2-40B4-BE49-F238E27FC236}">
                <a16:creationId xmlns:a16="http://schemas.microsoft.com/office/drawing/2014/main" id="{A425D50E-3C4C-8707-5200-1F45C56DBB1F}"/>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44</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26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49B84-26AD-ADF2-F269-380955DDCE3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2863031-8CB1-B76C-40B0-9DB569DDBF24}"/>
              </a:ext>
            </a:extLst>
          </p:cNvPr>
          <p:cNvSpPr>
            <a:spLocks noGrp="1"/>
          </p:cNvSpPr>
          <p:nvPr>
            <p:ph type="title"/>
          </p:nvPr>
        </p:nvSpPr>
        <p:spPr>
          <a:xfrm>
            <a:off x="720000" y="187534"/>
            <a:ext cx="10752000" cy="837506"/>
          </a:xfrm>
        </p:spPr>
        <p:txBody>
          <a:bodyPr/>
          <a:lstStyle/>
          <a:p>
            <a:pPr algn="ctr"/>
            <a:r>
              <a:rPr lang="en-US" sz="2400" dirty="0">
                <a:solidFill>
                  <a:srgbClr val="FF0000"/>
                </a:solidFill>
              </a:rPr>
              <a:t>Factors of Quality of Life in a Group of Selected</a:t>
            </a:r>
            <a:br>
              <a:rPr lang="en-US" sz="2400" dirty="0">
                <a:solidFill>
                  <a:srgbClr val="FF0000"/>
                </a:solidFill>
              </a:rPr>
            </a:br>
            <a:r>
              <a:rPr lang="en-US" sz="2400" dirty="0">
                <a:solidFill>
                  <a:srgbClr val="FF0000"/>
                </a:solidFill>
              </a:rPr>
              <a:t>European Union and OECD Countries</a:t>
            </a:r>
            <a:r>
              <a:rPr lang="cs-CZ" sz="2400" dirty="0">
                <a:solidFill>
                  <a:srgbClr val="FF0000"/>
                </a:solidFill>
              </a:rPr>
              <a:t> –(Drastichová &amp; Filzmoser, 2021):</a:t>
            </a:r>
            <a:endParaRPr lang="en-US" sz="2400" dirty="0">
              <a:solidFill>
                <a:srgbClr val="FF0000"/>
              </a:solidFill>
            </a:endParaRPr>
          </a:p>
        </p:txBody>
      </p:sp>
      <p:sp>
        <p:nvSpPr>
          <p:cNvPr id="3" name="Content Placeholder 2">
            <a:extLst>
              <a:ext uri="{FF2B5EF4-FFF2-40B4-BE49-F238E27FC236}">
                <a16:creationId xmlns:a16="http://schemas.microsoft.com/office/drawing/2014/main" id="{836A3D3C-0ADF-C553-1D50-CC1FE4D68F09}"/>
              </a:ext>
            </a:extLst>
          </p:cNvPr>
          <p:cNvSpPr>
            <a:spLocks noGrp="1"/>
          </p:cNvSpPr>
          <p:nvPr>
            <p:ph idx="1"/>
          </p:nvPr>
        </p:nvSpPr>
        <p:spPr>
          <a:xfrm>
            <a:off x="327991" y="1202636"/>
            <a:ext cx="11539331" cy="5049077"/>
          </a:xfrm>
        </p:spPr>
        <p:txBody>
          <a:bodyPr>
            <a:normAutofit fontScale="92500" lnSpcReduction="20000"/>
          </a:bodyPr>
          <a:lstStyle/>
          <a:p>
            <a:pPr algn="just">
              <a:buFont typeface="Wingdings" panose="05000000000000000000" pitchFamily="2" charset="2"/>
              <a:buChar char="ü"/>
            </a:pPr>
            <a:r>
              <a:rPr lang="cs-CZ" b="1" dirty="0"/>
              <a:t>T</a:t>
            </a:r>
            <a:r>
              <a:rPr lang="en-GB" b="1" dirty="0"/>
              <a:t>two alternative procedures </a:t>
            </a:r>
            <a:r>
              <a:rPr lang="cs-CZ" b="1" dirty="0"/>
              <a:t>– </a:t>
            </a:r>
            <a:r>
              <a:rPr lang="en-GB" b="1" dirty="0"/>
              <a:t> used to estimate the regression parameters</a:t>
            </a:r>
            <a:r>
              <a:rPr lang="cs-CZ" b="1" dirty="0"/>
              <a:t>:</a:t>
            </a:r>
          </a:p>
          <a:p>
            <a:pPr marL="571500" indent="-571500" algn="just">
              <a:buFont typeface="+mj-lt"/>
              <a:buAutoNum type="romanUcPeriod"/>
            </a:pPr>
            <a:r>
              <a:rPr lang="en-GB" b="1" dirty="0">
                <a:highlight>
                  <a:srgbClr val="FFFF00"/>
                </a:highlight>
              </a:rPr>
              <a:t>Partial Least Squares (PLS) regression</a:t>
            </a:r>
            <a:r>
              <a:rPr lang="cs-CZ" b="1" dirty="0">
                <a:highlight>
                  <a:srgbClr val="FFFF00"/>
                </a:highlight>
              </a:rPr>
              <a:t>: </a:t>
            </a:r>
            <a:r>
              <a:rPr lang="en-GB" b="1" dirty="0">
                <a:highlight>
                  <a:srgbClr val="FFFF00"/>
                </a:highlight>
              </a:rPr>
              <a:t>the relationship between explanatory variables and responses is modelled by fewer components (</a:t>
            </a:r>
            <a:r>
              <a:rPr lang="en-GB" b="1" dirty="0" err="1">
                <a:highlight>
                  <a:srgbClr val="FFFF00"/>
                </a:highlight>
              </a:rPr>
              <a:t>Varmuza</a:t>
            </a:r>
            <a:r>
              <a:rPr lang="en-GB" b="1" dirty="0">
                <a:highlight>
                  <a:srgbClr val="FFFF00"/>
                </a:highlight>
              </a:rPr>
              <a:t> and Filzmoser, 2009). </a:t>
            </a:r>
            <a:endParaRPr lang="cs-CZ" b="1" dirty="0">
              <a:highlight>
                <a:srgbClr val="FFFF00"/>
              </a:highlight>
            </a:endParaRPr>
          </a:p>
          <a:p>
            <a:pPr algn="just">
              <a:buFont typeface="Wingdings" panose="05000000000000000000" pitchFamily="2" charset="2"/>
              <a:buChar char="Ø"/>
            </a:pPr>
            <a:r>
              <a:rPr lang="en-GB" b="1" dirty="0"/>
              <a:t>The number of components to be used is a tuning parameter, and its choice is based on a cross-validated error measure, such as the mean squared error (MSE). </a:t>
            </a:r>
            <a:endParaRPr lang="cs-CZ" b="1" dirty="0"/>
          </a:p>
          <a:p>
            <a:pPr marL="571500" indent="-571500" algn="just">
              <a:buFont typeface="+mj-lt"/>
              <a:buAutoNum type="romanUcPeriod" startAt="2"/>
            </a:pPr>
            <a:r>
              <a:rPr lang="en-GB" b="1" dirty="0">
                <a:highlight>
                  <a:srgbClr val="FFFF00"/>
                </a:highlight>
              </a:rPr>
              <a:t>Lasso regression (</a:t>
            </a:r>
            <a:r>
              <a:rPr lang="en-GB" b="1" dirty="0" err="1">
                <a:highlight>
                  <a:srgbClr val="FFFF00"/>
                </a:highlight>
              </a:rPr>
              <a:t>Tibshirani</a:t>
            </a:r>
            <a:r>
              <a:rPr lang="en-GB" b="1" dirty="0">
                <a:highlight>
                  <a:srgbClr val="FFFF00"/>
                </a:highlight>
              </a:rPr>
              <a:t>, 1996)</a:t>
            </a:r>
            <a:r>
              <a:rPr lang="cs-CZ" b="1" dirty="0">
                <a:highlight>
                  <a:srgbClr val="FFFF00"/>
                </a:highlight>
              </a:rPr>
              <a:t>:</a:t>
            </a:r>
            <a:r>
              <a:rPr lang="en-GB" b="1" dirty="0">
                <a:highlight>
                  <a:srgbClr val="FFFF00"/>
                </a:highlight>
              </a:rPr>
              <a:t> a penalized LS problem is considered, with an L1 norm penalty on the regression coefficients. </a:t>
            </a:r>
            <a:endParaRPr lang="cs-CZ" b="1" dirty="0">
              <a:highlight>
                <a:srgbClr val="FFFF00"/>
              </a:highlight>
            </a:endParaRPr>
          </a:p>
          <a:p>
            <a:pPr algn="just">
              <a:buFont typeface="Wingdings" panose="05000000000000000000" pitchFamily="2" charset="2"/>
              <a:buChar char="Ø"/>
            </a:pPr>
            <a:r>
              <a:rPr lang="cs-CZ" b="1" dirty="0"/>
              <a:t>T</a:t>
            </a:r>
            <a:r>
              <a:rPr lang="en-GB" b="1" dirty="0"/>
              <a:t>he advantage</a:t>
            </a:r>
            <a:r>
              <a:rPr lang="cs-CZ" b="1" dirty="0"/>
              <a:t> </a:t>
            </a:r>
            <a:r>
              <a:rPr lang="en-GB" b="1" dirty="0"/>
              <a:t>– depending on the tuning parameter – some regression coefficients will be shrunken to zero, and thus the corresponding variables can be considered as irrelevant for explaining the response</a:t>
            </a:r>
            <a:r>
              <a:rPr lang="cs-CZ" b="1" dirty="0"/>
              <a:t>:</a:t>
            </a:r>
          </a:p>
          <a:p>
            <a:pPr algn="just">
              <a:buFont typeface="Wingdings" panose="05000000000000000000" pitchFamily="2" charset="2"/>
              <a:buChar char="Ø"/>
            </a:pPr>
            <a:r>
              <a:rPr lang="cs-CZ" b="1" dirty="0"/>
              <a:t>T</a:t>
            </a:r>
            <a:r>
              <a:rPr lang="en-GB" b="1" dirty="0"/>
              <a:t>his corresponds to a variable selection</a:t>
            </a:r>
            <a:r>
              <a:rPr lang="cs-CZ" b="1" dirty="0"/>
              <a:t>:</a:t>
            </a:r>
            <a:r>
              <a:rPr lang="en-GB" b="1" dirty="0"/>
              <a:t> the resulting model should also achieve better predictive power.</a:t>
            </a:r>
          </a:p>
        </p:txBody>
      </p:sp>
      <p:sp>
        <p:nvSpPr>
          <p:cNvPr id="6" name="Zástupný symbol pro číslo snímku 5">
            <a:extLst>
              <a:ext uri="{FF2B5EF4-FFF2-40B4-BE49-F238E27FC236}">
                <a16:creationId xmlns:a16="http://schemas.microsoft.com/office/drawing/2014/main" id="{4BD71502-8A7F-2E71-0DC9-C65B78E51CA5}"/>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45</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465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en-US" sz="2000" dirty="0">
                <a:solidFill>
                  <a:srgbClr val="FF0000"/>
                </a:solidFill>
              </a:rPr>
              <a:t>Factors of Quality of Life in a Group of Selected</a:t>
            </a:r>
            <a:br>
              <a:rPr lang="en-US" sz="2000" dirty="0">
                <a:solidFill>
                  <a:srgbClr val="FF0000"/>
                </a:solidFill>
              </a:rPr>
            </a:br>
            <a:r>
              <a:rPr lang="en-US" sz="2000" dirty="0">
                <a:solidFill>
                  <a:srgbClr val="FF0000"/>
                </a:solidFill>
              </a:rPr>
              <a:t>European Union and OECD Countries</a:t>
            </a:r>
            <a:r>
              <a:rPr lang="cs-CZ" sz="2000" dirty="0">
                <a:solidFill>
                  <a:srgbClr val="FF0000"/>
                </a:solidFill>
              </a:rPr>
              <a:t> –(Drastichová &amp; Filzmoser, 2021), INDICATORS:</a:t>
            </a:r>
            <a:endParaRPr lang="en-US" sz="20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46</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bdélník 4"/>
          <p:cNvSpPr/>
          <p:nvPr/>
        </p:nvSpPr>
        <p:spPr>
          <a:xfrm>
            <a:off x="138544" y="1046098"/>
            <a:ext cx="11826444" cy="5078313"/>
          </a:xfrm>
          <a:prstGeom prst="rect">
            <a:avLst/>
          </a:prstGeom>
        </p:spPr>
        <p:txBody>
          <a:bodyPr wrap="square">
            <a:spAutoFit/>
          </a:bodyPr>
          <a:lstStyle/>
          <a:p>
            <a:pPr marL="342900" indent="-342900" algn="just">
              <a:buFont typeface="+mj-lt"/>
              <a:buAutoNum type="arabicPeriod"/>
            </a:pPr>
            <a:r>
              <a:rPr lang="en-US" b="1" dirty="0">
                <a:solidFill>
                  <a:srgbClr val="7030A0"/>
                </a:solidFill>
                <a:ea typeface="Times New Roman" panose="02020603050405020304" pitchFamily="18" charset="0"/>
              </a:rPr>
              <a:t>Dwellings without basic facilities (HD): </a:t>
            </a:r>
            <a:r>
              <a:rPr lang="en-US" b="1" dirty="0">
                <a:ea typeface="Times New Roman" panose="02020603050405020304" pitchFamily="18" charset="0"/>
              </a:rPr>
              <a:t>the percentage of the population living in a dwelling without indoor flushing toilet for the sole use of their households</a:t>
            </a:r>
            <a:r>
              <a:rPr lang="cs-CZ" b="1" dirty="0">
                <a:ea typeface="Times New Roman" panose="02020603050405020304" pitchFamily="18" charset="0"/>
              </a:rPr>
              <a:t>;</a:t>
            </a:r>
            <a:endParaRPr lang="en-US" b="1" dirty="0">
              <a:ea typeface="Times New Roman" panose="02020603050405020304" pitchFamily="18" charset="0"/>
            </a:endParaRPr>
          </a:p>
          <a:p>
            <a:pPr marL="342900" indent="-342900" algn="just">
              <a:buFont typeface="+mj-lt"/>
              <a:buAutoNum type="arabicPeriod"/>
            </a:pPr>
            <a:endParaRPr lang="cs-CZ" b="1" dirty="0">
              <a:solidFill>
                <a:srgbClr val="7030A0"/>
              </a:solidFill>
              <a:ea typeface="Times New Roman" panose="02020603050405020304" pitchFamily="18" charset="0"/>
            </a:endParaRPr>
          </a:p>
          <a:p>
            <a:pPr marL="342900" indent="-342900" algn="just">
              <a:buFont typeface="+mj-lt"/>
              <a:buAutoNum type="arabicPeriod"/>
            </a:pPr>
            <a:r>
              <a:rPr lang="en-US" b="1" dirty="0">
                <a:solidFill>
                  <a:srgbClr val="7030A0"/>
                </a:solidFill>
                <a:ea typeface="Times New Roman" panose="02020603050405020304" pitchFamily="18" charset="0"/>
              </a:rPr>
              <a:t>Quality of support network (QN): </a:t>
            </a:r>
            <a:r>
              <a:rPr lang="en-US" b="1" dirty="0">
                <a:ea typeface="Times New Roman" panose="02020603050405020304" pitchFamily="18" charset="0"/>
              </a:rPr>
              <a:t>a measure of perceived social network support; based on the question: If you were in trouble, do you have relatives or friends you can count on to help you whenever you need them, or not? and it considers the respondents who respond positively; OECD calculations based on the Gallup World Poll (GWP)</a:t>
            </a:r>
            <a:r>
              <a:rPr lang="cs-CZ" b="1" dirty="0">
                <a:ea typeface="Times New Roman" panose="02020603050405020304" pitchFamily="18" charset="0"/>
              </a:rPr>
              <a:t>;</a:t>
            </a:r>
            <a:endParaRPr lang="en-US" b="1" dirty="0">
              <a:ea typeface="Times New Roman" panose="02020603050405020304" pitchFamily="18" charset="0"/>
            </a:endParaRPr>
          </a:p>
          <a:p>
            <a:pPr marL="342900" indent="-342900" algn="just">
              <a:buFont typeface="+mj-lt"/>
              <a:buAutoNum type="arabicPeriod"/>
            </a:pPr>
            <a:endParaRPr lang="cs-CZ" b="1" dirty="0">
              <a:solidFill>
                <a:srgbClr val="7030A0"/>
              </a:solidFill>
              <a:ea typeface="Times New Roman" panose="02020603050405020304" pitchFamily="18" charset="0"/>
            </a:endParaRPr>
          </a:p>
          <a:p>
            <a:pPr marL="342900" indent="-342900" algn="just">
              <a:buFont typeface="+mj-lt"/>
              <a:buAutoNum type="arabicPeriod"/>
            </a:pPr>
            <a:r>
              <a:rPr lang="en-US" b="1" dirty="0">
                <a:solidFill>
                  <a:srgbClr val="7030A0"/>
                </a:solidFill>
                <a:ea typeface="Times New Roman" panose="02020603050405020304" pitchFamily="18" charset="0"/>
              </a:rPr>
              <a:t>Voter turnout (VT): </a:t>
            </a:r>
            <a:r>
              <a:rPr lang="en-US" b="1" dirty="0">
                <a:ea typeface="Times New Roman" panose="02020603050405020304" pitchFamily="18" charset="0"/>
              </a:rPr>
              <a:t>the ratio between the number of individuals that cast a ballot during an (parliamentary/presidential) election (whether this vote is valid or not) to the population registered to vote; percentage of the population</a:t>
            </a:r>
            <a:r>
              <a:rPr lang="cs-CZ" b="1" dirty="0">
                <a:ea typeface="Times New Roman" panose="02020603050405020304" pitchFamily="18" charset="0"/>
              </a:rPr>
              <a:t>;</a:t>
            </a:r>
            <a:endParaRPr lang="en-US" b="1" dirty="0">
              <a:ea typeface="Times New Roman" panose="02020603050405020304" pitchFamily="18" charset="0"/>
            </a:endParaRPr>
          </a:p>
          <a:p>
            <a:pPr marL="342900" indent="-342900" algn="just">
              <a:buFont typeface="+mj-lt"/>
              <a:buAutoNum type="arabicPeriod"/>
            </a:pPr>
            <a:endParaRPr lang="cs-CZ" b="1" dirty="0">
              <a:solidFill>
                <a:srgbClr val="7030A0"/>
              </a:solidFill>
              <a:ea typeface="Times New Roman" panose="02020603050405020304" pitchFamily="18" charset="0"/>
            </a:endParaRPr>
          </a:p>
          <a:p>
            <a:pPr marL="342900" indent="-342900" algn="just">
              <a:buFont typeface="+mj-lt"/>
              <a:buAutoNum type="arabicPeriod"/>
            </a:pPr>
            <a:r>
              <a:rPr lang="en-US" b="1" dirty="0">
                <a:solidFill>
                  <a:srgbClr val="7030A0"/>
                </a:solidFill>
                <a:ea typeface="Times New Roman" panose="02020603050405020304" pitchFamily="18" charset="0"/>
              </a:rPr>
              <a:t>Housing expenditure (HE): </a:t>
            </a:r>
            <a:r>
              <a:rPr lang="en-US" b="1" dirty="0">
                <a:ea typeface="Times New Roman" panose="02020603050405020304" pitchFamily="18" charset="0"/>
              </a:rPr>
              <a:t>Percentage of the household gross adjusted disposable income</a:t>
            </a:r>
            <a:r>
              <a:rPr lang="cs-CZ" b="1" dirty="0">
                <a:ea typeface="Times New Roman" panose="02020603050405020304" pitchFamily="18" charset="0"/>
              </a:rPr>
              <a:t>;</a:t>
            </a:r>
            <a:endParaRPr lang="en-US" b="1" dirty="0">
              <a:ea typeface="Times New Roman" panose="02020603050405020304" pitchFamily="18" charset="0"/>
            </a:endParaRPr>
          </a:p>
          <a:p>
            <a:pPr marL="342900" indent="-342900" algn="just">
              <a:buFont typeface="+mj-lt"/>
              <a:buAutoNum type="arabicPeriod"/>
            </a:pPr>
            <a:endParaRPr lang="cs-CZ" b="1" dirty="0">
              <a:solidFill>
                <a:srgbClr val="7030A0"/>
              </a:solidFill>
              <a:ea typeface="Times New Roman" panose="02020603050405020304" pitchFamily="18" charset="0"/>
            </a:endParaRPr>
          </a:p>
          <a:p>
            <a:pPr marL="342900" indent="-342900" algn="just">
              <a:buFont typeface="+mj-lt"/>
              <a:buAutoNum type="arabicPeriod"/>
            </a:pPr>
            <a:r>
              <a:rPr lang="en-US" b="1" dirty="0">
                <a:solidFill>
                  <a:srgbClr val="7030A0"/>
                </a:solidFill>
                <a:ea typeface="Times New Roman" panose="02020603050405020304" pitchFamily="18" charset="0"/>
              </a:rPr>
              <a:t>Educational attainment (EA): </a:t>
            </a:r>
            <a:r>
              <a:rPr lang="en-US" b="1" dirty="0">
                <a:ea typeface="Times New Roman" panose="02020603050405020304" pitchFamily="18" charset="0"/>
              </a:rPr>
              <a:t>the number of adults aged 25 to 64 holding at least an upper secondary degree over the population of the same age; Percentage of the adult population (aged 25 to 64)</a:t>
            </a:r>
            <a:r>
              <a:rPr lang="cs-CZ" b="1" dirty="0">
                <a:ea typeface="Times New Roman" panose="02020603050405020304" pitchFamily="18" charset="0"/>
              </a:rPr>
              <a:t>;</a:t>
            </a:r>
            <a:endParaRPr lang="en-US" b="1" dirty="0">
              <a:ea typeface="Times New Roman" panose="02020603050405020304" pitchFamily="18" charset="0"/>
            </a:endParaRPr>
          </a:p>
          <a:p>
            <a:pPr marL="342900" indent="-342900" algn="just">
              <a:buFont typeface="+mj-lt"/>
              <a:buAutoNum type="arabicPeriod"/>
            </a:pPr>
            <a:endParaRPr lang="cs-CZ" b="1" dirty="0">
              <a:solidFill>
                <a:srgbClr val="7030A0"/>
              </a:solidFill>
              <a:ea typeface="Times New Roman" panose="02020603050405020304" pitchFamily="18" charset="0"/>
            </a:endParaRPr>
          </a:p>
          <a:p>
            <a:pPr marL="342900" indent="-342900" algn="just">
              <a:buFont typeface="+mj-lt"/>
              <a:buAutoNum type="arabicPeriod"/>
            </a:pPr>
            <a:r>
              <a:rPr lang="en-US" b="1" dirty="0">
                <a:solidFill>
                  <a:srgbClr val="7030A0"/>
                </a:solidFill>
                <a:ea typeface="Times New Roman" panose="02020603050405020304" pitchFamily="18" charset="0"/>
              </a:rPr>
              <a:t>Life expectancy (LE): </a:t>
            </a:r>
            <a:r>
              <a:rPr lang="en-US" b="1" dirty="0">
                <a:ea typeface="Times New Roman" panose="02020603050405020304" pitchFamily="18" charset="0"/>
              </a:rPr>
              <a:t>how long on average people could expect to live based on the age-specific death rates currently prevailing; refers to people born today, computed as a weighted average of LE for men and women; Number of years.</a:t>
            </a: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A8540-81E4-ACAF-12EB-AE9D17494C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A5586C-ACCD-669D-CC81-C361094494C1}"/>
              </a:ext>
            </a:extLst>
          </p:cNvPr>
          <p:cNvSpPr>
            <a:spLocks noGrp="1"/>
          </p:cNvSpPr>
          <p:nvPr>
            <p:ph type="title"/>
          </p:nvPr>
        </p:nvSpPr>
        <p:spPr>
          <a:xfrm>
            <a:off x="2646382" y="334055"/>
            <a:ext cx="9407074" cy="548130"/>
          </a:xfrm>
        </p:spPr>
        <p:txBody>
          <a:bodyPr/>
          <a:lstStyle/>
          <a:p>
            <a:pPr algn="ctr"/>
            <a:r>
              <a:rPr lang="en-US" sz="2000" dirty="0">
                <a:solidFill>
                  <a:srgbClr val="FF0000"/>
                </a:solidFill>
              </a:rPr>
              <a:t>Factors of Quality of Life in a Group of Selected</a:t>
            </a:r>
            <a:br>
              <a:rPr lang="en-US" sz="2000" dirty="0">
                <a:solidFill>
                  <a:srgbClr val="FF0000"/>
                </a:solidFill>
              </a:rPr>
            </a:br>
            <a:r>
              <a:rPr lang="en-US" sz="2000" dirty="0">
                <a:solidFill>
                  <a:srgbClr val="FF0000"/>
                </a:solidFill>
              </a:rPr>
              <a:t>European Union and OECD Countries</a:t>
            </a:r>
            <a:r>
              <a:rPr lang="cs-CZ" sz="2000" dirty="0">
                <a:solidFill>
                  <a:srgbClr val="FF0000"/>
                </a:solidFill>
              </a:rPr>
              <a:t> –(Drastichová &amp; Filzmoser, 2021), INDICATORS:</a:t>
            </a:r>
            <a:endParaRPr lang="en-US" sz="2000" dirty="0">
              <a:solidFill>
                <a:srgbClr val="FF0000"/>
              </a:solidFill>
            </a:endParaRPr>
          </a:p>
        </p:txBody>
      </p:sp>
      <p:sp>
        <p:nvSpPr>
          <p:cNvPr id="6" name="Zástupný symbol pro číslo snímku 5">
            <a:extLst>
              <a:ext uri="{FF2B5EF4-FFF2-40B4-BE49-F238E27FC236}">
                <a16:creationId xmlns:a16="http://schemas.microsoft.com/office/drawing/2014/main" id="{75A6ECDF-0221-7AA6-636B-0D99DB0B6CF5}"/>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47</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bdélník 4">
            <a:extLst>
              <a:ext uri="{FF2B5EF4-FFF2-40B4-BE49-F238E27FC236}">
                <a16:creationId xmlns:a16="http://schemas.microsoft.com/office/drawing/2014/main" id="{C17AC995-0178-0661-5380-13DA55F9CB09}"/>
              </a:ext>
            </a:extLst>
          </p:cNvPr>
          <p:cNvSpPr/>
          <p:nvPr/>
        </p:nvSpPr>
        <p:spPr>
          <a:xfrm>
            <a:off x="182778" y="1065977"/>
            <a:ext cx="11674605" cy="5909310"/>
          </a:xfrm>
          <a:prstGeom prst="rect">
            <a:avLst/>
          </a:prstGeom>
        </p:spPr>
        <p:txBody>
          <a:bodyPr wrap="square">
            <a:spAutoFit/>
          </a:bodyPr>
          <a:lstStyle/>
          <a:p>
            <a:pPr marL="342900" indent="-342900" algn="just">
              <a:buFont typeface="+mj-lt"/>
              <a:buAutoNum type="arabicPeriod" startAt="7"/>
            </a:pPr>
            <a:r>
              <a:rPr lang="en-US" b="1" dirty="0">
                <a:solidFill>
                  <a:srgbClr val="7030A0"/>
                </a:solidFill>
                <a:ea typeface="Times New Roman" panose="02020603050405020304" pitchFamily="18" charset="0"/>
              </a:rPr>
              <a:t>Life expectancy (LE): </a:t>
            </a:r>
            <a:r>
              <a:rPr lang="en-US" b="1" dirty="0">
                <a:ea typeface="Times New Roman" panose="02020603050405020304" pitchFamily="18" charset="0"/>
              </a:rPr>
              <a:t>how long on average people could expect to live based on the age-specific death rates currently prevailing; refers to people born today, computed as a weighted average of LE for men and women; Number of years.</a:t>
            </a:r>
          </a:p>
          <a:p>
            <a:pPr marL="342900" indent="-342900" algn="just">
              <a:buFont typeface="+mj-lt"/>
              <a:buAutoNum type="arabicPeriod" startAt="7"/>
            </a:pPr>
            <a:endParaRPr lang="cs-CZ" b="1" dirty="0">
              <a:solidFill>
                <a:srgbClr val="7030A0"/>
              </a:solidFill>
              <a:ea typeface="Times New Roman" panose="02020603050405020304" pitchFamily="18" charset="0"/>
            </a:endParaRPr>
          </a:p>
          <a:p>
            <a:pPr marL="342900" indent="-342900" algn="just">
              <a:buFont typeface="+mj-lt"/>
              <a:buAutoNum type="arabicPeriod" startAt="7"/>
            </a:pPr>
            <a:r>
              <a:rPr lang="en-US" b="1" dirty="0">
                <a:solidFill>
                  <a:srgbClr val="7030A0"/>
                </a:solidFill>
                <a:ea typeface="Times New Roman" panose="02020603050405020304" pitchFamily="18" charset="0"/>
              </a:rPr>
              <a:t>Rooms per person (RP): </a:t>
            </a:r>
            <a:r>
              <a:rPr lang="en-US" b="1" dirty="0">
                <a:ea typeface="Times New Roman" panose="02020603050405020304" pitchFamily="18" charset="0"/>
              </a:rPr>
              <a:t>Rate (number of rooms divided by the number of people living in the dwelling</a:t>
            </a:r>
            <a:r>
              <a:rPr lang="cs-CZ" b="1" dirty="0">
                <a:ea typeface="Times New Roman" panose="02020603050405020304" pitchFamily="18" charset="0"/>
              </a:rPr>
              <a:t>;</a:t>
            </a:r>
            <a:endParaRPr lang="en-US" b="1" dirty="0">
              <a:ea typeface="Times New Roman" panose="02020603050405020304" pitchFamily="18" charset="0"/>
            </a:endParaRPr>
          </a:p>
          <a:p>
            <a:pPr marL="342900" indent="-342900" algn="just">
              <a:buFont typeface="+mj-lt"/>
              <a:buAutoNum type="arabicPeriod" startAt="7"/>
            </a:pPr>
            <a:endParaRPr lang="cs-CZ" b="1" dirty="0">
              <a:solidFill>
                <a:srgbClr val="7030A0"/>
              </a:solidFill>
              <a:ea typeface="Times New Roman" panose="02020603050405020304" pitchFamily="18" charset="0"/>
            </a:endParaRPr>
          </a:p>
          <a:p>
            <a:pPr marL="342900" indent="-342900" algn="just">
              <a:buFont typeface="+mj-lt"/>
              <a:buAutoNum type="arabicPeriod" startAt="7"/>
            </a:pPr>
            <a:r>
              <a:rPr lang="en-US" b="1" dirty="0">
                <a:solidFill>
                  <a:srgbClr val="7030A0"/>
                </a:solidFill>
                <a:ea typeface="Times New Roman" panose="02020603050405020304" pitchFamily="18" charset="0"/>
              </a:rPr>
              <a:t>Student skills (SK): </a:t>
            </a:r>
            <a:r>
              <a:rPr lang="en-US" b="1" dirty="0">
                <a:ea typeface="Times New Roman" panose="02020603050405020304" pitchFamily="18" charset="0"/>
              </a:rPr>
              <a:t>Students’ average score in reading, mathematics and science as assessed by the OECD’s </a:t>
            </a:r>
            <a:r>
              <a:rPr lang="en-US" b="1" dirty="0" err="1">
                <a:ea typeface="Times New Roman" panose="02020603050405020304" pitchFamily="18" charset="0"/>
              </a:rPr>
              <a:t>Programme</a:t>
            </a:r>
            <a:r>
              <a:rPr lang="en-US" b="1" dirty="0">
                <a:ea typeface="Times New Roman" panose="02020603050405020304" pitchFamily="18" charset="0"/>
              </a:rPr>
              <a:t> for International Stu-dent Assessment (PISA); </a:t>
            </a:r>
          </a:p>
          <a:p>
            <a:pPr marL="342900" indent="-342900" algn="just">
              <a:buFont typeface="+mj-lt"/>
              <a:buAutoNum type="arabicPeriod" startAt="7"/>
            </a:pPr>
            <a:endParaRPr lang="cs-CZ" b="1" dirty="0">
              <a:solidFill>
                <a:srgbClr val="7030A0"/>
              </a:solidFill>
              <a:ea typeface="Times New Roman" panose="02020603050405020304" pitchFamily="18" charset="0"/>
            </a:endParaRPr>
          </a:p>
          <a:p>
            <a:pPr marL="342900" indent="-342900" algn="just">
              <a:buFont typeface="+mj-lt"/>
              <a:buAutoNum type="arabicPeriod" startAt="7"/>
            </a:pPr>
            <a:r>
              <a:rPr lang="en-US" b="1" dirty="0">
                <a:solidFill>
                  <a:srgbClr val="7030A0"/>
                </a:solidFill>
                <a:ea typeface="Times New Roman" panose="02020603050405020304" pitchFamily="18" charset="0"/>
              </a:rPr>
              <a:t>Self-reported health (SH): </a:t>
            </a:r>
            <a:r>
              <a:rPr lang="en-US" b="1" dirty="0">
                <a:ea typeface="Times New Roman" panose="02020603050405020304" pitchFamily="18" charset="0"/>
              </a:rPr>
              <a:t>the percentage of the population aged 15 years old and over who report good or better health. The WHO recommends using a standard health inter-view survey to measure it, phrasing the question as How is your health in general? with response scale It is very good/ good/ fair/ bad/ very bad; percentage of the population (2016 with the exception of 2017 for Iceland)</a:t>
            </a:r>
            <a:r>
              <a:rPr lang="cs-CZ" b="1" dirty="0">
                <a:ea typeface="Times New Roman" panose="02020603050405020304" pitchFamily="18" charset="0"/>
              </a:rPr>
              <a:t>;</a:t>
            </a:r>
          </a:p>
          <a:p>
            <a:pPr marL="342900" indent="-342900" algn="just">
              <a:buFont typeface="+mj-lt"/>
              <a:buAutoNum type="arabicPeriod" startAt="10"/>
            </a:pPr>
            <a:endParaRPr lang="cs-CZ" b="1" dirty="0">
              <a:solidFill>
                <a:srgbClr val="7030A0"/>
              </a:solidFill>
              <a:ea typeface="Times New Roman" panose="02020603050405020304" pitchFamily="18" charset="0"/>
            </a:endParaRPr>
          </a:p>
          <a:p>
            <a:pPr marL="342900" indent="-342900" algn="just">
              <a:buFont typeface="+mj-lt"/>
              <a:buAutoNum type="arabicPeriod" startAt="11"/>
            </a:pPr>
            <a:r>
              <a:rPr lang="en-US" b="1" dirty="0">
                <a:solidFill>
                  <a:srgbClr val="7030A0"/>
                </a:solidFill>
                <a:ea typeface="Times New Roman" panose="02020603050405020304" pitchFamily="18" charset="0"/>
              </a:rPr>
              <a:t>Mean </a:t>
            </a:r>
            <a:r>
              <a:rPr lang="en-US" b="1" dirty="0" err="1">
                <a:solidFill>
                  <a:srgbClr val="7030A0"/>
                </a:solidFill>
                <a:ea typeface="Times New Roman" panose="02020603050405020304" pitchFamily="18" charset="0"/>
              </a:rPr>
              <a:t>equivalised</a:t>
            </a:r>
            <a:r>
              <a:rPr lang="en-US" b="1" dirty="0">
                <a:solidFill>
                  <a:srgbClr val="7030A0"/>
                </a:solidFill>
                <a:ea typeface="Times New Roman" panose="02020603050405020304" pitchFamily="18" charset="0"/>
              </a:rPr>
              <a:t> net income (Purchasing power standard (PPS) (2017) (MI): </a:t>
            </a:r>
            <a:r>
              <a:rPr lang="en-US" b="1" dirty="0">
                <a:ea typeface="Times New Roman" panose="02020603050405020304" pitchFamily="18" charset="0"/>
              </a:rPr>
              <a:t>the </a:t>
            </a:r>
            <a:r>
              <a:rPr lang="en-US" b="1" dirty="0" err="1">
                <a:ea typeface="Times New Roman" panose="02020603050405020304" pitchFamily="18" charset="0"/>
              </a:rPr>
              <a:t>equivalised</a:t>
            </a:r>
            <a:r>
              <a:rPr lang="en-US" b="1" dirty="0">
                <a:ea typeface="Times New Roman" panose="02020603050405020304" pitchFamily="18" charset="0"/>
              </a:rPr>
              <a:t> income attributed to each member of the household (calculated by dividing the total disposable income of the household by the </a:t>
            </a:r>
            <a:r>
              <a:rPr lang="en-US" b="1" dirty="0" err="1">
                <a:ea typeface="Times New Roman" panose="02020603050405020304" pitchFamily="18" charset="0"/>
              </a:rPr>
              <a:t>equivalisation</a:t>
            </a:r>
            <a:r>
              <a:rPr lang="en-US" b="1" dirty="0">
                <a:ea typeface="Times New Roman" panose="02020603050405020304" pitchFamily="18" charset="0"/>
              </a:rPr>
              <a:t> factor) (4).</a:t>
            </a:r>
          </a:p>
          <a:p>
            <a:pPr marL="342900" indent="-342900" algn="just">
              <a:buFont typeface="+mj-lt"/>
              <a:buAutoNum type="arabicPeriod" startAt="10"/>
            </a:pPr>
            <a:endParaRPr lang="cs-CZ" b="1" dirty="0">
              <a:solidFill>
                <a:srgbClr val="7030A0"/>
              </a:solidFill>
              <a:ea typeface="Times New Roman" panose="02020603050405020304" pitchFamily="18" charset="0"/>
            </a:endParaRPr>
          </a:p>
          <a:p>
            <a:pPr marL="342900" indent="-342900" algn="just">
              <a:buFont typeface="+mj-lt"/>
              <a:buAutoNum type="arabicPeriod" startAt="12"/>
            </a:pPr>
            <a:r>
              <a:rPr lang="en-US" b="1" dirty="0">
                <a:solidFill>
                  <a:srgbClr val="7030A0"/>
                </a:solidFill>
                <a:ea typeface="Times New Roman" panose="02020603050405020304" pitchFamily="18" charset="0"/>
              </a:rPr>
              <a:t>Years in education (YE): </a:t>
            </a:r>
            <a:r>
              <a:rPr lang="en-US" b="1" dirty="0">
                <a:ea typeface="Times New Roman" panose="02020603050405020304" pitchFamily="18" charset="0"/>
              </a:rPr>
              <a:t>the average duration of education in which a 5-year-old child can expect to </a:t>
            </a:r>
            <a:r>
              <a:rPr lang="en-US" b="1" dirty="0" err="1">
                <a:ea typeface="Times New Roman" panose="02020603050405020304" pitchFamily="18" charset="0"/>
              </a:rPr>
              <a:t>enrol</a:t>
            </a:r>
            <a:r>
              <a:rPr lang="en-US" b="1" dirty="0">
                <a:ea typeface="Times New Roman" panose="02020603050405020304" pitchFamily="18" charset="0"/>
              </a:rPr>
              <a:t> during his/her lifetime until the age of 39</a:t>
            </a:r>
            <a:r>
              <a:rPr lang="cs-CZ" b="1" dirty="0">
                <a:ea typeface="Times New Roman" panose="02020603050405020304" pitchFamily="18" charset="0"/>
              </a:rPr>
              <a:t>;</a:t>
            </a:r>
            <a:endParaRPr lang="en-US" b="1" dirty="0">
              <a:ea typeface="Times New Roman" panose="02020603050405020304" pitchFamily="18" charset="0"/>
            </a:endParaRPr>
          </a:p>
          <a:p>
            <a:pPr marL="342900" indent="-342900" algn="just">
              <a:buFont typeface="+mj-lt"/>
              <a:buAutoNum type="arabicPeriod" startAt="7"/>
            </a:pPr>
            <a:endParaRPr lang="cs-CZ" b="1" dirty="0">
              <a:ea typeface="Times New Roman" panose="02020603050405020304" pitchFamily="18" charset="0"/>
            </a:endParaRPr>
          </a:p>
          <a:p>
            <a:pPr marL="342900" indent="-342900" algn="just">
              <a:buFont typeface="+mj-lt"/>
              <a:buAutoNum type="arabicPeriod" startAt="7"/>
            </a:pPr>
            <a:endParaRPr lang="cs-CZ" dirty="0"/>
          </a:p>
        </p:txBody>
      </p:sp>
    </p:spTree>
    <p:extLst>
      <p:ext uri="{BB962C8B-B14F-4D97-AF65-F5344CB8AC3E}">
        <p14:creationId xmlns:p14="http://schemas.microsoft.com/office/powerpoint/2010/main" val="2095879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48</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bdélník 4"/>
          <p:cNvSpPr/>
          <p:nvPr/>
        </p:nvSpPr>
        <p:spPr>
          <a:xfrm>
            <a:off x="227012" y="1167949"/>
            <a:ext cx="11826444" cy="5355312"/>
          </a:xfrm>
          <a:prstGeom prst="rect">
            <a:avLst/>
          </a:prstGeom>
        </p:spPr>
        <p:txBody>
          <a:bodyPr wrap="square">
            <a:spAutoFit/>
          </a:bodyPr>
          <a:lstStyle/>
          <a:p>
            <a:pPr marL="342900" indent="-342900" algn="just">
              <a:buFont typeface="+mj-lt"/>
              <a:buAutoNum type="arabicPeriod" startAt="13"/>
            </a:pPr>
            <a:r>
              <a:rPr lang="en-US" sz="1800" b="1" dirty="0">
                <a:solidFill>
                  <a:srgbClr val="7030A0"/>
                </a:solidFill>
                <a:ea typeface="Times New Roman" panose="02020603050405020304" pitchFamily="18" charset="0"/>
              </a:rPr>
              <a:t>Life satisfaction (LS): </a:t>
            </a:r>
            <a:r>
              <a:rPr lang="en-US" sz="1800" b="1" dirty="0">
                <a:ea typeface="Times New Roman" panose="02020603050405020304" pitchFamily="18" charset="0"/>
              </a:rPr>
              <a:t>OECD calculations based on the GWP; people's evaluation of their life as a whole (a weighted-sum of different response categories based on people's rates of their current life relative to the best and worst possible lives for them on a scale from 0 to 10, using the </a:t>
            </a:r>
            <a:r>
              <a:rPr lang="en-US" sz="1800" b="1" dirty="0" err="1">
                <a:ea typeface="Times New Roman" panose="02020603050405020304" pitchFamily="18" charset="0"/>
              </a:rPr>
              <a:t>Cantril</a:t>
            </a:r>
            <a:r>
              <a:rPr lang="en-US" sz="1800" b="1" dirty="0">
                <a:ea typeface="Times New Roman" panose="02020603050405020304" pitchFamily="18" charset="0"/>
              </a:rPr>
              <a:t> Ladder (the 3-year average 2015-17) </a:t>
            </a:r>
            <a:endParaRPr lang="cs-CZ" sz="1800" b="1" dirty="0">
              <a:ea typeface="Times New Roman" panose="02020603050405020304" pitchFamily="18" charset="0"/>
            </a:endParaRPr>
          </a:p>
          <a:p>
            <a:pPr marL="342900" indent="-342900" algn="just">
              <a:buFont typeface="+mj-lt"/>
              <a:buAutoNum type="arabicPeriod" startAt="13"/>
            </a:pPr>
            <a:endParaRPr lang="cs-CZ" b="1" dirty="0">
              <a:solidFill>
                <a:srgbClr val="7030A0"/>
              </a:solidFill>
              <a:ea typeface="Times New Roman" panose="02020603050405020304" pitchFamily="18" charset="0"/>
            </a:endParaRPr>
          </a:p>
          <a:p>
            <a:pPr marL="342900" indent="-342900" algn="just">
              <a:buFont typeface="+mj-lt"/>
              <a:buAutoNum type="arabicPeriod" startAt="13"/>
            </a:pPr>
            <a:r>
              <a:rPr lang="en-US" b="1" dirty="0">
                <a:solidFill>
                  <a:srgbClr val="7030A0"/>
                </a:solidFill>
                <a:ea typeface="Times New Roman" panose="02020603050405020304" pitchFamily="18" charset="0"/>
              </a:rPr>
              <a:t>At risk of poverty rate (PR): </a:t>
            </a:r>
            <a:r>
              <a:rPr lang="en-US" b="1" dirty="0">
                <a:ea typeface="Times New Roman" panose="02020603050405020304" pitchFamily="18" charset="0"/>
              </a:rPr>
              <a:t>cut-off point: 60% of median </a:t>
            </a:r>
            <a:r>
              <a:rPr lang="en-US" b="1" dirty="0" err="1">
                <a:ea typeface="Times New Roman" panose="02020603050405020304" pitchFamily="18" charset="0"/>
              </a:rPr>
              <a:t>equivalised</a:t>
            </a:r>
            <a:r>
              <a:rPr lang="en-US" b="1" dirty="0">
                <a:ea typeface="Times New Roman" panose="02020603050405020304" pitchFamily="18" charset="0"/>
              </a:rPr>
              <a:t> income after social transfers</a:t>
            </a:r>
            <a:r>
              <a:rPr lang="cs-CZ" b="1" dirty="0">
                <a:ea typeface="Times New Roman" panose="02020603050405020304" pitchFamily="18" charset="0"/>
              </a:rPr>
              <a:t>;</a:t>
            </a:r>
          </a:p>
          <a:p>
            <a:pPr marL="342900" indent="-342900" algn="just">
              <a:buFont typeface="+mj-lt"/>
              <a:buAutoNum type="arabicPeriod" startAt="13"/>
            </a:pPr>
            <a:endParaRPr lang="en-US" b="1" dirty="0">
              <a:ea typeface="Times New Roman" panose="02020603050405020304" pitchFamily="18" charset="0"/>
            </a:endParaRPr>
          </a:p>
          <a:p>
            <a:pPr marL="342900" indent="-342900" algn="just">
              <a:buFont typeface="+mj-lt"/>
              <a:buAutoNum type="arabicPeriod" startAt="13"/>
            </a:pPr>
            <a:r>
              <a:rPr lang="en-US" b="1" dirty="0">
                <a:solidFill>
                  <a:srgbClr val="7030A0"/>
                </a:solidFill>
                <a:ea typeface="Times New Roman" panose="02020603050405020304" pitchFamily="18" charset="0"/>
              </a:rPr>
              <a:t>Air pollution (AP): </a:t>
            </a:r>
            <a:r>
              <a:rPr lang="en-US" b="1" dirty="0">
                <a:ea typeface="Times New Roman" panose="02020603050405020304" pitchFamily="18" charset="0"/>
              </a:rPr>
              <a:t>the population weighted average of annual concentrations of particulate matters less than 2.5 mi-</a:t>
            </a:r>
            <a:r>
              <a:rPr lang="en-US" b="1" dirty="0" err="1">
                <a:ea typeface="Times New Roman" panose="02020603050405020304" pitchFamily="18" charset="0"/>
              </a:rPr>
              <a:t>crons</a:t>
            </a:r>
            <a:r>
              <a:rPr lang="en-US" b="1" dirty="0">
                <a:ea typeface="Times New Roman" panose="02020603050405020304" pitchFamily="18" charset="0"/>
              </a:rPr>
              <a:t> in diameter (PM2.5) in the air (2013) (3-year moving average)</a:t>
            </a:r>
            <a:r>
              <a:rPr lang="cs-CZ" b="1" dirty="0">
                <a:ea typeface="Times New Roman" panose="02020603050405020304" pitchFamily="18" charset="0"/>
              </a:rPr>
              <a:t>;</a:t>
            </a:r>
          </a:p>
          <a:p>
            <a:pPr marL="342900" indent="-342900" algn="just">
              <a:buFont typeface="+mj-lt"/>
              <a:buAutoNum type="arabicPeriod" startAt="13"/>
            </a:pPr>
            <a:endParaRPr lang="en-US" b="1" dirty="0">
              <a:ea typeface="Times New Roman" panose="02020603050405020304" pitchFamily="18" charset="0"/>
            </a:endParaRPr>
          </a:p>
          <a:p>
            <a:pPr marL="342900" indent="-342900" algn="just">
              <a:buFont typeface="+mj-lt"/>
              <a:buAutoNum type="arabicPeriod" startAt="13"/>
            </a:pPr>
            <a:r>
              <a:rPr lang="en-US" b="1" dirty="0">
                <a:solidFill>
                  <a:srgbClr val="7030A0"/>
                </a:solidFill>
                <a:ea typeface="Times New Roman" panose="02020603050405020304" pitchFamily="18" charset="0"/>
              </a:rPr>
              <a:t>Feeling safe walking alone at night (FS): </a:t>
            </a:r>
            <a:r>
              <a:rPr lang="en-US" b="1" dirty="0">
                <a:ea typeface="Times New Roman" panose="02020603050405020304" pitchFamily="18" charset="0"/>
              </a:rPr>
              <a:t>The indicator is based on the question: Do you feel safe walking alone at night in the city or area where you live? and it shows people declaring they feel safe; percentage of people aged 15 and over (the 3-year aver-age 2015-17). </a:t>
            </a:r>
            <a:endParaRPr lang="cs-CZ" b="1" dirty="0">
              <a:ea typeface="Times New Roman" panose="02020603050405020304" pitchFamily="18" charset="0"/>
            </a:endParaRPr>
          </a:p>
          <a:p>
            <a:pPr marL="342900" indent="-342900" algn="just">
              <a:buFont typeface="+mj-lt"/>
              <a:buAutoNum type="arabicPeriod" startAt="13"/>
            </a:pPr>
            <a:endParaRPr lang="cs-CZ" b="1" dirty="0">
              <a:ea typeface="Times New Roman" panose="02020603050405020304" pitchFamily="18" charset="0"/>
            </a:endParaRPr>
          </a:p>
          <a:p>
            <a:pPr marL="342900" indent="-342900" algn="just">
              <a:buFont typeface="+mj-lt"/>
              <a:buAutoNum type="arabicPeriod" startAt="13"/>
            </a:pPr>
            <a:r>
              <a:rPr lang="en-US" b="1" dirty="0">
                <a:solidFill>
                  <a:srgbClr val="7030A0"/>
                </a:solidFill>
                <a:ea typeface="Times New Roman" panose="02020603050405020304" pitchFamily="18" charset="0"/>
              </a:rPr>
              <a:t>Job satisfaction (JS): </a:t>
            </a:r>
            <a:r>
              <a:rPr lang="en-US" b="1" dirty="0">
                <a:ea typeface="Times New Roman" panose="02020603050405020304" pitchFamily="18" charset="0"/>
              </a:rPr>
              <a:t>Average rating of satisfaction, 16 years or over, Rating (0-10)</a:t>
            </a:r>
            <a:r>
              <a:rPr lang="cs-CZ" b="1" dirty="0">
                <a:ea typeface="Times New Roman" panose="02020603050405020304" pitchFamily="18" charset="0"/>
              </a:rPr>
              <a:t>;</a:t>
            </a:r>
            <a:endParaRPr lang="en-US" b="1" dirty="0">
              <a:ea typeface="Times New Roman" panose="02020603050405020304" pitchFamily="18" charset="0"/>
            </a:endParaRPr>
          </a:p>
          <a:p>
            <a:pPr marL="342900" indent="-342900" algn="just">
              <a:buFont typeface="+mj-lt"/>
              <a:buAutoNum type="arabicPeriod" startAt="13"/>
            </a:pPr>
            <a:endParaRPr lang="cs-CZ" b="1" dirty="0">
              <a:solidFill>
                <a:srgbClr val="7030A0"/>
              </a:solidFill>
              <a:ea typeface="Times New Roman" panose="02020603050405020304" pitchFamily="18" charset="0"/>
            </a:endParaRPr>
          </a:p>
          <a:p>
            <a:pPr marL="342900" indent="-342900" algn="just">
              <a:buFont typeface="+mj-lt"/>
              <a:buAutoNum type="arabicPeriod" startAt="13"/>
            </a:pPr>
            <a:r>
              <a:rPr lang="en-US" b="1" dirty="0">
                <a:solidFill>
                  <a:srgbClr val="7030A0"/>
                </a:solidFill>
                <a:ea typeface="Times New Roman" panose="02020603050405020304" pitchFamily="18" charset="0"/>
              </a:rPr>
              <a:t>Water quality (WQ): </a:t>
            </a:r>
            <a:r>
              <a:rPr lang="en-US" b="1" dirty="0">
                <a:ea typeface="Times New Roman" panose="02020603050405020304" pitchFamily="18" charset="0"/>
              </a:rPr>
              <a:t>people's subjective appreciation of the environment where they live, in particular the quality of the water; OECD calculations based on the Gallup World Poll (the 3-year average 2014-16)</a:t>
            </a:r>
            <a:r>
              <a:rPr lang="cs-CZ" b="1" dirty="0">
                <a:ea typeface="Times New Roman" panose="02020603050405020304" pitchFamily="18" charset="0"/>
              </a:rPr>
              <a:t>;</a:t>
            </a:r>
          </a:p>
          <a:p>
            <a:pPr marL="342900" indent="-342900" algn="just">
              <a:buFont typeface="+mj-lt"/>
              <a:buAutoNum type="arabicPeriod" startAt="13"/>
            </a:pPr>
            <a:endParaRPr lang="cs-CZ" b="1" dirty="0">
              <a:ea typeface="Times New Roman" panose="02020603050405020304" pitchFamily="18" charset="0"/>
            </a:endParaRPr>
          </a:p>
          <a:p>
            <a:pPr marL="342900" indent="-342900" algn="just">
              <a:buFont typeface="+mj-lt"/>
              <a:buAutoNum type="arabicPeriod" startAt="13"/>
            </a:pPr>
            <a:r>
              <a:rPr lang="en-US" b="1" dirty="0">
                <a:solidFill>
                  <a:srgbClr val="7030A0"/>
                </a:solidFill>
                <a:ea typeface="Times New Roman" panose="02020603050405020304" pitchFamily="18" charset="0"/>
              </a:rPr>
              <a:t>Homicide rate (HR):</a:t>
            </a:r>
            <a:r>
              <a:rPr lang="en-US" b="1" dirty="0">
                <a:ea typeface="Times New Roman" panose="02020603050405020304" pitchFamily="18" charset="0"/>
              </a:rPr>
              <a:t> Age-</a:t>
            </a:r>
            <a:r>
              <a:rPr lang="en-US" b="1" dirty="0" err="1">
                <a:ea typeface="Times New Roman" panose="02020603050405020304" pitchFamily="18" charset="0"/>
              </a:rPr>
              <a:t>standardised</a:t>
            </a:r>
            <a:r>
              <a:rPr lang="en-US" b="1" dirty="0">
                <a:ea typeface="Times New Roman" panose="02020603050405020304" pitchFamily="18" charset="0"/>
              </a:rPr>
              <a:t> rate per 100,000 population</a:t>
            </a:r>
            <a:r>
              <a:rPr lang="cs-CZ" b="1" dirty="0">
                <a:ea typeface="Times New Roman" panose="02020603050405020304" pitchFamily="18" charset="0"/>
              </a:rPr>
              <a:t>;</a:t>
            </a:r>
            <a:endParaRPr lang="en-US" b="1" dirty="0">
              <a:ea typeface="Times New Roman" panose="02020603050405020304" pitchFamily="18" charset="0"/>
            </a:endParaRPr>
          </a:p>
        </p:txBody>
      </p:sp>
      <p:sp>
        <p:nvSpPr>
          <p:cNvPr id="7" name="Nadpis 1"/>
          <p:cNvSpPr>
            <a:spLocks noGrp="1"/>
          </p:cNvSpPr>
          <p:nvPr>
            <p:ph type="title"/>
          </p:nvPr>
        </p:nvSpPr>
        <p:spPr>
          <a:xfrm>
            <a:off x="1600200" y="334055"/>
            <a:ext cx="10453256" cy="548130"/>
          </a:xfrm>
        </p:spPr>
        <p:txBody>
          <a:bodyPr/>
          <a:lstStyle/>
          <a:p>
            <a:pPr algn="ctr"/>
            <a:r>
              <a:rPr lang="en-US" sz="2000" dirty="0">
                <a:solidFill>
                  <a:srgbClr val="FF0000"/>
                </a:solidFill>
              </a:rPr>
              <a:t>Factors of Quality of Life in a Group of Selected</a:t>
            </a:r>
            <a:br>
              <a:rPr lang="en-US" sz="2000" dirty="0">
                <a:solidFill>
                  <a:srgbClr val="FF0000"/>
                </a:solidFill>
              </a:rPr>
            </a:br>
            <a:r>
              <a:rPr lang="en-US" sz="2000" dirty="0">
                <a:solidFill>
                  <a:srgbClr val="FF0000"/>
                </a:solidFill>
              </a:rPr>
              <a:t>European Union and OECD Countries</a:t>
            </a:r>
            <a:r>
              <a:rPr lang="cs-CZ" sz="2000" dirty="0">
                <a:solidFill>
                  <a:srgbClr val="FF0000"/>
                </a:solidFill>
              </a:rPr>
              <a:t> – (Drastichová &amp; Filzmoser, 2021), INDICATORS:</a:t>
            </a:r>
            <a:endParaRPr lang="en-US" sz="2000"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49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bdélník 4"/>
          <p:cNvSpPr/>
          <p:nvPr/>
        </p:nvSpPr>
        <p:spPr>
          <a:xfrm>
            <a:off x="252248" y="921422"/>
            <a:ext cx="11591001" cy="5355312"/>
          </a:xfrm>
          <a:prstGeom prst="rect">
            <a:avLst/>
          </a:prstGeom>
        </p:spPr>
        <p:txBody>
          <a:bodyPr wrap="square">
            <a:spAutoFit/>
          </a:bodyPr>
          <a:lstStyle/>
          <a:p>
            <a:pPr marL="342900" indent="-342900" algn="just">
              <a:buFont typeface="+mj-lt"/>
              <a:buAutoNum type="arabicPeriod" startAt="20"/>
            </a:pPr>
            <a:r>
              <a:rPr lang="en-US" b="1" dirty="0">
                <a:solidFill>
                  <a:srgbClr val="7030A0"/>
                </a:solidFill>
                <a:ea typeface="Times New Roman" panose="02020603050405020304" pitchFamily="18" charset="0"/>
              </a:rPr>
              <a:t>Employment rate (ER): </a:t>
            </a:r>
            <a:r>
              <a:rPr lang="en-US" b="1" dirty="0">
                <a:ea typeface="Times New Roman" panose="02020603050405020304" pitchFamily="18" charset="0"/>
              </a:rPr>
              <a:t>the number of employed persons aged 15 to 64 over the population of the same age; Percentage of the working-age population (aged 15-64)</a:t>
            </a:r>
            <a:r>
              <a:rPr lang="cs-CZ" b="1" dirty="0">
                <a:ea typeface="Times New Roman" panose="02020603050405020304" pitchFamily="18" charset="0"/>
              </a:rPr>
              <a:t>;</a:t>
            </a:r>
            <a:endParaRPr lang="en-US" b="1" dirty="0">
              <a:ea typeface="Times New Roman" panose="02020603050405020304" pitchFamily="18" charset="0"/>
            </a:endParaRPr>
          </a:p>
          <a:p>
            <a:pPr marL="342900" indent="-342900" algn="just">
              <a:buFont typeface="+mj-lt"/>
              <a:buAutoNum type="arabicPeriod" startAt="20"/>
            </a:pPr>
            <a:endParaRPr lang="cs-CZ" b="1" dirty="0">
              <a:solidFill>
                <a:srgbClr val="7030A0"/>
              </a:solidFill>
              <a:ea typeface="Times New Roman" panose="02020603050405020304" pitchFamily="18" charset="0"/>
            </a:endParaRPr>
          </a:p>
          <a:p>
            <a:pPr marL="342900" indent="-342900" algn="just">
              <a:buFont typeface="+mj-lt"/>
              <a:buAutoNum type="arabicPeriod" startAt="20"/>
            </a:pPr>
            <a:r>
              <a:rPr lang="en-US" b="1" dirty="0">
                <a:solidFill>
                  <a:srgbClr val="7030A0"/>
                </a:solidFill>
                <a:ea typeface="Times New Roman" panose="02020603050405020304" pitchFamily="18" charset="0"/>
              </a:rPr>
              <a:t>Stakeholder engagement for developing regulations (SR): </a:t>
            </a:r>
            <a:r>
              <a:rPr lang="en-US" b="1" dirty="0">
                <a:ea typeface="Times New Roman" panose="02020603050405020304" pitchFamily="18" charset="0"/>
              </a:rPr>
              <a:t>the extent to which formal stakeholder engagement is built in the development of primary laws and subordinate regulations;</a:t>
            </a:r>
            <a:endParaRPr lang="cs-CZ" b="1" dirty="0">
              <a:ea typeface="Times New Roman" panose="02020603050405020304" pitchFamily="18" charset="0"/>
            </a:endParaRPr>
          </a:p>
          <a:p>
            <a:pPr marL="342900" indent="-342900" algn="just">
              <a:buFont typeface="+mj-lt"/>
              <a:buAutoNum type="arabicPeriod" startAt="20"/>
            </a:pPr>
            <a:endParaRPr lang="cs-CZ" dirty="0"/>
          </a:p>
          <a:p>
            <a:pPr marL="342900" indent="-342900" algn="just">
              <a:buFont typeface="+mj-lt"/>
              <a:buAutoNum type="arabicPeriod" startAt="20"/>
            </a:pPr>
            <a:r>
              <a:rPr lang="en-US" b="1" dirty="0">
                <a:solidFill>
                  <a:srgbClr val="7030A0"/>
                </a:solidFill>
                <a:ea typeface="Times New Roman" panose="02020603050405020304" pitchFamily="18" charset="0"/>
              </a:rPr>
              <a:t>Employees working very long hours (EH): </a:t>
            </a:r>
            <a:r>
              <a:rPr lang="en-US" b="1" dirty="0">
                <a:ea typeface="Times New Roman" panose="02020603050405020304" pitchFamily="18" charset="0"/>
              </a:rPr>
              <a:t>the proportion of dependent employed whose usual hours of work per week are 50 hours or more; percentage of the dependent employed (2017)</a:t>
            </a:r>
            <a:r>
              <a:rPr lang="cs-CZ" b="1" dirty="0">
                <a:ea typeface="Times New Roman" panose="02020603050405020304" pitchFamily="18" charset="0"/>
              </a:rPr>
              <a:t>;</a:t>
            </a:r>
          </a:p>
          <a:p>
            <a:pPr marL="342900" indent="-342900" algn="just">
              <a:buFont typeface="+mj-lt"/>
              <a:buAutoNum type="arabicPeriod" startAt="20"/>
            </a:pPr>
            <a:endParaRPr lang="en-US" b="1" dirty="0">
              <a:ea typeface="Times New Roman" panose="02020603050405020304" pitchFamily="18" charset="0"/>
            </a:endParaRPr>
          </a:p>
          <a:p>
            <a:pPr marL="342900" indent="-342900" algn="just">
              <a:buFont typeface="+mj-lt"/>
              <a:buAutoNum type="arabicPeriod" startAt="20"/>
            </a:pPr>
            <a:r>
              <a:rPr lang="en-US" b="1" dirty="0">
                <a:solidFill>
                  <a:srgbClr val="7030A0"/>
                </a:solidFill>
                <a:ea typeface="Times New Roman" panose="02020603050405020304" pitchFamily="18" charset="0"/>
              </a:rPr>
              <a:t>Long-term unemployment rate (LU): </a:t>
            </a:r>
            <a:r>
              <a:rPr lang="en-US" b="1" dirty="0">
                <a:ea typeface="Times New Roman" panose="02020603050405020304" pitchFamily="18" charset="0"/>
              </a:rPr>
              <a:t>the number of persons who have been unemployed for one year or more as a percent-age of the </a:t>
            </a:r>
            <a:r>
              <a:rPr lang="en-US" b="1" dirty="0" err="1">
                <a:ea typeface="Times New Roman" panose="02020603050405020304" pitchFamily="18" charset="0"/>
              </a:rPr>
              <a:t>labour</a:t>
            </a:r>
            <a:r>
              <a:rPr lang="en-US" b="1" dirty="0">
                <a:ea typeface="Times New Roman" panose="02020603050405020304" pitchFamily="18" charset="0"/>
              </a:rPr>
              <a:t> force (2017)</a:t>
            </a:r>
            <a:r>
              <a:rPr lang="cs-CZ" b="1" dirty="0">
                <a:ea typeface="Times New Roman" panose="02020603050405020304" pitchFamily="18" charset="0"/>
              </a:rPr>
              <a:t>;</a:t>
            </a:r>
            <a:r>
              <a:rPr lang="en-US" b="1" dirty="0">
                <a:ea typeface="Times New Roman" panose="02020603050405020304" pitchFamily="18" charset="0"/>
              </a:rPr>
              <a:t> </a:t>
            </a:r>
            <a:endParaRPr lang="cs-CZ" b="1" dirty="0">
              <a:ea typeface="Times New Roman" panose="02020603050405020304" pitchFamily="18" charset="0"/>
            </a:endParaRPr>
          </a:p>
          <a:p>
            <a:pPr marL="342900" indent="-342900" algn="just">
              <a:buFont typeface="+mj-lt"/>
              <a:buAutoNum type="arabicPeriod" startAt="20"/>
            </a:pPr>
            <a:endParaRPr lang="cs-CZ" b="1" dirty="0">
              <a:ea typeface="Times New Roman" panose="02020603050405020304" pitchFamily="18" charset="0"/>
            </a:endParaRPr>
          </a:p>
          <a:p>
            <a:pPr marL="342900" indent="-342900" algn="just">
              <a:buFont typeface="+mj-lt"/>
              <a:buAutoNum type="arabicPeriod" startAt="20"/>
            </a:pPr>
            <a:r>
              <a:rPr lang="en-US" b="1" dirty="0">
                <a:solidFill>
                  <a:srgbClr val="7030A0"/>
                </a:solidFill>
                <a:ea typeface="Times New Roman" panose="02020603050405020304" pitchFamily="18" charset="0"/>
              </a:rPr>
              <a:t>Frequency of participation in cultural activities</a:t>
            </a:r>
            <a:r>
              <a:rPr lang="en-US" b="1" dirty="0">
                <a:ea typeface="Times New Roman" panose="02020603050405020304" pitchFamily="18" charset="0"/>
              </a:rPr>
              <a:t> in the last 12 months (cinema, live performances or cultural sites) </a:t>
            </a:r>
            <a:r>
              <a:rPr lang="en-US" b="1" dirty="0">
                <a:solidFill>
                  <a:srgbClr val="7030A0"/>
                </a:solidFill>
                <a:ea typeface="Times New Roman" panose="02020603050405020304" pitchFamily="18" charset="0"/>
              </a:rPr>
              <a:t>(CA) </a:t>
            </a:r>
            <a:r>
              <a:rPr lang="en-US" b="1" dirty="0">
                <a:ea typeface="Times New Roman" panose="02020603050405020304" pitchFamily="18" charset="0"/>
              </a:rPr>
              <a:t>(at least once, percentage)</a:t>
            </a:r>
            <a:r>
              <a:rPr lang="cs-CZ" b="1" dirty="0">
                <a:ea typeface="Times New Roman" panose="02020603050405020304" pitchFamily="18" charset="0"/>
              </a:rPr>
              <a:t>;</a:t>
            </a:r>
          </a:p>
          <a:p>
            <a:pPr marL="342900" indent="-342900" algn="just">
              <a:buFont typeface="+mj-lt"/>
              <a:buAutoNum type="arabicPeriod" startAt="20"/>
            </a:pPr>
            <a:endParaRPr lang="cs-CZ" b="1" dirty="0">
              <a:ea typeface="Times New Roman" panose="02020603050405020304" pitchFamily="18" charset="0"/>
            </a:endParaRPr>
          </a:p>
          <a:p>
            <a:pPr marL="342900" indent="-342900" algn="just">
              <a:buFont typeface="+mj-lt"/>
              <a:buAutoNum type="arabicPeriod" startAt="20"/>
            </a:pPr>
            <a:r>
              <a:rPr lang="en-US" b="1" dirty="0">
                <a:solidFill>
                  <a:srgbClr val="7030A0"/>
                </a:solidFill>
                <a:ea typeface="Times New Roman" panose="02020603050405020304" pitchFamily="18" charset="0"/>
              </a:rPr>
              <a:t>Personal earnings (PE): </a:t>
            </a:r>
            <a:r>
              <a:rPr lang="en-US" b="1" dirty="0">
                <a:ea typeface="Times New Roman" panose="02020603050405020304" pitchFamily="18" charset="0"/>
              </a:rPr>
              <a:t>the average annual wages per full-time equivalent de-pendent employee;</a:t>
            </a:r>
            <a:endParaRPr lang="cs-CZ" b="1" dirty="0">
              <a:ea typeface="Times New Roman" panose="02020603050405020304" pitchFamily="18" charset="0"/>
            </a:endParaRPr>
          </a:p>
          <a:p>
            <a:pPr marL="342900" indent="-342900" algn="just">
              <a:buFont typeface="+mj-lt"/>
              <a:buAutoNum type="arabicPeriod" startAt="20"/>
            </a:pPr>
            <a:endParaRPr lang="cs-CZ" b="1" dirty="0">
              <a:ea typeface="Times New Roman" panose="02020603050405020304" pitchFamily="18" charset="0"/>
            </a:endParaRPr>
          </a:p>
          <a:p>
            <a:pPr marL="342900" indent="-342900" algn="just">
              <a:buFont typeface="+mj-lt"/>
              <a:buAutoNum type="arabicPeriod" startAt="20"/>
            </a:pPr>
            <a:r>
              <a:rPr lang="en-US" b="1" dirty="0">
                <a:solidFill>
                  <a:srgbClr val="7030A0"/>
                </a:solidFill>
                <a:ea typeface="Times New Roman" panose="02020603050405020304" pitchFamily="18" charset="0"/>
              </a:rPr>
              <a:t>Frequency of participation in sport activities </a:t>
            </a:r>
            <a:r>
              <a:rPr lang="en-US" b="1" dirty="0">
                <a:ea typeface="Times New Roman" panose="02020603050405020304" pitchFamily="18" charset="0"/>
              </a:rPr>
              <a:t>in the last 12 months </a:t>
            </a:r>
            <a:r>
              <a:rPr lang="en-US" b="1" dirty="0">
                <a:solidFill>
                  <a:srgbClr val="7030A0"/>
                </a:solidFill>
                <a:ea typeface="Times New Roman" panose="02020603050405020304" pitchFamily="18" charset="0"/>
              </a:rPr>
              <a:t>(SE)</a:t>
            </a:r>
            <a:r>
              <a:rPr lang="cs-CZ" b="1" dirty="0">
                <a:ea typeface="Times New Roman" panose="02020603050405020304" pitchFamily="18" charset="0"/>
              </a:rPr>
              <a:t>.</a:t>
            </a:r>
          </a:p>
          <a:p>
            <a:pPr marL="342900" indent="-342900" algn="just">
              <a:buFont typeface="+mj-lt"/>
              <a:buAutoNum type="arabicPeriod" startAt="20"/>
            </a:pPr>
            <a:endParaRPr lang="cs-CZ" dirty="0"/>
          </a:p>
        </p:txBody>
      </p:sp>
      <p:sp>
        <p:nvSpPr>
          <p:cNvPr id="7" name="Nadpis 1"/>
          <p:cNvSpPr>
            <a:spLocks noGrp="1"/>
          </p:cNvSpPr>
          <p:nvPr>
            <p:ph type="title"/>
          </p:nvPr>
        </p:nvSpPr>
        <p:spPr>
          <a:xfrm>
            <a:off x="1377293" y="82690"/>
            <a:ext cx="10465956" cy="808945"/>
          </a:xfrm>
        </p:spPr>
        <p:txBody>
          <a:bodyPr/>
          <a:lstStyle/>
          <a:p>
            <a:pPr algn="ctr"/>
            <a:r>
              <a:rPr lang="en-US" sz="2000" dirty="0">
                <a:solidFill>
                  <a:srgbClr val="FF0000"/>
                </a:solidFill>
              </a:rPr>
              <a:t>Factors of Quality of Life in a Group of Selected</a:t>
            </a:r>
            <a:br>
              <a:rPr lang="en-US" sz="2000" dirty="0">
                <a:solidFill>
                  <a:srgbClr val="FF0000"/>
                </a:solidFill>
              </a:rPr>
            </a:br>
            <a:r>
              <a:rPr lang="en-US" sz="2000" dirty="0">
                <a:solidFill>
                  <a:srgbClr val="FF0000"/>
                </a:solidFill>
              </a:rPr>
              <a:t>European Union and OECD Countries</a:t>
            </a:r>
            <a:r>
              <a:rPr lang="cs-CZ" sz="2000" dirty="0">
                <a:solidFill>
                  <a:srgbClr val="FF0000"/>
                </a:solidFill>
              </a:rPr>
              <a:t> – (Drastichová &amp; Filzmoser, 2021), INDICATORS:</a:t>
            </a:r>
            <a:endParaRPr lang="en-US" sz="20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1FCAA-5894-A43F-9CF8-E685F4467194}"/>
            </a:ext>
          </a:extLst>
        </p:cNvPr>
        <p:cNvGrpSpPr/>
        <p:nvPr/>
      </p:nvGrpSpPr>
      <p:grpSpPr>
        <a:xfrm>
          <a:off x="0" y="0"/>
          <a:ext cx="0" cy="0"/>
          <a:chOff x="0" y="0"/>
          <a:chExt cx="0" cy="0"/>
        </a:xfrm>
      </p:grpSpPr>
      <p:sp>
        <p:nvSpPr>
          <p:cNvPr id="98307" name="Rectangle 3">
            <a:extLst>
              <a:ext uri="{FF2B5EF4-FFF2-40B4-BE49-F238E27FC236}">
                <a16:creationId xmlns:a16="http://schemas.microsoft.com/office/drawing/2014/main" id="{44CD4F67-5F48-87E8-C8CF-A609FCF16898}"/>
              </a:ext>
            </a:extLst>
          </p:cNvPr>
          <p:cNvSpPr>
            <a:spLocks noGrp="1" noChangeArrowheads="1"/>
          </p:cNvSpPr>
          <p:nvPr>
            <p:ph idx="1" hasCustomPrompt="1"/>
          </p:nvPr>
        </p:nvSpPr>
        <p:spPr>
          <a:xfrm>
            <a:off x="357352" y="1482823"/>
            <a:ext cx="11477295" cy="4898604"/>
          </a:xfrm>
        </p:spPr>
        <p:txBody>
          <a:bodyPr vert="horz" wrap="square" lIns="91440" tIns="45720" rIns="91440" bIns="45720" numCol="1" rtlCol="0" anchor="t" anchorCtr="0" compatLnSpc="1">
            <a:normAutofit lnSpcReduction="10000"/>
          </a:bodyPr>
          <a:lstStyle/>
          <a:p>
            <a:pPr indent="-182880" algn="just">
              <a:lnSpc>
                <a:spcPct val="90000"/>
              </a:lnSpc>
              <a:buClr>
                <a:schemeClr val="accent6">
                  <a:lumMod val="75000"/>
                </a:schemeClr>
              </a:buClr>
              <a:buSzTx/>
              <a:defRPr/>
            </a:pPr>
            <a:r>
              <a:rPr lang="cs-CZ" altLang="cs-CZ" b="1" dirty="0">
                <a:solidFill>
                  <a:schemeClr val="tx1"/>
                </a:solidFill>
                <a:latin typeface="+mn-lt"/>
              </a:rPr>
              <a:t>V rámci ekonomické teorie – relevantní jsou potřeby ekonomické:  uspokojovány spotřebováváním vyrobených statků a poskytovaných služeb. </a:t>
            </a:r>
          </a:p>
          <a:p>
            <a:pPr marL="502920" indent="-457200" algn="just">
              <a:lnSpc>
                <a:spcPct val="90000"/>
              </a:lnSpc>
              <a:buClr>
                <a:schemeClr val="accent6">
                  <a:lumMod val="75000"/>
                </a:schemeClr>
              </a:buClr>
              <a:buSzTx/>
              <a:buFont typeface="Wingdings" panose="05000000000000000000" pitchFamily="2" charset="2"/>
              <a:buChar char="Ø"/>
              <a:defRPr/>
            </a:pPr>
            <a:r>
              <a:rPr lang="cs-CZ" altLang="cs-CZ" b="1" dirty="0">
                <a:solidFill>
                  <a:schemeClr val="tx1"/>
                </a:solidFill>
                <a:latin typeface="+mn-lt"/>
              </a:rPr>
              <a:t>Podstata: </a:t>
            </a:r>
            <a:r>
              <a:rPr lang="cs-CZ" altLang="cs-CZ" b="1" dirty="0">
                <a:solidFill>
                  <a:srgbClr val="FF0000"/>
                </a:solidFill>
                <a:latin typeface="+mn-lt"/>
              </a:rPr>
              <a:t>uspokojování pocitu nedostatku něčeho, co je pro daného spotřebitele žádoucí, </a:t>
            </a:r>
          </a:p>
          <a:p>
            <a:pPr marL="502920" indent="-457200" algn="just">
              <a:lnSpc>
                <a:spcPct val="90000"/>
              </a:lnSpc>
              <a:buClr>
                <a:schemeClr val="accent6">
                  <a:lumMod val="75000"/>
                </a:schemeClr>
              </a:buClr>
              <a:buSzTx/>
              <a:buFont typeface="Wingdings" panose="05000000000000000000" pitchFamily="2" charset="2"/>
              <a:buChar char="Ø"/>
              <a:defRPr/>
            </a:pPr>
            <a:r>
              <a:rPr lang="cs-CZ" altLang="cs-CZ" b="1" dirty="0">
                <a:solidFill>
                  <a:schemeClr val="tx1"/>
                </a:solidFill>
                <a:latin typeface="+mn-lt"/>
              </a:rPr>
              <a:t>a skutečnost, že nikdy nedojde k celkovému uspokojení, neboť naplněním jedné potřeby vzniká další, mění se intenzita (naléhavost) potřeby, struktura či hierarchie potřeb apod. </a:t>
            </a:r>
          </a:p>
          <a:p>
            <a:pPr indent="-182880" algn="just">
              <a:lnSpc>
                <a:spcPct val="90000"/>
              </a:lnSpc>
              <a:buClr>
                <a:schemeClr val="accent6">
                  <a:lumMod val="75000"/>
                </a:schemeClr>
              </a:buClr>
              <a:buSzTx/>
              <a:defRPr/>
            </a:pPr>
            <a:r>
              <a:rPr lang="cs-CZ" altLang="cs-CZ" b="1" dirty="0">
                <a:solidFill>
                  <a:schemeClr val="tx1"/>
                </a:solidFill>
                <a:latin typeface="+mn-lt"/>
              </a:rPr>
              <a:t>S </a:t>
            </a:r>
            <a:r>
              <a:rPr lang="cs-CZ" altLang="cs-CZ" b="1" dirty="0">
                <a:solidFill>
                  <a:srgbClr val="FF0000"/>
                </a:solidFill>
                <a:latin typeface="+mn-lt"/>
              </a:rPr>
              <a:t>USPOKOJOVÁNÍM POTŘEB </a:t>
            </a:r>
            <a:r>
              <a:rPr lang="cs-CZ" altLang="cs-CZ" b="1" dirty="0">
                <a:solidFill>
                  <a:schemeClr val="tx1"/>
                </a:solidFill>
                <a:latin typeface="+mn-lt"/>
              </a:rPr>
              <a:t>souvisí pojem </a:t>
            </a:r>
            <a:r>
              <a:rPr lang="cs-CZ" altLang="cs-CZ" b="1" dirty="0">
                <a:solidFill>
                  <a:srgbClr val="FF0000"/>
                </a:solidFill>
                <a:latin typeface="+mn-lt"/>
              </a:rPr>
              <a:t>SPOTŘEBA:</a:t>
            </a:r>
          </a:p>
          <a:p>
            <a:pPr marL="502920" indent="-457200" algn="just">
              <a:lnSpc>
                <a:spcPct val="90000"/>
              </a:lnSpc>
              <a:buClr>
                <a:schemeClr val="accent6">
                  <a:lumMod val="75000"/>
                </a:schemeClr>
              </a:buClr>
              <a:buSzTx/>
              <a:buFont typeface="Wingdings" panose="05000000000000000000" pitchFamily="2" charset="2"/>
              <a:buChar char="Ø"/>
              <a:defRPr/>
            </a:pPr>
            <a:r>
              <a:rPr lang="cs-CZ" altLang="cs-CZ" b="1" dirty="0">
                <a:solidFill>
                  <a:srgbClr val="FF0000"/>
                </a:solidFill>
                <a:latin typeface="+mn-lt"/>
              </a:rPr>
              <a:t>Spotřeba ekonomických statků </a:t>
            </a:r>
            <a:r>
              <a:rPr lang="cs-CZ" altLang="cs-CZ" b="1" dirty="0">
                <a:solidFill>
                  <a:schemeClr val="tx1"/>
                </a:solidFill>
                <a:latin typeface="+mn-lt"/>
              </a:rPr>
              <a:t>vede k uspokojování lidských ekonomických potřeb za předpokladu </a:t>
            </a:r>
            <a:r>
              <a:rPr lang="cs-CZ" altLang="cs-CZ" b="1" dirty="0">
                <a:solidFill>
                  <a:srgbClr val="FF0000"/>
                </a:solidFill>
                <a:latin typeface="+mn-lt"/>
              </a:rPr>
              <a:t>užitečnosti</a:t>
            </a:r>
            <a:r>
              <a:rPr lang="cs-CZ" altLang="cs-CZ" b="1" dirty="0">
                <a:solidFill>
                  <a:schemeClr val="tx1"/>
                </a:solidFill>
                <a:latin typeface="+mn-lt"/>
              </a:rPr>
              <a:t> těchto statků, tzn. </a:t>
            </a:r>
            <a:r>
              <a:rPr lang="cs-CZ" altLang="cs-CZ" b="1" dirty="0">
                <a:solidFill>
                  <a:srgbClr val="FF0000"/>
                </a:solidFill>
                <a:latin typeface="+mn-lt"/>
              </a:rPr>
              <a:t>schopnosti statků uspokojit danou potřebu</a:t>
            </a:r>
            <a:r>
              <a:rPr lang="cs-CZ" altLang="cs-CZ" b="1" dirty="0">
                <a:solidFill>
                  <a:schemeClr val="tx1"/>
                </a:solidFill>
                <a:latin typeface="+mn-lt"/>
              </a:rPr>
              <a:t>.</a:t>
            </a:r>
          </a:p>
        </p:txBody>
      </p:sp>
      <p:sp>
        <p:nvSpPr>
          <p:cNvPr id="3" name="Title 2">
            <a:extLst>
              <a:ext uri="{FF2B5EF4-FFF2-40B4-BE49-F238E27FC236}">
                <a16:creationId xmlns:a16="http://schemas.microsoft.com/office/drawing/2014/main" id="{F9ACD150-0820-F09B-05C8-DEA161203445}"/>
              </a:ext>
            </a:extLst>
          </p:cNvPr>
          <p:cNvSpPr>
            <a:spLocks noGrp="1"/>
          </p:cNvSpPr>
          <p:nvPr>
            <p:ph type="title"/>
          </p:nvPr>
        </p:nvSpPr>
        <p:spPr/>
        <p:txBody>
          <a:bodyPr/>
          <a:lstStyle/>
          <a:p>
            <a:r>
              <a:rPr lang="en-GB" dirty="0"/>
              <a:t>VÝROBNÍ FAKTORY </a:t>
            </a:r>
          </a:p>
        </p:txBody>
      </p:sp>
    </p:spTree>
    <p:extLst>
      <p:ext uri="{BB962C8B-B14F-4D97-AF65-F5344CB8AC3E}">
        <p14:creationId xmlns:p14="http://schemas.microsoft.com/office/powerpoint/2010/main" val="2402137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en-US" sz="2800">
                <a:solidFill>
                  <a:srgbClr val="FF0000"/>
                </a:solidFill>
              </a:rPr>
              <a:t>Application of PCA (Drastichová &amp; Filzmoser, 2021)</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50</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Obrázek 2"/>
          <p:cNvPicPr>
            <a:picLocks noChangeAspect="1"/>
          </p:cNvPicPr>
          <p:nvPr/>
        </p:nvPicPr>
        <p:blipFill>
          <a:blip r:embed="rId3"/>
          <a:stretch>
            <a:fillRect/>
          </a:stretch>
        </p:blipFill>
        <p:spPr>
          <a:xfrm>
            <a:off x="11942" y="1004855"/>
            <a:ext cx="7829926" cy="5228823"/>
          </a:xfrm>
          <a:prstGeom prst="rect">
            <a:avLst/>
          </a:prstGeom>
        </p:spPr>
      </p:pic>
      <p:sp>
        <p:nvSpPr>
          <p:cNvPr id="7" name="Obdélník 6"/>
          <p:cNvSpPr/>
          <p:nvPr/>
        </p:nvSpPr>
        <p:spPr>
          <a:xfrm>
            <a:off x="8153400" y="1201455"/>
            <a:ext cx="3561080" cy="2862322"/>
          </a:xfrm>
          <a:prstGeom prst="rect">
            <a:avLst/>
          </a:prstGeom>
        </p:spPr>
        <p:txBody>
          <a:bodyPr wrap="square">
            <a:spAutoFit/>
          </a:bodyPr>
          <a:lstStyle/>
          <a:p>
            <a:pPr algn="just"/>
            <a:r>
              <a:rPr lang="en-US" b="1" dirty="0">
                <a:solidFill>
                  <a:srgbClr val="FF0000"/>
                </a:solidFill>
              </a:rPr>
              <a:t>Figure </a:t>
            </a:r>
            <a:r>
              <a:rPr lang="cs-CZ" b="1" dirty="0">
                <a:solidFill>
                  <a:srgbClr val="FF0000"/>
                </a:solidFill>
              </a:rPr>
              <a:t>1:</a:t>
            </a:r>
            <a:r>
              <a:rPr lang="en-US" b="1" dirty="0">
                <a:solidFill>
                  <a:srgbClr val="FF0000"/>
                </a:solidFill>
              </a:rPr>
              <a:t> </a:t>
            </a:r>
            <a:r>
              <a:rPr lang="en-US" b="1" dirty="0"/>
              <a:t>The biplot created by means of the PCA, source: author’s calculations</a:t>
            </a:r>
          </a:p>
          <a:p>
            <a:r>
              <a:rPr lang="en-US" dirty="0"/>
              <a:t>Notes: The abbreviations of countries are in black, the abbreviations of the names of 25 indicators (explanatory variables) are</a:t>
            </a:r>
            <a:r>
              <a:rPr lang="cs-CZ" dirty="0"/>
              <a:t> </a:t>
            </a:r>
            <a:r>
              <a:rPr lang="en-US" dirty="0"/>
              <a:t>in red, the abbreviations of the names of 3 composite indicators are in blue.</a:t>
            </a:r>
          </a:p>
        </p:txBody>
      </p:sp>
      <p:sp>
        <p:nvSpPr>
          <p:cNvPr id="13" name="Obdélník 12"/>
          <p:cNvSpPr/>
          <p:nvPr/>
        </p:nvSpPr>
        <p:spPr>
          <a:xfrm>
            <a:off x="7841868" y="4431652"/>
            <a:ext cx="4158744" cy="1631216"/>
          </a:xfrm>
          <a:prstGeom prst="rect">
            <a:avLst/>
          </a:prstGeom>
        </p:spPr>
        <p:txBody>
          <a:bodyPr wrap="square">
            <a:spAutoFit/>
          </a:bodyPr>
          <a:lstStyle/>
          <a:p>
            <a:pPr algn="just"/>
            <a:r>
              <a:rPr lang="cs-CZ" sz="2000" b="1" dirty="0">
                <a:solidFill>
                  <a:srgbClr val="0047BB"/>
                </a:solidFill>
              </a:rPr>
              <a:t>The</a:t>
            </a:r>
            <a:r>
              <a:rPr lang="en-US" sz="2000" b="1" dirty="0">
                <a:solidFill>
                  <a:srgbClr val="0047BB"/>
                </a:solidFill>
              </a:rPr>
              <a:t> groups of countries</a:t>
            </a:r>
            <a:r>
              <a:rPr lang="cs-CZ" sz="2000" b="1" dirty="0">
                <a:solidFill>
                  <a:srgbClr val="0047BB"/>
                </a:solidFill>
              </a:rPr>
              <a:t>:</a:t>
            </a:r>
            <a:r>
              <a:rPr lang="en-US" sz="2000" b="1" dirty="0">
                <a:solidFill>
                  <a:srgbClr val="0047BB"/>
                </a:solidFill>
              </a:rPr>
              <a:t> similar levels of quality of life. IHDI </a:t>
            </a:r>
            <a:r>
              <a:rPr lang="cs-CZ" sz="2000" b="1" dirty="0">
                <a:solidFill>
                  <a:srgbClr val="0047BB"/>
                </a:solidFill>
              </a:rPr>
              <a:t>–</a:t>
            </a:r>
            <a:r>
              <a:rPr lang="en-US" sz="2000" b="1" dirty="0">
                <a:solidFill>
                  <a:srgbClr val="0047BB"/>
                </a:solidFill>
              </a:rPr>
              <a:t> closely related to the indicators </a:t>
            </a:r>
            <a:r>
              <a:rPr lang="en-US" sz="2000" b="1" dirty="0">
                <a:solidFill>
                  <a:srgbClr val="0047BB"/>
                </a:solidFill>
                <a:highlight>
                  <a:srgbClr val="00FF00"/>
                </a:highlight>
              </a:rPr>
              <a:t>SE, CA, QN</a:t>
            </a:r>
            <a:r>
              <a:rPr lang="en-US" sz="2000" b="1" dirty="0">
                <a:solidFill>
                  <a:srgbClr val="0047BB"/>
                </a:solidFill>
              </a:rPr>
              <a:t>, </a:t>
            </a:r>
            <a:r>
              <a:rPr lang="en-US" sz="2000" b="1" dirty="0">
                <a:solidFill>
                  <a:srgbClr val="0047BB"/>
                </a:solidFill>
                <a:highlight>
                  <a:srgbClr val="00FF00"/>
                </a:highlight>
              </a:rPr>
              <a:t>LS, FS, JS </a:t>
            </a:r>
            <a:r>
              <a:rPr lang="en-US" sz="2000" b="1" dirty="0">
                <a:solidFill>
                  <a:srgbClr val="0047BB"/>
                </a:solidFill>
              </a:rPr>
              <a:t>and </a:t>
            </a:r>
            <a:r>
              <a:rPr lang="en-US" sz="2000" b="1" dirty="0">
                <a:solidFill>
                  <a:srgbClr val="0047BB"/>
                </a:solidFill>
                <a:highlight>
                  <a:srgbClr val="00FF00"/>
                </a:highlight>
              </a:rPr>
              <a:t>WQ </a:t>
            </a:r>
            <a:r>
              <a:rPr lang="en-US" sz="2000" b="1" dirty="0">
                <a:solidFill>
                  <a:srgbClr val="0047BB"/>
                </a:solidFill>
              </a:rPr>
              <a:t>(positively), negatively related to PR and AP. </a:t>
            </a:r>
            <a:endParaRPr lang="cs-CZ" sz="2000" b="1" dirty="0">
              <a:solidFill>
                <a:srgbClr val="0047BB"/>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en-US" sz="2400" dirty="0">
                <a:solidFill>
                  <a:srgbClr val="FF0000"/>
                </a:solidFill>
              </a:rPr>
              <a:t>Partial Least Squares (PLS) regression</a:t>
            </a:r>
            <a:r>
              <a:rPr lang="cs-CZ" sz="2400" dirty="0">
                <a:solidFill>
                  <a:srgbClr val="FF0000"/>
                </a:solidFill>
              </a:rPr>
              <a:t> (</a:t>
            </a:r>
            <a:r>
              <a:rPr lang="cs-CZ" sz="2400" dirty="0" err="1">
                <a:solidFill>
                  <a:srgbClr val="FF0000"/>
                </a:solidFill>
              </a:rPr>
              <a:t>Drastichová</a:t>
            </a:r>
            <a:r>
              <a:rPr lang="cs-CZ" sz="2400" dirty="0">
                <a:solidFill>
                  <a:srgbClr val="FF0000"/>
                </a:solidFill>
              </a:rPr>
              <a:t> &amp; Filzmoser, 2021)</a:t>
            </a:r>
            <a:endParaRPr lang="en-US" sz="24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51</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Obrázek 4"/>
          <p:cNvPicPr>
            <a:picLocks noChangeAspect="1"/>
          </p:cNvPicPr>
          <p:nvPr/>
        </p:nvPicPr>
        <p:blipFill>
          <a:blip r:embed="rId3"/>
          <a:stretch>
            <a:fillRect/>
          </a:stretch>
        </p:blipFill>
        <p:spPr>
          <a:xfrm>
            <a:off x="568960" y="1234550"/>
            <a:ext cx="10993119" cy="4221370"/>
          </a:xfrm>
          <a:prstGeom prst="rect">
            <a:avLst/>
          </a:prstGeom>
        </p:spPr>
      </p:pic>
      <p:sp>
        <p:nvSpPr>
          <p:cNvPr id="7" name="Obdélník 6"/>
          <p:cNvSpPr/>
          <p:nvPr/>
        </p:nvSpPr>
        <p:spPr>
          <a:xfrm>
            <a:off x="568960" y="5653410"/>
            <a:ext cx="11129054" cy="646331"/>
          </a:xfrm>
          <a:prstGeom prst="rect">
            <a:avLst/>
          </a:prstGeom>
        </p:spPr>
        <p:txBody>
          <a:bodyPr wrap="square">
            <a:spAutoFit/>
          </a:bodyPr>
          <a:lstStyle/>
          <a:p>
            <a:r>
              <a:rPr lang="en-US" b="1" dirty="0">
                <a:solidFill>
                  <a:srgbClr val="FF0000"/>
                </a:solidFill>
                <a:latin typeface="Times New Roman" panose="02020603050405020304" pitchFamily="18" charset="0"/>
              </a:rPr>
              <a:t>Figure </a:t>
            </a:r>
            <a:r>
              <a:rPr lang="cs-CZ" b="1" dirty="0">
                <a:solidFill>
                  <a:srgbClr val="FF0000"/>
                </a:solidFill>
                <a:latin typeface="Times New Roman" panose="02020603050405020304" pitchFamily="18" charset="0"/>
              </a:rPr>
              <a:t>2:</a:t>
            </a:r>
            <a:r>
              <a:rPr lang="en-US" b="1" dirty="0">
                <a:solidFill>
                  <a:srgbClr val="FF0000"/>
                </a:solidFill>
                <a:latin typeface="Times New Roman" panose="02020603050405020304" pitchFamily="18" charset="0"/>
              </a:rPr>
              <a:t> </a:t>
            </a:r>
            <a:r>
              <a:rPr lang="en-US" b="1" dirty="0">
                <a:solidFill>
                  <a:srgbClr val="000000"/>
                </a:solidFill>
                <a:latin typeface="Times New Roman" panose="02020603050405020304" pitchFamily="18" charset="0"/>
              </a:rPr>
              <a:t>Regression coefficients for 25 explanatory variables – results of PLS regression, source: author’s calculations </a:t>
            </a:r>
            <a:endParaRPr lang="en-US"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cs-CZ" sz="2800" dirty="0" err="1">
                <a:solidFill>
                  <a:srgbClr val="FF0000"/>
                </a:solidFill>
              </a:rPr>
              <a:t>Lasso</a:t>
            </a:r>
            <a:r>
              <a:rPr lang="cs-CZ" sz="2800" dirty="0">
                <a:solidFill>
                  <a:srgbClr val="FF0000"/>
                </a:solidFill>
              </a:rPr>
              <a:t> </a:t>
            </a:r>
            <a:r>
              <a:rPr lang="cs-CZ" sz="2800" dirty="0" err="1">
                <a:solidFill>
                  <a:srgbClr val="FF0000"/>
                </a:solidFill>
              </a:rPr>
              <a:t>regression</a:t>
            </a:r>
            <a:r>
              <a:rPr lang="cs-CZ" sz="2800" dirty="0">
                <a:solidFill>
                  <a:srgbClr val="FF0000"/>
                </a:solidFill>
              </a:rPr>
              <a:t> (</a:t>
            </a:r>
            <a:r>
              <a:rPr lang="cs-CZ" sz="2800" dirty="0" err="1">
                <a:solidFill>
                  <a:srgbClr val="FF0000"/>
                </a:solidFill>
              </a:rPr>
              <a:t>Drastichová</a:t>
            </a:r>
            <a:r>
              <a:rPr lang="cs-CZ" sz="2800" dirty="0">
                <a:solidFill>
                  <a:srgbClr val="FF0000"/>
                </a:solidFill>
              </a:rPr>
              <a:t> &amp; Filzmoser, 2021)</a:t>
            </a:r>
            <a:endParaRPr lang="en-US" sz="28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52</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Obrázek 3"/>
          <p:cNvPicPr>
            <a:picLocks noChangeAspect="1"/>
          </p:cNvPicPr>
          <p:nvPr/>
        </p:nvPicPr>
        <p:blipFill>
          <a:blip r:embed="rId3"/>
          <a:stretch>
            <a:fillRect/>
          </a:stretch>
        </p:blipFill>
        <p:spPr>
          <a:xfrm>
            <a:off x="304800" y="1148992"/>
            <a:ext cx="11480800" cy="3341728"/>
          </a:xfrm>
          <a:prstGeom prst="rect">
            <a:avLst/>
          </a:prstGeom>
        </p:spPr>
      </p:pic>
      <p:sp>
        <p:nvSpPr>
          <p:cNvPr id="7" name="Obdélník 6"/>
          <p:cNvSpPr/>
          <p:nvPr/>
        </p:nvSpPr>
        <p:spPr>
          <a:xfrm>
            <a:off x="304800" y="4797936"/>
            <a:ext cx="7548880" cy="369332"/>
          </a:xfrm>
          <a:prstGeom prst="rect">
            <a:avLst/>
          </a:prstGeom>
        </p:spPr>
        <p:txBody>
          <a:bodyPr wrap="square">
            <a:spAutoFit/>
          </a:bodyPr>
          <a:lstStyle/>
          <a:p>
            <a:r>
              <a:rPr lang="en-US" b="1" dirty="0">
                <a:solidFill>
                  <a:srgbClr val="FF0000"/>
                </a:solidFill>
              </a:rPr>
              <a:t>Figure </a:t>
            </a:r>
            <a:r>
              <a:rPr lang="cs-CZ" b="1" dirty="0">
                <a:solidFill>
                  <a:srgbClr val="FF0000"/>
                </a:solidFill>
              </a:rPr>
              <a:t>3:</a:t>
            </a:r>
            <a:r>
              <a:rPr lang="en-US" b="1" dirty="0">
                <a:solidFill>
                  <a:srgbClr val="FF0000"/>
                </a:solidFill>
              </a:rPr>
              <a:t> </a:t>
            </a:r>
            <a:r>
              <a:rPr lang="en-US" b="1" dirty="0"/>
              <a:t>The non-zero regression coefficients – results of the Lasso regression</a:t>
            </a:r>
            <a:endParaRPr lang="cs-CZ" b="1" dirty="0"/>
          </a:p>
        </p:txBody>
      </p:sp>
      <p:sp>
        <p:nvSpPr>
          <p:cNvPr id="8" name="Obdélník 7"/>
          <p:cNvSpPr/>
          <p:nvPr/>
        </p:nvSpPr>
        <p:spPr>
          <a:xfrm>
            <a:off x="304800" y="5167268"/>
            <a:ext cx="11480800" cy="923330"/>
          </a:xfrm>
          <a:prstGeom prst="rect">
            <a:avLst/>
          </a:prstGeom>
        </p:spPr>
        <p:txBody>
          <a:bodyPr wrap="square">
            <a:spAutoFit/>
          </a:bodyPr>
          <a:lstStyle/>
          <a:p>
            <a:pPr marL="342900" indent="-342900">
              <a:buFont typeface="+mj-lt"/>
              <a:buAutoNum type="arabicPeriod"/>
            </a:pPr>
            <a:r>
              <a:rPr lang="en-US" b="1" dirty="0">
                <a:solidFill>
                  <a:srgbClr val="0047BB"/>
                </a:solidFill>
              </a:rPr>
              <a:t>A clear </a:t>
            </a:r>
            <a:r>
              <a:rPr lang="en-US" b="1" dirty="0">
                <a:solidFill>
                  <a:srgbClr val="00A499"/>
                </a:solidFill>
              </a:rPr>
              <a:t>positive relationship </a:t>
            </a:r>
            <a:r>
              <a:rPr lang="cs-CZ" b="1" dirty="0">
                <a:solidFill>
                  <a:srgbClr val="0047BB"/>
                </a:solidFill>
              </a:rPr>
              <a:t>–</a:t>
            </a:r>
            <a:r>
              <a:rPr lang="en-US" b="1" dirty="0">
                <a:solidFill>
                  <a:srgbClr val="0047BB"/>
                </a:solidFill>
              </a:rPr>
              <a:t> between years in </a:t>
            </a:r>
            <a:r>
              <a:rPr lang="en-US" b="1" dirty="0">
                <a:solidFill>
                  <a:srgbClr val="00A499"/>
                </a:solidFill>
              </a:rPr>
              <a:t>education (YE), life satisfaction (LS), self-reported health (SH) </a:t>
            </a:r>
            <a:r>
              <a:rPr lang="en-US" b="1" dirty="0">
                <a:solidFill>
                  <a:srgbClr val="0047BB"/>
                </a:solidFill>
              </a:rPr>
              <a:t>on the one hand and </a:t>
            </a:r>
            <a:r>
              <a:rPr lang="en-US" b="1" dirty="0">
                <a:solidFill>
                  <a:srgbClr val="00B050"/>
                </a:solidFill>
              </a:rPr>
              <a:t>all three response variables </a:t>
            </a:r>
            <a:r>
              <a:rPr lang="en-US" b="1" dirty="0">
                <a:solidFill>
                  <a:srgbClr val="0047BB"/>
                </a:solidFill>
              </a:rPr>
              <a:t>on the other hand. </a:t>
            </a:r>
            <a:endParaRPr lang="cs-CZ" b="1" dirty="0">
              <a:solidFill>
                <a:srgbClr val="0047BB"/>
              </a:solidFill>
            </a:endParaRPr>
          </a:p>
          <a:p>
            <a:pPr marL="342900" indent="-342900">
              <a:buFont typeface="+mj-lt"/>
              <a:buAutoNum type="arabicPeriod"/>
            </a:pPr>
            <a:r>
              <a:rPr lang="en-US" b="1" dirty="0">
                <a:solidFill>
                  <a:srgbClr val="0047BB"/>
                </a:solidFill>
              </a:rPr>
              <a:t>A clear </a:t>
            </a:r>
            <a:r>
              <a:rPr lang="en-US" b="1" dirty="0">
                <a:solidFill>
                  <a:srgbClr val="00A499"/>
                </a:solidFill>
              </a:rPr>
              <a:t>negative relationship </a:t>
            </a:r>
            <a:r>
              <a:rPr lang="en-US" b="1" dirty="0">
                <a:solidFill>
                  <a:srgbClr val="0047BB"/>
                </a:solidFill>
              </a:rPr>
              <a:t>between the </a:t>
            </a:r>
            <a:r>
              <a:rPr lang="en-US" b="1" dirty="0">
                <a:solidFill>
                  <a:srgbClr val="00A499"/>
                </a:solidFill>
              </a:rPr>
              <a:t>homicide rate (HR) indicator </a:t>
            </a:r>
            <a:r>
              <a:rPr lang="en-US" b="1" dirty="0">
                <a:solidFill>
                  <a:srgbClr val="0047BB"/>
                </a:solidFill>
              </a:rPr>
              <a:t>and the indices used as response variables</a:t>
            </a:r>
            <a:r>
              <a:rPr lang="cs-CZ" b="1" dirty="0">
                <a:solidFill>
                  <a:srgbClr val="0047BB"/>
                </a:solidFill>
              </a:rPr>
              <a:t>.</a:t>
            </a:r>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FD0C8-BF1A-CCE7-1795-5FCD02D6C5A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FE1DC6F-24E6-1103-7896-44DB24C0345C}"/>
              </a:ext>
            </a:extLst>
          </p:cNvPr>
          <p:cNvSpPr>
            <a:spLocks noGrp="1"/>
          </p:cNvSpPr>
          <p:nvPr>
            <p:ph type="title"/>
          </p:nvPr>
        </p:nvSpPr>
        <p:spPr/>
        <p:txBody>
          <a:bodyPr/>
          <a:lstStyle/>
          <a:p>
            <a:pPr algn="ctr"/>
            <a:r>
              <a:rPr lang="en-GB" sz="2400" dirty="0">
                <a:solidFill>
                  <a:srgbClr val="FF0000"/>
                </a:solidFill>
              </a:rPr>
              <a:t>Relationships between Wellbeing and Sustainable Development in a Group of Selected Developed Countries–(Drastichová, Filzmoser, and </a:t>
            </a:r>
            <a:r>
              <a:rPr lang="en-GB" sz="2400" dirty="0" err="1">
                <a:solidFill>
                  <a:srgbClr val="FF0000"/>
                </a:solidFill>
              </a:rPr>
              <a:t>Gajanin</a:t>
            </a:r>
            <a:r>
              <a:rPr lang="en-GB" sz="2400" dirty="0">
                <a:solidFill>
                  <a:srgbClr val="FF0000"/>
                </a:solidFill>
              </a:rPr>
              <a:t>, 2023):</a:t>
            </a:r>
            <a:endParaRPr lang="en-US" sz="2400" dirty="0">
              <a:solidFill>
                <a:srgbClr val="FF0000"/>
              </a:solidFill>
            </a:endParaRPr>
          </a:p>
        </p:txBody>
      </p:sp>
      <p:sp>
        <p:nvSpPr>
          <p:cNvPr id="4" name="Content Placeholder 3">
            <a:extLst>
              <a:ext uri="{FF2B5EF4-FFF2-40B4-BE49-F238E27FC236}">
                <a16:creationId xmlns:a16="http://schemas.microsoft.com/office/drawing/2014/main" id="{3085271E-2D31-0CB2-8922-3D3563D94E8A}"/>
              </a:ext>
            </a:extLst>
          </p:cNvPr>
          <p:cNvSpPr>
            <a:spLocks noGrp="1"/>
          </p:cNvSpPr>
          <p:nvPr>
            <p:ph idx="1"/>
          </p:nvPr>
        </p:nvSpPr>
        <p:spPr>
          <a:xfrm>
            <a:off x="241739" y="1825624"/>
            <a:ext cx="11613930" cy="4407009"/>
          </a:xfrm>
        </p:spPr>
        <p:txBody>
          <a:bodyPr>
            <a:normAutofit/>
          </a:bodyPr>
          <a:lstStyle/>
          <a:p>
            <a:pPr algn="just">
              <a:buFont typeface="Wingdings" panose="05000000000000000000" pitchFamily="2" charset="2"/>
              <a:buChar char="v"/>
            </a:pPr>
            <a:r>
              <a:rPr lang="en-GB" b="1" dirty="0">
                <a:highlight>
                  <a:srgbClr val="FFFF00"/>
                </a:highlight>
              </a:rPr>
              <a:t>The aim</a:t>
            </a:r>
            <a:r>
              <a:rPr lang="cs-CZ" b="1" dirty="0">
                <a:highlight>
                  <a:srgbClr val="FFFF00"/>
                </a:highlight>
              </a:rPr>
              <a:t>:</a:t>
            </a:r>
            <a:r>
              <a:rPr lang="en-GB" b="1" dirty="0">
                <a:highlight>
                  <a:srgbClr val="FFFF00"/>
                </a:highlight>
              </a:rPr>
              <a:t> </a:t>
            </a:r>
            <a:endParaRPr lang="cs-CZ" b="1" dirty="0">
              <a:highlight>
                <a:srgbClr val="FFFF00"/>
              </a:highlight>
            </a:endParaRPr>
          </a:p>
          <a:p>
            <a:pPr algn="just">
              <a:buFont typeface="Wingdings" panose="05000000000000000000" pitchFamily="2" charset="2"/>
              <a:buChar char="Ø"/>
            </a:pPr>
            <a:r>
              <a:rPr lang="cs-CZ" b="1" dirty="0"/>
              <a:t>To </a:t>
            </a:r>
            <a:r>
              <a:rPr lang="cs-CZ" b="1" dirty="0" err="1"/>
              <a:t>evaluate</a:t>
            </a:r>
            <a:r>
              <a:rPr lang="cs-CZ" b="1" dirty="0"/>
              <a:t> </a:t>
            </a:r>
            <a:r>
              <a:rPr lang="en-GB" b="1" dirty="0"/>
              <a:t>crucial aspects of sustainable development (SD) related to wellbeing and quality of life</a:t>
            </a:r>
            <a:r>
              <a:rPr lang="cs-CZ" b="1" dirty="0"/>
              <a:t>:</a:t>
            </a:r>
          </a:p>
          <a:p>
            <a:pPr algn="just">
              <a:buFont typeface="Wingdings" panose="05000000000000000000" pitchFamily="2" charset="2"/>
              <a:buChar char="Ø"/>
            </a:pPr>
            <a:r>
              <a:rPr lang="en-GB" b="1" dirty="0"/>
              <a:t>To evaluate performance and relationships </a:t>
            </a:r>
            <a:r>
              <a:rPr lang="cs-CZ" b="1" dirty="0" err="1"/>
              <a:t>among</a:t>
            </a:r>
            <a:r>
              <a:rPr lang="en-GB" b="1" dirty="0"/>
              <a:t> 22 indicators (composite indices) reflecting crucial aspects of sustainable development (SD), wellbeing, and quality of life in a sample of 31 countries over the period 2010–2019, </a:t>
            </a:r>
            <a:endParaRPr lang="cs-CZ" b="1" dirty="0"/>
          </a:p>
          <a:p>
            <a:pPr algn="just">
              <a:buFont typeface="Wingdings" panose="05000000000000000000" pitchFamily="2" charset="2"/>
              <a:buChar char="Ø"/>
            </a:pPr>
            <a:r>
              <a:rPr lang="en-GB" b="1" dirty="0"/>
              <a:t>using PRINCIPAL COMPONENT ANALYSIS (PCA) and PARALLEL FACTOR ANALYSIS (PARAFAC).</a:t>
            </a:r>
            <a:endParaRPr lang="cs-CZ" b="1" dirty="0"/>
          </a:p>
          <a:p>
            <a:pPr algn="just">
              <a:buFont typeface="Wingdings" panose="05000000000000000000" pitchFamily="2" charset="2"/>
              <a:buChar char="v"/>
            </a:pPr>
            <a:endParaRPr lang="cs-CZ" b="1" i="1" dirty="0"/>
          </a:p>
        </p:txBody>
      </p:sp>
      <p:sp>
        <p:nvSpPr>
          <p:cNvPr id="6" name="Zástupný symbol pro číslo snímku 5">
            <a:extLst>
              <a:ext uri="{FF2B5EF4-FFF2-40B4-BE49-F238E27FC236}">
                <a16:creationId xmlns:a16="http://schemas.microsoft.com/office/drawing/2014/main" id="{BF687877-1BF8-DCB4-0D6D-8B9AF6FFBCB8}"/>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53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397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589A9-F2E0-9567-D9C0-68D5A043F9C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FE2F2D5-6133-3FAE-B367-C57C3C58A53D}"/>
              </a:ext>
            </a:extLst>
          </p:cNvPr>
          <p:cNvSpPr>
            <a:spLocks noGrp="1"/>
          </p:cNvSpPr>
          <p:nvPr>
            <p:ph type="title"/>
          </p:nvPr>
        </p:nvSpPr>
        <p:spPr/>
        <p:txBody>
          <a:bodyPr/>
          <a:lstStyle/>
          <a:p>
            <a:pPr algn="ctr"/>
            <a:r>
              <a:rPr lang="en-US" sz="2400" dirty="0">
                <a:solidFill>
                  <a:srgbClr val="FF0000"/>
                </a:solidFill>
              </a:rPr>
              <a:t>Relationships between Wellbeing and Sustainable Development in a Group of Selected Developed Countries</a:t>
            </a:r>
            <a:r>
              <a:rPr lang="cs-CZ" sz="2400" dirty="0">
                <a:solidFill>
                  <a:srgbClr val="FF0000"/>
                </a:solidFill>
              </a:rPr>
              <a:t>– (Drastichová, Filzmoser, and </a:t>
            </a:r>
            <a:r>
              <a:rPr lang="cs-CZ" sz="2400" dirty="0" err="1">
                <a:solidFill>
                  <a:srgbClr val="FF0000"/>
                </a:solidFill>
              </a:rPr>
              <a:t>Gajanin</a:t>
            </a:r>
            <a:r>
              <a:rPr lang="cs-CZ" sz="2400" dirty="0">
                <a:solidFill>
                  <a:srgbClr val="FF0000"/>
                </a:solidFill>
              </a:rPr>
              <a:t>, 2023):</a:t>
            </a:r>
            <a:endParaRPr lang="en-US" sz="2800" dirty="0">
              <a:solidFill>
                <a:srgbClr val="FF0000"/>
              </a:solidFill>
            </a:endParaRPr>
          </a:p>
        </p:txBody>
      </p:sp>
      <p:sp>
        <p:nvSpPr>
          <p:cNvPr id="3" name="Content Placeholder 2">
            <a:extLst>
              <a:ext uri="{FF2B5EF4-FFF2-40B4-BE49-F238E27FC236}">
                <a16:creationId xmlns:a16="http://schemas.microsoft.com/office/drawing/2014/main" id="{41D817F4-0C1C-019E-13E2-2BFFFC1EDB49}"/>
              </a:ext>
            </a:extLst>
          </p:cNvPr>
          <p:cNvSpPr>
            <a:spLocks noGrp="1"/>
          </p:cNvSpPr>
          <p:nvPr>
            <p:ph idx="1"/>
          </p:nvPr>
        </p:nvSpPr>
        <p:spPr>
          <a:xfrm>
            <a:off x="357809" y="1540564"/>
            <a:ext cx="11539901" cy="5039139"/>
          </a:xfrm>
        </p:spPr>
        <p:txBody>
          <a:bodyPr>
            <a:normAutofit fontScale="70000" lnSpcReduction="20000"/>
          </a:bodyPr>
          <a:lstStyle/>
          <a:p>
            <a:pPr>
              <a:buFont typeface="Wingdings" panose="05000000000000000000" pitchFamily="2" charset="2"/>
              <a:buChar char="v"/>
            </a:pPr>
            <a:r>
              <a:rPr lang="en-US" b="1" dirty="0">
                <a:ea typeface="Times New Roman" panose="02020603050405020304" pitchFamily="18" charset="0"/>
              </a:rPr>
              <a:t>Methodology </a:t>
            </a:r>
          </a:p>
          <a:p>
            <a:pPr marL="273050" indent="-273050">
              <a:buFont typeface="+mj-lt"/>
              <a:buAutoNum type="arabicPeriod"/>
            </a:pPr>
            <a:r>
              <a:rPr lang="en-GB" b="1" dirty="0">
                <a:highlight>
                  <a:srgbClr val="FFFF00"/>
                </a:highlight>
              </a:rPr>
              <a:t>PCA </a:t>
            </a:r>
            <a:r>
              <a:rPr lang="cs-CZ" b="1" dirty="0"/>
              <a:t>–</a:t>
            </a:r>
            <a:r>
              <a:rPr lang="en-GB" b="1" dirty="0"/>
              <a:t> a dimension-reduction tool and it is used to reduce a large set of variables to a small set, which still comprises most of the information</a:t>
            </a:r>
            <a:r>
              <a:rPr lang="cs-CZ" b="1" dirty="0"/>
              <a:t>:</a:t>
            </a:r>
          </a:p>
          <a:p>
            <a:pPr algn="just">
              <a:buFont typeface="Wingdings" panose="05000000000000000000" pitchFamily="2" charset="2"/>
              <a:buChar char="ü"/>
            </a:pPr>
            <a:r>
              <a:rPr lang="cs-CZ" b="1" dirty="0"/>
              <a:t>A</a:t>
            </a:r>
            <a:r>
              <a:rPr lang="en-GB" b="1" dirty="0"/>
              <a:t> mathematical procedure that transforms a number of (possibly) correlated variables into a (smaller) number of uncorrelated variables named principal components. </a:t>
            </a:r>
            <a:endParaRPr lang="cs-CZ" b="1" dirty="0"/>
          </a:p>
          <a:p>
            <a:pPr>
              <a:buFont typeface="Wingdings" panose="05000000000000000000" pitchFamily="2" charset="2"/>
              <a:buChar char="Ø"/>
            </a:pPr>
            <a:r>
              <a:rPr lang="en-GB" b="1" i="1" dirty="0"/>
              <a:t>The first principal component explains as much of the variability in the data as possible, and each succeeding component accounts for as much of the remaining variability as possible </a:t>
            </a:r>
            <a:r>
              <a:rPr lang="en-GB" b="1" dirty="0"/>
              <a:t>(Johnson and Wichern, 2007). </a:t>
            </a:r>
            <a:endParaRPr lang="cs-CZ" b="1" dirty="0"/>
          </a:p>
          <a:p>
            <a:pPr>
              <a:buFont typeface="Wingdings" panose="05000000000000000000" pitchFamily="2" charset="2"/>
              <a:buChar char="ü"/>
            </a:pPr>
            <a:r>
              <a:rPr lang="cs-CZ" b="1" dirty="0"/>
              <a:t>T</a:t>
            </a:r>
            <a:r>
              <a:rPr lang="en-GB" b="1" dirty="0"/>
              <a:t>he procedure applied in this work</a:t>
            </a:r>
            <a:r>
              <a:rPr lang="cs-CZ" b="1" dirty="0"/>
              <a:t>:</a:t>
            </a:r>
            <a:r>
              <a:rPr lang="en-GB" b="1" dirty="0"/>
              <a:t> replacing the country and year columns with one, a general model for PCA over all the years (2010-2019) and countries (the sample of 31 countries) is created. Country plus year identify one observation uniquely.</a:t>
            </a:r>
          </a:p>
          <a:p>
            <a:endParaRPr lang="cs-CZ" b="1" dirty="0"/>
          </a:p>
          <a:p>
            <a:pPr marL="273050" indent="-273050">
              <a:buFont typeface="+mj-lt"/>
              <a:buAutoNum type="arabicPeriod" startAt="2"/>
            </a:pPr>
            <a:r>
              <a:rPr lang="en-GB" b="1" dirty="0">
                <a:highlight>
                  <a:srgbClr val="FFFF00"/>
                </a:highlight>
              </a:rPr>
              <a:t>PARAFAC </a:t>
            </a:r>
            <a:r>
              <a:rPr lang="cs-CZ" b="1" dirty="0"/>
              <a:t>– </a:t>
            </a:r>
            <a:r>
              <a:rPr lang="en-GB" b="1" dirty="0"/>
              <a:t>simultaneously fits multiple two-way arrays or slices of a three-way array in terms of a common set of factors with differing relative weights in each slice (Harshman and Lundy, 1994)</a:t>
            </a:r>
            <a:r>
              <a:rPr lang="cs-CZ" b="1" dirty="0"/>
              <a:t>:</a:t>
            </a:r>
          </a:p>
          <a:p>
            <a:pPr>
              <a:buFont typeface="Wingdings" panose="05000000000000000000" pitchFamily="2" charset="2"/>
              <a:buChar char="ü"/>
            </a:pPr>
            <a:r>
              <a:rPr lang="en-GB" b="1" dirty="0"/>
              <a:t>allows to model the country effect and the time effect separately</a:t>
            </a:r>
            <a:r>
              <a:rPr lang="cs-CZ" b="1" dirty="0"/>
              <a:t>: </a:t>
            </a:r>
            <a:r>
              <a:rPr lang="en-GB" b="1" dirty="0"/>
              <a:t>possible to identify the main structure in the time trend, the main structure in the country behaviour, as well as deviations from these main trends. </a:t>
            </a:r>
          </a:p>
        </p:txBody>
      </p:sp>
      <p:sp>
        <p:nvSpPr>
          <p:cNvPr id="6" name="Zástupný symbol pro číslo snímku 5">
            <a:extLst>
              <a:ext uri="{FF2B5EF4-FFF2-40B4-BE49-F238E27FC236}">
                <a16:creationId xmlns:a16="http://schemas.microsoft.com/office/drawing/2014/main" id="{BA6940BE-F973-E60A-3B0E-4348992B4C38}"/>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54</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686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3269" y="334055"/>
            <a:ext cx="11780187" cy="548130"/>
          </a:xfrm>
        </p:spPr>
        <p:txBody>
          <a:bodyPr/>
          <a:lstStyle/>
          <a:p>
            <a:pPr algn="ctr"/>
            <a:r>
              <a:rPr lang="en-GB" sz="1800" dirty="0">
                <a:solidFill>
                  <a:srgbClr val="FF0000"/>
                </a:solidFill>
              </a:rPr>
              <a:t>Relationships between Wellbeing and Sustainable Development in a Group of Selected Developed Countries–(Drastichová, Filzmoser, and </a:t>
            </a:r>
            <a:r>
              <a:rPr lang="en-GB" sz="1800" dirty="0" err="1">
                <a:solidFill>
                  <a:srgbClr val="FF0000"/>
                </a:solidFill>
              </a:rPr>
              <a:t>Gajanin</a:t>
            </a:r>
            <a:r>
              <a:rPr lang="en-GB" sz="1800" dirty="0">
                <a:solidFill>
                  <a:srgbClr val="FF0000"/>
                </a:solidFill>
              </a:rPr>
              <a:t>, 2023)</a:t>
            </a:r>
            <a:r>
              <a:rPr lang="cs-CZ" sz="1800" dirty="0">
                <a:solidFill>
                  <a:srgbClr val="FF0000"/>
                </a:solidFill>
              </a:rPr>
              <a:t>, INDICATORS:</a:t>
            </a:r>
            <a:endParaRPr lang="en-US" sz="18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55</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Tabulka 2"/>
          <p:cNvGraphicFramePr>
            <a:graphicFrameLocks noGrp="1"/>
          </p:cNvGraphicFramePr>
          <p:nvPr/>
        </p:nvGraphicFramePr>
        <p:xfrm>
          <a:off x="138544" y="882185"/>
          <a:ext cx="11969182" cy="5907722"/>
        </p:xfrm>
        <a:graphic>
          <a:graphicData uri="http://schemas.openxmlformats.org/drawingml/2006/table">
            <a:tbl>
              <a:tblPr firstRow="1" firstCol="1" bandRow="1">
                <a:tableStyleId>{5C22544A-7EE6-4342-B048-85BDC9FD1C3A}</a:tableStyleId>
              </a:tblPr>
              <a:tblGrid>
                <a:gridCol w="2673906">
                  <a:extLst>
                    <a:ext uri="{9D8B030D-6E8A-4147-A177-3AD203B41FA5}">
                      <a16:colId xmlns:a16="http://schemas.microsoft.com/office/drawing/2014/main" val="20000"/>
                    </a:ext>
                  </a:extLst>
                </a:gridCol>
                <a:gridCol w="5245419">
                  <a:extLst>
                    <a:ext uri="{9D8B030D-6E8A-4147-A177-3AD203B41FA5}">
                      <a16:colId xmlns:a16="http://schemas.microsoft.com/office/drawing/2014/main" val="20001"/>
                    </a:ext>
                  </a:extLst>
                </a:gridCol>
                <a:gridCol w="4049857">
                  <a:extLst>
                    <a:ext uri="{9D8B030D-6E8A-4147-A177-3AD203B41FA5}">
                      <a16:colId xmlns:a16="http://schemas.microsoft.com/office/drawing/2014/main" val="20002"/>
                    </a:ext>
                  </a:extLst>
                </a:gridCol>
              </a:tblGrid>
              <a:tr h="692726">
                <a:tc>
                  <a:txBody>
                    <a:bodyPr/>
                    <a:lstStyle/>
                    <a:p>
                      <a:pPr indent="269875" algn="ctr">
                        <a:lnSpc>
                          <a:spcPct val="150000"/>
                        </a:lnSpc>
                        <a:spcAft>
                          <a:spcPts val="0"/>
                        </a:spcAft>
                      </a:pPr>
                      <a:r>
                        <a:rPr lang="en-US" sz="1600" b="1" dirty="0">
                          <a:ln>
                            <a:noFill/>
                          </a:ln>
                          <a:solidFill>
                            <a:schemeClr val="tx1"/>
                          </a:solidFill>
                          <a:effectLst/>
                        </a:rPr>
                        <a:t>Human Development Index (HDI) </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a:ln>
                            <a:noFill/>
                          </a:ln>
                          <a:solidFill>
                            <a:schemeClr val="tx1"/>
                          </a:solidFill>
                          <a:effectLst/>
                        </a:rPr>
                        <a:t>Adjusted net national income per capita (constant 2010 USD) (ANNIpcco)</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a:ln>
                            <a:noFill/>
                          </a:ln>
                          <a:solidFill>
                            <a:schemeClr val="tx1"/>
                          </a:solidFill>
                          <a:effectLst/>
                        </a:rPr>
                        <a:t>Adjusted savings: particulate emission damage (% of GNI)</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0000"/>
                  </a:ext>
                </a:extLst>
              </a:tr>
              <a:tr h="692726">
                <a:tc>
                  <a:txBody>
                    <a:bodyPr/>
                    <a:lstStyle/>
                    <a:p>
                      <a:pPr indent="269875" algn="ctr">
                        <a:lnSpc>
                          <a:spcPct val="150000"/>
                        </a:lnSpc>
                        <a:spcAft>
                          <a:spcPts val="0"/>
                        </a:spcAft>
                      </a:pPr>
                      <a:r>
                        <a:rPr lang="en-US" sz="1600" b="1" dirty="0">
                          <a:ln>
                            <a:noFill/>
                          </a:ln>
                          <a:solidFill>
                            <a:schemeClr val="tx1"/>
                          </a:solidFill>
                          <a:effectLst/>
                        </a:rPr>
                        <a:t>Inequality-adjusted HDI (IHDI)</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a:ln>
                            <a:noFill/>
                          </a:ln>
                          <a:solidFill>
                            <a:schemeClr val="tx1"/>
                          </a:solidFill>
                          <a:effectLst/>
                        </a:rPr>
                        <a:t>Adjusted net national income per capita (annual % growth) (ANNIpccog)</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a:ln>
                            <a:noFill/>
                          </a:ln>
                          <a:solidFill>
                            <a:schemeClr val="tx1"/>
                          </a:solidFill>
                          <a:effectLst/>
                        </a:rPr>
                        <a:t>Adjusted savings: particulate emission damage (current USD)</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0001"/>
                  </a:ext>
                </a:extLst>
              </a:tr>
              <a:tr h="692726">
                <a:tc>
                  <a:txBody>
                    <a:bodyPr/>
                    <a:lstStyle/>
                    <a:p>
                      <a:pPr indent="269875" algn="ctr">
                        <a:lnSpc>
                          <a:spcPct val="150000"/>
                        </a:lnSpc>
                        <a:spcAft>
                          <a:spcPts val="0"/>
                        </a:spcAft>
                      </a:pPr>
                      <a:r>
                        <a:rPr lang="en-US" sz="1600" b="1" dirty="0">
                          <a:ln>
                            <a:noFill/>
                          </a:ln>
                          <a:solidFill>
                            <a:schemeClr val="tx1"/>
                          </a:solidFill>
                          <a:effectLst/>
                        </a:rPr>
                        <a:t>Real GDP per capita (</a:t>
                      </a:r>
                      <a:r>
                        <a:rPr lang="en-US" sz="1600" b="1" dirty="0" err="1">
                          <a:ln>
                            <a:noFill/>
                          </a:ln>
                          <a:solidFill>
                            <a:schemeClr val="tx1"/>
                          </a:solidFill>
                          <a:effectLst/>
                        </a:rPr>
                        <a:t>GDPpc</a:t>
                      </a:r>
                      <a:r>
                        <a:rPr lang="en-US" sz="1600" b="1" dirty="0">
                          <a:ln>
                            <a:noFill/>
                          </a:ln>
                          <a:solidFill>
                            <a:schemeClr val="tx1"/>
                          </a:solidFill>
                          <a:effectLst/>
                        </a:rPr>
                        <a:t>)</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dirty="0">
                          <a:ln>
                            <a:noFill/>
                          </a:ln>
                          <a:solidFill>
                            <a:schemeClr val="tx1"/>
                          </a:solidFill>
                          <a:effectLst/>
                        </a:rPr>
                        <a:t>Adjusted net savings, including particulate emission damage (current USD) (ANSP)</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a:ln>
                            <a:noFill/>
                          </a:ln>
                          <a:solidFill>
                            <a:schemeClr val="tx1"/>
                          </a:solidFill>
                          <a:effectLst/>
                        </a:rPr>
                        <a:t>Adjusted savings: energy depletion (% of GNI)</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0002"/>
                  </a:ext>
                </a:extLst>
              </a:tr>
              <a:tr h="692726">
                <a:tc>
                  <a:txBody>
                    <a:bodyPr/>
                    <a:lstStyle/>
                    <a:p>
                      <a:pPr indent="269875" algn="ctr">
                        <a:lnSpc>
                          <a:spcPct val="150000"/>
                        </a:lnSpc>
                        <a:spcAft>
                          <a:spcPts val="0"/>
                        </a:spcAft>
                      </a:pPr>
                      <a:r>
                        <a:rPr lang="en-US" sz="1600" b="1">
                          <a:ln>
                            <a:noFill/>
                          </a:ln>
                          <a:solidFill>
                            <a:schemeClr val="tx1"/>
                          </a:solidFill>
                          <a:effectLst/>
                        </a:rPr>
                        <a:t>Healthy life years at birth (HLY)</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dirty="0">
                          <a:ln>
                            <a:noFill/>
                          </a:ln>
                          <a:solidFill>
                            <a:schemeClr val="tx1"/>
                          </a:solidFill>
                          <a:effectLst/>
                        </a:rPr>
                        <a:t>Adjusted net savings, including particulate emission damage (% of GNI) (</a:t>
                      </a:r>
                      <a:r>
                        <a:rPr lang="en-US" sz="1600" b="1" dirty="0" err="1">
                          <a:ln>
                            <a:noFill/>
                          </a:ln>
                          <a:solidFill>
                            <a:schemeClr val="tx1"/>
                          </a:solidFill>
                          <a:effectLst/>
                        </a:rPr>
                        <a:t>ANSPperc</a:t>
                      </a:r>
                      <a:r>
                        <a:rPr lang="en-US" sz="1600" b="1" dirty="0">
                          <a:ln>
                            <a:noFill/>
                          </a:ln>
                          <a:solidFill>
                            <a:schemeClr val="tx1"/>
                          </a:solidFill>
                          <a:effectLst/>
                        </a:rPr>
                        <a:t>)</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a:ln>
                            <a:noFill/>
                          </a:ln>
                          <a:solidFill>
                            <a:schemeClr val="tx1"/>
                          </a:solidFill>
                          <a:effectLst/>
                        </a:rPr>
                        <a:t>Adjusted savings: energy depletion (current USD)</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0003"/>
                  </a:ext>
                </a:extLst>
              </a:tr>
              <a:tr h="692726">
                <a:tc>
                  <a:txBody>
                    <a:bodyPr/>
                    <a:lstStyle/>
                    <a:p>
                      <a:pPr indent="269875" algn="ctr">
                        <a:lnSpc>
                          <a:spcPct val="150000"/>
                        </a:lnSpc>
                        <a:spcAft>
                          <a:spcPts val="0"/>
                        </a:spcAft>
                      </a:pPr>
                      <a:r>
                        <a:rPr lang="en-US" sz="1600" b="1">
                          <a:ln>
                            <a:noFill/>
                          </a:ln>
                          <a:solidFill>
                            <a:schemeClr val="tx1"/>
                          </a:solidFill>
                          <a:effectLst/>
                        </a:rPr>
                        <a:t>Happiness Index – Life Ladder (HI/LL)</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dirty="0">
                          <a:ln>
                            <a:noFill/>
                          </a:ln>
                          <a:solidFill>
                            <a:schemeClr val="tx1"/>
                          </a:solidFill>
                          <a:effectLst/>
                        </a:rPr>
                        <a:t>Circular material use rate (CMUR)</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a:ln>
                            <a:noFill/>
                          </a:ln>
                          <a:solidFill>
                            <a:schemeClr val="tx1"/>
                          </a:solidFill>
                          <a:effectLst/>
                        </a:rPr>
                        <a:t>Adjusted savings: mineral depletion (current USD)</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0004"/>
                  </a:ext>
                </a:extLst>
              </a:tr>
              <a:tr h="692726">
                <a:tc>
                  <a:txBody>
                    <a:bodyPr/>
                    <a:lstStyle/>
                    <a:p>
                      <a:pPr indent="269875" algn="ctr">
                        <a:lnSpc>
                          <a:spcPct val="150000"/>
                        </a:lnSpc>
                        <a:spcAft>
                          <a:spcPts val="0"/>
                        </a:spcAft>
                      </a:pPr>
                      <a:r>
                        <a:rPr lang="en-US" sz="1600" b="1">
                          <a:ln>
                            <a:noFill/>
                          </a:ln>
                          <a:solidFill>
                            <a:schemeClr val="tx1"/>
                          </a:solidFill>
                          <a:effectLst/>
                        </a:rPr>
                        <a:t>Inequality-adjusted life expectancy index (IALE)</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dirty="0">
                          <a:ln>
                            <a:noFill/>
                          </a:ln>
                          <a:solidFill>
                            <a:schemeClr val="tx1"/>
                          </a:solidFill>
                          <a:effectLst/>
                        </a:rPr>
                        <a:t>Fossil fuels MF </a:t>
                      </a:r>
                      <a:r>
                        <a:rPr lang="en-US" sz="1600" b="1" dirty="0" err="1">
                          <a:ln>
                            <a:noFill/>
                          </a:ln>
                          <a:solidFill>
                            <a:schemeClr val="tx1"/>
                          </a:solidFill>
                          <a:effectLst/>
                        </a:rPr>
                        <a:t>tonnes</a:t>
                      </a:r>
                      <a:r>
                        <a:rPr lang="en-US" sz="1600" b="1" dirty="0">
                          <a:ln>
                            <a:noFill/>
                          </a:ln>
                          <a:solidFill>
                            <a:schemeClr val="tx1"/>
                          </a:solidFill>
                          <a:effectLst/>
                        </a:rPr>
                        <a:t>/Population on 1 January (</a:t>
                      </a:r>
                      <a:r>
                        <a:rPr lang="en-US" sz="1600" b="1" dirty="0" err="1">
                          <a:ln>
                            <a:noFill/>
                          </a:ln>
                          <a:solidFill>
                            <a:schemeClr val="tx1"/>
                          </a:solidFill>
                          <a:effectLst/>
                        </a:rPr>
                        <a:t>FFMFpop</a:t>
                      </a:r>
                      <a:r>
                        <a:rPr lang="en-US" sz="1600" b="1" dirty="0">
                          <a:ln>
                            <a:noFill/>
                          </a:ln>
                          <a:solidFill>
                            <a:schemeClr val="tx1"/>
                          </a:solidFill>
                          <a:effectLst/>
                        </a:rPr>
                        <a:t>)</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a:ln>
                            <a:noFill/>
                          </a:ln>
                          <a:solidFill>
                            <a:schemeClr val="tx1"/>
                          </a:solidFill>
                          <a:effectLst/>
                        </a:rPr>
                        <a:t>Adjusted savings: carbon dioxide damage (% of GNI)</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0005"/>
                  </a:ext>
                </a:extLst>
              </a:tr>
              <a:tr h="1058640">
                <a:tc>
                  <a:txBody>
                    <a:bodyPr/>
                    <a:lstStyle/>
                    <a:p>
                      <a:pPr indent="269875" algn="ctr">
                        <a:lnSpc>
                          <a:spcPct val="150000"/>
                        </a:lnSpc>
                        <a:spcAft>
                          <a:spcPts val="0"/>
                        </a:spcAft>
                      </a:pPr>
                      <a:r>
                        <a:rPr lang="en-US" sz="1600" b="1">
                          <a:ln>
                            <a:noFill/>
                          </a:ln>
                          <a:solidFill>
                            <a:schemeClr val="tx1"/>
                          </a:solidFill>
                          <a:effectLst/>
                        </a:rPr>
                        <a:t>Adjusted savings: net national savings (% of GNI) (NNSperc)</a:t>
                      </a:r>
                      <a:endParaRPr lang="cs-CZ" sz="1600" b="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dirty="0">
                          <a:ln>
                            <a:noFill/>
                          </a:ln>
                          <a:solidFill>
                            <a:schemeClr val="tx1"/>
                          </a:solidFill>
                          <a:effectLst/>
                        </a:rPr>
                        <a:t>Adjusted savings: natural resources depletion (% of GNI)</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dirty="0">
                          <a:ln>
                            <a:noFill/>
                          </a:ln>
                          <a:solidFill>
                            <a:schemeClr val="tx1"/>
                          </a:solidFill>
                          <a:effectLst/>
                        </a:rPr>
                        <a:t>Adjusted savings: carbon dioxide damage (current USD)</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0006"/>
                  </a:ext>
                </a:extLst>
              </a:tr>
              <a:tr h="692726">
                <a:tc>
                  <a:txBody>
                    <a:bodyPr/>
                    <a:lstStyle/>
                    <a:p>
                      <a:pPr indent="269875" algn="ctr">
                        <a:lnSpc>
                          <a:spcPct val="150000"/>
                        </a:lnSpc>
                        <a:spcAft>
                          <a:spcPts val="0"/>
                        </a:spcAft>
                      </a:pPr>
                      <a:r>
                        <a:rPr lang="en-GB" sz="1600" b="1" dirty="0">
                          <a:ln>
                            <a:noFill/>
                          </a:ln>
                          <a:solidFill>
                            <a:schemeClr val="tx1"/>
                          </a:solidFill>
                          <a:effectLst/>
                        </a:rPr>
                        <a:t> </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GB" sz="1600" b="1" dirty="0">
                          <a:ln>
                            <a:noFill/>
                          </a:ln>
                          <a:solidFill>
                            <a:schemeClr val="tx1"/>
                          </a:solidFill>
                          <a:effectLst/>
                        </a:rPr>
                        <a:t>Adjusted savings: education expenditure (% of GNI)</a:t>
                      </a:r>
                      <a:r>
                        <a:rPr lang="en-US" sz="1600" b="1" dirty="0">
                          <a:ln>
                            <a:noFill/>
                          </a:ln>
                          <a:solidFill>
                            <a:schemeClr val="tx1"/>
                          </a:solidFill>
                          <a:effectLst/>
                        </a:rPr>
                        <a:t> (</a:t>
                      </a:r>
                      <a:r>
                        <a:rPr lang="en-GB" sz="1600" b="1" dirty="0" err="1">
                          <a:ln>
                            <a:noFill/>
                          </a:ln>
                          <a:solidFill>
                            <a:schemeClr val="tx1"/>
                          </a:solidFill>
                          <a:effectLst/>
                        </a:rPr>
                        <a:t>EEperc</a:t>
                      </a:r>
                      <a:r>
                        <a:rPr lang="en-GB" sz="1600" b="1" dirty="0">
                          <a:ln>
                            <a:noFill/>
                          </a:ln>
                          <a:solidFill>
                            <a:schemeClr val="tx1"/>
                          </a:solidFill>
                          <a:effectLst/>
                        </a:rPr>
                        <a:t>)</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tc>
                  <a:txBody>
                    <a:bodyPr/>
                    <a:lstStyle/>
                    <a:p>
                      <a:pPr indent="269875" algn="ctr">
                        <a:lnSpc>
                          <a:spcPct val="150000"/>
                        </a:lnSpc>
                        <a:spcAft>
                          <a:spcPts val="0"/>
                        </a:spcAft>
                      </a:pPr>
                      <a:r>
                        <a:rPr lang="en-US" sz="1600" b="1" dirty="0">
                          <a:ln>
                            <a:noFill/>
                          </a:ln>
                          <a:solidFill>
                            <a:schemeClr val="tx1"/>
                          </a:solidFill>
                          <a:effectLst/>
                        </a:rPr>
                        <a:t>Adjusted savings: natural resources depletion (% of GNI)</a:t>
                      </a:r>
                      <a:endParaRPr lang="cs-CZ" sz="1600" b="1"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cs-CZ" sz="2800" dirty="0" err="1">
                <a:solidFill>
                  <a:srgbClr val="FF0000"/>
                </a:solidFill>
              </a:rPr>
              <a:t>Application</a:t>
            </a:r>
            <a:r>
              <a:rPr lang="cs-CZ" sz="2800" dirty="0">
                <a:solidFill>
                  <a:srgbClr val="FF0000"/>
                </a:solidFill>
              </a:rPr>
              <a:t> of PCA</a:t>
            </a:r>
            <a:endParaRPr lang="en-US" sz="28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56</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Obrázek 2"/>
          <p:cNvPicPr>
            <a:picLocks noChangeAspect="1"/>
          </p:cNvPicPr>
          <p:nvPr/>
        </p:nvPicPr>
        <p:blipFill>
          <a:blip r:embed="rId3"/>
          <a:stretch>
            <a:fillRect/>
          </a:stretch>
        </p:blipFill>
        <p:spPr>
          <a:xfrm>
            <a:off x="401320" y="1574683"/>
            <a:ext cx="11257280" cy="4581266"/>
          </a:xfrm>
          <a:prstGeom prst="rect">
            <a:avLst/>
          </a:prstGeom>
        </p:spPr>
      </p:pic>
      <p:sp>
        <p:nvSpPr>
          <p:cNvPr id="5" name="Obdélník 4"/>
          <p:cNvSpPr/>
          <p:nvPr/>
        </p:nvSpPr>
        <p:spPr>
          <a:xfrm>
            <a:off x="731520" y="882185"/>
            <a:ext cx="11094720" cy="646331"/>
          </a:xfrm>
          <a:prstGeom prst="rect">
            <a:avLst/>
          </a:prstGeom>
        </p:spPr>
        <p:txBody>
          <a:bodyPr wrap="square">
            <a:spAutoFit/>
          </a:bodyPr>
          <a:lstStyle/>
          <a:p>
            <a:r>
              <a:rPr lang="en-US" b="1" dirty="0">
                <a:solidFill>
                  <a:srgbClr val="FF0000"/>
                </a:solidFill>
              </a:rPr>
              <a:t>Figure </a:t>
            </a:r>
            <a:r>
              <a:rPr lang="cs-CZ" b="1" dirty="0">
                <a:solidFill>
                  <a:srgbClr val="FF0000"/>
                </a:solidFill>
              </a:rPr>
              <a:t>7:</a:t>
            </a:r>
            <a:r>
              <a:rPr lang="en-US" b="1" dirty="0">
                <a:solidFill>
                  <a:srgbClr val="FF0000"/>
                </a:solidFill>
              </a:rPr>
              <a:t> </a:t>
            </a:r>
            <a:r>
              <a:rPr lang="en-US" dirty="0"/>
              <a:t>Plot of the scores (left) and loadings (right) of the first two PCs after the first stage PCA along with time development for each country; source: author’s calculations</a:t>
            </a:r>
            <a:endParaRPr lang="cs-CZ" dirty="0"/>
          </a:p>
        </p:txBody>
      </p:sp>
      <p:sp>
        <p:nvSpPr>
          <p:cNvPr id="8" name="Obdélník 7"/>
          <p:cNvSpPr/>
          <p:nvPr/>
        </p:nvSpPr>
        <p:spPr>
          <a:xfrm>
            <a:off x="7988300" y="4775486"/>
            <a:ext cx="4065156" cy="1200329"/>
          </a:xfrm>
          <a:prstGeom prst="rect">
            <a:avLst/>
          </a:prstGeom>
        </p:spPr>
        <p:txBody>
          <a:bodyPr wrap="square">
            <a:spAutoFit/>
          </a:bodyPr>
          <a:lstStyle/>
          <a:p>
            <a:r>
              <a:rPr lang="en-US" b="1" dirty="0">
                <a:solidFill>
                  <a:srgbClr val="00A499"/>
                </a:solidFill>
              </a:rPr>
              <a:t>The PCA loadings </a:t>
            </a:r>
            <a:r>
              <a:rPr lang="en-US" b="1" dirty="0">
                <a:solidFill>
                  <a:srgbClr val="0047BB"/>
                </a:solidFill>
              </a:rPr>
              <a:t>reveal that the variables </a:t>
            </a:r>
            <a:r>
              <a:rPr lang="en-US" b="1" dirty="0" err="1">
                <a:solidFill>
                  <a:srgbClr val="00A499"/>
                </a:solidFill>
              </a:rPr>
              <a:t>GDPpc</a:t>
            </a:r>
            <a:r>
              <a:rPr lang="en-US" b="1" dirty="0">
                <a:solidFill>
                  <a:srgbClr val="00A499"/>
                </a:solidFill>
              </a:rPr>
              <a:t>, HDI, HI </a:t>
            </a:r>
            <a:r>
              <a:rPr lang="en-US" b="1" dirty="0">
                <a:solidFill>
                  <a:srgbClr val="0047BB"/>
                </a:solidFill>
              </a:rPr>
              <a:t>and </a:t>
            </a:r>
            <a:r>
              <a:rPr lang="en-US" b="1" dirty="0">
                <a:solidFill>
                  <a:srgbClr val="00A499"/>
                </a:solidFill>
              </a:rPr>
              <a:t>IHDI</a:t>
            </a:r>
            <a:r>
              <a:rPr lang="en-US" b="1" dirty="0">
                <a:solidFill>
                  <a:srgbClr val="0047BB"/>
                </a:solidFill>
              </a:rPr>
              <a:t> are highly associated, while </a:t>
            </a:r>
            <a:r>
              <a:rPr lang="en-US" b="1" dirty="0">
                <a:solidFill>
                  <a:srgbClr val="00A499"/>
                </a:solidFill>
              </a:rPr>
              <a:t>HLY</a:t>
            </a:r>
            <a:r>
              <a:rPr lang="en-US" b="1" dirty="0">
                <a:solidFill>
                  <a:srgbClr val="0047BB"/>
                </a:solidFill>
              </a:rPr>
              <a:t> </a:t>
            </a:r>
            <a:r>
              <a:rPr lang="cs-CZ" b="1" dirty="0" err="1">
                <a:solidFill>
                  <a:srgbClr val="0047BB"/>
                </a:solidFill>
              </a:rPr>
              <a:t>is</a:t>
            </a:r>
            <a:r>
              <a:rPr lang="cs-CZ" b="1" dirty="0">
                <a:solidFill>
                  <a:srgbClr val="0047BB"/>
                </a:solidFill>
              </a:rPr>
              <a:t> </a:t>
            </a:r>
            <a:r>
              <a:rPr lang="en-US" b="1" dirty="0">
                <a:solidFill>
                  <a:srgbClr val="0047BB"/>
                </a:solidFill>
              </a:rPr>
              <a:t>clearly different.</a:t>
            </a:r>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cs-CZ" sz="2800" dirty="0" err="1">
                <a:solidFill>
                  <a:srgbClr val="FF0000"/>
                </a:solidFill>
              </a:rPr>
              <a:t>Application</a:t>
            </a:r>
            <a:r>
              <a:rPr lang="cs-CZ" sz="2800" dirty="0">
                <a:solidFill>
                  <a:srgbClr val="FF0000"/>
                </a:solidFill>
              </a:rPr>
              <a:t> of PCA</a:t>
            </a:r>
            <a:endParaRPr lang="en-US" sz="28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57</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Obrázek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94" y="1381760"/>
            <a:ext cx="11630794" cy="4714240"/>
          </a:xfrm>
          <a:prstGeom prst="rect">
            <a:avLst/>
          </a:prstGeom>
          <a:noFill/>
          <a:ln>
            <a:noFill/>
          </a:ln>
        </p:spPr>
      </p:pic>
      <p:sp>
        <p:nvSpPr>
          <p:cNvPr id="4" name="Obdélník 3"/>
          <p:cNvSpPr/>
          <p:nvPr/>
        </p:nvSpPr>
        <p:spPr>
          <a:xfrm>
            <a:off x="158864" y="907948"/>
            <a:ext cx="12033136" cy="369332"/>
          </a:xfrm>
          <a:prstGeom prst="rect">
            <a:avLst/>
          </a:prstGeom>
        </p:spPr>
        <p:txBody>
          <a:bodyPr wrap="square">
            <a:spAutoFit/>
          </a:bodyPr>
          <a:lstStyle/>
          <a:p>
            <a:r>
              <a:rPr lang="en-US" b="1" dirty="0">
                <a:solidFill>
                  <a:srgbClr val="FF0000"/>
                </a:solidFill>
              </a:rPr>
              <a:t>Figure </a:t>
            </a:r>
            <a:r>
              <a:rPr lang="cs-CZ" b="1" dirty="0">
                <a:solidFill>
                  <a:srgbClr val="FF0000"/>
                </a:solidFill>
              </a:rPr>
              <a:t>8:</a:t>
            </a:r>
            <a:r>
              <a:rPr lang="en-US" b="1" dirty="0">
                <a:solidFill>
                  <a:srgbClr val="FF0000"/>
                </a:solidFill>
              </a:rPr>
              <a:t> </a:t>
            </a:r>
            <a:r>
              <a:rPr lang="en-US" dirty="0"/>
              <a:t>Plot of the scores (a) and loadings (b) of the first two PCs after the second stage</a:t>
            </a:r>
          </a:p>
        </p:txBody>
      </p:sp>
      <p:sp>
        <p:nvSpPr>
          <p:cNvPr id="9" name="Obdélník 8"/>
          <p:cNvSpPr/>
          <p:nvPr/>
        </p:nvSpPr>
        <p:spPr>
          <a:xfrm>
            <a:off x="8371840" y="4960638"/>
            <a:ext cx="3286760" cy="1015663"/>
          </a:xfrm>
          <a:prstGeom prst="rect">
            <a:avLst/>
          </a:prstGeom>
        </p:spPr>
        <p:txBody>
          <a:bodyPr wrap="square">
            <a:spAutoFit/>
          </a:bodyPr>
          <a:lstStyle/>
          <a:p>
            <a:r>
              <a:rPr lang="en-US" sz="2000" b="1" dirty="0">
                <a:solidFill>
                  <a:srgbClr val="0047BB"/>
                </a:solidFill>
              </a:rPr>
              <a:t>Three additional variables used</a:t>
            </a:r>
            <a:r>
              <a:rPr lang="cs-CZ" sz="2000" b="1" dirty="0">
                <a:solidFill>
                  <a:srgbClr val="0047BB"/>
                </a:solidFill>
              </a:rPr>
              <a:t>:</a:t>
            </a:r>
            <a:r>
              <a:rPr lang="en-US" sz="2000" b="1" dirty="0">
                <a:solidFill>
                  <a:srgbClr val="00A499"/>
                </a:solidFill>
              </a:rPr>
              <a:t> </a:t>
            </a:r>
            <a:r>
              <a:rPr lang="en-US" sz="2000" b="1" dirty="0" err="1">
                <a:solidFill>
                  <a:srgbClr val="00A499"/>
                </a:solidFill>
              </a:rPr>
              <a:t>NNSperc</a:t>
            </a:r>
            <a:r>
              <a:rPr lang="en-US" sz="2000" b="1" dirty="0">
                <a:solidFill>
                  <a:srgbClr val="00A499"/>
                </a:solidFill>
              </a:rPr>
              <a:t>, CMUR</a:t>
            </a:r>
            <a:r>
              <a:rPr lang="cs-CZ" sz="2000" b="1" dirty="0">
                <a:solidFill>
                  <a:srgbClr val="00A499"/>
                </a:solidFill>
              </a:rPr>
              <a:t>,</a:t>
            </a:r>
            <a:r>
              <a:rPr lang="en-US" sz="2000" b="1" dirty="0">
                <a:solidFill>
                  <a:srgbClr val="00A499"/>
                </a:solidFill>
              </a:rPr>
              <a:t> </a:t>
            </a:r>
            <a:r>
              <a:rPr lang="en-US" sz="2000" b="1" dirty="0" err="1">
                <a:solidFill>
                  <a:srgbClr val="00A499"/>
                </a:solidFill>
              </a:rPr>
              <a:t>FFMFpop</a:t>
            </a:r>
            <a:r>
              <a:rPr lang="cs-CZ" sz="2000" b="1" dirty="0">
                <a:solidFill>
                  <a:srgbClr val="00A499"/>
                </a:solidFill>
              </a:rPr>
              <a:t>. </a:t>
            </a:r>
            <a:endParaRPr lang="cs-CZ"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cs-CZ" sz="2800" dirty="0" err="1">
                <a:solidFill>
                  <a:srgbClr val="FF0000"/>
                </a:solidFill>
              </a:rPr>
              <a:t>Application</a:t>
            </a:r>
            <a:r>
              <a:rPr lang="cs-CZ" sz="2800" dirty="0">
                <a:solidFill>
                  <a:srgbClr val="FF0000"/>
                </a:solidFill>
              </a:rPr>
              <a:t> of PCA</a:t>
            </a:r>
            <a:endParaRPr lang="en-US" sz="28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58</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Obrázek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80" y="1648779"/>
            <a:ext cx="10546080" cy="3350493"/>
          </a:xfrm>
          <a:prstGeom prst="rect">
            <a:avLst/>
          </a:prstGeom>
          <a:noFill/>
          <a:ln>
            <a:noFill/>
          </a:ln>
        </p:spPr>
      </p:pic>
      <p:sp>
        <p:nvSpPr>
          <p:cNvPr id="3" name="Obdélník 2"/>
          <p:cNvSpPr/>
          <p:nvPr/>
        </p:nvSpPr>
        <p:spPr>
          <a:xfrm>
            <a:off x="436880" y="962360"/>
            <a:ext cx="11528108" cy="646331"/>
          </a:xfrm>
          <a:prstGeom prst="rect">
            <a:avLst/>
          </a:prstGeom>
        </p:spPr>
        <p:txBody>
          <a:bodyPr wrap="square">
            <a:spAutoFit/>
          </a:bodyPr>
          <a:lstStyle/>
          <a:p>
            <a:r>
              <a:rPr lang="pl-PL" b="1" dirty="0">
                <a:solidFill>
                  <a:srgbClr val="FF0000"/>
                </a:solidFill>
                <a:latin typeface="Times New Roman" panose="02020603050405020304" pitchFamily="18" charset="0"/>
                <a:ea typeface="Times New Roman" panose="02020603050405020304" pitchFamily="18" charset="0"/>
              </a:rPr>
              <a:t>Figure 9: </a:t>
            </a:r>
            <a:r>
              <a:rPr lang="pl-PL" dirty="0">
                <a:latin typeface="Times New Roman" panose="02020603050405020304" pitchFamily="18" charset="0"/>
                <a:ea typeface="Times New Roman" panose="02020603050405020304" pitchFamily="18" charset="0"/>
              </a:rPr>
              <a:t>Plot of the scores of the first two PCs after the first stage PCA along with time development for each country (left) and Loadings plot of the first two PCs (right) </a:t>
            </a:r>
            <a:endParaRPr lang="cs-CZ" dirty="0"/>
          </a:p>
        </p:txBody>
      </p:sp>
      <p:sp>
        <p:nvSpPr>
          <p:cNvPr id="4" name="Obdélník 3"/>
          <p:cNvSpPr/>
          <p:nvPr/>
        </p:nvSpPr>
        <p:spPr>
          <a:xfrm>
            <a:off x="335280" y="5092381"/>
            <a:ext cx="11629708" cy="1323439"/>
          </a:xfrm>
          <a:prstGeom prst="rect">
            <a:avLst/>
          </a:prstGeom>
        </p:spPr>
        <p:txBody>
          <a:bodyPr wrap="square">
            <a:spAutoFit/>
          </a:bodyPr>
          <a:lstStyle/>
          <a:p>
            <a:pPr marL="342900" indent="-342900">
              <a:buFont typeface="+mj-lt"/>
              <a:buAutoNum type="arabicPeriod"/>
            </a:pPr>
            <a:r>
              <a:rPr lang="cs-CZ" sz="2000" b="1" dirty="0">
                <a:solidFill>
                  <a:srgbClr val="0047BB"/>
                </a:solidFill>
              </a:rPr>
              <a:t>A</a:t>
            </a:r>
            <a:r>
              <a:rPr lang="en-US" sz="2000" b="1" dirty="0">
                <a:solidFill>
                  <a:srgbClr val="0047BB"/>
                </a:solidFill>
              </a:rPr>
              <a:t> stronger positive contribution to </a:t>
            </a:r>
            <a:r>
              <a:rPr lang="en-US" sz="2000" b="1" dirty="0">
                <a:solidFill>
                  <a:srgbClr val="00A499"/>
                </a:solidFill>
              </a:rPr>
              <a:t>PC1 </a:t>
            </a:r>
            <a:r>
              <a:rPr lang="en-US" sz="2000" b="1" dirty="0">
                <a:solidFill>
                  <a:srgbClr val="0047BB"/>
                </a:solidFill>
              </a:rPr>
              <a:t>by</a:t>
            </a:r>
            <a:r>
              <a:rPr lang="en-US" sz="2000" b="1" dirty="0">
                <a:solidFill>
                  <a:srgbClr val="00A499"/>
                </a:solidFill>
              </a:rPr>
              <a:t> HI, IHDI, HDI, </a:t>
            </a:r>
            <a:r>
              <a:rPr lang="en-US" sz="2000" b="1" dirty="0" err="1">
                <a:solidFill>
                  <a:srgbClr val="00A499"/>
                </a:solidFill>
              </a:rPr>
              <a:t>GDPpc</a:t>
            </a:r>
            <a:r>
              <a:rPr lang="en-US" sz="2000" b="1" dirty="0">
                <a:solidFill>
                  <a:srgbClr val="00A499"/>
                </a:solidFill>
              </a:rPr>
              <a:t>, IALE, </a:t>
            </a:r>
            <a:r>
              <a:rPr lang="en-US" sz="2000" b="1" dirty="0" err="1">
                <a:solidFill>
                  <a:srgbClr val="00A499"/>
                </a:solidFill>
              </a:rPr>
              <a:t>ANNIpcco</a:t>
            </a:r>
            <a:r>
              <a:rPr lang="en-US" sz="2000" b="1" dirty="0">
                <a:solidFill>
                  <a:srgbClr val="00A499"/>
                </a:solidFill>
              </a:rPr>
              <a:t>, ANSP, </a:t>
            </a:r>
            <a:r>
              <a:rPr lang="en-US" sz="2000" b="1" dirty="0" err="1">
                <a:solidFill>
                  <a:srgbClr val="00A499"/>
                </a:solidFill>
              </a:rPr>
              <a:t>ANSPperc</a:t>
            </a:r>
            <a:r>
              <a:rPr lang="en-US" sz="2000" b="1" dirty="0">
                <a:solidFill>
                  <a:srgbClr val="00A499"/>
                </a:solidFill>
              </a:rPr>
              <a:t>, </a:t>
            </a:r>
            <a:r>
              <a:rPr lang="en-US" sz="2000" b="1" dirty="0" err="1">
                <a:solidFill>
                  <a:srgbClr val="00A499"/>
                </a:solidFill>
              </a:rPr>
              <a:t>EEperc</a:t>
            </a:r>
            <a:r>
              <a:rPr lang="en-US" sz="2000" b="1" dirty="0">
                <a:solidFill>
                  <a:srgbClr val="00A499"/>
                </a:solidFill>
              </a:rPr>
              <a:t>, HLY, </a:t>
            </a:r>
            <a:r>
              <a:rPr lang="en-US" sz="2000" b="1" dirty="0" err="1">
                <a:solidFill>
                  <a:srgbClr val="00A499"/>
                </a:solidFill>
              </a:rPr>
              <a:t>NNSperc</a:t>
            </a:r>
            <a:r>
              <a:rPr lang="en-US" sz="2000" b="1" dirty="0">
                <a:solidFill>
                  <a:srgbClr val="00A499"/>
                </a:solidFill>
              </a:rPr>
              <a:t> and CMUR</a:t>
            </a:r>
            <a:r>
              <a:rPr lang="cs-CZ" sz="2000" b="1" dirty="0">
                <a:solidFill>
                  <a:srgbClr val="00A499"/>
                </a:solidFill>
              </a:rPr>
              <a:t>;</a:t>
            </a:r>
            <a:r>
              <a:rPr lang="en-US" sz="2000" b="1" dirty="0">
                <a:solidFill>
                  <a:srgbClr val="0047BB"/>
                </a:solidFill>
              </a:rPr>
              <a:t> a negative contribution to </a:t>
            </a:r>
            <a:r>
              <a:rPr lang="en-US" sz="2000" b="1" dirty="0">
                <a:solidFill>
                  <a:srgbClr val="00A499"/>
                </a:solidFill>
              </a:rPr>
              <a:t>PC1 </a:t>
            </a:r>
            <a:r>
              <a:rPr lang="en-US" sz="2000" b="1" dirty="0">
                <a:solidFill>
                  <a:srgbClr val="0047BB"/>
                </a:solidFill>
              </a:rPr>
              <a:t>from</a:t>
            </a:r>
            <a:r>
              <a:rPr lang="en-US" sz="2000" b="1" dirty="0">
                <a:solidFill>
                  <a:srgbClr val="00A499"/>
                </a:solidFill>
              </a:rPr>
              <a:t> </a:t>
            </a:r>
            <a:r>
              <a:rPr lang="en-US" sz="2000" b="1" dirty="0" err="1">
                <a:solidFill>
                  <a:srgbClr val="00A499"/>
                </a:solidFill>
              </a:rPr>
              <a:t>CDperc</a:t>
            </a:r>
            <a:r>
              <a:rPr lang="en-US" sz="2000" b="1" dirty="0">
                <a:solidFill>
                  <a:srgbClr val="00A499"/>
                </a:solidFill>
              </a:rPr>
              <a:t> and </a:t>
            </a:r>
            <a:r>
              <a:rPr lang="en-US" sz="2000" b="1" dirty="0" err="1">
                <a:solidFill>
                  <a:srgbClr val="00A499"/>
                </a:solidFill>
              </a:rPr>
              <a:t>PEDperc</a:t>
            </a:r>
            <a:r>
              <a:rPr lang="en-US" sz="2000" b="1" dirty="0">
                <a:solidFill>
                  <a:srgbClr val="00A499"/>
                </a:solidFill>
              </a:rPr>
              <a:t>. </a:t>
            </a:r>
            <a:endParaRPr lang="cs-CZ" sz="2000" b="1" dirty="0">
              <a:solidFill>
                <a:srgbClr val="00A499"/>
              </a:solidFill>
            </a:endParaRPr>
          </a:p>
          <a:p>
            <a:pPr marL="342900" indent="-342900">
              <a:buFont typeface="+mj-lt"/>
              <a:buAutoNum type="arabicPeriod"/>
            </a:pPr>
            <a:r>
              <a:rPr lang="cs-CZ" sz="2000" b="1" dirty="0">
                <a:solidFill>
                  <a:srgbClr val="0047BB"/>
                </a:solidFill>
              </a:rPr>
              <a:t>A </a:t>
            </a:r>
            <a:r>
              <a:rPr lang="en-US" sz="2000" b="1" dirty="0">
                <a:solidFill>
                  <a:srgbClr val="0047BB"/>
                </a:solidFill>
              </a:rPr>
              <a:t>positive contribution </a:t>
            </a:r>
            <a:r>
              <a:rPr lang="cs-CZ" sz="2000" b="1" dirty="0">
                <a:solidFill>
                  <a:srgbClr val="0047BB"/>
                </a:solidFill>
              </a:rPr>
              <a:t>to </a:t>
            </a:r>
            <a:r>
              <a:rPr lang="cs-CZ" sz="2000" b="1" dirty="0">
                <a:solidFill>
                  <a:srgbClr val="00A499"/>
                </a:solidFill>
              </a:rPr>
              <a:t>PC2 </a:t>
            </a:r>
            <a:r>
              <a:rPr lang="en-US" sz="2000" b="1" dirty="0">
                <a:solidFill>
                  <a:srgbClr val="0047BB"/>
                </a:solidFill>
              </a:rPr>
              <a:t>from</a:t>
            </a:r>
            <a:r>
              <a:rPr lang="en-US" sz="2000" b="1" dirty="0">
                <a:solidFill>
                  <a:srgbClr val="00A499"/>
                </a:solidFill>
              </a:rPr>
              <a:t> MD, CD, PED and </a:t>
            </a:r>
            <a:r>
              <a:rPr lang="en-US" sz="2000" b="1" dirty="0" err="1">
                <a:solidFill>
                  <a:srgbClr val="00A499"/>
                </a:solidFill>
              </a:rPr>
              <a:t>FFMFpop</a:t>
            </a:r>
            <a:r>
              <a:rPr lang="cs-CZ" sz="2000" b="1" dirty="0">
                <a:solidFill>
                  <a:srgbClr val="00A499"/>
                </a:solidFill>
              </a:rPr>
              <a:t>;</a:t>
            </a:r>
            <a:r>
              <a:rPr lang="en-US" sz="2000" b="1" dirty="0">
                <a:solidFill>
                  <a:srgbClr val="00A499"/>
                </a:solidFill>
              </a:rPr>
              <a:t> </a:t>
            </a:r>
            <a:r>
              <a:rPr lang="en-US" sz="2000" b="1" dirty="0">
                <a:solidFill>
                  <a:srgbClr val="0047BB"/>
                </a:solidFill>
              </a:rPr>
              <a:t>a negative contribution from </a:t>
            </a:r>
            <a:r>
              <a:rPr lang="en-US" sz="2000" b="1" dirty="0">
                <a:solidFill>
                  <a:srgbClr val="00A499"/>
                </a:solidFill>
              </a:rPr>
              <a:t>ED, </a:t>
            </a:r>
            <a:r>
              <a:rPr lang="en-US" sz="2000" b="1" dirty="0" err="1">
                <a:solidFill>
                  <a:srgbClr val="00A499"/>
                </a:solidFill>
              </a:rPr>
              <a:t>EDperc</a:t>
            </a:r>
            <a:r>
              <a:rPr lang="en-US" sz="2000" b="1" dirty="0">
                <a:solidFill>
                  <a:srgbClr val="00A499"/>
                </a:solidFill>
              </a:rPr>
              <a:t> and </a:t>
            </a:r>
            <a:r>
              <a:rPr lang="en-US" sz="2000" b="1" dirty="0" err="1">
                <a:solidFill>
                  <a:srgbClr val="00A499"/>
                </a:solidFill>
              </a:rPr>
              <a:t>NRperc</a:t>
            </a:r>
            <a:r>
              <a:rPr lang="en-US" sz="2000" b="1" dirty="0">
                <a:solidFill>
                  <a:srgbClr val="00A499"/>
                </a:solidFill>
              </a:rPr>
              <a:t>. </a:t>
            </a:r>
            <a:endParaRPr lang="en-US"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en-US" sz="3600">
                <a:solidFill>
                  <a:srgbClr val="FF0000"/>
                </a:solidFill>
              </a:rPr>
              <a:t>Application of PARAFAC</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59</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97155" y="1426050"/>
            <a:ext cx="7654926" cy="3481388"/>
          </a:xfrm>
          <a:prstGeom prst="rect">
            <a:avLst/>
          </a:prstGeom>
          <a:noFill/>
          <a:ln>
            <a:noFill/>
          </a:ln>
        </p:spPr>
      </p:pic>
      <p:pic>
        <p:nvPicPr>
          <p:cNvPr id="7" name="Obrázek 6"/>
          <p:cNvPicPr/>
          <p:nvPr/>
        </p:nvPicPr>
        <p:blipFill>
          <a:blip r:embed="rId4">
            <a:extLst>
              <a:ext uri="{28A0092B-C50C-407E-A947-70E740481C1C}">
                <a14:useLocalDpi xmlns:a14="http://schemas.microsoft.com/office/drawing/2010/main" val="0"/>
              </a:ext>
            </a:extLst>
          </a:blip>
          <a:srcRect/>
          <a:stretch>
            <a:fillRect/>
          </a:stretch>
        </p:blipFill>
        <p:spPr bwMode="auto">
          <a:xfrm>
            <a:off x="8217218" y="1426050"/>
            <a:ext cx="3537902" cy="3095625"/>
          </a:xfrm>
          <a:prstGeom prst="rect">
            <a:avLst/>
          </a:prstGeom>
          <a:noFill/>
          <a:ln>
            <a:noFill/>
          </a:ln>
        </p:spPr>
      </p:pic>
      <p:sp>
        <p:nvSpPr>
          <p:cNvPr id="3" name="Obdélník 2"/>
          <p:cNvSpPr/>
          <p:nvPr/>
        </p:nvSpPr>
        <p:spPr>
          <a:xfrm>
            <a:off x="178676" y="5394171"/>
            <a:ext cx="8315085" cy="438197"/>
          </a:xfrm>
          <a:prstGeom prst="rect">
            <a:avLst/>
          </a:prstGeom>
        </p:spPr>
        <p:txBody>
          <a:bodyPr wrap="square">
            <a:spAutoFit/>
          </a:bodyPr>
          <a:lstStyle/>
          <a:p>
            <a:pPr algn="just">
              <a:lnSpc>
                <a:spcPts val="1300"/>
              </a:lnSpc>
              <a:spcAft>
                <a:spcPts val="0"/>
              </a:spcAft>
            </a:pPr>
            <a:r>
              <a:rPr lang="en-GB" b="1" dirty="0">
                <a:solidFill>
                  <a:srgbClr val="FF0000"/>
                </a:solidFill>
                <a:latin typeface="Times New Roman" panose="02020603050405020304" pitchFamily="18" charset="0"/>
                <a:ea typeface="SimSun" panose="02010600030101010101" pitchFamily="2" charset="-122"/>
              </a:rPr>
              <a:t>Figure </a:t>
            </a:r>
            <a:r>
              <a:rPr lang="cs-CZ" b="1" dirty="0">
                <a:solidFill>
                  <a:srgbClr val="FF0000"/>
                </a:solidFill>
                <a:latin typeface="Times New Roman" panose="02020603050405020304" pitchFamily="18" charset="0"/>
                <a:ea typeface="SimSun" panose="02010600030101010101" pitchFamily="2" charset="-122"/>
              </a:rPr>
              <a:t>10:</a:t>
            </a:r>
            <a:r>
              <a:rPr lang="en-GB" dirty="0">
                <a:solidFill>
                  <a:srgbClr val="FF0000"/>
                </a:solidFill>
                <a:latin typeface="Times New Roman" panose="02020603050405020304" pitchFamily="18" charset="0"/>
                <a:ea typeface="SimSun" panose="02010600030101010101" pitchFamily="2" charset="-122"/>
              </a:rPr>
              <a:t> </a:t>
            </a:r>
            <a:r>
              <a:rPr lang="en-GB" dirty="0">
                <a:solidFill>
                  <a:srgbClr val="000000"/>
                </a:solidFill>
                <a:latin typeface="Times New Roman" panose="02020603050405020304" pitchFamily="18" charset="0"/>
                <a:ea typeface="SimSun" panose="02010600030101010101" pitchFamily="2" charset="-122"/>
              </a:rPr>
              <a:t>Orthonormalized A-mode (left)/</a:t>
            </a:r>
            <a:r>
              <a:rPr lang="en-US" dirty="0">
                <a:solidFill>
                  <a:srgbClr val="000000"/>
                </a:solidFill>
                <a:latin typeface="Times New Roman" panose="02020603050405020304" pitchFamily="18" charset="0"/>
                <a:ea typeface="SimSun" panose="02010600030101010101" pitchFamily="2" charset="-122"/>
              </a:rPr>
              <a:t> B-mode </a:t>
            </a:r>
            <a:r>
              <a:rPr lang="en-GB" dirty="0">
                <a:solidFill>
                  <a:srgbClr val="000000"/>
                </a:solidFill>
                <a:latin typeface="Times New Roman" panose="02020603050405020304" pitchFamily="18" charset="0"/>
                <a:ea typeface="SimSun" panose="02010600030101010101" pitchFamily="2" charset="-122"/>
              </a:rPr>
              <a:t>(right) component plot </a:t>
            </a:r>
            <a:r>
              <a:rPr lang="en-US" dirty="0">
                <a:solidFill>
                  <a:srgbClr val="000000"/>
                </a:solidFill>
                <a:latin typeface="Times New Roman" panose="02020603050405020304" pitchFamily="18" charset="0"/>
                <a:ea typeface="SimSun" panose="02010600030101010101" pitchFamily="2" charset="-122"/>
              </a:rPr>
              <a:t>(</a:t>
            </a:r>
            <a:r>
              <a:rPr lang="en-GB" dirty="0">
                <a:solidFill>
                  <a:srgbClr val="000000"/>
                </a:solidFill>
                <a:latin typeface="Times New Roman" panose="02020603050405020304" pitchFamily="18" charset="0"/>
                <a:ea typeface="SimSun" panose="02010600030101010101" pitchFamily="2" charset="-122"/>
              </a:rPr>
              <a:t>the first stage of PARAFAC)</a:t>
            </a:r>
            <a:endParaRPr lang="cs-CZ" dirty="0">
              <a:solidFill>
                <a:srgbClr val="000000"/>
              </a:solidFill>
              <a:latin typeface="Times New Roman" panose="02020603050405020304" pitchFamily="18" charset="0"/>
              <a:ea typeface="SimSun" panose="02010600030101010101" pitchFamily="2" charset="-122"/>
            </a:endParaRPr>
          </a:p>
        </p:txBody>
      </p:sp>
      <p:sp>
        <p:nvSpPr>
          <p:cNvPr id="4" name="Obdélník 3"/>
          <p:cNvSpPr/>
          <p:nvPr/>
        </p:nvSpPr>
        <p:spPr>
          <a:xfrm>
            <a:off x="8605520" y="4632039"/>
            <a:ext cx="3241040" cy="1200329"/>
          </a:xfrm>
          <a:prstGeom prst="rect">
            <a:avLst/>
          </a:prstGeom>
        </p:spPr>
        <p:txBody>
          <a:bodyPr wrap="square">
            <a:spAutoFit/>
          </a:bodyPr>
          <a:lstStyle/>
          <a:p>
            <a:endParaRPr lang="en-US" dirty="0"/>
          </a:p>
          <a:p>
            <a:r>
              <a:rPr lang="en-US" b="1" dirty="0">
                <a:solidFill>
                  <a:srgbClr val="FF0000"/>
                </a:solidFill>
              </a:rPr>
              <a:t>Figure </a:t>
            </a:r>
            <a:r>
              <a:rPr lang="cs-CZ" b="1" dirty="0">
                <a:solidFill>
                  <a:srgbClr val="FF0000"/>
                </a:solidFill>
              </a:rPr>
              <a:t>11:</a:t>
            </a:r>
            <a:r>
              <a:rPr lang="en-US" b="1" dirty="0"/>
              <a:t> </a:t>
            </a:r>
            <a:r>
              <a:rPr lang="en-US" dirty="0"/>
              <a:t>Orthonormalized C-mode component plot (the first stage of PARAFAC)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089F6-7961-D2CE-2DD6-2333BA5055D7}"/>
            </a:ext>
          </a:extLst>
        </p:cNvPr>
        <p:cNvGrpSpPr/>
        <p:nvPr/>
      </p:nvGrpSpPr>
      <p:grpSpPr>
        <a:xfrm>
          <a:off x="0" y="0"/>
          <a:ext cx="0" cy="0"/>
          <a:chOff x="0" y="0"/>
          <a:chExt cx="0" cy="0"/>
        </a:xfrm>
      </p:grpSpPr>
      <p:sp>
        <p:nvSpPr>
          <p:cNvPr id="98307" name="Rectangle 3">
            <a:extLst>
              <a:ext uri="{FF2B5EF4-FFF2-40B4-BE49-F238E27FC236}">
                <a16:creationId xmlns:a16="http://schemas.microsoft.com/office/drawing/2014/main" id="{8C3D1105-13B6-BB24-6B73-4217589FA59B}"/>
              </a:ext>
            </a:extLst>
          </p:cNvPr>
          <p:cNvSpPr>
            <a:spLocks noGrp="1" noChangeArrowheads="1"/>
          </p:cNvSpPr>
          <p:nvPr>
            <p:ph idx="1" hasCustomPrompt="1"/>
          </p:nvPr>
        </p:nvSpPr>
        <p:spPr>
          <a:xfrm>
            <a:off x="357352" y="1338996"/>
            <a:ext cx="11477295" cy="5153875"/>
          </a:xfrm>
        </p:spPr>
        <p:txBody>
          <a:bodyPr vert="horz" wrap="square" lIns="91440" tIns="45720" rIns="91440" bIns="45720" numCol="1" rtlCol="0" anchor="t" anchorCtr="0" compatLnSpc="1">
            <a:normAutofit/>
          </a:bodyPr>
          <a:lstStyle/>
          <a:p>
            <a:pPr indent="-182880" algn="just">
              <a:lnSpc>
                <a:spcPct val="90000"/>
              </a:lnSpc>
              <a:buClr>
                <a:schemeClr val="accent6">
                  <a:lumMod val="75000"/>
                </a:schemeClr>
              </a:buClr>
              <a:buSzTx/>
              <a:defRPr/>
            </a:pPr>
            <a:r>
              <a:rPr lang="cs-CZ" altLang="cs-CZ" b="1" dirty="0">
                <a:solidFill>
                  <a:schemeClr val="tx1"/>
                </a:solidFill>
                <a:latin typeface="+mn-lt"/>
              </a:rPr>
              <a:t>Nutné zvažovat </a:t>
            </a:r>
          </a:p>
          <a:p>
            <a:pPr marL="560070" indent="-514350" algn="just">
              <a:lnSpc>
                <a:spcPct val="90000"/>
              </a:lnSpc>
              <a:buClr>
                <a:schemeClr val="accent6">
                  <a:lumMod val="75000"/>
                </a:schemeClr>
              </a:buClr>
              <a:buSzTx/>
              <a:buFont typeface="+mj-lt"/>
              <a:buAutoNum type="arabicPeriod"/>
              <a:defRPr/>
            </a:pPr>
            <a:r>
              <a:rPr lang="cs-CZ" altLang="cs-CZ" b="1" dirty="0">
                <a:solidFill>
                  <a:srgbClr val="FF0000"/>
                </a:solidFill>
                <a:latin typeface="+mn-lt"/>
              </a:rPr>
              <a:t>rozdělování zdrojů v ekonomice </a:t>
            </a:r>
          </a:p>
          <a:p>
            <a:pPr marL="560070" indent="-514350" algn="just">
              <a:lnSpc>
                <a:spcPct val="90000"/>
              </a:lnSpc>
              <a:buClr>
                <a:schemeClr val="accent6">
                  <a:lumMod val="75000"/>
                </a:schemeClr>
              </a:buClr>
              <a:buSzTx/>
              <a:buFont typeface="+mj-lt"/>
              <a:buAutoNum type="arabicPeriod"/>
              <a:defRPr/>
            </a:pPr>
            <a:r>
              <a:rPr lang="cs-CZ" altLang="cs-CZ" b="1" dirty="0">
                <a:solidFill>
                  <a:schemeClr val="tx1"/>
                </a:solidFill>
                <a:latin typeface="+mn-lt"/>
              </a:rPr>
              <a:t>a </a:t>
            </a:r>
            <a:r>
              <a:rPr lang="cs-CZ" altLang="cs-CZ" b="1" dirty="0">
                <a:solidFill>
                  <a:srgbClr val="FF0000"/>
                </a:solidFill>
                <a:latin typeface="+mn-lt"/>
              </a:rPr>
              <a:t>efektivnost využití omezených zdrojů: </a:t>
            </a:r>
          </a:p>
          <a:p>
            <a:pPr marL="502920" indent="-457200" algn="just">
              <a:lnSpc>
                <a:spcPct val="90000"/>
              </a:lnSpc>
              <a:buClr>
                <a:schemeClr val="accent6">
                  <a:lumMod val="75000"/>
                </a:schemeClr>
              </a:buClr>
              <a:buSzTx/>
              <a:buFont typeface="Wingdings" panose="05000000000000000000" pitchFamily="2" charset="2"/>
              <a:buChar char="Ø"/>
              <a:defRPr/>
            </a:pPr>
            <a:r>
              <a:rPr lang="cs-CZ" altLang="cs-CZ" sz="2800" b="1" dirty="0">
                <a:solidFill>
                  <a:schemeClr val="tx1"/>
                </a:solidFill>
                <a:latin typeface="+mn-lt"/>
              </a:rPr>
              <a:t>=&gt; </a:t>
            </a:r>
            <a:r>
              <a:rPr lang="cs-CZ" altLang="cs-CZ" b="1" dirty="0">
                <a:solidFill>
                  <a:schemeClr val="tx1"/>
                </a:solidFill>
                <a:latin typeface="+mn-lt"/>
              </a:rPr>
              <a:t>nalézání nejvýhodnějšího možné využití disponibilních zdrojů mezi různými alternativními možnostmi.</a:t>
            </a:r>
          </a:p>
          <a:p>
            <a:pPr marL="502920" indent="-457200" algn="just">
              <a:lnSpc>
                <a:spcPct val="90000"/>
              </a:lnSpc>
              <a:buClr>
                <a:schemeClr val="accent6">
                  <a:lumMod val="75000"/>
                </a:schemeClr>
              </a:buClr>
              <a:buSzTx/>
              <a:buFont typeface="Wingdings" panose="05000000000000000000" pitchFamily="2" charset="2"/>
              <a:buChar char="ü"/>
              <a:defRPr/>
            </a:pPr>
            <a:r>
              <a:rPr lang="cs-CZ" altLang="cs-CZ" b="1" dirty="0">
                <a:solidFill>
                  <a:schemeClr val="tx1"/>
                </a:solidFill>
                <a:latin typeface="+mn-lt"/>
              </a:rPr>
              <a:t>Nutné vyřešit odpovědi na základní otázky ekonomie: </a:t>
            </a:r>
            <a:r>
              <a:rPr lang="cs-CZ" altLang="cs-CZ" b="1" dirty="0">
                <a:solidFill>
                  <a:srgbClr val="FF0000"/>
                </a:solidFill>
                <a:latin typeface="+mn-lt"/>
              </a:rPr>
              <a:t>„Co?“, „Jak?“ a „Pro koho?“</a:t>
            </a:r>
            <a:r>
              <a:rPr lang="cs-CZ" altLang="cs-CZ" b="1" dirty="0">
                <a:solidFill>
                  <a:schemeClr val="tx1"/>
                </a:solidFill>
                <a:latin typeface="+mn-lt"/>
              </a:rPr>
              <a:t> vyrábět. </a:t>
            </a:r>
          </a:p>
          <a:p>
            <a:pPr marL="502920" indent="-457200" algn="just">
              <a:lnSpc>
                <a:spcPct val="90000"/>
              </a:lnSpc>
              <a:buClr>
                <a:schemeClr val="accent6">
                  <a:lumMod val="75000"/>
                </a:schemeClr>
              </a:buClr>
              <a:buSzTx/>
              <a:buFont typeface="Wingdings" panose="05000000000000000000" pitchFamily="2" charset="2"/>
              <a:buChar char="Ø"/>
              <a:defRPr/>
            </a:pPr>
            <a:r>
              <a:rPr lang="cs-CZ" altLang="cs-CZ" b="1" dirty="0">
                <a:solidFill>
                  <a:schemeClr val="tx1"/>
                </a:solidFill>
                <a:latin typeface="+mn-lt"/>
              </a:rPr>
              <a:t>Mechanismus, který na ně nalézá odpovědi, je v tržní ekonomice </a:t>
            </a:r>
            <a:r>
              <a:rPr lang="cs-CZ" altLang="cs-CZ" b="1" dirty="0">
                <a:solidFill>
                  <a:srgbClr val="FF0000"/>
                </a:solidFill>
                <a:latin typeface="+mn-lt"/>
              </a:rPr>
              <a:t>TRH</a:t>
            </a:r>
            <a:r>
              <a:rPr lang="cs-CZ" altLang="cs-CZ" b="1" dirty="0">
                <a:solidFill>
                  <a:schemeClr val="tx1"/>
                </a:solidFill>
                <a:latin typeface="+mn-lt"/>
              </a:rPr>
              <a:t>:</a:t>
            </a:r>
          </a:p>
          <a:p>
            <a:pPr marL="502920" indent="-457200" algn="just">
              <a:lnSpc>
                <a:spcPct val="90000"/>
              </a:lnSpc>
              <a:buClr>
                <a:schemeClr val="accent6">
                  <a:lumMod val="75000"/>
                </a:schemeClr>
              </a:buClr>
              <a:buSzTx/>
              <a:buFont typeface="Wingdings" panose="05000000000000000000" pitchFamily="2" charset="2"/>
              <a:buChar char="Ø"/>
              <a:defRPr/>
            </a:pPr>
            <a:r>
              <a:rPr lang="cs-CZ" altLang="cs-CZ" b="1" dirty="0">
                <a:solidFill>
                  <a:schemeClr val="tx1"/>
                </a:solidFill>
                <a:latin typeface="+mn-lt"/>
              </a:rPr>
              <a:t>„…</a:t>
            </a:r>
            <a:r>
              <a:rPr lang="cs-CZ" altLang="cs-CZ" b="1" i="1" dirty="0">
                <a:solidFill>
                  <a:schemeClr val="tx1"/>
                </a:solidFill>
                <a:highlight>
                  <a:srgbClr val="FFFF00"/>
                </a:highlight>
                <a:latin typeface="+mn-lt"/>
              </a:rPr>
              <a:t>jehož prostřednictvím se kupující a prodávající střetávají, aby určili cenu zboží a množství, jež se nakoupí a prodá</a:t>
            </a:r>
            <a:r>
              <a:rPr lang="cs-CZ" altLang="cs-CZ" b="1" dirty="0">
                <a:solidFill>
                  <a:schemeClr val="tx1"/>
                </a:solidFill>
                <a:latin typeface="+mn-lt"/>
              </a:rPr>
              <a:t>“.</a:t>
            </a:r>
          </a:p>
        </p:txBody>
      </p:sp>
      <p:sp>
        <p:nvSpPr>
          <p:cNvPr id="3" name="Title 2">
            <a:extLst>
              <a:ext uri="{FF2B5EF4-FFF2-40B4-BE49-F238E27FC236}">
                <a16:creationId xmlns:a16="http://schemas.microsoft.com/office/drawing/2014/main" id="{8792DF84-0292-A57A-1B8A-DB02ADB7AD7F}"/>
              </a:ext>
            </a:extLst>
          </p:cNvPr>
          <p:cNvSpPr>
            <a:spLocks noGrp="1"/>
          </p:cNvSpPr>
          <p:nvPr>
            <p:ph type="title"/>
          </p:nvPr>
        </p:nvSpPr>
        <p:spPr>
          <a:xfrm>
            <a:off x="720000" y="365130"/>
            <a:ext cx="10752000" cy="862422"/>
          </a:xfrm>
        </p:spPr>
        <p:txBody>
          <a:bodyPr/>
          <a:lstStyle/>
          <a:p>
            <a:r>
              <a:rPr lang="cs-CZ" dirty="0"/>
              <a:t>Aspekty vzácnosti</a:t>
            </a:r>
            <a:endParaRPr lang="en-GB" dirty="0"/>
          </a:p>
        </p:txBody>
      </p:sp>
    </p:spTree>
    <p:extLst>
      <p:ext uri="{BB962C8B-B14F-4D97-AF65-F5344CB8AC3E}">
        <p14:creationId xmlns:p14="http://schemas.microsoft.com/office/powerpoint/2010/main" val="10452615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cs-CZ" sz="3600" dirty="0" err="1">
                <a:solidFill>
                  <a:srgbClr val="FF0000"/>
                </a:solidFill>
              </a:rPr>
              <a:t>Application</a:t>
            </a:r>
            <a:r>
              <a:rPr lang="cs-CZ" sz="3600" dirty="0">
                <a:solidFill>
                  <a:srgbClr val="FF0000"/>
                </a:solidFill>
              </a:rPr>
              <a:t> of PARAFAC</a:t>
            </a:r>
            <a:endParaRPr lang="en-US" sz="3600" dirty="0">
              <a:solidFill>
                <a:srgbClr val="FF0000"/>
              </a:solidFill>
            </a:endParaRP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60</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193469" y="1437640"/>
            <a:ext cx="7690691" cy="3347720"/>
          </a:xfrm>
          <a:prstGeom prst="rect">
            <a:avLst/>
          </a:prstGeom>
          <a:noFill/>
          <a:ln>
            <a:noFill/>
          </a:ln>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7993492" y="1437639"/>
            <a:ext cx="4059964" cy="3046731"/>
          </a:xfrm>
          <a:prstGeom prst="rect">
            <a:avLst/>
          </a:prstGeom>
          <a:noFill/>
          <a:ln>
            <a:noFill/>
          </a:ln>
        </p:spPr>
      </p:pic>
      <p:sp>
        <p:nvSpPr>
          <p:cNvPr id="3" name="Obdélník 2"/>
          <p:cNvSpPr/>
          <p:nvPr/>
        </p:nvSpPr>
        <p:spPr>
          <a:xfrm>
            <a:off x="193469" y="5097194"/>
            <a:ext cx="7800023" cy="646331"/>
          </a:xfrm>
          <a:prstGeom prst="rect">
            <a:avLst/>
          </a:prstGeom>
        </p:spPr>
        <p:txBody>
          <a:bodyPr wrap="square">
            <a:spAutoFit/>
          </a:bodyPr>
          <a:lstStyle/>
          <a:p>
            <a:r>
              <a:rPr lang="en-US" b="1" dirty="0">
                <a:solidFill>
                  <a:srgbClr val="FF0000"/>
                </a:solidFill>
              </a:rPr>
              <a:t>Figure </a:t>
            </a:r>
            <a:r>
              <a:rPr lang="cs-CZ" b="1" dirty="0">
                <a:solidFill>
                  <a:srgbClr val="FF0000"/>
                </a:solidFill>
              </a:rPr>
              <a:t>12:</a:t>
            </a:r>
            <a:r>
              <a:rPr lang="en-US" b="1" dirty="0">
                <a:solidFill>
                  <a:srgbClr val="FF0000"/>
                </a:solidFill>
              </a:rPr>
              <a:t> </a:t>
            </a:r>
            <a:r>
              <a:rPr lang="en-US" dirty="0"/>
              <a:t>Orthonormalized A-mode (left)/ B-mode (right) component plot (the second stage of PARAFAC)</a:t>
            </a:r>
            <a:endParaRPr lang="cs-CZ" dirty="0"/>
          </a:p>
        </p:txBody>
      </p:sp>
      <p:sp>
        <p:nvSpPr>
          <p:cNvPr id="4" name="Obdélník 3"/>
          <p:cNvSpPr/>
          <p:nvPr/>
        </p:nvSpPr>
        <p:spPr>
          <a:xfrm>
            <a:off x="8115300" y="4958695"/>
            <a:ext cx="3849688" cy="923330"/>
          </a:xfrm>
          <a:prstGeom prst="rect">
            <a:avLst/>
          </a:prstGeom>
        </p:spPr>
        <p:txBody>
          <a:bodyPr wrap="square">
            <a:spAutoFit/>
          </a:bodyPr>
          <a:lstStyle/>
          <a:p>
            <a:r>
              <a:rPr lang="en-US" b="1" dirty="0">
                <a:solidFill>
                  <a:srgbClr val="FF0000"/>
                </a:solidFill>
              </a:rPr>
              <a:t>Figure </a:t>
            </a:r>
            <a:r>
              <a:rPr lang="cs-CZ" b="1" dirty="0">
                <a:solidFill>
                  <a:srgbClr val="FF0000"/>
                </a:solidFill>
              </a:rPr>
              <a:t>13:</a:t>
            </a:r>
            <a:r>
              <a:rPr lang="en-US" b="1" dirty="0">
                <a:solidFill>
                  <a:srgbClr val="FF0000"/>
                </a:solidFill>
              </a:rPr>
              <a:t> </a:t>
            </a:r>
            <a:r>
              <a:rPr lang="en-US" dirty="0"/>
              <a:t>Plot Orthonormalized C-mode component plot (the second stage of PARAFAC)</a:t>
            </a:r>
            <a:endParaRPr 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6382" y="334055"/>
            <a:ext cx="9407074" cy="548130"/>
          </a:xfrm>
        </p:spPr>
        <p:txBody>
          <a:bodyPr/>
          <a:lstStyle/>
          <a:p>
            <a:pPr algn="ctr"/>
            <a:r>
              <a:rPr lang="en-US" sz="5400" dirty="0">
                <a:solidFill>
                  <a:srgbClr val="FF0000"/>
                </a:solidFill>
              </a:rPr>
              <a:t>Application of PARAFAC</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61</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172089" y="1449548"/>
            <a:ext cx="7701911" cy="3498371"/>
          </a:xfrm>
          <a:prstGeom prst="rect">
            <a:avLst/>
          </a:prstGeom>
          <a:noFill/>
          <a:ln>
            <a:noFill/>
          </a:ln>
        </p:spPr>
      </p:pic>
      <p:pic>
        <p:nvPicPr>
          <p:cNvPr id="10" name="Obrázek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6560" y="1449548"/>
            <a:ext cx="3928428" cy="3396772"/>
          </a:xfrm>
          <a:prstGeom prst="rect">
            <a:avLst/>
          </a:prstGeom>
          <a:noFill/>
          <a:ln>
            <a:noFill/>
          </a:ln>
        </p:spPr>
      </p:pic>
      <p:sp>
        <p:nvSpPr>
          <p:cNvPr id="3" name="Obdélník 2"/>
          <p:cNvSpPr/>
          <p:nvPr/>
        </p:nvSpPr>
        <p:spPr>
          <a:xfrm>
            <a:off x="172089" y="5515282"/>
            <a:ext cx="8422640" cy="646331"/>
          </a:xfrm>
          <a:prstGeom prst="rect">
            <a:avLst/>
          </a:prstGeom>
        </p:spPr>
        <p:txBody>
          <a:bodyPr wrap="square">
            <a:spAutoFit/>
          </a:bodyPr>
          <a:lstStyle/>
          <a:p>
            <a:r>
              <a:rPr lang="en-US" b="1" dirty="0">
                <a:solidFill>
                  <a:srgbClr val="FF0000"/>
                </a:solidFill>
              </a:rPr>
              <a:t>Figure </a:t>
            </a:r>
            <a:r>
              <a:rPr lang="cs-CZ" b="1" dirty="0">
                <a:solidFill>
                  <a:srgbClr val="FF0000"/>
                </a:solidFill>
              </a:rPr>
              <a:t>14:</a:t>
            </a:r>
            <a:r>
              <a:rPr lang="en-US" b="1" dirty="0">
                <a:solidFill>
                  <a:srgbClr val="FF0000"/>
                </a:solidFill>
              </a:rPr>
              <a:t> </a:t>
            </a:r>
            <a:r>
              <a:rPr lang="en-US" dirty="0"/>
              <a:t>Orthonormalized A-mode (left)/ B-mode (right) component plot (the third stage of PARAFAC)</a:t>
            </a:r>
            <a:endParaRPr lang="cs-CZ" dirty="0"/>
          </a:p>
        </p:txBody>
      </p:sp>
      <p:sp>
        <p:nvSpPr>
          <p:cNvPr id="4" name="Obdélník 3"/>
          <p:cNvSpPr/>
          <p:nvPr/>
        </p:nvSpPr>
        <p:spPr>
          <a:xfrm>
            <a:off x="8397991" y="5498553"/>
            <a:ext cx="3458728" cy="646331"/>
          </a:xfrm>
          <a:prstGeom prst="rect">
            <a:avLst/>
          </a:prstGeom>
        </p:spPr>
        <p:txBody>
          <a:bodyPr wrap="square">
            <a:spAutoFit/>
          </a:bodyPr>
          <a:lstStyle/>
          <a:p>
            <a:r>
              <a:rPr lang="en-US" b="1" dirty="0">
                <a:solidFill>
                  <a:srgbClr val="FF0000"/>
                </a:solidFill>
              </a:rPr>
              <a:t>Figure </a:t>
            </a:r>
            <a:r>
              <a:rPr lang="cs-CZ" b="1" dirty="0">
                <a:solidFill>
                  <a:srgbClr val="FF0000"/>
                </a:solidFill>
              </a:rPr>
              <a:t>15</a:t>
            </a:r>
            <a:r>
              <a:rPr lang="cs-CZ" dirty="0">
                <a:solidFill>
                  <a:srgbClr val="FF0000"/>
                </a:solidFill>
              </a:rPr>
              <a:t>:</a:t>
            </a:r>
            <a:r>
              <a:rPr lang="en-US" dirty="0">
                <a:solidFill>
                  <a:srgbClr val="FF0000"/>
                </a:solidFill>
              </a:rPr>
              <a:t> </a:t>
            </a:r>
            <a:r>
              <a:rPr lang="en-US" dirty="0"/>
              <a:t>Orthonormalized C-mode component plot</a:t>
            </a: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DC889-4642-A53D-08E4-C41EA53C7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B91E8-9476-43BB-F7A4-11BEAF1C63A8}"/>
              </a:ext>
            </a:extLst>
          </p:cNvPr>
          <p:cNvSpPr>
            <a:spLocks noGrp="1"/>
          </p:cNvSpPr>
          <p:nvPr>
            <p:ph type="title"/>
          </p:nvPr>
        </p:nvSpPr>
        <p:spPr/>
        <p:txBody>
          <a:bodyPr/>
          <a:lstStyle/>
          <a:p>
            <a:r>
              <a:rPr lang="en-GB" sz="2400" b="1" dirty="0"/>
              <a:t>Measurement of the Progress towards the Current Sustainable Development Agenda – (Drastichová &amp; Filzmoser, being prepared)</a:t>
            </a:r>
            <a:endParaRPr lang="en-GB" sz="2400" dirty="0"/>
          </a:p>
        </p:txBody>
      </p:sp>
      <p:sp>
        <p:nvSpPr>
          <p:cNvPr id="3" name="Content Placeholder 2">
            <a:extLst>
              <a:ext uri="{FF2B5EF4-FFF2-40B4-BE49-F238E27FC236}">
                <a16:creationId xmlns:a16="http://schemas.microsoft.com/office/drawing/2014/main" id="{9512B4C5-410D-537E-ABA6-7BB856910DF8}"/>
              </a:ext>
            </a:extLst>
          </p:cNvPr>
          <p:cNvSpPr>
            <a:spLocks noGrp="1"/>
          </p:cNvSpPr>
          <p:nvPr>
            <p:ph idx="1"/>
          </p:nvPr>
        </p:nvSpPr>
        <p:spPr>
          <a:xfrm>
            <a:off x="399393" y="1825625"/>
            <a:ext cx="11319641" cy="4438541"/>
          </a:xfrm>
        </p:spPr>
        <p:txBody>
          <a:bodyPr>
            <a:normAutofit/>
          </a:bodyPr>
          <a:lstStyle/>
          <a:p>
            <a:pPr marL="514350" indent="-514350">
              <a:buFont typeface="+mj-lt"/>
              <a:buAutoNum type="arabicPeriod"/>
            </a:pPr>
            <a:r>
              <a:rPr lang="en-GB" b="1" dirty="0">
                <a:highlight>
                  <a:srgbClr val="FFFF00"/>
                </a:highlight>
              </a:rPr>
              <a:t>Multivariate</a:t>
            </a:r>
            <a:r>
              <a:rPr lang="cs-CZ" b="1" dirty="0">
                <a:highlight>
                  <a:srgbClr val="FFFF00"/>
                </a:highlight>
              </a:rPr>
              <a:t> </a:t>
            </a:r>
            <a:r>
              <a:rPr lang="en-GB" b="1" dirty="0">
                <a:highlight>
                  <a:srgbClr val="FFFF00"/>
                </a:highlight>
              </a:rPr>
              <a:t>Functional Principal Component Analysis (FPCA): </a:t>
            </a:r>
            <a:endParaRPr lang="cs-CZ" b="1" dirty="0">
              <a:highlight>
                <a:srgbClr val="FFFF00"/>
              </a:highlight>
            </a:endParaRPr>
          </a:p>
          <a:p>
            <a:pPr>
              <a:buFont typeface="Wingdings" panose="05000000000000000000" pitchFamily="2" charset="2"/>
              <a:buChar char="ü"/>
            </a:pPr>
            <a:r>
              <a:rPr lang="en-GB" b="1" dirty="0"/>
              <a:t>We deal with multivariate functional data, as for each observation (country) we have several functions (the different indicators measured over time). </a:t>
            </a:r>
            <a:endParaRPr lang="cs-CZ" b="1" dirty="0"/>
          </a:p>
          <a:p>
            <a:pPr>
              <a:buFont typeface="Wingdings" panose="05000000000000000000" pitchFamily="2" charset="2"/>
              <a:buChar char="ü"/>
            </a:pPr>
            <a:r>
              <a:rPr lang="en-GB" b="1" dirty="0"/>
              <a:t>Multivariate </a:t>
            </a:r>
            <a:r>
              <a:rPr lang="cs-CZ" b="1" dirty="0"/>
              <a:t>FCPA </a:t>
            </a:r>
            <a:r>
              <a:rPr lang="en-GB" b="1" dirty="0"/>
              <a:t>follows a similar concept as traditional PCA</a:t>
            </a:r>
            <a:r>
              <a:rPr lang="cs-CZ" b="1" dirty="0"/>
              <a:t>:</a:t>
            </a:r>
            <a:r>
              <a:rPr lang="en-GB" b="1" dirty="0"/>
              <a:t> to use a lower-dimensional (functional) representation that explains as much variance as possible. </a:t>
            </a:r>
            <a:endParaRPr lang="cs-CZ" b="1" dirty="0"/>
          </a:p>
          <a:p>
            <a:pPr>
              <a:buFont typeface="Wingdings" panose="05000000000000000000" pitchFamily="2" charset="2"/>
              <a:buChar char="ü"/>
            </a:pPr>
            <a:r>
              <a:rPr lang="en-GB" b="1" dirty="0"/>
              <a:t>The results</a:t>
            </a:r>
            <a:r>
              <a:rPr lang="cs-CZ" b="1" dirty="0"/>
              <a:t>:</a:t>
            </a:r>
            <a:r>
              <a:rPr lang="en-GB" b="1" dirty="0"/>
              <a:t> FPCA scores for the countries, and FPCA loadings, which are smooth functions over time for each indicator. </a:t>
            </a:r>
          </a:p>
          <a:p>
            <a:pPr marL="514350" indent="-514350">
              <a:buFont typeface="+mj-lt"/>
              <a:buAutoNum type="arabicPeriod"/>
            </a:pPr>
            <a:endParaRPr lang="en-GB" b="1" dirty="0"/>
          </a:p>
          <a:p>
            <a:pPr marL="514350" indent="-514350">
              <a:buFont typeface="+mj-lt"/>
              <a:buAutoNum type="arabicPeriod"/>
            </a:pPr>
            <a:endParaRPr lang="en-GB" b="1" dirty="0"/>
          </a:p>
        </p:txBody>
      </p:sp>
    </p:spTree>
    <p:extLst>
      <p:ext uri="{BB962C8B-B14F-4D97-AF65-F5344CB8AC3E}">
        <p14:creationId xmlns:p14="http://schemas.microsoft.com/office/powerpoint/2010/main" val="1568507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A582E-4BAC-5BBB-9D5D-7B74F7518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FE104-B5B0-5BF6-FA00-1A86CBEB8E62}"/>
              </a:ext>
            </a:extLst>
          </p:cNvPr>
          <p:cNvSpPr>
            <a:spLocks noGrp="1"/>
          </p:cNvSpPr>
          <p:nvPr>
            <p:ph type="title"/>
          </p:nvPr>
        </p:nvSpPr>
        <p:spPr/>
        <p:txBody>
          <a:bodyPr/>
          <a:lstStyle/>
          <a:p>
            <a:r>
              <a:rPr lang="en-GB" sz="2400" b="1" dirty="0"/>
              <a:t>Measurement of the Progress towards the Current Sustainable Development Agenda – (Drastichová &amp; Filzmoser, being prepared)</a:t>
            </a:r>
            <a:endParaRPr lang="en-GB" sz="2400" dirty="0"/>
          </a:p>
        </p:txBody>
      </p:sp>
      <p:sp>
        <p:nvSpPr>
          <p:cNvPr id="3" name="Content Placeholder 2">
            <a:extLst>
              <a:ext uri="{FF2B5EF4-FFF2-40B4-BE49-F238E27FC236}">
                <a16:creationId xmlns:a16="http://schemas.microsoft.com/office/drawing/2014/main" id="{1998F754-2FD3-74AD-19FC-563AD4DB8FD9}"/>
              </a:ext>
            </a:extLst>
          </p:cNvPr>
          <p:cNvSpPr>
            <a:spLocks noGrp="1"/>
          </p:cNvSpPr>
          <p:nvPr>
            <p:ph idx="1"/>
          </p:nvPr>
        </p:nvSpPr>
        <p:spPr>
          <a:xfrm>
            <a:off x="399393" y="1825625"/>
            <a:ext cx="11235559" cy="4438541"/>
          </a:xfrm>
        </p:spPr>
        <p:txBody>
          <a:bodyPr>
            <a:normAutofit lnSpcReduction="10000"/>
          </a:bodyPr>
          <a:lstStyle/>
          <a:p>
            <a:pPr marL="514350" indent="-514350">
              <a:buFont typeface="+mj-lt"/>
              <a:buAutoNum type="arabicPeriod" startAt="2"/>
            </a:pPr>
            <a:r>
              <a:rPr lang="en-GB" b="1" dirty="0">
                <a:highlight>
                  <a:srgbClr val="FFFF00"/>
                </a:highlight>
              </a:rPr>
              <a:t>Principal Component Regression Analysis (PCRA):</a:t>
            </a:r>
            <a:r>
              <a:rPr lang="en-GB" b="1" dirty="0"/>
              <a:t> </a:t>
            </a:r>
            <a:endParaRPr lang="cs-CZ" b="1" dirty="0"/>
          </a:p>
          <a:p>
            <a:pPr algn="just">
              <a:buFont typeface="Wingdings" panose="05000000000000000000" pitchFamily="2" charset="2"/>
              <a:buChar char="ü"/>
            </a:pPr>
            <a:r>
              <a:rPr lang="en-GB" b="1" dirty="0"/>
              <a:t>The goal</a:t>
            </a:r>
            <a:r>
              <a:rPr lang="cs-CZ" b="1" dirty="0"/>
              <a:t>: </a:t>
            </a:r>
            <a:r>
              <a:rPr lang="en-GB" b="1" dirty="0"/>
              <a:t>to explain </a:t>
            </a:r>
            <a:r>
              <a:rPr lang="en-GB" b="1" dirty="0">
                <a:solidFill>
                  <a:srgbClr val="FF0000"/>
                </a:solidFill>
              </a:rPr>
              <a:t>the Happy Planet Index (HPI)</a:t>
            </a:r>
            <a:r>
              <a:rPr lang="en-GB" b="1" dirty="0"/>
              <a:t> by using the remaining indexes. </a:t>
            </a:r>
            <a:endParaRPr lang="cs-CZ" b="1" dirty="0"/>
          </a:p>
          <a:p>
            <a:pPr>
              <a:buFont typeface="Wingdings" panose="05000000000000000000" pitchFamily="2" charset="2"/>
              <a:buChar char="Ø"/>
            </a:pPr>
            <a:r>
              <a:rPr lang="cs-CZ" b="1" dirty="0"/>
              <a:t>A </a:t>
            </a:r>
            <a:r>
              <a:rPr lang="en-GB" b="1" dirty="0"/>
              <a:t>setting of function-on-function linear regression</a:t>
            </a:r>
            <a:r>
              <a:rPr lang="cs-CZ" b="1" dirty="0"/>
              <a:t>:</a:t>
            </a:r>
            <a:r>
              <a:rPr lang="en-GB" b="1" dirty="0"/>
              <a:t> </a:t>
            </a:r>
            <a:endParaRPr lang="cs-CZ" b="1" dirty="0"/>
          </a:p>
          <a:p>
            <a:pPr algn="just">
              <a:buFont typeface="Wingdings" panose="05000000000000000000" pitchFamily="2" charset="2"/>
              <a:buChar char="ü"/>
            </a:pPr>
            <a:r>
              <a:rPr lang="cs-CZ" b="1" dirty="0"/>
              <a:t>M</a:t>
            </a:r>
            <a:r>
              <a:rPr lang="en-GB" b="1" dirty="0"/>
              <a:t>any explanatory functions (the remaining indicators) available</a:t>
            </a:r>
            <a:r>
              <a:rPr lang="cs-CZ" b="1" dirty="0"/>
              <a:t> =&gt;</a:t>
            </a:r>
            <a:r>
              <a:rPr lang="en-GB" b="1" dirty="0"/>
              <a:t> the regression task is stabilized by using the first few FPCs as explanatory information. </a:t>
            </a:r>
            <a:endParaRPr lang="cs-CZ" b="1" dirty="0"/>
          </a:p>
          <a:p>
            <a:pPr>
              <a:buFont typeface="Wingdings" panose="05000000000000000000" pitchFamily="2" charset="2"/>
              <a:buChar char="ü"/>
            </a:pPr>
            <a:r>
              <a:rPr lang="en-GB" b="1" dirty="0"/>
              <a:t>The main result for model interpretation</a:t>
            </a:r>
            <a:r>
              <a:rPr lang="cs-CZ" b="1" dirty="0"/>
              <a:t>:</a:t>
            </a:r>
            <a:r>
              <a:rPr lang="en-GB" b="1" dirty="0"/>
              <a:t> </a:t>
            </a:r>
            <a:r>
              <a:rPr lang="en-GB" b="1" dirty="0">
                <a:solidFill>
                  <a:srgbClr val="FF0000"/>
                </a:solidFill>
              </a:rPr>
              <a:t>regression coefficients, which are two-dimensional functions.</a:t>
            </a:r>
          </a:p>
          <a:p>
            <a:pPr marL="514350" indent="-514350">
              <a:buFont typeface="+mj-lt"/>
              <a:buAutoNum type="arabicPeriod" startAt="2"/>
            </a:pPr>
            <a:endParaRPr lang="en-GB" b="1" dirty="0"/>
          </a:p>
        </p:txBody>
      </p:sp>
    </p:spTree>
    <p:extLst>
      <p:ext uri="{BB962C8B-B14F-4D97-AF65-F5344CB8AC3E}">
        <p14:creationId xmlns:p14="http://schemas.microsoft.com/office/powerpoint/2010/main" val="1430630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30400" y="334055"/>
            <a:ext cx="10123056" cy="548130"/>
          </a:xfrm>
        </p:spPr>
        <p:txBody>
          <a:bodyPr/>
          <a:lstStyle/>
          <a:p>
            <a:pPr algn="ctr"/>
            <a:r>
              <a:rPr lang="en-US" sz="1800" dirty="0">
                <a:solidFill>
                  <a:srgbClr val="FF0000"/>
                </a:solidFill>
              </a:rPr>
              <a:t>Measurement of the Progress towards the Current Sustainable Development Agenda –</a:t>
            </a:r>
            <a:r>
              <a:rPr lang="cs-CZ" sz="1800" dirty="0">
                <a:solidFill>
                  <a:srgbClr val="FF0000"/>
                </a:solidFill>
              </a:rPr>
              <a:t> </a:t>
            </a:r>
            <a:r>
              <a:rPr lang="en-US" sz="1800" dirty="0">
                <a:solidFill>
                  <a:srgbClr val="FF0000"/>
                </a:solidFill>
              </a:rPr>
              <a:t>(Drastichová &amp; Filzmoser, being prepared), INDICATORS:</a:t>
            </a:r>
          </a:p>
        </p:txBody>
      </p:sp>
      <p:sp>
        <p:nvSpPr>
          <p:cNvPr id="6" name="Zástupný symbol pro číslo snímku 5"/>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1EA44BAA-1A06-B141-8215-9D88CF6A7203}" type="slidenum">
              <a:rPr lang="cs-CZ" smtClean="0"/>
              <a:t>64</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4"/>
          <p:cNvGraphicFramePr>
            <a:graphicFrameLocks noGrp="1"/>
          </p:cNvGraphicFramePr>
          <p:nvPr/>
        </p:nvGraphicFramePr>
        <p:xfrm>
          <a:off x="138544" y="882185"/>
          <a:ext cx="5969635" cy="5862416"/>
        </p:xfrm>
        <a:graphic>
          <a:graphicData uri="http://schemas.openxmlformats.org/drawingml/2006/table">
            <a:tbl>
              <a:tblPr firstRow="1" firstCol="1" bandRow="1">
                <a:tableStyleId>{5C22544A-7EE6-4342-B048-85BDC9FD1C3A}</a:tableStyleId>
              </a:tblPr>
              <a:tblGrid>
                <a:gridCol w="551815">
                  <a:extLst>
                    <a:ext uri="{9D8B030D-6E8A-4147-A177-3AD203B41FA5}">
                      <a16:colId xmlns:a16="http://schemas.microsoft.com/office/drawing/2014/main" val="20000"/>
                    </a:ext>
                  </a:extLst>
                </a:gridCol>
                <a:gridCol w="5417820">
                  <a:extLst>
                    <a:ext uri="{9D8B030D-6E8A-4147-A177-3AD203B41FA5}">
                      <a16:colId xmlns:a16="http://schemas.microsoft.com/office/drawing/2014/main" val="20001"/>
                    </a:ext>
                  </a:extLst>
                </a:gridCol>
              </a:tblGrid>
              <a:tr h="314108">
                <a:tc>
                  <a:txBody>
                    <a:bodyPr/>
                    <a:lstStyle/>
                    <a:p>
                      <a:pPr algn="l"/>
                      <a:r>
                        <a:rPr lang="en-GB" sz="1300">
                          <a:solidFill>
                            <a:schemeClr val="tx1"/>
                          </a:solidFill>
                          <a:effectLst/>
                        </a:rPr>
                        <a:t>SET17</a:t>
                      </a:r>
                      <a:endParaRPr lang="en-GB" sz="1300">
                        <a:solidFill>
                          <a:schemeClr val="tx1"/>
                        </a:solidFill>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dirty="0">
                          <a:solidFill>
                            <a:schemeClr val="tx1"/>
                          </a:solidFill>
                          <a:effectLst/>
                        </a:rPr>
                        <a:t>Share of environmental taxes in total tax revenues [SDG_17_50]</a:t>
                      </a:r>
                      <a:endParaRPr lang="en-GB" sz="13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0"/>
                  </a:ext>
                </a:extLst>
              </a:tr>
              <a:tr h="400704">
                <a:tc>
                  <a:txBody>
                    <a:bodyPr/>
                    <a:lstStyle/>
                    <a:p>
                      <a:pPr algn="l"/>
                      <a:r>
                        <a:rPr lang="en-GB" sz="1300">
                          <a:effectLst/>
                        </a:rPr>
                        <a:t>GHG13</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Net greenhouse gas emissions (source: EEA) [SDG_13_10]</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1"/>
                  </a:ext>
                </a:extLst>
              </a:tr>
              <a:tr h="303639">
                <a:tc>
                  <a:txBody>
                    <a:bodyPr/>
                    <a:lstStyle/>
                    <a:p>
                      <a:pPr algn="l"/>
                      <a:r>
                        <a:rPr lang="en-GB" sz="1300">
                          <a:effectLst/>
                        </a:rPr>
                        <a:t>PEC7</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a:effectLst/>
                        </a:rPr>
                        <a:t>Primary energy consumption [SDG_07_10]</a:t>
                      </a:r>
                      <a:endParaRPr lang="en-GB" sz="1300" b="1">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2"/>
                  </a:ext>
                </a:extLst>
              </a:tr>
              <a:tr h="303639">
                <a:tc>
                  <a:txBody>
                    <a:bodyPr/>
                    <a:lstStyle/>
                    <a:p>
                      <a:pPr algn="l"/>
                      <a:r>
                        <a:rPr lang="en-GB" sz="1300">
                          <a:effectLst/>
                        </a:rPr>
                        <a:t>FEC7</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Final energy consumption [SDG_07_11]</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3"/>
                  </a:ext>
                </a:extLst>
              </a:tr>
              <a:tr h="416942">
                <a:tc>
                  <a:txBody>
                    <a:bodyPr/>
                    <a:lstStyle/>
                    <a:p>
                      <a:pPr algn="l"/>
                      <a:r>
                        <a:rPr lang="en-GB" sz="1300">
                          <a:effectLst/>
                        </a:rPr>
                        <a:t>RP12</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Resource productivity and domestic material consumption (DMC) [SDG_12_20]</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4"/>
                  </a:ext>
                </a:extLst>
              </a:tr>
              <a:tr h="303639">
                <a:tc>
                  <a:txBody>
                    <a:bodyPr/>
                    <a:lstStyle/>
                    <a:p>
                      <a:pPr algn="l"/>
                      <a:r>
                        <a:rPr lang="en-GB" sz="1300">
                          <a:effectLst/>
                        </a:rPr>
                        <a:t>LE3</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a:effectLst/>
                        </a:rPr>
                        <a:t>Life expectancy at birth by sex [SDG_03_10]</a:t>
                      </a:r>
                      <a:endParaRPr lang="en-GB" sz="1300" b="1">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5"/>
                  </a:ext>
                </a:extLst>
              </a:tr>
              <a:tr h="400704">
                <a:tc>
                  <a:txBody>
                    <a:bodyPr/>
                    <a:lstStyle/>
                    <a:p>
                      <a:pPr algn="l"/>
                      <a:r>
                        <a:rPr lang="en-GB" sz="1300">
                          <a:effectLst/>
                        </a:rPr>
                        <a:t>CPR16</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Corruption Perceptions Index (source: Transparency International) [SDG_16_50]</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6"/>
                  </a:ext>
                </a:extLst>
              </a:tr>
              <a:tr h="400704">
                <a:tc>
                  <a:txBody>
                    <a:bodyPr/>
                    <a:lstStyle/>
                    <a:p>
                      <a:pPr algn="l"/>
                      <a:r>
                        <a:rPr lang="en-GB" sz="1300">
                          <a:effectLst/>
                        </a:rPr>
                        <a:t>CMUR12</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Circular material use rate [SDG_12_41]</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7"/>
                  </a:ext>
                </a:extLst>
              </a:tr>
              <a:tr h="303639">
                <a:tc>
                  <a:txBody>
                    <a:bodyPr/>
                    <a:lstStyle/>
                    <a:p>
                      <a:pPr algn="l"/>
                      <a:r>
                        <a:rPr lang="en-GB" sz="1300">
                          <a:effectLst/>
                        </a:rPr>
                        <a:t>ADI10</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Adjusted gross disposable income of households per capita [SDG_10_20]</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8"/>
                  </a:ext>
                </a:extLst>
              </a:tr>
              <a:tr h="601056">
                <a:tc>
                  <a:txBody>
                    <a:bodyPr/>
                    <a:lstStyle/>
                    <a:p>
                      <a:pPr algn="l"/>
                      <a:r>
                        <a:rPr lang="en-GB" sz="1300">
                          <a:effectLst/>
                        </a:rPr>
                        <a:t>PROC162009</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Population reporting occurrence of crime, violence or vandalism in their area by poverty status [SDG_16_20]</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9"/>
                  </a:ext>
                </a:extLst>
              </a:tr>
              <a:tr h="552830">
                <a:tc>
                  <a:txBody>
                    <a:bodyPr/>
                    <a:lstStyle/>
                    <a:p>
                      <a:pPr algn="l"/>
                      <a:r>
                        <a:rPr lang="en-GB" sz="1300">
                          <a:effectLst/>
                        </a:rPr>
                        <a:t>COP12</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Average CO2 emissions per km from new passenger cars (source: EEA, DG CLIMA) [SDG_12_30]</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10"/>
                  </a:ext>
                </a:extLst>
              </a:tr>
              <a:tr h="303639">
                <a:tc>
                  <a:txBody>
                    <a:bodyPr/>
                    <a:lstStyle/>
                    <a:p>
                      <a:pPr algn="l"/>
                      <a:r>
                        <a:rPr lang="en-GB" sz="1300">
                          <a:effectLst/>
                        </a:rPr>
                        <a:t>RR11</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Recycling rate of municipal waste [SDG_11_60]</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11"/>
                  </a:ext>
                </a:extLst>
              </a:tr>
              <a:tr h="303639">
                <a:tc>
                  <a:txBody>
                    <a:bodyPr/>
                    <a:lstStyle/>
                    <a:p>
                      <a:pPr algn="l"/>
                      <a:r>
                        <a:rPr lang="en-GB" sz="1300">
                          <a:effectLst/>
                        </a:rPr>
                        <a:t>AEI9</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Air emission intensity from industry [SDG_09_70]</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12"/>
                  </a:ext>
                </a:extLst>
              </a:tr>
              <a:tr h="400704">
                <a:tc>
                  <a:txBody>
                    <a:bodyPr/>
                    <a:lstStyle/>
                    <a:p>
                      <a:pPr algn="l"/>
                      <a:r>
                        <a:rPr lang="en-GB" sz="1300">
                          <a:effectLst/>
                        </a:rPr>
                        <a:t>RMC12</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Raw material consumption (RMC) [SDG_12_21]</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13"/>
                  </a:ext>
                </a:extLst>
              </a:tr>
              <a:tr h="552830">
                <a:tc>
                  <a:txBody>
                    <a:bodyPr/>
                    <a:lstStyle/>
                    <a:p>
                      <a:pPr algn="l"/>
                      <a:r>
                        <a:rPr lang="en-GB" sz="1300">
                          <a:effectLst/>
                        </a:rPr>
                        <a:t>YPET8</a:t>
                      </a:r>
                      <a:endParaRPr lang="en-GB" sz="13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300" b="1" dirty="0">
                          <a:effectLst/>
                        </a:rPr>
                        <a:t>Young people neither in employment nor in education and training by sex (NEET) [SDG_08_20]</a:t>
                      </a:r>
                      <a:endParaRPr lang="en-GB" sz="13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14"/>
                  </a:ext>
                </a:extLst>
              </a:tr>
            </a:tbl>
          </a:graphicData>
        </a:graphic>
      </p:graphicFrame>
      <p:graphicFrame>
        <p:nvGraphicFramePr>
          <p:cNvPr id="7" name="Table 6"/>
          <p:cNvGraphicFramePr>
            <a:graphicFrameLocks noGrp="1"/>
          </p:cNvGraphicFramePr>
          <p:nvPr/>
        </p:nvGraphicFramePr>
        <p:xfrm>
          <a:off x="6096000" y="882185"/>
          <a:ext cx="5969635" cy="5862415"/>
        </p:xfrm>
        <a:graphic>
          <a:graphicData uri="http://schemas.openxmlformats.org/drawingml/2006/table">
            <a:tbl>
              <a:tblPr firstRow="1" firstCol="1" bandRow="1">
                <a:tableStyleId>{5C22544A-7EE6-4342-B048-85BDC9FD1C3A}</a:tableStyleId>
              </a:tblPr>
              <a:tblGrid>
                <a:gridCol w="723379">
                  <a:extLst>
                    <a:ext uri="{9D8B030D-6E8A-4147-A177-3AD203B41FA5}">
                      <a16:colId xmlns:a16="http://schemas.microsoft.com/office/drawing/2014/main" val="20000"/>
                    </a:ext>
                  </a:extLst>
                </a:gridCol>
                <a:gridCol w="5246256">
                  <a:extLst>
                    <a:ext uri="{9D8B030D-6E8A-4147-A177-3AD203B41FA5}">
                      <a16:colId xmlns:a16="http://schemas.microsoft.com/office/drawing/2014/main" val="20001"/>
                    </a:ext>
                  </a:extLst>
                </a:gridCol>
              </a:tblGrid>
              <a:tr h="524603">
                <a:tc>
                  <a:txBody>
                    <a:bodyPr/>
                    <a:lstStyle/>
                    <a:p>
                      <a:pPr algn="l"/>
                      <a:r>
                        <a:rPr lang="en-GB" sz="1050">
                          <a:effectLst/>
                        </a:rPr>
                        <a:t>LTUR82011</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dirty="0">
                          <a:solidFill>
                            <a:schemeClr val="tx1"/>
                          </a:solidFill>
                          <a:effectLst/>
                        </a:rPr>
                        <a:t>Long-term unemployment rate by sex [SDG_08_40]</a:t>
                      </a:r>
                      <a:endParaRPr lang="en-GB" sz="14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0"/>
                  </a:ext>
                </a:extLst>
              </a:tr>
              <a:tr h="352164">
                <a:tc>
                  <a:txBody>
                    <a:bodyPr/>
                    <a:lstStyle/>
                    <a:p>
                      <a:pPr algn="l"/>
                      <a:r>
                        <a:rPr lang="en-GB" sz="1050">
                          <a:effectLst/>
                        </a:rPr>
                        <a:t>ISGDP8</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Investment share of GDP by institutional sectors [SDG_08_11]</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1"/>
                  </a:ext>
                </a:extLst>
              </a:tr>
              <a:tr h="352164">
                <a:tc>
                  <a:txBody>
                    <a:bodyPr/>
                    <a:lstStyle/>
                    <a:p>
                      <a:pPr algn="l"/>
                      <a:r>
                        <a:rPr lang="en-GB" sz="1050">
                          <a:effectLst/>
                        </a:rPr>
                        <a:t>PUWH7</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Population unable to keep home adequately warm by poverty status [SDG_07_60]</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2"/>
                  </a:ext>
                </a:extLst>
              </a:tr>
              <a:tr h="352164">
                <a:tc>
                  <a:txBody>
                    <a:bodyPr/>
                    <a:lstStyle/>
                    <a:p>
                      <a:pPr algn="l"/>
                      <a:r>
                        <a:rPr lang="en-GB" sz="1050">
                          <a:effectLst/>
                        </a:rPr>
                        <a:t>PCR5</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Persons outside the labour force due to caring responsibilities by sex [SDG_05_40]</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3"/>
                  </a:ext>
                </a:extLst>
              </a:tr>
              <a:tr h="524603">
                <a:tc>
                  <a:txBody>
                    <a:bodyPr/>
                    <a:lstStyle/>
                    <a:p>
                      <a:pPr algn="l"/>
                      <a:r>
                        <a:rPr lang="en-GB" sz="1050">
                          <a:effectLst/>
                        </a:rPr>
                        <a:t>SRES72004</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Share of renewable energy in gross final energy consumption by sector [SDG_07_40]</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4"/>
                  </a:ext>
                </a:extLst>
              </a:tr>
              <a:tr h="352164">
                <a:tc>
                  <a:txBody>
                    <a:bodyPr/>
                    <a:lstStyle/>
                    <a:p>
                      <a:pPr algn="l"/>
                      <a:r>
                        <a:rPr lang="en-GB" sz="1050">
                          <a:effectLst/>
                        </a:rPr>
                        <a:t>EPR7</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Energy productivity [SDG_07_30]</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5"/>
                  </a:ext>
                </a:extLst>
              </a:tr>
              <a:tr h="352164">
                <a:tc>
                  <a:txBody>
                    <a:bodyPr/>
                    <a:lstStyle/>
                    <a:p>
                      <a:pPr algn="l"/>
                      <a:r>
                        <a:rPr lang="en-GB" sz="1050">
                          <a:effectLst/>
                        </a:rPr>
                        <a:t>WEI6</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Water exploitation index, plus (WEI+) (source: EEA) [SDG_06_60]</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6"/>
                  </a:ext>
                </a:extLst>
              </a:tr>
              <a:tr h="352164">
                <a:tc>
                  <a:txBody>
                    <a:bodyPr/>
                    <a:lstStyle/>
                    <a:p>
                      <a:pPr algn="l"/>
                      <a:r>
                        <a:rPr lang="en-GB" sz="1050">
                          <a:effectLst/>
                        </a:rPr>
                        <a:t>GPG5</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a:effectLst/>
                        </a:rPr>
                        <a:t>Gender pay gap in unadjusted form [SDG_05_20]</a:t>
                      </a:r>
                      <a:endParaRPr lang="en-GB" sz="1400" b="1">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7"/>
                  </a:ext>
                </a:extLst>
              </a:tr>
              <a:tr h="352164">
                <a:tc>
                  <a:txBody>
                    <a:bodyPr/>
                    <a:lstStyle/>
                    <a:p>
                      <a:pPr algn="l"/>
                      <a:r>
                        <a:rPr lang="en-GB" sz="1050">
                          <a:effectLst/>
                        </a:rPr>
                        <a:t>AOF2</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Area under organic farming [SDG_02_40]</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8"/>
                  </a:ext>
                </a:extLst>
              </a:tr>
              <a:tr h="352164">
                <a:tc>
                  <a:txBody>
                    <a:bodyPr/>
                    <a:lstStyle/>
                    <a:p>
                      <a:pPr algn="l"/>
                      <a:r>
                        <a:rPr lang="en-GB" sz="1050">
                          <a:effectLst/>
                        </a:rPr>
                        <a:t>TEA4</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Tertiary educational attainment by sex [SDG_04_20]</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09"/>
                  </a:ext>
                </a:extLst>
              </a:tr>
              <a:tr h="352164">
                <a:tc>
                  <a:txBody>
                    <a:bodyPr/>
                    <a:lstStyle/>
                    <a:p>
                      <a:pPr algn="l"/>
                      <a:r>
                        <a:rPr lang="en-GB" sz="1050">
                          <a:effectLst/>
                        </a:rPr>
                        <a:t>SRUN3</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Self-reported unmet need for medical examination and care by sex [SDG_03_60]</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10"/>
                  </a:ext>
                </a:extLst>
              </a:tr>
              <a:tr h="352164">
                <a:tc>
                  <a:txBody>
                    <a:bodyPr/>
                    <a:lstStyle/>
                    <a:p>
                      <a:pPr algn="l"/>
                      <a:r>
                        <a:rPr lang="en-GB" sz="1050">
                          <a:effectLst/>
                        </a:rPr>
                        <a:t>GVGHS3</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Share of people with good or very good perceived health by sex [SDG_03_20]</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11"/>
                  </a:ext>
                </a:extLst>
              </a:tr>
              <a:tr h="352164">
                <a:tc>
                  <a:txBody>
                    <a:bodyPr/>
                    <a:lstStyle/>
                    <a:p>
                      <a:pPr algn="l"/>
                      <a:r>
                        <a:rPr lang="en-GB" sz="1050">
                          <a:effectLst/>
                        </a:rPr>
                        <a:t>HLY3</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Healthy life years at birth by sex [SDG_03_11]</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12"/>
                  </a:ext>
                </a:extLst>
              </a:tr>
              <a:tr h="641181">
                <a:tc>
                  <a:txBody>
                    <a:bodyPr/>
                    <a:lstStyle/>
                    <a:p>
                      <a:pPr algn="l"/>
                      <a:r>
                        <a:rPr lang="en-GB" sz="1050">
                          <a:effectLst/>
                        </a:rPr>
                        <a:t>MPR1</a:t>
                      </a:r>
                      <a:endParaRPr lang="en-GB" sz="1400">
                        <a:effectLst/>
                        <a:latin typeface="Calibri" panose="020F0502020204030204" pitchFamily="34" charset="0"/>
                        <a:ea typeface="Calibri" panose="020F0502020204030204" pitchFamily="34" charset="0"/>
                      </a:endParaRPr>
                    </a:p>
                  </a:txBody>
                  <a:tcPr marL="44450" marR="44450" marT="0" marB="0" anchor="ctr"/>
                </a:tc>
                <a:tc>
                  <a:txBody>
                    <a:bodyPr/>
                    <a:lstStyle/>
                    <a:p>
                      <a:pPr algn="l"/>
                      <a:r>
                        <a:rPr lang="en-GB" sz="1400" b="1" dirty="0">
                          <a:effectLst/>
                        </a:rPr>
                        <a:t>Persons at risk of monetary poverty after social transfers - EU-SILC and ECHP surveys [SDG_01_20]</a:t>
                      </a:r>
                      <a:endParaRPr lang="en-GB" sz="1400" b="1" dirty="0">
                        <a:effectLst/>
                        <a:latin typeface="Calibri" panose="020F0502020204030204" pitchFamily="34" charset="0"/>
                        <a:ea typeface="Calibri" panose="020F050202020403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5130"/>
            <a:ext cx="10752000" cy="469718"/>
          </a:xfrm>
        </p:spPr>
        <p:txBody>
          <a:bodyPr/>
          <a:lstStyle/>
          <a:p>
            <a:r>
              <a:rPr lang="en-GB" sz="3200" dirty="0"/>
              <a:t>Functional Principal Component Analysis</a:t>
            </a:r>
          </a:p>
        </p:txBody>
      </p:sp>
      <p:pic>
        <p:nvPicPr>
          <p:cNvPr id="4" name="Obrázek 1"/>
          <p:cNvPicPr/>
          <p:nvPr/>
        </p:nvPicPr>
        <p:blipFill>
          <a:blip r:embed="rId3"/>
          <a:stretch>
            <a:fillRect/>
          </a:stretch>
        </p:blipFill>
        <p:spPr>
          <a:xfrm>
            <a:off x="5870121" y="1605296"/>
            <a:ext cx="5892388" cy="4564814"/>
          </a:xfrm>
          <a:prstGeom prst="rect">
            <a:avLst/>
          </a:prstGeom>
        </p:spPr>
      </p:pic>
      <p:sp>
        <p:nvSpPr>
          <p:cNvPr id="6" name="TextBox 5"/>
          <p:cNvSpPr txBox="1"/>
          <p:nvPr/>
        </p:nvSpPr>
        <p:spPr>
          <a:xfrm>
            <a:off x="5984979" y="1035406"/>
            <a:ext cx="6094638" cy="369332"/>
          </a:xfrm>
          <a:prstGeom prst="rect">
            <a:avLst/>
          </a:prstGeom>
          <a:noFill/>
        </p:spPr>
        <p:txBody>
          <a:bodyPr wrap="square">
            <a:spAutoFit/>
          </a:bodyPr>
          <a:lstStyle/>
          <a:p>
            <a:r>
              <a:rPr lang="cs-CZ" sz="1800" b="1" dirty="0" err="1">
                <a:solidFill>
                  <a:srgbClr val="FF0000"/>
                </a:solidFill>
              </a:rPr>
              <a:t>Figure</a:t>
            </a:r>
            <a:r>
              <a:rPr lang="cs-CZ" sz="1800" b="1" dirty="0">
                <a:solidFill>
                  <a:srgbClr val="FF0000"/>
                </a:solidFill>
              </a:rPr>
              <a:t> 17: </a:t>
            </a:r>
            <a:r>
              <a:rPr lang="cs-CZ" dirty="0"/>
              <a:t>T</a:t>
            </a:r>
            <a:r>
              <a:rPr lang="en-GB" dirty="0"/>
              <a:t>he PCA scores, including explained variance</a:t>
            </a:r>
          </a:p>
        </p:txBody>
      </p:sp>
      <p:pic>
        <p:nvPicPr>
          <p:cNvPr id="7" name="Obrázek 9"/>
          <p:cNvPicPr/>
          <p:nvPr/>
        </p:nvPicPr>
        <p:blipFill>
          <a:blip r:embed="rId4"/>
          <a:stretch>
            <a:fillRect/>
          </a:stretch>
        </p:blipFill>
        <p:spPr>
          <a:xfrm>
            <a:off x="255134" y="1339883"/>
            <a:ext cx="5485471" cy="5393426"/>
          </a:xfrm>
          <a:prstGeom prst="rect">
            <a:avLst/>
          </a:prstGeom>
        </p:spPr>
      </p:pic>
      <p:sp>
        <p:nvSpPr>
          <p:cNvPr id="9" name="TextBox 8"/>
          <p:cNvSpPr txBox="1"/>
          <p:nvPr/>
        </p:nvSpPr>
        <p:spPr>
          <a:xfrm>
            <a:off x="255134" y="1001328"/>
            <a:ext cx="5614987" cy="338554"/>
          </a:xfrm>
          <a:prstGeom prst="rect">
            <a:avLst/>
          </a:prstGeom>
          <a:noFill/>
        </p:spPr>
        <p:txBody>
          <a:bodyPr wrap="square">
            <a:spAutoFit/>
          </a:bodyPr>
          <a:lstStyle/>
          <a:p>
            <a:r>
              <a:rPr lang="cs-CZ" sz="1600" b="1" dirty="0" err="1">
                <a:solidFill>
                  <a:srgbClr val="FF0000"/>
                </a:solidFill>
              </a:rPr>
              <a:t>Figure</a:t>
            </a:r>
            <a:r>
              <a:rPr lang="cs-CZ" sz="1600" b="1" dirty="0">
                <a:solidFill>
                  <a:srgbClr val="FF0000"/>
                </a:solidFill>
              </a:rPr>
              <a:t> 16: </a:t>
            </a:r>
            <a:r>
              <a:rPr lang="en-US" sz="1600" dirty="0"/>
              <a:t>Results of Functional </a:t>
            </a:r>
            <a:r>
              <a:rPr lang="cs-CZ" sz="1600" dirty="0"/>
              <a:t>PCA </a:t>
            </a:r>
            <a:r>
              <a:rPr lang="en-US" sz="1600" dirty="0"/>
              <a:t>for Selected Indicators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19657"/>
            <a:ext cx="10752000" cy="1107206"/>
          </a:xfrm>
        </p:spPr>
        <p:txBody>
          <a:bodyPr/>
          <a:lstStyle/>
          <a:p>
            <a:r>
              <a:rPr lang="en-GB" sz="3200" b="1" dirty="0"/>
              <a:t>Functional Principal Component Analysis</a:t>
            </a:r>
            <a:r>
              <a:rPr lang="cs-CZ" sz="3200" b="1" dirty="0"/>
              <a:t> </a:t>
            </a:r>
            <a:r>
              <a:rPr lang="cs-CZ" sz="3200" dirty="0"/>
              <a:t>- notes</a:t>
            </a:r>
            <a:endParaRPr lang="en-GB" sz="3200" dirty="0"/>
          </a:p>
        </p:txBody>
      </p:sp>
      <p:sp>
        <p:nvSpPr>
          <p:cNvPr id="10" name="Content Placeholder 9"/>
          <p:cNvSpPr txBox="1">
            <a:spLocks noGrp="1"/>
          </p:cNvSpPr>
          <p:nvPr>
            <p:ph idx="1"/>
          </p:nvPr>
        </p:nvSpPr>
        <p:spPr>
          <a:xfrm>
            <a:off x="402144" y="1187360"/>
            <a:ext cx="11387711" cy="4991110"/>
          </a:xfrm>
          <a:prstGeom prst="rect">
            <a:avLst/>
          </a:prstGeom>
          <a:noFill/>
        </p:spPr>
        <p:txBody>
          <a:bodyPr wrap="square">
            <a:spAutoFit/>
          </a:bodyPr>
          <a:lstStyle/>
          <a:p>
            <a:r>
              <a:rPr lang="cs-CZ" sz="2000" b="1" dirty="0" err="1">
                <a:solidFill>
                  <a:srgbClr val="FF0000"/>
                </a:solidFill>
              </a:rPr>
              <a:t>Figure</a:t>
            </a:r>
            <a:r>
              <a:rPr lang="cs-CZ" sz="2000" b="1" dirty="0">
                <a:solidFill>
                  <a:srgbClr val="FF0000"/>
                </a:solidFill>
              </a:rPr>
              <a:t> 16</a:t>
            </a:r>
            <a:endParaRPr lang="cs-CZ" sz="2000" dirty="0"/>
          </a:p>
          <a:p>
            <a:pPr marL="571500" indent="-571500">
              <a:buFont typeface="+mj-lt"/>
              <a:buAutoNum type="romanLcPeriod"/>
            </a:pPr>
            <a:r>
              <a:rPr lang="en-GB" sz="2000" b="1" dirty="0">
                <a:highlight>
                  <a:srgbClr val="FFFF00"/>
                </a:highlight>
              </a:rPr>
              <a:t>The upper left figure </a:t>
            </a:r>
            <a:r>
              <a:rPr lang="en-GB" sz="2000" b="1" dirty="0"/>
              <a:t>displays original data</a:t>
            </a:r>
            <a:r>
              <a:rPr lang="cs-CZ" sz="2000" b="1" dirty="0"/>
              <a:t>.</a:t>
            </a:r>
          </a:p>
          <a:p>
            <a:pPr marL="571500" indent="-571500">
              <a:buFont typeface="+mj-lt"/>
              <a:buAutoNum type="romanLcPeriod"/>
            </a:pPr>
            <a:r>
              <a:rPr lang="en-GB" sz="2000" b="1" dirty="0">
                <a:highlight>
                  <a:srgbClr val="FFFF00"/>
                </a:highlight>
              </a:rPr>
              <a:t>The upper right figure </a:t>
            </a:r>
            <a:r>
              <a:rPr lang="en-GB" sz="2000" b="1" dirty="0"/>
              <a:t>contains smoothed data, which are necessary for the functional PCA approach (in the same scale as original data). </a:t>
            </a:r>
            <a:endParaRPr lang="cs-CZ" sz="2000" b="1" dirty="0"/>
          </a:p>
          <a:p>
            <a:pPr marL="571500" indent="-571500">
              <a:buFont typeface="+mj-lt"/>
              <a:buAutoNum type="romanLcPeriod"/>
            </a:pPr>
            <a:r>
              <a:rPr lang="en-GB" sz="2000" b="1" dirty="0">
                <a:highlight>
                  <a:srgbClr val="FFFF00"/>
                </a:highlight>
              </a:rPr>
              <a:t>The lower left figure </a:t>
            </a:r>
            <a:r>
              <a:rPr lang="en-GB" sz="2000" b="1" dirty="0"/>
              <a:t>includes the overall mean values for all the countries in the sample (in the same scale as well). </a:t>
            </a:r>
            <a:endParaRPr lang="cs-CZ" sz="2000" b="1" dirty="0"/>
          </a:p>
          <a:p>
            <a:pPr marL="571500" indent="-571500" algn="just">
              <a:buFont typeface="+mj-lt"/>
              <a:buAutoNum type="romanLcPeriod"/>
            </a:pPr>
            <a:r>
              <a:rPr lang="en-GB" sz="2000" b="1" dirty="0">
                <a:highlight>
                  <a:srgbClr val="FFFF00"/>
                </a:highlight>
              </a:rPr>
              <a:t>The lower right figure </a:t>
            </a:r>
            <a:r>
              <a:rPr lang="en-GB" sz="2000" b="1" dirty="0"/>
              <a:t>involves functional PC1 and PC2 (scaled: the scale is not comparable, but sign and magnitude are informative)</a:t>
            </a:r>
            <a:r>
              <a:rPr lang="cs-CZ" sz="2000" b="1" dirty="0"/>
              <a:t>: </a:t>
            </a:r>
            <a:r>
              <a:rPr lang="en-GB" sz="2000" b="1" dirty="0"/>
              <a:t>the PCA loadings plots for PC1 </a:t>
            </a:r>
            <a:r>
              <a:rPr lang="cs-CZ" sz="2000" b="1" dirty="0"/>
              <a:t>(</a:t>
            </a:r>
            <a:r>
              <a:rPr lang="cs-CZ" sz="2000" b="1" dirty="0" err="1"/>
              <a:t>red</a:t>
            </a:r>
            <a:r>
              <a:rPr lang="cs-CZ" sz="2000" b="1" dirty="0"/>
              <a:t>) </a:t>
            </a:r>
            <a:r>
              <a:rPr lang="en-GB" sz="2000" b="1" dirty="0"/>
              <a:t>and PC2 </a:t>
            </a:r>
            <a:r>
              <a:rPr lang="cs-CZ" sz="2000" b="1" dirty="0"/>
              <a:t>(blue) </a:t>
            </a:r>
            <a:r>
              <a:rPr lang="en-GB" sz="2000" dirty="0"/>
              <a:t>are displayed. </a:t>
            </a:r>
            <a:endParaRPr lang="cs-CZ" sz="2000" dirty="0"/>
          </a:p>
          <a:p>
            <a:pPr algn="just"/>
            <a:r>
              <a:rPr lang="cs-CZ" sz="2000" b="1" dirty="0" err="1">
                <a:solidFill>
                  <a:srgbClr val="FF0000"/>
                </a:solidFill>
              </a:rPr>
              <a:t>Figure</a:t>
            </a:r>
            <a:r>
              <a:rPr lang="cs-CZ" sz="2000" b="1" dirty="0">
                <a:solidFill>
                  <a:srgbClr val="FF0000"/>
                </a:solidFill>
              </a:rPr>
              <a:t> 17</a:t>
            </a:r>
            <a:endParaRPr lang="cs-CZ" sz="2000" dirty="0"/>
          </a:p>
          <a:p>
            <a:pPr marL="514350" indent="-514350" algn="just">
              <a:buFont typeface="+mj-lt"/>
              <a:buAutoNum type="romanLcPeriod"/>
            </a:pPr>
            <a:r>
              <a:rPr lang="en-GB" sz="2000" b="1" dirty="0">
                <a:highlight>
                  <a:srgbClr val="FFFF00"/>
                </a:highlight>
              </a:rPr>
              <a:t>The increase of the red curve</a:t>
            </a:r>
            <a:r>
              <a:rPr lang="cs-CZ" sz="2000" b="1" dirty="0">
                <a:highlight>
                  <a:srgbClr val="FFFF00"/>
                </a:highlight>
              </a:rPr>
              <a:t> </a:t>
            </a:r>
            <a:r>
              <a:rPr lang="cs-CZ" sz="2000" b="1" dirty="0"/>
              <a:t>in </a:t>
            </a:r>
            <a:r>
              <a:rPr lang="cs-CZ" sz="2000" b="1" dirty="0" err="1">
                <a:solidFill>
                  <a:srgbClr val="FF0000"/>
                </a:solidFill>
              </a:rPr>
              <a:t>Figure</a:t>
            </a:r>
            <a:r>
              <a:rPr lang="cs-CZ" sz="2000" b="1" dirty="0">
                <a:solidFill>
                  <a:srgbClr val="FF0000"/>
                </a:solidFill>
              </a:rPr>
              <a:t> 1 </a:t>
            </a:r>
            <a:r>
              <a:rPr lang="cs-CZ" sz="2000" dirty="0"/>
              <a:t>– </a:t>
            </a:r>
            <a:r>
              <a:rPr lang="en-GB" sz="2000" dirty="0"/>
              <a:t>the values of two groups of the countries </a:t>
            </a:r>
            <a:r>
              <a:rPr lang="en-GB" sz="2000" b="1" dirty="0"/>
              <a:t>in the right part </a:t>
            </a:r>
            <a:r>
              <a:rPr lang="en-GB" sz="2000" dirty="0"/>
              <a:t>of </a:t>
            </a:r>
            <a:r>
              <a:rPr lang="en-GB" sz="2000" b="1" dirty="0">
                <a:solidFill>
                  <a:srgbClr val="FF0000"/>
                </a:solidFill>
              </a:rPr>
              <a:t>Figure 2</a:t>
            </a:r>
            <a:r>
              <a:rPr lang="en-GB" sz="2000" dirty="0"/>
              <a:t> increase more substantially relative to the average. </a:t>
            </a:r>
            <a:endParaRPr lang="cs-CZ" sz="2000" dirty="0"/>
          </a:p>
          <a:p>
            <a:pPr marL="514350" indent="-514350" algn="just">
              <a:buFont typeface="+mj-lt"/>
              <a:buAutoNum type="romanLcPeriod"/>
            </a:pPr>
            <a:r>
              <a:rPr lang="en-GB" sz="2000" b="1" dirty="0">
                <a:highlight>
                  <a:srgbClr val="FFFF00"/>
                </a:highlight>
              </a:rPr>
              <a:t>The increase of the blue curve</a:t>
            </a:r>
            <a:r>
              <a:rPr lang="cs-CZ" sz="2000" b="1" dirty="0"/>
              <a:t> in </a:t>
            </a:r>
            <a:r>
              <a:rPr lang="cs-CZ" sz="2000" b="1" dirty="0" err="1">
                <a:solidFill>
                  <a:srgbClr val="FF0000"/>
                </a:solidFill>
              </a:rPr>
              <a:t>Figure</a:t>
            </a:r>
            <a:r>
              <a:rPr lang="cs-CZ" sz="2000" b="1" dirty="0">
                <a:solidFill>
                  <a:srgbClr val="FF0000"/>
                </a:solidFill>
              </a:rPr>
              <a:t> 1 </a:t>
            </a:r>
            <a:r>
              <a:rPr lang="cs-CZ" sz="2000" dirty="0"/>
              <a:t>–</a:t>
            </a:r>
            <a:r>
              <a:rPr lang="en-GB" sz="2000" dirty="0"/>
              <a:t> the values of two groups of the countries </a:t>
            </a:r>
            <a:r>
              <a:rPr lang="en-GB" sz="2000" b="1" dirty="0"/>
              <a:t>in the upper part </a:t>
            </a:r>
            <a:r>
              <a:rPr lang="en-GB" sz="2000" dirty="0"/>
              <a:t>of </a:t>
            </a:r>
            <a:r>
              <a:rPr lang="en-GB" sz="2000" b="1" dirty="0">
                <a:solidFill>
                  <a:srgbClr val="FF0000"/>
                </a:solidFill>
              </a:rPr>
              <a:t>Figure 2</a:t>
            </a:r>
            <a:r>
              <a:rPr lang="en-GB" sz="2000" dirty="0"/>
              <a:t> increase more substantially relative to the average values.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5129"/>
            <a:ext cx="10752000" cy="912953"/>
          </a:xfrm>
        </p:spPr>
        <p:txBody>
          <a:bodyPr/>
          <a:lstStyle/>
          <a:p>
            <a:r>
              <a:rPr lang="en-GB" sz="4800" dirty="0"/>
              <a:t>Principal Component Regression Analysis</a:t>
            </a:r>
          </a:p>
        </p:txBody>
      </p:sp>
      <p:pic>
        <p:nvPicPr>
          <p:cNvPr id="4" name="Obrázek 2"/>
          <p:cNvPicPr/>
          <p:nvPr/>
        </p:nvPicPr>
        <p:blipFill>
          <a:blip r:embed="rId3"/>
          <a:stretch>
            <a:fillRect/>
          </a:stretch>
        </p:blipFill>
        <p:spPr>
          <a:xfrm>
            <a:off x="332510" y="1695004"/>
            <a:ext cx="6868390" cy="4869543"/>
          </a:xfrm>
          <a:prstGeom prst="rect">
            <a:avLst/>
          </a:prstGeom>
        </p:spPr>
      </p:pic>
      <p:sp>
        <p:nvSpPr>
          <p:cNvPr id="6" name="TextBox 5"/>
          <p:cNvSpPr txBox="1"/>
          <p:nvPr/>
        </p:nvSpPr>
        <p:spPr>
          <a:xfrm>
            <a:off x="426028" y="1335190"/>
            <a:ext cx="6094638" cy="369332"/>
          </a:xfrm>
          <a:prstGeom prst="rect">
            <a:avLst/>
          </a:prstGeom>
          <a:noFill/>
        </p:spPr>
        <p:txBody>
          <a:bodyPr wrap="square">
            <a:spAutoFit/>
          </a:bodyPr>
          <a:lstStyle/>
          <a:p>
            <a:r>
              <a:rPr lang="cs-CZ" sz="1800" b="1" dirty="0" err="1">
                <a:solidFill>
                  <a:srgbClr val="FF0000"/>
                </a:solidFill>
              </a:rPr>
              <a:t>Figure</a:t>
            </a:r>
            <a:r>
              <a:rPr lang="cs-CZ" sz="1800" b="1" dirty="0">
                <a:solidFill>
                  <a:srgbClr val="FF0000"/>
                </a:solidFill>
              </a:rPr>
              <a:t> 18: </a:t>
            </a:r>
            <a:r>
              <a:rPr lang="en-GB" dirty="0"/>
              <a:t>Results of Principal Component Regression Analysis</a:t>
            </a:r>
          </a:p>
        </p:txBody>
      </p:sp>
      <p:sp>
        <p:nvSpPr>
          <p:cNvPr id="8" name="TextBox 7"/>
          <p:cNvSpPr txBox="1"/>
          <p:nvPr/>
        </p:nvSpPr>
        <p:spPr>
          <a:xfrm>
            <a:off x="7408718" y="1335190"/>
            <a:ext cx="4450771" cy="4801314"/>
          </a:xfrm>
          <a:prstGeom prst="rect">
            <a:avLst/>
          </a:prstGeom>
          <a:noFill/>
        </p:spPr>
        <p:txBody>
          <a:bodyPr wrap="square">
            <a:spAutoFit/>
          </a:bodyPr>
          <a:lstStyle/>
          <a:p>
            <a:pPr marL="285750" indent="-285750" algn="just">
              <a:buFont typeface="Arial" panose="020B0604020202020204" pitchFamily="34" charset="0"/>
              <a:buChar char="•"/>
            </a:pPr>
            <a:r>
              <a:rPr lang="en-US" b="1" dirty="0">
                <a:solidFill>
                  <a:srgbClr val="FF0000"/>
                </a:solidFill>
              </a:rPr>
              <a:t>The PCA regression </a:t>
            </a:r>
            <a:r>
              <a:rPr lang="en-US" b="1" dirty="0"/>
              <a:t>on </a:t>
            </a:r>
            <a:r>
              <a:rPr lang="en-US" b="1" dirty="0">
                <a:solidFill>
                  <a:srgbClr val="FF0000"/>
                </a:solidFill>
              </a:rPr>
              <a:t>the HPI </a:t>
            </a:r>
            <a:r>
              <a:rPr lang="en-US" b="1" dirty="0"/>
              <a:t>over the period of the common years </a:t>
            </a:r>
            <a:r>
              <a:rPr lang="en-US" b="1" dirty="0">
                <a:solidFill>
                  <a:srgbClr val="FF0000"/>
                </a:solidFill>
              </a:rPr>
              <a:t>2013-2020; </a:t>
            </a:r>
            <a:r>
              <a:rPr lang="en-US" dirty="0"/>
              <a:t>Luxembourg excluded;</a:t>
            </a:r>
          </a:p>
          <a:p>
            <a:pPr marL="285750" indent="-285750" algn="just">
              <a:buFont typeface="Arial" panose="020B0604020202020204" pitchFamily="34" charset="0"/>
              <a:buChar char="•"/>
            </a:pPr>
            <a:r>
              <a:rPr lang="en-US" dirty="0"/>
              <a:t>The regression coefficients shown in Figure </a:t>
            </a:r>
            <a:r>
              <a:rPr lang="cs-CZ" dirty="0"/>
              <a:t>18</a:t>
            </a:r>
            <a:r>
              <a:rPr lang="en-US" dirty="0"/>
              <a:t>:  </a:t>
            </a:r>
          </a:p>
          <a:p>
            <a:pPr marL="342900" indent="-342900" algn="just">
              <a:buFont typeface="+mj-lt"/>
              <a:buAutoNum type="arabicPeriod"/>
            </a:pPr>
            <a:r>
              <a:rPr lang="en-US" b="1" dirty="0">
                <a:solidFill>
                  <a:srgbClr val="FF0000"/>
                </a:solidFill>
              </a:rPr>
              <a:t>THE X-AXIS </a:t>
            </a:r>
            <a:r>
              <a:rPr lang="en-US" dirty="0"/>
              <a:t>– </a:t>
            </a:r>
            <a:r>
              <a:rPr lang="en-US" b="1" dirty="0"/>
              <a:t>the change of the coefficients over time, </a:t>
            </a:r>
          </a:p>
          <a:p>
            <a:pPr marL="342900" indent="-342900" algn="just">
              <a:buFont typeface="+mj-lt"/>
              <a:buAutoNum type="arabicPeriod"/>
            </a:pPr>
            <a:r>
              <a:rPr lang="en-US" b="1" dirty="0">
                <a:solidFill>
                  <a:srgbClr val="FF0000"/>
                </a:solidFill>
              </a:rPr>
              <a:t>THE Y-AXIS </a:t>
            </a:r>
            <a:r>
              <a:rPr lang="en-US" dirty="0"/>
              <a:t>– no meaning. </a:t>
            </a:r>
          </a:p>
          <a:p>
            <a:pPr marL="285750" indent="-285750" algn="just">
              <a:buFont typeface="Wingdings" panose="05000000000000000000" pitchFamily="2" charset="2"/>
              <a:buChar char="ü"/>
            </a:pPr>
            <a:r>
              <a:rPr lang="en-US" b="1" dirty="0">
                <a:solidFill>
                  <a:srgbClr val="FF0000"/>
                </a:solidFill>
              </a:rPr>
              <a:t>The highest positive values – ADI10, GVGHS3, </a:t>
            </a:r>
            <a:r>
              <a:rPr lang="en-US" dirty="0"/>
              <a:t>followed by </a:t>
            </a:r>
            <a:r>
              <a:rPr lang="en-US" b="1" dirty="0">
                <a:solidFill>
                  <a:srgbClr val="FF0000"/>
                </a:solidFill>
              </a:rPr>
              <a:t>RP12 and GGD17. </a:t>
            </a:r>
          </a:p>
          <a:p>
            <a:pPr marL="285750" indent="-285750" algn="just">
              <a:buFont typeface="Wingdings" panose="05000000000000000000" pitchFamily="2" charset="2"/>
              <a:buChar char="Ø"/>
            </a:pPr>
            <a:r>
              <a:rPr lang="en-US" dirty="0"/>
              <a:t>Their </a:t>
            </a:r>
            <a:r>
              <a:rPr lang="en-US" b="1" dirty="0"/>
              <a:t>mean values increased</a:t>
            </a:r>
            <a:r>
              <a:rPr lang="en-US" dirty="0"/>
              <a:t>. </a:t>
            </a:r>
          </a:p>
          <a:p>
            <a:pPr marL="285750" indent="-285750" algn="just">
              <a:buFont typeface="Wingdings" panose="05000000000000000000" pitchFamily="2" charset="2"/>
              <a:buChar char="Ø"/>
            </a:pPr>
            <a:r>
              <a:rPr lang="en-US" dirty="0"/>
              <a:t>For ADI10 the coefficient decreased for GVGHS3 this value increased; stable for other two variables. </a:t>
            </a:r>
          </a:p>
          <a:p>
            <a:pPr marL="285750" indent="-285750" algn="just">
              <a:buFont typeface="Wingdings" panose="05000000000000000000" pitchFamily="2" charset="2"/>
              <a:buChar char="ü"/>
            </a:pPr>
            <a:r>
              <a:rPr lang="en-US" b="1" dirty="0">
                <a:solidFill>
                  <a:srgbClr val="FF0000"/>
                </a:solidFill>
              </a:rPr>
              <a:t>The highest negative values</a:t>
            </a:r>
            <a:r>
              <a:rPr lang="en-US" b="1" dirty="0"/>
              <a:t> </a:t>
            </a:r>
            <a:r>
              <a:rPr lang="en-US" dirty="0"/>
              <a:t>– </a:t>
            </a:r>
            <a:r>
              <a:rPr lang="en-US" b="1" dirty="0">
                <a:solidFill>
                  <a:srgbClr val="FF0000"/>
                </a:solidFill>
              </a:rPr>
              <a:t>SET17</a:t>
            </a:r>
            <a:r>
              <a:rPr lang="en-US" dirty="0"/>
              <a:t>, followed by </a:t>
            </a:r>
            <a:r>
              <a:rPr lang="en-US" b="1" dirty="0">
                <a:solidFill>
                  <a:srgbClr val="FF0000"/>
                </a:solidFill>
              </a:rPr>
              <a:t>PUWH7</a:t>
            </a:r>
            <a:r>
              <a:rPr lang="en-US" dirty="0"/>
              <a:t> and </a:t>
            </a:r>
            <a:r>
              <a:rPr lang="en-US" b="1" dirty="0">
                <a:solidFill>
                  <a:srgbClr val="FF0000"/>
                </a:solidFill>
              </a:rPr>
              <a:t>RR11</a:t>
            </a:r>
            <a:r>
              <a:rPr lang="en-US" dirty="0"/>
              <a:t> indicator.</a:t>
            </a:r>
          </a:p>
          <a:p>
            <a:pPr marL="285750" indent="-285750" algn="just">
              <a:buFont typeface="Wingdings" panose="05000000000000000000" pitchFamily="2" charset="2"/>
              <a:buChar char="ü"/>
            </a:pPr>
            <a:r>
              <a:rPr lang="en-US" dirty="0"/>
              <a:t>The increase of RR11 contrary to SET17.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B1A96-2CDF-0521-6BEF-5C63697A4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3F163-4801-9A58-F100-F1030420CED0}"/>
              </a:ext>
            </a:extLst>
          </p:cNvPr>
          <p:cNvSpPr>
            <a:spLocks noGrp="1"/>
          </p:cNvSpPr>
          <p:nvPr>
            <p:ph type="title"/>
          </p:nvPr>
        </p:nvSpPr>
        <p:spPr>
          <a:xfrm>
            <a:off x="709490" y="1"/>
            <a:ext cx="11030566" cy="1166648"/>
          </a:xfrm>
        </p:spPr>
        <p:txBody>
          <a:bodyPr/>
          <a:lstStyle/>
          <a:p>
            <a:pPr algn="just"/>
            <a:r>
              <a:rPr lang="en-GB" sz="2800" b="1" dirty="0"/>
              <a:t>Measurement of the Progress towards the Current Sustainable Development Agenda – (Drastichová &amp; Filzmoser, being prepared)</a:t>
            </a:r>
            <a:endParaRPr lang="en-GB" sz="2800" dirty="0"/>
          </a:p>
        </p:txBody>
      </p:sp>
      <p:sp>
        <p:nvSpPr>
          <p:cNvPr id="3" name="Content Placeholder 2">
            <a:extLst>
              <a:ext uri="{FF2B5EF4-FFF2-40B4-BE49-F238E27FC236}">
                <a16:creationId xmlns:a16="http://schemas.microsoft.com/office/drawing/2014/main" id="{C54A518F-F5B1-120B-6460-52C729B683A5}"/>
              </a:ext>
            </a:extLst>
          </p:cNvPr>
          <p:cNvSpPr>
            <a:spLocks noGrp="1"/>
          </p:cNvSpPr>
          <p:nvPr>
            <p:ph idx="1"/>
          </p:nvPr>
        </p:nvSpPr>
        <p:spPr>
          <a:xfrm>
            <a:off x="273269" y="1418897"/>
            <a:ext cx="11645462" cy="4866289"/>
          </a:xfrm>
        </p:spPr>
        <p:txBody>
          <a:bodyPr>
            <a:normAutofit/>
          </a:bodyPr>
          <a:lstStyle/>
          <a:p>
            <a:r>
              <a:rPr lang="en-GB" b="1" dirty="0">
                <a:highlight>
                  <a:srgbClr val="FFFF00"/>
                </a:highlight>
              </a:rPr>
              <a:t>PCRA </a:t>
            </a:r>
            <a:r>
              <a:rPr lang="en-GB" b="1" dirty="0"/>
              <a:t>revealed that</a:t>
            </a:r>
            <a:r>
              <a:rPr lang="en-GB" b="1" dirty="0">
                <a:highlight>
                  <a:srgbClr val="FFFF00"/>
                </a:highlight>
              </a:rPr>
              <a:t> </a:t>
            </a:r>
            <a:endParaRPr lang="cs-CZ" b="1" dirty="0">
              <a:highlight>
                <a:srgbClr val="FFFF00"/>
              </a:highlight>
            </a:endParaRPr>
          </a:p>
          <a:p>
            <a:pPr marL="571500" indent="-571500" algn="just">
              <a:buFont typeface="+mj-lt"/>
              <a:buAutoNum type="romanLcPeriod"/>
            </a:pPr>
            <a:r>
              <a:rPr lang="en-GB" b="1" dirty="0">
                <a:highlight>
                  <a:srgbClr val="FFFF00"/>
                </a:highlight>
              </a:rPr>
              <a:t>the adjusted gross disposable income of households per capita </a:t>
            </a:r>
            <a:r>
              <a:rPr lang="en-GB" b="1" dirty="0"/>
              <a:t>and</a:t>
            </a:r>
            <a:r>
              <a:rPr lang="en-GB" b="1" dirty="0">
                <a:highlight>
                  <a:srgbClr val="FFFF00"/>
                </a:highlight>
              </a:rPr>
              <a:t> the share of people with good or very good perceived health </a:t>
            </a:r>
            <a:r>
              <a:rPr lang="en-GB" b="1" dirty="0">
                <a:solidFill>
                  <a:srgbClr val="FF0000"/>
                </a:solidFill>
              </a:rPr>
              <a:t>had the most positive effect on HPI, </a:t>
            </a:r>
            <a:endParaRPr lang="cs-CZ" b="1" dirty="0">
              <a:solidFill>
                <a:srgbClr val="FF0000"/>
              </a:solidFill>
            </a:endParaRPr>
          </a:p>
          <a:p>
            <a:pPr algn="just">
              <a:buFont typeface="Wingdings" panose="05000000000000000000" pitchFamily="2" charset="2"/>
              <a:buChar char="Ø"/>
            </a:pPr>
            <a:r>
              <a:rPr lang="en-GB" b="1" dirty="0">
                <a:solidFill>
                  <a:schemeClr val="tx1"/>
                </a:solidFill>
              </a:rPr>
              <a:t>underscoring </a:t>
            </a:r>
            <a:r>
              <a:rPr lang="en-GB" b="1" dirty="0">
                <a:solidFill>
                  <a:srgbClr val="FF0000"/>
                </a:solidFill>
              </a:rPr>
              <a:t>their crucial role in enhancing wellbeing. </a:t>
            </a:r>
            <a:endParaRPr lang="cs-CZ" b="1" dirty="0">
              <a:solidFill>
                <a:srgbClr val="FF0000"/>
              </a:solidFill>
            </a:endParaRPr>
          </a:p>
          <a:p>
            <a:pPr marL="571500" indent="-571500">
              <a:buFont typeface="+mj-lt"/>
              <a:buAutoNum type="romanLcPeriod"/>
            </a:pPr>
            <a:r>
              <a:rPr lang="en-GB" b="1" dirty="0">
                <a:highlight>
                  <a:srgbClr val="FFFF00"/>
                </a:highlight>
              </a:rPr>
              <a:t>the share of environmental taxes in total tax revenues </a:t>
            </a:r>
            <a:r>
              <a:rPr lang="en-GB" b="1" dirty="0">
                <a:solidFill>
                  <a:srgbClr val="FF0000"/>
                </a:solidFill>
              </a:rPr>
              <a:t>had the most negative effect on HPI, </a:t>
            </a:r>
            <a:endParaRPr lang="cs-CZ" b="1" dirty="0">
              <a:solidFill>
                <a:srgbClr val="FF0000"/>
              </a:solidFill>
            </a:endParaRPr>
          </a:p>
          <a:p>
            <a:pPr algn="just">
              <a:buFont typeface="Wingdings" panose="05000000000000000000" pitchFamily="2" charset="2"/>
              <a:buChar char="Ø"/>
            </a:pPr>
            <a:r>
              <a:rPr lang="en-GB" b="1" dirty="0">
                <a:solidFill>
                  <a:schemeClr val="tx1"/>
                </a:solidFill>
              </a:rPr>
              <a:t>suggesting that </a:t>
            </a:r>
            <a:r>
              <a:rPr lang="en-GB" b="1" dirty="0">
                <a:solidFill>
                  <a:srgbClr val="FF0000"/>
                </a:solidFill>
              </a:rPr>
              <a:t>environmental taxes might negatively impact perceived wellbeing.</a:t>
            </a:r>
            <a:endParaRPr lang="cs-CZ" b="1" dirty="0">
              <a:solidFill>
                <a:srgbClr val="FF0000"/>
              </a:solidFill>
            </a:endParaRPr>
          </a:p>
          <a:p>
            <a:pPr algn="just">
              <a:buFont typeface="Wingdings" panose="05000000000000000000" pitchFamily="2" charset="2"/>
              <a:buChar char="Ø"/>
            </a:pPr>
            <a:endParaRPr lang="en-GB" b="1" dirty="0">
              <a:solidFill>
                <a:srgbClr val="FF0000"/>
              </a:solidFill>
            </a:endParaRPr>
          </a:p>
        </p:txBody>
      </p:sp>
    </p:spTree>
    <p:extLst>
      <p:ext uri="{BB962C8B-B14F-4D97-AF65-F5344CB8AC3E}">
        <p14:creationId xmlns:p14="http://schemas.microsoft.com/office/powerpoint/2010/main" val="2375786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3A34-424B-E189-BED0-E517D2801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E01BB-2086-09B3-761D-1DD65A4E8216}"/>
              </a:ext>
            </a:extLst>
          </p:cNvPr>
          <p:cNvSpPr>
            <a:spLocks noGrp="1"/>
          </p:cNvSpPr>
          <p:nvPr>
            <p:ph type="title"/>
          </p:nvPr>
        </p:nvSpPr>
        <p:spPr>
          <a:xfrm>
            <a:off x="709490" y="1"/>
            <a:ext cx="11030566" cy="1166648"/>
          </a:xfrm>
        </p:spPr>
        <p:txBody>
          <a:bodyPr/>
          <a:lstStyle/>
          <a:p>
            <a:r>
              <a:rPr lang="en-GB" sz="2800" b="1" dirty="0"/>
              <a:t>Measurement of the Progress towards the Current Sustainable Development Agenda – (Drastichová &amp; Filzmoser, being prepared)</a:t>
            </a:r>
            <a:endParaRPr lang="en-GB" sz="2800" dirty="0"/>
          </a:p>
        </p:txBody>
      </p:sp>
      <p:sp>
        <p:nvSpPr>
          <p:cNvPr id="3" name="Content Placeholder 2">
            <a:extLst>
              <a:ext uri="{FF2B5EF4-FFF2-40B4-BE49-F238E27FC236}">
                <a16:creationId xmlns:a16="http://schemas.microsoft.com/office/drawing/2014/main" id="{B808484F-8C5B-9FBD-926F-901D436B78AC}"/>
              </a:ext>
            </a:extLst>
          </p:cNvPr>
          <p:cNvSpPr>
            <a:spLocks noGrp="1"/>
          </p:cNvSpPr>
          <p:nvPr>
            <p:ph idx="1"/>
          </p:nvPr>
        </p:nvSpPr>
        <p:spPr>
          <a:xfrm>
            <a:off x="262759" y="1166650"/>
            <a:ext cx="11624441" cy="4950372"/>
          </a:xfrm>
        </p:spPr>
        <p:txBody>
          <a:bodyPr>
            <a:normAutofit fontScale="70000" lnSpcReduction="20000"/>
          </a:bodyPr>
          <a:lstStyle/>
          <a:p>
            <a:r>
              <a:rPr lang="cs-CZ" b="1" dirty="0">
                <a:highlight>
                  <a:srgbClr val="FFFF00"/>
                </a:highlight>
              </a:rPr>
              <a:t>T</a:t>
            </a:r>
            <a:r>
              <a:rPr lang="en-GB" b="1" dirty="0">
                <a:highlight>
                  <a:srgbClr val="FFFF00"/>
                </a:highlight>
              </a:rPr>
              <a:t>HREE PILLARS OF SUSTAINABILITY</a:t>
            </a:r>
            <a:r>
              <a:rPr lang="cs-CZ" b="1" dirty="0">
                <a:highlight>
                  <a:srgbClr val="FFFF00"/>
                </a:highlight>
              </a:rPr>
              <a:t>:</a:t>
            </a:r>
          </a:p>
          <a:p>
            <a:pPr marL="514350" indent="-514350" algn="just">
              <a:buFont typeface="+mj-lt"/>
              <a:buAutoNum type="arabicPeriod"/>
            </a:pPr>
            <a:endParaRPr lang="cs-CZ" b="1" dirty="0">
              <a:highlight>
                <a:srgbClr val="FFFF00"/>
              </a:highlight>
            </a:endParaRPr>
          </a:p>
          <a:p>
            <a:pPr marL="514350" indent="-514350" algn="just">
              <a:buFont typeface="+mj-lt"/>
              <a:buAutoNum type="arabicPeriod"/>
            </a:pPr>
            <a:r>
              <a:rPr lang="cs-CZ" b="1" dirty="0">
                <a:highlight>
                  <a:srgbClr val="FFFF00"/>
                </a:highlight>
              </a:rPr>
              <a:t>T</a:t>
            </a:r>
            <a:r>
              <a:rPr lang="en-GB" b="1" dirty="0">
                <a:highlight>
                  <a:srgbClr val="FFFF00"/>
                </a:highlight>
              </a:rPr>
              <a:t>he economic pillar</a:t>
            </a:r>
            <a:r>
              <a:rPr lang="cs-CZ" b="1" dirty="0">
                <a:highlight>
                  <a:srgbClr val="FFFF00"/>
                </a:highlight>
              </a:rPr>
              <a:t>:</a:t>
            </a:r>
            <a:r>
              <a:rPr lang="en-GB" b="1" dirty="0">
                <a:highlight>
                  <a:srgbClr val="FFFF00"/>
                </a:highlight>
              </a:rPr>
              <a:t> </a:t>
            </a:r>
            <a:r>
              <a:rPr lang="en-GB" b="1" dirty="0"/>
              <a:t>indicators such as the adjusted gross disposable income of households per capita had a positive effect on wellbeing</a:t>
            </a:r>
            <a:r>
              <a:rPr lang="cs-CZ" b="1" dirty="0"/>
              <a:t>:</a:t>
            </a:r>
          </a:p>
          <a:p>
            <a:pPr algn="just">
              <a:buFont typeface="Wingdings" panose="05000000000000000000" pitchFamily="2" charset="2"/>
              <a:buChar char="Ø"/>
            </a:pPr>
            <a:r>
              <a:rPr lang="cs-CZ" b="1" dirty="0"/>
              <a:t>T</a:t>
            </a:r>
            <a:r>
              <a:rPr lang="en-GB" b="1" dirty="0"/>
              <a:t>he importance of economic stability and growth in enhancing overall wellbeing. </a:t>
            </a:r>
            <a:endParaRPr lang="cs-CZ" b="1" dirty="0"/>
          </a:p>
          <a:p>
            <a:pPr marL="514350" indent="-514350" algn="just">
              <a:buFont typeface="+mj-lt"/>
              <a:buAutoNum type="arabicPeriod" startAt="2"/>
            </a:pPr>
            <a:endParaRPr lang="cs-CZ" b="1" dirty="0">
              <a:highlight>
                <a:srgbClr val="FFFF00"/>
              </a:highlight>
            </a:endParaRPr>
          </a:p>
          <a:p>
            <a:pPr marL="514350" indent="-514350" algn="just">
              <a:buFont typeface="+mj-lt"/>
              <a:buAutoNum type="arabicPeriod" startAt="2"/>
            </a:pPr>
            <a:r>
              <a:rPr lang="cs-CZ" b="1" dirty="0">
                <a:highlight>
                  <a:srgbClr val="FFFF00"/>
                </a:highlight>
              </a:rPr>
              <a:t>T</a:t>
            </a:r>
            <a:r>
              <a:rPr lang="en-GB" b="1" dirty="0">
                <a:highlight>
                  <a:srgbClr val="FFFF00"/>
                </a:highlight>
              </a:rPr>
              <a:t>he social pillar</a:t>
            </a:r>
            <a:r>
              <a:rPr lang="cs-CZ" b="1" dirty="0"/>
              <a:t>: </a:t>
            </a:r>
          </a:p>
          <a:p>
            <a:pPr algn="just">
              <a:buFont typeface="Wingdings" panose="05000000000000000000" pitchFamily="2" charset="2"/>
              <a:buChar char="Ø"/>
            </a:pPr>
            <a:r>
              <a:rPr lang="cs-CZ" b="1" dirty="0"/>
              <a:t>T</a:t>
            </a:r>
            <a:r>
              <a:rPr lang="en-GB" b="1" dirty="0"/>
              <a:t>he share of people with good or very good perceived health significantly boosts wellbeing, highlighting the need for robust healthcare systems and policies promoting public health. </a:t>
            </a:r>
            <a:endParaRPr lang="cs-CZ" b="1" dirty="0"/>
          </a:p>
          <a:p>
            <a:pPr marL="514350" indent="-514350">
              <a:buFont typeface="+mj-lt"/>
              <a:buAutoNum type="arabicPeriod" startAt="2"/>
            </a:pPr>
            <a:endParaRPr lang="cs-CZ" b="1" dirty="0">
              <a:highlight>
                <a:srgbClr val="FFFF00"/>
              </a:highlight>
            </a:endParaRPr>
          </a:p>
          <a:p>
            <a:pPr marL="514350" indent="-514350">
              <a:buFont typeface="+mj-lt"/>
              <a:buAutoNum type="arabicPeriod" startAt="2"/>
            </a:pPr>
            <a:r>
              <a:rPr lang="cs-CZ" b="1" dirty="0">
                <a:highlight>
                  <a:srgbClr val="FFFF00"/>
                </a:highlight>
              </a:rPr>
              <a:t>T</a:t>
            </a:r>
            <a:r>
              <a:rPr lang="en-GB" b="1" dirty="0">
                <a:highlight>
                  <a:srgbClr val="FFFF00"/>
                </a:highlight>
              </a:rPr>
              <a:t>he environmental pillar</a:t>
            </a:r>
            <a:r>
              <a:rPr lang="cs-CZ" b="1" dirty="0"/>
              <a:t>:</a:t>
            </a:r>
          </a:p>
          <a:p>
            <a:pPr algn="just">
              <a:buFont typeface="Wingdings" panose="05000000000000000000" pitchFamily="2" charset="2"/>
              <a:buChar char="Ø"/>
            </a:pPr>
            <a:r>
              <a:rPr lang="cs-CZ" b="1" dirty="0"/>
              <a:t>T</a:t>
            </a:r>
            <a:r>
              <a:rPr lang="en-GB" b="1" dirty="0"/>
              <a:t>he share of environmental taxes in total tax revenues had a negative effect on the HP</a:t>
            </a:r>
            <a:r>
              <a:rPr lang="cs-CZ" b="1" dirty="0"/>
              <a:t>:</a:t>
            </a:r>
            <a:r>
              <a:rPr lang="en-GB" b="1" dirty="0"/>
              <a:t> suggesting that while environmental taxes are crucial for sustainability, their design and implementation need careful consideration to avoid adverse effects on public perception and happiness.</a:t>
            </a:r>
          </a:p>
        </p:txBody>
      </p:sp>
    </p:spTree>
    <p:extLst>
      <p:ext uri="{BB962C8B-B14F-4D97-AF65-F5344CB8AC3E}">
        <p14:creationId xmlns:p14="http://schemas.microsoft.com/office/powerpoint/2010/main" val="384190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DF5B-39E6-7886-D4EF-FAC2C3E077D2}"/>
            </a:ext>
          </a:extLst>
        </p:cNvPr>
        <p:cNvGrpSpPr/>
        <p:nvPr/>
      </p:nvGrpSpPr>
      <p:grpSpPr>
        <a:xfrm>
          <a:off x="0" y="0"/>
          <a:ext cx="0" cy="0"/>
          <a:chOff x="0" y="0"/>
          <a:chExt cx="0" cy="0"/>
        </a:xfrm>
      </p:grpSpPr>
      <p:sp>
        <p:nvSpPr>
          <p:cNvPr id="98307" name="Rectangle 3">
            <a:extLst>
              <a:ext uri="{FF2B5EF4-FFF2-40B4-BE49-F238E27FC236}">
                <a16:creationId xmlns:a16="http://schemas.microsoft.com/office/drawing/2014/main" id="{B2320D42-4B0E-339F-AC1A-683B8525A4F4}"/>
              </a:ext>
            </a:extLst>
          </p:cNvPr>
          <p:cNvSpPr>
            <a:spLocks noGrp="1" noChangeArrowheads="1"/>
          </p:cNvSpPr>
          <p:nvPr>
            <p:ph idx="1" hasCustomPrompt="1"/>
          </p:nvPr>
        </p:nvSpPr>
        <p:spPr>
          <a:xfrm>
            <a:off x="201981" y="1272210"/>
            <a:ext cx="11634494" cy="5220660"/>
          </a:xfrm>
        </p:spPr>
        <p:txBody>
          <a:bodyPr vert="horz" wrap="square" lIns="91440" tIns="45720" rIns="91440" bIns="45720" numCol="1" rtlCol="0" anchor="t" anchorCtr="0" compatLnSpc="1">
            <a:normAutofit/>
          </a:bodyPr>
          <a:lstStyle/>
          <a:p>
            <a:pPr marL="388620" indent="-342900" algn="just">
              <a:lnSpc>
                <a:spcPct val="90000"/>
              </a:lnSpc>
              <a:buClr>
                <a:schemeClr val="accent6">
                  <a:lumMod val="75000"/>
                </a:schemeClr>
              </a:buClr>
              <a:buSzTx/>
              <a:buFont typeface="+mj-lt"/>
              <a:buAutoNum type="arabicPeriod"/>
              <a:defRPr/>
            </a:pPr>
            <a:endParaRPr lang="cs-CZ" altLang="cs-CZ" sz="1800" b="1" dirty="0">
              <a:solidFill>
                <a:schemeClr val="tx1">
                  <a:lumMod val="75000"/>
                  <a:lumOff val="25000"/>
                </a:schemeClr>
              </a:solidFill>
              <a:latin typeface="+mn-lt"/>
            </a:endParaRPr>
          </a:p>
          <a:p>
            <a:pPr marL="542925" lvl="1" indent="-357188" algn="just">
              <a:lnSpc>
                <a:spcPct val="90000"/>
              </a:lnSpc>
              <a:spcBef>
                <a:spcPts val="500"/>
              </a:spcBef>
              <a:buClr>
                <a:schemeClr val="accent6">
                  <a:lumMod val="75000"/>
                </a:schemeClr>
              </a:buClr>
              <a:buSzTx/>
              <a:buFont typeface="+mj-lt"/>
              <a:buAutoNum type="arabicPeriod"/>
              <a:defRPr/>
            </a:pPr>
            <a:r>
              <a:rPr lang="cs-CZ" altLang="cs-CZ" sz="3200" b="1" dirty="0">
                <a:solidFill>
                  <a:schemeClr val="hlink"/>
                </a:solidFill>
                <a:latin typeface="+mn-lt"/>
              </a:rPr>
              <a:t>Mikroekonomie</a:t>
            </a:r>
            <a:r>
              <a:rPr lang="cs-CZ" altLang="cs-CZ" sz="3200" b="1" dirty="0">
                <a:solidFill>
                  <a:schemeClr val="tx1">
                    <a:lumMod val="75000"/>
                    <a:lumOff val="25000"/>
                  </a:schemeClr>
                </a:solidFill>
                <a:latin typeface="+mn-lt"/>
              </a:rPr>
              <a:t> – zkoumá chování dílčích ekonomických subjektů (jednotlivci, domácnosti, firmy), stav a vývoj jednotlivých trhů, chování spotřebitele, chování firmy; např. CENY NA TRHU MOBILNÍCH TELEFONŮ.</a:t>
            </a:r>
          </a:p>
          <a:p>
            <a:pPr marL="542925" lvl="1" indent="-357188" algn="just">
              <a:lnSpc>
                <a:spcPct val="90000"/>
              </a:lnSpc>
              <a:spcBef>
                <a:spcPts val="500"/>
              </a:spcBef>
              <a:buClr>
                <a:schemeClr val="accent6">
                  <a:lumMod val="75000"/>
                </a:schemeClr>
              </a:buClr>
              <a:buSzTx/>
              <a:buFont typeface="+mj-lt"/>
              <a:buAutoNum type="arabicPeriod"/>
              <a:defRPr/>
            </a:pPr>
            <a:endParaRPr lang="cs-CZ" altLang="cs-CZ" sz="3200" b="1" dirty="0">
              <a:solidFill>
                <a:schemeClr val="tx1">
                  <a:lumMod val="75000"/>
                  <a:lumOff val="25000"/>
                </a:schemeClr>
              </a:solidFill>
              <a:latin typeface="+mn-lt"/>
            </a:endParaRPr>
          </a:p>
          <a:p>
            <a:pPr marL="542925" lvl="1" indent="-357188" algn="just">
              <a:lnSpc>
                <a:spcPct val="90000"/>
              </a:lnSpc>
              <a:spcBef>
                <a:spcPts val="500"/>
              </a:spcBef>
              <a:buClr>
                <a:schemeClr val="accent6">
                  <a:lumMod val="75000"/>
                </a:schemeClr>
              </a:buClr>
              <a:buSzTx/>
              <a:buFont typeface="+mj-lt"/>
              <a:buAutoNum type="arabicPeriod"/>
              <a:defRPr/>
            </a:pPr>
            <a:r>
              <a:rPr lang="cs-CZ" altLang="cs-CZ" sz="3200" b="1" dirty="0">
                <a:solidFill>
                  <a:schemeClr val="hlink"/>
                </a:solidFill>
                <a:latin typeface="+mn-lt"/>
              </a:rPr>
              <a:t>Makroekonomie</a:t>
            </a:r>
            <a:r>
              <a:rPr lang="cs-CZ" altLang="cs-CZ" sz="3200" b="1" dirty="0">
                <a:solidFill>
                  <a:schemeClr val="tx1">
                    <a:lumMod val="75000"/>
                    <a:lumOff val="25000"/>
                  </a:schemeClr>
                </a:solidFill>
                <a:latin typeface="+mn-lt"/>
              </a:rPr>
              <a:t> – se zabývá hospodářstvím jako celkem, zkoumá faktory, které determinují úroveň a vzájemné vztahy ve vývoji agregátních veličin (HDP, NI, nezaměstnanost, inflace...); např.  INFLACE V EKONOMICE.</a:t>
            </a:r>
          </a:p>
        </p:txBody>
      </p:sp>
      <p:sp>
        <p:nvSpPr>
          <p:cNvPr id="3" name="Title 2">
            <a:extLst>
              <a:ext uri="{FF2B5EF4-FFF2-40B4-BE49-F238E27FC236}">
                <a16:creationId xmlns:a16="http://schemas.microsoft.com/office/drawing/2014/main" id="{F492C74F-B960-3DDC-3BB7-6C685DACA697}"/>
              </a:ext>
            </a:extLst>
          </p:cNvPr>
          <p:cNvSpPr>
            <a:spLocks noGrp="1"/>
          </p:cNvSpPr>
          <p:nvPr>
            <p:ph type="title"/>
          </p:nvPr>
        </p:nvSpPr>
        <p:spPr>
          <a:xfrm>
            <a:off x="512724" y="365130"/>
            <a:ext cx="10959276" cy="907080"/>
          </a:xfrm>
        </p:spPr>
        <p:txBody>
          <a:bodyPr/>
          <a:lstStyle/>
          <a:p>
            <a:r>
              <a:rPr lang="cs-CZ" sz="5400" noProof="0"/>
              <a:t>Mikroekonomie vs. </a:t>
            </a:r>
            <a:r>
              <a:rPr lang="cs-CZ" sz="5400" noProof="0" dirty="0"/>
              <a:t>Makroekonomie</a:t>
            </a:r>
          </a:p>
        </p:txBody>
      </p:sp>
    </p:spTree>
    <p:extLst>
      <p:ext uri="{BB962C8B-B14F-4D97-AF65-F5344CB8AC3E}">
        <p14:creationId xmlns:p14="http://schemas.microsoft.com/office/powerpoint/2010/main" val="35609273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07F0-36B4-068A-CF64-CEC9E85F0194}"/>
              </a:ext>
            </a:extLst>
          </p:cNvPr>
          <p:cNvSpPr>
            <a:spLocks noGrp="1"/>
          </p:cNvSpPr>
          <p:nvPr>
            <p:ph type="title"/>
          </p:nvPr>
        </p:nvSpPr>
        <p:spPr/>
        <p:txBody>
          <a:bodyPr/>
          <a:lstStyle/>
          <a:p>
            <a:r>
              <a:rPr lang="cs-CZ" dirty="0" err="1"/>
              <a:t>Health</a:t>
            </a:r>
            <a:r>
              <a:rPr lang="cs-CZ" dirty="0"/>
              <a:t> </a:t>
            </a:r>
            <a:r>
              <a:rPr lang="cs-CZ" dirty="0" err="1"/>
              <a:t>Economics</a:t>
            </a:r>
            <a:endParaRPr lang="en-GB" dirty="0"/>
          </a:p>
        </p:txBody>
      </p:sp>
      <p:sp>
        <p:nvSpPr>
          <p:cNvPr id="3" name="Content Placeholder 2">
            <a:extLst>
              <a:ext uri="{FF2B5EF4-FFF2-40B4-BE49-F238E27FC236}">
                <a16:creationId xmlns:a16="http://schemas.microsoft.com/office/drawing/2014/main" id="{39068512-C816-C19C-CB3C-9E21BE963934}"/>
              </a:ext>
            </a:extLst>
          </p:cNvPr>
          <p:cNvSpPr>
            <a:spLocks noGrp="1"/>
          </p:cNvSpPr>
          <p:nvPr>
            <p:ph idx="1"/>
          </p:nvPr>
        </p:nvSpPr>
        <p:spPr>
          <a:xfrm>
            <a:off x="357808" y="1825625"/>
            <a:ext cx="11638721" cy="4081204"/>
          </a:xfrm>
        </p:spPr>
        <p:txBody>
          <a:bodyPr>
            <a:normAutofit fontScale="92500"/>
          </a:bodyPr>
          <a:lstStyle/>
          <a:p>
            <a:pPr algn="just"/>
            <a:r>
              <a:rPr lang="en-GB" b="1" dirty="0"/>
              <a:t>Applying the methods I have already used and developing new methods for:</a:t>
            </a:r>
          </a:p>
          <a:p>
            <a:pPr marL="571500" indent="-571500" algn="just">
              <a:buFont typeface="+mj-lt"/>
              <a:buAutoNum type="romanLcPeriod"/>
            </a:pPr>
            <a:r>
              <a:rPr lang="en-GB" b="1" dirty="0">
                <a:solidFill>
                  <a:srgbClr val="FF0000"/>
                </a:solidFill>
              </a:rPr>
              <a:t>Analyses at the macroeconomic level, </a:t>
            </a:r>
            <a:r>
              <a:rPr lang="en-GB" b="1" dirty="0"/>
              <a:t>including the evaluation of healthcare system efficiency, comparison of healthcare system performance, cost-effectiveness analysis of healthcare services, calculation of various indicators, and exploration of the relationships between well-being, health, and sustainable development.</a:t>
            </a:r>
          </a:p>
          <a:p>
            <a:pPr marL="571500" indent="-571500" algn="just">
              <a:buFont typeface="+mj-lt"/>
              <a:buAutoNum type="romanLcPeriod"/>
            </a:pPr>
            <a:r>
              <a:rPr lang="en-GB" b="1" dirty="0"/>
              <a:t>Application of acquired knowledge and </a:t>
            </a:r>
            <a:r>
              <a:rPr lang="en-GB" b="1" dirty="0">
                <a:solidFill>
                  <a:srgbClr val="FF0000"/>
                </a:solidFill>
              </a:rPr>
              <a:t>analyses at a lower level, </a:t>
            </a:r>
            <a:r>
              <a:rPr lang="en-GB" b="1" dirty="0"/>
              <a:t>such as in hospitals, provided there are opportunities to establish collaboration.</a:t>
            </a:r>
          </a:p>
          <a:p>
            <a:pPr marL="571500" indent="-571500" algn="just">
              <a:buFont typeface="+mj-lt"/>
              <a:buAutoNum type="romanLcPeriod"/>
            </a:pPr>
            <a:r>
              <a:rPr lang="en-GB" b="1" dirty="0">
                <a:solidFill>
                  <a:srgbClr val="FF0000"/>
                </a:solidFill>
              </a:rPr>
              <a:t>Analysis of healthcare prevention</a:t>
            </a:r>
            <a:r>
              <a:rPr lang="en-GB" b="1" dirty="0"/>
              <a:t> (at various levels) using a transdisciplinary approach (e.g., sociology, </a:t>
            </a:r>
            <a:r>
              <a:rPr lang="en-GB" b="1" dirty="0" err="1"/>
              <a:t>behavioral</a:t>
            </a:r>
            <a:r>
              <a:rPr lang="en-GB" b="1" dirty="0"/>
              <a:t> economics) to reduce costs in healthcare.</a:t>
            </a:r>
            <a:endParaRPr lang="cs-CZ" b="1" dirty="0"/>
          </a:p>
          <a:p>
            <a:pPr marL="571500" indent="-571500" algn="just">
              <a:buFont typeface="+mj-lt"/>
              <a:buAutoNum type="romanLcPeriod"/>
            </a:pPr>
            <a:endParaRPr lang="cs-CZ" b="1" dirty="0"/>
          </a:p>
        </p:txBody>
      </p:sp>
    </p:spTree>
    <p:extLst>
      <p:ext uri="{BB962C8B-B14F-4D97-AF65-F5344CB8AC3E}">
        <p14:creationId xmlns:p14="http://schemas.microsoft.com/office/powerpoint/2010/main" val="1075020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434A8-3222-EF9E-2CD5-AD9B5D794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82869-2B53-71A0-DFC2-6CAAB903A2F6}"/>
              </a:ext>
            </a:extLst>
          </p:cNvPr>
          <p:cNvSpPr>
            <a:spLocks noGrp="1"/>
          </p:cNvSpPr>
          <p:nvPr>
            <p:ph type="title"/>
          </p:nvPr>
        </p:nvSpPr>
        <p:spPr/>
        <p:txBody>
          <a:bodyPr/>
          <a:lstStyle/>
          <a:p>
            <a:r>
              <a:rPr lang="cs-CZ" dirty="0" err="1"/>
              <a:t>Research</a:t>
            </a:r>
            <a:r>
              <a:rPr lang="cs-CZ" dirty="0"/>
              <a:t> </a:t>
            </a:r>
            <a:r>
              <a:rPr lang="cs-CZ" dirty="0" err="1"/>
              <a:t>Undertaken</a:t>
            </a:r>
            <a:r>
              <a:rPr lang="cs-CZ" dirty="0"/>
              <a:t> to </a:t>
            </a:r>
            <a:r>
              <a:rPr lang="cs-CZ" dirty="0" err="1"/>
              <a:t>Date</a:t>
            </a:r>
            <a:endParaRPr lang="en-GB" dirty="0"/>
          </a:p>
        </p:txBody>
      </p:sp>
      <p:sp>
        <p:nvSpPr>
          <p:cNvPr id="3" name="Content Placeholder 2">
            <a:extLst>
              <a:ext uri="{FF2B5EF4-FFF2-40B4-BE49-F238E27FC236}">
                <a16:creationId xmlns:a16="http://schemas.microsoft.com/office/drawing/2014/main" id="{61CF9A98-BF96-92C0-D76B-CB2E37DCCD32}"/>
              </a:ext>
            </a:extLst>
          </p:cNvPr>
          <p:cNvSpPr>
            <a:spLocks noGrp="1"/>
          </p:cNvSpPr>
          <p:nvPr>
            <p:ph idx="1"/>
          </p:nvPr>
        </p:nvSpPr>
        <p:spPr>
          <a:xfrm>
            <a:off x="357808" y="1825625"/>
            <a:ext cx="11638721" cy="4081204"/>
          </a:xfrm>
        </p:spPr>
        <p:txBody>
          <a:bodyPr>
            <a:normAutofit/>
          </a:bodyPr>
          <a:lstStyle/>
          <a:p>
            <a:pPr marL="514350" indent="-514350" algn="just">
              <a:buFont typeface="+mj-lt"/>
              <a:buAutoNum type="arabicPeriod"/>
            </a:pPr>
            <a:r>
              <a:rPr lang="cs-CZ" b="1" dirty="0"/>
              <a:t>A </a:t>
            </a:r>
            <a:r>
              <a:rPr lang="cs-CZ" b="1" dirty="0" err="1"/>
              <a:t>Conference</a:t>
            </a:r>
            <a:r>
              <a:rPr lang="cs-CZ" b="1" dirty="0"/>
              <a:t> </a:t>
            </a:r>
            <a:r>
              <a:rPr lang="cs-CZ" b="1" dirty="0" err="1"/>
              <a:t>Article</a:t>
            </a:r>
            <a:r>
              <a:rPr lang="cs-CZ" b="1" dirty="0"/>
              <a:t>: </a:t>
            </a:r>
            <a:r>
              <a:rPr lang="en-GB" b="1" dirty="0">
                <a:solidFill>
                  <a:srgbClr val="FF0000"/>
                </a:solidFill>
              </a:rPr>
              <a:t>Analysis of Health Quality in the Selected Developed Countries</a:t>
            </a:r>
            <a:endParaRPr lang="cs-CZ" b="1" dirty="0">
              <a:solidFill>
                <a:srgbClr val="FF0000"/>
              </a:solidFill>
            </a:endParaRPr>
          </a:p>
          <a:p>
            <a:pPr algn="just"/>
            <a:r>
              <a:rPr lang="en-GB" b="1" dirty="0"/>
              <a:t>A composite index: the Health Quality (HQ) index: calculated by a method of </a:t>
            </a:r>
            <a:r>
              <a:rPr lang="en-GB" b="1" dirty="0">
                <a:highlight>
                  <a:srgbClr val="FFFF00"/>
                </a:highlight>
              </a:rPr>
              <a:t>rescaling </a:t>
            </a:r>
            <a:r>
              <a:rPr lang="en-GB" b="1" dirty="0"/>
              <a:t>the values of four indices and aggregating them as geometric means: </a:t>
            </a:r>
          </a:p>
          <a:p>
            <a:pPr marL="357188" indent="-268288" algn="just">
              <a:buFont typeface="Wingdings" panose="05000000000000000000" pitchFamily="2" charset="2"/>
              <a:buChar char="Ø"/>
            </a:pPr>
            <a:r>
              <a:rPr lang="en-GB" b="1" dirty="0"/>
              <a:t>A sample of 31 countries: the European Union (EU) and other developed countries, </a:t>
            </a:r>
          </a:p>
          <a:p>
            <a:pPr marL="357188" indent="-268288" algn="just">
              <a:buFont typeface="Wingdings" panose="05000000000000000000" pitchFamily="2" charset="2"/>
              <a:buChar char="Ø"/>
            </a:pPr>
            <a:r>
              <a:rPr lang="en-GB" b="1" dirty="0"/>
              <a:t>The period 2013–2021. </a:t>
            </a:r>
          </a:p>
          <a:p>
            <a:pPr algn="just">
              <a:buFont typeface="Wingdings" panose="05000000000000000000" pitchFamily="2" charset="2"/>
              <a:buChar char="§"/>
            </a:pPr>
            <a:r>
              <a:rPr lang="en-GB" b="1" dirty="0"/>
              <a:t>The relationships between the HQ index and GDP per capita assessed. </a:t>
            </a:r>
          </a:p>
          <a:p>
            <a:pPr marL="571500" indent="-571500" algn="just">
              <a:buFont typeface="+mj-lt"/>
              <a:buAutoNum type="romanLcPeriod"/>
            </a:pPr>
            <a:endParaRPr lang="cs-CZ" b="1" dirty="0"/>
          </a:p>
          <a:p>
            <a:pPr marL="571500" indent="-571500" algn="just">
              <a:buFont typeface="+mj-lt"/>
              <a:buAutoNum type="romanLcPeriod"/>
            </a:pPr>
            <a:endParaRPr lang="cs-CZ" b="1" dirty="0"/>
          </a:p>
        </p:txBody>
      </p:sp>
    </p:spTree>
    <p:extLst>
      <p:ext uri="{BB962C8B-B14F-4D97-AF65-F5344CB8AC3E}">
        <p14:creationId xmlns:p14="http://schemas.microsoft.com/office/powerpoint/2010/main" val="15792696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6B54-0A76-3090-41CB-C85CFEBE1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6BB69-9070-3F71-D351-BC152CAB74D3}"/>
              </a:ext>
            </a:extLst>
          </p:cNvPr>
          <p:cNvSpPr>
            <a:spLocks noGrp="1"/>
          </p:cNvSpPr>
          <p:nvPr>
            <p:ph type="title"/>
          </p:nvPr>
        </p:nvSpPr>
        <p:spPr/>
        <p:txBody>
          <a:bodyPr/>
          <a:lstStyle/>
          <a:p>
            <a:r>
              <a:rPr lang="en-GB" dirty="0"/>
              <a:t>Key Contributions of the Study</a:t>
            </a:r>
          </a:p>
        </p:txBody>
      </p:sp>
      <p:sp>
        <p:nvSpPr>
          <p:cNvPr id="3" name="Content Placeholder 2">
            <a:extLst>
              <a:ext uri="{FF2B5EF4-FFF2-40B4-BE49-F238E27FC236}">
                <a16:creationId xmlns:a16="http://schemas.microsoft.com/office/drawing/2014/main" id="{4BAD4D68-68F8-8352-98CA-187670C47B39}"/>
              </a:ext>
            </a:extLst>
          </p:cNvPr>
          <p:cNvSpPr>
            <a:spLocks noGrp="1"/>
          </p:cNvSpPr>
          <p:nvPr>
            <p:ph idx="1"/>
          </p:nvPr>
        </p:nvSpPr>
        <p:spPr>
          <a:xfrm>
            <a:off x="357808" y="1825625"/>
            <a:ext cx="11638721" cy="4081204"/>
          </a:xfrm>
        </p:spPr>
        <p:txBody>
          <a:bodyPr>
            <a:normAutofit/>
          </a:bodyPr>
          <a:lstStyle/>
          <a:p>
            <a:pPr algn="just"/>
            <a:r>
              <a:rPr lang="en-GB" sz="3600" b="1" dirty="0"/>
              <a:t>The construction of indicators reflecting </a:t>
            </a:r>
            <a:r>
              <a:rPr lang="en-GB" sz="3600" b="1" dirty="0">
                <a:highlight>
                  <a:srgbClr val="FFFF00"/>
                </a:highlight>
              </a:rPr>
              <a:t>health status, quality of healthcare </a:t>
            </a:r>
            <a:r>
              <a:rPr lang="en-GB" sz="3600" b="1" dirty="0"/>
              <a:t>at the country’s level and comparisons among them: </a:t>
            </a:r>
          </a:p>
          <a:p>
            <a:pPr algn="just">
              <a:buFont typeface="Wingdings" panose="05000000000000000000" pitchFamily="2" charset="2"/>
              <a:buChar char="ü"/>
            </a:pPr>
            <a:r>
              <a:rPr lang="en-GB" sz="3600" b="1" dirty="0"/>
              <a:t>Motivation for countries to improve</a:t>
            </a:r>
            <a:r>
              <a:rPr lang="cs-CZ" sz="3600" b="1" dirty="0"/>
              <a:t>:</a:t>
            </a:r>
          </a:p>
          <a:p>
            <a:pPr marL="357188" indent="-357188" algn="just">
              <a:buFont typeface="Wingdings" panose="05000000000000000000" pitchFamily="2" charset="2"/>
              <a:buChar char="Ø"/>
            </a:pPr>
            <a:r>
              <a:rPr lang="en-GB" sz="3600" b="1" dirty="0"/>
              <a:t> </a:t>
            </a:r>
            <a:r>
              <a:rPr lang="en-GB" sz="3600" b="1" dirty="0">
                <a:solidFill>
                  <a:srgbClr val="FF0000"/>
                </a:solidFill>
              </a:rPr>
              <a:t>the performance of the national health sector</a:t>
            </a:r>
            <a:r>
              <a:rPr lang="cs-CZ" sz="3600" b="1" dirty="0">
                <a:solidFill>
                  <a:srgbClr val="FF0000"/>
                </a:solidFill>
              </a:rPr>
              <a:t>;</a:t>
            </a:r>
            <a:r>
              <a:rPr lang="en-GB" sz="3600" b="1" dirty="0">
                <a:solidFill>
                  <a:srgbClr val="FF0000"/>
                </a:solidFill>
              </a:rPr>
              <a:t> </a:t>
            </a:r>
            <a:endParaRPr lang="cs-CZ" sz="3600" b="1" dirty="0">
              <a:solidFill>
                <a:srgbClr val="FF0000"/>
              </a:solidFill>
            </a:endParaRPr>
          </a:p>
          <a:p>
            <a:pPr marL="357188" indent="-357188" algn="just">
              <a:buFont typeface="Wingdings" panose="05000000000000000000" pitchFamily="2" charset="2"/>
              <a:buChar char="Ø"/>
            </a:pPr>
            <a:r>
              <a:rPr lang="en-GB" sz="3600" b="1" dirty="0">
                <a:solidFill>
                  <a:srgbClr val="FF0000"/>
                </a:solidFill>
              </a:rPr>
              <a:t>the quality of health of their citizens. </a:t>
            </a:r>
          </a:p>
          <a:p>
            <a:pPr algn="just">
              <a:buFont typeface="Wingdings" panose="05000000000000000000" pitchFamily="2" charset="2"/>
              <a:buChar char="§"/>
            </a:pPr>
            <a:endParaRPr lang="en-GB" sz="3600" b="1" dirty="0"/>
          </a:p>
          <a:p>
            <a:pPr algn="just"/>
            <a:endParaRPr lang="cs-CZ" sz="3600" b="1" dirty="0"/>
          </a:p>
          <a:p>
            <a:pPr algn="just"/>
            <a:endParaRPr lang="cs-CZ" sz="3600" b="1" dirty="0"/>
          </a:p>
        </p:txBody>
      </p:sp>
    </p:spTree>
    <p:extLst>
      <p:ext uri="{BB962C8B-B14F-4D97-AF65-F5344CB8AC3E}">
        <p14:creationId xmlns:p14="http://schemas.microsoft.com/office/powerpoint/2010/main" val="3040611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301067" y="186122"/>
            <a:ext cx="7119851" cy="767488"/>
          </a:xfrm>
        </p:spPr>
        <p:txBody>
          <a:bodyPr>
            <a:noAutofit/>
          </a:bodyPr>
          <a:lstStyle/>
          <a:p>
            <a:r>
              <a:rPr lang="en-US" sz="3200" b="1">
                <a:solidFill>
                  <a:srgbClr val="C00000"/>
                </a:solidFill>
              </a:rPr>
              <a:t>Methodology and Model </a:t>
            </a:r>
          </a:p>
        </p:txBody>
      </p:sp>
      <p:sp>
        <p:nvSpPr>
          <p:cNvPr id="98" name="Google Shape;98;p14"/>
          <p:cNvSpPr txBox="1">
            <a:spLocks noGrp="1"/>
          </p:cNvSpPr>
          <p:nvPr>
            <p:ph type="body" idx="1"/>
          </p:nvPr>
        </p:nvSpPr>
        <p:spPr>
          <a:xfrm>
            <a:off x="338667" y="953610"/>
            <a:ext cx="11514666" cy="5663805"/>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buFont typeface="Wingdings" panose="05000000000000000000" pitchFamily="2" charset="2"/>
              <a:buChar char="ü"/>
              <a:tabLst>
                <a:tab pos="228600" algn="l"/>
              </a:tabLst>
            </a:pPr>
            <a:r>
              <a:rPr lang="en-GB" sz="4000" b="1" dirty="0">
                <a:solidFill>
                  <a:srgbClr val="923922"/>
                </a:solidFill>
              </a:rPr>
              <a:t>RESCALING</a:t>
            </a:r>
            <a:r>
              <a:rPr lang="en-GB" sz="4000" b="1" dirty="0">
                <a:solidFill>
                  <a:schemeClr val="tx1"/>
                </a:solidFill>
              </a:rPr>
              <a:t> </a:t>
            </a:r>
            <a:r>
              <a:rPr lang="cs-CZ" sz="4000" b="1" dirty="0">
                <a:solidFill>
                  <a:schemeClr val="tx1"/>
                </a:solidFill>
              </a:rPr>
              <a:t>– </a:t>
            </a:r>
            <a:r>
              <a:rPr lang="en-GB" sz="4000" b="1" dirty="0">
                <a:solidFill>
                  <a:schemeClr val="tx1"/>
                </a:solidFill>
              </a:rPr>
              <a:t>normalises indicators to an identical range [0, 1]</a:t>
            </a:r>
            <a:r>
              <a:rPr lang="cs-CZ" sz="4000" b="1" dirty="0">
                <a:solidFill>
                  <a:schemeClr val="tx1"/>
                </a:solidFill>
              </a:rPr>
              <a:t>: </a:t>
            </a:r>
            <a:r>
              <a:rPr lang="en-GB" sz="4000" b="1" dirty="0">
                <a:solidFill>
                  <a:srgbClr val="923922"/>
                </a:solidFill>
              </a:rPr>
              <a:t>higher scores </a:t>
            </a:r>
            <a:r>
              <a:rPr lang="cs-CZ" sz="4000" b="1" dirty="0">
                <a:solidFill>
                  <a:schemeClr val="tx1"/>
                </a:solidFill>
              </a:rPr>
              <a:t>– </a:t>
            </a:r>
            <a:r>
              <a:rPr lang="en-GB" sz="4000" b="1" dirty="0">
                <a:solidFill>
                  <a:schemeClr val="tx1"/>
                </a:solidFill>
              </a:rPr>
              <a:t>higher performance. </a:t>
            </a:r>
            <a:endParaRPr lang="cs-CZ" sz="4000" b="1" dirty="0">
              <a:solidFill>
                <a:schemeClr val="tx1"/>
              </a:solidFill>
            </a:endParaRPr>
          </a:p>
          <a:p>
            <a:pPr algn="just">
              <a:spcBef>
                <a:spcPts val="0"/>
              </a:spcBef>
              <a:buClr>
                <a:schemeClr val="tx1"/>
              </a:buClr>
              <a:buSzPct val="120000"/>
              <a:buFont typeface="Wingdings" panose="05000000000000000000" pitchFamily="2" charset="2"/>
              <a:buChar char="Ø"/>
              <a:tabLst>
                <a:tab pos="228600" algn="l"/>
              </a:tabLst>
            </a:pPr>
            <a:r>
              <a:rPr lang="en-GB" sz="4000" b="1" dirty="0">
                <a:solidFill>
                  <a:schemeClr val="tx1"/>
                </a:solidFill>
              </a:rPr>
              <a:t>A crucial advantage of </a:t>
            </a:r>
            <a:r>
              <a:rPr lang="en-GB" sz="4000" b="1" dirty="0">
                <a:solidFill>
                  <a:srgbClr val="923922"/>
                </a:solidFill>
              </a:rPr>
              <a:t>RESCALING </a:t>
            </a:r>
            <a:r>
              <a:rPr lang="en-GB" sz="4000" b="1" dirty="0">
                <a:solidFill>
                  <a:schemeClr val="tx1"/>
                </a:solidFill>
              </a:rPr>
              <a:t>over </a:t>
            </a:r>
            <a:r>
              <a:rPr lang="en-GB" sz="4000" b="1" dirty="0">
                <a:solidFill>
                  <a:srgbClr val="923922"/>
                </a:solidFill>
              </a:rPr>
              <a:t>STANDARDIZATION</a:t>
            </a:r>
            <a:r>
              <a:rPr lang="en-GB" sz="4000" b="1" dirty="0">
                <a:solidFill>
                  <a:schemeClr val="tx1"/>
                </a:solidFill>
              </a:rPr>
              <a:t> in the context of the HQ index </a:t>
            </a:r>
            <a:r>
              <a:rPr lang="cs-CZ" sz="4000" b="1" dirty="0">
                <a:solidFill>
                  <a:schemeClr val="tx1"/>
                </a:solidFill>
              </a:rPr>
              <a:t>– </a:t>
            </a:r>
            <a:r>
              <a:rPr lang="en-GB" sz="4000" b="1" dirty="0">
                <a:solidFill>
                  <a:schemeClr val="tx1"/>
                </a:solidFill>
              </a:rPr>
              <a:t>the widening of the range of an indicator</a:t>
            </a:r>
            <a:r>
              <a:rPr lang="cs-CZ" sz="4000" b="1" dirty="0">
                <a:solidFill>
                  <a:schemeClr val="tx1"/>
                </a:solidFill>
              </a:rPr>
              <a:t>:</a:t>
            </a:r>
            <a:r>
              <a:rPr lang="en-GB" sz="4000" b="1" dirty="0">
                <a:solidFill>
                  <a:schemeClr val="tx1"/>
                </a:solidFill>
              </a:rPr>
              <a:t> </a:t>
            </a:r>
            <a:endParaRPr lang="cs-CZ" sz="4000" b="1" dirty="0">
              <a:solidFill>
                <a:schemeClr val="tx1"/>
              </a:solidFill>
            </a:endParaRPr>
          </a:p>
          <a:p>
            <a:pPr marL="742950" indent="-742950" algn="just">
              <a:spcBef>
                <a:spcPts val="0"/>
              </a:spcBef>
              <a:buClr>
                <a:schemeClr val="tx1"/>
              </a:buClr>
              <a:buSzPct val="120000"/>
              <a:buFont typeface="+mj-lt"/>
              <a:buAutoNum type="arabicPeriod"/>
              <a:tabLst>
                <a:tab pos="228600" algn="l"/>
              </a:tabLst>
            </a:pPr>
            <a:r>
              <a:rPr lang="en-GB" sz="4000" b="1" dirty="0">
                <a:solidFill>
                  <a:srgbClr val="923922"/>
                </a:solidFill>
              </a:rPr>
              <a:t>Beneficial</a:t>
            </a:r>
            <a:r>
              <a:rPr lang="en-GB" sz="4000" b="1" dirty="0">
                <a:solidFill>
                  <a:schemeClr val="tx1"/>
                </a:solidFill>
              </a:rPr>
              <a:t> </a:t>
            </a:r>
            <a:r>
              <a:rPr lang="cs-CZ" sz="4000" b="1" dirty="0">
                <a:solidFill>
                  <a:schemeClr val="tx1"/>
                </a:solidFill>
              </a:rPr>
              <a:t>–</a:t>
            </a:r>
            <a:r>
              <a:rPr lang="en-GB" sz="4000" b="1" dirty="0">
                <a:solidFill>
                  <a:schemeClr val="tx1"/>
                </a:solidFill>
              </a:rPr>
              <a:t> indicators with a small range of values </a:t>
            </a:r>
            <a:endParaRPr lang="cs-CZ" sz="4000" b="1" dirty="0">
              <a:solidFill>
                <a:schemeClr val="tx1"/>
              </a:solidFill>
            </a:endParaRPr>
          </a:p>
          <a:p>
            <a:pPr marL="742950" indent="-742950" algn="just">
              <a:spcBef>
                <a:spcPts val="0"/>
              </a:spcBef>
              <a:buClr>
                <a:schemeClr val="tx1"/>
              </a:buClr>
              <a:buSzPct val="120000"/>
              <a:buFont typeface="+mj-lt"/>
              <a:buAutoNum type="arabicPeriod"/>
              <a:tabLst>
                <a:tab pos="228600" algn="l"/>
              </a:tabLst>
            </a:pPr>
            <a:r>
              <a:rPr lang="en-GB" sz="4000" b="1" dirty="0">
                <a:solidFill>
                  <a:srgbClr val="923922"/>
                </a:solidFill>
              </a:rPr>
              <a:t>Not appropriate </a:t>
            </a:r>
            <a:r>
              <a:rPr lang="cs-CZ" sz="4000" b="1" dirty="0">
                <a:solidFill>
                  <a:schemeClr val="tx1"/>
                </a:solidFill>
              </a:rPr>
              <a:t>– </a:t>
            </a:r>
            <a:r>
              <a:rPr lang="en-GB" sz="4000" b="1" dirty="0">
                <a:solidFill>
                  <a:schemeClr val="tx1"/>
                </a:solidFill>
              </a:rPr>
              <a:t>extreme values </a:t>
            </a:r>
            <a:r>
              <a:rPr lang="cs-CZ" sz="4000" b="1" dirty="0">
                <a:solidFill>
                  <a:schemeClr val="tx1"/>
                </a:solidFill>
              </a:rPr>
              <a:t>/ </a:t>
            </a:r>
            <a:r>
              <a:rPr lang="en-GB" sz="4000" b="1" dirty="0">
                <a:solidFill>
                  <a:schemeClr val="tx1"/>
                </a:solidFill>
              </a:rPr>
              <a:t>outliers present </a:t>
            </a:r>
            <a:r>
              <a:rPr lang="cs-CZ" sz="4000" b="1" dirty="0">
                <a:solidFill>
                  <a:schemeClr val="tx1"/>
                </a:solidFill>
              </a:rPr>
              <a:t>– </a:t>
            </a:r>
            <a:r>
              <a:rPr lang="en-GB" sz="4000" b="1" dirty="0">
                <a:solidFill>
                  <a:schemeClr val="tx1"/>
                </a:solidFill>
              </a:rPr>
              <a:t>distort the normalized indicator</a:t>
            </a:r>
            <a:r>
              <a:rPr lang="cs-CZ" sz="4000" b="1" dirty="0">
                <a:solidFill>
                  <a:schemeClr val="tx1"/>
                </a:solidFill>
              </a:rPr>
              <a:t>: </a:t>
            </a:r>
            <a:r>
              <a:rPr lang="en-GB" sz="4000" b="1" dirty="0">
                <a:solidFill>
                  <a:schemeClr val="tx1"/>
                </a:solidFill>
              </a:rPr>
              <a:t>extreme values</a:t>
            </a:r>
            <a:r>
              <a:rPr lang="cs-CZ" sz="4000" b="1" dirty="0">
                <a:solidFill>
                  <a:schemeClr val="tx1"/>
                </a:solidFill>
              </a:rPr>
              <a:t> – </a:t>
            </a:r>
            <a:r>
              <a:rPr lang="en-GB" sz="4000" b="1" dirty="0">
                <a:solidFill>
                  <a:schemeClr val="tx1"/>
                </a:solidFill>
              </a:rPr>
              <a:t>avoided</a:t>
            </a:r>
            <a:r>
              <a:rPr lang="cs-CZ" sz="4000" b="1" dirty="0">
                <a:solidFill>
                  <a:schemeClr val="tx1"/>
                </a:solidFill>
              </a:rPr>
              <a:t>.</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r>
              <a:rPr lang="cs-CZ" sz="1200" b="1" dirty="0">
                <a:solidFill>
                  <a:srgbClr val="FF0000"/>
                </a:solidFill>
                <a:latin typeface="Calibri"/>
                <a:ea typeface="Calibri"/>
                <a:cs typeface="Calibri"/>
                <a:sym typeface="Calibri"/>
              </a:rPr>
              <a:t>2/51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598298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3D30D7B-5156-E093-09B7-4F974F20912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EA0FE60-7DAB-C83A-6404-63598212C1F4}"/>
              </a:ext>
            </a:extLst>
          </p:cNvPr>
          <p:cNvSpPr>
            <a:spLocks noGrp="1"/>
          </p:cNvSpPr>
          <p:nvPr>
            <p:ph type="title"/>
          </p:nvPr>
        </p:nvSpPr>
        <p:spPr>
          <a:xfrm>
            <a:off x="4301067" y="186122"/>
            <a:ext cx="7119851" cy="767488"/>
          </a:xfrm>
        </p:spPr>
        <p:txBody>
          <a:bodyPr>
            <a:noAutofit/>
          </a:bodyPr>
          <a:lstStyle/>
          <a:p>
            <a:r>
              <a:rPr lang="en-US" sz="3200" b="1">
                <a:solidFill>
                  <a:srgbClr val="C00000"/>
                </a:solidFill>
              </a:rPr>
              <a:t>Methodology and Model </a:t>
            </a:r>
          </a:p>
        </p:txBody>
      </p:sp>
      <mc:AlternateContent xmlns:mc="http://schemas.openxmlformats.org/markup-compatibility/2006" xmlns:a14="http://schemas.microsoft.com/office/drawing/2010/main">
        <mc:Choice Requires="a14">
          <p:sp>
            <p:nvSpPr>
              <p:cNvPr id="98" name="Google Shape;98;p14">
                <a:extLst>
                  <a:ext uri="{FF2B5EF4-FFF2-40B4-BE49-F238E27FC236}">
                    <a16:creationId xmlns:a16="http://schemas.microsoft.com/office/drawing/2014/main" id="{2D67F599-C865-DE24-2CD8-DD45ACE2C14E}"/>
                  </a:ext>
                </a:extLst>
              </p:cNvPr>
              <p:cNvSpPr txBox="1">
                <a:spLocks noGrp="1"/>
              </p:cNvSpPr>
              <p:nvPr>
                <p:ph type="body" idx="1"/>
              </p:nvPr>
            </p:nvSpPr>
            <p:spPr>
              <a:xfrm>
                <a:off x="338667" y="953610"/>
                <a:ext cx="11616266" cy="5663805"/>
              </a:xfrm>
              <a:prstGeom prst="rect">
                <a:avLst/>
              </a:prstGeom>
              <a:noFill/>
              <a:ln>
                <a:noFill/>
              </a:ln>
            </p:spPr>
            <p:txBody>
              <a:bodyPr spcFirstLastPara="1" wrap="square" lIns="91425" tIns="45700" rIns="91425" bIns="45700" anchor="t" anchorCtr="0">
                <a:normAutofit/>
              </a:bodyPr>
              <a:lstStyle/>
              <a:p>
                <a:pPr marL="742950" indent="-742950" algn="just">
                  <a:spcBef>
                    <a:spcPts val="0"/>
                  </a:spcBef>
                  <a:buClr>
                    <a:schemeClr val="tx1"/>
                  </a:buClr>
                  <a:buSzPct val="120000"/>
                  <a:buFont typeface="+mj-lt"/>
                  <a:buAutoNum type="arabicPeriod"/>
                  <a:tabLst>
                    <a:tab pos="228600" algn="l"/>
                  </a:tabLst>
                </a:pPr>
                <a:r>
                  <a:rPr lang="en-GB" sz="3600" b="1" i="1" dirty="0">
                    <a:solidFill>
                      <a:schemeClr val="tx1"/>
                    </a:solidFill>
                  </a:rPr>
                  <a:t>The four indicators </a:t>
                </a:r>
                <a:r>
                  <a:rPr lang="cs-CZ" sz="3600" b="1" i="1" dirty="0">
                    <a:solidFill>
                      <a:schemeClr val="tx1"/>
                    </a:solidFill>
                  </a:rPr>
                  <a:t>–</a:t>
                </a:r>
                <a:r>
                  <a:rPr lang="en-GB" sz="3600" b="1" i="1" dirty="0">
                    <a:solidFill>
                      <a:schemeClr val="tx1"/>
                    </a:solidFill>
                  </a:rPr>
                  <a:t> normalized by the </a:t>
                </a:r>
                <a:r>
                  <a:rPr lang="en-GB" sz="3600" b="1" i="1" dirty="0">
                    <a:solidFill>
                      <a:srgbClr val="923922"/>
                    </a:solidFill>
                  </a:rPr>
                  <a:t>min-max method, </a:t>
                </a:r>
                <a:r>
                  <a:rPr lang="en-GB" sz="3600" b="1" i="1" dirty="0">
                    <a:solidFill>
                      <a:schemeClr val="tx1"/>
                    </a:solidFill>
                  </a:rPr>
                  <a:t>considering the direction of their effect</a:t>
                </a:r>
                <a:r>
                  <a:rPr lang="cs-CZ" sz="3600" b="1" i="1" dirty="0">
                    <a:solidFill>
                      <a:schemeClr val="tx1"/>
                    </a:solidFill>
                  </a:rPr>
                  <a:t>:</a:t>
                </a:r>
                <a:r>
                  <a:rPr lang="en-GB" sz="3600" b="1" i="1" dirty="0">
                    <a:solidFill>
                      <a:schemeClr val="tx1"/>
                    </a:solidFill>
                  </a:rPr>
                  <a:t> </a:t>
                </a:r>
                <a:r>
                  <a:rPr lang="cs-CZ" sz="3600" b="1" i="1" dirty="0">
                    <a:solidFill>
                      <a:schemeClr val="tx1"/>
                    </a:solidFill>
                  </a:rPr>
                  <a:t>(1) </a:t>
                </a:r>
                <a:r>
                  <a:rPr lang="en-GB" sz="3600" b="1" i="1" dirty="0">
                    <a:solidFill>
                      <a:schemeClr val="tx1"/>
                    </a:solidFill>
                  </a:rPr>
                  <a:t>HIGHER RAW VALUES </a:t>
                </a:r>
                <a:r>
                  <a:rPr lang="cs-CZ" sz="3600" b="1" i="1" dirty="0">
                    <a:solidFill>
                      <a:schemeClr val="tx1"/>
                    </a:solidFill>
                  </a:rPr>
                  <a:t>= </a:t>
                </a:r>
                <a:r>
                  <a:rPr lang="en-GB" sz="3600" b="1" i="1" dirty="0">
                    <a:solidFill>
                      <a:schemeClr val="tx1"/>
                    </a:solidFill>
                  </a:rPr>
                  <a:t>better results</a:t>
                </a:r>
                <a:r>
                  <a:rPr lang="cs-CZ" sz="3600" b="1" i="1" dirty="0">
                    <a:solidFill>
                      <a:schemeClr val="tx1"/>
                    </a:solidFill>
                  </a:rPr>
                  <a:t> – </a:t>
                </a:r>
                <a:r>
                  <a:rPr lang="en-GB" sz="3600" b="1" i="1" dirty="0">
                    <a:solidFill>
                      <a:srgbClr val="FF0000"/>
                    </a:solidFill>
                  </a:rPr>
                  <a:t>PPH, LE, HLY</a:t>
                </a:r>
                <a:r>
                  <a:rPr lang="cs-CZ" sz="3600" b="1" i="1" dirty="0">
                    <a:solidFill>
                      <a:srgbClr val="FF0000"/>
                    </a:solidFill>
                  </a:rPr>
                  <a:t> </a:t>
                </a:r>
                <a:r>
                  <a:rPr lang="cs-CZ" sz="3600" b="1" i="1" dirty="0">
                    <a:solidFill>
                      <a:schemeClr val="tx1"/>
                    </a:solidFill>
                  </a:rPr>
                  <a:t>– </a:t>
                </a:r>
                <a:r>
                  <a:rPr lang="en-GB" sz="3600" b="1" i="1" dirty="0">
                    <a:solidFill>
                      <a:schemeClr val="tx1"/>
                    </a:solidFill>
                  </a:rPr>
                  <a:t>the formula:</a:t>
                </a:r>
                <a:endParaRPr lang="cs-CZ" sz="3600" b="1" i="1" dirty="0">
                  <a:solidFill>
                    <a:schemeClr val="tx1"/>
                  </a:solidFill>
                </a:endParaRPr>
              </a:p>
              <a:p>
                <a:pPr marL="114300" indent="0" algn="ctr">
                  <a:spcBef>
                    <a:spcPts val="0"/>
                  </a:spcBef>
                  <a:buClr>
                    <a:schemeClr val="tx1"/>
                  </a:buClr>
                  <a:buSzPct val="120000"/>
                  <a:buNone/>
                  <a:tabLst>
                    <a:tab pos="228600" algn="l"/>
                  </a:tabLst>
                </a:pPr>
                <a:r>
                  <a:rPr lang="en-GB" sz="4000" b="1" i="1" dirty="0">
                    <a:solidFill>
                      <a:schemeClr val="tx1"/>
                    </a:solidFill>
                  </a:rPr>
                  <a:t> </a:t>
                </a:r>
                <a14:m>
                  <m:oMath xmlns:m="http://schemas.openxmlformats.org/officeDocument/2006/math">
                    <m:r>
                      <a:rPr lang="en-GB" sz="4000" i="1" smtClean="0">
                        <a:effectLst/>
                        <a:latin typeface="Cambria Math" panose="02040503050406030204" pitchFamily="18" charset="0"/>
                        <a:ea typeface="Times New Roman" panose="02020603050405020304" pitchFamily="18" charset="0"/>
                        <a:cs typeface="Times New Roman" panose="02020603050405020304" pitchFamily="18" charset="0"/>
                      </a:rPr>
                      <m:t>𝐹</m:t>
                    </m:r>
                    <m:d>
                      <m:dPr>
                        <m:ctrlPr>
                          <a:rPr lang="en-GB" sz="4000" i="1">
                            <a:effectLst/>
                            <a:latin typeface="Cambria Math" panose="02040503050406030204" pitchFamily="18" charset="0"/>
                          </a:rPr>
                        </m:ctrlPr>
                      </m:dPr>
                      <m:e>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𝑋</m:t>
                        </m:r>
                      </m:e>
                    </m:d>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GB" sz="4000" i="1">
                            <a:effectLst/>
                            <a:latin typeface="Cambria Math" panose="02040503050406030204" pitchFamily="18" charset="0"/>
                          </a:rPr>
                        </m:ctrlPr>
                      </m:dPr>
                      <m:e>
                        <m:f>
                          <m:fPr>
                            <m:ctrlPr>
                              <a:rPr lang="en-GB" sz="4000" i="1">
                                <a:effectLst/>
                                <a:latin typeface="Cambria Math" panose="02040503050406030204" pitchFamily="18" charset="0"/>
                              </a:rPr>
                            </m:ctrlPr>
                          </m:fPr>
                          <m:num>
                            <m:sSub>
                              <m:sSubPr>
                                <m:ctrlPr>
                                  <a:rPr lang="en-GB" sz="4000" i="1">
                                    <a:effectLst/>
                                    <a:latin typeface="Cambria Math" panose="02040503050406030204" pitchFamily="18" charset="0"/>
                                  </a:rPr>
                                </m:ctrlPr>
                              </m:sSubPr>
                              <m:e>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𝑚𝑖𝑛</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num>
                          <m:den>
                            <m:func>
                              <m:funcPr>
                                <m:ctrlPr>
                                  <a:rPr lang="en-GB" sz="4000" i="1">
                                    <a:effectLst/>
                                    <a:latin typeface="Cambria Math" panose="02040503050406030204" pitchFamily="18" charset="0"/>
                                  </a:rPr>
                                </m:ctrlPr>
                              </m:funcPr>
                              <m:fName>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𝑚𝑎𝑥</m:t>
                                </m:r>
                              </m:fName>
                              <m:e>
                                <m:d>
                                  <m:dPr>
                                    <m:ctrlPr>
                                      <a:rPr lang="en-GB" sz="4000" i="1">
                                        <a:effectLst/>
                                        <a:latin typeface="Cambria Math" panose="02040503050406030204" pitchFamily="18" charset="0"/>
                                      </a:rPr>
                                    </m:ctrlPr>
                                  </m:dPr>
                                  <m:e>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𝑥</m:t>
                                    </m:r>
                                  </m:e>
                                </m:d>
                              </m:e>
                            </m:func>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𝑚𝑖𝑛</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den>
                        </m:f>
                      </m:e>
                    </m:d>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.9+1.</m:t>
                    </m:r>
                  </m:oMath>
                </a14:m>
                <a:endParaRPr lang="en-GB" sz="4000" b="1" i="1" dirty="0">
                  <a:solidFill>
                    <a:schemeClr val="tx1"/>
                  </a:solidFill>
                </a:endParaRPr>
              </a:p>
              <a:p>
                <a:pPr marL="742950" indent="-742950" algn="just">
                  <a:spcBef>
                    <a:spcPts val="0"/>
                  </a:spcBef>
                  <a:buClr>
                    <a:schemeClr val="tx1"/>
                  </a:buClr>
                  <a:buSzPct val="120000"/>
                  <a:buFont typeface="+mj-lt"/>
                  <a:buAutoNum type="arabicPeriod" startAt="2"/>
                  <a:tabLst>
                    <a:tab pos="228600" algn="l"/>
                  </a:tabLst>
                </a:pPr>
                <a:endParaRPr lang="cs-CZ" sz="3600" b="1" i="1" dirty="0">
                  <a:solidFill>
                    <a:schemeClr val="tx1"/>
                  </a:solidFill>
                </a:endParaRPr>
              </a:p>
              <a:p>
                <a:pPr marL="742950" indent="-742950" algn="just">
                  <a:spcBef>
                    <a:spcPts val="0"/>
                  </a:spcBef>
                  <a:buClr>
                    <a:schemeClr val="tx1"/>
                  </a:buClr>
                  <a:buSzPct val="120000"/>
                  <a:buFont typeface="+mj-lt"/>
                  <a:buAutoNum type="arabicPeriod" startAt="2"/>
                  <a:tabLst>
                    <a:tab pos="228600" algn="l"/>
                  </a:tabLst>
                </a:pPr>
                <a:r>
                  <a:rPr lang="cs-CZ" sz="3600" b="1" i="1" dirty="0">
                    <a:solidFill>
                      <a:schemeClr val="tx1"/>
                    </a:solidFill>
                  </a:rPr>
                  <a:t>(2) </a:t>
                </a:r>
                <a:r>
                  <a:rPr lang="en-GB" sz="3600" b="1" i="1" dirty="0">
                    <a:solidFill>
                      <a:schemeClr val="tx1"/>
                    </a:solidFill>
                  </a:rPr>
                  <a:t>LOWER RAW VALUES desirable</a:t>
                </a:r>
                <a:r>
                  <a:rPr lang="cs-CZ" sz="3600" b="1" i="1" dirty="0">
                    <a:solidFill>
                      <a:schemeClr val="tx1"/>
                    </a:solidFill>
                  </a:rPr>
                  <a:t> – </a:t>
                </a:r>
                <a:r>
                  <a:rPr lang="en-GB" sz="3600" b="1" i="1" dirty="0">
                    <a:solidFill>
                      <a:srgbClr val="FF0000"/>
                    </a:solidFill>
                  </a:rPr>
                  <a:t>SUN</a:t>
                </a:r>
                <a:r>
                  <a:rPr lang="cs-CZ" sz="3600" b="1" i="1" dirty="0">
                    <a:solidFill>
                      <a:schemeClr val="tx1"/>
                    </a:solidFill>
                  </a:rPr>
                  <a:t> – </a:t>
                </a:r>
                <a:r>
                  <a:rPr lang="en-GB" sz="3600" b="1" i="1" dirty="0">
                    <a:solidFill>
                      <a:schemeClr val="tx1"/>
                    </a:solidFill>
                  </a:rPr>
                  <a:t>the formula:</a:t>
                </a:r>
                <a:endParaRPr lang="cs-CZ" sz="3600" b="1" i="1" dirty="0">
                  <a:solidFill>
                    <a:schemeClr val="tx1"/>
                  </a:solidFill>
                </a:endParaRPr>
              </a:p>
              <a:p>
                <a:pPr marL="114300" indent="0" algn="just">
                  <a:spcBef>
                    <a:spcPts val="0"/>
                  </a:spcBef>
                  <a:buClr>
                    <a:schemeClr val="tx1"/>
                  </a:buClr>
                  <a:buSzPct val="120000"/>
                  <a:buNone/>
                  <a:tabLst>
                    <a:tab pos="228600" algn="l"/>
                  </a:tabLst>
                </a:pPr>
                <a14:m>
                  <m:oMathPara xmlns:m="http://schemas.openxmlformats.org/officeDocument/2006/math">
                    <m:oMathParaPr>
                      <m:jc m:val="centerGroup"/>
                    </m:oMathParaPr>
                    <m:oMath xmlns:m="http://schemas.openxmlformats.org/officeDocument/2006/math">
                      <m:r>
                        <a:rPr lang="en-GB" sz="4000" i="1" smtClean="0">
                          <a:effectLst/>
                          <a:latin typeface="Cambria Math" panose="02040503050406030204" pitchFamily="18" charset="0"/>
                          <a:ea typeface="Times New Roman" panose="02020603050405020304" pitchFamily="18" charset="0"/>
                          <a:cs typeface="Times New Roman" panose="02020603050405020304" pitchFamily="18" charset="0"/>
                        </a:rPr>
                        <m:t>𝐹</m:t>
                      </m:r>
                      <m:d>
                        <m:dPr>
                          <m:ctrlPr>
                            <a:rPr lang="en-GB" sz="4000" i="1">
                              <a:effectLst/>
                              <a:latin typeface="Cambria Math" panose="02040503050406030204" pitchFamily="18" charset="0"/>
                            </a:rPr>
                          </m:ctrlPr>
                        </m:dPr>
                        <m:e>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𝑋</m:t>
                          </m:r>
                        </m:e>
                      </m:d>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GB" sz="4000" i="1">
                              <a:effectLst/>
                              <a:latin typeface="Cambria Math" panose="02040503050406030204" pitchFamily="18" charset="0"/>
                            </a:rPr>
                          </m:ctrlPr>
                        </m:dPr>
                        <m:e>
                          <m:f>
                            <m:fPr>
                              <m:ctrlPr>
                                <a:rPr lang="en-GB" sz="4000" i="1">
                                  <a:effectLst/>
                                  <a:latin typeface="Cambria Math" panose="02040503050406030204" pitchFamily="18" charset="0"/>
                                </a:rPr>
                              </m:ctrlPr>
                            </m:fPr>
                            <m:num>
                              <m:sSub>
                                <m:sSubPr>
                                  <m:ctrlPr>
                                    <a:rPr lang="en-GB" sz="4000" i="1">
                                      <a:effectLst/>
                                      <a:latin typeface="Cambria Math" panose="02040503050406030204" pitchFamily="18" charset="0"/>
                                    </a:rPr>
                                  </m:ctrlPr>
                                </m:sSubPr>
                                <m:e>
                                  <m:func>
                                    <m:funcPr>
                                      <m:ctrlPr>
                                        <a:rPr lang="en-GB" sz="4000" i="1">
                                          <a:effectLst/>
                                          <a:latin typeface="Cambria Math" panose="02040503050406030204" pitchFamily="18" charset="0"/>
                                        </a:rPr>
                                      </m:ctrlPr>
                                    </m:funcPr>
                                    <m:fName>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𝑚𝑎𝑥</m:t>
                                      </m:r>
                                    </m:fName>
                                    <m:e>
                                      <m:d>
                                        <m:dPr>
                                          <m:ctrlPr>
                                            <a:rPr lang="en-GB" sz="4000" i="1">
                                              <a:effectLst/>
                                              <a:latin typeface="Cambria Math" panose="02040503050406030204" pitchFamily="18" charset="0"/>
                                            </a:rPr>
                                          </m:ctrlPr>
                                        </m:dPr>
                                        <m:e>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𝑥</m:t>
                                          </m:r>
                                        </m:e>
                                      </m:d>
                                    </m:e>
                                  </m:func>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func>
                                <m:funcPr>
                                  <m:ctrlPr>
                                    <a:rPr lang="en-GB" sz="4000" i="1">
                                      <a:effectLst/>
                                      <a:latin typeface="Cambria Math" panose="02040503050406030204" pitchFamily="18" charset="0"/>
                                    </a:rPr>
                                  </m:ctrlPr>
                                </m:funcPr>
                                <m:fName>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𝑚𝑎𝑥</m:t>
                                  </m:r>
                                </m:fName>
                                <m:e>
                                  <m:d>
                                    <m:dPr>
                                      <m:ctrlPr>
                                        <a:rPr lang="en-GB" sz="4000" i="1">
                                          <a:effectLst/>
                                          <a:latin typeface="Cambria Math" panose="02040503050406030204" pitchFamily="18" charset="0"/>
                                        </a:rPr>
                                      </m:ctrlPr>
                                    </m:dPr>
                                    <m:e>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𝑥</m:t>
                                      </m:r>
                                    </m:e>
                                  </m:d>
                                </m:e>
                              </m:func>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𝑚𝑖𝑛</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m:t>
                              </m:r>
                            </m:den>
                          </m:f>
                        </m:e>
                      </m:d>
                      <m:r>
                        <a:rPr lang="en-GB" sz="4000" i="1">
                          <a:effectLst/>
                          <a:latin typeface="Cambria Math" panose="02040503050406030204" pitchFamily="18" charset="0"/>
                          <a:ea typeface="Times New Roman" panose="02020603050405020304" pitchFamily="18" charset="0"/>
                          <a:cs typeface="Times New Roman" panose="02020603050405020304" pitchFamily="18" charset="0"/>
                        </a:rPr>
                        <m:t>.9+1.</m:t>
                      </m:r>
                    </m:oMath>
                  </m:oMathPara>
                </a14:m>
                <a:endParaRPr lang="en-US" sz="4000" b="1" i="1" dirty="0">
                  <a:solidFill>
                    <a:schemeClr val="tx1"/>
                  </a:solidFill>
                </a:endParaRPr>
              </a:p>
            </p:txBody>
          </p:sp>
        </mc:Choice>
        <mc:Fallback xmlns="">
          <p:sp>
            <p:nvSpPr>
              <p:cNvPr id="98" name="Google Shape;98;p14">
                <a:extLst>
                  <a:ext uri="{FF2B5EF4-FFF2-40B4-BE49-F238E27FC236}">
                    <a16:creationId xmlns:a16="http://schemas.microsoft.com/office/drawing/2014/main" id="{2D67F599-C865-DE24-2CD8-DD45ACE2C14E}"/>
                  </a:ext>
                </a:extLst>
              </p:cNvPr>
              <p:cNvSpPr txBox="1">
                <a:spLocks noGrp="1" noRot="1" noChangeAspect="1" noMove="1" noResize="1" noEditPoints="1" noAdjustHandles="1" noChangeArrowheads="1" noChangeShapeType="1" noTextEdit="1"/>
              </p:cNvSpPr>
              <p:nvPr>
                <p:ph type="body" idx="1"/>
              </p:nvPr>
            </p:nvSpPr>
            <p:spPr>
              <a:xfrm>
                <a:off x="338667" y="953610"/>
                <a:ext cx="11616266" cy="5663805"/>
              </a:xfrm>
              <a:prstGeom prst="rect">
                <a:avLst/>
              </a:prstGeom>
              <a:blipFill>
                <a:blip r:embed="rId3"/>
                <a:stretch>
                  <a:fillRect l="-2152" t="-3871" r="-1627"/>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FEDEC4B7-830A-87CD-E318-6D94B2E3537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r>
              <a:rPr lang="cs-CZ" sz="1200" b="1" dirty="0">
                <a:solidFill>
                  <a:srgbClr val="FF0000"/>
                </a:solidFill>
                <a:latin typeface="Calibri"/>
                <a:ea typeface="Calibri"/>
                <a:cs typeface="Calibri"/>
                <a:sym typeface="Calibri"/>
              </a:rPr>
              <a:t>2/51</a:t>
            </a:r>
            <a:endParaRPr sz="1200" b="1" dirty="0">
              <a:solidFill>
                <a:srgbClr val="FF0000"/>
              </a:solidFill>
              <a:latin typeface="Calibri"/>
              <a:ea typeface="Calibri"/>
              <a:cs typeface="Calibri"/>
              <a:sym typeface="Calibri"/>
            </a:endParaRPr>
          </a:p>
        </p:txBody>
      </p:sp>
      <p:sp>
        <p:nvSpPr>
          <p:cNvPr id="3" name="Šipka: doprava 2">
            <a:extLst>
              <a:ext uri="{FF2B5EF4-FFF2-40B4-BE49-F238E27FC236}">
                <a16:creationId xmlns:a16="http://schemas.microsoft.com/office/drawing/2014/main" id="{6E081F79-15A0-E22E-D254-D33B31AB97A2}"/>
              </a:ext>
            </a:extLst>
          </p:cNvPr>
          <p:cNvSpPr/>
          <p:nvPr/>
        </p:nvSpPr>
        <p:spPr>
          <a:xfrm>
            <a:off x="11130844" y="5934016"/>
            <a:ext cx="722489"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7808936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5150733" y="186122"/>
            <a:ext cx="6655443" cy="528581"/>
          </a:xfrm>
        </p:spPr>
        <p:txBody>
          <a:bodyPr>
            <a:noAutofit/>
          </a:bodyPr>
          <a:lstStyle/>
          <a:p>
            <a:r>
              <a:rPr lang="en-GB" sz="1800" b="1" dirty="0">
                <a:effectLst/>
                <a:latin typeface="Times New Roman" panose="02020603050405020304" pitchFamily="18" charset="0"/>
                <a:ea typeface="Times New Roman" panose="02020603050405020304" pitchFamily="18" charset="0"/>
              </a:rPr>
              <a:t>Table 1:</a:t>
            </a:r>
            <a:r>
              <a:rPr lang="en-GB" sz="1800" dirty="0">
                <a:effectLst/>
                <a:latin typeface="Times New Roman" panose="02020603050405020304" pitchFamily="18" charset="0"/>
                <a:ea typeface="Times New Roman" panose="02020603050405020304" pitchFamily="18" charset="0"/>
              </a:rPr>
              <a:t> </a:t>
            </a:r>
            <a:r>
              <a:rPr lang="en-GB" sz="1800" b="1" dirty="0">
                <a:effectLst/>
                <a:latin typeface="Times New Roman" panose="02020603050405020304" pitchFamily="18" charset="0"/>
                <a:ea typeface="Times New Roman" panose="02020603050405020304" pitchFamily="18" charset="0"/>
              </a:rPr>
              <a:t>The values of HQ index for the 31 countries, 2013-2016</a:t>
            </a:r>
            <a:endParaRPr lang="en-US" sz="3200" b="1" dirty="0">
              <a:solidFill>
                <a:srgbClr val="C00000"/>
              </a:solidFill>
            </a:endParaRPr>
          </a:p>
        </p:txBody>
      </p:sp>
      <p:graphicFrame>
        <p:nvGraphicFramePr>
          <p:cNvPr id="5" name="Table 4">
            <a:extLst>
              <a:ext uri="{FF2B5EF4-FFF2-40B4-BE49-F238E27FC236}">
                <a16:creationId xmlns:a16="http://schemas.microsoft.com/office/drawing/2014/main" id="{4A9F9E83-D6BF-4A72-9176-269292C07562}"/>
              </a:ext>
            </a:extLst>
          </p:cNvPr>
          <p:cNvGraphicFramePr>
            <a:graphicFrameLocks noGrp="1"/>
          </p:cNvGraphicFramePr>
          <p:nvPr>
            <p:extLst>
              <p:ext uri="{D42A27DB-BD31-4B8C-83A1-F6EECF244321}">
                <p14:modId xmlns:p14="http://schemas.microsoft.com/office/powerpoint/2010/main" val="2708261760"/>
              </p:ext>
            </p:extLst>
          </p:nvPr>
        </p:nvGraphicFramePr>
        <p:xfrm>
          <a:off x="47294" y="638379"/>
          <a:ext cx="12097412" cy="6146048"/>
        </p:xfrm>
        <a:graphic>
          <a:graphicData uri="http://schemas.openxmlformats.org/drawingml/2006/table">
            <a:tbl>
              <a:tblPr firstRow="1" firstCol="1" bandRow="1"/>
              <a:tblGrid>
                <a:gridCol w="616530">
                  <a:extLst>
                    <a:ext uri="{9D8B030D-6E8A-4147-A177-3AD203B41FA5}">
                      <a16:colId xmlns:a16="http://schemas.microsoft.com/office/drawing/2014/main" val="1088104809"/>
                    </a:ext>
                  </a:extLst>
                </a:gridCol>
                <a:gridCol w="728337">
                  <a:extLst>
                    <a:ext uri="{9D8B030D-6E8A-4147-A177-3AD203B41FA5}">
                      <a16:colId xmlns:a16="http://schemas.microsoft.com/office/drawing/2014/main" val="4004793771"/>
                    </a:ext>
                  </a:extLst>
                </a:gridCol>
                <a:gridCol w="611740">
                  <a:extLst>
                    <a:ext uri="{9D8B030D-6E8A-4147-A177-3AD203B41FA5}">
                      <a16:colId xmlns:a16="http://schemas.microsoft.com/office/drawing/2014/main" val="292839828"/>
                    </a:ext>
                  </a:extLst>
                </a:gridCol>
                <a:gridCol w="728337">
                  <a:extLst>
                    <a:ext uri="{9D8B030D-6E8A-4147-A177-3AD203B41FA5}">
                      <a16:colId xmlns:a16="http://schemas.microsoft.com/office/drawing/2014/main" val="2298829242"/>
                    </a:ext>
                  </a:extLst>
                </a:gridCol>
                <a:gridCol w="614929">
                  <a:extLst>
                    <a:ext uri="{9D8B030D-6E8A-4147-A177-3AD203B41FA5}">
                      <a16:colId xmlns:a16="http://schemas.microsoft.com/office/drawing/2014/main" val="3847122419"/>
                    </a:ext>
                  </a:extLst>
                </a:gridCol>
                <a:gridCol w="728337">
                  <a:extLst>
                    <a:ext uri="{9D8B030D-6E8A-4147-A177-3AD203B41FA5}">
                      <a16:colId xmlns:a16="http://schemas.microsoft.com/office/drawing/2014/main" val="2727552152"/>
                    </a:ext>
                  </a:extLst>
                </a:gridCol>
                <a:gridCol w="616530">
                  <a:extLst>
                    <a:ext uri="{9D8B030D-6E8A-4147-A177-3AD203B41FA5}">
                      <a16:colId xmlns:a16="http://schemas.microsoft.com/office/drawing/2014/main" val="2480430189"/>
                    </a:ext>
                  </a:extLst>
                </a:gridCol>
                <a:gridCol w="728337">
                  <a:extLst>
                    <a:ext uri="{9D8B030D-6E8A-4147-A177-3AD203B41FA5}">
                      <a16:colId xmlns:a16="http://schemas.microsoft.com/office/drawing/2014/main" val="2662574424"/>
                    </a:ext>
                  </a:extLst>
                </a:gridCol>
                <a:gridCol w="616530">
                  <a:extLst>
                    <a:ext uri="{9D8B030D-6E8A-4147-A177-3AD203B41FA5}">
                      <a16:colId xmlns:a16="http://schemas.microsoft.com/office/drawing/2014/main" val="2208769507"/>
                    </a:ext>
                  </a:extLst>
                </a:gridCol>
                <a:gridCol w="728337">
                  <a:extLst>
                    <a:ext uri="{9D8B030D-6E8A-4147-A177-3AD203B41FA5}">
                      <a16:colId xmlns:a16="http://schemas.microsoft.com/office/drawing/2014/main" val="1681777042"/>
                    </a:ext>
                  </a:extLst>
                </a:gridCol>
                <a:gridCol w="616530">
                  <a:extLst>
                    <a:ext uri="{9D8B030D-6E8A-4147-A177-3AD203B41FA5}">
                      <a16:colId xmlns:a16="http://schemas.microsoft.com/office/drawing/2014/main" val="945355406"/>
                    </a:ext>
                  </a:extLst>
                </a:gridCol>
                <a:gridCol w="728337">
                  <a:extLst>
                    <a:ext uri="{9D8B030D-6E8A-4147-A177-3AD203B41FA5}">
                      <a16:colId xmlns:a16="http://schemas.microsoft.com/office/drawing/2014/main" val="3205009057"/>
                    </a:ext>
                  </a:extLst>
                </a:gridCol>
                <a:gridCol w="616530">
                  <a:extLst>
                    <a:ext uri="{9D8B030D-6E8A-4147-A177-3AD203B41FA5}">
                      <a16:colId xmlns:a16="http://schemas.microsoft.com/office/drawing/2014/main" val="551317619"/>
                    </a:ext>
                  </a:extLst>
                </a:gridCol>
                <a:gridCol w="728337">
                  <a:extLst>
                    <a:ext uri="{9D8B030D-6E8A-4147-A177-3AD203B41FA5}">
                      <a16:colId xmlns:a16="http://schemas.microsoft.com/office/drawing/2014/main" val="3229711257"/>
                    </a:ext>
                  </a:extLst>
                </a:gridCol>
                <a:gridCol w="616530">
                  <a:extLst>
                    <a:ext uri="{9D8B030D-6E8A-4147-A177-3AD203B41FA5}">
                      <a16:colId xmlns:a16="http://schemas.microsoft.com/office/drawing/2014/main" val="3501154081"/>
                    </a:ext>
                  </a:extLst>
                </a:gridCol>
                <a:gridCol w="728337">
                  <a:extLst>
                    <a:ext uri="{9D8B030D-6E8A-4147-A177-3AD203B41FA5}">
                      <a16:colId xmlns:a16="http://schemas.microsoft.com/office/drawing/2014/main" val="2040452328"/>
                    </a:ext>
                  </a:extLst>
                </a:gridCol>
                <a:gridCol w="616530">
                  <a:extLst>
                    <a:ext uri="{9D8B030D-6E8A-4147-A177-3AD203B41FA5}">
                      <a16:colId xmlns:a16="http://schemas.microsoft.com/office/drawing/2014/main" val="1119026144"/>
                    </a:ext>
                  </a:extLst>
                </a:gridCol>
                <a:gridCol w="728337">
                  <a:extLst>
                    <a:ext uri="{9D8B030D-6E8A-4147-A177-3AD203B41FA5}">
                      <a16:colId xmlns:a16="http://schemas.microsoft.com/office/drawing/2014/main" val="4284132503"/>
                    </a:ext>
                  </a:extLst>
                </a:gridCol>
              </a:tblGrid>
              <a:tr h="176315">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C</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2013</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C</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2014</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C</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2015</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C</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2016</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C</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2017</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dirty="0">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C</a:t>
                      </a:r>
                      <a:endParaRPr lang="en-GB" sz="1400" dirty="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2018</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C</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2019</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C</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2020</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C</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600"/>
                        </a:spcAft>
                        <a:tabLst>
                          <a:tab pos="1943100" algn="l"/>
                        </a:tabLst>
                      </a:pPr>
                      <a:r>
                        <a:rPr lang="en-GB" sz="1200" b="1">
                          <a:solidFill>
                            <a:srgbClr val="000000"/>
                          </a:solidFill>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rPr>
                        <a:t>2021</a:t>
                      </a:r>
                      <a:endParaRPr lang="en-GB" sz="1400">
                        <a:effectLst/>
                        <a:highlight>
                          <a:srgbClr val="D0CEC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88288312"/>
                  </a:ext>
                </a:extLst>
              </a:tr>
              <a:tr h="176315">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LV</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2.09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LV</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2.34</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LV</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2.71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LV</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2.91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LV</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2.34</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EE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2.45</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LV</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3.18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LV</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3.35</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LV</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3.05</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55624304"/>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LT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EE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3.51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LT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3.03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EE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3.11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LT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3.64</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2.82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EE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3.22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LT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3.44</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LT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3.73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7311445"/>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EE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4.00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3.63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EE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3.33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3.30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EE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3.71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3.61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4.01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EE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4.10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BG</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4.33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44023004"/>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4.30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4.35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4.40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4.88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5.06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5.12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5.35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RO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5.23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EE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4.43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2307663"/>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RO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4.40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RO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4.62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RO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4.70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RO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5.17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5.27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5.35</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PO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5.37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5.26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RO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4.50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97225618"/>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4.87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5.03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HU</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4.89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HU</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5.39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RO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5.28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RO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5.37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5.55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5.48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4.77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7805460"/>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4.88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HU</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5.09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HR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4.96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HR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5.45</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HU</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5.40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HR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5.51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RO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5.57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BG</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5.62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PO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5.17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06199269"/>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HU</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4.94</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5.14</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4.99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5.45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5.49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HU</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5.66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HU</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5.62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5.76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5.49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5726708"/>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PO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5.04</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BG</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5.36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PL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5.16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PL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5.50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5.53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PL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5.70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PL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5.81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HU</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5.79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HU</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5.51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58606784"/>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BG</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5.13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5.39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BG</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5.42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GR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5.79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5.75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5.71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FI</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5.82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PL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5.70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005696"/>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DE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6.09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DE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6.02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GR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5.92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BG</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5.90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BG</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5.87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BG</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6.06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BG</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6.22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FI</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6.06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DK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6.21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62803834"/>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CZ</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6.25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GR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6.33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FI</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6.30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FI</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6.38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FI</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6.33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FI</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6.16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CZ</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6.49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CZ</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6.34</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CZ</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6.45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7342436"/>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6.41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FI</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6.41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6.38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6.42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CZ</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6.37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CZ</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6.56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DK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6.73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DK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6.68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FI</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6.94</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08601561"/>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IT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6.50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CZ</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6.52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CZ</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6.43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CZ</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6.48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GR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6.56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6.74</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7.06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7.09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0388694"/>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GR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6.76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6.53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6.54</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AT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6.61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AT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6.62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UK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6.93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6.77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7.19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GR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7.27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75300283"/>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6.95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6.69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6.72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DK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DK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6.97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GR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7.03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GR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7.32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DE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7.40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DE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7.27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9397815"/>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DK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7.02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6.74</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DK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6.81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LU</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7.23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LU</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7.10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DK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7.10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7.59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7.48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NL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7.29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49257274"/>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NL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7.26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DK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7.11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UK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7.21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UK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7.35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UK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7.36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LU</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7.23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BE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7.59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GR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7.50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7.45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086887"/>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7.31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UK</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7.40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NL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7.28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7.42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NL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7.46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NL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7.31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DE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7.59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NL</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7.66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7.63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85210546"/>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BE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7.56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CH</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7.42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DE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7.42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NL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7.48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DE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7.53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DE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7.50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NL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7.61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BE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7.67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ES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7.75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5883886"/>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LU</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7.67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7.45</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7.51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DE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7.53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7.56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FR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7.60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LU</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7.77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LU</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7.90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LU</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7.85</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99935988"/>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UK</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7.72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NL</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7.68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LU</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7.51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BE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7.58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BE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7.66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IS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7.65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CY</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7.92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CY</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8.05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BE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7.99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3894567"/>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CH</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7.73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BE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7.68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BE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7.62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CH</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7.68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IS</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7.71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BE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7.71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CH</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8.08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CH</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8.22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CY</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8.25</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01242512"/>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CY</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7.75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LU</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7.87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CH</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7.67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IT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7.73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CH</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8.02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CY</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7.93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IT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8.49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ES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8.25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CH</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8.26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2911279"/>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ES</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8.00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CY</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7.89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ES</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8.01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IS</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8.12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CY</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8.23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CH</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8.01</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NO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8.64</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8.63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8.37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6279410"/>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IR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8.18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ES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8.20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CY</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8.02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ES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8.37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IT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8.42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IT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8.24</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ES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9.08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8.70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8.45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342620"/>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8.27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8.23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IS</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8.23</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8.64</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8.72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ES</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8.69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9.08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MT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8.90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MT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8.57</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1721611"/>
                  </a:ext>
                </a:extLst>
              </a:tr>
              <a:tr h="176315">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IS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8.33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IS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8.26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IR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8.41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MT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8.78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ES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8.87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8.85</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9.17</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b="1">
                          <a:effectLst/>
                          <a:latin typeface="Times New Roman" panose="02020603050405020304" pitchFamily="18" charset="0"/>
                          <a:ea typeface="Times New Roman" panose="02020603050405020304" pitchFamily="18" charset="0"/>
                          <a:cs typeface="Times New Roman" panose="02020603050405020304" pitchFamily="18" charset="0"/>
                        </a:rPr>
                        <a:t>SE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b="1">
                          <a:effectLst/>
                          <a:latin typeface="Times New Roman" panose="02020603050405020304" pitchFamily="18" charset="0"/>
                          <a:ea typeface="Times New Roman" panose="02020603050405020304" pitchFamily="18" charset="0"/>
                          <a:cs typeface="Times New Roman" panose="02020603050405020304" pitchFamily="18" charset="0"/>
                        </a:rPr>
                        <a:t>8.99</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b="1">
                          <a:effectLst/>
                          <a:latin typeface="Times New Roman" panose="02020603050405020304" pitchFamily="18" charset="0"/>
                          <a:ea typeface="Times New Roman" panose="02020603050405020304" pitchFamily="18" charset="0"/>
                          <a:cs typeface="Times New Roman" panose="02020603050405020304" pitchFamily="18" charset="0"/>
                        </a:rPr>
                        <a:t>IR</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b="1">
                          <a:effectLst/>
                          <a:latin typeface="Times New Roman" panose="02020603050405020304" pitchFamily="18" charset="0"/>
                          <a:ea typeface="Times New Roman" panose="02020603050405020304" pitchFamily="18" charset="0"/>
                          <a:cs typeface="Times New Roman" panose="02020603050405020304" pitchFamily="18" charset="0"/>
                        </a:rPr>
                        <a:t>8.60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5964603"/>
                  </a:ext>
                </a:extLst>
              </a:tr>
              <a:tr h="176315">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NO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8.60</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MT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dirty="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8.96</a:t>
                      </a:r>
                      <a:endParaRPr lang="en-GB" sz="1400" dirty="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MT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8.76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NO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8.82</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NO</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8.95</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IR</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8.96</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MT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9.18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IS</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IS</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19063594"/>
                  </a:ext>
                </a:extLst>
              </a:tr>
              <a:tr h="176315">
                <a:tc>
                  <a:txBody>
                    <a:bodyPr/>
                    <a:lstStyle/>
                    <a:p>
                      <a:pPr algn="l">
                        <a:spcAft>
                          <a:spcPts val="600"/>
                        </a:spcAft>
                        <a:tabLst>
                          <a:tab pos="1943100" algn="l"/>
                        </a:tabLst>
                      </a:pPr>
                      <a:r>
                        <a:rPr lang="en-GB" sz="1200" b="1">
                          <a:effectLst/>
                          <a:latin typeface="Times New Roman" panose="02020603050405020304" pitchFamily="18" charset="0"/>
                          <a:ea typeface="Times New Roman" panose="02020603050405020304" pitchFamily="18" charset="0"/>
                          <a:cs typeface="Times New Roman" panose="02020603050405020304" pitchFamily="18" charset="0"/>
                        </a:rPr>
                        <a:t>MT</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b="1">
                          <a:effectLst/>
                          <a:latin typeface="Times New Roman" panose="02020603050405020304" pitchFamily="18" charset="0"/>
                          <a:ea typeface="Times New Roman" panose="02020603050405020304" pitchFamily="18" charset="0"/>
                          <a:cs typeface="Times New Roman" panose="02020603050405020304" pitchFamily="18" charset="0"/>
                        </a:rPr>
                        <a:t>8.63</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9.00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8.92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CY</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8.82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9.02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SE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9.01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IS</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IT</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NO</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12844856"/>
                  </a:ext>
                </a:extLst>
              </a:tr>
              <a:tr h="176315">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FI</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9.08</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9.04</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SE</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8.94</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MT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9.09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MT</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b="1">
                          <a:solidFill>
                            <a:srgbClr val="000000"/>
                          </a:solidFill>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rPr>
                        <a:t>9.09</a:t>
                      </a:r>
                      <a:endParaRPr lang="en-GB" sz="1400">
                        <a:effectLst/>
                        <a:highlight>
                          <a:srgbClr val="D9D9D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UK</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UK</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UK</a:t>
                      </a:r>
                      <a:endParaRPr lang="en-GB" sz="140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600"/>
                        </a:spcAft>
                        <a:tabLst>
                          <a:tab pos="1943100" algn="l"/>
                        </a:tabLst>
                      </a:pPr>
                      <a:r>
                        <a:rPr lang="en-GB" sz="1200" dirty="0">
                          <a:solidFill>
                            <a:srgbClr val="000000"/>
                          </a:solidFill>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effectLst/>
                        <a:highlight>
                          <a:srgbClr val="BFBFB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9389" marR="29389" marT="9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34268091"/>
                  </a:ext>
                </a:extLst>
              </a:tr>
            </a:tbl>
          </a:graphicData>
        </a:graphic>
      </p:graphicFrame>
    </p:spTree>
    <p:extLst>
      <p:ext uri="{BB962C8B-B14F-4D97-AF65-F5344CB8AC3E}">
        <p14:creationId xmlns:p14="http://schemas.microsoft.com/office/powerpoint/2010/main" val="12345027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271059" y="750844"/>
            <a:ext cx="7755038" cy="557096"/>
          </a:xfrm>
        </p:spPr>
        <p:txBody>
          <a:bodyPr>
            <a:noAutofit/>
          </a:bodyPr>
          <a:lstStyle/>
          <a:p>
            <a:pPr algn="just">
              <a:spcAft>
                <a:spcPts val="600"/>
              </a:spcAft>
            </a:pPr>
            <a:r>
              <a:rPr lang="en-GB" sz="1800" b="1" dirty="0">
                <a:effectLst/>
                <a:latin typeface="Times New Roman" panose="02020603050405020304" pitchFamily="18" charset="0"/>
                <a:ea typeface="Times New Roman" panose="02020603050405020304" pitchFamily="18" charset="0"/>
              </a:rPr>
              <a:t>Figure </a:t>
            </a:r>
            <a:r>
              <a:rPr lang="cs-CZ" sz="1800" b="1" dirty="0">
                <a:effectLst/>
                <a:latin typeface="Times New Roman" panose="02020603050405020304" pitchFamily="18" charset="0"/>
                <a:ea typeface="Times New Roman" panose="02020603050405020304" pitchFamily="18" charset="0"/>
              </a:rPr>
              <a:t>1</a:t>
            </a:r>
            <a:r>
              <a:rPr lang="en-GB" sz="1800" b="1" dirty="0">
                <a:effectLst/>
                <a:latin typeface="Times New Roman" panose="02020603050405020304" pitchFamily="18" charset="0"/>
                <a:ea typeface="Times New Roman" panose="02020603050405020304" pitchFamily="18" charset="0"/>
              </a:rPr>
              <a:t>: The values of the HQ index and </a:t>
            </a:r>
            <a:r>
              <a:rPr lang="en-GB" sz="1800" b="1" dirty="0" err="1">
                <a:effectLst/>
                <a:latin typeface="Times New Roman" panose="02020603050405020304" pitchFamily="18" charset="0"/>
                <a:ea typeface="Times New Roman" panose="02020603050405020304" pitchFamily="18" charset="0"/>
              </a:rPr>
              <a:t>GDPpc</a:t>
            </a:r>
            <a:r>
              <a:rPr lang="en-GB" sz="1800" b="1" dirty="0">
                <a:effectLst/>
                <a:latin typeface="Times New Roman" panose="02020603050405020304" pitchFamily="18" charset="0"/>
                <a:ea typeface="Times New Roman" panose="02020603050405020304" pitchFamily="18" charset="0"/>
              </a:rPr>
              <a:t> for the 31 countries, 2018</a:t>
            </a:r>
            <a:endParaRPr lang="en-GB" sz="1800" dirty="0">
              <a:effectLst/>
              <a:latin typeface="Times New Roman" panose="02020603050405020304" pitchFamily="18" charset="0"/>
              <a:ea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FF0000"/>
                </a:solidFill>
                <a:effectLst/>
                <a:uLnTx/>
                <a:uFillTx/>
                <a:latin typeface="Calibri"/>
                <a:ea typeface="Calibri"/>
                <a:cs typeface="Calibri"/>
                <a:sym typeface="Calibri"/>
              </a:rPr>
              <a:t>2/51</a:t>
            </a:r>
            <a:endParaRPr kumimoji="0" sz="1200" b="1" i="0" u="none" strike="noStrike" kern="1200" cap="none" spc="0" normalizeH="0" baseline="0" noProof="0" dirty="0">
              <a:ln>
                <a:noFill/>
              </a:ln>
              <a:solidFill>
                <a:srgbClr val="FF0000"/>
              </a:solidFill>
              <a:effectLst/>
              <a:uLnTx/>
              <a:uFillTx/>
              <a:latin typeface="Calibri"/>
              <a:ea typeface="Calibri"/>
              <a:cs typeface="Calibri"/>
              <a:sym typeface="Calibri"/>
            </a:endParaRPr>
          </a:p>
        </p:txBody>
      </p:sp>
      <p:graphicFrame>
        <p:nvGraphicFramePr>
          <p:cNvPr id="4" name="Graf 6">
            <a:extLst>
              <a:ext uri="{FF2B5EF4-FFF2-40B4-BE49-F238E27FC236}">
                <a16:creationId xmlns:a16="http://schemas.microsoft.com/office/drawing/2014/main" id="{842DC3EB-7657-45A3-B9EC-0F0131424AB8}"/>
              </a:ext>
            </a:extLst>
          </p:cNvPr>
          <p:cNvGraphicFramePr/>
          <p:nvPr/>
        </p:nvGraphicFramePr>
        <p:xfrm>
          <a:off x="462987" y="1307940"/>
          <a:ext cx="11331616" cy="459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46558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3C8AA-8358-DD51-E188-1AD3A493D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8374F-8A4A-BB7B-ED78-721C3BCC45A0}"/>
              </a:ext>
            </a:extLst>
          </p:cNvPr>
          <p:cNvSpPr>
            <a:spLocks noGrp="1"/>
          </p:cNvSpPr>
          <p:nvPr>
            <p:ph type="title"/>
          </p:nvPr>
        </p:nvSpPr>
        <p:spPr>
          <a:xfrm>
            <a:off x="441434" y="365129"/>
            <a:ext cx="11030566" cy="1325563"/>
          </a:xfrm>
        </p:spPr>
        <p:txBody>
          <a:bodyPr/>
          <a:lstStyle/>
          <a:p>
            <a:pPr algn="just">
              <a:lnSpc>
                <a:spcPct val="115000"/>
              </a:lnSpc>
              <a:spcAft>
                <a:spcPts val="1000"/>
              </a:spcAft>
            </a:pPr>
            <a:r>
              <a:rPr lang="en-GB" sz="1800" b="1" dirty="0">
                <a:solidFill>
                  <a:srgbClr val="000000"/>
                </a:solidFill>
                <a:effectLst/>
                <a:latin typeface="Times New Roman" panose="02020603050405020304" pitchFamily="18" charset="0"/>
                <a:ea typeface="Times New Roman" panose="02020603050405020304" pitchFamily="18" charset="0"/>
              </a:rPr>
              <a:t> </a:t>
            </a:r>
            <a:br>
              <a:rPr lang="en-GB" sz="1800" dirty="0">
                <a:effectLst/>
                <a:latin typeface="Times New Roman" panose="02020603050405020304" pitchFamily="18" charset="0"/>
                <a:ea typeface="Times New Roman" panose="02020603050405020304" pitchFamily="18" charset="0"/>
              </a:rPr>
            </a:br>
            <a:r>
              <a:rPr lang="cs-CZ" sz="1800" dirty="0">
                <a:effectLst/>
                <a:latin typeface="Times New Roman" panose="02020603050405020304" pitchFamily="18" charset="0"/>
                <a:ea typeface="Times New Roman" panose="02020603050405020304" pitchFamily="18" charset="0"/>
              </a:rPr>
              <a:t>2. </a:t>
            </a:r>
            <a:r>
              <a:rPr lang="en-GB" sz="1800" b="1" dirty="0">
                <a:solidFill>
                  <a:srgbClr val="00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00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a:t>
            </a:r>
            <a:endParaRPr lang="en-GB" dirty="0"/>
          </a:p>
        </p:txBody>
      </p:sp>
      <p:sp>
        <p:nvSpPr>
          <p:cNvPr id="3" name="Content Placeholder 2">
            <a:extLst>
              <a:ext uri="{FF2B5EF4-FFF2-40B4-BE49-F238E27FC236}">
                <a16:creationId xmlns:a16="http://schemas.microsoft.com/office/drawing/2014/main" id="{86BA28D4-9126-47F8-CB80-F26926DC9FA6}"/>
              </a:ext>
            </a:extLst>
          </p:cNvPr>
          <p:cNvSpPr>
            <a:spLocks noGrp="1"/>
          </p:cNvSpPr>
          <p:nvPr>
            <p:ph idx="1"/>
          </p:nvPr>
        </p:nvSpPr>
        <p:spPr>
          <a:xfrm>
            <a:off x="262759" y="1825625"/>
            <a:ext cx="11592910" cy="4081204"/>
          </a:xfrm>
        </p:spPr>
        <p:txBody>
          <a:bodyPr>
            <a:normAutofit fontScale="92500" lnSpcReduction="10000"/>
          </a:bodyPr>
          <a:lstStyle/>
          <a:p>
            <a:pPr algn="just">
              <a:buFont typeface="Wingdings" panose="05000000000000000000" pitchFamily="2" charset="2"/>
              <a:buChar char="v"/>
            </a:pPr>
            <a:r>
              <a:rPr lang="en-GB" b="1" dirty="0">
                <a:highlight>
                  <a:srgbClr val="FFFF00"/>
                </a:highlight>
              </a:rPr>
              <a:t>The aim</a:t>
            </a:r>
            <a:r>
              <a:rPr lang="cs-CZ" b="1" dirty="0">
                <a:highlight>
                  <a:srgbClr val="FFFF00"/>
                </a:highlight>
              </a:rPr>
              <a:t>:</a:t>
            </a:r>
            <a:r>
              <a:rPr lang="en-GB" b="1" dirty="0">
                <a:highlight>
                  <a:srgbClr val="FFFF00"/>
                </a:highlight>
              </a:rPr>
              <a:t> </a:t>
            </a:r>
            <a:endParaRPr lang="cs-CZ" b="1" dirty="0">
              <a:highlight>
                <a:srgbClr val="FFFF00"/>
              </a:highlight>
            </a:endParaRPr>
          </a:p>
          <a:p>
            <a:pPr algn="just"/>
            <a:r>
              <a:rPr lang="en-GB" b="1" dirty="0"/>
              <a:t>To examine the effects of the components of healthcare expenditure, categorized by provider, on macroeconomic-level indicators representing the impact of healthcare, using a sample of 30 countries. </a:t>
            </a:r>
            <a:endParaRPr lang="cs-CZ" b="1" dirty="0"/>
          </a:p>
          <a:p>
            <a:pPr algn="just"/>
            <a:r>
              <a:rPr lang="en-GB" b="1" dirty="0"/>
              <a:t>We formulated </a:t>
            </a:r>
            <a:r>
              <a:rPr lang="en-GB" b="1" dirty="0">
                <a:solidFill>
                  <a:srgbClr val="FF0000"/>
                </a:solidFill>
              </a:rPr>
              <a:t>two main research hypotheses:</a:t>
            </a:r>
          </a:p>
          <a:p>
            <a:pPr marL="514350" indent="-514350" algn="just">
              <a:buFont typeface="+mj-lt"/>
              <a:buAutoNum type="arabicPeriod"/>
            </a:pPr>
            <a:r>
              <a:rPr lang="en-GB" b="1" dirty="0">
                <a:solidFill>
                  <a:srgbClr val="FF0000"/>
                </a:solidFill>
              </a:rPr>
              <a:t>Not only the overall amount of resources but also their composition plays a role in achieving desired health outcomes.</a:t>
            </a:r>
          </a:p>
          <a:p>
            <a:pPr marL="514350" indent="-514350" algn="just">
              <a:buFont typeface="+mj-lt"/>
              <a:buAutoNum type="arabicPeriod"/>
            </a:pPr>
            <a:r>
              <a:rPr lang="en-GB" b="1" dirty="0">
                <a:solidFill>
                  <a:srgbClr val="FF0000"/>
                </a:solidFill>
              </a:rPr>
              <a:t>The structure of expenditure patterns may exhibit similarities within specific groups of countries in the </a:t>
            </a:r>
            <a:r>
              <a:rPr lang="en-GB" b="1" dirty="0" err="1">
                <a:solidFill>
                  <a:srgbClr val="FF0000"/>
                </a:solidFill>
              </a:rPr>
              <a:t>analyzed</a:t>
            </a:r>
            <a:r>
              <a:rPr lang="en-GB" b="1" dirty="0">
                <a:solidFill>
                  <a:srgbClr val="FF0000"/>
                </a:solidFill>
              </a:rPr>
              <a:t> sample.</a:t>
            </a:r>
            <a:endParaRPr lang="cs-CZ" b="1" dirty="0">
              <a:solidFill>
                <a:srgbClr val="FF0000"/>
              </a:solidFill>
            </a:endParaRPr>
          </a:p>
        </p:txBody>
      </p:sp>
    </p:spTree>
    <p:extLst>
      <p:ext uri="{BB962C8B-B14F-4D97-AF65-F5344CB8AC3E}">
        <p14:creationId xmlns:p14="http://schemas.microsoft.com/office/powerpoint/2010/main" val="2432503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433F-4CF7-8128-FE34-B5C288972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8FDCF-03E6-1C52-A520-F37E4885E472}"/>
              </a:ext>
            </a:extLst>
          </p:cNvPr>
          <p:cNvSpPr>
            <a:spLocks noGrp="1"/>
          </p:cNvSpPr>
          <p:nvPr>
            <p:ph type="title"/>
          </p:nvPr>
        </p:nvSpPr>
        <p:spPr>
          <a:xfrm>
            <a:off x="441434" y="365130"/>
            <a:ext cx="11030566" cy="1064278"/>
          </a:xfrm>
        </p:spPr>
        <p:txBody>
          <a:bodyPr/>
          <a:lstStyle/>
          <a:p>
            <a:pPr algn="just">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a:t>
            </a:r>
            <a:endParaRPr lang="en-GB"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A2F53E-9980-8ABC-CAEA-06510F1F8CF8}"/>
                  </a:ext>
                </a:extLst>
              </p:cNvPr>
              <p:cNvSpPr>
                <a:spLocks noGrp="1"/>
              </p:cNvSpPr>
              <p:nvPr>
                <p:ph idx="1"/>
              </p:nvPr>
            </p:nvSpPr>
            <p:spPr>
              <a:xfrm>
                <a:off x="262759" y="1690692"/>
                <a:ext cx="11582400" cy="4331735"/>
              </a:xfrm>
            </p:spPr>
            <p:txBody>
              <a:bodyPr>
                <a:normAutofit fontScale="70000" lnSpcReduction="20000"/>
              </a:bodyPr>
              <a:lstStyle/>
              <a:p>
                <a:pPr>
                  <a:buFont typeface="Wingdings" panose="05000000000000000000" pitchFamily="2" charset="2"/>
                  <a:buChar char="v"/>
                </a:pPr>
                <a:r>
                  <a:rPr lang="en-GB" b="1" dirty="0">
                    <a:highlight>
                      <a:srgbClr val="FFFF00"/>
                    </a:highlight>
                  </a:rPr>
                  <a:t>Methodology </a:t>
                </a:r>
              </a:p>
              <a:p>
                <a:pPr>
                  <a:buFont typeface="Wingdings" panose="05000000000000000000" pitchFamily="2" charset="2"/>
                  <a:buChar char="ü"/>
                </a:pPr>
                <a:r>
                  <a:rPr lang="en-GB" b="1" dirty="0"/>
                  <a:t>Regression analysis </a:t>
                </a:r>
                <a:r>
                  <a:rPr lang="cs-CZ" b="1" dirty="0"/>
                  <a:t>=</a:t>
                </a:r>
                <a:r>
                  <a:rPr lang="en-GB" b="1" dirty="0"/>
                  <a:t> the main methodology applied. </a:t>
                </a:r>
                <a:endParaRPr lang="cs-CZ" b="1" dirty="0"/>
              </a:p>
              <a:p>
                <a:pPr>
                  <a:buFont typeface="Wingdings" panose="05000000000000000000" pitchFamily="2" charset="2"/>
                  <a:buChar char="Ø"/>
                </a:pPr>
                <a:r>
                  <a:rPr lang="en-GB" b="1" dirty="0"/>
                  <a:t>Its goal</a:t>
                </a:r>
                <a:r>
                  <a:rPr lang="cs-CZ" b="1" dirty="0"/>
                  <a:t>:</a:t>
                </a:r>
                <a:r>
                  <a:rPr lang="en-GB" b="1" dirty="0"/>
                  <a:t> to explain the response variable </a:t>
                </a:r>
                <a:r>
                  <a:rPr lang="en-GB" b="1" dirty="0">
                    <a:solidFill>
                      <a:srgbClr val="FF0000"/>
                    </a:solidFill>
                  </a:rPr>
                  <a:t>Y</a:t>
                </a:r>
                <a:r>
                  <a:rPr lang="en-GB" b="1" dirty="0"/>
                  <a:t> using known explanatory variables </a:t>
                </a:r>
                <a:r>
                  <a:rPr lang="en-GB" b="1" dirty="0">
                    <a:solidFill>
                      <a:srgbClr val="FF0000"/>
                    </a:solidFill>
                  </a:rPr>
                  <a:t>x1, . . ., </a:t>
                </a:r>
                <a:r>
                  <a:rPr lang="en-GB" b="1" dirty="0" err="1">
                    <a:solidFill>
                      <a:srgbClr val="FF0000"/>
                    </a:solidFill>
                  </a:rPr>
                  <a:t>xD</a:t>
                </a:r>
                <a:r>
                  <a:rPr lang="en-GB" b="1" dirty="0">
                    <a:solidFill>
                      <a:srgbClr val="FF0000"/>
                    </a:solidFill>
                  </a:rPr>
                  <a:t>. </a:t>
                </a:r>
                <a:endParaRPr lang="cs-CZ" b="1" dirty="0">
                  <a:solidFill>
                    <a:srgbClr val="FF0000"/>
                  </a:solidFill>
                </a:endParaRPr>
              </a:p>
              <a:p>
                <a:r>
                  <a:rPr lang="en-GB" b="1" dirty="0">
                    <a:highlight>
                      <a:srgbClr val="FFFF00"/>
                    </a:highlight>
                  </a:rPr>
                  <a:t>A linear regression </a:t>
                </a:r>
                <a:r>
                  <a:rPr lang="cs-CZ" b="1" dirty="0"/>
                  <a:t>– </a:t>
                </a:r>
                <a:r>
                  <a:rPr lang="en-GB" b="1" dirty="0"/>
                  <a:t>written in terms of a conditional expected value as</a:t>
                </a:r>
                <a:endParaRPr lang="cs-CZ" b="1" dirty="0"/>
              </a:p>
              <a:p>
                <a:pPr marL="0" indent="0" algn="ctr">
                  <a:buNone/>
                </a:pPr>
                <a:r>
                  <a:rPr lang="en-GB" b="1" dirty="0"/>
                  <a:t>𝐸(𝑌|𝑥) </a:t>
                </a:r>
                <a14:m>
                  <m:oMath xmlns:m="http://schemas.openxmlformats.org/officeDocument/2006/math">
                    <m:r>
                      <a:rPr lang="en-GB" b="1" i="1" dirty="0" smtClean="0">
                        <a:latin typeface="Cambria Math" panose="02040503050406030204" pitchFamily="18" charset="0"/>
                      </a:rPr>
                      <m:t>= </m:t>
                    </m:r>
                    <m:sSub>
                      <m:sSubPr>
                        <m:ctrlPr>
                          <a:rPr lang="en-GB" b="1" i="1" dirty="0" smtClean="0">
                            <a:latin typeface="Cambria Math" panose="02040503050406030204" pitchFamily="18" charset="0"/>
                          </a:rPr>
                        </m:ctrlPr>
                      </m:sSubPr>
                      <m:e>
                        <m:r>
                          <a:rPr lang="en-GB" b="1" i="1" dirty="0">
                            <a:latin typeface="Cambria Math" panose="02040503050406030204" pitchFamily="18" charset="0"/>
                          </a:rPr>
                          <m:t>𝛽</m:t>
                        </m:r>
                      </m:e>
                      <m:sub>
                        <m:r>
                          <a:rPr lang="cs-CZ" b="1" i="1" dirty="0" smtClean="0">
                            <a:latin typeface="Cambria Math" panose="02040503050406030204" pitchFamily="18" charset="0"/>
                          </a:rPr>
                          <m:t>𝟎</m:t>
                        </m:r>
                      </m:sub>
                    </m:sSub>
                    <m:r>
                      <a:rPr lang="en-GB" b="1" i="1" dirty="0" smtClean="0">
                        <a:latin typeface="Cambria Math" panose="02040503050406030204" pitchFamily="18" charset="0"/>
                      </a:rPr>
                      <m:t> +</m:t>
                    </m:r>
                    <m:sSub>
                      <m:sSubPr>
                        <m:ctrlPr>
                          <a:rPr lang="en-GB" b="1" i="1" dirty="0">
                            <a:latin typeface="Cambria Math" panose="02040503050406030204" pitchFamily="18" charset="0"/>
                          </a:rPr>
                        </m:ctrlPr>
                      </m:sSubPr>
                      <m:e>
                        <m:r>
                          <a:rPr lang="en-GB" b="1" i="1" dirty="0">
                            <a:latin typeface="Cambria Math" panose="02040503050406030204" pitchFamily="18" charset="0"/>
                          </a:rPr>
                          <m:t>𝛽</m:t>
                        </m:r>
                      </m:e>
                      <m:sub>
                        <m:r>
                          <a:rPr lang="cs-CZ" b="1" i="1" dirty="0" smtClean="0">
                            <a:latin typeface="Cambria Math" panose="02040503050406030204" pitchFamily="18" charset="0"/>
                          </a:rPr>
                          <m:t>𝟏</m:t>
                        </m:r>
                      </m:sub>
                    </m:sSub>
                    <m:r>
                      <a:rPr lang="cs-CZ" b="1" i="1" dirty="0" smtClean="0">
                        <a:latin typeface="Cambria Math" panose="02040503050406030204" pitchFamily="18" charset="0"/>
                      </a:rPr>
                      <m:t>∗</m:t>
                    </m:r>
                    <m:sSub>
                      <m:sSubPr>
                        <m:ctrlPr>
                          <a:rPr lang="cs-CZ" b="1" i="1" dirty="0" smtClean="0">
                            <a:latin typeface="Cambria Math" panose="02040503050406030204" pitchFamily="18" charset="0"/>
                          </a:rPr>
                        </m:ctrlPr>
                      </m:sSubPr>
                      <m:e>
                        <m:r>
                          <a:rPr lang="cs-CZ" b="1" i="1" dirty="0" smtClean="0">
                            <a:latin typeface="Cambria Math" panose="02040503050406030204" pitchFamily="18" charset="0"/>
                          </a:rPr>
                          <m:t>𝒙</m:t>
                        </m:r>
                      </m:e>
                      <m:sub>
                        <m:r>
                          <a:rPr lang="cs-CZ" b="1" i="1" dirty="0" smtClean="0">
                            <a:latin typeface="Cambria Math" panose="02040503050406030204" pitchFamily="18" charset="0"/>
                          </a:rPr>
                          <m:t>𝟏</m:t>
                        </m:r>
                      </m:sub>
                    </m:sSub>
                    <m:r>
                      <a:rPr lang="en-GB" b="1" i="1" dirty="0" smtClean="0">
                        <a:latin typeface="Cambria Math" panose="02040503050406030204" pitchFamily="18" charset="0"/>
                      </a:rPr>
                      <m:t>+· · ·+</m:t>
                    </m:r>
                    <m:sSub>
                      <m:sSubPr>
                        <m:ctrlPr>
                          <a:rPr lang="en-GB" b="1" i="1" dirty="0">
                            <a:latin typeface="Cambria Math" panose="02040503050406030204" pitchFamily="18" charset="0"/>
                          </a:rPr>
                        </m:ctrlPr>
                      </m:sSubPr>
                      <m:e>
                        <m:r>
                          <a:rPr lang="en-GB" b="1" i="1" dirty="0">
                            <a:latin typeface="Cambria Math" panose="02040503050406030204" pitchFamily="18" charset="0"/>
                          </a:rPr>
                          <m:t>𝛽</m:t>
                        </m:r>
                      </m:e>
                      <m:sub>
                        <m:r>
                          <a:rPr lang="cs-CZ" b="1" i="1" dirty="0" smtClean="0">
                            <a:latin typeface="Cambria Math" panose="02040503050406030204" pitchFamily="18" charset="0"/>
                          </a:rPr>
                          <m:t>𝑫</m:t>
                        </m:r>
                      </m:sub>
                    </m:sSub>
                    <m:r>
                      <a:rPr lang="cs-CZ" b="1" i="1" dirty="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smtClean="0">
                            <a:latin typeface="Cambria Math" panose="02040503050406030204" pitchFamily="18" charset="0"/>
                          </a:rPr>
                          <m:t>𝑫</m:t>
                        </m:r>
                      </m:sub>
                    </m:sSub>
                  </m:oMath>
                </a14:m>
                <a:endParaRPr lang="cs-CZ" b="1" dirty="0"/>
              </a:p>
              <a:p>
                <a:pPr>
                  <a:buFont typeface="Wingdings" panose="05000000000000000000" pitchFamily="2" charset="2"/>
                  <a:buChar char="Ø"/>
                </a:pPr>
                <a:r>
                  <a:rPr lang="en-GB" b="1" dirty="0"/>
                  <a:t>with unknown parameters </a:t>
                </a:r>
                <a14:m>
                  <m:oMath xmlns:m="http://schemas.openxmlformats.org/officeDocument/2006/math">
                    <m:sSub>
                      <m:sSubPr>
                        <m:ctrlPr>
                          <a:rPr lang="en-GB" b="1" i="1" dirty="0" smtClean="0">
                            <a:latin typeface="Cambria Math" panose="02040503050406030204" pitchFamily="18" charset="0"/>
                          </a:rPr>
                        </m:ctrlPr>
                      </m:sSubPr>
                      <m:e>
                        <m:r>
                          <a:rPr lang="en-GB" b="1" i="1" dirty="0">
                            <a:latin typeface="Cambria Math" panose="02040503050406030204" pitchFamily="18" charset="0"/>
                          </a:rPr>
                          <m:t>𝛽</m:t>
                        </m:r>
                      </m:e>
                      <m:sub>
                        <m:r>
                          <a:rPr lang="cs-CZ" b="1" i="1" dirty="0" smtClean="0">
                            <a:latin typeface="Cambria Math" panose="02040503050406030204" pitchFamily="18" charset="0"/>
                          </a:rPr>
                          <m:t>𝟎</m:t>
                        </m:r>
                      </m:sub>
                    </m:sSub>
                  </m:oMath>
                </a14:m>
                <a:r>
                  <a:rPr lang="en-GB" b="1" dirty="0"/>
                  <a:t>, . . ., </a:t>
                </a:r>
                <a14:m>
                  <m:oMath xmlns:m="http://schemas.openxmlformats.org/officeDocument/2006/math">
                    <m:sSub>
                      <m:sSubPr>
                        <m:ctrlPr>
                          <a:rPr lang="en-GB" b="1" i="1" dirty="0">
                            <a:latin typeface="Cambria Math" panose="02040503050406030204" pitchFamily="18" charset="0"/>
                          </a:rPr>
                        </m:ctrlPr>
                      </m:sSubPr>
                      <m:e>
                        <m:r>
                          <a:rPr lang="en-GB" b="1" i="1" dirty="0">
                            <a:latin typeface="Cambria Math" panose="02040503050406030204" pitchFamily="18" charset="0"/>
                          </a:rPr>
                          <m:t>𝛽</m:t>
                        </m:r>
                      </m:e>
                      <m:sub>
                        <m:r>
                          <a:rPr lang="cs-CZ" b="1" i="1" dirty="0" smtClean="0">
                            <a:latin typeface="Cambria Math" panose="02040503050406030204" pitchFamily="18" charset="0"/>
                          </a:rPr>
                          <m:t>𝑫</m:t>
                        </m:r>
                      </m:sub>
                    </m:sSub>
                  </m:oMath>
                </a14:m>
                <a:r>
                  <a:rPr lang="en-GB" b="1" dirty="0"/>
                  <a:t> to be estimated, e.g. using the standard least squares (LS) method. </a:t>
                </a:r>
              </a:p>
              <a:p>
                <a:pPr marL="571500" indent="-571500">
                  <a:buFont typeface="+mj-lt"/>
                  <a:buAutoNum type="romanLcPeriod"/>
                </a:pPr>
                <a:r>
                  <a:rPr lang="cs-CZ" b="1" dirty="0"/>
                  <a:t>T</a:t>
                </a:r>
                <a:r>
                  <a:rPr lang="en-GB" b="1" dirty="0"/>
                  <a:t>his approach </a:t>
                </a:r>
                <a:r>
                  <a:rPr lang="cs-CZ" b="1" dirty="0"/>
                  <a:t>–</a:t>
                </a:r>
                <a:r>
                  <a:rPr lang="en-GB" b="1" dirty="0"/>
                  <a:t> fully reasonable when both the response Y and the covariates x = (</a:t>
                </a:r>
                <a14:m>
                  <m:oMath xmlns:m="http://schemas.openxmlformats.org/officeDocument/2006/math">
                    <m:sSub>
                      <m:sSubPr>
                        <m:ctrlPr>
                          <a:rPr lang="cs-CZ" b="1" i="1" dirty="0" smtClean="0">
                            <a:latin typeface="Cambria Math" panose="02040503050406030204" pitchFamily="18" charset="0"/>
                          </a:rPr>
                        </m:ctrlPr>
                      </m:sSubPr>
                      <m:e>
                        <m:r>
                          <a:rPr lang="cs-CZ" b="1" i="1" dirty="0" smtClean="0">
                            <a:latin typeface="Cambria Math" panose="02040503050406030204" pitchFamily="18" charset="0"/>
                          </a:rPr>
                          <m:t>𝒙</m:t>
                        </m:r>
                      </m:e>
                      <m:sub>
                        <m:r>
                          <a:rPr lang="cs-CZ" b="1" i="1" dirty="0" smtClean="0">
                            <a:latin typeface="Cambria Math" panose="02040503050406030204" pitchFamily="18" charset="0"/>
                          </a:rPr>
                          <m:t>𝟏</m:t>
                        </m:r>
                      </m:sub>
                    </m:sSub>
                  </m:oMath>
                </a14:m>
                <a:r>
                  <a:rPr lang="en-GB" b="1" dirty="0"/>
                  <a:t>, . . ., </a:t>
                </a:r>
                <a14:m>
                  <m:oMath xmlns:m="http://schemas.openxmlformats.org/officeDocument/2006/math">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a:latin typeface="Cambria Math" panose="02040503050406030204" pitchFamily="18" charset="0"/>
                          </a:rPr>
                          <m:t>𝑫</m:t>
                        </m:r>
                      </m:sub>
                    </m:sSub>
                  </m:oMath>
                </a14:m>
                <a:r>
                  <a:rPr lang="en-GB" b="1" dirty="0"/>
                  <a:t>)’ carry absolute information (represented often by variables corresponding to physical units). </a:t>
                </a:r>
                <a:endParaRPr lang="cs-CZ" b="1" dirty="0"/>
              </a:p>
              <a:p>
                <a:pPr marL="571500" indent="-571500">
                  <a:buFont typeface="+mj-lt"/>
                  <a:buAutoNum type="romanLcPeriod"/>
                </a:pPr>
                <a:r>
                  <a:rPr lang="en-GB" b="1" dirty="0"/>
                  <a:t>However, the explanatory variables can describe relative contributions of the components on the whole</a:t>
                </a:r>
                <a:r>
                  <a:rPr lang="cs-CZ" b="1" dirty="0"/>
                  <a:t>: </a:t>
                </a:r>
                <a:r>
                  <a:rPr lang="en-GB" b="1" dirty="0"/>
                  <a:t>the sum of the variables (parts) is not important and the only relevant information is contained in the ratios between these parts.</a:t>
                </a:r>
                <a:r>
                  <a:rPr lang="cs-CZ" b="1" dirty="0"/>
                  <a:t> =&gt;&gt;</a:t>
                </a:r>
                <a:r>
                  <a:rPr lang="en-GB" b="1" dirty="0"/>
                  <a:t> </a:t>
                </a:r>
                <a:endParaRPr lang="cs-CZ" b="1" dirty="0"/>
              </a:p>
              <a:p>
                <a:pPr algn="just"/>
                <a:r>
                  <a:rPr lang="cs-CZ" b="1" dirty="0"/>
                  <a:t>S</a:t>
                </a:r>
                <a:r>
                  <a:rPr lang="en-GB" b="1" dirty="0" err="1"/>
                  <a:t>uch</a:t>
                </a:r>
                <a:r>
                  <a:rPr lang="en-GB" b="1" dirty="0"/>
                  <a:t> data</a:t>
                </a:r>
                <a:r>
                  <a:rPr lang="cs-CZ" b="1" dirty="0"/>
                  <a:t> = </a:t>
                </a:r>
                <a:r>
                  <a:rPr lang="en-GB" b="1" dirty="0">
                    <a:highlight>
                      <a:srgbClr val="FFFF00"/>
                    </a:highlight>
                  </a:rPr>
                  <a:t>COMPOSITIONAL DATA </a:t>
                </a:r>
                <a:r>
                  <a:rPr lang="cs-CZ" b="1" dirty="0">
                    <a:highlight>
                      <a:srgbClr val="FFFF00"/>
                    </a:highlight>
                  </a:rPr>
                  <a:t>/</a:t>
                </a:r>
                <a:r>
                  <a:rPr lang="en-GB" b="1" dirty="0">
                    <a:highlight>
                      <a:srgbClr val="FFFF00"/>
                    </a:highlight>
                  </a:rPr>
                  <a:t> COMPOSITIONS </a:t>
                </a:r>
                <a:r>
                  <a:rPr lang="en-GB" b="1" dirty="0"/>
                  <a:t>(Aitchison, 1986)</a:t>
                </a:r>
                <a:r>
                  <a:rPr lang="cs-CZ" b="1" dirty="0"/>
                  <a:t>: </a:t>
                </a:r>
                <a:r>
                  <a:rPr lang="en-GB" b="1" dirty="0"/>
                  <a:t>represented in proportions or percentages and are characterized by a constant sum constraint (1 or 100, respectively)</a:t>
                </a:r>
                <a:r>
                  <a:rPr lang="cs-CZ" b="1" dirty="0"/>
                  <a:t>.</a:t>
                </a:r>
                <a:endParaRPr lang="en-GB" b="1" dirty="0"/>
              </a:p>
            </p:txBody>
          </p:sp>
        </mc:Choice>
        <mc:Fallback xmlns="">
          <p:sp>
            <p:nvSpPr>
              <p:cNvPr id="3" name="Content Placeholder 2">
                <a:extLst>
                  <a:ext uri="{FF2B5EF4-FFF2-40B4-BE49-F238E27FC236}">
                    <a16:creationId xmlns:a16="http://schemas.microsoft.com/office/drawing/2014/main" id="{BDA2F53E-9980-8ABC-CAEA-06510F1F8CF8}"/>
                  </a:ext>
                </a:extLst>
              </p:cNvPr>
              <p:cNvSpPr>
                <a:spLocks noGrp="1" noRot="1" noChangeAspect="1" noMove="1" noResize="1" noEditPoints="1" noAdjustHandles="1" noChangeArrowheads="1" noChangeShapeType="1" noTextEdit="1"/>
              </p:cNvSpPr>
              <p:nvPr>
                <p:ph idx="1"/>
              </p:nvPr>
            </p:nvSpPr>
            <p:spPr>
              <a:xfrm>
                <a:off x="262759" y="1690692"/>
                <a:ext cx="11582400" cy="4331735"/>
              </a:xfrm>
              <a:blipFill>
                <a:blip r:embed="rId3"/>
                <a:stretch>
                  <a:fillRect l="-211" t="-1969" r="-579" b="-1406"/>
                </a:stretch>
              </a:blipFill>
            </p:spPr>
            <p:txBody>
              <a:bodyPr/>
              <a:lstStyle/>
              <a:p>
                <a:r>
                  <a:rPr lang="en-GB">
                    <a:noFill/>
                  </a:rPr>
                  <a:t> </a:t>
                </a:r>
              </a:p>
            </p:txBody>
          </p:sp>
        </mc:Fallback>
      </mc:AlternateContent>
    </p:spTree>
    <p:extLst>
      <p:ext uri="{BB962C8B-B14F-4D97-AF65-F5344CB8AC3E}">
        <p14:creationId xmlns:p14="http://schemas.microsoft.com/office/powerpoint/2010/main" val="2952460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A381-CDF4-0862-B7E2-12DA7C0A309D}"/>
              </a:ext>
            </a:extLst>
          </p:cNvPr>
          <p:cNvSpPr>
            <a:spLocks noGrp="1"/>
          </p:cNvSpPr>
          <p:nvPr>
            <p:ph type="title"/>
          </p:nvPr>
        </p:nvSpPr>
        <p:spPr>
          <a:xfrm>
            <a:off x="720000" y="365130"/>
            <a:ext cx="10752000" cy="89611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a:t>
            </a:r>
            <a:endParaRPr lang="en-GB" dirty="0">
              <a:solidFill>
                <a:srgbClr val="FF0000"/>
              </a:solidFill>
            </a:endParaRPr>
          </a:p>
        </p:txBody>
      </p:sp>
      <p:sp>
        <p:nvSpPr>
          <p:cNvPr id="3" name="Content Placeholder 2">
            <a:extLst>
              <a:ext uri="{FF2B5EF4-FFF2-40B4-BE49-F238E27FC236}">
                <a16:creationId xmlns:a16="http://schemas.microsoft.com/office/drawing/2014/main" id="{FBE7C9A7-399D-7BEE-268C-FCEF87958AFF}"/>
              </a:ext>
            </a:extLst>
          </p:cNvPr>
          <p:cNvSpPr>
            <a:spLocks noGrp="1"/>
          </p:cNvSpPr>
          <p:nvPr>
            <p:ph idx="1"/>
          </p:nvPr>
        </p:nvSpPr>
        <p:spPr>
          <a:xfrm>
            <a:off x="225972" y="1825625"/>
            <a:ext cx="11740055" cy="4543644"/>
          </a:xfrm>
        </p:spPr>
        <p:txBody>
          <a:bodyPr>
            <a:normAutofit/>
          </a:bodyPr>
          <a:lstStyle/>
          <a:p>
            <a:pPr marL="228600" marR="0" lvl="0" indent="-228600" algn="l" defTabSz="914400"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v"/>
              <a:tabLst/>
              <a:defRPr/>
            </a:pPr>
            <a:r>
              <a:rPr kumimoji="0" lang="en-US" sz="1600" b="1" i="0" u="none" strike="noStrike" kern="1200" cap="none" spc="0" normalizeH="0" baseline="0" noProof="0" dirty="0">
                <a:ln>
                  <a:noFill/>
                </a:ln>
                <a:solidFill>
                  <a:srgbClr val="313131"/>
                </a:solidFill>
                <a:effectLst/>
                <a:highlight>
                  <a:srgbClr val="FFFF00"/>
                </a:highlight>
                <a:uLnTx/>
                <a:uFillTx/>
                <a:latin typeface="Calibri Light"/>
                <a:ea typeface="+mn-ea"/>
                <a:cs typeface="+mn-cs"/>
              </a:rPr>
              <a:t>Methodology </a:t>
            </a:r>
          </a:p>
          <a:p>
            <a:r>
              <a:rPr lang="en-US" sz="2000" b="1" dirty="0"/>
              <a:t>Various approaches for this problem proposed; here: an approach based on </a:t>
            </a:r>
            <a:r>
              <a:rPr lang="en-US" sz="2000" b="1" dirty="0">
                <a:highlight>
                  <a:srgbClr val="FFFF00"/>
                </a:highlight>
              </a:rPr>
              <a:t>isometric </a:t>
            </a:r>
            <a:r>
              <a:rPr lang="en-US" sz="2000" b="1" dirty="0" err="1">
                <a:highlight>
                  <a:srgbClr val="FFFF00"/>
                </a:highlight>
              </a:rPr>
              <a:t>logratio</a:t>
            </a:r>
            <a:r>
              <a:rPr lang="en-US" sz="2000" b="1" dirty="0">
                <a:highlight>
                  <a:srgbClr val="FFFF00"/>
                </a:highlight>
              </a:rPr>
              <a:t> (</a:t>
            </a:r>
            <a:r>
              <a:rPr lang="en-US" sz="2000" b="1" dirty="0" err="1">
                <a:highlight>
                  <a:srgbClr val="FFFF00"/>
                </a:highlight>
              </a:rPr>
              <a:t>ilr</a:t>
            </a:r>
            <a:r>
              <a:rPr lang="en-US" sz="2000" b="1" dirty="0">
                <a:highlight>
                  <a:srgbClr val="FFFF00"/>
                </a:highlight>
              </a:rPr>
              <a:t>) coordinates</a:t>
            </a:r>
            <a:r>
              <a:rPr lang="en-US" sz="2000" b="1" dirty="0"/>
              <a:t> used: </a:t>
            </a:r>
          </a:p>
          <a:p>
            <a:pPr>
              <a:buFont typeface="Wingdings" panose="05000000000000000000" pitchFamily="2" charset="2"/>
              <a:buChar char="Ø"/>
            </a:pPr>
            <a:r>
              <a:rPr lang="en-US" sz="2000" b="1" dirty="0"/>
              <a:t>The composition is expressed in the usual Euclidean geometry using orthonormal coordinates. </a:t>
            </a:r>
          </a:p>
          <a:p>
            <a:pPr>
              <a:buFont typeface="Wingdings" panose="05000000000000000000" pitchFamily="2" charset="2"/>
              <a:buChar char="Ø"/>
            </a:pPr>
            <a:r>
              <a:rPr lang="en-US" sz="2000" b="1" dirty="0"/>
              <a:t>For D compositional parts, D-1 coordinates need to be constructed. </a:t>
            </a:r>
          </a:p>
          <a:p>
            <a:r>
              <a:rPr lang="en-US" sz="2000" b="1" dirty="0"/>
              <a:t>For reasons of interpretability, so-called pivot coordinates are used, being defined as </a:t>
            </a:r>
          </a:p>
          <a:p>
            <a:endParaRPr lang="en-US" sz="2000" b="1" dirty="0"/>
          </a:p>
        </p:txBody>
      </p:sp>
      <p:pic>
        <p:nvPicPr>
          <p:cNvPr id="7" name="Picture 6">
            <a:extLst>
              <a:ext uri="{FF2B5EF4-FFF2-40B4-BE49-F238E27FC236}">
                <a16:creationId xmlns:a16="http://schemas.microsoft.com/office/drawing/2014/main" id="{172909D5-D8F1-0C83-EFE3-84979EAA3F26}"/>
              </a:ext>
            </a:extLst>
          </p:cNvPr>
          <p:cNvPicPr>
            <a:picLocks noChangeAspect="1"/>
          </p:cNvPicPr>
          <p:nvPr/>
        </p:nvPicPr>
        <p:blipFill>
          <a:blip r:embed="rId2"/>
          <a:stretch>
            <a:fillRect/>
          </a:stretch>
        </p:blipFill>
        <p:spPr>
          <a:xfrm>
            <a:off x="809297" y="4469880"/>
            <a:ext cx="9574924" cy="1436949"/>
          </a:xfrm>
          <a:prstGeom prst="rect">
            <a:avLst/>
          </a:prstGeom>
        </p:spPr>
      </p:pic>
    </p:spTree>
    <p:extLst>
      <p:ext uri="{BB962C8B-B14F-4D97-AF65-F5344CB8AC3E}">
        <p14:creationId xmlns:p14="http://schemas.microsoft.com/office/powerpoint/2010/main" val="328388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2834-6E56-DA9F-539A-C8B18564F7D2}"/>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F19BFEC8-754D-0F43-8AC0-15F4D417D0C7}"/>
              </a:ext>
            </a:extLst>
          </p:cNvPr>
          <p:cNvSpPr txBox="1">
            <a:spLocks/>
          </p:cNvSpPr>
          <p:nvPr/>
        </p:nvSpPr>
        <p:spPr>
          <a:xfrm>
            <a:off x="603110" y="378716"/>
            <a:ext cx="10752000" cy="907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kern="1200" cap="none" baseline="0">
                <a:solidFill>
                  <a:srgbClr val="CF1F28"/>
                </a:solidFill>
                <a:latin typeface="+mn-lt"/>
                <a:ea typeface="+mj-ea"/>
                <a:cs typeface="+mj-cs"/>
              </a:defRPr>
            </a:lvl1pPr>
          </a:lstStyle>
          <a:p>
            <a:r>
              <a:rPr lang="cs-CZ" sz="5400" noProof="0" dirty="0"/>
              <a:t>Pozitivní vs. Normativní ekonomie</a:t>
            </a:r>
          </a:p>
        </p:txBody>
      </p:sp>
      <p:sp>
        <p:nvSpPr>
          <p:cNvPr id="4" name="Rectangle 3">
            <a:extLst>
              <a:ext uri="{FF2B5EF4-FFF2-40B4-BE49-F238E27FC236}">
                <a16:creationId xmlns:a16="http://schemas.microsoft.com/office/drawing/2014/main" id="{E533F3B4-CCA7-66A1-6F88-AF8357394F89}"/>
              </a:ext>
            </a:extLst>
          </p:cNvPr>
          <p:cNvSpPr txBox="1">
            <a:spLocks noChangeArrowheads="1"/>
          </p:cNvSpPr>
          <p:nvPr/>
        </p:nvSpPr>
        <p:spPr>
          <a:xfrm>
            <a:off x="357810" y="1470990"/>
            <a:ext cx="11634494" cy="4810539"/>
          </a:xfrm>
          <a:prstGeom prst="rect">
            <a:avLst/>
          </a:prstGeom>
        </p:spPr>
        <p:txBody>
          <a:bodyPr vert="horz" wrap="square" lIns="91440" tIns="45720" rIns="91440" bIns="45720" numCol="1" rtlCol="0" anchor="t" anchorCtr="0" compatLnSpc="1">
            <a:normAutofit fontScale="77500" lnSpcReduction="20000"/>
          </a:bodyPr>
          <a:lstStyle>
            <a:lvl1pPr marL="228600" indent="-228600" algn="l" defTabSz="914400" rtl="0" eaLnBrk="1" latinLnBrk="0" hangingPunct="1">
              <a:lnSpc>
                <a:spcPct val="100000"/>
              </a:lnSpc>
              <a:spcBef>
                <a:spcPts val="1000"/>
              </a:spcBef>
              <a:buClr>
                <a:srgbClr val="CF1F28"/>
              </a:buClr>
              <a:buSzPct val="75000"/>
              <a:buFont typeface="Arial" panose="020B0604020202020204" pitchFamily="34" charset="0"/>
              <a:buChar char="•"/>
              <a:defRPr sz="2800" kern="1200">
                <a:solidFill>
                  <a:srgbClr val="313131"/>
                </a:solidFill>
                <a:latin typeface="+mj-lt"/>
                <a:ea typeface="+mn-ea"/>
                <a:cs typeface="+mn-cs"/>
              </a:defRPr>
            </a:lvl1pPr>
            <a:lvl2pPr marL="685800" indent="-228600" algn="l" defTabSz="914400"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2pPr>
            <a:lvl3pPr marL="1143000" indent="-228600" algn="l" defTabSz="914400"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3pPr>
            <a:lvl4pPr marL="1600200" indent="-228600" algn="l" defTabSz="914400"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4pPr>
            <a:lvl5pPr marL="2057400" indent="-228600" algn="l" defTabSz="914400"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2920" indent="-457200" algn="just">
              <a:lnSpc>
                <a:spcPct val="90000"/>
              </a:lnSpc>
              <a:spcAft>
                <a:spcPts val="600"/>
              </a:spcAft>
              <a:buClr>
                <a:schemeClr val="accent6">
                  <a:lumMod val="75000"/>
                </a:schemeClr>
              </a:buClr>
              <a:buSzTx/>
              <a:buFont typeface="+mj-lt"/>
              <a:buAutoNum type="arabicPeriod"/>
              <a:defRPr/>
            </a:pPr>
            <a:r>
              <a:rPr lang="cs-CZ" altLang="cs-CZ" sz="3200" b="1" dirty="0">
                <a:solidFill>
                  <a:schemeClr val="hlink"/>
                </a:solidFill>
                <a:latin typeface="+mn-lt"/>
              </a:rPr>
              <a:t>Pozitivní ekonomie</a:t>
            </a:r>
            <a:r>
              <a:rPr lang="cs-CZ" altLang="cs-CZ" sz="3200" b="1" dirty="0">
                <a:solidFill>
                  <a:schemeClr val="tx1">
                    <a:lumMod val="75000"/>
                    <a:lumOff val="25000"/>
                  </a:schemeClr>
                </a:solidFill>
                <a:latin typeface="+mn-lt"/>
              </a:rPr>
              <a:t> – umožňuje prozkoumání reality, popis daného stavu, napomáhá pochopení ekonomických vztahů, odhaluje zákonitosti fungování ekonomiky, </a:t>
            </a:r>
          </a:p>
          <a:p>
            <a:pPr marL="502920" indent="-457200" algn="just">
              <a:lnSpc>
                <a:spcPct val="90000"/>
              </a:lnSpc>
              <a:spcAft>
                <a:spcPts val="600"/>
              </a:spcAft>
              <a:buClr>
                <a:schemeClr val="accent6">
                  <a:lumMod val="75000"/>
                </a:schemeClr>
              </a:buClr>
              <a:buSzTx/>
              <a:buFont typeface="Wingdings" panose="05000000000000000000" pitchFamily="2" charset="2"/>
              <a:buChar char="Ø"/>
              <a:defRPr/>
            </a:pPr>
            <a:r>
              <a:rPr lang="cs-CZ" altLang="cs-CZ" sz="3200" b="1" dirty="0">
                <a:solidFill>
                  <a:schemeClr val="tx1">
                    <a:lumMod val="75000"/>
                    <a:lumOff val="25000"/>
                  </a:schemeClr>
                </a:solidFill>
                <a:highlight>
                  <a:srgbClr val="FFFF00"/>
                </a:highlight>
                <a:latin typeface="+mn-lt"/>
              </a:rPr>
              <a:t>přijímá ekonomickou realitu takovou, jaká je. </a:t>
            </a:r>
          </a:p>
          <a:p>
            <a:pPr marL="502920" indent="-457200" algn="just">
              <a:lnSpc>
                <a:spcPct val="90000"/>
              </a:lnSpc>
              <a:spcAft>
                <a:spcPts val="600"/>
              </a:spcAft>
              <a:buClr>
                <a:schemeClr val="accent6">
                  <a:lumMod val="75000"/>
                </a:schemeClr>
              </a:buClr>
              <a:buSzTx/>
              <a:buFont typeface="Wingdings" panose="05000000000000000000" pitchFamily="2" charset="2"/>
              <a:buChar char="Ø"/>
              <a:defRPr/>
            </a:pPr>
            <a:r>
              <a:rPr lang="cs-CZ" altLang="cs-CZ" sz="3200" b="1" dirty="0">
                <a:solidFill>
                  <a:schemeClr val="tx1">
                    <a:lumMod val="75000"/>
                    <a:lumOff val="25000"/>
                  </a:schemeClr>
                </a:solidFill>
                <a:latin typeface="+mn-lt"/>
              </a:rPr>
              <a:t>Cíl: tuto realitu popisovat a hledat v ní zákonitosti fungování, např.  INFLACE JE 1 %.</a:t>
            </a:r>
          </a:p>
          <a:p>
            <a:pPr marL="560070" indent="-514350" algn="just">
              <a:lnSpc>
                <a:spcPct val="90000"/>
              </a:lnSpc>
              <a:buClr>
                <a:schemeClr val="accent6">
                  <a:lumMod val="75000"/>
                </a:schemeClr>
              </a:buClr>
              <a:buSzTx/>
              <a:buFont typeface="+mj-lt"/>
              <a:buAutoNum type="arabicPeriod" startAt="2"/>
              <a:defRPr/>
            </a:pPr>
            <a:endParaRPr lang="cs-CZ" altLang="cs-CZ" sz="3200" b="1" dirty="0">
              <a:solidFill>
                <a:schemeClr val="hlink"/>
              </a:solidFill>
              <a:latin typeface="+mn-lt"/>
            </a:endParaRPr>
          </a:p>
          <a:p>
            <a:pPr marL="560070" indent="-514350" algn="just">
              <a:lnSpc>
                <a:spcPct val="90000"/>
              </a:lnSpc>
              <a:buClr>
                <a:schemeClr val="accent6">
                  <a:lumMod val="75000"/>
                </a:schemeClr>
              </a:buClr>
              <a:buSzTx/>
              <a:buFont typeface="+mj-lt"/>
              <a:buAutoNum type="arabicPeriod" startAt="2"/>
              <a:defRPr/>
            </a:pPr>
            <a:r>
              <a:rPr lang="cs-CZ" altLang="cs-CZ" sz="3200" b="1" dirty="0">
                <a:solidFill>
                  <a:schemeClr val="hlink"/>
                </a:solidFill>
                <a:latin typeface="+mn-lt"/>
              </a:rPr>
              <a:t>Normativní ekonomie</a:t>
            </a:r>
            <a:r>
              <a:rPr lang="cs-CZ" altLang="cs-CZ" sz="3200" b="1" dirty="0">
                <a:solidFill>
                  <a:schemeClr val="tx1">
                    <a:lumMod val="75000"/>
                    <a:lumOff val="25000"/>
                  </a:schemeClr>
                </a:solidFill>
                <a:latin typeface="+mn-lt"/>
              </a:rPr>
              <a:t> – zkoumání reality – pouze východisko. Zjištěnou skutečnost hodnotí, obvykle kriticky: obsahuje etiku a hodnotící soudy:</a:t>
            </a:r>
          </a:p>
          <a:p>
            <a:pPr marL="560070" indent="-514350" algn="just">
              <a:lnSpc>
                <a:spcPct val="90000"/>
              </a:lnSpc>
              <a:buClr>
                <a:schemeClr val="accent6">
                  <a:lumMod val="75000"/>
                </a:schemeClr>
              </a:buClr>
              <a:buSzTx/>
              <a:buFont typeface="+mj-lt"/>
              <a:buAutoNum type="arabicPeriod" startAt="2"/>
              <a:defRPr/>
            </a:pPr>
            <a:r>
              <a:rPr lang="cs-CZ" altLang="cs-CZ" sz="3200" b="1" dirty="0">
                <a:solidFill>
                  <a:schemeClr val="tx1">
                    <a:lumMod val="75000"/>
                    <a:lumOff val="25000"/>
                  </a:schemeClr>
                </a:solidFill>
                <a:latin typeface="+mn-lt"/>
              </a:rPr>
              <a:t>na jejich základě vynáší hodnotící zásady toho, </a:t>
            </a:r>
            <a:r>
              <a:rPr lang="cs-CZ" altLang="cs-CZ" sz="3200" b="1" dirty="0">
                <a:solidFill>
                  <a:schemeClr val="tx1">
                    <a:lumMod val="75000"/>
                    <a:lumOff val="25000"/>
                  </a:schemeClr>
                </a:solidFill>
                <a:highlight>
                  <a:srgbClr val="FFFF00"/>
                </a:highlight>
                <a:latin typeface="+mn-lt"/>
              </a:rPr>
              <a:t>jaká by ekonomická realita měla být </a:t>
            </a:r>
            <a:r>
              <a:rPr lang="cs-CZ" altLang="cs-CZ" sz="3200" b="1" dirty="0">
                <a:solidFill>
                  <a:schemeClr val="tx1">
                    <a:lumMod val="75000"/>
                    <a:lumOff val="25000"/>
                  </a:schemeClr>
                </a:solidFill>
                <a:latin typeface="+mn-lt"/>
              </a:rPr>
              <a:t>– nastoluje opatření a normy. </a:t>
            </a:r>
          </a:p>
          <a:p>
            <a:pPr marL="560070" indent="-514350" algn="just">
              <a:lnSpc>
                <a:spcPct val="90000"/>
              </a:lnSpc>
              <a:buClr>
                <a:schemeClr val="accent6">
                  <a:lumMod val="75000"/>
                </a:schemeClr>
              </a:buClr>
              <a:buSzTx/>
              <a:buFont typeface="Wingdings" panose="05000000000000000000" pitchFamily="2" charset="2"/>
              <a:buChar char="Ø"/>
              <a:defRPr/>
            </a:pPr>
            <a:r>
              <a:rPr lang="cs-CZ" altLang="cs-CZ" sz="3200" b="1" dirty="0">
                <a:solidFill>
                  <a:schemeClr val="tx1">
                    <a:lumMod val="75000"/>
                    <a:lumOff val="25000"/>
                  </a:schemeClr>
                </a:solidFill>
                <a:latin typeface="+mn-lt"/>
              </a:rPr>
              <a:t>Cíl: konstruovat předobraz dokonalejšího ekonomického systému, hrát aktivní roli ve vývoji lidské společnosti, např. ČNB STANOVILA, ŽE INFLACE BUDE 2 %</a:t>
            </a:r>
          </a:p>
        </p:txBody>
      </p:sp>
    </p:spTree>
    <p:extLst>
      <p:ext uri="{BB962C8B-B14F-4D97-AF65-F5344CB8AC3E}">
        <p14:creationId xmlns:p14="http://schemas.microsoft.com/office/powerpoint/2010/main" val="10772542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116F7-2D64-E635-8A00-DE8ECFFD3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51589-2E15-54E8-DB9D-EC19A4DF5BF7}"/>
              </a:ext>
            </a:extLst>
          </p:cNvPr>
          <p:cNvSpPr>
            <a:spLocks noGrp="1"/>
          </p:cNvSpPr>
          <p:nvPr>
            <p:ph type="title"/>
          </p:nvPr>
        </p:nvSpPr>
        <p:spPr>
          <a:xfrm>
            <a:off x="504497" y="365130"/>
            <a:ext cx="10967503" cy="88560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a:t>
            </a:r>
            <a:endParaRPr lang="en-GB"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7F5BBC-0F38-648B-E201-E02ACCEC3083}"/>
                  </a:ext>
                </a:extLst>
              </p:cNvPr>
              <p:cNvSpPr>
                <a:spLocks noGrp="1"/>
              </p:cNvSpPr>
              <p:nvPr>
                <p:ph idx="1"/>
              </p:nvPr>
            </p:nvSpPr>
            <p:spPr>
              <a:xfrm>
                <a:off x="189185" y="1450428"/>
                <a:ext cx="11792607" cy="4456401"/>
              </a:xfrm>
            </p:spPr>
            <p:txBody>
              <a:bodyPr>
                <a:normAutofit/>
              </a:bodyPr>
              <a:lstStyle/>
              <a:p>
                <a:pPr marL="228600" marR="0" lvl="0" indent="-228600" algn="l" defTabSz="914400"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v"/>
                  <a:tabLst/>
                  <a:defRPr/>
                </a:pPr>
                <a:r>
                  <a:rPr kumimoji="0" lang="en-GB" sz="2000" b="1" i="0" u="none" strike="noStrike" kern="1200" cap="none" spc="0" normalizeH="0" baseline="0" noProof="0" dirty="0">
                    <a:ln>
                      <a:noFill/>
                    </a:ln>
                    <a:solidFill>
                      <a:srgbClr val="313131"/>
                    </a:solidFill>
                    <a:effectLst/>
                    <a:highlight>
                      <a:srgbClr val="FFFF00"/>
                    </a:highlight>
                    <a:uLnTx/>
                    <a:uFillTx/>
                    <a:latin typeface="Calibri Light"/>
                    <a:ea typeface="+mn-ea"/>
                    <a:cs typeface="+mn-cs"/>
                  </a:rPr>
                  <a:t>Methodology </a:t>
                </a:r>
              </a:p>
              <a:p>
                <a:r>
                  <a:rPr lang="en-GB" sz="2400" b="1" dirty="0"/>
                  <a:t>The first coordinate </a:t>
                </a:r>
                <a14:m>
                  <m:oMath xmlns:m="http://schemas.openxmlformats.org/officeDocument/2006/math">
                    <m:sSub>
                      <m:sSubPr>
                        <m:ctrlPr>
                          <a:rPr lang="cs-CZ" sz="2400" b="1" i="1" dirty="0" smtClean="0">
                            <a:latin typeface="Cambria Math" panose="02040503050406030204" pitchFamily="18" charset="0"/>
                          </a:rPr>
                        </m:ctrlPr>
                      </m:sSubPr>
                      <m:e>
                        <m:r>
                          <a:rPr lang="cs-CZ" sz="2400" b="1" i="1" dirty="0" smtClean="0">
                            <a:latin typeface="Cambria Math" panose="02040503050406030204" pitchFamily="18" charset="0"/>
                          </a:rPr>
                          <m:t>𝒛</m:t>
                        </m:r>
                      </m:e>
                      <m:sub>
                        <m:r>
                          <a:rPr lang="cs-CZ" sz="2400" b="1" i="1" dirty="0" smtClean="0">
                            <a:latin typeface="Cambria Math" panose="02040503050406030204" pitchFamily="18" charset="0"/>
                          </a:rPr>
                          <m:t>𝟏</m:t>
                        </m:r>
                      </m:sub>
                    </m:sSub>
                    <m:r>
                      <a:rPr lang="cs-CZ" sz="2400" b="1" i="1" dirty="0" smtClean="0">
                        <a:latin typeface="Cambria Math" panose="02040503050406030204" pitchFamily="18" charset="0"/>
                      </a:rPr>
                      <m:t> </m:t>
                    </m:r>
                  </m:oMath>
                </a14:m>
                <a:r>
                  <a:rPr lang="en-GB" sz="2400" b="1" dirty="0"/>
                  <a:t>covers all relative information about part </a:t>
                </a:r>
                <a14:m>
                  <m:oMath xmlns:m="http://schemas.openxmlformats.org/officeDocument/2006/math">
                    <m:sSub>
                      <m:sSubPr>
                        <m:ctrlPr>
                          <a:rPr lang="cs-CZ" sz="2400" b="1" i="1" dirty="0">
                            <a:latin typeface="Cambria Math" panose="02040503050406030204" pitchFamily="18" charset="0"/>
                          </a:rPr>
                        </m:ctrlPr>
                      </m:sSubPr>
                      <m:e>
                        <m:r>
                          <a:rPr lang="cs-CZ" sz="2400" b="1" i="1" dirty="0" smtClean="0">
                            <a:latin typeface="Cambria Math" panose="02040503050406030204" pitchFamily="18" charset="0"/>
                          </a:rPr>
                          <m:t>𝒙</m:t>
                        </m:r>
                      </m:e>
                      <m:sub>
                        <m:r>
                          <a:rPr lang="cs-CZ" sz="2400" b="1" i="1" dirty="0" smtClean="0">
                            <a:latin typeface="Cambria Math" panose="02040503050406030204" pitchFamily="18" charset="0"/>
                          </a:rPr>
                          <m:t>𝟏</m:t>
                        </m:r>
                      </m:sub>
                    </m:sSub>
                  </m:oMath>
                </a14:m>
                <a:r>
                  <a:rPr lang="en-GB" sz="2400" b="1" dirty="0"/>
                  <a:t> , and </a:t>
                </a:r>
                <a14:m>
                  <m:oMath xmlns:m="http://schemas.openxmlformats.org/officeDocument/2006/math">
                    <m:sSub>
                      <m:sSubPr>
                        <m:ctrlPr>
                          <a:rPr lang="cs-CZ" sz="2400" b="1" i="1" dirty="0">
                            <a:latin typeface="Cambria Math" panose="02040503050406030204" pitchFamily="18" charset="0"/>
                          </a:rPr>
                        </m:ctrlPr>
                      </m:sSubPr>
                      <m:e>
                        <m:r>
                          <a:rPr lang="cs-CZ" sz="2400" b="1" i="1" dirty="0" smtClean="0">
                            <a:latin typeface="Cambria Math" panose="02040503050406030204" pitchFamily="18" charset="0"/>
                          </a:rPr>
                          <m:t>𝒙</m:t>
                        </m:r>
                      </m:e>
                      <m:sub>
                        <m:r>
                          <a:rPr lang="cs-CZ" sz="2400" b="1" i="1" dirty="0" smtClean="0">
                            <a:latin typeface="Cambria Math" panose="02040503050406030204" pitchFamily="18" charset="0"/>
                          </a:rPr>
                          <m:t>𝟏</m:t>
                        </m:r>
                      </m:sub>
                    </m:sSub>
                    <m:r>
                      <a:rPr lang="cs-CZ" sz="2400" b="1" i="1" dirty="0" smtClean="0">
                        <a:latin typeface="Cambria Math" panose="02040503050406030204" pitchFamily="18" charset="0"/>
                      </a:rPr>
                      <m:t> </m:t>
                    </m:r>
                  </m:oMath>
                </a14:m>
                <a:r>
                  <a:rPr lang="en-GB" sz="2400" b="1" dirty="0"/>
                  <a:t>does not appear in any of the other coordinates. </a:t>
                </a:r>
                <a:endParaRPr lang="cs-CZ" sz="2400" b="1" dirty="0"/>
              </a:p>
              <a:p>
                <a:pPr algn="just">
                  <a:buFont typeface="Wingdings" panose="05000000000000000000" pitchFamily="2" charset="2"/>
                  <a:buChar char="Ø"/>
                </a:pPr>
                <a:r>
                  <a:rPr lang="en-GB" sz="2400" b="1" dirty="0"/>
                  <a:t>Therefore, </a:t>
                </a:r>
                <a14:m>
                  <m:oMath xmlns:m="http://schemas.openxmlformats.org/officeDocument/2006/math">
                    <m:sSub>
                      <m:sSubPr>
                        <m:ctrlPr>
                          <a:rPr lang="cs-CZ" sz="2400" b="1" i="1" dirty="0" smtClean="0">
                            <a:latin typeface="Cambria Math" panose="02040503050406030204" pitchFamily="18" charset="0"/>
                          </a:rPr>
                        </m:ctrlPr>
                      </m:sSubPr>
                      <m:e>
                        <m:r>
                          <a:rPr lang="cs-CZ" sz="2400" b="1" i="1" dirty="0" smtClean="0">
                            <a:latin typeface="Cambria Math" panose="02040503050406030204" pitchFamily="18" charset="0"/>
                          </a:rPr>
                          <m:t>𝒛</m:t>
                        </m:r>
                      </m:e>
                      <m:sub>
                        <m:r>
                          <a:rPr lang="cs-CZ" sz="2400" b="1" i="1" dirty="0" smtClean="0">
                            <a:latin typeface="Cambria Math" panose="02040503050406030204" pitchFamily="18" charset="0"/>
                          </a:rPr>
                          <m:t>𝟏</m:t>
                        </m:r>
                      </m:sub>
                    </m:sSub>
                  </m:oMath>
                </a14:m>
                <a:r>
                  <a:rPr lang="en-GB" sz="2400" b="1" dirty="0"/>
                  <a:t> can be interpreted in terms of </a:t>
                </a:r>
                <a14:m>
                  <m:oMath xmlns:m="http://schemas.openxmlformats.org/officeDocument/2006/math">
                    <m:sSub>
                      <m:sSubPr>
                        <m:ctrlPr>
                          <a:rPr lang="cs-CZ" sz="2400" b="1" i="1" dirty="0">
                            <a:latin typeface="Cambria Math" panose="02040503050406030204" pitchFamily="18" charset="0"/>
                          </a:rPr>
                        </m:ctrlPr>
                      </m:sSubPr>
                      <m:e>
                        <m:r>
                          <a:rPr lang="cs-CZ" sz="2400" b="1" i="1" dirty="0" smtClean="0">
                            <a:latin typeface="Cambria Math" panose="02040503050406030204" pitchFamily="18" charset="0"/>
                          </a:rPr>
                          <m:t>𝒙</m:t>
                        </m:r>
                      </m:e>
                      <m:sub>
                        <m:r>
                          <a:rPr lang="cs-CZ" sz="2400" b="1" i="1" dirty="0" smtClean="0">
                            <a:latin typeface="Cambria Math" panose="02040503050406030204" pitchFamily="18" charset="0"/>
                          </a:rPr>
                          <m:t>𝟏</m:t>
                        </m:r>
                      </m:sub>
                    </m:sSub>
                  </m:oMath>
                </a14:m>
                <a:r>
                  <a:rPr lang="en-GB" sz="2400" b="1" dirty="0"/>
                  <a:t>, which will be important here for the statistical inference in regression analysis. </a:t>
                </a:r>
                <a:endParaRPr lang="cs-CZ" sz="2400" b="1" dirty="0"/>
              </a:p>
              <a:p>
                <a:pPr algn="just"/>
                <a:r>
                  <a:rPr lang="en-GB" sz="2400" b="1" dirty="0"/>
                  <a:t>For this purpose, the idea is </a:t>
                </a:r>
                <a:r>
                  <a:rPr lang="en-GB" sz="2400" b="1" dirty="0">
                    <a:solidFill>
                      <a:srgbClr val="FF0000"/>
                    </a:solidFill>
                  </a:rPr>
                  <a:t>to </a:t>
                </a:r>
                <a:endParaRPr lang="cs-CZ" sz="2400" b="1" dirty="0">
                  <a:solidFill>
                    <a:srgbClr val="FF0000"/>
                  </a:solidFill>
                </a:endParaRPr>
              </a:p>
              <a:p>
                <a:pPr marL="514350" indent="-514350" algn="just">
                  <a:buFont typeface="+mj-lt"/>
                  <a:buAutoNum type="romanLcPeriod"/>
                </a:pPr>
                <a:r>
                  <a:rPr lang="en-GB" sz="2400" b="1" dirty="0">
                    <a:solidFill>
                      <a:srgbClr val="FF0000"/>
                    </a:solidFill>
                  </a:rPr>
                  <a:t>construct pivot coordinates for each single explanatory variable, </a:t>
                </a:r>
                <a:endParaRPr lang="cs-CZ" sz="2400" b="1" dirty="0">
                  <a:solidFill>
                    <a:srgbClr val="FF0000"/>
                  </a:solidFill>
                </a:endParaRPr>
              </a:p>
              <a:p>
                <a:pPr marL="514350" indent="-514350" algn="just">
                  <a:buFont typeface="+mj-lt"/>
                  <a:buAutoNum type="romanLcPeriod"/>
                </a:pPr>
                <a:r>
                  <a:rPr lang="en-GB" sz="2400" b="1" dirty="0">
                    <a:solidFill>
                      <a:srgbClr val="FF0000"/>
                    </a:solidFill>
                  </a:rPr>
                  <a:t>estimate the regression parameters and derive the statistical inference, </a:t>
                </a:r>
                <a:endParaRPr lang="cs-CZ" sz="2400" b="1" dirty="0">
                  <a:solidFill>
                    <a:srgbClr val="FF0000"/>
                  </a:solidFill>
                </a:endParaRPr>
              </a:p>
              <a:p>
                <a:pPr marL="514350" indent="-514350" algn="just">
                  <a:buFont typeface="+mj-lt"/>
                  <a:buAutoNum type="romanLcPeriod"/>
                </a:pPr>
                <a:r>
                  <a:rPr lang="en-GB" sz="2400" b="1" dirty="0">
                    <a:solidFill>
                      <a:srgbClr val="FF0000"/>
                    </a:solidFill>
                  </a:rPr>
                  <a:t>and then report just the coefficient and the inference information of the first pivot coordinate. </a:t>
                </a:r>
                <a:endParaRPr lang="cs-CZ" sz="2400" b="1" dirty="0">
                  <a:solidFill>
                    <a:srgbClr val="FF0000"/>
                  </a:solidFill>
                </a:endParaRPr>
              </a:p>
            </p:txBody>
          </p:sp>
        </mc:Choice>
        <mc:Fallback xmlns="">
          <p:sp>
            <p:nvSpPr>
              <p:cNvPr id="3" name="Content Placeholder 2">
                <a:extLst>
                  <a:ext uri="{FF2B5EF4-FFF2-40B4-BE49-F238E27FC236}">
                    <a16:creationId xmlns:a16="http://schemas.microsoft.com/office/drawing/2014/main" id="{6B7F5BBC-0F38-648B-E201-E02ACCEC3083}"/>
                  </a:ext>
                </a:extLst>
              </p:cNvPr>
              <p:cNvSpPr>
                <a:spLocks noGrp="1" noRot="1" noChangeAspect="1" noMove="1" noResize="1" noEditPoints="1" noAdjustHandles="1" noChangeArrowheads="1" noChangeShapeType="1" noTextEdit="1"/>
              </p:cNvSpPr>
              <p:nvPr>
                <p:ph idx="1"/>
              </p:nvPr>
            </p:nvSpPr>
            <p:spPr>
              <a:xfrm>
                <a:off x="189185" y="1450428"/>
                <a:ext cx="11792607" cy="4456401"/>
              </a:xfrm>
              <a:blipFill>
                <a:blip r:embed="rId2"/>
                <a:stretch>
                  <a:fillRect l="-413" t="-821" r="-775" b="-3010"/>
                </a:stretch>
              </a:blipFill>
            </p:spPr>
            <p:txBody>
              <a:bodyPr/>
              <a:lstStyle/>
              <a:p>
                <a:r>
                  <a:rPr lang="en-GB">
                    <a:noFill/>
                  </a:rPr>
                  <a:t> </a:t>
                </a:r>
              </a:p>
            </p:txBody>
          </p:sp>
        </mc:Fallback>
      </mc:AlternateContent>
    </p:spTree>
    <p:extLst>
      <p:ext uri="{BB962C8B-B14F-4D97-AF65-F5344CB8AC3E}">
        <p14:creationId xmlns:p14="http://schemas.microsoft.com/office/powerpoint/2010/main" val="2108018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E522B-467F-BDC8-33AF-21F118ED8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2D5C4-D787-F72F-8823-0D8364A9AD35}"/>
              </a:ext>
            </a:extLst>
          </p:cNvPr>
          <p:cNvSpPr>
            <a:spLocks noGrp="1"/>
          </p:cNvSpPr>
          <p:nvPr>
            <p:ph type="title"/>
          </p:nvPr>
        </p:nvSpPr>
        <p:spPr>
          <a:xfrm>
            <a:off x="504497" y="365130"/>
            <a:ext cx="10967503" cy="88560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a:t>
            </a:r>
            <a:endParaRPr lang="en-GB" dirty="0">
              <a:solidFill>
                <a:srgbClr val="FF0000"/>
              </a:solidFill>
            </a:endParaRPr>
          </a:p>
        </p:txBody>
      </p:sp>
      <p:sp>
        <p:nvSpPr>
          <p:cNvPr id="3" name="Content Placeholder 2">
            <a:extLst>
              <a:ext uri="{FF2B5EF4-FFF2-40B4-BE49-F238E27FC236}">
                <a16:creationId xmlns:a16="http://schemas.microsoft.com/office/drawing/2014/main" id="{FDDC155C-9F56-E157-B546-4666773F5CDB}"/>
              </a:ext>
            </a:extLst>
          </p:cNvPr>
          <p:cNvSpPr>
            <a:spLocks noGrp="1"/>
          </p:cNvSpPr>
          <p:nvPr>
            <p:ph idx="1"/>
          </p:nvPr>
        </p:nvSpPr>
        <p:spPr>
          <a:xfrm>
            <a:off x="189185" y="1450428"/>
            <a:ext cx="11792607" cy="4456401"/>
          </a:xfrm>
        </p:spPr>
        <p:txBody>
          <a:bodyPr>
            <a:normAutofit/>
          </a:bodyPr>
          <a:lstStyle/>
          <a:p>
            <a:pPr marL="228600" marR="0" lvl="0" indent="-228600" algn="l" defTabSz="914400"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v"/>
              <a:tabLst/>
              <a:defRPr/>
            </a:pPr>
            <a:r>
              <a:rPr kumimoji="0" lang="en-GB" b="1" i="0" u="none" strike="noStrike" kern="1200" cap="none" spc="0" normalizeH="0" baseline="0" noProof="0" dirty="0">
                <a:ln>
                  <a:noFill/>
                </a:ln>
                <a:solidFill>
                  <a:srgbClr val="313131"/>
                </a:solidFill>
                <a:effectLst/>
                <a:highlight>
                  <a:srgbClr val="FFFF00"/>
                </a:highlight>
                <a:uLnTx/>
                <a:uFillTx/>
                <a:latin typeface="Calibri Light"/>
                <a:ea typeface="+mn-ea"/>
                <a:cs typeface="+mn-cs"/>
              </a:rPr>
              <a:t>Methodology </a:t>
            </a:r>
          </a:p>
          <a:p>
            <a:pPr algn="just"/>
            <a:r>
              <a:rPr lang="en-GB" b="1" dirty="0"/>
              <a:t>This creates an inference table with the information of all first coordinates of the respective pivot coordinate systems. </a:t>
            </a:r>
            <a:endParaRPr lang="cs-CZ" b="1" dirty="0"/>
          </a:p>
          <a:p>
            <a:pPr algn="just"/>
            <a:r>
              <a:rPr lang="en-GB" b="1" dirty="0"/>
              <a:t>The corresponding regression coefficient refers to a </a:t>
            </a:r>
            <a:r>
              <a:rPr lang="en-GB" b="1" dirty="0" err="1">
                <a:highlight>
                  <a:srgbClr val="FFFF00"/>
                </a:highlight>
              </a:rPr>
              <a:t>logratio</a:t>
            </a:r>
            <a:r>
              <a:rPr lang="en-GB" b="1" dirty="0">
                <a:highlight>
                  <a:srgbClr val="FFFF00"/>
                </a:highlight>
              </a:rPr>
              <a:t> of the respective part on an average behaviour of the remaining parts in the composition. </a:t>
            </a:r>
            <a:endParaRPr lang="cs-CZ" b="1" dirty="0">
              <a:highlight>
                <a:srgbClr val="FFFF00"/>
              </a:highlight>
            </a:endParaRPr>
          </a:p>
          <a:p>
            <a:pPr algn="just">
              <a:buFont typeface="Wingdings" panose="05000000000000000000" pitchFamily="2" charset="2"/>
              <a:buChar char="ü"/>
            </a:pPr>
            <a:r>
              <a:rPr lang="cs-CZ" b="1" dirty="0"/>
              <a:t>T</a:t>
            </a:r>
            <a:r>
              <a:rPr lang="en-GB" b="1" dirty="0"/>
              <a:t>he interpretation can be done in an analogous way as it is done in standard regression. </a:t>
            </a:r>
            <a:endParaRPr lang="cs-CZ" b="1" dirty="0"/>
          </a:p>
          <a:p>
            <a:pPr algn="just">
              <a:buFont typeface="Wingdings" panose="05000000000000000000" pitchFamily="2" charset="2"/>
              <a:buChar char="Ø"/>
            </a:pPr>
            <a:r>
              <a:rPr lang="en-GB" b="1" dirty="0"/>
              <a:t>If the coefficient is positive, this variable is dominant in the composition within the model, while if it is negative, the opposite is true (</a:t>
            </a:r>
            <a:r>
              <a:rPr lang="en-GB" b="1" dirty="0" err="1"/>
              <a:t>Hron</a:t>
            </a:r>
            <a:r>
              <a:rPr lang="en-GB" b="1" dirty="0"/>
              <a:t> et al., 2012).</a:t>
            </a:r>
          </a:p>
        </p:txBody>
      </p:sp>
    </p:spTree>
    <p:extLst>
      <p:ext uri="{BB962C8B-B14F-4D97-AF65-F5344CB8AC3E}">
        <p14:creationId xmlns:p14="http://schemas.microsoft.com/office/powerpoint/2010/main" val="3869634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A80BE-EF1D-7E68-B7E0-172EDAE78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288E9-82EC-9D94-26FA-14F3698CAF89}"/>
              </a:ext>
            </a:extLst>
          </p:cNvPr>
          <p:cNvSpPr>
            <a:spLocks noGrp="1"/>
          </p:cNvSpPr>
          <p:nvPr>
            <p:ph type="title"/>
          </p:nvPr>
        </p:nvSpPr>
        <p:spPr>
          <a:xfrm>
            <a:off x="720000" y="365130"/>
            <a:ext cx="10752000" cy="959174"/>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a:t>
            </a:r>
            <a:endParaRPr lang="en-GB" dirty="0">
              <a:solidFill>
                <a:srgbClr val="FF0000"/>
              </a:solidFill>
            </a:endParaRPr>
          </a:p>
        </p:txBody>
      </p:sp>
      <p:sp>
        <p:nvSpPr>
          <p:cNvPr id="3" name="Content Placeholder 2">
            <a:extLst>
              <a:ext uri="{FF2B5EF4-FFF2-40B4-BE49-F238E27FC236}">
                <a16:creationId xmlns:a16="http://schemas.microsoft.com/office/drawing/2014/main" id="{D76D7B9F-C250-5F65-4C4E-64ED933CF618}"/>
              </a:ext>
            </a:extLst>
          </p:cNvPr>
          <p:cNvSpPr>
            <a:spLocks noGrp="1"/>
          </p:cNvSpPr>
          <p:nvPr>
            <p:ph idx="1"/>
          </p:nvPr>
        </p:nvSpPr>
        <p:spPr>
          <a:xfrm>
            <a:off x="189186" y="1702676"/>
            <a:ext cx="11708524" cy="4790195"/>
          </a:xfrm>
        </p:spPr>
        <p:txBody>
          <a:bodyPr>
            <a:normAutofit lnSpcReduction="10000"/>
          </a:bodyPr>
          <a:lstStyle/>
          <a:p>
            <a:pPr marL="228600" marR="0" lvl="0" indent="-228600" algn="l" defTabSz="914400"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v"/>
              <a:tabLst/>
              <a:defRPr/>
            </a:pPr>
            <a:r>
              <a:rPr kumimoji="0" lang="en-GB" b="1" i="0" u="none" strike="noStrike" kern="1200" cap="none" spc="0" normalizeH="0" baseline="0" noProof="0" dirty="0">
                <a:ln>
                  <a:noFill/>
                </a:ln>
                <a:solidFill>
                  <a:srgbClr val="313131"/>
                </a:solidFill>
                <a:effectLst/>
                <a:highlight>
                  <a:srgbClr val="FFFF00"/>
                </a:highlight>
                <a:uLnTx/>
                <a:uFillTx/>
                <a:latin typeface="Calibri Light"/>
                <a:ea typeface="+mn-ea"/>
                <a:cs typeface="+mn-cs"/>
              </a:rPr>
              <a:t>Methodology </a:t>
            </a:r>
          </a:p>
          <a:p>
            <a:pPr algn="just"/>
            <a:r>
              <a:rPr lang="en-GB" b="1" dirty="0"/>
              <a:t>This procedure is implemented in </a:t>
            </a:r>
            <a:r>
              <a:rPr lang="en-GB" b="1" dirty="0">
                <a:solidFill>
                  <a:srgbClr val="FF0000"/>
                </a:solidFill>
              </a:rPr>
              <a:t>the function </a:t>
            </a:r>
            <a:r>
              <a:rPr lang="en-GB" b="1" dirty="0" err="1">
                <a:solidFill>
                  <a:srgbClr val="FF0000"/>
                </a:solidFill>
              </a:rPr>
              <a:t>lmCoDaX</a:t>
            </a:r>
            <a:r>
              <a:rPr lang="cs-CZ" b="1" dirty="0">
                <a:solidFill>
                  <a:srgbClr val="FF0000"/>
                </a:solidFill>
              </a:rPr>
              <a:t>: </a:t>
            </a:r>
            <a:r>
              <a:rPr lang="en-GB" b="1" dirty="0"/>
              <a:t>Classical and robust regression of non</a:t>
            </a:r>
            <a:r>
              <a:rPr lang="cs-CZ" b="1" dirty="0"/>
              <a:t>-</a:t>
            </a:r>
            <a:r>
              <a:rPr lang="en-GB" b="1" dirty="0"/>
              <a:t>compositional (real) response on compositional predictors</a:t>
            </a:r>
            <a:r>
              <a:rPr lang="cs-CZ" b="1" dirty="0"/>
              <a:t>,</a:t>
            </a:r>
            <a:r>
              <a:rPr lang="en-GB" b="1" dirty="0"/>
              <a:t> </a:t>
            </a:r>
            <a:endParaRPr lang="cs-CZ" b="1" dirty="0"/>
          </a:p>
          <a:p>
            <a:pPr algn="just">
              <a:buFont typeface="Wingdings" panose="05000000000000000000" pitchFamily="2" charset="2"/>
              <a:buChar char="Ø"/>
            </a:pPr>
            <a:r>
              <a:rPr lang="en-GB" b="1" dirty="0"/>
              <a:t>of the R package </a:t>
            </a:r>
            <a:r>
              <a:rPr lang="en-GB" b="1" dirty="0" err="1"/>
              <a:t>robCompositions</a:t>
            </a:r>
            <a:r>
              <a:rPr lang="en-GB" b="1" dirty="0"/>
              <a:t> (</a:t>
            </a:r>
            <a:r>
              <a:rPr lang="en-GB" b="1" dirty="0" err="1"/>
              <a:t>Hron</a:t>
            </a:r>
            <a:r>
              <a:rPr lang="en-GB" b="1" dirty="0"/>
              <a:t> et al., 2012). </a:t>
            </a:r>
            <a:endParaRPr lang="cs-CZ" b="1" dirty="0"/>
          </a:p>
          <a:p>
            <a:pPr algn="just">
              <a:buFont typeface="Wingdings" panose="05000000000000000000" pitchFamily="2" charset="2"/>
              <a:buChar char="ü"/>
            </a:pPr>
            <a:r>
              <a:rPr lang="cs-CZ" b="1" dirty="0"/>
              <a:t>T</a:t>
            </a:r>
            <a:r>
              <a:rPr lang="en-GB" b="1" dirty="0"/>
              <a:t>he classical least</a:t>
            </a:r>
            <a:r>
              <a:rPr lang="cs-CZ" b="1" dirty="0"/>
              <a:t>-</a:t>
            </a:r>
            <a:r>
              <a:rPr lang="en-GB" b="1" dirty="0"/>
              <a:t>squares regression is very sensitive to data outliers, therefore, robust regression is used.</a:t>
            </a:r>
            <a:endParaRPr lang="cs-CZ" b="1" dirty="0"/>
          </a:p>
          <a:p>
            <a:pPr algn="just">
              <a:buFont typeface="Wingdings" panose="05000000000000000000" pitchFamily="2" charset="2"/>
              <a:buChar char="ü"/>
            </a:pPr>
            <a:r>
              <a:rPr lang="cs-CZ" b="1" dirty="0"/>
              <a:t>T</a:t>
            </a:r>
            <a:r>
              <a:rPr lang="en-GB" b="1" dirty="0"/>
              <a:t>he inference statistic is robust. Function </a:t>
            </a:r>
            <a:r>
              <a:rPr lang="en-GB" b="1" dirty="0" err="1"/>
              <a:t>lmCoDaX</a:t>
            </a:r>
            <a:r>
              <a:rPr lang="en-GB" b="1" dirty="0"/>
              <a:t> by default takes robust regression (</a:t>
            </a:r>
            <a:r>
              <a:rPr lang="en-GB" b="1" dirty="0" err="1"/>
              <a:t>Maronna</a:t>
            </a:r>
            <a:r>
              <a:rPr lang="en-GB" b="1" dirty="0"/>
              <a:t>, Martin and </a:t>
            </a:r>
            <a:r>
              <a:rPr lang="en-GB" b="1" dirty="0" err="1"/>
              <a:t>Yohai</a:t>
            </a:r>
            <a:r>
              <a:rPr lang="en-GB" b="1" dirty="0"/>
              <a:t>, 2006). </a:t>
            </a:r>
            <a:endParaRPr lang="cs-CZ" b="1" dirty="0"/>
          </a:p>
          <a:p>
            <a:pPr algn="just">
              <a:buFont typeface="Wingdings" panose="05000000000000000000" pitchFamily="2" charset="2"/>
              <a:buChar char="ü"/>
            </a:pPr>
            <a:r>
              <a:rPr lang="cs-CZ" b="1" dirty="0"/>
              <a:t>T</a:t>
            </a:r>
            <a:r>
              <a:rPr lang="en-GB" b="1" dirty="0"/>
              <a:t>he multiple R-square is the same for every pivot coordinate system (</a:t>
            </a:r>
            <a:r>
              <a:rPr lang="en-GB" b="1" dirty="0" err="1"/>
              <a:t>Hron</a:t>
            </a:r>
            <a:r>
              <a:rPr lang="en-GB" b="1" dirty="0"/>
              <a:t> et al., 2012). </a:t>
            </a:r>
          </a:p>
        </p:txBody>
      </p:sp>
    </p:spTree>
    <p:extLst>
      <p:ext uri="{BB962C8B-B14F-4D97-AF65-F5344CB8AC3E}">
        <p14:creationId xmlns:p14="http://schemas.microsoft.com/office/powerpoint/2010/main" val="298054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165F6-E7A3-CD42-CD0D-01A9864F0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9FF54-84EB-925A-FA93-FC1BDFF0B01D}"/>
              </a:ext>
            </a:extLst>
          </p:cNvPr>
          <p:cNvSpPr>
            <a:spLocks noGrp="1"/>
          </p:cNvSpPr>
          <p:nvPr>
            <p:ph type="title"/>
          </p:nvPr>
        </p:nvSpPr>
        <p:spPr>
          <a:xfrm>
            <a:off x="720000" y="365130"/>
            <a:ext cx="10752000" cy="633353"/>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 </a:t>
            </a:r>
            <a:r>
              <a:rPr lang="cs-CZ"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Results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t>
            </a:r>
            <a:endParaRPr lang="en-GB" dirty="0">
              <a:solidFill>
                <a:srgbClr val="FF0000"/>
              </a:solidFill>
            </a:endParaRPr>
          </a:p>
        </p:txBody>
      </p:sp>
      <p:pic>
        <p:nvPicPr>
          <p:cNvPr id="5" name="Picture 4">
            <a:extLst>
              <a:ext uri="{FF2B5EF4-FFF2-40B4-BE49-F238E27FC236}">
                <a16:creationId xmlns:a16="http://schemas.microsoft.com/office/drawing/2014/main" id="{45350352-2C46-09AE-EA34-DCCBEDF68D71}"/>
              </a:ext>
            </a:extLst>
          </p:cNvPr>
          <p:cNvPicPr>
            <a:picLocks noChangeAspect="1"/>
          </p:cNvPicPr>
          <p:nvPr/>
        </p:nvPicPr>
        <p:blipFill>
          <a:blip r:embed="rId2"/>
          <a:stretch>
            <a:fillRect/>
          </a:stretch>
        </p:blipFill>
        <p:spPr>
          <a:xfrm>
            <a:off x="357352" y="1313793"/>
            <a:ext cx="11592909" cy="5326223"/>
          </a:xfrm>
          <a:prstGeom prst="rect">
            <a:avLst/>
          </a:prstGeom>
        </p:spPr>
      </p:pic>
    </p:spTree>
    <p:extLst>
      <p:ext uri="{BB962C8B-B14F-4D97-AF65-F5344CB8AC3E}">
        <p14:creationId xmlns:p14="http://schemas.microsoft.com/office/powerpoint/2010/main" val="37897050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05E45-C184-AA3F-F3A7-FA276D3E8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C0B21-0C98-838A-6E41-837E5132761A}"/>
              </a:ext>
            </a:extLst>
          </p:cNvPr>
          <p:cNvSpPr>
            <a:spLocks noGrp="1"/>
          </p:cNvSpPr>
          <p:nvPr>
            <p:ph type="title"/>
          </p:nvPr>
        </p:nvSpPr>
        <p:spPr>
          <a:xfrm>
            <a:off x="720000" y="365130"/>
            <a:ext cx="10752000" cy="58604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 </a:t>
            </a:r>
            <a:r>
              <a:rPr lang="cs-CZ"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Results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t>
            </a:r>
            <a:endParaRPr lang="en-GB" dirty="0">
              <a:solidFill>
                <a:srgbClr val="FF0000"/>
              </a:solidFill>
            </a:endParaRPr>
          </a:p>
        </p:txBody>
      </p:sp>
      <p:sp>
        <p:nvSpPr>
          <p:cNvPr id="6" name="Content Placeholder 5">
            <a:extLst>
              <a:ext uri="{FF2B5EF4-FFF2-40B4-BE49-F238E27FC236}">
                <a16:creationId xmlns:a16="http://schemas.microsoft.com/office/drawing/2014/main" id="{A9CC2F20-5675-9986-F415-F102AAACC323}"/>
              </a:ext>
            </a:extLst>
          </p:cNvPr>
          <p:cNvSpPr>
            <a:spLocks noGrp="1"/>
          </p:cNvSpPr>
          <p:nvPr>
            <p:ph idx="1"/>
          </p:nvPr>
        </p:nvSpPr>
        <p:spPr>
          <a:xfrm>
            <a:off x="136634" y="3863985"/>
            <a:ext cx="11876690" cy="2628885"/>
          </a:xfrm>
        </p:spPr>
        <p:txBody>
          <a:bodyPr>
            <a:normAutofit fontScale="62500" lnSpcReduction="20000"/>
          </a:bodyPr>
          <a:lstStyle/>
          <a:p>
            <a:r>
              <a:rPr lang="en-US" b="1" dirty="0"/>
              <a:t>The higher the  </a:t>
            </a:r>
            <a:r>
              <a:rPr lang="en-US" b="1" dirty="0">
                <a:solidFill>
                  <a:srgbClr val="FF0000"/>
                </a:solidFill>
              </a:rPr>
              <a:t>ratio of expenditure on retailers and other providers of medical goods </a:t>
            </a:r>
            <a:r>
              <a:rPr lang="en-US" b="1" dirty="0"/>
              <a:t>in relation to other types of expenditure in the composition, the higher the </a:t>
            </a:r>
            <a:r>
              <a:rPr lang="en-US" b="1" dirty="0">
                <a:highlight>
                  <a:srgbClr val="FFFF00"/>
                </a:highlight>
              </a:rPr>
              <a:t>DR indicator </a:t>
            </a:r>
            <a:r>
              <a:rPr lang="en-US" b="1" dirty="0"/>
              <a:t>and the lower the </a:t>
            </a:r>
            <a:r>
              <a:rPr lang="en-US" b="1" dirty="0">
                <a:highlight>
                  <a:srgbClr val="FFFF00"/>
                </a:highlight>
              </a:rPr>
              <a:t>LE indicator</a:t>
            </a:r>
            <a:r>
              <a:rPr lang="en-US" b="1" dirty="0"/>
              <a:t>. </a:t>
            </a:r>
          </a:p>
          <a:p>
            <a:r>
              <a:rPr lang="en-US" b="1" dirty="0">
                <a:solidFill>
                  <a:srgbClr val="FF0000"/>
                </a:solidFill>
              </a:rPr>
              <a:t>The ratio of expenditure on residential long-term care facilities in the composition </a:t>
            </a:r>
            <a:r>
              <a:rPr lang="en-US" b="1" dirty="0"/>
              <a:t>– a positive effect on both HLY indicators. </a:t>
            </a:r>
          </a:p>
          <a:p>
            <a:r>
              <a:rPr lang="en-US" b="1" dirty="0"/>
              <a:t>The effect of </a:t>
            </a:r>
            <a:r>
              <a:rPr lang="en-US" b="1" dirty="0">
                <a:solidFill>
                  <a:srgbClr val="FF0000"/>
                </a:solidFill>
              </a:rPr>
              <a:t>expenditure ratios on providers of healthcare system administration and financing </a:t>
            </a:r>
            <a:r>
              <a:rPr lang="en-US" b="1" dirty="0"/>
              <a:t>–  not straightforward: an effect on the composition of two variables: a negative impact on </a:t>
            </a:r>
            <a:r>
              <a:rPr lang="en-US" b="1" dirty="0" err="1">
                <a:highlight>
                  <a:srgbClr val="FFFF00"/>
                </a:highlight>
              </a:rPr>
              <a:t>HLYm</a:t>
            </a:r>
            <a:r>
              <a:rPr lang="en-US" b="1" dirty="0"/>
              <a:t>, a positive impact on </a:t>
            </a:r>
            <a:r>
              <a:rPr lang="en-US" b="1" dirty="0">
                <a:highlight>
                  <a:srgbClr val="FFFF00"/>
                </a:highlight>
              </a:rPr>
              <a:t>LE indicators. </a:t>
            </a:r>
          </a:p>
          <a:p>
            <a:r>
              <a:rPr lang="en-US" b="1" dirty="0">
                <a:solidFill>
                  <a:srgbClr val="FF0000"/>
                </a:solidFill>
              </a:rPr>
              <a:t>Expenditure ratios on providers of ambulatory healthcare</a:t>
            </a:r>
            <a:r>
              <a:rPr lang="en-US" b="1" dirty="0"/>
              <a:t> in the case of </a:t>
            </a:r>
            <a:r>
              <a:rPr lang="en-US" b="1" dirty="0" err="1"/>
              <a:t>HLYf</a:t>
            </a:r>
            <a:r>
              <a:rPr lang="en-US" b="1" dirty="0"/>
              <a:t>, and on </a:t>
            </a:r>
            <a:r>
              <a:rPr lang="en-US" b="1" dirty="0">
                <a:solidFill>
                  <a:srgbClr val="FF0000"/>
                </a:solidFill>
              </a:rPr>
              <a:t>providers of ancillary services</a:t>
            </a:r>
            <a:r>
              <a:rPr lang="en-US" b="1" dirty="0"/>
              <a:t> in the case of the </a:t>
            </a:r>
            <a:r>
              <a:rPr lang="en-US" b="1" dirty="0">
                <a:highlight>
                  <a:srgbClr val="FFFF00"/>
                </a:highlight>
              </a:rPr>
              <a:t>LE indicator</a:t>
            </a:r>
            <a:r>
              <a:rPr lang="en-US" b="1" dirty="0"/>
              <a:t>: negative effects on the response variables in the composition.</a:t>
            </a:r>
          </a:p>
        </p:txBody>
      </p:sp>
      <p:pic>
        <p:nvPicPr>
          <p:cNvPr id="4" name="Picture 3">
            <a:extLst>
              <a:ext uri="{FF2B5EF4-FFF2-40B4-BE49-F238E27FC236}">
                <a16:creationId xmlns:a16="http://schemas.microsoft.com/office/drawing/2014/main" id="{273368A2-7B36-2C48-7465-92AB22D4D97C}"/>
              </a:ext>
            </a:extLst>
          </p:cNvPr>
          <p:cNvPicPr>
            <a:picLocks noChangeAspect="1"/>
          </p:cNvPicPr>
          <p:nvPr/>
        </p:nvPicPr>
        <p:blipFill>
          <a:blip r:embed="rId2"/>
          <a:stretch>
            <a:fillRect/>
          </a:stretch>
        </p:blipFill>
        <p:spPr>
          <a:xfrm>
            <a:off x="529979" y="1189089"/>
            <a:ext cx="10521607" cy="2436980"/>
          </a:xfrm>
          <a:prstGeom prst="rect">
            <a:avLst/>
          </a:prstGeom>
        </p:spPr>
      </p:pic>
    </p:spTree>
    <p:extLst>
      <p:ext uri="{BB962C8B-B14F-4D97-AF65-F5344CB8AC3E}">
        <p14:creationId xmlns:p14="http://schemas.microsoft.com/office/powerpoint/2010/main" val="14489725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5779A-48F5-1DE7-64C1-7E430E85B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E772D-4FB0-5BF6-5ED5-B3F9167E70B2}"/>
              </a:ext>
            </a:extLst>
          </p:cNvPr>
          <p:cNvSpPr>
            <a:spLocks noGrp="1"/>
          </p:cNvSpPr>
          <p:nvPr>
            <p:ph type="title"/>
          </p:nvPr>
        </p:nvSpPr>
        <p:spPr>
          <a:xfrm>
            <a:off x="720000" y="365130"/>
            <a:ext cx="10752000" cy="58604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 </a:t>
            </a:r>
            <a:r>
              <a:rPr lang="cs-CZ"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Results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t>
            </a:r>
            <a:endParaRPr lang="en-GB" dirty="0">
              <a:solidFill>
                <a:srgbClr val="FF0000"/>
              </a:solidFill>
            </a:endParaRPr>
          </a:p>
        </p:txBody>
      </p:sp>
      <p:sp>
        <p:nvSpPr>
          <p:cNvPr id="6" name="Content Placeholder 5">
            <a:extLst>
              <a:ext uri="{FF2B5EF4-FFF2-40B4-BE49-F238E27FC236}">
                <a16:creationId xmlns:a16="http://schemas.microsoft.com/office/drawing/2014/main" id="{489E0A7F-9EA9-8057-4F79-4EEBA6C83712}"/>
              </a:ext>
            </a:extLst>
          </p:cNvPr>
          <p:cNvSpPr>
            <a:spLocks noGrp="1"/>
          </p:cNvSpPr>
          <p:nvPr>
            <p:ph idx="1"/>
          </p:nvPr>
        </p:nvSpPr>
        <p:spPr>
          <a:xfrm>
            <a:off x="409902" y="1313793"/>
            <a:ext cx="11550869" cy="5160684"/>
          </a:xfrm>
        </p:spPr>
        <p:txBody>
          <a:bodyPr>
            <a:normAutofit fontScale="85000" lnSpcReduction="20000"/>
          </a:bodyPr>
          <a:lstStyle/>
          <a:p>
            <a:pPr algn="just"/>
            <a:r>
              <a:rPr lang="en-US" b="1" dirty="0"/>
              <a:t>All countries in the sample – developed countries and the values of all variables exhibited no significant differences, the structures of expenditure analyzed in this paper had similar patterns</a:t>
            </a:r>
            <a:r>
              <a:rPr lang="cs-CZ" b="1" dirty="0"/>
              <a:t>:</a:t>
            </a:r>
          </a:p>
          <a:p>
            <a:pPr algn="just">
              <a:buFont typeface="Wingdings" panose="05000000000000000000" pitchFamily="2" charset="2"/>
              <a:buChar char="Ø"/>
            </a:pPr>
            <a:r>
              <a:rPr lang="en-US" b="1" dirty="0">
                <a:highlight>
                  <a:srgbClr val="FFFF00"/>
                </a:highlight>
              </a:rPr>
              <a:t>two groups of countries identified.</a:t>
            </a:r>
          </a:p>
          <a:p>
            <a:endParaRPr lang="en-US" b="1" dirty="0">
              <a:highlight>
                <a:srgbClr val="FFFF00"/>
              </a:highlight>
            </a:endParaRPr>
          </a:p>
          <a:p>
            <a:pPr marL="514350" indent="-514350" algn="just">
              <a:buFont typeface="+mj-lt"/>
              <a:buAutoNum type="arabicPeriod"/>
            </a:pPr>
            <a:r>
              <a:rPr lang="en-US" b="1" dirty="0"/>
              <a:t>Countries </a:t>
            </a:r>
            <a:r>
              <a:rPr lang="en-US" b="1" dirty="0">
                <a:solidFill>
                  <a:srgbClr val="FF0000"/>
                </a:solidFill>
              </a:rPr>
              <a:t>with the highest (or relatively high) overall expenditure ratios </a:t>
            </a:r>
            <a:r>
              <a:rPr lang="en-US" b="1" dirty="0">
                <a:solidFill>
                  <a:schemeClr val="tx1"/>
                </a:solidFill>
              </a:rPr>
              <a:t>also have </a:t>
            </a:r>
            <a:r>
              <a:rPr lang="en-US" b="1" dirty="0">
                <a:solidFill>
                  <a:srgbClr val="7030A0"/>
                </a:solidFill>
              </a:rPr>
              <a:t>the highest (or relatively high) ratios of expenditure on hospitals, residential long-term care facilities, providers of ambulatory healthcare, providers of preventive care and providers of healthcare system administration and financing</a:t>
            </a:r>
            <a:r>
              <a:rPr lang="cs-CZ" b="1" dirty="0">
                <a:solidFill>
                  <a:srgbClr val="7030A0"/>
                </a:solidFill>
              </a:rPr>
              <a:t>;</a:t>
            </a:r>
          </a:p>
          <a:p>
            <a:pPr algn="just">
              <a:buFont typeface="Wingdings" panose="05000000000000000000" pitchFamily="2" charset="2"/>
              <a:buChar char="Ø"/>
            </a:pPr>
            <a:r>
              <a:rPr lang="cs-CZ" b="1" dirty="0"/>
              <a:t>O</a:t>
            </a:r>
            <a:r>
              <a:rPr lang="en-US" b="1" dirty="0" err="1"/>
              <a:t>ften</a:t>
            </a:r>
            <a:r>
              <a:rPr lang="en-US" b="1" dirty="0"/>
              <a:t> </a:t>
            </a:r>
            <a:r>
              <a:rPr lang="en-US" b="1" dirty="0">
                <a:solidFill>
                  <a:srgbClr val="7030A0"/>
                </a:solidFill>
              </a:rPr>
              <a:t>low values of expenditure ratios on providers of ancillary services and retailers and other providers of medical goods</a:t>
            </a:r>
            <a:r>
              <a:rPr lang="en-US" b="1" dirty="0">
                <a:solidFill>
                  <a:srgbClr val="FF0000"/>
                </a:solidFill>
              </a:rPr>
              <a:t> </a:t>
            </a:r>
            <a:r>
              <a:rPr lang="en-US" b="1" dirty="0"/>
              <a:t>and a </a:t>
            </a:r>
            <a:r>
              <a:rPr lang="en-US" b="1" dirty="0">
                <a:solidFill>
                  <a:srgbClr val="7030A0"/>
                </a:solidFill>
              </a:rPr>
              <a:t>relatively high performance in the response variables. </a:t>
            </a:r>
            <a:endParaRPr lang="cs-CZ" b="1" dirty="0">
              <a:solidFill>
                <a:srgbClr val="7030A0"/>
              </a:solidFill>
            </a:endParaRPr>
          </a:p>
          <a:p>
            <a:pPr>
              <a:buFont typeface="Wingdings" panose="05000000000000000000" pitchFamily="2" charset="2"/>
              <a:buChar char="Ø"/>
            </a:pPr>
            <a:r>
              <a:rPr lang="en-US" b="1" dirty="0"/>
              <a:t>Overall, </a:t>
            </a:r>
            <a:r>
              <a:rPr lang="en-US" b="1" dirty="0">
                <a:solidFill>
                  <a:srgbClr val="FF0000"/>
                </a:solidFill>
              </a:rPr>
              <a:t>Norway, Sweden, Iceland and</a:t>
            </a:r>
            <a:r>
              <a:rPr lang="cs-CZ" b="1" dirty="0">
                <a:solidFill>
                  <a:srgbClr val="FF0000"/>
                </a:solidFill>
              </a:rPr>
              <a:t> </a:t>
            </a:r>
            <a:r>
              <a:rPr lang="en-US" b="1" dirty="0">
                <a:solidFill>
                  <a:srgbClr val="FF0000"/>
                </a:solidFill>
              </a:rPr>
              <a:t>Switzerland </a:t>
            </a:r>
            <a:r>
              <a:rPr lang="cs-CZ" b="1" dirty="0"/>
              <a:t>– </a:t>
            </a:r>
            <a:r>
              <a:rPr lang="en-US" b="1" dirty="0"/>
              <a:t>the </a:t>
            </a:r>
            <a:r>
              <a:rPr lang="en-US" b="1" dirty="0">
                <a:solidFill>
                  <a:srgbClr val="7030A0"/>
                </a:solidFill>
              </a:rPr>
              <a:t>best results in outcomes along with highest values of GDP per capita and CHE ratios</a:t>
            </a:r>
            <a:r>
              <a:rPr lang="en-US" b="1" dirty="0"/>
              <a:t> (both except for Iceland).</a:t>
            </a:r>
          </a:p>
        </p:txBody>
      </p:sp>
    </p:spTree>
    <p:extLst>
      <p:ext uri="{BB962C8B-B14F-4D97-AF65-F5344CB8AC3E}">
        <p14:creationId xmlns:p14="http://schemas.microsoft.com/office/powerpoint/2010/main" val="4128581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D64F5-FD29-8183-473B-E77B05A1E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2506F-B7FF-E5F7-BBF5-9B089DE5865C}"/>
              </a:ext>
            </a:extLst>
          </p:cNvPr>
          <p:cNvSpPr>
            <a:spLocks noGrp="1"/>
          </p:cNvSpPr>
          <p:nvPr>
            <p:ph type="title"/>
          </p:nvPr>
        </p:nvSpPr>
        <p:spPr>
          <a:xfrm>
            <a:off x="720000" y="365130"/>
            <a:ext cx="10752000" cy="58604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 </a:t>
            </a:r>
            <a:r>
              <a:rPr lang="cs-CZ"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Results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t>
            </a:r>
            <a:endParaRPr lang="en-GB" dirty="0">
              <a:solidFill>
                <a:srgbClr val="FF0000"/>
              </a:solidFill>
            </a:endParaRPr>
          </a:p>
        </p:txBody>
      </p:sp>
      <p:sp>
        <p:nvSpPr>
          <p:cNvPr id="6" name="Content Placeholder 5">
            <a:extLst>
              <a:ext uri="{FF2B5EF4-FFF2-40B4-BE49-F238E27FC236}">
                <a16:creationId xmlns:a16="http://schemas.microsoft.com/office/drawing/2014/main" id="{E8F0C94C-7823-588E-ED30-F0624460008D}"/>
              </a:ext>
            </a:extLst>
          </p:cNvPr>
          <p:cNvSpPr>
            <a:spLocks noGrp="1"/>
          </p:cNvSpPr>
          <p:nvPr>
            <p:ph idx="1"/>
          </p:nvPr>
        </p:nvSpPr>
        <p:spPr>
          <a:xfrm>
            <a:off x="409902" y="1387366"/>
            <a:ext cx="11309131" cy="5003029"/>
          </a:xfrm>
        </p:spPr>
        <p:txBody>
          <a:bodyPr>
            <a:normAutofit/>
          </a:bodyPr>
          <a:lstStyle/>
          <a:p>
            <a:pPr marL="514350" indent="-514350" algn="just">
              <a:buFont typeface="+mj-lt"/>
              <a:buAutoNum type="arabicPeriod" startAt="2"/>
            </a:pPr>
            <a:r>
              <a:rPr lang="en-GB" sz="3200" b="1" dirty="0"/>
              <a:t>Countries with </a:t>
            </a:r>
            <a:r>
              <a:rPr lang="en-GB" sz="3200" b="1" dirty="0">
                <a:solidFill>
                  <a:srgbClr val="FF0000"/>
                </a:solidFill>
              </a:rPr>
              <a:t>lower values of overall expenditure</a:t>
            </a:r>
            <a:r>
              <a:rPr lang="cs-CZ" sz="3200" b="1" dirty="0">
                <a:solidFill>
                  <a:srgbClr val="FF0000"/>
                </a:solidFill>
              </a:rPr>
              <a:t>:</a:t>
            </a:r>
            <a:r>
              <a:rPr lang="en-GB" sz="3200" b="1" dirty="0">
                <a:solidFill>
                  <a:srgbClr val="FF0000"/>
                </a:solidFill>
              </a:rPr>
              <a:t> </a:t>
            </a:r>
            <a:r>
              <a:rPr lang="en-GB" sz="3200" b="1" dirty="0">
                <a:solidFill>
                  <a:srgbClr val="7030A0"/>
                </a:solidFill>
              </a:rPr>
              <a:t>low expenditure ratios on hospitals and providers of ambulatory healthcare</a:t>
            </a:r>
            <a:r>
              <a:rPr lang="cs-CZ" sz="3200" b="1" dirty="0">
                <a:solidFill>
                  <a:srgbClr val="7030A0"/>
                </a:solidFill>
              </a:rPr>
              <a:t>,</a:t>
            </a:r>
            <a:r>
              <a:rPr lang="en-GB" sz="3200" b="1" dirty="0">
                <a:solidFill>
                  <a:srgbClr val="7030A0"/>
                </a:solidFill>
              </a:rPr>
              <a:t> </a:t>
            </a:r>
            <a:r>
              <a:rPr lang="en-GB" sz="3200" b="1" dirty="0"/>
              <a:t>predominantly </a:t>
            </a:r>
            <a:r>
              <a:rPr lang="en-GB" sz="3200" b="1" dirty="0">
                <a:solidFill>
                  <a:srgbClr val="7030A0"/>
                </a:solidFill>
              </a:rPr>
              <a:t>higher ratios on providers of ancillary services </a:t>
            </a:r>
            <a:r>
              <a:rPr lang="en-GB" sz="3200" b="1" dirty="0"/>
              <a:t>and </a:t>
            </a:r>
            <a:r>
              <a:rPr lang="en-GB" sz="3200" b="1" dirty="0">
                <a:solidFill>
                  <a:srgbClr val="7030A0"/>
                </a:solidFill>
              </a:rPr>
              <a:t>retailers and other providers of medical goods </a:t>
            </a:r>
            <a:r>
              <a:rPr lang="en-GB" sz="3200" b="1" dirty="0"/>
              <a:t>and often lower ratios for the remaining categories. </a:t>
            </a:r>
            <a:endParaRPr lang="cs-CZ" sz="3200" b="1" dirty="0"/>
          </a:p>
          <a:p>
            <a:pPr algn="just">
              <a:buFont typeface="Wingdings" panose="05000000000000000000" pitchFamily="2" charset="2"/>
              <a:buChar char="ü"/>
            </a:pPr>
            <a:r>
              <a:rPr lang="en-GB" sz="3200" b="1" dirty="0"/>
              <a:t>Countries with the poorest results</a:t>
            </a:r>
            <a:r>
              <a:rPr lang="cs-CZ" sz="3200" b="1" dirty="0"/>
              <a:t>:</a:t>
            </a:r>
            <a:r>
              <a:rPr lang="en-GB" sz="3200" b="1" dirty="0"/>
              <a:t> </a:t>
            </a:r>
            <a:r>
              <a:rPr lang="en-GB" sz="3200" b="1" dirty="0">
                <a:highlight>
                  <a:srgbClr val="FFFF00"/>
                </a:highlight>
              </a:rPr>
              <a:t>Hungary, Lithuania, Romania, Latvia and Bulgaria</a:t>
            </a:r>
            <a:r>
              <a:rPr lang="cs-CZ" sz="3200" b="1" dirty="0">
                <a:highlight>
                  <a:srgbClr val="FFFF00"/>
                </a:highlight>
              </a:rPr>
              <a:t>:</a:t>
            </a:r>
            <a:endParaRPr lang="en-GB" sz="3200" b="1" dirty="0">
              <a:highlight>
                <a:srgbClr val="FFFF00"/>
              </a:highlight>
            </a:endParaRPr>
          </a:p>
          <a:p>
            <a:pPr algn="just">
              <a:buFont typeface="Wingdings" panose="05000000000000000000" pitchFamily="2" charset="2"/>
              <a:buChar char="Ø"/>
            </a:pPr>
            <a:r>
              <a:rPr lang="en-GB" sz="3200" b="1" dirty="0"/>
              <a:t>the countries with low standards of living, </a:t>
            </a:r>
            <a:r>
              <a:rPr lang="en-GB" sz="3200" b="1" dirty="0">
                <a:solidFill>
                  <a:srgbClr val="7030A0"/>
                </a:solidFill>
              </a:rPr>
              <a:t>relatively low CHE ratios (except for Bulgaria), the lowest LE and highest DR values. </a:t>
            </a:r>
            <a:endParaRPr lang="cs-CZ" sz="3200" b="1" dirty="0">
              <a:solidFill>
                <a:srgbClr val="7030A0"/>
              </a:solidFill>
            </a:endParaRPr>
          </a:p>
        </p:txBody>
      </p:sp>
    </p:spTree>
    <p:extLst>
      <p:ext uri="{BB962C8B-B14F-4D97-AF65-F5344CB8AC3E}">
        <p14:creationId xmlns:p14="http://schemas.microsoft.com/office/powerpoint/2010/main" val="24842696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701E-95DC-79C3-1A88-B0E647202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5E478-44BE-E0A7-7B6E-C2E0089F9357}"/>
              </a:ext>
            </a:extLst>
          </p:cNvPr>
          <p:cNvSpPr>
            <a:spLocks noGrp="1"/>
          </p:cNvSpPr>
          <p:nvPr>
            <p:ph type="title"/>
          </p:nvPr>
        </p:nvSpPr>
        <p:spPr>
          <a:xfrm>
            <a:off x="804082" y="213414"/>
            <a:ext cx="10752000" cy="633353"/>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 </a:t>
            </a:r>
            <a:r>
              <a:rPr lang="cs-CZ"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Results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t>
            </a:r>
            <a:endParaRPr lang="en-GB" dirty="0">
              <a:solidFill>
                <a:srgbClr val="FF0000"/>
              </a:solidFill>
            </a:endParaRPr>
          </a:p>
        </p:txBody>
      </p:sp>
      <p:pic>
        <p:nvPicPr>
          <p:cNvPr id="6" name="Picture 5">
            <a:extLst>
              <a:ext uri="{FF2B5EF4-FFF2-40B4-BE49-F238E27FC236}">
                <a16:creationId xmlns:a16="http://schemas.microsoft.com/office/drawing/2014/main" id="{493D5044-9604-F490-6EEE-40E04006AE41}"/>
              </a:ext>
            </a:extLst>
          </p:cNvPr>
          <p:cNvPicPr>
            <a:picLocks noChangeAspect="1"/>
          </p:cNvPicPr>
          <p:nvPr/>
        </p:nvPicPr>
        <p:blipFill>
          <a:blip r:embed="rId2"/>
          <a:srcRect b="50000"/>
          <a:stretch/>
        </p:blipFill>
        <p:spPr>
          <a:xfrm>
            <a:off x="804082" y="1324201"/>
            <a:ext cx="10515558" cy="4109545"/>
          </a:xfrm>
          <a:prstGeom prst="rect">
            <a:avLst/>
          </a:prstGeom>
        </p:spPr>
      </p:pic>
      <p:sp>
        <p:nvSpPr>
          <p:cNvPr id="10" name="TextBox 9">
            <a:extLst>
              <a:ext uri="{FF2B5EF4-FFF2-40B4-BE49-F238E27FC236}">
                <a16:creationId xmlns:a16="http://schemas.microsoft.com/office/drawing/2014/main" id="{02F3DFF4-F06E-1527-6C21-7D76E7EB32B6}"/>
              </a:ext>
            </a:extLst>
          </p:cNvPr>
          <p:cNvSpPr txBox="1"/>
          <p:nvPr/>
        </p:nvSpPr>
        <p:spPr>
          <a:xfrm>
            <a:off x="719999" y="5755262"/>
            <a:ext cx="10032083" cy="369332"/>
          </a:xfrm>
          <a:prstGeom prst="rect">
            <a:avLst/>
          </a:prstGeom>
          <a:noFill/>
        </p:spPr>
        <p:txBody>
          <a:bodyPr wrap="square">
            <a:spAutoFit/>
          </a:bodyPr>
          <a:lstStyle/>
          <a:p>
            <a:r>
              <a:rPr lang="en-GB" sz="1800" b="1" dirty="0">
                <a:solidFill>
                  <a:srgbClr val="000000"/>
                </a:solidFill>
                <a:effectLst/>
                <a:latin typeface="TimesNewRomanPS-BoldMT"/>
              </a:rPr>
              <a:t>Figure </a:t>
            </a:r>
            <a:r>
              <a:rPr lang="en-GB" sz="1800" dirty="0">
                <a:solidFill>
                  <a:srgbClr val="000000"/>
                </a:solidFill>
                <a:effectLst/>
                <a:latin typeface="Times New Roman" panose="02020603050405020304" pitchFamily="18" charset="0"/>
              </a:rPr>
              <a:t>Measured values and fitted values: (</a:t>
            </a:r>
            <a:r>
              <a:rPr lang="en-GB" sz="1800" b="1" dirty="0">
                <a:solidFill>
                  <a:srgbClr val="000000"/>
                </a:solidFill>
                <a:effectLst/>
                <a:latin typeface="TimesNewRomanPS-BoldMT"/>
              </a:rPr>
              <a:t>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HLYm</a:t>
            </a:r>
            <a:r>
              <a:rPr lang="en-GB" sz="1800" dirty="0">
                <a:solidFill>
                  <a:srgbClr val="000000"/>
                </a:solidFill>
                <a:effectLst/>
                <a:latin typeface="Times New Roman" panose="02020603050405020304" pitchFamily="18" charset="0"/>
              </a:rPr>
              <a:t>; (</a:t>
            </a:r>
            <a:r>
              <a:rPr lang="en-GB" sz="1800" b="1" dirty="0">
                <a:solidFill>
                  <a:srgbClr val="000000"/>
                </a:solidFill>
                <a:effectLst/>
                <a:latin typeface="TimesNewRomanPS-BoldMT"/>
              </a:rPr>
              <a:t>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HLYf</a:t>
            </a:r>
            <a:r>
              <a:rPr lang="en-GB" sz="1800" dirty="0">
                <a:solidFill>
                  <a:srgbClr val="000000"/>
                </a:solidFill>
                <a:effectLst/>
                <a:latin typeface="Times New Roman" panose="02020603050405020304" pitchFamily="18" charset="0"/>
              </a:rPr>
              <a:t>; </a:t>
            </a:r>
            <a:endParaRPr lang="en-GB" dirty="0"/>
          </a:p>
        </p:txBody>
      </p:sp>
    </p:spTree>
    <p:extLst>
      <p:ext uri="{BB962C8B-B14F-4D97-AF65-F5344CB8AC3E}">
        <p14:creationId xmlns:p14="http://schemas.microsoft.com/office/powerpoint/2010/main" val="14240111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99FA-C98E-71E0-0E89-6C7824C78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A31CF-43FC-0867-B519-96CF2B8B2DA2}"/>
              </a:ext>
            </a:extLst>
          </p:cNvPr>
          <p:cNvSpPr>
            <a:spLocks noGrp="1"/>
          </p:cNvSpPr>
          <p:nvPr>
            <p:ph type="title"/>
          </p:nvPr>
        </p:nvSpPr>
        <p:spPr>
          <a:xfrm>
            <a:off x="898676" y="196957"/>
            <a:ext cx="10752000" cy="633353"/>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The Relationship Between Health Outcomes and Health Expenditure in Europe by Using Compositional Data Analysis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2020), </a:t>
            </a:r>
            <a:r>
              <a:rPr lang="cs-CZ"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Results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t>
            </a:r>
            <a:endParaRPr lang="en-GB" dirty="0">
              <a:solidFill>
                <a:srgbClr val="FF0000"/>
              </a:solidFill>
            </a:endParaRPr>
          </a:p>
        </p:txBody>
      </p:sp>
      <p:pic>
        <p:nvPicPr>
          <p:cNvPr id="8" name="Picture 7">
            <a:extLst>
              <a:ext uri="{FF2B5EF4-FFF2-40B4-BE49-F238E27FC236}">
                <a16:creationId xmlns:a16="http://schemas.microsoft.com/office/drawing/2014/main" id="{3A463FB6-0E2E-3725-3F32-E626C4C81374}"/>
              </a:ext>
            </a:extLst>
          </p:cNvPr>
          <p:cNvPicPr>
            <a:picLocks noChangeAspect="1"/>
          </p:cNvPicPr>
          <p:nvPr/>
        </p:nvPicPr>
        <p:blipFill>
          <a:blip r:embed="rId2"/>
          <a:srcRect t="50000"/>
          <a:stretch/>
        </p:blipFill>
        <p:spPr>
          <a:xfrm>
            <a:off x="804083" y="1032638"/>
            <a:ext cx="10284331" cy="4590396"/>
          </a:xfrm>
          <a:prstGeom prst="rect">
            <a:avLst/>
          </a:prstGeom>
        </p:spPr>
      </p:pic>
      <p:sp>
        <p:nvSpPr>
          <p:cNvPr id="10" name="TextBox 9">
            <a:extLst>
              <a:ext uri="{FF2B5EF4-FFF2-40B4-BE49-F238E27FC236}">
                <a16:creationId xmlns:a16="http://schemas.microsoft.com/office/drawing/2014/main" id="{3548AB28-ACF5-4E42-750C-DDC94B9C0871}"/>
              </a:ext>
            </a:extLst>
          </p:cNvPr>
          <p:cNvSpPr txBox="1"/>
          <p:nvPr/>
        </p:nvSpPr>
        <p:spPr>
          <a:xfrm>
            <a:off x="1061545" y="5825362"/>
            <a:ext cx="9879724" cy="369332"/>
          </a:xfrm>
          <a:prstGeom prst="rect">
            <a:avLst/>
          </a:prstGeom>
          <a:noFill/>
        </p:spPr>
        <p:txBody>
          <a:bodyPr wrap="square">
            <a:spAutoFit/>
          </a:bodyPr>
          <a:lstStyle/>
          <a:p>
            <a:r>
              <a:rPr lang="en-GB" sz="1800" b="1" dirty="0">
                <a:solidFill>
                  <a:srgbClr val="000000"/>
                </a:solidFill>
                <a:effectLst/>
                <a:latin typeface="TimesNewRomanPS-BoldMT"/>
              </a:rPr>
              <a:t>Figure </a:t>
            </a:r>
            <a:r>
              <a:rPr lang="en-GB" sz="1800" dirty="0">
                <a:solidFill>
                  <a:srgbClr val="000000"/>
                </a:solidFill>
                <a:effectLst/>
                <a:latin typeface="Times New Roman" panose="02020603050405020304" pitchFamily="18" charset="0"/>
              </a:rPr>
              <a:t>Measured values and fitted values: (</a:t>
            </a:r>
            <a:r>
              <a:rPr lang="en-GB" sz="1800" b="1" dirty="0">
                <a:solidFill>
                  <a:srgbClr val="000000"/>
                </a:solidFill>
                <a:effectLst/>
                <a:latin typeface="TimesNewRomanPS-BoldMT"/>
              </a:rPr>
              <a:t>c</a:t>
            </a:r>
            <a:r>
              <a:rPr lang="en-GB" sz="1800" dirty="0">
                <a:solidFill>
                  <a:srgbClr val="000000"/>
                </a:solidFill>
                <a:effectLst/>
                <a:latin typeface="Times New Roman" panose="02020603050405020304" pitchFamily="18" charset="0"/>
              </a:rPr>
              <a:t>) LE; (</a:t>
            </a:r>
            <a:r>
              <a:rPr lang="en-GB" sz="1800" b="1" dirty="0">
                <a:solidFill>
                  <a:srgbClr val="000000"/>
                </a:solidFill>
                <a:effectLst/>
                <a:latin typeface="TimesNewRomanPS-BoldMT"/>
              </a:rPr>
              <a:t>d</a:t>
            </a:r>
            <a:r>
              <a:rPr lang="en-GB" sz="1800" dirty="0">
                <a:solidFill>
                  <a:srgbClr val="000000"/>
                </a:solidFill>
                <a:effectLst/>
                <a:latin typeface="Times New Roman" panose="02020603050405020304" pitchFamily="18" charset="0"/>
              </a:rPr>
              <a:t>) DR, source: author’s calculations</a:t>
            </a:r>
            <a:endParaRPr lang="en-GB" dirty="0"/>
          </a:p>
        </p:txBody>
      </p:sp>
    </p:spTree>
    <p:extLst>
      <p:ext uri="{BB962C8B-B14F-4D97-AF65-F5344CB8AC3E}">
        <p14:creationId xmlns:p14="http://schemas.microsoft.com/office/powerpoint/2010/main" val="32135243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377C5-1E40-9309-4269-EC5BD485D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0B740-7095-CBD3-C6F8-DAA6890CEF72}"/>
              </a:ext>
            </a:extLst>
          </p:cNvPr>
          <p:cNvSpPr>
            <a:spLocks noGrp="1"/>
          </p:cNvSpPr>
          <p:nvPr>
            <p:ph type="title"/>
          </p:nvPr>
        </p:nvSpPr>
        <p:spPr>
          <a:xfrm>
            <a:off x="720000" y="365130"/>
            <a:ext cx="10752000" cy="58604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Relationships Between Healthcare Expenditure, Its </a:t>
            </a:r>
            <a:r>
              <a:rPr lang="en-GB"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Struc-ture</a:t>
            </a: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and Life Expectancy</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202X)</a:t>
            </a:r>
            <a:endParaRPr lang="en-GB" dirty="0">
              <a:solidFill>
                <a:srgbClr val="FF0000"/>
              </a:solidFill>
            </a:endParaRPr>
          </a:p>
        </p:txBody>
      </p:sp>
      <p:sp>
        <p:nvSpPr>
          <p:cNvPr id="6" name="Content Placeholder 5">
            <a:extLst>
              <a:ext uri="{FF2B5EF4-FFF2-40B4-BE49-F238E27FC236}">
                <a16:creationId xmlns:a16="http://schemas.microsoft.com/office/drawing/2014/main" id="{D2BBF7EB-E706-D4FD-658D-2E31A94B9631}"/>
              </a:ext>
            </a:extLst>
          </p:cNvPr>
          <p:cNvSpPr>
            <a:spLocks noGrp="1"/>
          </p:cNvSpPr>
          <p:nvPr>
            <p:ph idx="1"/>
          </p:nvPr>
        </p:nvSpPr>
        <p:spPr>
          <a:xfrm>
            <a:off x="409902" y="1387366"/>
            <a:ext cx="11309131" cy="5105504"/>
          </a:xfrm>
        </p:spPr>
        <p:txBody>
          <a:bodyPr>
            <a:normAutofit/>
          </a:bodyPr>
          <a:lstStyle/>
          <a:p>
            <a:pPr algn="just">
              <a:buFont typeface="Wingdings" panose="05000000000000000000" pitchFamily="2" charset="2"/>
              <a:buChar char="v"/>
            </a:pPr>
            <a:r>
              <a:rPr kumimoji="0" lang="en-GB" sz="3200" b="1" i="0" u="none" strike="noStrike" kern="1200" cap="none" spc="0" normalizeH="0" baseline="0" noProof="0" dirty="0">
                <a:ln>
                  <a:noFill/>
                </a:ln>
                <a:solidFill>
                  <a:srgbClr val="313131"/>
                </a:solidFill>
                <a:effectLst/>
                <a:highlight>
                  <a:srgbClr val="FFFF00"/>
                </a:highlight>
                <a:uLnTx/>
                <a:uFillTx/>
                <a:latin typeface="Calibri Light"/>
                <a:ea typeface="+mn-ea"/>
                <a:cs typeface="+mn-cs"/>
              </a:rPr>
              <a:t>Methodology </a:t>
            </a:r>
          </a:p>
          <a:p>
            <a:pPr algn="just">
              <a:buFont typeface="Wingdings" panose="05000000000000000000" pitchFamily="2" charset="2"/>
              <a:buChar char="ü"/>
            </a:pPr>
            <a:r>
              <a:rPr lang="en-GB" sz="3200" b="1" dirty="0">
                <a:solidFill>
                  <a:schemeClr val="tx1"/>
                </a:solidFill>
              </a:rPr>
              <a:t>Two types of </a:t>
            </a:r>
            <a:r>
              <a:rPr lang="en-GB" sz="3200" b="1" dirty="0">
                <a:solidFill>
                  <a:srgbClr val="FF0000"/>
                </a:solidFill>
              </a:rPr>
              <a:t>regression analysis</a:t>
            </a:r>
            <a:r>
              <a:rPr lang="cs-CZ" sz="3200" b="1" dirty="0">
                <a:solidFill>
                  <a:srgbClr val="FF0000"/>
                </a:solidFill>
              </a:rPr>
              <a:t>:</a:t>
            </a:r>
          </a:p>
          <a:p>
            <a:pPr algn="just">
              <a:buFont typeface="Wingdings" panose="05000000000000000000" pitchFamily="2" charset="2"/>
              <a:buChar char="Ø"/>
            </a:pPr>
            <a:r>
              <a:rPr lang="en-GB" sz="3200" b="1" dirty="0">
                <a:solidFill>
                  <a:schemeClr val="tx1"/>
                </a:solidFill>
              </a:rPr>
              <a:t> </a:t>
            </a:r>
            <a:r>
              <a:rPr lang="en-GB" sz="3200" b="1" dirty="0">
                <a:solidFill>
                  <a:srgbClr val="FF0000"/>
                </a:solidFill>
              </a:rPr>
              <a:t>Compositional Data Analysis (</a:t>
            </a:r>
            <a:r>
              <a:rPr lang="en-GB" sz="3200" b="1" dirty="0" err="1">
                <a:solidFill>
                  <a:srgbClr val="FF0000"/>
                </a:solidFill>
              </a:rPr>
              <a:t>CoDA</a:t>
            </a:r>
            <a:r>
              <a:rPr lang="en-GB" sz="3200" b="1" dirty="0">
                <a:solidFill>
                  <a:srgbClr val="FF0000"/>
                </a:solidFill>
              </a:rPr>
              <a:t>) </a:t>
            </a:r>
            <a:r>
              <a:rPr lang="en-GB" sz="3200" b="1" dirty="0">
                <a:solidFill>
                  <a:schemeClr val="tx1"/>
                </a:solidFill>
              </a:rPr>
              <a:t>and </a:t>
            </a:r>
            <a:r>
              <a:rPr lang="en-GB" sz="3200" b="1" dirty="0">
                <a:solidFill>
                  <a:srgbClr val="FF0000"/>
                </a:solidFill>
              </a:rPr>
              <a:t>non-</a:t>
            </a:r>
            <a:r>
              <a:rPr lang="en-GB" sz="3200" b="1" dirty="0" err="1">
                <a:solidFill>
                  <a:srgbClr val="FF0000"/>
                </a:solidFill>
              </a:rPr>
              <a:t>CoDA</a:t>
            </a:r>
            <a:r>
              <a:rPr lang="en-GB" sz="3200" b="1" dirty="0">
                <a:solidFill>
                  <a:srgbClr val="FF0000"/>
                </a:solidFill>
              </a:rPr>
              <a:t> regression</a:t>
            </a:r>
            <a:r>
              <a:rPr lang="cs-CZ" sz="3200" b="1" dirty="0">
                <a:solidFill>
                  <a:srgbClr val="FF0000"/>
                </a:solidFill>
              </a:rPr>
              <a:t>:</a:t>
            </a:r>
            <a:r>
              <a:rPr lang="en-GB" sz="3200" b="1" dirty="0">
                <a:solidFill>
                  <a:srgbClr val="FF0000"/>
                </a:solidFill>
              </a:rPr>
              <a:t> </a:t>
            </a:r>
            <a:r>
              <a:rPr lang="en-GB" sz="3200" b="1" dirty="0">
                <a:solidFill>
                  <a:schemeClr val="tx1"/>
                </a:solidFill>
              </a:rPr>
              <a:t>two different approaches to </a:t>
            </a:r>
            <a:r>
              <a:rPr lang="en-GB" sz="3200" b="1" dirty="0" err="1">
                <a:solidFill>
                  <a:schemeClr val="tx1"/>
                </a:solidFill>
              </a:rPr>
              <a:t>analyzing</a:t>
            </a:r>
            <a:r>
              <a:rPr lang="en-GB" sz="3200" b="1" dirty="0">
                <a:solidFill>
                  <a:schemeClr val="tx1"/>
                </a:solidFill>
              </a:rPr>
              <a:t> data</a:t>
            </a:r>
            <a:r>
              <a:rPr lang="cs-CZ" sz="3200" b="1" dirty="0">
                <a:solidFill>
                  <a:schemeClr val="tx1"/>
                </a:solidFill>
              </a:rPr>
              <a:t> – </a:t>
            </a:r>
            <a:r>
              <a:rPr lang="en-GB" sz="3200" b="1" dirty="0">
                <a:solidFill>
                  <a:schemeClr val="tx1"/>
                </a:solidFill>
              </a:rPr>
              <a:t>when dealing with compositional data. </a:t>
            </a:r>
            <a:endParaRPr lang="cs-CZ" sz="3200" b="1" dirty="0">
              <a:solidFill>
                <a:schemeClr val="tx1"/>
              </a:solidFill>
            </a:endParaRPr>
          </a:p>
          <a:p>
            <a:pPr algn="just">
              <a:buFont typeface="Wingdings" panose="05000000000000000000" pitchFamily="2" charset="2"/>
              <a:buChar char="Ø"/>
            </a:pPr>
            <a:r>
              <a:rPr lang="en-GB" sz="3200" b="1" dirty="0" err="1">
                <a:solidFill>
                  <a:srgbClr val="FF0000"/>
                </a:solidFill>
              </a:rPr>
              <a:t>CoDA</a:t>
            </a:r>
            <a:r>
              <a:rPr lang="en-GB" sz="3200" b="1" dirty="0">
                <a:solidFill>
                  <a:srgbClr val="FF0000"/>
                </a:solidFill>
              </a:rPr>
              <a:t> regression</a:t>
            </a:r>
            <a:r>
              <a:rPr lang="cs-CZ" sz="3200" b="1" dirty="0">
                <a:solidFill>
                  <a:srgbClr val="FF0000"/>
                </a:solidFill>
              </a:rPr>
              <a:t>:</a:t>
            </a:r>
            <a:r>
              <a:rPr lang="en-GB" sz="3200" b="1" dirty="0">
                <a:solidFill>
                  <a:srgbClr val="FF0000"/>
                </a:solidFill>
              </a:rPr>
              <a:t> </a:t>
            </a:r>
            <a:r>
              <a:rPr lang="en-GB" sz="3200" b="1" dirty="0">
                <a:solidFill>
                  <a:schemeClr val="tx1"/>
                </a:solidFill>
              </a:rPr>
              <a:t>specifically designed for compositional data, where the data components sum to a constant and relative relationships between components matter</a:t>
            </a:r>
            <a:endParaRPr lang="cs-CZ" sz="3200" b="1" dirty="0">
              <a:solidFill>
                <a:schemeClr val="tx1"/>
              </a:solidFill>
            </a:endParaRPr>
          </a:p>
        </p:txBody>
      </p:sp>
    </p:spTree>
    <p:extLst>
      <p:ext uri="{BB962C8B-B14F-4D97-AF65-F5344CB8AC3E}">
        <p14:creationId xmlns:p14="http://schemas.microsoft.com/office/powerpoint/2010/main" val="418629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hasCustomPrompt="1"/>
          </p:nvPr>
        </p:nvSpPr>
        <p:spPr>
          <a:xfrm>
            <a:off x="241738" y="1587063"/>
            <a:ext cx="11477295" cy="4781112"/>
          </a:xfrm>
        </p:spPr>
        <p:txBody>
          <a:bodyPr vert="horz" wrap="square" lIns="91440" tIns="45720" rIns="91440" bIns="45720" numCol="1" rtlCol="0" anchor="t" anchorCtr="0" compatLnSpc="1">
            <a:normAutofit/>
          </a:bodyPr>
          <a:lstStyle/>
          <a:p>
            <a:pPr algn="just"/>
            <a:r>
              <a:rPr lang="cs-CZ" altLang="x-none" b="1" dirty="0">
                <a:solidFill>
                  <a:srgbClr val="FF0000"/>
                </a:solidFill>
                <a:latin typeface="Century Gothic" panose="020B0502020202020204" pitchFamily="34" charset="0"/>
              </a:rPr>
              <a:t>ABSTRAKCE </a:t>
            </a:r>
            <a:r>
              <a:rPr lang="cs-CZ" altLang="x-none" b="1" dirty="0">
                <a:latin typeface="Century Gothic" panose="020B0502020202020204" pitchFamily="34" charset="0"/>
              </a:rPr>
              <a:t>- vymezit všeobecné a podstatné vlastnosti a vztahy a fixovat je v pojmech, ve všeobecných a abstraktních myšlenkách (na jejím základě můžeme provádět komparace a zobecnění)</a:t>
            </a:r>
          </a:p>
          <a:p>
            <a:pPr algn="just"/>
            <a:r>
              <a:rPr lang="cs-CZ" altLang="x-none" b="1" dirty="0">
                <a:solidFill>
                  <a:srgbClr val="FF0000"/>
                </a:solidFill>
                <a:latin typeface="Century Gothic" panose="020B0502020202020204" pitchFamily="34" charset="0"/>
              </a:rPr>
              <a:t>ANALÝZA</a:t>
            </a:r>
            <a:r>
              <a:rPr lang="cs-CZ" altLang="x-none" b="1" dirty="0">
                <a:latin typeface="Century Gothic" panose="020B0502020202020204" pitchFamily="34" charset="0"/>
              </a:rPr>
              <a:t> - myšlenkové dělení celku na jednotlivé části</a:t>
            </a:r>
          </a:p>
          <a:p>
            <a:pPr algn="just"/>
            <a:r>
              <a:rPr lang="cs-CZ" altLang="x-none" b="1" dirty="0">
                <a:solidFill>
                  <a:srgbClr val="FF0000"/>
                </a:solidFill>
                <a:latin typeface="Century Gothic" panose="020B0502020202020204" pitchFamily="34" charset="0"/>
              </a:rPr>
              <a:t>SYNTÉZA</a:t>
            </a:r>
            <a:r>
              <a:rPr lang="cs-CZ" altLang="x-none" b="1" dirty="0">
                <a:solidFill>
                  <a:srgbClr val="D15E01"/>
                </a:solidFill>
                <a:latin typeface="Century Gothic" panose="020B0502020202020204" pitchFamily="34" charset="0"/>
              </a:rPr>
              <a:t> </a:t>
            </a:r>
            <a:r>
              <a:rPr lang="cs-CZ" altLang="x-none" b="1" dirty="0">
                <a:latin typeface="Century Gothic" panose="020B0502020202020204" pitchFamily="34" charset="0"/>
              </a:rPr>
              <a:t>-</a:t>
            </a:r>
            <a:r>
              <a:rPr lang="cs-CZ" altLang="x-none" b="1" dirty="0">
                <a:solidFill>
                  <a:srgbClr val="D15E01"/>
                </a:solidFill>
                <a:latin typeface="Century Gothic" panose="020B0502020202020204" pitchFamily="34" charset="0"/>
              </a:rPr>
              <a:t> </a:t>
            </a:r>
            <a:r>
              <a:rPr lang="cs-CZ" altLang="x-none" b="1" dirty="0">
                <a:latin typeface="Century Gothic" panose="020B0502020202020204" pitchFamily="34" charset="0"/>
              </a:rPr>
              <a:t>skládání jednotlivých částí do celku</a:t>
            </a:r>
            <a:endParaRPr lang="cs-CZ" altLang="x-none" b="1" dirty="0">
              <a:solidFill>
                <a:srgbClr val="D15E01"/>
              </a:solidFill>
              <a:latin typeface="Century Gothic" panose="020B0502020202020204" pitchFamily="34" charset="0"/>
            </a:endParaRPr>
          </a:p>
          <a:p>
            <a:pPr algn="just"/>
            <a:r>
              <a:rPr lang="cs-CZ" altLang="x-none" b="1" dirty="0">
                <a:solidFill>
                  <a:srgbClr val="FF0000"/>
                </a:solidFill>
                <a:latin typeface="Century Gothic" panose="020B0502020202020204" pitchFamily="34" charset="0"/>
              </a:rPr>
              <a:t>INDUKCE</a:t>
            </a:r>
            <a:r>
              <a:rPr lang="cs-CZ" altLang="x-none" b="1" dirty="0">
                <a:solidFill>
                  <a:srgbClr val="D15E01"/>
                </a:solidFill>
                <a:latin typeface="Century Gothic" panose="020B0502020202020204" pitchFamily="34" charset="0"/>
              </a:rPr>
              <a:t> </a:t>
            </a:r>
            <a:r>
              <a:rPr lang="cs-CZ" altLang="x-none" b="1" dirty="0">
                <a:latin typeface="Century Gothic" panose="020B0502020202020204" pitchFamily="34" charset="0"/>
              </a:rPr>
              <a:t>-</a:t>
            </a:r>
            <a:r>
              <a:rPr lang="cs-CZ" altLang="x-none" b="1" dirty="0">
                <a:solidFill>
                  <a:srgbClr val="D15E01"/>
                </a:solidFill>
                <a:latin typeface="Century Gothic" panose="020B0502020202020204" pitchFamily="34" charset="0"/>
              </a:rPr>
              <a:t> </a:t>
            </a:r>
            <a:r>
              <a:rPr lang="pl-PL" altLang="x-none" b="1" dirty="0">
                <a:latin typeface="Century Gothic" panose="020B0502020202020204" pitchFamily="34" charset="0"/>
              </a:rPr>
              <a:t>postup od jednotlivého jevu k obecným poznatkům</a:t>
            </a:r>
            <a:endParaRPr lang="cs-CZ" altLang="x-none" b="1" dirty="0">
              <a:solidFill>
                <a:srgbClr val="D15E01"/>
              </a:solidFill>
              <a:latin typeface="Century Gothic" panose="020B0502020202020204" pitchFamily="34" charset="0"/>
            </a:endParaRPr>
          </a:p>
          <a:p>
            <a:pPr algn="just"/>
            <a:r>
              <a:rPr lang="cs-CZ" altLang="x-none" b="1" dirty="0">
                <a:solidFill>
                  <a:srgbClr val="FF0000"/>
                </a:solidFill>
                <a:latin typeface="Century Gothic" panose="020B0502020202020204" pitchFamily="34" charset="0"/>
              </a:rPr>
              <a:t>DEDUKCE</a:t>
            </a:r>
            <a:r>
              <a:rPr lang="cs-CZ" altLang="x-none" b="1" dirty="0">
                <a:solidFill>
                  <a:schemeClr val="accent1"/>
                </a:solidFill>
                <a:latin typeface="Century Gothic" panose="020B0502020202020204" pitchFamily="34" charset="0"/>
              </a:rPr>
              <a:t> </a:t>
            </a:r>
            <a:r>
              <a:rPr lang="cs-CZ" altLang="x-none" b="1" dirty="0">
                <a:latin typeface="Century Gothic" panose="020B0502020202020204" pitchFamily="34" charset="0"/>
              </a:rPr>
              <a:t>- myšlenkový proces, ve kterém z určitých předpokladů (</a:t>
            </a:r>
            <a:r>
              <a:rPr lang="cs-CZ" altLang="x-none" b="1" dirty="0" err="1">
                <a:latin typeface="Century Gothic" panose="020B0502020202020204" pitchFamily="34" charset="0"/>
              </a:rPr>
              <a:t>ceteris</a:t>
            </a:r>
            <a:r>
              <a:rPr lang="cs-CZ" altLang="x-none" b="1" dirty="0">
                <a:latin typeface="Century Gothic" panose="020B0502020202020204" pitchFamily="34" charset="0"/>
              </a:rPr>
              <a:t> </a:t>
            </a:r>
            <a:r>
              <a:rPr lang="cs-CZ" altLang="x-none" b="1" dirty="0" err="1">
                <a:latin typeface="Century Gothic" panose="020B0502020202020204" pitchFamily="34" charset="0"/>
              </a:rPr>
              <a:t>paribus</a:t>
            </a:r>
            <a:r>
              <a:rPr lang="cs-CZ" altLang="x-none" b="1" dirty="0">
                <a:latin typeface="Century Gothic" panose="020B0502020202020204" pitchFamily="34" charset="0"/>
              </a:rPr>
              <a:t>) logicky vyvozujeme závěr</a:t>
            </a:r>
          </a:p>
          <a:p>
            <a:pPr algn="just"/>
            <a:endParaRPr lang="cs-CZ" altLang="x-none" b="1" dirty="0">
              <a:solidFill>
                <a:srgbClr val="D15E01"/>
              </a:solidFill>
              <a:latin typeface="Century Gothic" panose="020B0502020202020204" pitchFamily="34" charset="0"/>
            </a:endParaRPr>
          </a:p>
        </p:txBody>
      </p:sp>
      <p:sp>
        <p:nvSpPr>
          <p:cNvPr id="3" name="Title 2">
            <a:extLst>
              <a:ext uri="{FF2B5EF4-FFF2-40B4-BE49-F238E27FC236}">
                <a16:creationId xmlns:a16="http://schemas.microsoft.com/office/drawing/2014/main" id="{5B997730-2FE0-649D-D356-216E43769AB1}"/>
              </a:ext>
            </a:extLst>
          </p:cNvPr>
          <p:cNvSpPr>
            <a:spLocks noGrp="1"/>
          </p:cNvSpPr>
          <p:nvPr>
            <p:ph type="title"/>
          </p:nvPr>
        </p:nvSpPr>
        <p:spPr/>
        <p:txBody>
          <a:bodyPr/>
          <a:lstStyle/>
          <a:p>
            <a:r>
              <a:rPr lang="en-GB" dirty="0" err="1"/>
              <a:t>Metody</a:t>
            </a:r>
            <a:r>
              <a:rPr lang="en-GB" dirty="0"/>
              <a:t> </a:t>
            </a:r>
            <a:r>
              <a:rPr lang="en-GB" dirty="0" err="1"/>
              <a:t>zkoumání</a:t>
            </a:r>
            <a:r>
              <a:rPr lang="en-GB" dirty="0"/>
              <a:t> </a:t>
            </a:r>
            <a:r>
              <a:rPr lang="en-GB" dirty="0" err="1"/>
              <a:t>ekonomie</a:t>
            </a:r>
            <a:endParaRPr lang="en-GB"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C5824-FC69-4817-124D-730CD902B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7254C-6D5F-9354-D6B6-0CE76A885B28}"/>
              </a:ext>
            </a:extLst>
          </p:cNvPr>
          <p:cNvSpPr>
            <a:spLocks noGrp="1"/>
          </p:cNvSpPr>
          <p:nvPr>
            <p:ph type="title"/>
          </p:nvPr>
        </p:nvSpPr>
        <p:spPr>
          <a:xfrm>
            <a:off x="720000" y="365130"/>
            <a:ext cx="10752000" cy="58604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Relationships Between Healthcare Expenditure, Its </a:t>
            </a:r>
            <a:r>
              <a:rPr lang="en-GB"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Struc-ture</a:t>
            </a: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and Life Expectancy</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202X), </a:t>
            </a:r>
            <a:endParaRPr lang="en-GB" dirty="0">
              <a:solidFill>
                <a:srgbClr val="FF0000"/>
              </a:solidFill>
            </a:endParaRPr>
          </a:p>
        </p:txBody>
      </p:sp>
      <p:sp>
        <p:nvSpPr>
          <p:cNvPr id="6" name="Content Placeholder 5">
            <a:extLst>
              <a:ext uri="{FF2B5EF4-FFF2-40B4-BE49-F238E27FC236}">
                <a16:creationId xmlns:a16="http://schemas.microsoft.com/office/drawing/2014/main" id="{ADE2302D-91F0-1BE4-02BF-B6DF3D361472}"/>
              </a:ext>
            </a:extLst>
          </p:cNvPr>
          <p:cNvSpPr>
            <a:spLocks noGrp="1"/>
          </p:cNvSpPr>
          <p:nvPr>
            <p:ph idx="1"/>
          </p:nvPr>
        </p:nvSpPr>
        <p:spPr>
          <a:xfrm>
            <a:off x="325822" y="1387366"/>
            <a:ext cx="11393212" cy="5105504"/>
          </a:xfrm>
        </p:spPr>
        <p:txBody>
          <a:bodyPr>
            <a:normAutofit lnSpcReduction="10000"/>
          </a:bodyPr>
          <a:lstStyle/>
          <a:p>
            <a:pPr algn="just">
              <a:buFont typeface="Wingdings" panose="05000000000000000000" pitchFamily="2" charset="2"/>
              <a:buChar char="v"/>
            </a:pPr>
            <a:r>
              <a:rPr lang="cs-CZ" sz="32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Data</a:t>
            </a:r>
          </a:p>
          <a:p>
            <a:pPr marL="514350" indent="-514350" algn="just">
              <a:buFont typeface="+mj-lt"/>
              <a:buAutoNum type="arabicPeriod"/>
            </a:pPr>
            <a:r>
              <a:rPr kumimoji="0" lang="en-GB" sz="3200" b="1" i="0" u="none" strike="noStrike" kern="1200" cap="none" spc="0" normalizeH="0" baseline="0" noProof="0" dirty="0">
                <a:ln>
                  <a:noFill/>
                </a:ln>
                <a:solidFill>
                  <a:srgbClr val="FF0000"/>
                </a:solidFill>
                <a:effectLst/>
                <a:uLnTx/>
                <a:uFillTx/>
                <a:latin typeface="Calibri Light"/>
                <a:ea typeface="+mn-ea"/>
                <a:cs typeface="+mn-cs"/>
              </a:rPr>
              <a:t>Hospitals (HOSP):</a:t>
            </a:r>
            <a:r>
              <a:rPr kumimoji="0" lang="en-GB" sz="3200" b="1" i="0" u="none" strike="noStrike" kern="1200" cap="none" spc="0" normalizeH="0" baseline="0" noProof="0" dirty="0">
                <a:ln>
                  <a:noFill/>
                </a:ln>
                <a:solidFill>
                  <a:srgbClr val="313131"/>
                </a:solidFill>
                <a:effectLst/>
                <a:uLnTx/>
                <a:uFillTx/>
                <a:latin typeface="Calibri Light"/>
                <a:ea typeface="+mn-ea"/>
                <a:cs typeface="+mn-cs"/>
              </a:rPr>
              <a:t> Licensed establishments primarily engaged in providing medical, diagnostic, and treatment ser-vices, including physician, nursing, and other health services to inpatients. </a:t>
            </a:r>
            <a:endParaRPr kumimoji="0" lang="cs-CZ" sz="3200" b="1" i="0" u="none" strike="noStrike" kern="1200" cap="none" spc="0" normalizeH="0" baseline="0" noProof="0" dirty="0">
              <a:ln>
                <a:noFill/>
              </a:ln>
              <a:solidFill>
                <a:srgbClr val="313131"/>
              </a:solidFill>
              <a:effectLst/>
              <a:uLnTx/>
              <a:uFillTx/>
              <a:latin typeface="Calibri Light"/>
              <a:ea typeface="+mn-ea"/>
              <a:cs typeface="+mn-cs"/>
            </a:endParaRPr>
          </a:p>
          <a:p>
            <a:pPr marL="514350" indent="-514350" algn="just">
              <a:buFont typeface="+mj-lt"/>
              <a:buAutoNum type="arabicPeriod"/>
            </a:pPr>
            <a:r>
              <a:rPr kumimoji="0" lang="en-GB" sz="3200" b="1" i="0" u="none" strike="noStrike" kern="1200" cap="none" spc="0" normalizeH="0" baseline="0" noProof="0" dirty="0">
                <a:ln>
                  <a:noFill/>
                </a:ln>
                <a:solidFill>
                  <a:srgbClr val="FF0000"/>
                </a:solidFill>
                <a:effectLst/>
                <a:uLnTx/>
                <a:uFillTx/>
                <a:latin typeface="Calibri Light"/>
                <a:ea typeface="+mn-ea"/>
                <a:cs typeface="+mn-cs"/>
              </a:rPr>
              <a:t>Providers of preventive care (PRE): </a:t>
            </a:r>
            <a:r>
              <a:rPr kumimoji="0" lang="en-GB" sz="3200" b="1" i="0" u="none" strike="noStrike" kern="1200" cap="none" spc="0" normalizeH="0" baseline="0" noProof="0" dirty="0">
                <a:ln>
                  <a:noFill/>
                </a:ln>
                <a:solidFill>
                  <a:srgbClr val="313131"/>
                </a:solidFill>
                <a:effectLst/>
                <a:uLnTx/>
                <a:uFillTx/>
                <a:latin typeface="Calibri Light"/>
                <a:ea typeface="+mn-ea"/>
                <a:cs typeface="+mn-cs"/>
              </a:rPr>
              <a:t>organisations primarily providing collective preventive programmes and cam-</a:t>
            </a:r>
            <a:r>
              <a:rPr kumimoji="0" lang="en-GB" sz="3200" b="1" i="0" u="none" strike="noStrike" kern="1200" cap="none" spc="0" normalizeH="0" baseline="0" noProof="0" dirty="0" err="1">
                <a:ln>
                  <a:noFill/>
                </a:ln>
                <a:solidFill>
                  <a:srgbClr val="313131"/>
                </a:solidFill>
                <a:effectLst/>
                <a:uLnTx/>
                <a:uFillTx/>
                <a:latin typeface="Calibri Light"/>
                <a:ea typeface="+mn-ea"/>
                <a:cs typeface="+mn-cs"/>
              </a:rPr>
              <a:t>paigns</a:t>
            </a:r>
            <a:r>
              <a:rPr kumimoji="0" lang="en-GB" sz="3200" b="1" i="0" u="none" strike="noStrike" kern="1200" cap="none" spc="0" normalizeH="0" baseline="0" noProof="0" dirty="0">
                <a:ln>
                  <a:noFill/>
                </a:ln>
                <a:solidFill>
                  <a:srgbClr val="313131"/>
                </a:solidFill>
                <a:effectLst/>
                <a:uLnTx/>
                <a:uFillTx/>
                <a:latin typeface="Calibri Light"/>
                <a:ea typeface="+mn-ea"/>
                <a:cs typeface="+mn-cs"/>
              </a:rPr>
              <a:t>/public health programmes</a:t>
            </a:r>
            <a:r>
              <a:rPr kumimoji="0" lang="cs-CZ" sz="3200" b="1" i="0" u="none" strike="noStrike" kern="1200" cap="none" spc="0" normalizeH="0" baseline="0" noProof="0" dirty="0">
                <a:ln>
                  <a:noFill/>
                </a:ln>
                <a:solidFill>
                  <a:srgbClr val="313131"/>
                </a:solidFill>
                <a:effectLst/>
                <a:uLnTx/>
                <a:uFillTx/>
                <a:latin typeface="Calibri Light"/>
                <a:ea typeface="+mn-ea"/>
                <a:cs typeface="+mn-cs"/>
              </a:rPr>
              <a:t>.</a:t>
            </a:r>
          </a:p>
          <a:p>
            <a:pPr marL="514350" indent="-514350" algn="just">
              <a:buFont typeface="+mj-lt"/>
              <a:buAutoNum type="arabicPeriod"/>
            </a:pPr>
            <a:r>
              <a:rPr kumimoji="0" lang="en-GB" sz="3200" b="1" i="0" u="none" strike="noStrike" kern="1200" cap="none" spc="0" normalizeH="0" baseline="0" noProof="0" dirty="0">
                <a:ln>
                  <a:noFill/>
                </a:ln>
                <a:solidFill>
                  <a:srgbClr val="FF0000"/>
                </a:solidFill>
                <a:effectLst/>
                <a:uLnTx/>
                <a:uFillTx/>
                <a:latin typeface="Calibri Light"/>
                <a:ea typeface="+mn-ea"/>
                <a:cs typeface="+mn-cs"/>
              </a:rPr>
              <a:t>Providers of ambulatory health care (AMB): </a:t>
            </a:r>
            <a:r>
              <a:rPr kumimoji="0" lang="en-GB" sz="3200" b="1" i="0" u="none" strike="noStrike" kern="1200" cap="none" spc="0" normalizeH="0" baseline="0" noProof="0" dirty="0">
                <a:ln>
                  <a:noFill/>
                </a:ln>
                <a:solidFill>
                  <a:srgbClr val="313131"/>
                </a:solidFill>
                <a:effectLst/>
                <a:uLnTx/>
                <a:uFillTx/>
                <a:latin typeface="Calibri Light"/>
                <a:ea typeface="+mn-ea"/>
                <a:cs typeface="+mn-cs"/>
              </a:rPr>
              <a:t>Establishments primarily engaged in delivering healthcare services directly to outpatients who do not require inpatient care. </a:t>
            </a:r>
          </a:p>
        </p:txBody>
      </p:sp>
    </p:spTree>
    <p:extLst>
      <p:ext uri="{BB962C8B-B14F-4D97-AF65-F5344CB8AC3E}">
        <p14:creationId xmlns:p14="http://schemas.microsoft.com/office/powerpoint/2010/main" val="7694316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ADCD2-3E2A-D9C1-AC6C-F6804246F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ECA16-D46C-243A-9452-7C940606E995}"/>
              </a:ext>
            </a:extLst>
          </p:cNvPr>
          <p:cNvSpPr>
            <a:spLocks noGrp="1"/>
          </p:cNvSpPr>
          <p:nvPr>
            <p:ph type="title"/>
          </p:nvPr>
        </p:nvSpPr>
        <p:spPr>
          <a:xfrm>
            <a:off x="720000" y="365130"/>
            <a:ext cx="10752000" cy="58604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Relationships Between Healthcare Expenditure, Its </a:t>
            </a:r>
            <a:r>
              <a:rPr lang="en-GB"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Struc-ture</a:t>
            </a: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and Life Expectancy</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202X), </a:t>
            </a:r>
            <a:endParaRPr lang="en-GB" dirty="0">
              <a:solidFill>
                <a:srgbClr val="FF0000"/>
              </a:solidFill>
            </a:endParaRPr>
          </a:p>
        </p:txBody>
      </p:sp>
      <p:sp>
        <p:nvSpPr>
          <p:cNvPr id="6" name="Content Placeholder 5">
            <a:extLst>
              <a:ext uri="{FF2B5EF4-FFF2-40B4-BE49-F238E27FC236}">
                <a16:creationId xmlns:a16="http://schemas.microsoft.com/office/drawing/2014/main" id="{B32D4C49-D4C4-6DE7-E441-1F7B39C56CE0}"/>
              </a:ext>
            </a:extLst>
          </p:cNvPr>
          <p:cNvSpPr>
            <a:spLocks noGrp="1"/>
          </p:cNvSpPr>
          <p:nvPr>
            <p:ph idx="1"/>
          </p:nvPr>
        </p:nvSpPr>
        <p:spPr>
          <a:xfrm>
            <a:off x="325822" y="1387366"/>
            <a:ext cx="11393212" cy="5105504"/>
          </a:xfrm>
        </p:spPr>
        <p:txBody>
          <a:bodyPr>
            <a:normAutofit lnSpcReduction="10000"/>
          </a:bodyPr>
          <a:lstStyle/>
          <a:p>
            <a:pPr marL="514350" indent="-514350" algn="just">
              <a:buFont typeface="+mj-lt"/>
              <a:buAutoNum type="arabicPeriod" startAt="3"/>
            </a:pPr>
            <a:r>
              <a:rPr kumimoji="0" lang="en-GB" b="1" i="0" u="none" strike="noStrike" kern="1200" cap="none" spc="0" normalizeH="0" baseline="0" noProof="0" dirty="0">
                <a:ln>
                  <a:noFill/>
                </a:ln>
                <a:solidFill>
                  <a:srgbClr val="FF0000"/>
                </a:solidFill>
                <a:effectLst/>
                <a:uLnTx/>
                <a:uFillTx/>
                <a:latin typeface="Calibri Light"/>
                <a:ea typeface="+mn-ea"/>
                <a:cs typeface="+mn-cs"/>
              </a:rPr>
              <a:t>Retailers and other providers of medical goods (RET): </a:t>
            </a:r>
            <a:r>
              <a:rPr kumimoji="0" lang="en-GB" b="1" i="0" u="none" strike="noStrike" kern="1200" cap="none" spc="0" normalizeH="0" baseline="0" noProof="0" dirty="0">
                <a:ln>
                  <a:noFill/>
                </a:ln>
                <a:solidFill>
                  <a:schemeClr val="tx1"/>
                </a:solidFill>
                <a:effectLst/>
                <a:uLnTx/>
                <a:uFillTx/>
                <a:latin typeface="Calibri Light"/>
                <a:ea typeface="+mn-ea"/>
                <a:cs typeface="+mn-cs"/>
              </a:rPr>
              <a:t>establishments whose primary activity is the retail sale of medical goods.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marL="514350" indent="-514350" algn="just">
              <a:buFont typeface="+mj-lt"/>
              <a:buAutoNum type="arabicPeriod" startAt="3"/>
            </a:pPr>
            <a:r>
              <a:rPr kumimoji="0" lang="en-GB" b="1" i="0" u="none" strike="noStrike" kern="1200" cap="none" spc="0" normalizeH="0" baseline="0" noProof="0" dirty="0">
                <a:ln>
                  <a:noFill/>
                </a:ln>
                <a:solidFill>
                  <a:srgbClr val="FF0000"/>
                </a:solidFill>
                <a:effectLst/>
                <a:uLnTx/>
                <a:uFillTx/>
                <a:latin typeface="Calibri Light"/>
                <a:ea typeface="+mn-ea"/>
                <a:cs typeface="+mn-cs"/>
              </a:rPr>
              <a:t>Residential long-term care facilities (RES): </a:t>
            </a:r>
            <a:r>
              <a:rPr kumimoji="0" lang="en-GB" b="1" i="0" u="none" strike="noStrike" kern="1200" cap="none" spc="0" normalizeH="0" baseline="0" noProof="0" dirty="0">
                <a:ln>
                  <a:noFill/>
                </a:ln>
                <a:solidFill>
                  <a:schemeClr val="tx1"/>
                </a:solidFill>
                <a:effectLst/>
                <a:uLnTx/>
                <a:uFillTx/>
                <a:latin typeface="Calibri Light"/>
                <a:ea typeface="+mn-ea"/>
                <a:cs typeface="+mn-cs"/>
              </a:rPr>
              <a:t>Establishments primarily engaged in providing residential long-term care that combines nursing, supervisory, or other types of care required by residents.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marL="514350" indent="-514350" algn="just">
              <a:buFont typeface="+mj-lt"/>
              <a:buAutoNum type="arabicPeriod" startAt="3"/>
            </a:pPr>
            <a:r>
              <a:rPr kumimoji="0" lang="en-GB" b="1" i="0" u="none" strike="noStrike" kern="1200" cap="none" spc="0" normalizeH="0" baseline="0" noProof="0" dirty="0">
                <a:ln>
                  <a:noFill/>
                </a:ln>
                <a:solidFill>
                  <a:srgbClr val="FF0000"/>
                </a:solidFill>
                <a:effectLst/>
                <a:uLnTx/>
                <a:uFillTx/>
                <a:latin typeface="Calibri Light"/>
                <a:ea typeface="+mn-ea"/>
                <a:cs typeface="+mn-cs"/>
              </a:rPr>
              <a:t>Providers of health care system administration and financing (ADM): </a:t>
            </a:r>
            <a:r>
              <a:rPr kumimoji="0" lang="en-GB" b="1" i="0" u="none" strike="noStrike" kern="1200" cap="none" spc="0" normalizeH="0" baseline="0" noProof="0" dirty="0">
                <a:ln>
                  <a:noFill/>
                </a:ln>
                <a:solidFill>
                  <a:schemeClr val="tx1"/>
                </a:solidFill>
                <a:effectLst/>
                <a:uLnTx/>
                <a:uFillTx/>
                <a:latin typeface="Calibri Light"/>
                <a:ea typeface="+mn-ea"/>
                <a:cs typeface="+mn-cs"/>
              </a:rPr>
              <a:t>establishments primarily engaged in the regulation of the activities of agencies that provide healthcare and in the overall administration of the healthcare sector, including the administration of health financing.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marL="514350" indent="-514350" algn="just">
              <a:buFont typeface="+mj-lt"/>
              <a:buAutoNum type="arabicPeriod" startAt="3"/>
            </a:pPr>
            <a:r>
              <a:rPr kumimoji="0" lang="en-GB" b="1" i="0" u="none" strike="noStrike" kern="1200" cap="none" spc="0" normalizeH="0" baseline="0" noProof="0" dirty="0">
                <a:ln>
                  <a:noFill/>
                </a:ln>
                <a:solidFill>
                  <a:srgbClr val="FF0000"/>
                </a:solidFill>
                <a:effectLst/>
                <a:uLnTx/>
                <a:uFillTx/>
                <a:latin typeface="Calibri Light"/>
                <a:ea typeface="+mn-ea"/>
                <a:cs typeface="+mn-cs"/>
              </a:rPr>
              <a:t>Providers of ancillary services (ANC): </a:t>
            </a:r>
            <a:r>
              <a:rPr kumimoji="0" lang="en-GB" b="1" i="0" u="none" strike="noStrike" kern="1200" cap="none" spc="0" normalizeH="0" baseline="0" noProof="0" dirty="0">
                <a:ln>
                  <a:noFill/>
                </a:ln>
                <a:solidFill>
                  <a:schemeClr val="tx1"/>
                </a:solidFill>
                <a:effectLst/>
                <a:uLnTx/>
                <a:uFillTx/>
                <a:latin typeface="Calibri Light"/>
                <a:ea typeface="+mn-ea"/>
                <a:cs typeface="+mn-cs"/>
              </a:rPr>
              <a:t>Establishments offering specific ancillary services directly to outpatients under the supervision of health professionals; </a:t>
            </a:r>
          </a:p>
        </p:txBody>
      </p:sp>
    </p:spTree>
    <p:extLst>
      <p:ext uri="{BB962C8B-B14F-4D97-AF65-F5344CB8AC3E}">
        <p14:creationId xmlns:p14="http://schemas.microsoft.com/office/powerpoint/2010/main" val="23636482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4DB13-691F-9FB1-443D-00C954422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88433-2D29-01EC-5115-E267F17F2C93}"/>
              </a:ext>
            </a:extLst>
          </p:cNvPr>
          <p:cNvSpPr>
            <a:spLocks noGrp="1"/>
          </p:cNvSpPr>
          <p:nvPr>
            <p:ph type="title"/>
          </p:nvPr>
        </p:nvSpPr>
        <p:spPr>
          <a:xfrm>
            <a:off x="357352" y="307948"/>
            <a:ext cx="11645462" cy="633353"/>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6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Relationships Between Healthcare Expenditure, Its </a:t>
            </a:r>
            <a:r>
              <a:rPr lang="en-GB" sz="16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Struc-ture</a:t>
            </a:r>
            <a:r>
              <a:rPr lang="en-GB" sz="16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and Life Expectancy</a:t>
            </a:r>
            <a:r>
              <a:rPr lang="cs-CZ" sz="16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202X), </a:t>
            </a:r>
            <a:r>
              <a:rPr lang="cs-CZ" sz="16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Results</a:t>
            </a:r>
            <a:r>
              <a:rPr lang="cs-CZ" sz="16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t>
            </a:r>
            <a:endParaRPr lang="en-GB" dirty="0">
              <a:solidFill>
                <a:srgbClr val="FF0000"/>
              </a:solidFill>
            </a:endParaRPr>
          </a:p>
        </p:txBody>
      </p:sp>
      <p:pic>
        <p:nvPicPr>
          <p:cNvPr id="3" name="Picture 2" descr="A diagram of different colored lines&#10;&#10;Description automatically generated">
            <a:extLst>
              <a:ext uri="{FF2B5EF4-FFF2-40B4-BE49-F238E27FC236}">
                <a16:creationId xmlns:a16="http://schemas.microsoft.com/office/drawing/2014/main" id="{3775767A-8259-89A5-EA71-FE241FFDEC86}"/>
              </a:ext>
            </a:extLst>
          </p:cNvPr>
          <p:cNvPicPr>
            <a:picLocks noChangeAspect="1"/>
          </p:cNvPicPr>
          <p:nvPr/>
        </p:nvPicPr>
        <p:blipFill>
          <a:blip r:embed="rId2"/>
          <a:stretch>
            <a:fillRect/>
          </a:stretch>
        </p:blipFill>
        <p:spPr>
          <a:xfrm>
            <a:off x="5969876" y="1547648"/>
            <a:ext cx="5759450" cy="4529958"/>
          </a:xfrm>
          <a:prstGeom prst="rect">
            <a:avLst/>
          </a:prstGeom>
        </p:spPr>
      </p:pic>
      <p:pic>
        <p:nvPicPr>
          <p:cNvPr id="4" name="Picture 3" descr="A diagram of different colored lines&#10;&#10;Description automatically generated">
            <a:extLst>
              <a:ext uri="{FF2B5EF4-FFF2-40B4-BE49-F238E27FC236}">
                <a16:creationId xmlns:a16="http://schemas.microsoft.com/office/drawing/2014/main" id="{5EB2C732-B4B1-0295-0C46-F3902E66FD89}"/>
              </a:ext>
            </a:extLst>
          </p:cNvPr>
          <p:cNvPicPr>
            <a:picLocks noChangeAspect="1"/>
          </p:cNvPicPr>
          <p:nvPr/>
        </p:nvPicPr>
        <p:blipFill>
          <a:blip r:embed="rId3"/>
          <a:stretch>
            <a:fillRect/>
          </a:stretch>
        </p:blipFill>
        <p:spPr>
          <a:xfrm>
            <a:off x="73683" y="1547648"/>
            <a:ext cx="5759450" cy="4529958"/>
          </a:xfrm>
          <a:prstGeom prst="rect">
            <a:avLst/>
          </a:prstGeom>
        </p:spPr>
      </p:pic>
      <p:sp>
        <p:nvSpPr>
          <p:cNvPr id="7" name="TextBox 6">
            <a:extLst>
              <a:ext uri="{FF2B5EF4-FFF2-40B4-BE49-F238E27FC236}">
                <a16:creationId xmlns:a16="http://schemas.microsoft.com/office/drawing/2014/main" id="{BFED24CA-BEB3-D1CE-9F6C-5482C182069A}"/>
              </a:ext>
            </a:extLst>
          </p:cNvPr>
          <p:cNvSpPr txBox="1"/>
          <p:nvPr/>
        </p:nvSpPr>
        <p:spPr>
          <a:xfrm>
            <a:off x="73683" y="1247094"/>
            <a:ext cx="6348138" cy="259495"/>
          </a:xfrm>
          <a:prstGeom prst="rect">
            <a:avLst/>
          </a:prstGeom>
          <a:noFill/>
        </p:spPr>
        <p:txBody>
          <a:bodyPr wrap="square">
            <a:spAutoFit/>
          </a:bodyPr>
          <a:lstStyle/>
          <a:p>
            <a:pPr algn="just">
              <a:lnSpc>
                <a:spcPts val="1300"/>
              </a:lnSpc>
            </a:pPr>
            <a:r>
              <a:rPr lang="en-GB" sz="1400" b="1" dirty="0">
                <a:effectLst/>
                <a:latin typeface="Times New Roman" panose="02020603050405020304" pitchFamily="18" charset="0"/>
                <a:ea typeface="SimSun" panose="02010600030101010101" pitchFamily="2" charset="-122"/>
              </a:rPr>
              <a:t>Figure </a:t>
            </a:r>
            <a:r>
              <a:rPr lang="en-GB" sz="1400" dirty="0">
                <a:effectLst/>
                <a:latin typeface="Times New Roman" panose="02020603050405020304" pitchFamily="18" charset="0"/>
                <a:ea typeface="SimSun" panose="02010600030101010101" pitchFamily="2" charset="-122"/>
              </a:rPr>
              <a:t>Non-</a:t>
            </a:r>
            <a:r>
              <a:rPr lang="en-GB" sz="1400" dirty="0" err="1">
                <a:effectLst/>
                <a:latin typeface="Times New Roman" panose="02020603050405020304" pitchFamily="18" charset="0"/>
                <a:ea typeface="SimSun" panose="02010600030101010101" pitchFamily="2" charset="-122"/>
              </a:rPr>
              <a:t>CoDA</a:t>
            </a:r>
            <a:r>
              <a:rPr lang="en-GB" sz="1400" dirty="0">
                <a:effectLst/>
                <a:latin typeface="Times New Roman" panose="02020603050405020304" pitchFamily="18" charset="0"/>
                <a:ea typeface="SimSun" panose="02010600030101010101" pitchFamily="2" charset="-122"/>
              </a:rPr>
              <a:t> model of fitted vs. measured LE values until the end point in 2021</a:t>
            </a:r>
          </a:p>
        </p:txBody>
      </p:sp>
      <p:sp>
        <p:nvSpPr>
          <p:cNvPr id="11" name="TextBox 10">
            <a:extLst>
              <a:ext uri="{FF2B5EF4-FFF2-40B4-BE49-F238E27FC236}">
                <a16:creationId xmlns:a16="http://schemas.microsoft.com/office/drawing/2014/main" id="{C6859207-4CFE-6E91-0264-6D2C73051055}"/>
              </a:ext>
            </a:extLst>
          </p:cNvPr>
          <p:cNvSpPr txBox="1"/>
          <p:nvPr/>
        </p:nvSpPr>
        <p:spPr>
          <a:xfrm>
            <a:off x="6421821" y="1247094"/>
            <a:ext cx="5580993" cy="438197"/>
          </a:xfrm>
          <a:prstGeom prst="rect">
            <a:avLst/>
          </a:prstGeom>
          <a:noFill/>
        </p:spPr>
        <p:txBody>
          <a:bodyPr wrap="square">
            <a:spAutoFit/>
          </a:bodyPr>
          <a:lstStyle/>
          <a:p>
            <a:pPr algn="just">
              <a:lnSpc>
                <a:spcPts val="1300"/>
              </a:lnSpc>
            </a:pPr>
            <a:r>
              <a:rPr lang="en-GB" sz="1400" b="1" dirty="0">
                <a:solidFill>
                  <a:srgbClr val="000000"/>
                </a:solidFill>
                <a:effectLst/>
                <a:latin typeface="Times New Roman" panose="02020603050405020304" pitchFamily="18" charset="0"/>
                <a:ea typeface="SimSun" panose="02010600030101010101" pitchFamily="2" charset="-122"/>
              </a:rPr>
              <a:t>Figure </a:t>
            </a:r>
            <a:r>
              <a:rPr lang="en-GB" sz="1400" dirty="0" err="1">
                <a:effectLst/>
                <a:latin typeface="Times New Roman" panose="02020603050405020304" pitchFamily="18" charset="0"/>
                <a:ea typeface="SimSun" panose="02010600030101010101" pitchFamily="2" charset="-122"/>
              </a:rPr>
              <a:t>CoDA</a:t>
            </a:r>
            <a:r>
              <a:rPr lang="en-GB" sz="1400" dirty="0">
                <a:effectLst/>
                <a:latin typeface="Times New Roman" panose="02020603050405020304" pitchFamily="18" charset="0"/>
                <a:ea typeface="SimSun" panose="02010600030101010101" pitchFamily="2" charset="-122"/>
              </a:rPr>
              <a:t> model of fitted vs. measured LE values until the end point in 2021</a:t>
            </a:r>
            <a:r>
              <a:rPr lang="en-GB" sz="1100" dirty="0">
                <a:effectLst/>
                <a:latin typeface="Times New Roman" panose="02020603050405020304" pitchFamily="18" charset="0"/>
                <a:ea typeface="Times New Roman" panose="02020603050405020304" pitchFamily="18" charset="0"/>
              </a:rPr>
              <a:t> </a:t>
            </a:r>
            <a:endParaRPr lang="en-GB" sz="1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92883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7BF0B-ADC6-0D5A-7F85-B344C4951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4A266-2BAF-81D6-1D33-906CBBEA4AE9}"/>
              </a:ext>
            </a:extLst>
          </p:cNvPr>
          <p:cNvSpPr>
            <a:spLocks noGrp="1"/>
          </p:cNvSpPr>
          <p:nvPr>
            <p:ph type="title"/>
          </p:nvPr>
        </p:nvSpPr>
        <p:spPr>
          <a:xfrm>
            <a:off x="720000" y="365130"/>
            <a:ext cx="10752000" cy="58604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Relationships Between Healthcare Expenditure, Its </a:t>
            </a:r>
            <a:r>
              <a:rPr lang="en-GB"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Struc-ture</a:t>
            </a: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and Life Expectancy</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202X), </a:t>
            </a:r>
            <a:r>
              <a:rPr lang="cs-CZ"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Results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t>
            </a:r>
            <a:endParaRPr lang="en-GB" dirty="0">
              <a:solidFill>
                <a:srgbClr val="FF0000"/>
              </a:solidFill>
            </a:endParaRPr>
          </a:p>
        </p:txBody>
      </p:sp>
      <p:sp>
        <p:nvSpPr>
          <p:cNvPr id="6" name="Content Placeholder 5">
            <a:extLst>
              <a:ext uri="{FF2B5EF4-FFF2-40B4-BE49-F238E27FC236}">
                <a16:creationId xmlns:a16="http://schemas.microsoft.com/office/drawing/2014/main" id="{0D6584AB-DF2A-9D9D-878B-75488B1CC3A9}"/>
              </a:ext>
            </a:extLst>
          </p:cNvPr>
          <p:cNvSpPr>
            <a:spLocks noGrp="1"/>
          </p:cNvSpPr>
          <p:nvPr>
            <p:ph idx="1"/>
          </p:nvPr>
        </p:nvSpPr>
        <p:spPr>
          <a:xfrm>
            <a:off x="325822" y="1387366"/>
            <a:ext cx="11393212" cy="5105504"/>
          </a:xfrm>
        </p:spPr>
        <p:txBody>
          <a:bodyPr>
            <a:normAutofit/>
          </a:bodyPr>
          <a:lstStyle/>
          <a:p>
            <a:pPr algn="just">
              <a:buFont typeface="Wingdings" panose="05000000000000000000" pitchFamily="2" charset="2"/>
              <a:buChar char="ü"/>
            </a:pPr>
            <a:r>
              <a:rPr kumimoji="0" lang="en-US" b="1" i="0" u="none" strike="noStrike" kern="1200" cap="none" spc="0" normalizeH="0" baseline="0" noProof="0" dirty="0">
                <a:ln>
                  <a:noFill/>
                </a:ln>
                <a:solidFill>
                  <a:schemeClr val="tx1"/>
                </a:solidFill>
                <a:effectLst/>
                <a:uLnTx/>
                <a:uFillTx/>
                <a:latin typeface="Calibri Light"/>
                <a:ea typeface="+mn-ea"/>
                <a:cs typeface="+mn-cs"/>
              </a:rPr>
              <a:t>The critical role of </a:t>
            </a:r>
            <a:r>
              <a:rPr kumimoji="0" lang="en-US" b="1" i="0" u="none" strike="noStrike" kern="1200" cap="none" spc="0" normalizeH="0" baseline="0" noProof="0" dirty="0">
                <a:ln>
                  <a:noFill/>
                </a:ln>
                <a:solidFill>
                  <a:srgbClr val="FF0000"/>
                </a:solidFill>
                <a:effectLst/>
                <a:uLnTx/>
                <a:uFillTx/>
                <a:latin typeface="Calibri Light"/>
                <a:ea typeface="+mn-ea"/>
                <a:cs typeface="+mn-cs"/>
              </a:rPr>
              <a:t>hospital expenditure</a:t>
            </a:r>
            <a:r>
              <a:rPr kumimoji="0" lang="en-US" b="1" i="0" u="none" strike="noStrike" kern="1200" cap="none" spc="0" normalizeH="0" baseline="0" noProof="0" dirty="0">
                <a:ln>
                  <a:noFill/>
                </a:ln>
                <a:solidFill>
                  <a:schemeClr val="tx1"/>
                </a:solidFill>
                <a:effectLst/>
                <a:uLnTx/>
                <a:uFillTx/>
                <a:latin typeface="Calibri Light"/>
                <a:ea typeface="+mn-ea"/>
                <a:cs typeface="+mn-cs"/>
              </a:rPr>
              <a:t>, both in terms of its share within the expenditure structure and its absolute values. </a:t>
            </a:r>
          </a:p>
          <a:p>
            <a:pPr algn="just">
              <a:buFont typeface="Wingdings" panose="05000000000000000000" pitchFamily="2" charset="2"/>
              <a:buChar char="ü"/>
            </a:pPr>
            <a:r>
              <a:rPr kumimoji="0" lang="en-US" b="1" i="0" u="none" strike="noStrike" kern="1200" cap="none" spc="0" normalizeH="0" baseline="0" noProof="0" dirty="0">
                <a:ln>
                  <a:noFill/>
                </a:ln>
                <a:solidFill>
                  <a:srgbClr val="FF0000"/>
                </a:solidFill>
                <a:effectLst/>
                <a:uLnTx/>
                <a:uFillTx/>
                <a:latin typeface="Calibri Light"/>
                <a:ea typeface="+mn-ea"/>
                <a:cs typeface="+mn-cs"/>
              </a:rPr>
              <a:t>Residential long-term care facilities </a:t>
            </a:r>
            <a:r>
              <a:rPr kumimoji="0" lang="en-US" b="1" i="0" u="none" strike="noStrike" kern="1200" cap="none" spc="0" normalizeH="0" baseline="0" noProof="0" dirty="0">
                <a:ln>
                  <a:noFill/>
                </a:ln>
                <a:solidFill>
                  <a:schemeClr val="tx1"/>
                </a:solidFill>
                <a:effectLst/>
                <a:uLnTx/>
                <a:uFillTx/>
                <a:latin typeface="Calibri Light"/>
                <a:ea typeface="+mn-ea"/>
                <a:cs typeface="+mn-cs"/>
              </a:rPr>
              <a:t>– also identified as important in relative terms within the expenditure structure; their overall value – no significant relationship with life expectancy. </a:t>
            </a:r>
          </a:p>
          <a:p>
            <a:pPr algn="just">
              <a:buFont typeface="Wingdings" panose="05000000000000000000" pitchFamily="2" charset="2"/>
              <a:buChar char="ü"/>
            </a:pPr>
            <a:r>
              <a:rPr lang="en-US" b="1" dirty="0">
                <a:solidFill>
                  <a:srgbClr val="FF0000"/>
                </a:solidFill>
                <a:latin typeface="Calibri Light"/>
              </a:rPr>
              <a:t>A</a:t>
            </a:r>
            <a:r>
              <a:rPr kumimoji="0" lang="en-US" b="1" i="0" u="none" strike="noStrike" kern="1200" cap="none" spc="0" normalizeH="0" baseline="0" noProof="0" dirty="0" err="1">
                <a:ln>
                  <a:noFill/>
                </a:ln>
                <a:solidFill>
                  <a:srgbClr val="FF0000"/>
                </a:solidFill>
                <a:effectLst/>
                <a:uLnTx/>
                <a:uFillTx/>
                <a:latin typeface="Calibri Light"/>
                <a:ea typeface="+mn-ea"/>
                <a:cs typeface="+mn-cs"/>
              </a:rPr>
              <a:t>mbulatory</a:t>
            </a:r>
            <a:r>
              <a:rPr kumimoji="0" lang="en-US" b="1" i="0" u="none" strike="noStrike" kern="1200" cap="none" spc="0" normalizeH="0" baseline="0" noProof="0" dirty="0">
                <a:ln>
                  <a:noFill/>
                </a:ln>
                <a:solidFill>
                  <a:srgbClr val="FF0000"/>
                </a:solidFill>
                <a:effectLst/>
                <a:uLnTx/>
                <a:uFillTx/>
                <a:latin typeface="Calibri Light"/>
                <a:ea typeface="+mn-ea"/>
                <a:cs typeface="+mn-cs"/>
              </a:rPr>
              <a:t> healthcare </a:t>
            </a:r>
            <a:r>
              <a:rPr kumimoji="0" lang="en-US" b="1" i="0" u="none" strike="noStrike" kern="1200" cap="none" spc="0" normalizeH="0" baseline="0" noProof="0" dirty="0">
                <a:ln>
                  <a:noFill/>
                </a:ln>
                <a:solidFill>
                  <a:schemeClr val="tx1"/>
                </a:solidFill>
                <a:effectLst/>
                <a:uLnTx/>
                <a:uFillTx/>
                <a:latin typeface="Calibri Light"/>
                <a:ea typeface="+mn-ea"/>
                <a:cs typeface="+mn-cs"/>
              </a:rPr>
              <a:t>– not conclusive results. </a:t>
            </a:r>
          </a:p>
          <a:p>
            <a:pPr algn="just">
              <a:buFont typeface="Wingdings" panose="05000000000000000000" pitchFamily="2" charset="2"/>
              <a:buChar char="ü"/>
            </a:pPr>
            <a:r>
              <a:rPr kumimoji="0" lang="en-US" b="1" i="0" u="none" strike="noStrike" kern="1200" cap="none" spc="0" normalizeH="0" baseline="0" noProof="0" dirty="0">
                <a:ln>
                  <a:noFill/>
                </a:ln>
                <a:solidFill>
                  <a:schemeClr val="tx1"/>
                </a:solidFill>
                <a:effectLst/>
                <a:uLnTx/>
                <a:uFillTx/>
                <a:latin typeface="Calibri Light"/>
                <a:ea typeface="+mn-ea"/>
                <a:cs typeface="+mn-cs"/>
              </a:rPr>
              <a:t> </a:t>
            </a:r>
            <a:r>
              <a:rPr kumimoji="0" lang="en-US" b="1" i="0" u="none" strike="noStrike" kern="1200" cap="none" spc="0" normalizeH="0" baseline="0" noProof="0" dirty="0">
                <a:ln>
                  <a:noFill/>
                </a:ln>
                <a:solidFill>
                  <a:srgbClr val="FF0000"/>
                </a:solidFill>
                <a:effectLst/>
                <a:uLnTx/>
                <a:uFillTx/>
                <a:latin typeface="Calibri Light"/>
                <a:ea typeface="+mn-ea"/>
                <a:cs typeface="+mn-cs"/>
              </a:rPr>
              <a:t>Expenditure on ancillary services, administration and financing</a:t>
            </a:r>
            <a:r>
              <a:rPr kumimoji="0" lang="en-US" b="1" i="0" u="none" strike="noStrike" kern="1200" cap="none" spc="0" normalizeH="0" baseline="0" noProof="0" dirty="0">
                <a:ln>
                  <a:noFill/>
                </a:ln>
                <a:solidFill>
                  <a:schemeClr val="tx1"/>
                </a:solidFill>
                <a:effectLst/>
                <a:uLnTx/>
                <a:uFillTx/>
                <a:latin typeface="Calibri Light"/>
                <a:ea typeface="+mn-ea"/>
                <a:cs typeface="+mn-cs"/>
              </a:rPr>
              <a:t>, and </a:t>
            </a:r>
            <a:r>
              <a:rPr kumimoji="0" lang="en-US" b="1" i="0" u="none" strike="noStrike" kern="1200" cap="none" spc="0" normalizeH="0" baseline="0" noProof="0" dirty="0">
                <a:ln>
                  <a:noFill/>
                </a:ln>
                <a:solidFill>
                  <a:srgbClr val="FF0000"/>
                </a:solidFill>
                <a:effectLst/>
                <a:uLnTx/>
                <a:uFillTx/>
                <a:latin typeface="Calibri Light"/>
                <a:ea typeface="+mn-ea"/>
                <a:cs typeface="+mn-cs"/>
              </a:rPr>
              <a:t>preventive care </a:t>
            </a:r>
            <a:r>
              <a:rPr kumimoji="0" lang="en-US" b="1" i="0" u="none" strike="noStrike" kern="1200" cap="none" spc="0" normalizeH="0" baseline="0" noProof="0" dirty="0">
                <a:ln>
                  <a:noFill/>
                </a:ln>
                <a:solidFill>
                  <a:schemeClr val="tx1"/>
                </a:solidFill>
                <a:effectLst/>
                <a:uLnTx/>
                <a:uFillTx/>
                <a:latin typeface="Calibri Light"/>
                <a:ea typeface="+mn-ea"/>
                <a:cs typeface="+mn-cs"/>
              </a:rPr>
              <a:t>– largely insignificant relationships across the models.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algn="just">
              <a:buFont typeface="Wingdings" panose="05000000000000000000" pitchFamily="2" charset="2"/>
              <a:buChar char="Ø"/>
            </a:pPr>
            <a:r>
              <a:rPr kumimoji="0" lang="cs-CZ" b="1" i="0" u="none" strike="noStrike" kern="1200" cap="none" spc="0" normalizeH="0" baseline="0" noProof="0" dirty="0">
                <a:ln>
                  <a:noFill/>
                </a:ln>
                <a:solidFill>
                  <a:srgbClr val="FF0000"/>
                </a:solidFill>
                <a:effectLst/>
                <a:uLnTx/>
                <a:uFillTx/>
                <a:latin typeface="Calibri Light"/>
                <a:ea typeface="+mn-ea"/>
                <a:cs typeface="+mn-cs"/>
              </a:rPr>
              <a:t>P</a:t>
            </a:r>
            <a:r>
              <a:rPr kumimoji="0" lang="en-GB" b="1" i="0" u="none" strike="noStrike" kern="1200" cap="none" spc="0" normalizeH="0" baseline="0" noProof="0" dirty="0" err="1">
                <a:ln>
                  <a:noFill/>
                </a:ln>
                <a:solidFill>
                  <a:srgbClr val="FF0000"/>
                </a:solidFill>
                <a:effectLst/>
                <a:uLnTx/>
                <a:uFillTx/>
                <a:latin typeface="Calibri Light"/>
                <a:ea typeface="+mn-ea"/>
                <a:cs typeface="+mn-cs"/>
              </a:rPr>
              <a:t>reventive</a:t>
            </a:r>
            <a:r>
              <a:rPr kumimoji="0" lang="en-GB" b="1" i="0" u="none" strike="noStrike" kern="1200" cap="none" spc="0" normalizeH="0" baseline="0" noProof="0" dirty="0">
                <a:ln>
                  <a:noFill/>
                </a:ln>
                <a:solidFill>
                  <a:srgbClr val="FF0000"/>
                </a:solidFill>
                <a:effectLst/>
                <a:uLnTx/>
                <a:uFillTx/>
                <a:latin typeface="Calibri Light"/>
                <a:ea typeface="+mn-ea"/>
                <a:cs typeface="+mn-cs"/>
              </a:rPr>
              <a:t> care </a:t>
            </a:r>
            <a:r>
              <a:rPr kumimoji="0" lang="cs-CZ" b="1" i="0" u="none" strike="noStrike" kern="1200" cap="none" spc="0" normalizeH="0" baseline="0" noProof="0" dirty="0">
                <a:ln>
                  <a:noFill/>
                </a:ln>
                <a:solidFill>
                  <a:schemeClr val="tx1"/>
                </a:solidFill>
                <a:effectLst/>
                <a:uLnTx/>
                <a:uFillTx/>
                <a:latin typeface="Calibri Light"/>
                <a:ea typeface="+mn-ea"/>
                <a:cs typeface="+mn-cs"/>
              </a:rPr>
              <a:t>– i</a:t>
            </a:r>
            <a:r>
              <a:rPr kumimoji="0" lang="en-GB" b="1" i="0" u="none" strike="noStrike" kern="1200" cap="none" spc="0" normalizeH="0" baseline="0" noProof="0" dirty="0" err="1">
                <a:ln>
                  <a:noFill/>
                </a:ln>
                <a:solidFill>
                  <a:schemeClr val="tx1"/>
                </a:solidFill>
                <a:effectLst/>
                <a:uLnTx/>
                <a:uFillTx/>
                <a:latin typeface="Calibri Light"/>
                <a:ea typeface="+mn-ea"/>
                <a:cs typeface="+mn-cs"/>
              </a:rPr>
              <a:t>ts</a:t>
            </a:r>
            <a:r>
              <a:rPr kumimoji="0" lang="en-GB" b="1" i="0" u="none" strike="noStrike" kern="1200" cap="none" spc="0" normalizeH="0" baseline="0" noProof="0" dirty="0">
                <a:ln>
                  <a:noFill/>
                </a:ln>
                <a:solidFill>
                  <a:schemeClr val="tx1"/>
                </a:solidFill>
                <a:effectLst/>
                <a:uLnTx/>
                <a:uFillTx/>
                <a:latin typeface="Calibri Light"/>
                <a:ea typeface="+mn-ea"/>
                <a:cs typeface="+mn-cs"/>
              </a:rPr>
              <a:t> current share remains low in the </a:t>
            </a:r>
            <a:r>
              <a:rPr kumimoji="0" lang="en-GB" b="1" i="0" u="none" strike="noStrike" kern="1200" cap="none" spc="0" normalizeH="0" baseline="0" noProof="0" dirty="0" err="1">
                <a:ln>
                  <a:noFill/>
                </a:ln>
                <a:solidFill>
                  <a:schemeClr val="tx1"/>
                </a:solidFill>
                <a:effectLst/>
                <a:uLnTx/>
                <a:uFillTx/>
                <a:latin typeface="Calibri Light"/>
                <a:ea typeface="+mn-ea"/>
                <a:cs typeface="+mn-cs"/>
              </a:rPr>
              <a:t>analyzed</a:t>
            </a:r>
            <a:r>
              <a:rPr kumimoji="0" lang="en-GB" b="1" i="0" u="none" strike="noStrike" kern="1200" cap="none" spc="0" normalizeH="0" baseline="0" noProof="0" dirty="0">
                <a:ln>
                  <a:noFill/>
                </a:ln>
                <a:solidFill>
                  <a:schemeClr val="tx1"/>
                </a:solidFill>
                <a:effectLst/>
                <a:uLnTx/>
                <a:uFillTx/>
                <a:latin typeface="Calibri Light"/>
                <a:ea typeface="+mn-ea"/>
                <a:cs typeface="+mn-cs"/>
              </a:rPr>
              <a:t> countries, which may explain its limited apparent impact.</a:t>
            </a:r>
          </a:p>
          <a:p>
            <a:pPr algn="just">
              <a:buFont typeface="Wingdings" panose="05000000000000000000" pitchFamily="2" charset="2"/>
              <a:buChar char="Ø"/>
            </a:pPr>
            <a:endParaRPr kumimoji="0" lang="en-US" b="1" i="0" u="none" strike="noStrike" kern="1200" cap="none" spc="0" normalizeH="0" baseline="0" noProof="0" dirty="0">
              <a:ln>
                <a:noFill/>
              </a:ln>
              <a:solidFill>
                <a:schemeClr val="tx1"/>
              </a:solidFill>
              <a:effectLst/>
              <a:uLnTx/>
              <a:uFillTx/>
              <a:latin typeface="Calibri Light"/>
              <a:ea typeface="+mn-ea"/>
              <a:cs typeface="+mn-cs"/>
            </a:endParaRPr>
          </a:p>
        </p:txBody>
      </p:sp>
    </p:spTree>
    <p:extLst>
      <p:ext uri="{BB962C8B-B14F-4D97-AF65-F5344CB8AC3E}">
        <p14:creationId xmlns:p14="http://schemas.microsoft.com/office/powerpoint/2010/main" val="11535357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E5AE3-CDB7-A685-EADB-5B7ACACF1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F3BB2-6684-2C95-2D0E-66BD4C2E32FD}"/>
              </a:ext>
            </a:extLst>
          </p:cNvPr>
          <p:cNvSpPr>
            <a:spLocks noGrp="1"/>
          </p:cNvSpPr>
          <p:nvPr>
            <p:ph type="title"/>
          </p:nvPr>
        </p:nvSpPr>
        <p:spPr>
          <a:xfrm>
            <a:off x="720000" y="365130"/>
            <a:ext cx="10752000" cy="58604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Relationships Between Healthcare Expenditure, Its Structure, and Life Expectancy</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202X), </a:t>
            </a:r>
            <a:r>
              <a:rPr lang="cs-CZ"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Results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t>
            </a:r>
            <a:endParaRPr lang="en-GB" dirty="0">
              <a:solidFill>
                <a:srgbClr val="FF0000"/>
              </a:solidFill>
            </a:endParaRPr>
          </a:p>
        </p:txBody>
      </p:sp>
      <p:sp>
        <p:nvSpPr>
          <p:cNvPr id="6" name="Content Placeholder 5">
            <a:extLst>
              <a:ext uri="{FF2B5EF4-FFF2-40B4-BE49-F238E27FC236}">
                <a16:creationId xmlns:a16="http://schemas.microsoft.com/office/drawing/2014/main" id="{CF4BAEC9-F35F-DEAE-7818-94C828B9B082}"/>
              </a:ext>
            </a:extLst>
          </p:cNvPr>
          <p:cNvSpPr>
            <a:spLocks noGrp="1"/>
          </p:cNvSpPr>
          <p:nvPr>
            <p:ph idx="1"/>
          </p:nvPr>
        </p:nvSpPr>
        <p:spPr>
          <a:xfrm>
            <a:off x="325822" y="1387366"/>
            <a:ext cx="11393212" cy="4950372"/>
          </a:xfrm>
        </p:spPr>
        <p:txBody>
          <a:bodyPr>
            <a:normAutofit lnSpcReduction="10000"/>
          </a:bodyPr>
          <a:lstStyle/>
          <a:p>
            <a:pPr algn="just">
              <a:buFont typeface="Wingdings" panose="05000000000000000000" pitchFamily="2" charset="2"/>
              <a:buChar char="ü"/>
            </a:pPr>
            <a:r>
              <a:rPr kumimoji="0" lang="en-GB" b="1" i="0" u="none" strike="noStrike" kern="1200" cap="none" spc="0" normalizeH="0" baseline="0" noProof="0" dirty="0">
                <a:ln>
                  <a:noFill/>
                </a:ln>
                <a:solidFill>
                  <a:srgbClr val="FF0000"/>
                </a:solidFill>
                <a:effectLst/>
                <a:uLnTx/>
                <a:uFillTx/>
                <a:latin typeface="Calibri Light"/>
                <a:ea typeface="+mn-ea"/>
                <a:cs typeface="+mn-cs"/>
              </a:rPr>
              <a:t>Expenditure on retailers and other providers of medical goods </a:t>
            </a:r>
            <a:r>
              <a:rPr kumimoji="0" lang="cs-CZ" b="1" i="0" u="none" strike="noStrike" kern="1200" cap="none" spc="0" normalizeH="0" baseline="0" noProof="0" dirty="0">
                <a:ln>
                  <a:noFill/>
                </a:ln>
                <a:solidFill>
                  <a:schemeClr val="tx1"/>
                </a:solidFill>
                <a:effectLst/>
                <a:uLnTx/>
                <a:uFillTx/>
                <a:latin typeface="Calibri Light"/>
                <a:ea typeface="+mn-ea"/>
                <a:cs typeface="+mn-cs"/>
              </a:rPr>
              <a:t>– </a:t>
            </a:r>
            <a:r>
              <a:rPr kumimoji="0" lang="en-GB" b="1" i="0" u="none" strike="noStrike" kern="1200" cap="none" spc="0" normalizeH="0" baseline="0" noProof="0" dirty="0">
                <a:ln>
                  <a:noFill/>
                </a:ln>
                <a:solidFill>
                  <a:schemeClr val="tx1"/>
                </a:solidFill>
                <a:effectLst/>
                <a:uLnTx/>
                <a:uFillTx/>
                <a:latin typeface="Calibri Light"/>
                <a:ea typeface="+mn-ea"/>
                <a:cs typeface="+mn-cs"/>
              </a:rPr>
              <a:t>significantly negatively associated with life expectancy in most years.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algn="just">
              <a:buFont typeface="Wingdings" panose="05000000000000000000" pitchFamily="2" charset="2"/>
              <a:buChar char="Ø"/>
            </a:pPr>
            <a:r>
              <a:rPr kumimoji="0" lang="en-GB" b="1" i="0" u="none" strike="noStrike" kern="1200" cap="none" spc="0" normalizeH="0" baseline="0" noProof="0" dirty="0">
                <a:ln>
                  <a:noFill/>
                </a:ln>
                <a:solidFill>
                  <a:schemeClr val="tx1"/>
                </a:solidFill>
                <a:effectLst/>
                <a:uLnTx/>
                <a:uFillTx/>
                <a:latin typeface="Calibri Light"/>
                <a:ea typeface="+mn-ea"/>
                <a:cs typeface="+mn-cs"/>
              </a:rPr>
              <a:t>Increasing its share relative to other expenditure types is not desirable, as more critical categories should take precedence.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algn="just">
              <a:buFont typeface="Wingdings" panose="05000000000000000000" pitchFamily="2" charset="2"/>
              <a:buChar char="Ø"/>
            </a:pPr>
            <a:r>
              <a:rPr kumimoji="0" lang="cs-CZ" b="1" i="0" u="none" strike="noStrike" kern="1200" cap="none" spc="0" normalizeH="0" baseline="0" noProof="0" dirty="0">
                <a:ln>
                  <a:noFill/>
                </a:ln>
                <a:solidFill>
                  <a:schemeClr val="tx1"/>
                </a:solidFill>
                <a:effectLst/>
                <a:uLnTx/>
                <a:uFillTx/>
                <a:latin typeface="Calibri Light"/>
                <a:ea typeface="+mn-ea"/>
                <a:cs typeface="+mn-cs"/>
              </a:rPr>
              <a:t>A</a:t>
            </a:r>
            <a:r>
              <a:rPr kumimoji="0" lang="en-GB" b="1" i="0" u="none" strike="noStrike" kern="1200" cap="none" spc="0" normalizeH="0" baseline="0" noProof="0" dirty="0">
                <a:ln>
                  <a:noFill/>
                </a:ln>
                <a:solidFill>
                  <a:schemeClr val="tx1"/>
                </a:solidFill>
                <a:effectLst/>
                <a:uLnTx/>
                <a:uFillTx/>
                <a:latin typeface="Calibri Light"/>
                <a:ea typeface="+mn-ea"/>
                <a:cs typeface="+mn-cs"/>
              </a:rPr>
              <a:t> positive relationship between this expenditure and life expectancy </a:t>
            </a:r>
            <a:r>
              <a:rPr kumimoji="0" lang="cs-CZ" b="1" i="0" u="none" strike="noStrike" kern="1200" cap="none" spc="0" normalizeH="0" baseline="0" noProof="0" dirty="0">
                <a:ln>
                  <a:noFill/>
                </a:ln>
                <a:solidFill>
                  <a:schemeClr val="tx1"/>
                </a:solidFill>
                <a:effectLst/>
                <a:uLnTx/>
                <a:uFillTx/>
                <a:latin typeface="Calibri Light"/>
                <a:ea typeface="+mn-ea"/>
                <a:cs typeface="+mn-cs"/>
              </a:rPr>
              <a:t>–</a:t>
            </a:r>
            <a:r>
              <a:rPr kumimoji="0" lang="en-GB" b="1" i="0" u="none" strike="noStrike" kern="1200" cap="none" spc="0" normalizeH="0" baseline="0" noProof="0" dirty="0">
                <a:ln>
                  <a:noFill/>
                </a:ln>
                <a:solidFill>
                  <a:schemeClr val="tx1"/>
                </a:solidFill>
                <a:effectLst/>
                <a:uLnTx/>
                <a:uFillTx/>
                <a:latin typeface="Calibri Light"/>
                <a:ea typeface="+mn-ea"/>
                <a:cs typeface="+mn-cs"/>
              </a:rPr>
              <a:t> occasionally observed, predominantly insignificant</a:t>
            </a:r>
            <a:r>
              <a:rPr kumimoji="0" lang="cs-CZ" b="1" i="0" u="none" strike="noStrike" kern="1200" cap="none" spc="0" normalizeH="0" baseline="0" noProof="0" dirty="0">
                <a:ln>
                  <a:noFill/>
                </a:ln>
                <a:solidFill>
                  <a:schemeClr val="tx1"/>
                </a:solidFill>
                <a:effectLst/>
                <a:uLnTx/>
                <a:uFillTx/>
                <a:latin typeface="Calibri Light"/>
                <a:ea typeface="+mn-ea"/>
                <a:cs typeface="+mn-cs"/>
              </a:rPr>
              <a:t>:</a:t>
            </a:r>
          </a:p>
          <a:p>
            <a:pPr algn="just">
              <a:buFont typeface="Wingdings" panose="05000000000000000000" pitchFamily="2" charset="2"/>
              <a:buChar char="ü"/>
            </a:pP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algn="just">
              <a:buFont typeface="Wingdings" panose="05000000000000000000" pitchFamily="2" charset="2"/>
              <a:buChar char="ü"/>
            </a:pPr>
            <a:r>
              <a:rPr kumimoji="0" lang="en-GB" b="1" i="0" u="none" strike="noStrike" kern="1200" cap="none" spc="0" normalizeH="0" baseline="0" noProof="0" dirty="0">
                <a:ln>
                  <a:noFill/>
                </a:ln>
                <a:solidFill>
                  <a:schemeClr val="tx1"/>
                </a:solidFill>
                <a:effectLst/>
                <a:uLnTx/>
                <a:uFillTx/>
                <a:latin typeface="Calibri Light"/>
                <a:ea typeface="+mn-ea"/>
                <a:cs typeface="+mn-cs"/>
              </a:rPr>
              <a:t>All </a:t>
            </a:r>
            <a:r>
              <a:rPr kumimoji="0" lang="en-GB" b="1" i="0" u="none" strike="noStrike" kern="1200" cap="none" spc="0" normalizeH="0" baseline="0" noProof="0" dirty="0">
                <a:ln>
                  <a:noFill/>
                </a:ln>
                <a:solidFill>
                  <a:srgbClr val="FF0000"/>
                </a:solidFill>
                <a:effectLst/>
                <a:uLnTx/>
                <a:uFillTx/>
                <a:latin typeface="Calibri Light"/>
                <a:ea typeface="+mn-ea"/>
                <a:cs typeface="+mn-cs"/>
              </a:rPr>
              <a:t>non-EU countries </a:t>
            </a:r>
            <a:r>
              <a:rPr kumimoji="0" lang="en-GB" b="1" i="0" u="none" strike="noStrike" kern="1200" cap="none" spc="0" normalizeH="0" baseline="0" noProof="0" dirty="0">
                <a:ln>
                  <a:noFill/>
                </a:ln>
                <a:solidFill>
                  <a:schemeClr val="tx1"/>
                </a:solidFill>
                <a:effectLst/>
                <a:uLnTx/>
                <a:uFillTx/>
                <a:latin typeface="Calibri Light"/>
                <a:ea typeface="+mn-ea"/>
                <a:cs typeface="+mn-cs"/>
              </a:rPr>
              <a:t>in the sample outperformed their EU counterparts</a:t>
            </a:r>
            <a:r>
              <a:rPr kumimoji="0" lang="cs-CZ" b="1" i="0" u="none" strike="noStrike" kern="1200" cap="none" spc="0" normalizeH="0" baseline="0" noProof="0" dirty="0">
                <a:ln>
                  <a:noFill/>
                </a:ln>
                <a:solidFill>
                  <a:schemeClr val="tx1"/>
                </a:solidFill>
                <a:effectLst/>
                <a:uLnTx/>
                <a:uFillTx/>
                <a:latin typeface="Calibri Light"/>
                <a:ea typeface="+mn-ea"/>
                <a:cs typeface="+mn-cs"/>
              </a:rPr>
              <a:t>:</a:t>
            </a:r>
          </a:p>
          <a:p>
            <a:pPr algn="just">
              <a:buFont typeface="Wingdings" panose="05000000000000000000" pitchFamily="2" charset="2"/>
              <a:buChar char="Ø"/>
            </a:pPr>
            <a:r>
              <a:rPr kumimoji="0" lang="en-GB" b="1" i="0" u="none" strike="noStrike" kern="1200" cap="none" spc="0" normalizeH="0" baseline="0" noProof="0" dirty="0">
                <a:ln>
                  <a:noFill/>
                </a:ln>
                <a:solidFill>
                  <a:srgbClr val="FF0000"/>
                </a:solidFill>
                <a:effectLst/>
                <a:uLnTx/>
                <a:uFillTx/>
                <a:latin typeface="Calibri Light"/>
                <a:ea typeface="+mn-ea"/>
                <a:cs typeface="+mn-cs"/>
              </a:rPr>
              <a:t>Switzerland and Norway </a:t>
            </a:r>
            <a:r>
              <a:rPr kumimoji="0" lang="cs-CZ" b="1" i="0" u="none" strike="noStrike" kern="1200" cap="none" spc="0" normalizeH="0" baseline="0" noProof="0" dirty="0">
                <a:ln>
                  <a:noFill/>
                </a:ln>
                <a:solidFill>
                  <a:schemeClr val="tx1"/>
                </a:solidFill>
                <a:effectLst/>
                <a:uLnTx/>
                <a:uFillTx/>
                <a:latin typeface="Calibri Light"/>
                <a:ea typeface="+mn-ea"/>
                <a:cs typeface="+mn-cs"/>
              </a:rPr>
              <a:t>– </a:t>
            </a:r>
            <a:r>
              <a:rPr kumimoji="0" lang="en-GB" b="1" i="0" u="none" strike="noStrike" kern="1200" cap="none" spc="0" normalizeH="0" baseline="0" noProof="0" dirty="0">
                <a:ln>
                  <a:noFill/>
                </a:ln>
                <a:solidFill>
                  <a:schemeClr val="tx1"/>
                </a:solidFill>
                <a:effectLst/>
                <a:uLnTx/>
                <a:uFillTx/>
                <a:latin typeface="Calibri Light"/>
                <a:ea typeface="+mn-ea"/>
                <a:cs typeface="+mn-cs"/>
              </a:rPr>
              <a:t>the best-performing countries</a:t>
            </a:r>
            <a:r>
              <a:rPr kumimoji="0" lang="cs-CZ" b="1" i="0" u="none" strike="noStrike" kern="1200" cap="none" spc="0" normalizeH="0" baseline="0" noProof="0" dirty="0">
                <a:ln>
                  <a:noFill/>
                </a:ln>
                <a:solidFill>
                  <a:schemeClr val="tx1"/>
                </a:solidFill>
                <a:effectLst/>
                <a:uLnTx/>
                <a:uFillTx/>
                <a:latin typeface="Calibri Light"/>
                <a:ea typeface="+mn-ea"/>
                <a:cs typeface="+mn-cs"/>
              </a:rPr>
              <a:t>;</a:t>
            </a:r>
            <a:r>
              <a:rPr kumimoji="0" lang="en-GB" b="1" i="0" u="none" strike="noStrike" kern="1200" cap="none" spc="0" normalizeH="0" baseline="0" noProof="0" dirty="0">
                <a:ln>
                  <a:noFill/>
                </a:ln>
                <a:solidFill>
                  <a:schemeClr val="tx1"/>
                </a:solidFill>
                <a:effectLst/>
                <a:uLnTx/>
                <a:uFillTx/>
                <a:latin typeface="Calibri Light"/>
                <a:ea typeface="+mn-ea"/>
                <a:cs typeface="+mn-cs"/>
              </a:rPr>
              <a:t> </a:t>
            </a:r>
            <a:r>
              <a:rPr kumimoji="0" lang="en-GB" b="1" i="0" u="none" strike="noStrike" kern="1200" cap="none" spc="0" normalizeH="0" baseline="0" noProof="0" dirty="0">
                <a:ln>
                  <a:noFill/>
                </a:ln>
                <a:solidFill>
                  <a:srgbClr val="FF0000"/>
                </a:solidFill>
                <a:effectLst/>
                <a:uLnTx/>
                <a:uFillTx/>
                <a:latin typeface="Calibri Light"/>
                <a:ea typeface="+mn-ea"/>
                <a:cs typeface="+mn-cs"/>
              </a:rPr>
              <a:t>Liechtenstein</a:t>
            </a:r>
            <a:r>
              <a:rPr kumimoji="0" lang="cs-CZ" b="1" i="0" u="none" strike="noStrike" kern="1200" cap="none" spc="0" normalizeH="0" baseline="0" noProof="0" dirty="0">
                <a:ln>
                  <a:noFill/>
                </a:ln>
                <a:solidFill>
                  <a:schemeClr val="tx1"/>
                </a:solidFill>
                <a:effectLst/>
                <a:uLnTx/>
                <a:uFillTx/>
                <a:latin typeface="Calibri Light"/>
                <a:ea typeface="+mn-ea"/>
                <a:cs typeface="+mn-cs"/>
              </a:rPr>
              <a:t> –</a:t>
            </a:r>
            <a:r>
              <a:rPr kumimoji="0" lang="en-GB" b="1" i="0" u="none" strike="noStrike" kern="1200" cap="none" spc="0" normalizeH="0" baseline="0" noProof="0" dirty="0">
                <a:ln>
                  <a:noFill/>
                </a:ln>
                <a:solidFill>
                  <a:schemeClr val="tx1"/>
                </a:solidFill>
                <a:effectLst/>
                <a:uLnTx/>
                <a:uFillTx/>
                <a:latin typeface="Calibri Light"/>
                <a:ea typeface="+mn-ea"/>
                <a:cs typeface="+mn-cs"/>
              </a:rPr>
              <a:t>the most significant </a:t>
            </a:r>
            <a:r>
              <a:rPr kumimoji="0" lang="cs-CZ" b="1" i="0" u="none" strike="noStrike" kern="1200" cap="none" spc="0" normalizeH="0" baseline="0" noProof="0" dirty="0">
                <a:ln>
                  <a:noFill/>
                </a:ln>
                <a:solidFill>
                  <a:schemeClr val="tx1"/>
                </a:solidFill>
                <a:effectLst/>
                <a:uLnTx/>
                <a:uFillTx/>
                <a:latin typeface="Calibri Light"/>
                <a:ea typeface="+mn-ea"/>
                <a:cs typeface="+mn-cs"/>
              </a:rPr>
              <a:t>LE </a:t>
            </a:r>
            <a:r>
              <a:rPr kumimoji="0" lang="en-GB" b="1" i="0" u="none" strike="noStrike" kern="1200" cap="none" spc="0" normalizeH="0" baseline="0" noProof="0" dirty="0">
                <a:ln>
                  <a:noFill/>
                </a:ln>
                <a:solidFill>
                  <a:schemeClr val="tx1"/>
                </a:solidFill>
                <a:effectLst/>
                <a:uLnTx/>
                <a:uFillTx/>
                <a:latin typeface="Calibri Light"/>
                <a:ea typeface="+mn-ea"/>
                <a:cs typeface="+mn-cs"/>
              </a:rPr>
              <a:t>increase</a:t>
            </a:r>
            <a:r>
              <a:rPr kumimoji="0" lang="cs-CZ" b="1" i="0" u="none" strike="noStrike" kern="1200" cap="none" spc="0" normalizeH="0" baseline="0" noProof="0" dirty="0">
                <a:ln>
                  <a:noFill/>
                </a:ln>
                <a:solidFill>
                  <a:schemeClr val="tx1"/>
                </a:solidFill>
                <a:effectLst/>
                <a:uLnTx/>
                <a:uFillTx/>
                <a:latin typeface="Calibri Light"/>
                <a:ea typeface="+mn-ea"/>
                <a:cs typeface="+mn-cs"/>
              </a:rPr>
              <a:t>,</a:t>
            </a:r>
            <a:r>
              <a:rPr kumimoji="0" lang="en-GB" b="1" i="0" u="none" strike="noStrike" kern="1200" cap="none" spc="0" normalizeH="0" baseline="0" noProof="0" dirty="0">
                <a:ln>
                  <a:noFill/>
                </a:ln>
                <a:solidFill>
                  <a:schemeClr val="tx1"/>
                </a:solidFill>
                <a:effectLst/>
                <a:uLnTx/>
                <a:uFillTx/>
                <a:latin typeface="Calibri Light"/>
                <a:ea typeface="+mn-ea"/>
                <a:cs typeface="+mn-cs"/>
              </a:rPr>
              <a:t> the highest life expectancy in 2021.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algn="just">
              <a:buFont typeface="Wingdings" panose="05000000000000000000" pitchFamily="2" charset="2"/>
              <a:buChar char="ü"/>
            </a:pPr>
            <a:endParaRPr kumimoji="0" lang="en-GB" b="1" i="0" u="none" strike="noStrike" kern="1200" cap="none" spc="0" normalizeH="0" baseline="0" noProof="0" dirty="0">
              <a:ln>
                <a:noFill/>
              </a:ln>
              <a:solidFill>
                <a:schemeClr val="tx1"/>
              </a:solidFill>
              <a:effectLst/>
              <a:uLnTx/>
              <a:uFillTx/>
              <a:latin typeface="Calibri Light"/>
              <a:ea typeface="+mn-ea"/>
              <a:cs typeface="+mn-cs"/>
            </a:endParaRPr>
          </a:p>
        </p:txBody>
      </p:sp>
    </p:spTree>
    <p:extLst>
      <p:ext uri="{BB962C8B-B14F-4D97-AF65-F5344CB8AC3E}">
        <p14:creationId xmlns:p14="http://schemas.microsoft.com/office/powerpoint/2010/main" val="30033715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E56FF-C072-1170-CF94-187B31BD3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5E721-7CC5-1E25-E4D8-62B355910A36}"/>
              </a:ext>
            </a:extLst>
          </p:cNvPr>
          <p:cNvSpPr>
            <a:spLocks noGrp="1"/>
          </p:cNvSpPr>
          <p:nvPr>
            <p:ph type="title"/>
          </p:nvPr>
        </p:nvSpPr>
        <p:spPr>
          <a:xfrm>
            <a:off x="720000" y="365130"/>
            <a:ext cx="10752000" cy="586042"/>
          </a:xfrm>
        </p:spPr>
        <p:txBody>
          <a:bodyPr/>
          <a:lstStyle/>
          <a:p>
            <a:pPr>
              <a:lnSpc>
                <a:spcPct val="115000"/>
              </a:lnSpc>
              <a:spcAft>
                <a:spcPts val="1000"/>
              </a:spcAft>
            </a:pPr>
            <a:r>
              <a:rPr lang="en-GB" sz="1800" b="1" dirty="0">
                <a:solidFill>
                  <a:srgbClr val="FF0000"/>
                </a:solidFill>
                <a:effectLst/>
                <a:latin typeface="Times New Roman" panose="02020603050405020304" pitchFamily="18" charset="0"/>
                <a:ea typeface="Times New Roman" panose="02020603050405020304" pitchFamily="18" charset="0"/>
              </a:rPr>
              <a:t> </a:t>
            </a:r>
            <a:br>
              <a:rPr lang="en-GB" sz="1800" dirty="0">
                <a:solidFill>
                  <a:srgbClr val="FF0000"/>
                </a:solidFill>
                <a:effectLst/>
                <a:latin typeface="Times New Roman" panose="02020603050405020304" pitchFamily="18" charset="0"/>
                <a:ea typeface="Times New Roman" panose="02020603050405020304" pitchFamily="18" charset="0"/>
              </a:rPr>
            </a:br>
            <a:r>
              <a:rPr lang="en-GB"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Relationships Between Healthcare Expenditure, Its Structure, and Life Expectancy</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(Drastichová and Filzmoser, 202X), </a:t>
            </a:r>
            <a:r>
              <a:rPr lang="cs-CZ" sz="1800" b="1" dirty="0" err="1">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Results</a:t>
            </a:r>
            <a:r>
              <a:rPr lang="cs-CZ" sz="1800" b="1" dirty="0">
                <a:solidFill>
                  <a:srgbClr val="FF0000"/>
                </a:solidFill>
                <a:effectLst/>
                <a:latin typeface="Book Antiqua" panose="02040602050305030304" pitchFamily="18" charset="0"/>
                <a:ea typeface="SimSun" panose="02010600030101010101" pitchFamily="2" charset="-122"/>
                <a:cs typeface="Times New Roman" panose="02020603050405020304" pitchFamily="18" charset="0"/>
              </a:rPr>
              <a:t> </a:t>
            </a:r>
            <a:endParaRPr lang="en-GB" dirty="0">
              <a:solidFill>
                <a:srgbClr val="FF0000"/>
              </a:solidFill>
            </a:endParaRPr>
          </a:p>
        </p:txBody>
      </p:sp>
      <p:sp>
        <p:nvSpPr>
          <p:cNvPr id="6" name="Content Placeholder 5">
            <a:extLst>
              <a:ext uri="{FF2B5EF4-FFF2-40B4-BE49-F238E27FC236}">
                <a16:creationId xmlns:a16="http://schemas.microsoft.com/office/drawing/2014/main" id="{A687FD9A-F4CD-B79D-C6DD-940C1297D18F}"/>
              </a:ext>
            </a:extLst>
          </p:cNvPr>
          <p:cNvSpPr>
            <a:spLocks noGrp="1"/>
          </p:cNvSpPr>
          <p:nvPr>
            <p:ph idx="1"/>
          </p:nvPr>
        </p:nvSpPr>
        <p:spPr>
          <a:xfrm>
            <a:off x="178677" y="1387366"/>
            <a:ext cx="11750564" cy="5105504"/>
          </a:xfrm>
        </p:spPr>
        <p:txBody>
          <a:bodyPr>
            <a:normAutofit fontScale="92500" lnSpcReduction="20000"/>
          </a:bodyPr>
          <a:lstStyle/>
          <a:p>
            <a:pPr algn="just">
              <a:buFont typeface="Wingdings" panose="05000000000000000000" pitchFamily="2" charset="2"/>
              <a:buChar char="Ø"/>
            </a:pPr>
            <a:r>
              <a:rPr kumimoji="0" lang="en-GB" b="1" i="0" u="none" strike="noStrike" kern="1200" cap="none" spc="0" normalizeH="0" baseline="0" noProof="0" dirty="0">
                <a:ln>
                  <a:noFill/>
                </a:ln>
                <a:solidFill>
                  <a:srgbClr val="FF0000"/>
                </a:solidFill>
                <a:effectLst/>
                <a:uLnTx/>
                <a:uFillTx/>
                <a:latin typeface="Calibri Light"/>
                <a:ea typeface="+mn-ea"/>
                <a:cs typeface="+mn-cs"/>
              </a:rPr>
              <a:t>Switzerland</a:t>
            </a:r>
            <a:r>
              <a:rPr kumimoji="0" lang="cs-CZ" b="1" i="0" u="none" strike="noStrike" kern="1200" cap="none" spc="0" normalizeH="0" baseline="0" noProof="0" dirty="0">
                <a:ln>
                  <a:noFill/>
                </a:ln>
                <a:solidFill>
                  <a:srgbClr val="FF0000"/>
                </a:solidFill>
                <a:effectLst/>
                <a:uLnTx/>
                <a:uFillTx/>
                <a:latin typeface="Calibri Light"/>
                <a:ea typeface="+mn-ea"/>
                <a:cs typeface="+mn-cs"/>
              </a:rPr>
              <a:t>:</a:t>
            </a:r>
            <a:r>
              <a:rPr kumimoji="0" lang="en-GB" b="1" i="0" u="none" strike="noStrike" kern="1200" cap="none" spc="0" normalizeH="0" baseline="0" noProof="0" dirty="0">
                <a:ln>
                  <a:noFill/>
                </a:ln>
                <a:solidFill>
                  <a:srgbClr val="FF0000"/>
                </a:solidFill>
                <a:effectLst/>
                <a:uLnTx/>
                <a:uFillTx/>
                <a:latin typeface="Calibri Light"/>
                <a:ea typeface="+mn-ea"/>
                <a:cs typeface="+mn-cs"/>
              </a:rPr>
              <a:t> </a:t>
            </a:r>
            <a:r>
              <a:rPr kumimoji="0" lang="en-GB" b="1" i="0" u="none" strike="noStrike" kern="1200" cap="none" spc="0" normalizeH="0" baseline="0" noProof="0" dirty="0">
                <a:ln>
                  <a:noFill/>
                </a:ln>
                <a:solidFill>
                  <a:schemeClr val="tx1"/>
                </a:solidFill>
                <a:effectLst/>
                <a:uLnTx/>
                <a:uFillTx/>
                <a:latin typeface="Calibri Light"/>
                <a:ea typeface="+mn-ea"/>
                <a:cs typeface="+mn-cs"/>
              </a:rPr>
              <a:t>high expenditure across multiple categories and consistently high </a:t>
            </a:r>
            <a:r>
              <a:rPr kumimoji="0" lang="cs-CZ" b="1" i="0" u="none" strike="noStrike" kern="1200" cap="none" spc="0" normalizeH="0" baseline="0" noProof="0" dirty="0">
                <a:ln>
                  <a:noFill/>
                </a:ln>
                <a:solidFill>
                  <a:schemeClr val="tx1"/>
                </a:solidFill>
                <a:effectLst/>
                <a:uLnTx/>
                <a:uFillTx/>
                <a:latin typeface="Calibri Light"/>
                <a:ea typeface="+mn-ea"/>
                <a:cs typeface="+mn-cs"/>
              </a:rPr>
              <a:t>LE</a:t>
            </a:r>
            <a:r>
              <a:rPr kumimoji="0" lang="en-GB" b="1" i="0" u="none" strike="noStrike" kern="1200" cap="none" spc="0" normalizeH="0" baseline="0" noProof="0" dirty="0">
                <a:ln>
                  <a:noFill/>
                </a:ln>
                <a:solidFill>
                  <a:schemeClr val="tx1"/>
                </a:solidFill>
                <a:effectLst/>
                <a:uLnTx/>
                <a:uFillTx/>
                <a:latin typeface="Calibri Light"/>
                <a:ea typeface="+mn-ea"/>
                <a:cs typeface="+mn-cs"/>
              </a:rPr>
              <a:t>.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algn="just">
              <a:buFont typeface="Wingdings" panose="05000000000000000000" pitchFamily="2" charset="2"/>
              <a:buChar char="Ø"/>
            </a:pPr>
            <a:r>
              <a:rPr kumimoji="0" lang="en-GB" b="1" i="0" u="none" strike="noStrike" kern="1200" cap="none" spc="0" normalizeH="0" baseline="0" noProof="0" dirty="0">
                <a:ln>
                  <a:noFill/>
                </a:ln>
                <a:solidFill>
                  <a:srgbClr val="FF0000"/>
                </a:solidFill>
                <a:effectLst/>
                <a:uLnTx/>
                <a:uFillTx/>
                <a:latin typeface="Calibri Light"/>
                <a:ea typeface="+mn-ea"/>
                <a:cs typeface="+mn-cs"/>
              </a:rPr>
              <a:t>Norway</a:t>
            </a:r>
            <a:r>
              <a:rPr kumimoji="0" lang="cs-CZ" b="1" i="0" u="none" strike="noStrike" kern="1200" cap="none" spc="0" normalizeH="0" baseline="0" noProof="0" dirty="0">
                <a:ln>
                  <a:noFill/>
                </a:ln>
                <a:solidFill>
                  <a:srgbClr val="FF0000"/>
                </a:solidFill>
                <a:effectLst/>
                <a:uLnTx/>
                <a:uFillTx/>
                <a:latin typeface="Calibri Light"/>
                <a:ea typeface="+mn-ea"/>
                <a:cs typeface="+mn-cs"/>
              </a:rPr>
              <a:t>:</a:t>
            </a:r>
            <a:r>
              <a:rPr kumimoji="0" lang="en-GB" b="1" i="0" u="none" strike="noStrike" kern="1200" cap="none" spc="0" normalizeH="0" baseline="0" noProof="0" dirty="0">
                <a:ln>
                  <a:noFill/>
                </a:ln>
                <a:solidFill>
                  <a:srgbClr val="FF0000"/>
                </a:solidFill>
                <a:effectLst/>
                <a:uLnTx/>
                <a:uFillTx/>
                <a:latin typeface="Calibri Light"/>
                <a:ea typeface="+mn-ea"/>
                <a:cs typeface="+mn-cs"/>
              </a:rPr>
              <a:t> </a:t>
            </a:r>
            <a:r>
              <a:rPr kumimoji="0" lang="en-GB" b="1" i="0" u="none" strike="noStrike" kern="1200" cap="none" spc="0" normalizeH="0" baseline="0" noProof="0" dirty="0">
                <a:ln>
                  <a:noFill/>
                </a:ln>
                <a:solidFill>
                  <a:schemeClr val="tx1"/>
                </a:solidFill>
                <a:effectLst/>
                <a:uLnTx/>
                <a:uFillTx/>
                <a:latin typeface="Calibri Light"/>
                <a:ea typeface="+mn-ea"/>
                <a:cs typeface="+mn-cs"/>
              </a:rPr>
              <a:t>high </a:t>
            </a:r>
            <a:r>
              <a:rPr kumimoji="0" lang="cs-CZ" b="1" i="0" u="none" strike="noStrike" kern="1200" cap="none" spc="0" normalizeH="0" baseline="0" noProof="0" dirty="0">
                <a:ln>
                  <a:noFill/>
                </a:ln>
                <a:solidFill>
                  <a:schemeClr val="tx1"/>
                </a:solidFill>
                <a:effectLst/>
                <a:uLnTx/>
                <a:uFillTx/>
                <a:latin typeface="Calibri Light"/>
                <a:ea typeface="+mn-ea"/>
                <a:cs typeface="+mn-cs"/>
              </a:rPr>
              <a:t>LE </a:t>
            </a:r>
            <a:r>
              <a:rPr kumimoji="0" lang="en-GB" b="1" i="0" u="none" strike="noStrike" kern="1200" cap="none" spc="0" normalizeH="0" baseline="0" noProof="0" dirty="0">
                <a:ln>
                  <a:noFill/>
                </a:ln>
                <a:solidFill>
                  <a:schemeClr val="tx1"/>
                </a:solidFill>
                <a:effectLst/>
                <a:uLnTx/>
                <a:uFillTx/>
                <a:latin typeface="Calibri Light"/>
                <a:ea typeface="+mn-ea"/>
                <a:cs typeface="+mn-cs"/>
              </a:rPr>
              <a:t>in recent years, supported by substantial spending in most categories, apart from ancillary services and administration.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algn="just">
              <a:buFont typeface="Wingdings" panose="05000000000000000000" pitchFamily="2" charset="2"/>
              <a:buChar char="ü"/>
            </a:pPr>
            <a:r>
              <a:rPr kumimoji="0" lang="en-GB" b="1" i="0" u="none" strike="noStrike" kern="1200" cap="none" spc="0" normalizeH="0" baseline="0" noProof="0" dirty="0">
                <a:ln>
                  <a:noFill/>
                </a:ln>
                <a:solidFill>
                  <a:srgbClr val="FF0000"/>
                </a:solidFill>
                <a:effectLst/>
                <a:uLnTx/>
                <a:uFillTx/>
                <a:latin typeface="Calibri Light"/>
                <a:ea typeface="+mn-ea"/>
                <a:cs typeface="+mn-cs"/>
              </a:rPr>
              <a:t>Iceland </a:t>
            </a:r>
            <a:r>
              <a:rPr kumimoji="0" lang="cs-CZ" b="1" i="0" u="none" strike="noStrike" kern="1200" cap="none" spc="0" normalizeH="0" baseline="0" noProof="0" dirty="0">
                <a:ln>
                  <a:noFill/>
                </a:ln>
                <a:solidFill>
                  <a:srgbClr val="FF0000"/>
                </a:solidFill>
                <a:effectLst/>
                <a:uLnTx/>
                <a:uFillTx/>
                <a:latin typeface="Calibri Light"/>
                <a:ea typeface="+mn-ea"/>
                <a:cs typeface="+mn-cs"/>
              </a:rPr>
              <a:t>– </a:t>
            </a:r>
            <a:r>
              <a:rPr kumimoji="0" lang="en-GB" b="1" i="0" u="none" strike="noStrike" kern="1200" cap="none" spc="0" normalizeH="0" baseline="0" noProof="0" dirty="0">
                <a:ln>
                  <a:noFill/>
                </a:ln>
                <a:solidFill>
                  <a:schemeClr val="tx1"/>
                </a:solidFill>
                <a:effectLst/>
                <a:uLnTx/>
                <a:uFillTx/>
                <a:latin typeface="Calibri Light"/>
                <a:ea typeface="+mn-ea"/>
                <a:cs typeface="+mn-cs"/>
              </a:rPr>
              <a:t>among the top countries for </a:t>
            </a:r>
            <a:r>
              <a:rPr kumimoji="0" lang="cs-CZ" b="1" i="0" u="none" strike="noStrike" kern="1200" cap="none" spc="0" normalizeH="0" baseline="0" noProof="0" dirty="0">
                <a:ln>
                  <a:noFill/>
                </a:ln>
                <a:solidFill>
                  <a:schemeClr val="tx1"/>
                </a:solidFill>
                <a:effectLst/>
                <a:uLnTx/>
                <a:uFillTx/>
                <a:latin typeface="Calibri Light"/>
                <a:ea typeface="+mn-ea"/>
                <a:cs typeface="+mn-cs"/>
              </a:rPr>
              <a:t>LE</a:t>
            </a:r>
            <a:r>
              <a:rPr kumimoji="0" lang="en-GB" b="1" i="0" u="none" strike="noStrike" kern="1200" cap="none" spc="0" normalizeH="0" baseline="0" noProof="0" dirty="0">
                <a:ln>
                  <a:noFill/>
                </a:ln>
                <a:solidFill>
                  <a:schemeClr val="tx1"/>
                </a:solidFill>
                <a:effectLst/>
                <a:uLnTx/>
                <a:uFillTx/>
                <a:latin typeface="Calibri Light"/>
                <a:ea typeface="+mn-ea"/>
                <a:cs typeface="+mn-cs"/>
              </a:rPr>
              <a:t>, supported by elevated expenditure across nearly all categories, except primarily administration</a:t>
            </a:r>
            <a:r>
              <a:rPr kumimoji="0" lang="cs-CZ" b="1" i="0" u="none" strike="noStrike" kern="1200" cap="none" spc="0" normalizeH="0" baseline="0" noProof="0" dirty="0">
                <a:ln>
                  <a:noFill/>
                </a:ln>
                <a:solidFill>
                  <a:schemeClr val="tx1"/>
                </a:solidFill>
                <a:effectLst/>
                <a:uLnTx/>
                <a:uFillTx/>
                <a:latin typeface="Calibri Light"/>
                <a:ea typeface="+mn-ea"/>
                <a:cs typeface="+mn-cs"/>
              </a:rPr>
              <a:t>; </a:t>
            </a:r>
          </a:p>
          <a:p>
            <a:pPr algn="just">
              <a:buFont typeface="Wingdings" panose="05000000000000000000" pitchFamily="2" charset="2"/>
              <a:buChar char="ü"/>
            </a:pPr>
            <a:r>
              <a:rPr kumimoji="0" lang="en-GB" b="1" i="0" u="none" strike="noStrike" kern="1200" cap="none" spc="0" normalizeH="0" baseline="0" noProof="0" dirty="0">
                <a:ln>
                  <a:noFill/>
                </a:ln>
                <a:solidFill>
                  <a:schemeClr val="tx1"/>
                </a:solidFill>
                <a:effectLst/>
                <a:uLnTx/>
                <a:uFillTx/>
                <a:latin typeface="Calibri Light"/>
                <a:ea typeface="+mn-ea"/>
                <a:cs typeface="+mn-cs"/>
              </a:rPr>
              <a:t> </a:t>
            </a:r>
            <a:r>
              <a:rPr kumimoji="0" lang="cs-CZ" b="1" i="0" u="none" strike="noStrike" kern="1200" cap="none" spc="0" normalizeH="0" baseline="0" noProof="0" dirty="0" err="1">
                <a:ln>
                  <a:noFill/>
                </a:ln>
                <a:solidFill>
                  <a:srgbClr val="FF0000"/>
                </a:solidFill>
                <a:effectLst/>
                <a:uLnTx/>
                <a:uFillTx/>
                <a:latin typeface="Calibri Light"/>
                <a:ea typeface="+mn-ea"/>
                <a:cs typeface="+mn-cs"/>
              </a:rPr>
              <a:t>The</a:t>
            </a:r>
            <a:r>
              <a:rPr kumimoji="0" lang="cs-CZ" b="1" i="0" u="none" strike="noStrike" kern="1200" cap="none" spc="0" normalizeH="0" baseline="0" noProof="0" dirty="0">
                <a:ln>
                  <a:noFill/>
                </a:ln>
                <a:solidFill>
                  <a:srgbClr val="FF0000"/>
                </a:solidFill>
                <a:effectLst/>
                <a:uLnTx/>
                <a:uFillTx/>
                <a:latin typeface="Calibri Light"/>
                <a:ea typeface="+mn-ea"/>
                <a:cs typeface="+mn-cs"/>
              </a:rPr>
              <a:t> </a:t>
            </a:r>
            <a:r>
              <a:rPr kumimoji="0" lang="en-GB" b="1" i="0" u="none" strike="noStrike" kern="1200" cap="none" spc="0" normalizeH="0" baseline="0" noProof="0" dirty="0">
                <a:ln>
                  <a:noFill/>
                </a:ln>
                <a:solidFill>
                  <a:srgbClr val="FF0000"/>
                </a:solidFill>
                <a:effectLst/>
                <a:uLnTx/>
                <a:uFillTx/>
                <a:latin typeface="Calibri Light"/>
                <a:ea typeface="+mn-ea"/>
                <a:cs typeface="+mn-cs"/>
              </a:rPr>
              <a:t>EU countries</a:t>
            </a:r>
            <a:r>
              <a:rPr kumimoji="0" lang="cs-CZ" b="1" i="0" u="none" strike="noStrike" kern="1200" cap="none" spc="0" normalizeH="0" baseline="0" noProof="0" dirty="0">
                <a:ln>
                  <a:noFill/>
                </a:ln>
                <a:solidFill>
                  <a:srgbClr val="FF0000"/>
                </a:solidFill>
                <a:effectLst/>
                <a:uLnTx/>
                <a:uFillTx/>
                <a:latin typeface="Calibri Light"/>
                <a:ea typeface="+mn-ea"/>
                <a:cs typeface="+mn-cs"/>
              </a:rPr>
              <a:t>: </a:t>
            </a:r>
            <a:r>
              <a:rPr kumimoji="0" lang="en-GB" b="1" i="0" u="none" strike="noStrike" kern="1200" cap="none" spc="0" normalizeH="0" baseline="0" noProof="0" dirty="0">
                <a:ln>
                  <a:noFill/>
                </a:ln>
                <a:solidFill>
                  <a:srgbClr val="FF0000"/>
                </a:solidFill>
                <a:effectLst/>
                <a:uLnTx/>
                <a:uFillTx/>
                <a:latin typeface="Calibri Light"/>
                <a:ea typeface="+mn-ea"/>
                <a:cs typeface="+mn-cs"/>
              </a:rPr>
              <a:t>Spain</a:t>
            </a:r>
            <a:r>
              <a:rPr kumimoji="0" lang="en-GB" b="1" i="0" u="none" strike="noStrike" kern="1200" cap="none" spc="0" normalizeH="0" baseline="0" noProof="0" dirty="0">
                <a:ln>
                  <a:noFill/>
                </a:ln>
                <a:solidFill>
                  <a:schemeClr val="tx1"/>
                </a:solidFill>
                <a:effectLst/>
                <a:uLnTx/>
                <a:uFillTx/>
                <a:latin typeface="Calibri Light"/>
                <a:ea typeface="+mn-ea"/>
                <a:cs typeface="+mn-cs"/>
              </a:rPr>
              <a:t> </a:t>
            </a:r>
            <a:r>
              <a:rPr kumimoji="0" lang="cs-CZ" b="1" i="0" u="none" strike="noStrike" kern="1200" cap="none" spc="0" normalizeH="0" baseline="0" noProof="0" dirty="0">
                <a:ln>
                  <a:noFill/>
                </a:ln>
                <a:solidFill>
                  <a:schemeClr val="tx1"/>
                </a:solidFill>
                <a:effectLst/>
                <a:uLnTx/>
                <a:uFillTx/>
                <a:latin typeface="Calibri Light"/>
                <a:ea typeface="+mn-ea"/>
                <a:cs typeface="+mn-cs"/>
              </a:rPr>
              <a:t>–</a:t>
            </a:r>
            <a:r>
              <a:rPr kumimoji="0" lang="en-GB" b="1" i="0" u="none" strike="noStrike" kern="1200" cap="none" spc="0" normalizeH="0" baseline="0" noProof="0" dirty="0">
                <a:ln>
                  <a:noFill/>
                </a:ln>
                <a:solidFill>
                  <a:schemeClr val="tx1"/>
                </a:solidFill>
                <a:effectLst/>
                <a:uLnTx/>
                <a:uFillTx/>
                <a:latin typeface="Calibri Light"/>
                <a:ea typeface="+mn-ea"/>
                <a:cs typeface="+mn-cs"/>
              </a:rPr>
              <a:t> particularly noteworthy for achieving high </a:t>
            </a:r>
            <a:r>
              <a:rPr kumimoji="0" lang="cs-CZ" b="1" i="0" u="none" strike="noStrike" kern="1200" cap="none" spc="0" normalizeH="0" baseline="0" noProof="0" dirty="0">
                <a:ln>
                  <a:noFill/>
                </a:ln>
                <a:solidFill>
                  <a:schemeClr val="tx1"/>
                </a:solidFill>
                <a:effectLst/>
                <a:uLnTx/>
                <a:uFillTx/>
                <a:latin typeface="Calibri Light"/>
                <a:ea typeface="+mn-ea"/>
                <a:cs typeface="+mn-cs"/>
              </a:rPr>
              <a:t>LE </a:t>
            </a:r>
            <a:r>
              <a:rPr kumimoji="0" lang="en-GB" b="1" i="0" u="none" strike="noStrike" kern="1200" cap="none" spc="0" normalizeH="0" baseline="0" noProof="0" dirty="0">
                <a:ln>
                  <a:noFill/>
                </a:ln>
                <a:solidFill>
                  <a:schemeClr val="tx1"/>
                </a:solidFill>
                <a:effectLst/>
                <a:uLnTx/>
                <a:uFillTx/>
                <a:latin typeface="Calibri Light"/>
                <a:ea typeface="+mn-ea"/>
                <a:cs typeface="+mn-cs"/>
              </a:rPr>
              <a:t>despite lower expenditure across all categories.</a:t>
            </a:r>
          </a:p>
          <a:p>
            <a:pPr algn="just">
              <a:buFont typeface="Wingdings" panose="05000000000000000000" pitchFamily="2" charset="2"/>
              <a:buChar char="ü"/>
            </a:pPr>
            <a:endParaRPr kumimoji="0" lang="cs-CZ" b="1" i="0" u="none" strike="noStrike" kern="1200" cap="none" spc="0" normalizeH="0" baseline="0" noProof="0" dirty="0">
              <a:ln>
                <a:noFill/>
              </a:ln>
              <a:solidFill>
                <a:srgbClr val="FF0000"/>
              </a:solidFill>
              <a:effectLst/>
              <a:uLnTx/>
              <a:uFillTx/>
              <a:latin typeface="Calibri Light"/>
              <a:ea typeface="+mn-ea"/>
              <a:cs typeface="+mn-cs"/>
            </a:endParaRPr>
          </a:p>
          <a:p>
            <a:pPr algn="just">
              <a:buFont typeface="Wingdings" panose="05000000000000000000" pitchFamily="2" charset="2"/>
              <a:buChar char="ü"/>
            </a:pPr>
            <a:r>
              <a:rPr kumimoji="0" lang="en-GB" b="1" i="0" u="none" strike="noStrike" kern="1200" cap="none" spc="0" normalizeH="0" baseline="0" noProof="0" dirty="0">
                <a:ln>
                  <a:noFill/>
                </a:ln>
                <a:solidFill>
                  <a:srgbClr val="FF0000"/>
                </a:solidFill>
                <a:effectLst/>
                <a:uLnTx/>
                <a:uFillTx/>
                <a:latin typeface="Calibri Light"/>
                <a:ea typeface="+mn-ea"/>
                <a:cs typeface="+mn-cs"/>
              </a:rPr>
              <a:t>Bulgaria</a:t>
            </a:r>
            <a:r>
              <a:rPr kumimoji="0" lang="cs-CZ" b="1" i="0" u="none" strike="noStrike" kern="1200" cap="none" spc="0" normalizeH="0" baseline="0" noProof="0" dirty="0">
                <a:ln>
                  <a:noFill/>
                </a:ln>
                <a:solidFill>
                  <a:srgbClr val="FF0000"/>
                </a:solidFill>
                <a:effectLst/>
                <a:uLnTx/>
                <a:uFillTx/>
                <a:latin typeface="Calibri Light"/>
                <a:ea typeface="+mn-ea"/>
                <a:cs typeface="+mn-cs"/>
              </a:rPr>
              <a:t>,</a:t>
            </a:r>
            <a:r>
              <a:rPr kumimoji="0" lang="en-GB" b="1" i="0" u="none" strike="noStrike" kern="1200" cap="none" spc="0" normalizeH="0" baseline="0" noProof="0" dirty="0">
                <a:ln>
                  <a:noFill/>
                </a:ln>
                <a:solidFill>
                  <a:srgbClr val="FF0000"/>
                </a:solidFill>
                <a:effectLst/>
                <a:uLnTx/>
                <a:uFillTx/>
                <a:latin typeface="Calibri Light"/>
                <a:ea typeface="+mn-ea"/>
                <a:cs typeface="+mn-cs"/>
              </a:rPr>
              <a:t> Romania </a:t>
            </a:r>
            <a:r>
              <a:rPr kumimoji="0" lang="cs-CZ" b="1" i="0" u="none" strike="noStrike" kern="1200" cap="none" spc="0" normalizeH="0" baseline="0" noProof="0" dirty="0">
                <a:ln>
                  <a:noFill/>
                </a:ln>
                <a:solidFill>
                  <a:schemeClr val="tx1"/>
                </a:solidFill>
                <a:effectLst/>
                <a:uLnTx/>
                <a:uFillTx/>
                <a:latin typeface="Calibri Light"/>
                <a:ea typeface="+mn-ea"/>
                <a:cs typeface="+mn-cs"/>
              </a:rPr>
              <a:t>–</a:t>
            </a:r>
            <a:r>
              <a:rPr kumimoji="0" lang="en-GB" b="1" i="0" u="none" strike="noStrike" kern="1200" cap="none" spc="0" normalizeH="0" baseline="0" noProof="0" dirty="0">
                <a:ln>
                  <a:noFill/>
                </a:ln>
                <a:solidFill>
                  <a:schemeClr val="tx1"/>
                </a:solidFill>
                <a:effectLst/>
                <a:uLnTx/>
                <a:uFillTx/>
                <a:latin typeface="Calibri Light"/>
                <a:ea typeface="+mn-ea"/>
                <a:cs typeface="+mn-cs"/>
              </a:rPr>
              <a:t> the poorest-performing countries in terms of </a:t>
            </a:r>
            <a:r>
              <a:rPr kumimoji="0" lang="cs-CZ" b="1" i="0" u="none" strike="noStrike" kern="1200" cap="none" spc="0" normalizeH="0" baseline="0" noProof="0" dirty="0">
                <a:ln>
                  <a:noFill/>
                </a:ln>
                <a:solidFill>
                  <a:schemeClr val="tx1"/>
                </a:solidFill>
                <a:effectLst/>
                <a:uLnTx/>
                <a:uFillTx/>
                <a:latin typeface="Calibri Light"/>
                <a:ea typeface="+mn-ea"/>
                <a:cs typeface="+mn-cs"/>
              </a:rPr>
              <a:t>LE</a:t>
            </a:r>
            <a:r>
              <a:rPr kumimoji="0" lang="en-GB" b="1" i="0" u="none" strike="noStrike" kern="1200" cap="none" spc="0" normalizeH="0" baseline="0" noProof="0" dirty="0">
                <a:ln>
                  <a:noFill/>
                </a:ln>
                <a:solidFill>
                  <a:schemeClr val="tx1"/>
                </a:solidFill>
                <a:effectLst/>
                <a:uLnTx/>
                <a:uFillTx/>
                <a:latin typeface="Calibri Light"/>
                <a:ea typeface="+mn-ea"/>
                <a:cs typeface="+mn-cs"/>
              </a:rPr>
              <a:t>, with among the lowest values for all expenditure types. </a:t>
            </a:r>
            <a:endParaRPr kumimoji="0" lang="cs-CZ" b="1" i="0" u="none" strike="noStrike" kern="1200" cap="none" spc="0" normalizeH="0" baseline="0" noProof="0" dirty="0">
              <a:ln>
                <a:noFill/>
              </a:ln>
              <a:solidFill>
                <a:schemeClr val="tx1"/>
              </a:solidFill>
              <a:effectLst/>
              <a:uLnTx/>
              <a:uFillTx/>
              <a:latin typeface="Calibri Light"/>
              <a:ea typeface="+mn-ea"/>
              <a:cs typeface="+mn-cs"/>
            </a:endParaRPr>
          </a:p>
          <a:p>
            <a:pPr algn="just">
              <a:buFont typeface="Wingdings" panose="05000000000000000000" pitchFamily="2" charset="2"/>
              <a:buChar char="ü"/>
            </a:pPr>
            <a:r>
              <a:rPr kumimoji="0" lang="en-GB" b="1" i="0" u="none" strike="noStrike" kern="1200" cap="none" spc="0" normalizeH="0" baseline="0" noProof="0" dirty="0">
                <a:ln>
                  <a:noFill/>
                </a:ln>
                <a:solidFill>
                  <a:schemeClr val="tx1"/>
                </a:solidFill>
                <a:effectLst/>
                <a:uLnTx/>
                <a:uFillTx/>
                <a:latin typeface="Calibri Light"/>
                <a:ea typeface="+mn-ea"/>
                <a:cs typeface="+mn-cs"/>
              </a:rPr>
              <a:t>Many of the newer EU member states, with the exception of </a:t>
            </a:r>
            <a:r>
              <a:rPr kumimoji="0" lang="en-GB" b="1" i="0" u="none" strike="noStrike" kern="1200" cap="none" spc="0" normalizeH="0" baseline="0" noProof="0" dirty="0">
                <a:ln>
                  <a:noFill/>
                </a:ln>
                <a:solidFill>
                  <a:srgbClr val="FF0000"/>
                </a:solidFill>
                <a:effectLst/>
                <a:uLnTx/>
                <a:uFillTx/>
                <a:latin typeface="Calibri Light"/>
                <a:ea typeface="+mn-ea"/>
                <a:cs typeface="+mn-cs"/>
              </a:rPr>
              <a:t>Malta and Cyprus</a:t>
            </a:r>
            <a:r>
              <a:rPr kumimoji="0" lang="cs-CZ" b="1" i="0" u="none" strike="noStrike" kern="1200" cap="none" spc="0" normalizeH="0" baseline="0" noProof="0" dirty="0">
                <a:ln>
                  <a:noFill/>
                </a:ln>
                <a:solidFill>
                  <a:srgbClr val="FF0000"/>
                </a:solidFill>
                <a:effectLst/>
                <a:uLnTx/>
                <a:uFillTx/>
                <a:latin typeface="Calibri Light"/>
                <a:ea typeface="+mn-ea"/>
                <a:cs typeface="+mn-cs"/>
              </a:rPr>
              <a:t> </a:t>
            </a:r>
            <a:r>
              <a:rPr kumimoji="0" lang="cs-CZ" b="1" i="0" u="none" strike="noStrike" kern="1200" cap="none" spc="0" normalizeH="0" baseline="0" noProof="0" dirty="0">
                <a:ln>
                  <a:noFill/>
                </a:ln>
                <a:solidFill>
                  <a:schemeClr val="tx1"/>
                </a:solidFill>
                <a:effectLst/>
                <a:uLnTx/>
                <a:uFillTx/>
                <a:latin typeface="Calibri Light"/>
                <a:ea typeface="+mn-ea"/>
                <a:cs typeface="+mn-cs"/>
              </a:rPr>
              <a:t>– </a:t>
            </a:r>
            <a:r>
              <a:rPr kumimoji="0" lang="en-GB" b="1" i="0" u="none" strike="noStrike" kern="1200" cap="none" spc="0" normalizeH="0" baseline="0" noProof="0" dirty="0">
                <a:ln>
                  <a:noFill/>
                </a:ln>
                <a:solidFill>
                  <a:schemeClr val="tx1"/>
                </a:solidFill>
                <a:effectLst/>
                <a:uLnTx/>
                <a:uFillTx/>
                <a:latin typeface="Calibri Light"/>
                <a:ea typeface="+mn-ea"/>
                <a:cs typeface="+mn-cs"/>
              </a:rPr>
              <a:t>low </a:t>
            </a:r>
            <a:r>
              <a:rPr kumimoji="0" lang="cs-CZ" b="1" i="0" u="none" strike="noStrike" kern="1200" cap="none" spc="0" normalizeH="0" baseline="0" noProof="0" dirty="0">
                <a:ln>
                  <a:noFill/>
                </a:ln>
                <a:solidFill>
                  <a:schemeClr val="tx1"/>
                </a:solidFill>
                <a:effectLst/>
                <a:uLnTx/>
                <a:uFillTx/>
                <a:latin typeface="Calibri Light"/>
                <a:ea typeface="+mn-ea"/>
                <a:cs typeface="+mn-cs"/>
              </a:rPr>
              <a:t>LE</a:t>
            </a:r>
            <a:r>
              <a:rPr kumimoji="0" lang="en-GB" b="1" i="0" u="none" strike="noStrike" kern="1200" cap="none" spc="0" normalizeH="0" baseline="0" noProof="0" dirty="0">
                <a:ln>
                  <a:noFill/>
                </a:ln>
                <a:solidFill>
                  <a:schemeClr val="tx1"/>
                </a:solidFill>
                <a:effectLst/>
                <a:uLnTx/>
                <a:uFillTx/>
                <a:latin typeface="Calibri Light"/>
                <a:ea typeface="+mn-ea"/>
                <a:cs typeface="+mn-cs"/>
              </a:rPr>
              <a:t> and low expenditure across most categories.</a:t>
            </a:r>
          </a:p>
          <a:p>
            <a:pPr algn="just">
              <a:buFont typeface="Wingdings" panose="05000000000000000000" pitchFamily="2" charset="2"/>
              <a:buChar char="ü"/>
            </a:pPr>
            <a:endParaRPr kumimoji="0" lang="en-GB" b="1" i="0" u="none" strike="noStrike" kern="1200" cap="none" spc="0" normalizeH="0" baseline="0" noProof="0" dirty="0">
              <a:ln>
                <a:noFill/>
              </a:ln>
              <a:solidFill>
                <a:schemeClr val="tx1"/>
              </a:solidFill>
              <a:effectLst/>
              <a:uLnTx/>
              <a:uFillTx/>
              <a:latin typeface="Calibri Light"/>
              <a:ea typeface="+mn-ea"/>
              <a:cs typeface="+mn-cs"/>
            </a:endParaRPr>
          </a:p>
        </p:txBody>
      </p:sp>
    </p:spTree>
    <p:extLst>
      <p:ext uri="{BB962C8B-B14F-4D97-AF65-F5344CB8AC3E}">
        <p14:creationId xmlns:p14="http://schemas.microsoft.com/office/powerpoint/2010/main" val="30631711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Thank you for your attention</a:t>
            </a:r>
          </a:p>
        </p:txBody>
      </p:sp>
      <p:sp>
        <p:nvSpPr>
          <p:cNvPr id="5" name="Subtitle 4"/>
          <p:cNvSpPr>
            <a:spLocks noGrp="1"/>
          </p:cNvSpPr>
          <p:nvPr>
            <p:ph type="subTitle" idx="1"/>
          </p:nvPr>
        </p:nvSpPr>
        <p:spPr/>
        <p:txBody>
          <a:bodyPr/>
          <a:lstStyle/>
          <a:p>
            <a:r>
              <a:rPr lang="cs-CZ" b="1" dirty="0"/>
              <a:t>Magdaléna Drastichová </a:t>
            </a:r>
            <a:endParaRPr lang="en-GB" b="1" dirty="0"/>
          </a:p>
        </p:txBody>
      </p:sp>
    </p:spTree>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f7e5f55-07d1-4868-9b85-42c16e5f37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C6E2AD65BA15249A7B05B7D5E97129C" ma:contentTypeVersion="15" ma:contentTypeDescription="Vytvoří nový dokument" ma:contentTypeScope="" ma:versionID="4b424006f4a097d50b9d2b24c8b1283d">
  <xsd:schema xmlns:xsd="http://www.w3.org/2001/XMLSchema" xmlns:xs="http://www.w3.org/2001/XMLSchema" xmlns:p="http://schemas.microsoft.com/office/2006/metadata/properties" xmlns:ns3="bf7e5f55-07d1-4868-9b85-42c16e5f375e" xmlns:ns4="6f60b1d1-a4e8-4e81-b0d2-f5a86210fe53" targetNamespace="http://schemas.microsoft.com/office/2006/metadata/properties" ma:root="true" ma:fieldsID="0f6cf52edfa76a65320447689d5352be" ns3:_="" ns4:_="">
    <xsd:import namespace="bf7e5f55-07d1-4868-9b85-42c16e5f375e"/>
    <xsd:import namespace="6f60b1d1-a4e8-4e81-b0d2-f5a86210fe5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e5f55-07d1-4868-9b85-42c16e5f3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60b1d1-a4e8-4e81-b0d2-f5a86210fe53" elementFormDefault="qualified">
    <xsd:import namespace="http://schemas.microsoft.com/office/2006/documentManagement/types"/>
    <xsd:import namespace="http://schemas.microsoft.com/office/infopath/2007/PartnerControls"/>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element name="SharingHintHash" ma:index="2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979BC1-98DF-4ACF-81A9-36DEFA2CDA4B}">
  <ds:schemaRefs>
    <ds:schemaRef ds:uri="http://schemas.openxmlformats.org/package/2006/metadata/core-properties"/>
    <ds:schemaRef ds:uri="http://purl.org/dc/dcmitype/"/>
    <ds:schemaRef ds:uri="http://schemas.microsoft.com/office/infopath/2007/PartnerControls"/>
    <ds:schemaRef ds:uri="http://purl.org/dc/terms/"/>
    <ds:schemaRef ds:uri="bf7e5f55-07d1-4868-9b85-42c16e5f375e"/>
    <ds:schemaRef ds:uri="http://purl.org/dc/elements/1.1/"/>
    <ds:schemaRef ds:uri="http://www.w3.org/XML/1998/namespace"/>
    <ds:schemaRef ds:uri="http://schemas.microsoft.com/office/2006/documentManagement/types"/>
    <ds:schemaRef ds:uri="6f60b1d1-a4e8-4e81-b0d2-f5a86210fe53"/>
    <ds:schemaRef ds:uri="http://schemas.microsoft.com/office/2006/metadata/properties"/>
  </ds:schemaRefs>
</ds:datastoreItem>
</file>

<file path=customXml/itemProps2.xml><?xml version="1.0" encoding="utf-8"?>
<ds:datastoreItem xmlns:ds="http://schemas.openxmlformats.org/officeDocument/2006/customXml" ds:itemID="{3775E0E1-E5A0-438E-BEC4-272DC1D4CC59}">
  <ds:schemaRefs/>
</ds:datastoreItem>
</file>

<file path=customXml/itemProps3.xml><?xml version="1.0" encoding="utf-8"?>
<ds:datastoreItem xmlns:ds="http://schemas.openxmlformats.org/officeDocument/2006/customXml" ds:itemID="{2CBF716B-02C5-45B3-84B5-58AA1A8FB186}">
  <ds:schemaRefs/>
</ds:datastoreItem>
</file>

<file path=docProps/app.xml><?xml version="1.0" encoding="utf-8"?>
<Properties xmlns="http://schemas.openxmlformats.org/officeDocument/2006/extended-properties" xmlns:vt="http://schemas.openxmlformats.org/officeDocument/2006/docPropsVTypes">
  <Template>Sablona PPT_sirokouhla_EN</Template>
  <TotalTime>20498</TotalTime>
  <Words>26264</Words>
  <Application>Microsoft Office PowerPoint</Application>
  <PresentationFormat>Widescreen</PresentationFormat>
  <Paragraphs>1790</Paragraphs>
  <Slides>96</Slides>
  <Notes>69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96</vt:i4>
      </vt:variant>
    </vt:vector>
  </HeadingPairs>
  <TitlesOfParts>
    <vt:vector size="109" baseType="lpstr">
      <vt:lpstr>Arial</vt:lpstr>
      <vt:lpstr>Book Antiqua</vt:lpstr>
      <vt:lpstr>Calibri</vt:lpstr>
      <vt:lpstr>Calibri (Základní text)</vt:lpstr>
      <vt:lpstr>Calibri Light</vt:lpstr>
      <vt:lpstr>Cambria Math</vt:lpstr>
      <vt:lpstr>Century Gothic</vt:lpstr>
      <vt:lpstr>Comic Sans MS</vt:lpstr>
      <vt:lpstr>Symbol</vt:lpstr>
      <vt:lpstr>Times New Roman</vt:lpstr>
      <vt:lpstr>TimesNewRomanPS-BoldMT</vt:lpstr>
      <vt:lpstr>Wingdings</vt:lpstr>
      <vt:lpstr>Motiv Office</vt:lpstr>
      <vt:lpstr>1. Předmět zkoumání ekonomie, metody a nástroje ekonomické analýzy  2. Chování spotřebitele a formování poptávky (Užitečnost, preference a optimum spotřebitele; formování poptávky a její faktory, poptávka individuální a tržní)</vt:lpstr>
      <vt:lpstr>Obecná ekonomická teorie</vt:lpstr>
      <vt:lpstr>Obecná ekonomická teorie</vt:lpstr>
      <vt:lpstr>VÝROBNÍ FAKTORY </vt:lpstr>
      <vt:lpstr>VÝROBNÍ FAKTORY </vt:lpstr>
      <vt:lpstr>Aspekty vzácnosti</vt:lpstr>
      <vt:lpstr>Mikroekonomie vs. Makroekonomie</vt:lpstr>
      <vt:lpstr>PowerPoint Presentation</vt:lpstr>
      <vt:lpstr>Metody zkoumání ekonomie</vt:lpstr>
      <vt:lpstr>Modely v ekonomii</vt:lpstr>
      <vt:lpstr>Introduction: SWOT Analysis of the Sustainable Development Concept (Drastichová, 2024)</vt:lpstr>
      <vt:lpstr>Introduction: SWOT Analysis of the Sustainable Development Concept (Drastichová, 2024); The aim:</vt:lpstr>
      <vt:lpstr>Introduction</vt:lpstr>
      <vt:lpstr>Current SD Agenda</vt:lpstr>
      <vt:lpstr>Concept of Sustainable Development</vt:lpstr>
      <vt:lpstr>PowerPoint Presentation</vt:lpstr>
      <vt:lpstr>PowerPoint Presentation</vt:lpstr>
      <vt:lpstr>PowerPoint Presentation</vt:lpstr>
      <vt:lpstr>PowerPoint Presentation</vt:lpstr>
      <vt:lpstr>PowerPoint Presentation</vt:lpstr>
      <vt:lpstr>PowerPoint Presentation</vt:lpstr>
      <vt:lpstr>Sustainability rules: Table 1 </vt:lpstr>
      <vt:lpstr>Notes – Table 1 :</vt:lpstr>
      <vt:lpstr>PowerPoint Presentation</vt:lpstr>
      <vt:lpstr>PowerPoint Presentation</vt:lpstr>
      <vt:lpstr>PowerPoint Presentation</vt:lpstr>
      <vt:lpstr>PowerPoint Presentation</vt:lpstr>
      <vt:lpstr>PowerPoint Presentation</vt:lpstr>
      <vt:lpstr>PowerPoint Presentation</vt:lpstr>
      <vt:lpstr>Opportunities for the application of the sustainability/SD concepts</vt:lpstr>
      <vt:lpstr>Opportunities for Practical Application</vt:lpstr>
      <vt:lpstr>Notes to Table </vt:lpstr>
      <vt:lpstr>Opportunities – possibilities of SUSTAINABILITY SCIENCE </vt:lpstr>
      <vt:lpstr>Opportunities for methodology</vt:lpstr>
      <vt:lpstr>Opportunities for methodology</vt:lpstr>
      <vt:lpstr>Assessing Sustainable Development Performance and Alternative Concepts in a Group of Developed Countries in Europe(Drastichová &amp; Filzmoser, 2025)</vt:lpstr>
      <vt:lpstr>Assessing Sustainable Development Performance and Alternative Concepts in a Group of Developed Countries in Europe (Drastichová &amp; Filzmoser, 2025)</vt:lpstr>
      <vt:lpstr>Assessing Sustainable Development Performance and Alternative Concepts in a Group of Developed Countries in Europe(Drastichová &amp; Filzmoser, 2025)</vt:lpstr>
      <vt:lpstr>Application of BICLUSTERING (Drastichová &amp; Filzmoser, 2025)</vt:lpstr>
      <vt:lpstr>Application of BICLUSTERING (Drastichová &amp; Filzmoser, 2025)</vt:lpstr>
      <vt:lpstr>Application of BICLUSTERING (Drastichová &amp; Filzmoser, 2025)</vt:lpstr>
      <vt:lpstr>Factors of Quality of Life in a Group of Selected European Union and OECD Countries –(Drastichová &amp; Filzmoser, 2021):</vt:lpstr>
      <vt:lpstr>Factors of Quality of Life in a Group of Selected European Union and OECD Countries –(Drastichová &amp; Filzmoser, 2021):</vt:lpstr>
      <vt:lpstr>Factors of Quality of Life in a Group of Selected European Union and OECD Countries –(Drastichová &amp; Filzmoser, 2021):</vt:lpstr>
      <vt:lpstr>Factors of Quality of Life in a Group of Selected European Union and OECD Countries –(Drastichová &amp; Filzmoser, 2021):</vt:lpstr>
      <vt:lpstr>Factors of Quality of Life in a Group of Selected European Union and OECD Countries –(Drastichová &amp; Filzmoser, 2021), INDICATORS:</vt:lpstr>
      <vt:lpstr>Factors of Quality of Life in a Group of Selected European Union and OECD Countries –(Drastichová &amp; Filzmoser, 2021), INDICATORS:</vt:lpstr>
      <vt:lpstr>Factors of Quality of Life in a Group of Selected European Union and OECD Countries – (Drastichová &amp; Filzmoser, 2021), INDICATORS:</vt:lpstr>
      <vt:lpstr>Factors of Quality of Life in a Group of Selected European Union and OECD Countries – (Drastichová &amp; Filzmoser, 2021), INDICATORS:</vt:lpstr>
      <vt:lpstr>Application of PCA (Drastichová &amp; Filzmoser, 2021)</vt:lpstr>
      <vt:lpstr>Partial Least Squares (PLS) regression (Drastichová &amp; Filzmoser, 2021)</vt:lpstr>
      <vt:lpstr>Lasso regression (Drastichová &amp; Filzmoser, 2021)</vt:lpstr>
      <vt:lpstr>Relationships between Wellbeing and Sustainable Development in a Group of Selected Developed Countries–(Drastichová, Filzmoser, and Gajanin, 2023):</vt:lpstr>
      <vt:lpstr>Relationships between Wellbeing and Sustainable Development in a Group of Selected Developed Countries– (Drastichová, Filzmoser, and Gajanin, 2023):</vt:lpstr>
      <vt:lpstr>Relationships between Wellbeing and Sustainable Development in a Group of Selected Developed Countries–(Drastichová, Filzmoser, and Gajanin, 2023), INDICATORS:</vt:lpstr>
      <vt:lpstr>Application of PCA</vt:lpstr>
      <vt:lpstr>Application of PCA</vt:lpstr>
      <vt:lpstr>Application of PCA</vt:lpstr>
      <vt:lpstr>Application of PARAFAC</vt:lpstr>
      <vt:lpstr>Application of PARAFAC</vt:lpstr>
      <vt:lpstr>Application of PARAFAC</vt:lpstr>
      <vt:lpstr>Measurement of the Progress towards the Current Sustainable Development Agenda – (Drastichová &amp; Filzmoser, being prepared)</vt:lpstr>
      <vt:lpstr>Measurement of the Progress towards the Current Sustainable Development Agenda – (Drastichová &amp; Filzmoser, being prepared)</vt:lpstr>
      <vt:lpstr>Measurement of the Progress towards the Current Sustainable Development Agenda – (Drastichová &amp; Filzmoser, being prepared), INDICATORS:</vt:lpstr>
      <vt:lpstr>Functional Principal Component Analysis</vt:lpstr>
      <vt:lpstr>Functional Principal Component Analysis - notes</vt:lpstr>
      <vt:lpstr>Principal Component Regression Analysis</vt:lpstr>
      <vt:lpstr>Measurement of the Progress towards the Current Sustainable Development Agenda – (Drastichová &amp; Filzmoser, being prepared)</vt:lpstr>
      <vt:lpstr>Measurement of the Progress towards the Current Sustainable Development Agenda – (Drastichová &amp; Filzmoser, being prepared)</vt:lpstr>
      <vt:lpstr>Health Economics</vt:lpstr>
      <vt:lpstr>Research Undertaken to Date</vt:lpstr>
      <vt:lpstr>Key Contributions of the Study</vt:lpstr>
      <vt:lpstr>Methodology and Model </vt:lpstr>
      <vt:lpstr>Methodology and Model </vt:lpstr>
      <vt:lpstr>Table 1: The values of HQ index for the 31 countries, 2013-2016</vt:lpstr>
      <vt:lpstr>Figure 1: The values of the HQ index and GDPpc for the 31 countries, 2018</vt:lpstr>
      <vt:lpstr>  2. The Relationship Between Health Outcomes and Health Expenditure in Europe by Using Compositional Data Analysis (Drastichová and Filzmoser, 2020)</vt:lpstr>
      <vt:lpstr>  The Relationship Between Health Outcomes and Health Expenditure in Europe by Using Compositional Data Analysis (Drastichová and Filzmoser, 2020)</vt:lpstr>
      <vt:lpstr>  The Relationship Between Health Outcomes and Health Expenditure in Europe by Using Compositional Data Analysis (Drastichová and Filzmoser, 2020)</vt:lpstr>
      <vt:lpstr> The Relationship Between Health Outcomes and Health Expenditure in Europe by Using Compositional Data Analysis (Drastichová and Filzmoser, 2020)</vt:lpstr>
      <vt:lpstr> The Relationship Between Health Outcomes and Health Expenditure in Europe by Using Compositional Data Analysis (Drastichová and Filzmoser, 2020)</vt:lpstr>
      <vt:lpstr>  The Relationship Between Health Outcomes and Health Expenditure in Europe by Using Compositional Data Analysis (Drastichová and Filzmoser, 2020)</vt:lpstr>
      <vt:lpstr>  The Relationship Between Health Outcomes and Health Expenditure in Europe by Using Compositional Data Analysis (Drastichová and Filzmoser, 2020), Results </vt:lpstr>
      <vt:lpstr>  The Relationship Between Health Outcomes and Health Expenditure in Europe by Using Compositional Data Analysis (Drastichová and Filzmoser, 2020), Results </vt:lpstr>
      <vt:lpstr>  The Relationship Between Health Outcomes and Health Expenditure in Europe by Using Compositional Data Analysis (Drastichová and Filzmoser, 2020), Results </vt:lpstr>
      <vt:lpstr>  The Relationship Between Health Outcomes and Health Expenditure in Europe by Using Compositional Data Analysis (Drastichová and Filzmoser, 2020), Results </vt:lpstr>
      <vt:lpstr>  The Relationship Between Health Outcomes and Health Expenditure in Europe by Using Compositional Data Analysis (Drastichová and Filzmoser, 2020), Results </vt:lpstr>
      <vt:lpstr>  The Relationship Between Health Outcomes and Health Expenditure in Europe by Using Compositional Data Analysis (Drastichová and Filzmoser, 2020), Results </vt:lpstr>
      <vt:lpstr>  Relationships Between Healthcare Expenditure, Its Struc-ture, and Life Expectancy (Drastichová and Filzmoser, 202X)</vt:lpstr>
      <vt:lpstr>  Relationships Between Healthcare Expenditure, Its Struc-ture, and Life Expectancy (Drastichová and Filzmoser, 202X), </vt:lpstr>
      <vt:lpstr>  Relationships Between Healthcare Expenditure, Its Struc-ture, and Life Expectancy (Drastichová and Filzmoser, 202X), </vt:lpstr>
      <vt:lpstr>  Relationships Between Healthcare Expenditure, Its Struc-ture, and Life Expectancy (Drastichová and Filzmoser, 202X), Results </vt:lpstr>
      <vt:lpstr>  Relationships Between Healthcare Expenditure, Its Struc-ture, and Life Expectancy (Drastichová and Filzmoser, 202X), Results </vt:lpstr>
      <vt:lpstr>  Relationships Between Healthcare Expenditure, Its Structure, and Life Expectancy (Drastichová and Filzmoser, 202X), Results </vt:lpstr>
      <vt:lpstr>  Relationships Between Healthcare Expenditure, Its Structure, and Life Expectancy (Drastichová and Filzmoser, 202X), Results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Drastichová Magdaléna</dc:creator>
  <cp:lastModifiedBy>Drastichová Magdaléna</cp:lastModifiedBy>
  <cp:revision>77</cp:revision>
  <dcterms:created xsi:type="dcterms:W3CDTF">2024-04-11T13:24:00Z</dcterms:created>
  <dcterms:modified xsi:type="dcterms:W3CDTF">2025-01-25T21:56:55Z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0x0101008C6E2AD65BA15249A7B05B7D5E97129C</vt:lpwstr>
  </property>
  <property fmtid="{D5CDD505-2E9C-101B-9397-08002B2CF9AE}" pid="3" name="ICV">
    <vt:lpwstr>5ED51C3B506E4046BAA11F4C6B1283AE_13</vt:lpwstr>
  </property>
  <property fmtid="{D5CDD505-2E9C-101B-9397-08002B2CF9AE}" pid="4" name="KSOProductBuildVer">
    <vt:lpwstr>1033-12.2.0.19307</vt:lpwstr>
  </property>
</Properties>
</file>