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81" r:id="rId3"/>
    <p:sldId id="412" r:id="rId4"/>
    <p:sldId id="585" r:id="rId5"/>
    <p:sldId id="584" r:id="rId6"/>
    <p:sldId id="586" r:id="rId7"/>
    <p:sldId id="269" r:id="rId8"/>
    <p:sldId id="587" r:id="rId9"/>
    <p:sldId id="590" r:id="rId10"/>
    <p:sldId id="591" r:id="rId11"/>
    <p:sldId id="592" r:id="rId12"/>
    <p:sldId id="589" r:id="rId13"/>
    <p:sldId id="588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09" r:id="rId31"/>
    <p:sldId id="610" r:id="rId32"/>
    <p:sldId id="611" r:id="rId33"/>
    <p:sldId id="612" r:id="rId34"/>
    <p:sldId id="613" r:id="rId35"/>
    <p:sldId id="614" r:id="rId36"/>
    <p:sldId id="616" r:id="rId37"/>
    <p:sldId id="615" r:id="rId38"/>
    <p:sldId id="617" r:id="rId39"/>
    <p:sldId id="618" r:id="rId40"/>
    <p:sldId id="620" r:id="rId41"/>
    <p:sldId id="619" r:id="rId42"/>
    <p:sldId id="622" r:id="rId43"/>
    <p:sldId id="621" r:id="rId44"/>
    <p:sldId id="623" r:id="rId45"/>
    <p:sldId id="624" r:id="rId46"/>
    <p:sldId id="625" r:id="rId47"/>
    <p:sldId id="626" r:id="rId48"/>
    <p:sldId id="627" r:id="rId49"/>
    <p:sldId id="628" r:id="rId50"/>
    <p:sldId id="629" r:id="rId51"/>
    <p:sldId id="630" r:id="rId52"/>
    <p:sldId id="632" r:id="rId53"/>
    <p:sldId id="631" r:id="rId54"/>
    <p:sldId id="633" r:id="rId55"/>
    <p:sldId id="634" r:id="rId56"/>
    <p:sldId id="36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72994" autoAdjust="0"/>
  </p:normalViewPr>
  <p:slideViewPr>
    <p:cSldViewPr snapToGrid="0">
      <p:cViewPr varScale="1">
        <p:scale>
          <a:sx n="66" d="100"/>
          <a:sy n="66" d="100"/>
        </p:scale>
        <p:origin x="9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A611-F100-429B-B052-9EC1F438761B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AD3D-6C93-44BC-9123-10DDA05B807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 err="1"/>
              <a:t>Ordinalistická</a:t>
            </a:r>
            <a:r>
              <a:rPr lang="en-GB" dirty="0"/>
              <a:t> </a:t>
            </a:r>
            <a:r>
              <a:rPr lang="en-GB" dirty="0" err="1"/>
              <a:t>verze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je </a:t>
            </a:r>
            <a:r>
              <a:rPr lang="en-GB" dirty="0" err="1"/>
              <a:t>přístup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předpokládá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měřitelný</a:t>
            </a:r>
            <a:r>
              <a:rPr lang="en-GB" dirty="0"/>
              <a:t>.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dokáže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, ale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určit</a:t>
            </a:r>
            <a:r>
              <a:rPr lang="en-GB" dirty="0"/>
              <a:t>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. </a:t>
            </a:r>
            <a:r>
              <a:rPr lang="en-GB" dirty="0" err="1"/>
              <a:t>Místo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celkového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se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body </a:t>
            </a:r>
            <a:r>
              <a:rPr lang="en-GB" dirty="0" err="1"/>
              <a:t>představující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se </a:t>
            </a:r>
            <a:r>
              <a:rPr lang="en-GB" dirty="0" err="1"/>
              <a:t>stejným</a:t>
            </a:r>
            <a:r>
              <a:rPr lang="en-GB" dirty="0"/>
              <a:t> </a:t>
            </a:r>
            <a:r>
              <a:rPr lang="en-GB" dirty="0" err="1"/>
              <a:t>užitkem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analyzovat</a:t>
            </a:r>
            <a:r>
              <a:rPr lang="en-GB" dirty="0"/>
              <a:t> preference </a:t>
            </a:r>
            <a:r>
              <a:rPr lang="en-GB" dirty="0" err="1"/>
              <a:t>spotřebitele</a:t>
            </a:r>
            <a:r>
              <a:rPr lang="en-GB" dirty="0"/>
              <a:t> bez </a:t>
            </a:r>
            <a:r>
              <a:rPr lang="en-GB" dirty="0" err="1"/>
              <a:t>nutnosti</a:t>
            </a:r>
            <a:r>
              <a:rPr lang="en-GB" dirty="0"/>
              <a:t> </a:t>
            </a:r>
            <a:r>
              <a:rPr lang="en-GB" dirty="0" err="1"/>
              <a:t>přesného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a </a:t>
            </a:r>
            <a:r>
              <a:rPr lang="en-GB" dirty="0" err="1"/>
              <a:t>respektuje</a:t>
            </a:r>
            <a:r>
              <a:rPr lang="en-GB" dirty="0"/>
              <a:t> axiom </a:t>
            </a:r>
            <a:r>
              <a:rPr lang="en-GB" dirty="0" err="1"/>
              <a:t>nepřesycení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 err="1"/>
              <a:t>Ordinalistická</a:t>
            </a:r>
            <a:r>
              <a:rPr lang="en-GB" dirty="0"/>
              <a:t> </a:t>
            </a:r>
            <a:r>
              <a:rPr lang="en-GB" dirty="0" err="1"/>
              <a:t>verze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je </a:t>
            </a:r>
            <a:r>
              <a:rPr lang="en-GB" dirty="0" err="1"/>
              <a:t>přístup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předpokládá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měřitelný</a:t>
            </a:r>
            <a:r>
              <a:rPr lang="en-GB" dirty="0"/>
              <a:t>.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dokáže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, ale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určit</a:t>
            </a:r>
            <a:r>
              <a:rPr lang="en-GB" dirty="0"/>
              <a:t>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. </a:t>
            </a:r>
            <a:r>
              <a:rPr lang="en-GB" dirty="0" err="1"/>
              <a:t>Místo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celkového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se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body </a:t>
            </a:r>
            <a:r>
              <a:rPr lang="en-GB" dirty="0" err="1"/>
              <a:t>představující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se </a:t>
            </a:r>
            <a:r>
              <a:rPr lang="en-GB" dirty="0" err="1"/>
              <a:t>stejným</a:t>
            </a:r>
            <a:r>
              <a:rPr lang="en-GB" dirty="0"/>
              <a:t> </a:t>
            </a:r>
            <a:r>
              <a:rPr lang="en-GB" dirty="0" err="1"/>
              <a:t>užitkem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analyzovat</a:t>
            </a:r>
            <a:r>
              <a:rPr lang="en-GB" dirty="0"/>
              <a:t> preference </a:t>
            </a:r>
            <a:r>
              <a:rPr lang="en-GB" dirty="0" err="1"/>
              <a:t>spotřebitele</a:t>
            </a:r>
            <a:r>
              <a:rPr lang="en-GB" dirty="0"/>
              <a:t> bez </a:t>
            </a:r>
            <a:r>
              <a:rPr lang="en-GB" dirty="0" err="1"/>
              <a:t>nutnosti</a:t>
            </a:r>
            <a:r>
              <a:rPr lang="en-GB" dirty="0"/>
              <a:t> </a:t>
            </a:r>
            <a:r>
              <a:rPr lang="en-GB" dirty="0" err="1"/>
              <a:t>přesného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a </a:t>
            </a:r>
            <a:r>
              <a:rPr lang="en-GB" dirty="0" err="1"/>
              <a:t>respektuje</a:t>
            </a:r>
            <a:r>
              <a:rPr lang="en-GB" dirty="0"/>
              <a:t> axiom </a:t>
            </a:r>
            <a:r>
              <a:rPr lang="en-GB" dirty="0" err="1"/>
              <a:t>nepřesycení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Konvexnost</a:t>
            </a:r>
            <a:r>
              <a:rPr lang="en-GB" b="1" dirty="0"/>
              <a:t> </a:t>
            </a:r>
            <a:r>
              <a:rPr lang="en-GB" b="1" dirty="0" err="1"/>
              <a:t>indiferenčních</a:t>
            </a:r>
            <a:r>
              <a:rPr lang="en-GB" b="1" dirty="0"/>
              <a:t> </a:t>
            </a:r>
            <a:r>
              <a:rPr lang="en-GB" b="1" dirty="0" err="1"/>
              <a:t>křivek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vyklenuté</a:t>
            </a:r>
            <a:r>
              <a:rPr lang="en-GB" b="1" dirty="0"/>
              <a:t> </a:t>
            </a:r>
            <a:r>
              <a:rPr lang="en-GB" b="1" dirty="0" err="1"/>
              <a:t>směrem</a:t>
            </a:r>
            <a:r>
              <a:rPr lang="en-GB" b="1" dirty="0"/>
              <a:t> k </a:t>
            </a:r>
            <a:r>
              <a:rPr lang="en-GB" b="1" dirty="0" err="1"/>
              <a:t>počátku</a:t>
            </a:r>
            <a:r>
              <a:rPr lang="en-GB" b="1" dirty="0"/>
              <a:t> </a:t>
            </a:r>
            <a:r>
              <a:rPr lang="en-GB" b="1" dirty="0" err="1"/>
              <a:t>souřadnicového</a:t>
            </a:r>
            <a:r>
              <a:rPr lang="en-GB" b="1" dirty="0"/>
              <a:t> </a:t>
            </a:r>
            <a:r>
              <a:rPr lang="en-GB" b="1" dirty="0" err="1"/>
              <a:t>systému</a:t>
            </a:r>
            <a:r>
              <a:rPr lang="en-GB" dirty="0"/>
              <a:t>. Tato </a:t>
            </a:r>
            <a:r>
              <a:rPr lang="en-GB" dirty="0" err="1"/>
              <a:t>vlastnost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míru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b="1" dirty="0"/>
              <a:t> (MRS)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dvěma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.</a:t>
            </a:r>
          </a:p>
          <a:p>
            <a:r>
              <a:rPr lang="en-GB" b="1" dirty="0" err="1"/>
              <a:t>Vysvětlení</a:t>
            </a:r>
            <a:r>
              <a:rPr lang="en-GB" b="1" dirty="0"/>
              <a:t> </a:t>
            </a:r>
            <a:r>
              <a:rPr lang="en-GB" b="1" dirty="0" err="1"/>
              <a:t>konvexnosti</a:t>
            </a:r>
            <a:r>
              <a:rPr lang="en-GB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b="1" dirty="0"/>
              <a:t> (MRS)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MRS </a:t>
            </a:r>
            <a:r>
              <a:rPr lang="en-GB" dirty="0" err="1"/>
              <a:t>udává</a:t>
            </a:r>
            <a:r>
              <a:rPr lang="en-GB" dirty="0"/>
              <a:t>,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jednotek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je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obětovat</a:t>
            </a:r>
            <a:r>
              <a:rPr lang="en-GB" dirty="0"/>
              <a:t> za </a:t>
            </a:r>
            <a:r>
              <a:rPr lang="en-GB" dirty="0" err="1"/>
              <a:t>dodatečnou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</a:t>
            </a:r>
            <a:r>
              <a:rPr lang="en-GB" dirty="0" err="1"/>
              <a:t>druhého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zachování</a:t>
            </a:r>
            <a:r>
              <a:rPr lang="en-GB" dirty="0"/>
              <a:t> </a:t>
            </a:r>
            <a:r>
              <a:rPr lang="en-GB" dirty="0" err="1"/>
              <a:t>stejné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b="1" dirty="0" err="1"/>
              <a:t>principu</a:t>
            </a:r>
            <a:r>
              <a:rPr lang="en-GB" b="1" dirty="0"/>
              <a:t> </a:t>
            </a:r>
            <a:r>
              <a:rPr lang="en-GB" b="1" dirty="0" err="1"/>
              <a:t>snižující</a:t>
            </a:r>
            <a:r>
              <a:rPr lang="en-GB" b="1" dirty="0"/>
              <a:t> se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užitečnosti</a:t>
            </a:r>
            <a:r>
              <a:rPr lang="en-GB" dirty="0"/>
              <a:t> je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vzdát</a:t>
            </a:r>
            <a:r>
              <a:rPr lang="en-GB" dirty="0"/>
              <a:t> se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menšího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relativně</a:t>
            </a:r>
            <a:r>
              <a:rPr lang="en-GB" dirty="0"/>
              <a:t> </a:t>
            </a:r>
            <a:r>
              <a:rPr lang="en-GB" dirty="0" err="1"/>
              <a:t>málo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Preference </a:t>
            </a:r>
            <a:r>
              <a:rPr lang="en-GB" b="1" dirty="0" err="1"/>
              <a:t>diverzifikace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Spotřebitelé</a:t>
            </a:r>
            <a:r>
              <a:rPr lang="en-GB" dirty="0"/>
              <a:t>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dirty="0" err="1"/>
              <a:t>preferují</a:t>
            </a:r>
            <a:r>
              <a:rPr lang="en-GB" dirty="0"/>
              <a:t> </a:t>
            </a:r>
            <a:r>
              <a:rPr lang="en-GB" dirty="0" err="1"/>
              <a:t>vyváženou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namísto</a:t>
            </a:r>
            <a:r>
              <a:rPr lang="en-GB" dirty="0"/>
              <a:t> </a:t>
            </a:r>
            <a:r>
              <a:rPr lang="en-GB" dirty="0" err="1"/>
              <a:t>extrémní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z </a:t>
            </a:r>
            <a:r>
              <a:rPr lang="en-GB" dirty="0" err="1"/>
              <a:t>nich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Proto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konvexní</a:t>
            </a:r>
            <a:r>
              <a:rPr lang="en-GB" dirty="0"/>
              <a:t> –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různorodé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Matematické</a:t>
            </a:r>
            <a:r>
              <a:rPr lang="en-GB" b="1" dirty="0"/>
              <a:t> </a:t>
            </a:r>
            <a:r>
              <a:rPr lang="en-GB" b="1" dirty="0" err="1"/>
              <a:t>vyjádření</a:t>
            </a:r>
            <a:r>
              <a:rPr lang="en-GB" b="1" dirty="0"/>
              <a:t> </a:t>
            </a:r>
            <a:r>
              <a:rPr lang="en-GB" b="1" dirty="0" err="1"/>
              <a:t>konvexnosti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Konvexní</a:t>
            </a:r>
            <a:r>
              <a:rPr lang="en-GB" dirty="0"/>
              <a:t> </a:t>
            </a:r>
            <a:r>
              <a:rPr lang="en-GB" dirty="0" err="1"/>
              <a:t>tvar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derivace</a:t>
            </a:r>
            <a:r>
              <a:rPr lang="en-GB" dirty="0"/>
              <a:t> </a:t>
            </a:r>
            <a:r>
              <a:rPr lang="en-GB" dirty="0" err="1"/>
              <a:t>užitkové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je </a:t>
            </a:r>
            <a:r>
              <a:rPr lang="en-GB" b="1" dirty="0" err="1"/>
              <a:t>kladná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odpovídá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MRS.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Formálně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je </a:t>
            </a:r>
            <a:r>
              <a:rPr lang="en-GB" dirty="0" err="1"/>
              <a:t>užitková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U(</a:t>
            </a:r>
            <a:r>
              <a:rPr lang="en-GB" dirty="0" err="1"/>
              <a:t>x,y</a:t>
            </a:r>
            <a:r>
              <a:rPr lang="en-GB" dirty="0"/>
              <a:t>)U(x, y)U(</a:t>
            </a:r>
            <a:r>
              <a:rPr lang="en-GB" dirty="0" err="1"/>
              <a:t>x,y</a:t>
            </a:r>
            <a:r>
              <a:rPr lang="en-GB" dirty="0"/>
              <a:t>) </a:t>
            </a:r>
            <a:r>
              <a:rPr lang="en-GB" dirty="0" err="1"/>
              <a:t>kvazikonvexní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konvexní</a:t>
            </a:r>
            <a:r>
              <a:rPr lang="en-GB" dirty="0"/>
              <a:t>.</a:t>
            </a:r>
          </a:p>
          <a:p>
            <a:r>
              <a:rPr lang="en-GB" b="1" dirty="0" err="1"/>
              <a:t>Grafická</a:t>
            </a:r>
            <a:r>
              <a:rPr lang="en-GB" b="1" dirty="0"/>
              <a:t> </a:t>
            </a:r>
            <a:r>
              <a:rPr lang="en-GB" b="1" dirty="0" err="1"/>
              <a:t>interpretace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Na </a:t>
            </a:r>
            <a:r>
              <a:rPr lang="en-GB" dirty="0" err="1"/>
              <a:t>osách</a:t>
            </a:r>
            <a:r>
              <a:rPr lang="en-GB" dirty="0"/>
              <a:t> </a:t>
            </a:r>
            <a:r>
              <a:rPr lang="en-GB" dirty="0" err="1"/>
              <a:t>grafu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jídlo</a:t>
            </a:r>
            <a:r>
              <a:rPr lang="en-GB" dirty="0"/>
              <a:t> a </a:t>
            </a:r>
            <a:r>
              <a:rPr lang="en-GB" dirty="0" err="1"/>
              <a:t>oblečení</a:t>
            </a:r>
            <a:r>
              <a:rPr lang="en-GB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a </a:t>
            </a:r>
            <a:r>
              <a:rPr lang="en-GB" b="1" dirty="0" err="1"/>
              <a:t>konvexní</a:t>
            </a:r>
            <a:r>
              <a:rPr lang="en-GB" dirty="0"/>
              <a:t> k </a:t>
            </a:r>
            <a:r>
              <a:rPr lang="en-GB" dirty="0" err="1"/>
              <a:t>počátku</a:t>
            </a:r>
            <a:r>
              <a:rPr lang="en-GB" dirty="0"/>
              <a:t> – </a:t>
            </a:r>
            <a:r>
              <a:rPr lang="en-GB" dirty="0" err="1"/>
              <a:t>ukazují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nahrazuje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, ale </a:t>
            </a:r>
            <a:r>
              <a:rPr lang="en-GB" dirty="0" err="1"/>
              <a:t>postupně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ochotně</a:t>
            </a:r>
            <a:r>
              <a:rPr lang="en-GB" dirty="0"/>
              <a:t>.</a:t>
            </a:r>
          </a:p>
          <a:p>
            <a:r>
              <a:rPr lang="en-GB" b="1" dirty="0" err="1"/>
              <a:t>Výjimky</a:t>
            </a:r>
            <a:r>
              <a:rPr lang="en-GB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Perfektní</a:t>
            </a:r>
            <a:r>
              <a:rPr lang="en-GB" b="1" dirty="0"/>
              <a:t> </a:t>
            </a:r>
            <a:r>
              <a:rPr lang="en-GB" b="1" dirty="0" err="1"/>
              <a:t>substituty</a:t>
            </a:r>
            <a:r>
              <a:rPr lang="en-GB" dirty="0"/>
              <a:t>: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rovné</a:t>
            </a:r>
            <a:r>
              <a:rPr lang="en-GB" b="1" dirty="0"/>
              <a:t> </a:t>
            </a:r>
            <a:r>
              <a:rPr lang="en-GB" b="1" dirty="0" err="1"/>
              <a:t>čáry</a:t>
            </a:r>
            <a:r>
              <a:rPr lang="en-GB" dirty="0"/>
              <a:t> (</a:t>
            </a:r>
            <a:r>
              <a:rPr lang="en-GB" dirty="0" err="1"/>
              <a:t>konvexita</a:t>
            </a:r>
            <a:r>
              <a:rPr lang="en-GB" dirty="0"/>
              <a:t> </a:t>
            </a:r>
            <a:r>
              <a:rPr lang="en-GB" dirty="0" err="1"/>
              <a:t>neexistuje</a:t>
            </a:r>
            <a:r>
              <a:rPr lang="en-GB" dirty="0"/>
              <a:t>),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je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nahrazovat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stálém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Perfektní</a:t>
            </a:r>
            <a:r>
              <a:rPr lang="en-GB" b="1" dirty="0"/>
              <a:t> </a:t>
            </a:r>
            <a:r>
              <a:rPr lang="en-GB" b="1" dirty="0" err="1"/>
              <a:t>komplementy</a:t>
            </a:r>
            <a:r>
              <a:rPr lang="en-GB" dirty="0"/>
              <a:t>: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b="1" dirty="0" err="1"/>
              <a:t>tvar</a:t>
            </a:r>
            <a:r>
              <a:rPr lang="en-GB" b="1" dirty="0"/>
              <a:t> </a:t>
            </a:r>
            <a:r>
              <a:rPr lang="en-GB" b="1" dirty="0" err="1"/>
              <a:t>písmene</a:t>
            </a:r>
            <a:r>
              <a:rPr lang="en-GB" b="1" dirty="0"/>
              <a:t> L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 se </a:t>
            </a:r>
            <a:r>
              <a:rPr lang="en-GB" dirty="0" err="1"/>
              <a:t>spotřebovávají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fixním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boty</a:t>
            </a:r>
            <a:r>
              <a:rPr lang="en-GB" dirty="0"/>
              <a:t> – </a:t>
            </a:r>
            <a:r>
              <a:rPr lang="en-GB" dirty="0" err="1"/>
              <a:t>pravá</a:t>
            </a:r>
            <a:r>
              <a:rPr lang="en-GB" dirty="0"/>
              <a:t> a </a:t>
            </a:r>
            <a:r>
              <a:rPr lang="en-GB" dirty="0" err="1"/>
              <a:t>levá</a:t>
            </a:r>
            <a:r>
              <a:rPr lang="en-GB" dirty="0"/>
              <a:t>).</a:t>
            </a:r>
          </a:p>
          <a:p>
            <a:r>
              <a:rPr lang="en-GB" dirty="0" err="1"/>
              <a:t>Konvexita</a:t>
            </a:r>
            <a:r>
              <a:rPr lang="en-GB" dirty="0"/>
              <a:t> </a:t>
            </a:r>
            <a:r>
              <a:rPr lang="en-GB" dirty="0" err="1"/>
              <a:t>indiferenčních</a:t>
            </a:r>
            <a:r>
              <a:rPr lang="en-GB" dirty="0"/>
              <a:t> </a:t>
            </a:r>
            <a:r>
              <a:rPr lang="en-GB" dirty="0" err="1"/>
              <a:t>křivek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princip</a:t>
            </a:r>
            <a:r>
              <a:rPr lang="en-GB" dirty="0"/>
              <a:t> </a:t>
            </a:r>
            <a:r>
              <a:rPr lang="en-GB" b="1" dirty="0" err="1"/>
              <a:t>snižující</a:t>
            </a:r>
            <a:r>
              <a:rPr lang="en-GB" b="1" dirty="0"/>
              <a:t> se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míry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dirty="0"/>
              <a:t> a preference pro </a:t>
            </a:r>
            <a:r>
              <a:rPr lang="en-GB" dirty="0" err="1"/>
              <a:t>diverzifikaci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Konvexnost</a:t>
            </a:r>
            <a:r>
              <a:rPr lang="en-GB" b="1" dirty="0"/>
              <a:t> </a:t>
            </a:r>
            <a:r>
              <a:rPr lang="en-GB" b="1" dirty="0" err="1"/>
              <a:t>indiferenčních</a:t>
            </a:r>
            <a:r>
              <a:rPr lang="en-GB" b="1" dirty="0"/>
              <a:t> </a:t>
            </a:r>
            <a:r>
              <a:rPr lang="en-GB" b="1" dirty="0" err="1"/>
              <a:t>křivek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vyklenuté</a:t>
            </a:r>
            <a:r>
              <a:rPr lang="en-GB" b="1" dirty="0"/>
              <a:t> </a:t>
            </a:r>
            <a:r>
              <a:rPr lang="en-GB" b="1" dirty="0" err="1"/>
              <a:t>směrem</a:t>
            </a:r>
            <a:r>
              <a:rPr lang="en-GB" b="1" dirty="0"/>
              <a:t> k </a:t>
            </a:r>
            <a:r>
              <a:rPr lang="en-GB" b="1" dirty="0" err="1"/>
              <a:t>počátku</a:t>
            </a:r>
            <a:r>
              <a:rPr lang="en-GB" b="1" dirty="0"/>
              <a:t> </a:t>
            </a:r>
            <a:r>
              <a:rPr lang="en-GB" b="1" dirty="0" err="1"/>
              <a:t>souřadnicového</a:t>
            </a:r>
            <a:r>
              <a:rPr lang="en-GB" b="1" dirty="0"/>
              <a:t> </a:t>
            </a:r>
            <a:r>
              <a:rPr lang="en-GB" b="1" dirty="0" err="1"/>
              <a:t>systému</a:t>
            </a:r>
            <a:r>
              <a:rPr lang="en-GB" dirty="0"/>
              <a:t>. Tato </a:t>
            </a:r>
            <a:r>
              <a:rPr lang="en-GB" dirty="0" err="1"/>
              <a:t>vlastnost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míru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b="1" dirty="0"/>
              <a:t> (MRS)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dvěma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.</a:t>
            </a:r>
          </a:p>
          <a:p>
            <a:r>
              <a:rPr lang="en-GB" b="1" dirty="0" err="1"/>
              <a:t>Vysvětlení</a:t>
            </a:r>
            <a:r>
              <a:rPr lang="en-GB" b="1" dirty="0"/>
              <a:t> </a:t>
            </a:r>
            <a:r>
              <a:rPr lang="en-GB" b="1" dirty="0" err="1"/>
              <a:t>konvexnosti</a:t>
            </a:r>
            <a:r>
              <a:rPr lang="en-GB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b="1" dirty="0"/>
              <a:t> (MRS)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MRS </a:t>
            </a:r>
            <a:r>
              <a:rPr lang="en-GB" dirty="0" err="1"/>
              <a:t>udává</a:t>
            </a:r>
            <a:r>
              <a:rPr lang="en-GB" dirty="0"/>
              <a:t>,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jednotek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je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obětovat</a:t>
            </a:r>
            <a:r>
              <a:rPr lang="en-GB" dirty="0"/>
              <a:t> za </a:t>
            </a:r>
            <a:r>
              <a:rPr lang="en-GB" dirty="0" err="1"/>
              <a:t>dodatečnou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</a:t>
            </a:r>
            <a:r>
              <a:rPr lang="en-GB" dirty="0" err="1"/>
              <a:t>druhého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zachování</a:t>
            </a:r>
            <a:r>
              <a:rPr lang="en-GB" dirty="0"/>
              <a:t> </a:t>
            </a:r>
            <a:r>
              <a:rPr lang="en-GB" dirty="0" err="1"/>
              <a:t>stejné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b="1" dirty="0" err="1"/>
              <a:t>principu</a:t>
            </a:r>
            <a:r>
              <a:rPr lang="en-GB" b="1" dirty="0"/>
              <a:t> </a:t>
            </a:r>
            <a:r>
              <a:rPr lang="en-GB" b="1" dirty="0" err="1"/>
              <a:t>snižující</a:t>
            </a:r>
            <a:r>
              <a:rPr lang="en-GB" b="1" dirty="0"/>
              <a:t> se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užitečnosti</a:t>
            </a:r>
            <a:r>
              <a:rPr lang="en-GB" dirty="0"/>
              <a:t> je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vzdát</a:t>
            </a:r>
            <a:r>
              <a:rPr lang="en-GB" dirty="0"/>
              <a:t> se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menšího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relativně</a:t>
            </a:r>
            <a:r>
              <a:rPr lang="en-GB" dirty="0"/>
              <a:t> </a:t>
            </a:r>
            <a:r>
              <a:rPr lang="en-GB" dirty="0" err="1"/>
              <a:t>málo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Preference </a:t>
            </a:r>
            <a:r>
              <a:rPr lang="en-GB" b="1" dirty="0" err="1"/>
              <a:t>diverzifikace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Spotřebitelé</a:t>
            </a:r>
            <a:r>
              <a:rPr lang="en-GB" dirty="0"/>
              <a:t> </a:t>
            </a:r>
            <a:r>
              <a:rPr lang="en-GB" dirty="0" err="1"/>
              <a:t>obvykle</a:t>
            </a:r>
            <a:r>
              <a:rPr lang="en-GB" dirty="0"/>
              <a:t> </a:t>
            </a:r>
            <a:r>
              <a:rPr lang="en-GB" dirty="0" err="1"/>
              <a:t>preferují</a:t>
            </a:r>
            <a:r>
              <a:rPr lang="en-GB" dirty="0"/>
              <a:t> </a:t>
            </a:r>
            <a:r>
              <a:rPr lang="en-GB" dirty="0" err="1"/>
              <a:t>vyváženou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namísto</a:t>
            </a:r>
            <a:r>
              <a:rPr lang="en-GB" dirty="0"/>
              <a:t> </a:t>
            </a:r>
            <a:r>
              <a:rPr lang="en-GB" dirty="0" err="1"/>
              <a:t>extrémní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z </a:t>
            </a:r>
            <a:r>
              <a:rPr lang="en-GB" dirty="0" err="1"/>
              <a:t>nich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Proto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konvexní</a:t>
            </a:r>
            <a:r>
              <a:rPr lang="en-GB" dirty="0"/>
              <a:t> –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různorodé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Matematické</a:t>
            </a:r>
            <a:r>
              <a:rPr lang="en-GB" b="1" dirty="0"/>
              <a:t> </a:t>
            </a:r>
            <a:r>
              <a:rPr lang="en-GB" b="1" dirty="0" err="1"/>
              <a:t>vyjádření</a:t>
            </a:r>
            <a:r>
              <a:rPr lang="en-GB" b="1" dirty="0"/>
              <a:t> </a:t>
            </a:r>
            <a:r>
              <a:rPr lang="en-GB" b="1" dirty="0" err="1"/>
              <a:t>konvexnosti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Konvexní</a:t>
            </a:r>
            <a:r>
              <a:rPr lang="en-GB" dirty="0"/>
              <a:t> </a:t>
            </a:r>
            <a:r>
              <a:rPr lang="en-GB" dirty="0" err="1"/>
              <a:t>tvar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druhá</a:t>
            </a:r>
            <a:r>
              <a:rPr lang="en-GB" dirty="0"/>
              <a:t> </a:t>
            </a:r>
            <a:r>
              <a:rPr lang="en-GB" dirty="0" err="1"/>
              <a:t>derivace</a:t>
            </a:r>
            <a:r>
              <a:rPr lang="en-GB" dirty="0"/>
              <a:t> </a:t>
            </a:r>
            <a:r>
              <a:rPr lang="en-GB" dirty="0" err="1"/>
              <a:t>užitkové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je </a:t>
            </a:r>
            <a:r>
              <a:rPr lang="en-GB" b="1" dirty="0" err="1"/>
              <a:t>kladná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odpovídá</a:t>
            </a:r>
            <a:r>
              <a:rPr lang="en-GB" dirty="0"/>
              <a:t> </a:t>
            </a:r>
            <a:r>
              <a:rPr lang="en-GB" dirty="0" err="1"/>
              <a:t>klesající</a:t>
            </a:r>
            <a:r>
              <a:rPr lang="en-GB" dirty="0"/>
              <a:t> MRS.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Formálně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je </a:t>
            </a:r>
            <a:r>
              <a:rPr lang="en-GB" dirty="0" err="1"/>
              <a:t>užitková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U(</a:t>
            </a:r>
            <a:r>
              <a:rPr lang="en-GB" dirty="0" err="1"/>
              <a:t>x,y</a:t>
            </a:r>
            <a:r>
              <a:rPr lang="en-GB" dirty="0"/>
              <a:t>)U(x, y)U(</a:t>
            </a:r>
            <a:r>
              <a:rPr lang="en-GB" dirty="0" err="1"/>
              <a:t>x,y</a:t>
            </a:r>
            <a:r>
              <a:rPr lang="en-GB" dirty="0"/>
              <a:t>) </a:t>
            </a:r>
            <a:r>
              <a:rPr lang="en-GB" dirty="0" err="1"/>
              <a:t>kvazikonvexní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konvexní</a:t>
            </a:r>
            <a:r>
              <a:rPr lang="en-GB" dirty="0"/>
              <a:t>.</a:t>
            </a:r>
          </a:p>
          <a:p>
            <a:r>
              <a:rPr lang="en-GB" b="1" dirty="0" err="1"/>
              <a:t>Grafická</a:t>
            </a:r>
            <a:r>
              <a:rPr lang="en-GB" b="1" dirty="0"/>
              <a:t> </a:t>
            </a:r>
            <a:r>
              <a:rPr lang="en-GB" b="1" dirty="0" err="1"/>
              <a:t>interpretace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Na </a:t>
            </a:r>
            <a:r>
              <a:rPr lang="en-GB" dirty="0" err="1"/>
              <a:t>osách</a:t>
            </a:r>
            <a:r>
              <a:rPr lang="en-GB" dirty="0"/>
              <a:t> </a:t>
            </a:r>
            <a:r>
              <a:rPr lang="en-GB" dirty="0" err="1"/>
              <a:t>grafu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jídlo</a:t>
            </a:r>
            <a:r>
              <a:rPr lang="en-GB" dirty="0"/>
              <a:t> a </a:t>
            </a:r>
            <a:r>
              <a:rPr lang="en-GB" dirty="0" err="1"/>
              <a:t>oblečení</a:t>
            </a:r>
            <a:r>
              <a:rPr lang="en-GB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a </a:t>
            </a:r>
            <a:r>
              <a:rPr lang="en-GB" b="1" dirty="0" err="1"/>
              <a:t>konvexní</a:t>
            </a:r>
            <a:r>
              <a:rPr lang="en-GB" dirty="0"/>
              <a:t> k </a:t>
            </a:r>
            <a:r>
              <a:rPr lang="en-GB" dirty="0" err="1"/>
              <a:t>počátku</a:t>
            </a:r>
            <a:r>
              <a:rPr lang="en-GB" dirty="0"/>
              <a:t> – </a:t>
            </a:r>
            <a:r>
              <a:rPr lang="en-GB" dirty="0" err="1"/>
              <a:t>ukazují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nahrazuje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, ale </a:t>
            </a:r>
            <a:r>
              <a:rPr lang="en-GB" dirty="0" err="1"/>
              <a:t>postupně</a:t>
            </a:r>
            <a:r>
              <a:rPr lang="en-GB" dirty="0"/>
              <a:t> </a:t>
            </a:r>
            <a:r>
              <a:rPr lang="en-GB" dirty="0" err="1"/>
              <a:t>méně</a:t>
            </a:r>
            <a:r>
              <a:rPr lang="en-GB" dirty="0"/>
              <a:t> </a:t>
            </a:r>
            <a:r>
              <a:rPr lang="en-GB" dirty="0" err="1"/>
              <a:t>ochotně</a:t>
            </a:r>
            <a:r>
              <a:rPr lang="en-GB" dirty="0"/>
              <a:t>.</a:t>
            </a:r>
          </a:p>
          <a:p>
            <a:r>
              <a:rPr lang="en-GB" b="1" dirty="0" err="1"/>
              <a:t>Výjimky</a:t>
            </a:r>
            <a:r>
              <a:rPr lang="en-GB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Perfektní</a:t>
            </a:r>
            <a:r>
              <a:rPr lang="en-GB" b="1" dirty="0"/>
              <a:t> </a:t>
            </a:r>
            <a:r>
              <a:rPr lang="en-GB" b="1" dirty="0" err="1"/>
              <a:t>substituty</a:t>
            </a:r>
            <a:r>
              <a:rPr lang="en-GB" dirty="0"/>
              <a:t>: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rovné</a:t>
            </a:r>
            <a:r>
              <a:rPr lang="en-GB" b="1" dirty="0"/>
              <a:t> </a:t>
            </a:r>
            <a:r>
              <a:rPr lang="en-GB" b="1" dirty="0" err="1"/>
              <a:t>čáry</a:t>
            </a:r>
            <a:r>
              <a:rPr lang="en-GB" dirty="0"/>
              <a:t> (</a:t>
            </a:r>
            <a:r>
              <a:rPr lang="en-GB" dirty="0" err="1"/>
              <a:t>konvexita</a:t>
            </a:r>
            <a:r>
              <a:rPr lang="en-GB" dirty="0"/>
              <a:t> </a:t>
            </a:r>
            <a:r>
              <a:rPr lang="en-GB" dirty="0" err="1"/>
              <a:t>neexistuje</a:t>
            </a:r>
            <a:r>
              <a:rPr lang="en-GB" dirty="0"/>
              <a:t>),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je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nahrazovat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stálém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Perfektní</a:t>
            </a:r>
            <a:r>
              <a:rPr lang="en-GB" b="1" dirty="0"/>
              <a:t> </a:t>
            </a:r>
            <a:r>
              <a:rPr lang="en-GB" b="1" dirty="0" err="1"/>
              <a:t>komplementy</a:t>
            </a:r>
            <a:r>
              <a:rPr lang="en-GB" dirty="0"/>
              <a:t>: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b="1" dirty="0" err="1"/>
              <a:t>tvar</a:t>
            </a:r>
            <a:r>
              <a:rPr lang="en-GB" b="1" dirty="0"/>
              <a:t> </a:t>
            </a:r>
            <a:r>
              <a:rPr lang="en-GB" b="1" dirty="0" err="1"/>
              <a:t>písmene</a:t>
            </a:r>
            <a:r>
              <a:rPr lang="en-GB" b="1" dirty="0"/>
              <a:t> L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 se </a:t>
            </a:r>
            <a:r>
              <a:rPr lang="en-GB" dirty="0" err="1"/>
              <a:t>spotřebovávají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fixním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boty</a:t>
            </a:r>
            <a:r>
              <a:rPr lang="en-GB" dirty="0"/>
              <a:t> – </a:t>
            </a:r>
            <a:r>
              <a:rPr lang="en-GB" dirty="0" err="1"/>
              <a:t>pravá</a:t>
            </a:r>
            <a:r>
              <a:rPr lang="en-GB" dirty="0"/>
              <a:t> a </a:t>
            </a:r>
            <a:r>
              <a:rPr lang="en-GB" dirty="0" err="1"/>
              <a:t>levá</a:t>
            </a:r>
            <a:r>
              <a:rPr lang="en-GB" dirty="0"/>
              <a:t>).</a:t>
            </a:r>
          </a:p>
          <a:p>
            <a:r>
              <a:rPr lang="en-GB" dirty="0" err="1"/>
              <a:t>Konvexita</a:t>
            </a:r>
            <a:r>
              <a:rPr lang="en-GB" dirty="0"/>
              <a:t> </a:t>
            </a:r>
            <a:r>
              <a:rPr lang="en-GB" dirty="0" err="1"/>
              <a:t>indiferenčních</a:t>
            </a:r>
            <a:r>
              <a:rPr lang="en-GB" dirty="0"/>
              <a:t> </a:t>
            </a:r>
            <a:r>
              <a:rPr lang="en-GB" dirty="0" err="1"/>
              <a:t>křivek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vyjadřuje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princip</a:t>
            </a:r>
            <a:r>
              <a:rPr lang="en-GB" dirty="0"/>
              <a:t> </a:t>
            </a:r>
            <a:r>
              <a:rPr lang="en-GB" b="1" dirty="0" err="1"/>
              <a:t>snižující</a:t>
            </a:r>
            <a:r>
              <a:rPr lang="en-GB" b="1" dirty="0"/>
              <a:t> se </a:t>
            </a: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míry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dirty="0"/>
              <a:t> a preference pro </a:t>
            </a:r>
            <a:r>
              <a:rPr lang="en-GB" dirty="0" err="1"/>
              <a:t>diverzifikaci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200" dirty="0">
                <a:latin typeface="Times New Roman" panose="02020603050405020304" pitchFamily="18" charset="0"/>
              </a:rPr>
              <a:t>V současnosti se myšlenka „homo </a:t>
            </a:r>
            <a:r>
              <a:rPr lang="cs-CZ" altLang="cs-CZ" sz="1200" dirty="0" err="1">
                <a:latin typeface="Times New Roman" panose="02020603050405020304" pitchFamily="18" charset="0"/>
              </a:rPr>
              <a:t>economicus</a:t>
            </a:r>
            <a:r>
              <a:rPr lang="cs-CZ" altLang="cs-CZ" sz="1200" dirty="0">
                <a:latin typeface="Times New Roman" panose="02020603050405020304" pitchFamily="18" charset="0"/>
              </a:rPr>
              <a:t>“ označuje jako teorie racionální volby spotřebitele.</a:t>
            </a:r>
          </a:p>
          <a:p>
            <a:pPr eaLnBrk="1" hangingPunct="1">
              <a:lnSpc>
                <a:spcPct val="80000"/>
              </a:lnSpc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>
                <a:latin typeface="Times New Roman" panose="02020603050405020304" pitchFamily="18" charset="0"/>
              </a:rPr>
              <a:t>          lidé činí nejrůznější ekonomická rozhodnutí založená na nákladech a přínosech (bankovní lupič – přínosy ˃ náklady)</a:t>
            </a:r>
          </a:p>
          <a:p>
            <a:pPr eaLnBrk="1" hangingPunct="1">
              <a:lnSpc>
                <a:spcPct val="80000"/>
              </a:lnSpc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>
                <a:latin typeface="Times New Roman" panose="02020603050405020304" pitchFamily="18" charset="0"/>
              </a:rPr>
              <a:t>          1992 Gary </a:t>
            </a:r>
            <a:r>
              <a:rPr lang="cs-CZ" altLang="cs-CZ" sz="1200" dirty="0" err="1">
                <a:latin typeface="Times New Roman" panose="02020603050405020304" pitchFamily="18" charset="0"/>
              </a:rPr>
              <a:t>Becker</a:t>
            </a:r>
            <a:r>
              <a:rPr lang="cs-CZ" altLang="cs-CZ" sz="1200" dirty="0">
                <a:latin typeface="Times New Roman" panose="02020603050405020304" pitchFamily="18" charset="0"/>
              </a:rPr>
              <a:t> (Nobelova cena za ekonomii v oblasti TRV – aplikace na rodinu, zločiny a lidský kapitál)</a:t>
            </a:r>
          </a:p>
          <a:p>
            <a:pPr eaLnBrk="1" hangingPunct="1">
              <a:lnSpc>
                <a:spcPct val="80000"/>
              </a:lnSpc>
            </a:pPr>
            <a:endParaRPr lang="cs-CZ" altLang="cs-CZ" sz="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>
                <a:latin typeface="Times New Roman" panose="02020603050405020304" pitchFamily="18" charset="0"/>
              </a:rPr>
              <a:t>Je idea TRV realistická?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Dokonalé</a:t>
            </a:r>
            <a:r>
              <a:rPr lang="en-GB" dirty="0"/>
              <a:t> </a:t>
            </a:r>
            <a:r>
              <a:rPr lang="en-GB" dirty="0" err="1"/>
              <a:t>substituty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b="1" dirty="0" err="1"/>
              <a:t>vnímá</a:t>
            </a:r>
            <a:r>
              <a:rPr lang="en-GB" b="1" dirty="0"/>
              <a:t> 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plně</a:t>
            </a:r>
            <a:r>
              <a:rPr lang="en-GB" b="1" dirty="0"/>
              <a:t> </a:t>
            </a:r>
            <a:r>
              <a:rPr lang="en-GB" b="1" dirty="0" err="1"/>
              <a:t>zaměnitelné</a:t>
            </a:r>
            <a:r>
              <a:rPr lang="en-GB" dirty="0"/>
              <a:t> v </a:t>
            </a:r>
            <a:r>
              <a:rPr lang="en-GB" dirty="0" err="1"/>
              <a:t>pevném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. </a:t>
            </a:r>
            <a:r>
              <a:rPr lang="en-GB" dirty="0" err="1"/>
              <a:t>Například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Různé</a:t>
            </a:r>
            <a:r>
              <a:rPr lang="en-GB" b="1" dirty="0"/>
              <a:t> </a:t>
            </a:r>
            <a:r>
              <a:rPr lang="en-GB" b="1" dirty="0" err="1"/>
              <a:t>značky</a:t>
            </a:r>
            <a:r>
              <a:rPr lang="en-GB" b="1" dirty="0"/>
              <a:t> </a:t>
            </a:r>
            <a:r>
              <a:rPr lang="en-GB" b="1" dirty="0" err="1"/>
              <a:t>cukru</a:t>
            </a:r>
            <a:r>
              <a:rPr lang="en-GB" b="1" dirty="0"/>
              <a:t> (</a:t>
            </a:r>
            <a:r>
              <a:rPr lang="en-GB" b="1" dirty="0" err="1"/>
              <a:t>pokud</a:t>
            </a:r>
            <a:r>
              <a:rPr lang="en-GB" b="1" dirty="0"/>
              <a:t> </a:t>
            </a:r>
            <a:r>
              <a:rPr lang="en-GB" b="1" dirty="0" err="1"/>
              <a:t>spotřebiteli</a:t>
            </a:r>
            <a:r>
              <a:rPr lang="en-GB" b="1" dirty="0"/>
              <a:t> </a:t>
            </a:r>
            <a:r>
              <a:rPr lang="en-GB" b="1" dirty="0" err="1"/>
              <a:t>nezáleží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značce</a:t>
            </a:r>
            <a:r>
              <a:rPr lang="en-GB" b="1" dirty="0"/>
              <a:t>).</a:t>
            </a:r>
            <a:endParaRPr lang="en-GB" dirty="0"/>
          </a:p>
          <a:p>
            <a:endParaRPr lang="cs-CZ" b="1" dirty="0"/>
          </a:p>
          <a:p>
            <a:r>
              <a:rPr lang="en-GB" b="1" dirty="0" err="1"/>
              <a:t>Vlastnosti</a:t>
            </a:r>
            <a:r>
              <a:rPr lang="en-GB" b="1" dirty="0"/>
              <a:t> </a:t>
            </a:r>
            <a:r>
              <a:rPr lang="en-GB" b="1" dirty="0" err="1"/>
              <a:t>MRSc</a:t>
            </a:r>
            <a:r>
              <a:rPr lang="en-GB" b="1" dirty="0"/>
              <a:t> u </a:t>
            </a:r>
            <a:r>
              <a:rPr lang="en-GB" b="1" dirty="0" err="1"/>
              <a:t>dokonalých</a:t>
            </a:r>
            <a:r>
              <a:rPr lang="en-GB" b="1" dirty="0"/>
              <a:t> </a:t>
            </a:r>
            <a:r>
              <a:rPr lang="en-GB" b="1" dirty="0" err="1"/>
              <a:t>substitutů</a:t>
            </a:r>
            <a:r>
              <a:rPr lang="en-GB" b="1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MRS je </a:t>
            </a:r>
            <a:r>
              <a:rPr lang="en-GB" b="1" dirty="0" err="1"/>
              <a:t>konstantní</a:t>
            </a:r>
            <a:r>
              <a:rPr lang="en-GB" dirty="0"/>
              <a:t> – </a:t>
            </a:r>
            <a:r>
              <a:rPr lang="en-GB" dirty="0" err="1"/>
              <a:t>spotřebitel</a:t>
            </a:r>
            <a:r>
              <a:rPr lang="en-GB" dirty="0"/>
              <a:t> je </a:t>
            </a:r>
            <a:r>
              <a:rPr lang="en-GB" dirty="0" err="1"/>
              <a:t>vždy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nahrazovat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stejném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Indiferenční</a:t>
            </a:r>
            <a:r>
              <a:rPr lang="en-GB" b="1" dirty="0"/>
              <a:t> </a:t>
            </a:r>
            <a:r>
              <a:rPr lang="en-GB" b="1" dirty="0" err="1"/>
              <a:t>křivky</a:t>
            </a:r>
            <a:r>
              <a:rPr lang="en-GB" b="1" dirty="0"/>
              <a:t> </a:t>
            </a:r>
            <a:r>
              <a:rPr lang="en-GB" b="1" dirty="0" err="1"/>
              <a:t>jsou</a:t>
            </a:r>
            <a:r>
              <a:rPr lang="en-GB" b="1" dirty="0"/>
              <a:t> </a:t>
            </a:r>
            <a:r>
              <a:rPr lang="en-GB" b="1" dirty="0" err="1"/>
              <a:t>přímky</a:t>
            </a:r>
            <a:r>
              <a:rPr lang="en-GB" b="1" dirty="0"/>
              <a:t> se </a:t>
            </a:r>
            <a:r>
              <a:rPr lang="en-GB" b="1" dirty="0" err="1"/>
              <a:t>záporným</a:t>
            </a:r>
            <a:r>
              <a:rPr lang="en-GB" b="1" dirty="0"/>
              <a:t> </a:t>
            </a:r>
            <a:r>
              <a:rPr lang="en-GB" b="1" dirty="0" err="1"/>
              <a:t>sklonem</a:t>
            </a:r>
            <a:r>
              <a:rPr lang="en-GB" dirty="0"/>
              <a:t> –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spotřebiteli</a:t>
            </a:r>
            <a:r>
              <a:rPr lang="en-GB" dirty="0"/>
              <a:t> je </a:t>
            </a:r>
            <a:r>
              <a:rPr lang="en-GB" dirty="0" err="1"/>
              <a:t>jedno</a:t>
            </a:r>
            <a:r>
              <a:rPr lang="en-GB" dirty="0"/>
              <a:t>, v </a:t>
            </a:r>
            <a:r>
              <a:rPr lang="en-GB" dirty="0" err="1"/>
              <a:t>jakém</a:t>
            </a:r>
            <a:r>
              <a:rPr lang="en-GB" dirty="0"/>
              <a:t> </a:t>
            </a:r>
            <a:r>
              <a:rPr lang="en-GB" dirty="0" err="1"/>
              <a:t>mixu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Indiferenční</a:t>
            </a:r>
            <a:r>
              <a:rPr lang="en-GB" b="1" dirty="0"/>
              <a:t> </a:t>
            </a:r>
            <a:r>
              <a:rPr lang="en-GB" b="1" dirty="0" err="1"/>
              <a:t>křivky</a:t>
            </a:r>
            <a:r>
              <a:rPr lang="en-GB" b="1" dirty="0"/>
              <a:t> pro </a:t>
            </a:r>
            <a:r>
              <a:rPr lang="en-GB" b="1" dirty="0" err="1"/>
              <a:t>dokonalé</a:t>
            </a:r>
            <a:r>
              <a:rPr lang="en-GB" b="1" dirty="0"/>
              <a:t> </a:t>
            </a:r>
            <a:r>
              <a:rPr lang="en-GB" b="1" dirty="0" err="1"/>
              <a:t>komplementy</a:t>
            </a:r>
            <a:endParaRPr lang="en-GB" b="1" dirty="0"/>
          </a:p>
          <a:p>
            <a:r>
              <a:rPr lang="en-GB" dirty="0" err="1"/>
              <a:t>Dokonalé</a:t>
            </a:r>
            <a:r>
              <a:rPr lang="en-GB" dirty="0"/>
              <a:t> </a:t>
            </a:r>
            <a:r>
              <a:rPr lang="en-GB" dirty="0" err="1"/>
              <a:t>komplementy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statky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b="1" dirty="0" err="1"/>
              <a:t>spotřebitel</a:t>
            </a:r>
            <a:r>
              <a:rPr lang="en-GB" b="1" dirty="0"/>
              <a:t> </a:t>
            </a:r>
            <a:r>
              <a:rPr lang="en-GB" b="1" dirty="0" err="1"/>
              <a:t>vždy</a:t>
            </a:r>
            <a:r>
              <a:rPr lang="en-GB" b="1" dirty="0"/>
              <a:t> </a:t>
            </a:r>
            <a:r>
              <a:rPr lang="en-GB" b="1" dirty="0" err="1"/>
              <a:t>používá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fixním</a:t>
            </a:r>
            <a:r>
              <a:rPr lang="en-GB" b="1" dirty="0"/>
              <a:t> </a:t>
            </a:r>
            <a:r>
              <a:rPr lang="en-GB" b="1" dirty="0" err="1"/>
              <a:t>poměru</a:t>
            </a:r>
            <a:r>
              <a:rPr lang="en-GB" dirty="0"/>
              <a:t>. </a:t>
            </a:r>
            <a:r>
              <a:rPr lang="en-GB" dirty="0" err="1"/>
              <a:t>Příklady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Levá</a:t>
            </a:r>
            <a:r>
              <a:rPr lang="en-GB" b="1" dirty="0"/>
              <a:t> a </a:t>
            </a:r>
            <a:r>
              <a:rPr lang="en-GB" b="1" dirty="0" err="1"/>
              <a:t>pravá</a:t>
            </a:r>
            <a:r>
              <a:rPr lang="en-GB" b="1" dirty="0"/>
              <a:t> bota</a:t>
            </a:r>
            <a:r>
              <a:rPr lang="en-GB" dirty="0"/>
              <a:t> – k </a:t>
            </a:r>
            <a:r>
              <a:rPr lang="en-GB" dirty="0" err="1"/>
              <a:t>ničemu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10 </a:t>
            </a:r>
            <a:r>
              <a:rPr lang="en-GB" dirty="0" err="1"/>
              <a:t>levých</a:t>
            </a:r>
            <a:r>
              <a:rPr lang="en-GB" dirty="0"/>
              <a:t> bot a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</a:t>
            </a:r>
            <a:r>
              <a:rPr lang="en-GB" dirty="0" err="1"/>
              <a:t>pravou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Káva</a:t>
            </a:r>
            <a:r>
              <a:rPr lang="en-GB" b="1" dirty="0"/>
              <a:t> a </a:t>
            </a:r>
            <a:r>
              <a:rPr lang="en-GB" b="1" dirty="0" err="1"/>
              <a:t>cukr</a:t>
            </a:r>
            <a:r>
              <a:rPr lang="en-GB" b="1" dirty="0"/>
              <a:t> (pro </a:t>
            </a:r>
            <a:r>
              <a:rPr lang="en-GB" b="1" dirty="0" err="1"/>
              <a:t>někoho</a:t>
            </a:r>
            <a:r>
              <a:rPr lang="en-GB" b="1" dirty="0"/>
              <a:t>, </a:t>
            </a:r>
            <a:r>
              <a:rPr lang="en-GB" b="1" dirty="0" err="1"/>
              <a:t>kdo</a:t>
            </a:r>
            <a:r>
              <a:rPr lang="en-GB" b="1" dirty="0"/>
              <a:t> </a:t>
            </a:r>
            <a:r>
              <a:rPr lang="en-GB" b="1" dirty="0" err="1"/>
              <a:t>vždy</a:t>
            </a:r>
            <a:r>
              <a:rPr lang="en-GB" b="1" dirty="0"/>
              <a:t> </a:t>
            </a:r>
            <a:r>
              <a:rPr lang="en-GB" b="1" dirty="0" err="1"/>
              <a:t>dává</a:t>
            </a:r>
            <a:r>
              <a:rPr lang="en-GB" b="1" dirty="0"/>
              <a:t> </a:t>
            </a:r>
            <a:r>
              <a:rPr lang="en-GB" b="1" dirty="0" err="1"/>
              <a:t>jednu</a:t>
            </a:r>
            <a:r>
              <a:rPr lang="en-GB" b="1" dirty="0"/>
              <a:t> </a:t>
            </a:r>
            <a:r>
              <a:rPr lang="en-GB" b="1" dirty="0" err="1"/>
              <a:t>lžičku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šálek</a:t>
            </a:r>
            <a:r>
              <a:rPr lang="en-GB" b="1" dirty="0"/>
              <a:t>).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Auto a </a:t>
            </a:r>
            <a:r>
              <a:rPr lang="en-GB" b="1" dirty="0" err="1"/>
              <a:t>benzín</a:t>
            </a:r>
            <a:r>
              <a:rPr lang="en-GB" dirty="0"/>
              <a:t> – auto bez </a:t>
            </a:r>
            <a:r>
              <a:rPr lang="en-GB" dirty="0" err="1"/>
              <a:t>benzínu</a:t>
            </a:r>
            <a:r>
              <a:rPr lang="en-GB" dirty="0"/>
              <a:t> </a:t>
            </a:r>
            <a:r>
              <a:rPr lang="en-GB" dirty="0" err="1"/>
              <a:t>nepojede</a:t>
            </a:r>
            <a:r>
              <a:rPr lang="en-GB" dirty="0"/>
              <a:t>, </a:t>
            </a:r>
            <a:r>
              <a:rPr lang="en-GB" dirty="0" err="1"/>
              <a:t>benzín</a:t>
            </a:r>
            <a:r>
              <a:rPr lang="en-GB" dirty="0"/>
              <a:t> bez </a:t>
            </a:r>
            <a:r>
              <a:rPr lang="en-GB" dirty="0" err="1"/>
              <a:t>auta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užitečný</a:t>
            </a:r>
            <a:r>
              <a:rPr lang="en-GB" dirty="0"/>
              <a:t>.</a:t>
            </a:r>
          </a:p>
          <a:p>
            <a:r>
              <a:rPr lang="en-GB" b="1" dirty="0" err="1"/>
              <a:t>Tvar</a:t>
            </a:r>
            <a:r>
              <a:rPr lang="en-GB" b="1" dirty="0"/>
              <a:t> </a:t>
            </a:r>
            <a:r>
              <a:rPr lang="en-GB" b="1" dirty="0" err="1"/>
              <a:t>indiferenčních</a:t>
            </a:r>
            <a:r>
              <a:rPr lang="en-GB" b="1" dirty="0"/>
              <a:t> </a:t>
            </a:r>
            <a:r>
              <a:rPr lang="en-GB" b="1" dirty="0" err="1"/>
              <a:t>křivek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Mají</a:t>
            </a:r>
            <a:r>
              <a:rPr lang="en-GB" b="1" dirty="0"/>
              <a:t> </a:t>
            </a:r>
            <a:r>
              <a:rPr lang="en-GB" b="1" dirty="0" err="1"/>
              <a:t>tvar</a:t>
            </a:r>
            <a:r>
              <a:rPr lang="en-GB" b="1" dirty="0"/>
              <a:t> </a:t>
            </a:r>
            <a:r>
              <a:rPr lang="en-GB" b="1" dirty="0" err="1"/>
              <a:t>písmene</a:t>
            </a:r>
            <a:r>
              <a:rPr lang="en-GB" b="1" dirty="0"/>
              <a:t> „L“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Roh „L“ </a:t>
            </a:r>
            <a:r>
              <a:rPr lang="en-GB" b="1" dirty="0" err="1"/>
              <a:t>odpovídá</a:t>
            </a:r>
            <a:r>
              <a:rPr lang="en-GB" b="1" dirty="0"/>
              <a:t> </a:t>
            </a:r>
            <a:r>
              <a:rPr lang="en-GB" b="1" dirty="0" err="1"/>
              <a:t>optimálnímu</a:t>
            </a:r>
            <a:r>
              <a:rPr lang="en-GB" b="1" dirty="0"/>
              <a:t> </a:t>
            </a:r>
            <a:r>
              <a:rPr lang="en-GB" b="1" dirty="0" err="1"/>
              <a:t>poměru</a:t>
            </a:r>
            <a:r>
              <a:rPr lang="en-GB" dirty="0"/>
              <a:t> – </a:t>
            </a:r>
            <a:r>
              <a:rPr lang="en-GB" dirty="0" err="1"/>
              <a:t>jakmile</a:t>
            </a:r>
            <a:r>
              <a:rPr lang="en-GB" dirty="0"/>
              <a:t> </a:t>
            </a:r>
            <a:r>
              <a:rPr lang="en-GB" dirty="0" err="1"/>
              <a:t>dosáhnu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poměru</a:t>
            </a:r>
            <a:r>
              <a:rPr lang="en-GB" dirty="0"/>
              <a:t>, </a:t>
            </a:r>
            <a:r>
              <a:rPr lang="en-GB" dirty="0" err="1"/>
              <a:t>jakékoli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(bez </a:t>
            </a:r>
            <a:r>
              <a:rPr lang="en-GB" dirty="0" err="1"/>
              <a:t>navýšení</a:t>
            </a:r>
            <a:r>
              <a:rPr lang="en-GB" dirty="0"/>
              <a:t> </a:t>
            </a:r>
            <a:r>
              <a:rPr lang="en-GB" dirty="0" err="1"/>
              <a:t>druhého</a:t>
            </a:r>
            <a:r>
              <a:rPr lang="en-GB" dirty="0"/>
              <a:t>) </a:t>
            </a:r>
            <a:r>
              <a:rPr lang="en-GB" dirty="0" err="1"/>
              <a:t>užitku</a:t>
            </a:r>
            <a:r>
              <a:rPr lang="en-GB" dirty="0"/>
              <a:t> </a:t>
            </a:r>
            <a:r>
              <a:rPr lang="en-GB" dirty="0" err="1"/>
              <a:t>nepřidá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Když</a:t>
            </a:r>
            <a:r>
              <a:rPr lang="en-GB" b="1" dirty="0"/>
              <a:t> </a:t>
            </a:r>
            <a:r>
              <a:rPr lang="en-GB" b="1" dirty="0" err="1"/>
              <a:t>máme</a:t>
            </a:r>
            <a:r>
              <a:rPr lang="en-GB" b="1" dirty="0"/>
              <a:t> </a:t>
            </a:r>
            <a:r>
              <a:rPr lang="en-GB" b="1" dirty="0" err="1"/>
              <a:t>správný</a:t>
            </a:r>
            <a:r>
              <a:rPr lang="en-GB" b="1" dirty="0"/>
              <a:t> </a:t>
            </a:r>
            <a:r>
              <a:rPr lang="en-GB" b="1" dirty="0" err="1"/>
              <a:t>poměr</a:t>
            </a:r>
            <a:r>
              <a:rPr lang="en-GB" b="1" dirty="0"/>
              <a:t> </a:t>
            </a:r>
            <a:r>
              <a:rPr lang="en-GB" b="1" dirty="0" err="1"/>
              <a:t>statků</a:t>
            </a:r>
            <a:r>
              <a:rPr lang="en-GB" b="1" dirty="0"/>
              <a:t>, </a:t>
            </a:r>
            <a:r>
              <a:rPr lang="en-GB" b="1" dirty="0" err="1"/>
              <a:t>MRSc</a:t>
            </a:r>
            <a:r>
              <a:rPr lang="en-GB" b="1" dirty="0"/>
              <a:t> </a:t>
            </a:r>
            <a:r>
              <a:rPr lang="en-GB" b="1" dirty="0" err="1"/>
              <a:t>není</a:t>
            </a:r>
            <a:r>
              <a:rPr lang="en-GB" b="1" dirty="0"/>
              <a:t> </a:t>
            </a:r>
            <a:r>
              <a:rPr lang="en-GB" b="1" dirty="0" err="1"/>
              <a:t>definována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změně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.</a:t>
            </a:r>
            <a:r>
              <a:rPr lang="cs-CZ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Mimo</a:t>
            </a:r>
            <a:r>
              <a:rPr lang="en-GB" b="1" dirty="0"/>
              <a:t> </a:t>
            </a:r>
            <a:r>
              <a:rPr lang="en-GB" b="1" dirty="0" err="1"/>
              <a:t>optimální</a:t>
            </a:r>
            <a:r>
              <a:rPr lang="en-GB" b="1" dirty="0"/>
              <a:t> </a:t>
            </a:r>
            <a:r>
              <a:rPr lang="en-GB" b="1" dirty="0" err="1"/>
              <a:t>poměr</a:t>
            </a:r>
            <a:r>
              <a:rPr lang="en-GB" b="1" dirty="0"/>
              <a:t> je </a:t>
            </a:r>
            <a:r>
              <a:rPr lang="en-GB" b="1" dirty="0" err="1"/>
              <a:t>MRSc</a:t>
            </a:r>
            <a:r>
              <a:rPr lang="en-GB" b="1" dirty="0"/>
              <a:t> </a:t>
            </a:r>
            <a:r>
              <a:rPr lang="en-GB" b="1" dirty="0" err="1"/>
              <a:t>nulová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nekonečná</a:t>
            </a:r>
            <a:r>
              <a:rPr lang="en-GB" dirty="0"/>
              <a:t>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máme</a:t>
            </a:r>
            <a:r>
              <a:rPr lang="en-GB" dirty="0"/>
              <a:t> </a:t>
            </a:r>
            <a:r>
              <a:rPr lang="en-GB" dirty="0" err="1"/>
              <a:t>příliš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,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smysl</a:t>
            </a:r>
            <a:r>
              <a:rPr lang="en-GB" dirty="0"/>
              <a:t> </a:t>
            </a:r>
            <a:r>
              <a:rPr lang="en-GB" dirty="0" err="1"/>
              <a:t>nahrazovat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 (MRS = 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nám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chybí</a:t>
            </a:r>
            <a:r>
              <a:rPr lang="en-GB" dirty="0"/>
              <a:t>, </a:t>
            </a:r>
            <a:r>
              <a:rPr lang="en-GB" dirty="0" err="1"/>
              <a:t>žádná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náhrada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 </a:t>
            </a:r>
            <a:r>
              <a:rPr lang="en-GB" dirty="0" err="1"/>
              <a:t>statkem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smysl</a:t>
            </a:r>
            <a:r>
              <a:rPr lang="en-GB" dirty="0"/>
              <a:t> (MRS → ∞).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budeme uvažovat, že ceny statků nezávisejí na množství, které spotřebitel nakupuje.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budeme uvažovat, že ceny statků nezávisejí na množství, které spotřebitel nakupuje.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MRSE bychom mohli odvodit analogicky jako MRSC, místo </a:t>
            </a:r>
            <a:r>
              <a:rPr lang="el-GR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Δ</a:t>
            </a:r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TU bychom zkoumali </a:t>
            </a:r>
            <a:r>
              <a:rPr lang="el-GR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Δ</a:t>
            </a:r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 a místo mezních užitků bychom použili ceny.</a:t>
            </a:r>
          </a:p>
          <a:p>
            <a:endParaRPr lang="cs-CZ" sz="1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cs-CZ" dirty="0"/>
              <a:t>M</a:t>
            </a:r>
            <a:r>
              <a:rPr lang="en-GB" dirty="0" err="1"/>
              <a:t>ezní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 err="1"/>
              <a:t>substituce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směně</a:t>
            </a:r>
            <a:r>
              <a:rPr lang="en-GB" dirty="0"/>
              <a:t> je </a:t>
            </a:r>
            <a:r>
              <a:rPr lang="en-GB" dirty="0" err="1"/>
              <a:t>opět</a:t>
            </a:r>
            <a:r>
              <a:rPr lang="en-GB" dirty="0"/>
              <a:t> </a:t>
            </a:r>
            <a:r>
              <a:rPr lang="en-GB" dirty="0" err="1"/>
              <a:t>směrnice</a:t>
            </a:r>
            <a:r>
              <a:rPr lang="en-GB" dirty="0"/>
              <a:t>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rozpočtu</a:t>
            </a:r>
            <a:r>
              <a:rPr lang="cs-CZ" dirty="0"/>
              <a:t> </a:t>
            </a:r>
            <a:r>
              <a:rPr lang="en-GB" dirty="0"/>
              <a:t>v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hodnotě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rozpočtu</a:t>
            </a:r>
            <a:r>
              <a:rPr lang="en-GB" dirty="0"/>
              <a:t> je </a:t>
            </a:r>
            <a:r>
              <a:rPr lang="en-GB" dirty="0" err="1"/>
              <a:t>klesající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MRSE bychom mohli odvodit analogicky jako MRSC, místo </a:t>
            </a:r>
            <a:r>
              <a:rPr lang="el-GR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Δ</a:t>
            </a:r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TU bychom zkoumali </a:t>
            </a:r>
            <a:r>
              <a:rPr lang="el-GR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Δ</a:t>
            </a:r>
            <a:r>
              <a:rPr lang="cs-CZ" altLang="cs-CZ" sz="12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 a místo mezních užitků bychom použili ceny.</a:t>
            </a:r>
          </a:p>
          <a:p>
            <a:endParaRPr lang="cs-CZ" sz="1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cs-CZ" dirty="0"/>
              <a:t>M</a:t>
            </a:r>
            <a:r>
              <a:rPr lang="en-GB" dirty="0" err="1"/>
              <a:t>ezní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 err="1"/>
              <a:t>substituce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směně</a:t>
            </a:r>
            <a:r>
              <a:rPr lang="en-GB" dirty="0"/>
              <a:t> je </a:t>
            </a:r>
            <a:r>
              <a:rPr lang="en-GB" dirty="0" err="1"/>
              <a:t>opět</a:t>
            </a:r>
            <a:r>
              <a:rPr lang="en-GB" dirty="0"/>
              <a:t> </a:t>
            </a:r>
            <a:r>
              <a:rPr lang="en-GB" dirty="0" err="1"/>
              <a:t>směrnice</a:t>
            </a:r>
            <a:r>
              <a:rPr lang="en-GB" dirty="0"/>
              <a:t>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rozpočtu</a:t>
            </a:r>
            <a:r>
              <a:rPr lang="cs-CZ" dirty="0"/>
              <a:t> </a:t>
            </a:r>
            <a:r>
              <a:rPr lang="en-GB" dirty="0"/>
              <a:t>v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hodnotě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rozpočtu</a:t>
            </a:r>
            <a:r>
              <a:rPr lang="en-GB" dirty="0"/>
              <a:t> je </a:t>
            </a:r>
            <a:r>
              <a:rPr lang="en-GB" dirty="0" err="1"/>
              <a:t>klesající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Potvrzuje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cs-CZ" dirty="0"/>
              <a:t>stejná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platí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v </a:t>
            </a:r>
            <a:r>
              <a:rPr lang="en-GB" dirty="0" err="1"/>
              <a:t>ordinalistické</a:t>
            </a:r>
            <a:r>
              <a:rPr lang="en-GB" dirty="0"/>
              <a:t> </a:t>
            </a:r>
            <a:r>
              <a:rPr lang="en-GB" dirty="0" err="1"/>
              <a:t>verzi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, </a:t>
            </a:r>
            <a:r>
              <a:rPr lang="en-GB" dirty="0" err="1"/>
              <a:t>mezní</a:t>
            </a:r>
            <a:r>
              <a:rPr lang="cs-CZ" dirty="0"/>
              <a:t>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ovšem</a:t>
            </a:r>
            <a:r>
              <a:rPr lang="en-GB" dirty="0"/>
              <a:t> </a:t>
            </a:r>
            <a:r>
              <a:rPr lang="en-GB" dirty="0" err="1"/>
              <a:t>nemůžeme</a:t>
            </a:r>
            <a:r>
              <a:rPr lang="en-GB" dirty="0"/>
              <a:t> </a:t>
            </a:r>
            <a:r>
              <a:rPr lang="en-GB" dirty="0" err="1"/>
              <a:t>zjistit</a:t>
            </a:r>
            <a:r>
              <a:rPr lang="en-GB" dirty="0"/>
              <a:t> </a:t>
            </a:r>
            <a:r>
              <a:rPr lang="en-GB" dirty="0" err="1"/>
              <a:t>přímo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Tyto axiomy tvoří základ teorie racionálních preferencí, která je klíčová pro analýzu užitku a rozhodování spotřebitele v ekonomii.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Takto definovaný statek Y, tzv. soukromý statek, je možno využít i v jiných případech.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Uvedené axiómy jsou zjednodušením, v realitě mohou nastat situace, kdy axiómy neplatí.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Axiom </a:t>
            </a:r>
            <a:r>
              <a:rPr lang="en-GB" b="1" dirty="0" err="1"/>
              <a:t>nenasycenosti</a:t>
            </a:r>
            <a:r>
              <a:rPr lang="en-GB" b="1" dirty="0"/>
              <a:t> (non-satiation, monotonicity)</a:t>
            </a:r>
            <a:r>
              <a:rPr lang="en-GB" dirty="0"/>
              <a:t> </a:t>
            </a:r>
            <a:r>
              <a:rPr lang="en-GB" dirty="0" err="1"/>
              <a:t>říká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b="1" dirty="0"/>
              <a:t>"</a:t>
            </a:r>
            <a:r>
              <a:rPr lang="en-GB" b="1" dirty="0" err="1"/>
              <a:t>více</a:t>
            </a:r>
            <a:r>
              <a:rPr lang="en-GB" b="1" dirty="0"/>
              <a:t> je </a:t>
            </a:r>
            <a:r>
              <a:rPr lang="en-GB" b="1" dirty="0" err="1"/>
              <a:t>vždy</a:t>
            </a:r>
            <a:r>
              <a:rPr lang="en-GB" b="1" dirty="0"/>
              <a:t> </a:t>
            </a:r>
            <a:r>
              <a:rPr lang="en-GB" b="1" dirty="0" err="1"/>
              <a:t>lepší</a:t>
            </a:r>
            <a:r>
              <a:rPr lang="en-GB" b="1" dirty="0"/>
              <a:t>"</a:t>
            </a:r>
            <a:r>
              <a:rPr lang="en-GB" dirty="0"/>
              <a:t> –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získat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bude</a:t>
            </a:r>
            <a:r>
              <a:rPr lang="en-GB" dirty="0"/>
              <a:t> to </a:t>
            </a:r>
            <a:r>
              <a:rPr lang="en-GB" dirty="0" err="1"/>
              <a:t>preferovat</a:t>
            </a:r>
            <a:r>
              <a:rPr lang="en-GB" dirty="0"/>
              <a:t>.</a:t>
            </a:r>
            <a:endParaRPr lang="cs-CZ" dirty="0"/>
          </a:p>
          <a:p>
            <a:r>
              <a:rPr lang="en-GB" b="1" dirty="0" err="1"/>
              <a:t>Příklad</a:t>
            </a:r>
            <a:r>
              <a:rPr lang="en-GB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 err="1"/>
              <a:t>Koš</a:t>
            </a:r>
            <a:r>
              <a:rPr lang="en-GB" dirty="0"/>
              <a:t> A=(3jablka,2chleby)</a:t>
            </a:r>
            <a:r>
              <a:rPr lang="cs-CZ" dirty="0"/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 err="1"/>
              <a:t>Koš</a:t>
            </a:r>
            <a:r>
              <a:rPr lang="en-GB" dirty="0"/>
              <a:t> B=(3jablka,3chleby)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koš</a:t>
            </a:r>
            <a:r>
              <a:rPr lang="en-GB" dirty="0"/>
              <a:t> B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chleba</a:t>
            </a:r>
            <a:r>
              <a:rPr lang="en-GB" dirty="0"/>
              <a:t>, </a:t>
            </a:r>
            <a:r>
              <a:rPr lang="en-GB" b="1" dirty="0" err="1"/>
              <a:t>spotřebitel</a:t>
            </a:r>
            <a:r>
              <a:rPr lang="en-GB" b="1" dirty="0"/>
              <a:t> </a:t>
            </a:r>
            <a:r>
              <a:rPr lang="en-GB" b="1" dirty="0" err="1"/>
              <a:t>ho</a:t>
            </a:r>
            <a:r>
              <a:rPr lang="en-GB" b="1" dirty="0"/>
              <a:t> </a:t>
            </a:r>
            <a:r>
              <a:rPr lang="en-GB" b="1" dirty="0" err="1"/>
              <a:t>bude</a:t>
            </a:r>
            <a:r>
              <a:rPr lang="en-GB" b="1" dirty="0"/>
              <a:t> </a:t>
            </a:r>
            <a:r>
              <a:rPr lang="en-GB" b="1" dirty="0" err="1"/>
              <a:t>preferovat</a:t>
            </a:r>
            <a:r>
              <a:rPr lang="en-GB" dirty="0"/>
              <a:t> (</a:t>
            </a:r>
            <a:r>
              <a:rPr lang="en-GB" b="1" dirty="0"/>
              <a:t>B ≻ A</a:t>
            </a:r>
            <a:r>
              <a:rPr lang="en-GB" dirty="0"/>
              <a:t>),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chleba</a:t>
            </a:r>
            <a:r>
              <a:rPr lang="en-GB" dirty="0"/>
              <a:t> </a:t>
            </a:r>
            <a:r>
              <a:rPr lang="en-GB" dirty="0" err="1"/>
              <a:t>považuje</a:t>
            </a:r>
            <a:r>
              <a:rPr lang="en-GB" dirty="0"/>
              <a:t> za </a:t>
            </a:r>
            <a:r>
              <a:rPr lang="en-GB" dirty="0" err="1"/>
              <a:t>žádoucí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Indiferenční</a:t>
            </a:r>
            <a:r>
              <a:rPr lang="en-GB" b="1" dirty="0"/>
              <a:t> </a:t>
            </a:r>
            <a:r>
              <a:rPr lang="en-GB" b="1" dirty="0" err="1"/>
              <a:t>křivka</a:t>
            </a:r>
            <a:r>
              <a:rPr lang="en-GB" b="1" dirty="0"/>
              <a:t> </a:t>
            </a:r>
            <a:r>
              <a:rPr lang="en-GB" b="1" dirty="0" err="1"/>
              <a:t>má</a:t>
            </a:r>
            <a:r>
              <a:rPr lang="en-GB" b="1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sklon</a:t>
            </a:r>
            <a:r>
              <a:rPr lang="en-GB" b="1" dirty="0"/>
              <a:t>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křivka</a:t>
            </a:r>
            <a:r>
              <a:rPr lang="en-GB" dirty="0"/>
              <a:t> </a:t>
            </a:r>
            <a:r>
              <a:rPr lang="en-GB" dirty="0" err="1"/>
              <a:t>spojuje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poskytují</a:t>
            </a:r>
            <a:r>
              <a:rPr lang="en-GB" dirty="0"/>
              <a:t> </a:t>
            </a:r>
            <a:r>
              <a:rPr lang="en-GB" dirty="0" err="1"/>
              <a:t>spotřebiteli</a:t>
            </a:r>
            <a:r>
              <a:rPr lang="en-GB" dirty="0"/>
              <a:t> </a:t>
            </a:r>
            <a:r>
              <a:rPr lang="en-GB" b="1" dirty="0" err="1"/>
              <a:t>stejný</a:t>
            </a:r>
            <a:r>
              <a:rPr lang="en-GB" b="1" dirty="0"/>
              <a:t> </a:t>
            </a:r>
            <a:r>
              <a:rPr lang="en-GB" b="1" dirty="0" err="1"/>
              <a:t>užitek</a:t>
            </a:r>
            <a:r>
              <a:rPr lang="en-GB" dirty="0"/>
              <a:t>.</a:t>
            </a:r>
          </a:p>
          <a:p>
            <a:r>
              <a:rPr lang="en-GB" b="1" dirty="0" err="1"/>
              <a:t>Proč</a:t>
            </a:r>
            <a:r>
              <a:rPr lang="en-GB" b="1" dirty="0"/>
              <a:t> </a:t>
            </a:r>
            <a:r>
              <a:rPr lang="en-GB" b="1" dirty="0" err="1"/>
              <a:t>má</a:t>
            </a:r>
            <a:r>
              <a:rPr lang="en-GB" b="1" dirty="0"/>
              <a:t> </a:t>
            </a:r>
            <a:r>
              <a:rPr lang="en-GB" b="1" dirty="0" err="1"/>
              <a:t>indiferenční</a:t>
            </a:r>
            <a:r>
              <a:rPr lang="en-GB" b="1" dirty="0"/>
              <a:t> </a:t>
            </a:r>
            <a:r>
              <a:rPr lang="en-GB" b="1" dirty="0" err="1"/>
              <a:t>křivka</a:t>
            </a:r>
            <a:r>
              <a:rPr lang="en-GB" b="1" dirty="0"/>
              <a:t> </a:t>
            </a:r>
            <a:r>
              <a:rPr lang="en-GB" b="1" dirty="0" err="1"/>
              <a:t>klesající</a:t>
            </a:r>
            <a:r>
              <a:rPr lang="en-GB" b="1" dirty="0"/>
              <a:t> </a:t>
            </a:r>
            <a:r>
              <a:rPr lang="en-GB" b="1" dirty="0" err="1"/>
              <a:t>sklon</a:t>
            </a:r>
            <a:r>
              <a:rPr lang="en-GB" b="1" dirty="0"/>
              <a:t>?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Princip </a:t>
            </a:r>
            <a:r>
              <a:rPr lang="en-GB" b="1" dirty="0" err="1"/>
              <a:t>substituce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hodně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, </a:t>
            </a:r>
            <a:r>
              <a:rPr lang="en-GB" dirty="0" err="1"/>
              <a:t>ochota</a:t>
            </a:r>
            <a:r>
              <a:rPr lang="en-GB" dirty="0"/>
              <a:t> </a:t>
            </a:r>
            <a:r>
              <a:rPr lang="en-GB" dirty="0" err="1"/>
              <a:t>vzdát</a:t>
            </a:r>
            <a:r>
              <a:rPr lang="en-GB" dirty="0"/>
              <a:t> se </a:t>
            </a:r>
            <a:r>
              <a:rPr lang="en-GB" dirty="0" err="1"/>
              <a:t>druhého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za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toho </a:t>
            </a:r>
            <a:r>
              <a:rPr lang="en-GB" dirty="0" err="1"/>
              <a:t>prvního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To </a:t>
            </a:r>
            <a:r>
              <a:rPr lang="en-GB" dirty="0" err="1"/>
              <a:t>způsobuje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křivka</a:t>
            </a:r>
            <a:r>
              <a:rPr lang="en-GB" dirty="0"/>
              <a:t> se </a:t>
            </a:r>
            <a:r>
              <a:rPr lang="en-GB" dirty="0" err="1"/>
              <a:t>postupně</a:t>
            </a:r>
            <a:r>
              <a:rPr lang="en-GB" dirty="0"/>
              <a:t> </a:t>
            </a:r>
            <a:r>
              <a:rPr lang="en-GB" b="1" dirty="0" err="1"/>
              <a:t>zplošťuje</a:t>
            </a:r>
            <a:r>
              <a:rPr lang="en-GB" dirty="0"/>
              <a:t> (</a:t>
            </a:r>
            <a:r>
              <a:rPr lang="en-GB" dirty="0" err="1"/>
              <a:t>klesající</a:t>
            </a:r>
            <a:r>
              <a:rPr lang="en-GB" dirty="0"/>
              <a:t> </a:t>
            </a:r>
            <a:r>
              <a:rPr lang="en-GB" dirty="0" err="1"/>
              <a:t>sklon</a:t>
            </a:r>
            <a:r>
              <a:rPr lang="en-GB" dirty="0"/>
              <a:t>).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Mezní</a:t>
            </a:r>
            <a:r>
              <a:rPr lang="en-GB" b="1" dirty="0"/>
              <a:t> </a:t>
            </a:r>
            <a:r>
              <a:rPr lang="en-GB" b="1" dirty="0" err="1"/>
              <a:t>míra</a:t>
            </a:r>
            <a:r>
              <a:rPr lang="en-GB" b="1" dirty="0"/>
              <a:t> </a:t>
            </a:r>
            <a:r>
              <a:rPr lang="en-GB" b="1" dirty="0" err="1"/>
              <a:t>substituce</a:t>
            </a:r>
            <a:r>
              <a:rPr lang="en-GB" b="1" dirty="0"/>
              <a:t> (MRS)</a:t>
            </a:r>
            <a:r>
              <a:rPr lang="en-GB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 err="1"/>
              <a:t>Mezní</a:t>
            </a:r>
            <a:r>
              <a:rPr lang="en-GB" dirty="0"/>
              <a:t> </a:t>
            </a:r>
            <a:r>
              <a:rPr lang="en-GB" dirty="0" err="1"/>
              <a:t>míra</a:t>
            </a:r>
            <a:r>
              <a:rPr lang="en-GB" dirty="0"/>
              <a:t> </a:t>
            </a:r>
            <a:r>
              <a:rPr lang="en-GB" dirty="0" err="1"/>
              <a:t>substituce</a:t>
            </a:r>
            <a:r>
              <a:rPr lang="en-GB" dirty="0"/>
              <a:t> </a:t>
            </a:r>
            <a:r>
              <a:rPr lang="en-GB" dirty="0" err="1"/>
              <a:t>ukazuje</a:t>
            </a:r>
            <a:r>
              <a:rPr lang="en-GB" dirty="0"/>
              <a:t>,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jednotek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</a:t>
            </a:r>
            <a:r>
              <a:rPr lang="en-GB" dirty="0" err="1"/>
              <a:t>yyy</a:t>
            </a:r>
            <a:r>
              <a:rPr lang="en-GB" dirty="0"/>
              <a:t> je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ochoten</a:t>
            </a:r>
            <a:r>
              <a:rPr lang="en-GB" dirty="0"/>
              <a:t> </a:t>
            </a:r>
            <a:r>
              <a:rPr lang="en-GB" dirty="0" err="1"/>
              <a:t>obětovat</a:t>
            </a:r>
            <a:r>
              <a:rPr lang="en-GB" dirty="0"/>
              <a:t> za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jednotku</a:t>
            </a:r>
            <a:r>
              <a:rPr lang="en-GB" dirty="0"/>
              <a:t> </a:t>
            </a:r>
            <a:r>
              <a:rPr lang="en-GB" dirty="0" err="1"/>
              <a:t>statku</a:t>
            </a:r>
            <a:r>
              <a:rPr lang="en-GB" dirty="0"/>
              <a:t> xxx, </a:t>
            </a:r>
            <a:r>
              <a:rPr lang="en-GB" dirty="0" err="1"/>
              <a:t>přičemž</a:t>
            </a:r>
            <a:r>
              <a:rPr lang="en-GB" dirty="0"/>
              <a:t>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stejný</a:t>
            </a:r>
            <a:r>
              <a:rPr lang="en-GB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/>
              <a:t>MRS </a:t>
            </a:r>
            <a:r>
              <a:rPr lang="en-GB" b="1" dirty="0"/>
              <a:t>se </a:t>
            </a:r>
            <a:r>
              <a:rPr lang="en-GB" b="1" dirty="0" err="1"/>
              <a:t>snižuje</a:t>
            </a:r>
            <a:r>
              <a:rPr lang="en-GB" dirty="0"/>
              <a:t>, jak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nahrazuje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statek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.</a:t>
            </a:r>
            <a:endParaRPr lang="cs-CZ" dirty="0"/>
          </a:p>
          <a:p>
            <a:pPr marL="742950" lvl="1" indent="-285750">
              <a:buFont typeface="+mj-lt"/>
              <a:buAutoNum type="arabicPeriod"/>
            </a:pPr>
            <a:endParaRPr lang="cs-CZ" dirty="0"/>
          </a:p>
          <a:p>
            <a:pPr marL="742950" lvl="1" indent="-285750">
              <a:buFont typeface="+mj-lt"/>
              <a:buAutoNum type="arabicPeriod"/>
            </a:pPr>
            <a:endParaRPr lang="cs-CZ" dirty="0"/>
          </a:p>
          <a:p>
            <a:pPr marL="457200" lvl="1" indent="0" algn="just">
              <a:buFont typeface="+mj-lt"/>
              <a:buNone/>
            </a:pPr>
            <a:r>
              <a:rPr lang="en-GB" b="1" dirty="0"/>
              <a:t>Axiom </a:t>
            </a:r>
            <a:r>
              <a:rPr lang="en-GB" b="1" dirty="0" err="1"/>
              <a:t>spojitosti</a:t>
            </a:r>
            <a:r>
              <a:rPr lang="en-GB" b="1" dirty="0"/>
              <a:t> (continuity)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preference </a:t>
            </a:r>
            <a:r>
              <a:rPr lang="en-GB" dirty="0" err="1"/>
              <a:t>spotřebitele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hladké</a:t>
            </a:r>
            <a:r>
              <a:rPr lang="en-GB" dirty="0"/>
              <a:t> a </a:t>
            </a:r>
            <a:r>
              <a:rPr lang="en-GB" b="1" dirty="0"/>
              <a:t>bez </a:t>
            </a:r>
            <a:r>
              <a:rPr lang="en-GB" b="1" dirty="0" err="1"/>
              <a:t>náhlých</a:t>
            </a:r>
            <a:r>
              <a:rPr lang="en-GB" b="1" dirty="0"/>
              <a:t> </a:t>
            </a:r>
            <a:r>
              <a:rPr lang="en-GB" b="1" dirty="0" err="1"/>
              <a:t>skoků</a:t>
            </a:r>
            <a:r>
              <a:rPr lang="en-GB" dirty="0"/>
              <a:t>. </a:t>
            </a:r>
            <a:r>
              <a:rPr lang="en-GB" dirty="0" err="1"/>
              <a:t>Jinými</a:t>
            </a:r>
            <a:r>
              <a:rPr lang="en-GB" dirty="0"/>
              <a:t> </a:t>
            </a:r>
            <a:r>
              <a:rPr lang="en-GB" dirty="0" err="1"/>
              <a:t>slovy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</a:t>
            </a:r>
            <a:r>
              <a:rPr lang="en-GB" dirty="0" err="1"/>
              <a:t>určitý</a:t>
            </a:r>
            <a:r>
              <a:rPr lang="en-GB" dirty="0"/>
              <a:t> </a:t>
            </a:r>
            <a:r>
              <a:rPr lang="en-GB" dirty="0" err="1"/>
              <a:t>koš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AAA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košem</a:t>
            </a:r>
            <a:r>
              <a:rPr lang="en-GB" dirty="0"/>
              <a:t> BBB,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malá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v </a:t>
            </a:r>
            <a:r>
              <a:rPr lang="en-GB" dirty="0" err="1"/>
              <a:t>obsahu</a:t>
            </a:r>
            <a:r>
              <a:rPr lang="en-GB" dirty="0"/>
              <a:t> </a:t>
            </a:r>
            <a:r>
              <a:rPr lang="en-GB" dirty="0" err="1"/>
              <a:t>jednoho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obou</a:t>
            </a:r>
            <a:r>
              <a:rPr lang="en-GB" dirty="0"/>
              <a:t> </a:t>
            </a:r>
            <a:r>
              <a:rPr lang="en-GB" dirty="0" err="1"/>
              <a:t>košů</a:t>
            </a:r>
            <a:r>
              <a:rPr lang="en-GB" dirty="0"/>
              <a:t> </a:t>
            </a:r>
            <a:r>
              <a:rPr lang="en-GB" dirty="0" err="1"/>
              <a:t>nezpůsobí</a:t>
            </a:r>
            <a:r>
              <a:rPr lang="en-GB" dirty="0"/>
              <a:t> </a:t>
            </a:r>
            <a:r>
              <a:rPr lang="en-GB" dirty="0" err="1"/>
              <a:t>náhlý</a:t>
            </a:r>
            <a:r>
              <a:rPr lang="en-GB" dirty="0"/>
              <a:t> </a:t>
            </a:r>
            <a:r>
              <a:rPr lang="en-GB" dirty="0" err="1"/>
              <a:t>převrat</a:t>
            </a:r>
            <a:r>
              <a:rPr lang="en-GB" dirty="0"/>
              <a:t> v </a:t>
            </a:r>
            <a:r>
              <a:rPr lang="en-GB" dirty="0" err="1"/>
              <a:t>preferencích</a:t>
            </a:r>
            <a:r>
              <a:rPr lang="en-GB" dirty="0"/>
              <a:t>.</a:t>
            </a:r>
            <a:endParaRPr lang="cs-CZ" dirty="0"/>
          </a:p>
          <a:p>
            <a:pPr marL="228600" indent="-228600">
              <a:buFont typeface="+mj-lt"/>
              <a:buAutoNum type="arabicParenR"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A </a:t>
            </a:r>
            <a:r>
              <a:rPr lang="en-GB" dirty="0" err="1"/>
              <a:t>před</a:t>
            </a:r>
            <a:r>
              <a:rPr lang="en-GB" dirty="0"/>
              <a:t> B (</a:t>
            </a:r>
            <a:r>
              <a:rPr lang="en-GB" dirty="0" err="1"/>
              <a:t>tj</a:t>
            </a:r>
            <a:r>
              <a:rPr lang="en-GB" dirty="0"/>
              <a:t>. A≻B), </a:t>
            </a:r>
            <a:r>
              <a:rPr lang="en-GB" dirty="0" err="1"/>
              <a:t>jeho</a:t>
            </a:r>
            <a:r>
              <a:rPr lang="en-GB" dirty="0"/>
              <a:t> preference </a:t>
            </a:r>
            <a:r>
              <a:rPr lang="en-GB" dirty="0" err="1"/>
              <a:t>nebudou</a:t>
            </a:r>
            <a:r>
              <a:rPr lang="en-GB" dirty="0"/>
              <a:t> </a:t>
            </a:r>
            <a:r>
              <a:rPr lang="en-GB" dirty="0" err="1"/>
              <a:t>skákat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se </a:t>
            </a:r>
            <a:r>
              <a:rPr lang="en-GB" dirty="0" err="1"/>
              <a:t>dramaticky</a:t>
            </a:r>
            <a:r>
              <a:rPr lang="en-GB" dirty="0"/>
              <a:t> </a:t>
            </a:r>
            <a:r>
              <a:rPr lang="en-GB" dirty="0" err="1"/>
              <a:t>měnit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b="1" dirty="0" err="1"/>
              <a:t>koš</a:t>
            </a:r>
            <a:r>
              <a:rPr lang="en-GB" b="1" dirty="0"/>
              <a:t> A </a:t>
            </a:r>
            <a:r>
              <a:rPr lang="en-GB" b="1" dirty="0" err="1"/>
              <a:t>nebo</a:t>
            </a:r>
            <a:r>
              <a:rPr lang="en-GB" b="1" dirty="0"/>
              <a:t> B </a:t>
            </a:r>
            <a:r>
              <a:rPr lang="en-GB" b="1" dirty="0" err="1"/>
              <a:t>mírně</a:t>
            </a:r>
            <a:r>
              <a:rPr lang="en-GB" b="1" dirty="0"/>
              <a:t> </a:t>
            </a:r>
            <a:r>
              <a:rPr lang="en-GB" b="1" dirty="0" err="1"/>
              <a:t>upravíme</a:t>
            </a:r>
            <a:r>
              <a:rPr lang="en-GB" dirty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GB" dirty="0"/>
              <a:t>Preference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spojité</a:t>
            </a:r>
            <a:r>
              <a:rPr lang="en-GB" dirty="0"/>
              <a:t> – to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koše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mírně</a:t>
            </a:r>
            <a:r>
              <a:rPr lang="en-GB" dirty="0"/>
              <a:t> </a:t>
            </a:r>
            <a:r>
              <a:rPr lang="en-GB" dirty="0" err="1"/>
              <a:t>liší</a:t>
            </a:r>
            <a:r>
              <a:rPr lang="en-GB" dirty="0"/>
              <a:t>,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nebude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</a:t>
            </a:r>
            <a:r>
              <a:rPr lang="en-GB" dirty="0" err="1"/>
              <a:t>preferovat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druhým</a:t>
            </a:r>
            <a:r>
              <a:rPr lang="en-GB" dirty="0"/>
              <a:t>.</a:t>
            </a:r>
          </a:p>
          <a:p>
            <a:r>
              <a:rPr lang="en-GB" b="1" dirty="0" err="1"/>
              <a:t>Proč</a:t>
            </a:r>
            <a:r>
              <a:rPr lang="en-GB" b="1" dirty="0"/>
              <a:t> je </a:t>
            </a:r>
            <a:r>
              <a:rPr lang="en-GB" b="1" dirty="0" err="1"/>
              <a:t>tento</a:t>
            </a:r>
            <a:r>
              <a:rPr lang="en-GB" b="1" dirty="0"/>
              <a:t> axiom </a:t>
            </a:r>
            <a:r>
              <a:rPr lang="en-GB" b="1" dirty="0" err="1"/>
              <a:t>důležitý</a:t>
            </a:r>
            <a:r>
              <a:rPr lang="en-GB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Zajišťuje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preference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logické</a:t>
            </a:r>
            <a:r>
              <a:rPr lang="en-GB" b="1" dirty="0"/>
              <a:t> a </a:t>
            </a:r>
            <a:r>
              <a:rPr lang="en-GB" b="1" dirty="0" err="1"/>
              <a:t>konzistentní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Bez </a:t>
            </a:r>
            <a:r>
              <a:rPr lang="en-GB" dirty="0" err="1"/>
              <a:t>něj</a:t>
            </a:r>
            <a:r>
              <a:rPr lang="en-GB" dirty="0"/>
              <a:t> by </a:t>
            </a:r>
            <a:r>
              <a:rPr lang="en-GB" dirty="0" err="1"/>
              <a:t>modelování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 a </a:t>
            </a:r>
            <a:r>
              <a:rPr lang="en-GB" dirty="0" err="1"/>
              <a:t>užitku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neproveditelné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preference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"</a:t>
            </a:r>
            <a:r>
              <a:rPr lang="en-GB" dirty="0" err="1"/>
              <a:t>roztříštěné</a:t>
            </a:r>
            <a:r>
              <a:rPr lang="en-GB" dirty="0"/>
              <a:t>"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nepředvídatelné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vytvoření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 </a:t>
            </a:r>
            <a:r>
              <a:rPr lang="en-GB" dirty="0" err="1"/>
              <a:t>definované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je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nástroj</a:t>
            </a:r>
            <a:r>
              <a:rPr lang="en-GB" dirty="0"/>
              <a:t> pro </a:t>
            </a:r>
            <a:r>
              <a:rPr lang="en-GB" dirty="0" err="1"/>
              <a:t>analýzu</a:t>
            </a:r>
            <a:r>
              <a:rPr lang="en-GB" dirty="0"/>
              <a:t> </a:t>
            </a:r>
            <a:r>
              <a:rPr lang="en-GB" dirty="0" err="1"/>
              <a:t>spotřebitelského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.</a:t>
            </a:r>
          </a:p>
          <a:p>
            <a:r>
              <a:rPr lang="en-GB" b="1" dirty="0" err="1"/>
              <a:t>Příklad</a:t>
            </a:r>
            <a:endParaRPr lang="en-GB" b="1" dirty="0"/>
          </a:p>
          <a:p>
            <a:r>
              <a:rPr lang="en-GB" dirty="0" err="1"/>
              <a:t>Představme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koše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:</a:t>
            </a:r>
          </a:p>
          <a:p>
            <a:pPr marL="285750" indent="-285750">
              <a:buFont typeface="+mj-lt"/>
              <a:buAutoNum type="romanUcPeriod"/>
            </a:pPr>
            <a:r>
              <a:rPr lang="en-GB" dirty="0"/>
              <a:t>A=(5 jablek,3 </a:t>
            </a:r>
            <a:r>
              <a:rPr lang="en-GB" dirty="0" err="1"/>
              <a:t>banany</a:t>
            </a:r>
            <a:r>
              <a:rPr lang="en-GB" dirty="0"/>
              <a:t>)</a:t>
            </a:r>
          </a:p>
          <a:p>
            <a:pPr marL="285750" indent="-285750">
              <a:buFont typeface="+mj-lt"/>
              <a:buAutoNum type="romanUcPeriod"/>
            </a:pPr>
            <a:r>
              <a:rPr lang="en-GB" dirty="0"/>
              <a:t>B=(4 jablek,3 </a:t>
            </a:r>
            <a:r>
              <a:rPr lang="en-GB" dirty="0" err="1"/>
              <a:t>banany</a:t>
            </a:r>
            <a:r>
              <a:rPr lang="en-GB" dirty="0"/>
              <a:t>) 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</a:t>
            </a:r>
            <a:r>
              <a:rPr lang="en-GB" dirty="0" err="1"/>
              <a:t>koš</a:t>
            </a:r>
            <a:r>
              <a:rPr lang="en-GB" dirty="0"/>
              <a:t> A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košem</a:t>
            </a:r>
            <a:r>
              <a:rPr lang="en-GB" dirty="0"/>
              <a:t> B, </a:t>
            </a:r>
            <a:r>
              <a:rPr lang="en-GB" dirty="0" err="1"/>
              <a:t>říká</a:t>
            </a:r>
            <a:r>
              <a:rPr lang="en-GB" dirty="0"/>
              <a:t> </a:t>
            </a:r>
            <a:r>
              <a:rPr lang="en-GB" b="1" dirty="0"/>
              <a:t>AXIOM SPOJITOSTI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změním</a:t>
            </a:r>
            <a:r>
              <a:rPr lang="en-GB" dirty="0"/>
              <a:t> A </a:t>
            </a:r>
            <a:r>
              <a:rPr lang="en-GB" dirty="0" err="1"/>
              <a:t>na</a:t>
            </a:r>
            <a:r>
              <a:rPr lang="en-GB" dirty="0"/>
              <a:t> A′=(5 </a:t>
            </a:r>
            <a:r>
              <a:rPr lang="en-GB" dirty="0" err="1"/>
              <a:t>jablek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/>
              <a:t>3.1 </a:t>
            </a:r>
            <a:r>
              <a:rPr lang="en-GB" dirty="0" err="1"/>
              <a:t>banany</a:t>
            </a:r>
            <a:r>
              <a:rPr lang="en-GB" dirty="0"/>
              <a:t>)</a:t>
            </a:r>
            <a:r>
              <a:rPr lang="cs-CZ" dirty="0"/>
              <a:t>,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preferuje</a:t>
            </a:r>
            <a:r>
              <a:rPr lang="en-GB" dirty="0"/>
              <a:t> A′ </a:t>
            </a:r>
            <a:r>
              <a:rPr lang="en-GB" dirty="0" err="1"/>
              <a:t>před</a:t>
            </a:r>
            <a:r>
              <a:rPr lang="en-GB" dirty="0"/>
              <a:t> 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Nedojde</a:t>
            </a:r>
            <a:r>
              <a:rPr lang="en-GB" dirty="0"/>
              <a:t> k </a:t>
            </a:r>
            <a:r>
              <a:rPr lang="en-GB" dirty="0" err="1"/>
              <a:t>náhlému</a:t>
            </a:r>
            <a:r>
              <a:rPr lang="en-GB" dirty="0"/>
              <a:t> "</a:t>
            </a:r>
            <a:r>
              <a:rPr lang="en-GB" dirty="0" err="1"/>
              <a:t>skoku</a:t>
            </a:r>
            <a:r>
              <a:rPr lang="en-GB" dirty="0"/>
              <a:t>" v </a:t>
            </a:r>
            <a:r>
              <a:rPr lang="en-GB" dirty="0" err="1"/>
              <a:t>preferencích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by </a:t>
            </a:r>
            <a:r>
              <a:rPr lang="en-GB" dirty="0" err="1"/>
              <a:t>teď</a:t>
            </a:r>
            <a:r>
              <a:rPr lang="en-GB" dirty="0"/>
              <a:t> </a:t>
            </a:r>
            <a:r>
              <a:rPr lang="en-GB" dirty="0" err="1"/>
              <a:t>najednou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začal</a:t>
            </a:r>
            <a:r>
              <a:rPr lang="en-GB" dirty="0"/>
              <a:t> </a:t>
            </a:r>
            <a:r>
              <a:rPr lang="en-GB" dirty="0" err="1"/>
              <a:t>preferovat</a:t>
            </a:r>
            <a:r>
              <a:rPr lang="en-GB" dirty="0"/>
              <a:t> B.</a:t>
            </a:r>
          </a:p>
          <a:p>
            <a:pPr marL="457200" lvl="1" indent="0">
              <a:buFont typeface="+mj-lt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1200" b="1" dirty="0">
                <a:latin typeface="Times New Roman" panose="02020603050405020304" pitchFamily="18" charset="0"/>
              </a:rPr>
              <a:t>Definice 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cs-CZ" sz="1200" b="1" dirty="0" err="1">
                <a:latin typeface="Times New Roman" panose="02020603050405020304" pitchFamily="18" charset="0"/>
              </a:rPr>
              <a:t>Kardinalistická</a:t>
            </a:r>
            <a:r>
              <a:rPr lang="cs-CZ" altLang="cs-CZ" sz="1200" b="1" dirty="0">
                <a:latin typeface="Times New Roman" panose="02020603050405020304" pitchFamily="18" charset="0"/>
              </a:rPr>
              <a:t> verze užitku je přístup v ekonomii, který považuje užitek za přímo měřitelnou (kardinální) veličinu. Podle této teorie lze užitek kvantifikovat a vyjádřit konkrétními hodnotami. Rozlišuje se celkový užitek (TU), který vyjadřuje celkové uspokojení potřeb při spotřebě daného množství statku, a mezní užitek (MU), který představuje změnu celkového užitku vyvolanou změnou spotřebovávaného množství statku o jednotku. Tento přístup umožňuje sestrojení křivek celkového a mezního užitku.</a:t>
            </a:r>
            <a:endParaRPr lang="cs-CZ" altLang="cs-CZ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Na obrázku vidíme, jak se mění celkový a mezní užitek se změnou spotřebovávaného množství statku.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Ordinalistická</a:t>
            </a:r>
            <a:r>
              <a:rPr lang="en-GB" dirty="0"/>
              <a:t> </a:t>
            </a:r>
            <a:r>
              <a:rPr lang="en-GB" dirty="0" err="1"/>
              <a:t>verze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je </a:t>
            </a:r>
            <a:r>
              <a:rPr lang="en-GB" dirty="0" err="1"/>
              <a:t>přístup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předpokládá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užitek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měřitelný</a:t>
            </a:r>
            <a:r>
              <a:rPr lang="en-GB" dirty="0"/>
              <a:t>.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 </a:t>
            </a:r>
            <a:r>
              <a:rPr lang="en-GB" dirty="0" err="1"/>
              <a:t>spotřebitel</a:t>
            </a:r>
            <a:r>
              <a:rPr lang="en-GB" dirty="0"/>
              <a:t> </a:t>
            </a:r>
            <a:r>
              <a:rPr lang="en-GB" dirty="0" err="1"/>
              <a:t>dokáže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preferencí</a:t>
            </a:r>
            <a:r>
              <a:rPr lang="en-GB" dirty="0"/>
              <a:t>, ale </a:t>
            </a:r>
            <a:r>
              <a:rPr lang="en-GB" dirty="0" err="1"/>
              <a:t>nemůže</a:t>
            </a:r>
            <a:r>
              <a:rPr lang="en-GB" dirty="0"/>
              <a:t> </a:t>
            </a:r>
            <a:r>
              <a:rPr lang="en-GB" dirty="0" err="1"/>
              <a:t>určit</a:t>
            </a:r>
            <a:r>
              <a:rPr lang="en-GB" dirty="0"/>
              <a:t> </a:t>
            </a:r>
            <a:r>
              <a:rPr lang="en-GB" dirty="0" err="1"/>
              <a:t>konkrétní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. </a:t>
            </a:r>
            <a:r>
              <a:rPr lang="en-GB" dirty="0" err="1"/>
              <a:t>Místo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celkového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se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indiferenční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body </a:t>
            </a:r>
            <a:r>
              <a:rPr lang="en-GB" dirty="0" err="1"/>
              <a:t>představující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 se </a:t>
            </a:r>
            <a:r>
              <a:rPr lang="en-GB" dirty="0" err="1"/>
              <a:t>stejným</a:t>
            </a:r>
            <a:r>
              <a:rPr lang="en-GB" dirty="0"/>
              <a:t> </a:t>
            </a:r>
            <a:r>
              <a:rPr lang="en-GB" dirty="0" err="1"/>
              <a:t>užitkem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umožňuje</a:t>
            </a:r>
            <a:r>
              <a:rPr lang="en-GB" dirty="0"/>
              <a:t> </a:t>
            </a:r>
            <a:r>
              <a:rPr lang="en-GB" dirty="0" err="1"/>
              <a:t>analyzovat</a:t>
            </a:r>
            <a:r>
              <a:rPr lang="en-GB" dirty="0"/>
              <a:t> preference </a:t>
            </a:r>
            <a:r>
              <a:rPr lang="en-GB" dirty="0" err="1"/>
              <a:t>spotřebitele</a:t>
            </a:r>
            <a:r>
              <a:rPr lang="en-GB" dirty="0"/>
              <a:t> bez </a:t>
            </a:r>
            <a:r>
              <a:rPr lang="en-GB" dirty="0" err="1"/>
              <a:t>nutnosti</a:t>
            </a:r>
            <a:r>
              <a:rPr lang="en-GB" dirty="0"/>
              <a:t> </a:t>
            </a:r>
            <a:r>
              <a:rPr lang="en-GB" dirty="0" err="1"/>
              <a:t>přesného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</a:t>
            </a:r>
            <a:r>
              <a:rPr lang="en-GB" dirty="0" err="1"/>
              <a:t>užitku</a:t>
            </a:r>
            <a:r>
              <a:rPr lang="en-GB" dirty="0"/>
              <a:t> a </a:t>
            </a:r>
            <a:r>
              <a:rPr lang="en-GB" dirty="0" err="1"/>
              <a:t>respektuje</a:t>
            </a:r>
            <a:r>
              <a:rPr lang="en-GB" dirty="0"/>
              <a:t> axiom </a:t>
            </a:r>
            <a:r>
              <a:rPr lang="en-GB" dirty="0" err="1"/>
              <a:t>nepřesycení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4AD3D-6C93-44BC-9123-10DDA05B8073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8C7-E40B-490C-831A-CBA34959DE19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67159" y="1159707"/>
            <a:ext cx="10776031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sz="6000" b="1" noProof="0">
                <a:solidFill>
                  <a:srgbClr val="D10202"/>
                </a:solidFill>
              </a:rPr>
              <a:t>Chování spotřebitele a formování poptávky</a:t>
            </a:r>
            <a:endParaRPr lang="cs-CZ" sz="6000" b="1" noProof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324942" y="5604869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06. 03. 2025</a:t>
            </a:r>
          </a:p>
          <a:p>
            <a:pPr algn="r"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1988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>
              <a:buClr>
                <a:schemeClr val="dk1"/>
              </a:buClr>
              <a:buSzPts val="1600"/>
            </a:pPr>
            <a:endParaRPr sz="16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03498" y="677000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Mezní užitek (</a:t>
            </a: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Marginal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Utility, MU):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76" y="4299083"/>
            <a:ext cx="11201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3200" b="1" noProof="0" dirty="0">
                <a:highlight>
                  <a:srgbClr val="FFFF00"/>
                </a:highlight>
              </a:rPr>
              <a:t>Podle zákona klesajícího mezního užitku: mezní užitek s rostoucí spotřebou klesá – každá další jednotka statku přináší menší dodatečný užitek než předchozí.</a:t>
            </a:r>
            <a:endParaRPr lang="cs-CZ" sz="3200" b="1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5" y="1769448"/>
            <a:ext cx="2835798" cy="1569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56" y="1665894"/>
            <a:ext cx="7511969" cy="2327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03498" y="677000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Průměrný užitek (</a:t>
            </a: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Average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Utility, AU):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49" y="4807517"/>
            <a:ext cx="11201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3200" b="1" noProof="0" dirty="0">
                <a:highlight>
                  <a:srgbClr val="FFFF00"/>
                </a:highlight>
              </a:rPr>
              <a:t>Průměrný užitek obvykle klesá s rostoucí spotřebou kvůli zákonu klesajícího mezního užitku.</a:t>
            </a:r>
            <a:endParaRPr lang="cs-CZ" sz="3200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6521" b="21831"/>
          <a:stretch>
            <a:fillRect/>
          </a:stretch>
        </p:blipFill>
        <p:spPr>
          <a:xfrm>
            <a:off x="659757" y="1925670"/>
            <a:ext cx="2394437" cy="1284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830" y="1511874"/>
            <a:ext cx="6921661" cy="275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823" y="1341576"/>
            <a:ext cx="4154015" cy="4533900"/>
          </a:xfrm>
        </p:spPr>
      </p:pic>
      <p:sp>
        <p:nvSpPr>
          <p:cNvPr id="5" name="TextBox 4"/>
          <p:cNvSpPr txBox="1"/>
          <p:nvPr/>
        </p:nvSpPr>
        <p:spPr>
          <a:xfrm>
            <a:off x="803310" y="5906847"/>
            <a:ext cx="33190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Celkový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mezní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užitek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748" y="1341576"/>
            <a:ext cx="711843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100" b="1" noProof="0" dirty="0"/>
              <a:t>Pokud je užitek měřitelný: možno sestrojit křivku celkového a mezního užitku: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b="1" noProof="0" dirty="0">
                <a:highlight>
                  <a:srgbClr val="FFFF00"/>
                </a:highlight>
              </a:rPr>
              <a:t>Celkový užitek </a:t>
            </a:r>
            <a:r>
              <a:rPr lang="cs-CZ" sz="2100" b="1" noProof="0" dirty="0"/>
              <a:t>roste s růstem spotřebovávaného množství statku, ale přírůstky užitku se zpomalují;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100" b="1" noProof="0" dirty="0">
                <a:highlight>
                  <a:srgbClr val="FFFF00"/>
                </a:highlight>
              </a:rPr>
              <a:t>Mezní užitek </a:t>
            </a:r>
            <a:r>
              <a:rPr lang="cs-CZ" sz="2100" b="1" noProof="0" dirty="0"/>
              <a:t>je klesající.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100" b="1" noProof="0" dirty="0"/>
              <a:t>Předpoklad zpomalujících se přírůstků celkového užitku = </a:t>
            </a:r>
            <a:r>
              <a:rPr lang="cs-CZ" sz="2100" b="1" noProof="0" dirty="0">
                <a:solidFill>
                  <a:srgbClr val="FF0000"/>
                </a:solidFill>
              </a:rPr>
              <a:t>ZÁKON KLESAJÍCÍHO MEZNÍHO UŽITKU</a:t>
            </a:r>
            <a:r>
              <a:rPr lang="cs-CZ" sz="2100" b="1" noProof="0" dirty="0"/>
              <a:t>.  </a:t>
            </a:r>
          </a:p>
          <a:p>
            <a:pPr algn="just"/>
            <a:endParaRPr lang="cs-CZ" sz="2100" b="1" noProof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100" b="1" noProof="0" dirty="0"/>
              <a:t>Od určitého množství spotřebovávaného statku – jeho </a:t>
            </a:r>
            <a:r>
              <a:rPr lang="cs-CZ" sz="2100" b="1" noProof="0" dirty="0">
                <a:highlight>
                  <a:srgbClr val="FFFF00"/>
                </a:highlight>
              </a:rPr>
              <a:t>celkový užitek klesající a mezní užitek záporný: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100" b="1" noProof="0" dirty="0">
                <a:solidFill>
                  <a:srgbClr val="FF0000"/>
                </a:solidFill>
              </a:rPr>
              <a:t>BOD NASYCENÍ </a:t>
            </a:r>
            <a:r>
              <a:rPr lang="cs-CZ" sz="2100" b="1" noProof="0" dirty="0"/>
              <a:t>(bod A):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100" b="1" noProof="0" dirty="0"/>
              <a:t>Při jakém množství statku dosáhne spotřebitel bodu nasycení a zda vůbec tento bod existuje, závisí na charakteru statku a na </a:t>
            </a:r>
            <a:r>
              <a:rPr lang="cs-CZ" sz="2100" b="1" noProof="0" dirty="0">
                <a:solidFill>
                  <a:srgbClr val="FF0000"/>
                </a:solidFill>
              </a:rPr>
              <a:t>preferencích spotřebitele.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416689" y="1341438"/>
                <a:ext cx="11192719" cy="4678362"/>
              </a:xfrm>
            </p:spPr>
            <p:txBody>
              <a:bodyPr spcFirstLastPara="1" vert="horz" wrap="square" lIns="91440" tIns="45720" rIns="91440" bIns="45720" anchor="t" anchorCtr="0">
                <a:normAutofit lnSpcReduction="10000"/>
              </a:bodyPr>
              <a:lstStyle/>
              <a:p>
                <a:pPr algn="just" eaLnBrk="1" hangingPunct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Celkový užitek 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– závislý na množství všech statků, je užitek, za jinak nezměněných podmínek, funkcí množství spotřebovávaných statků </a:t>
                </a:r>
              </a:p>
              <a:p>
                <a:pPr marL="114300" indent="0" algn="just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altLang="cs-CZ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</m:oMath>
                  </m:oMathPara>
                </a14:m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80000"/>
                  </a:lnSpc>
                  <a:buFont typeface="Wingdings" panose="05000000000000000000" pitchFamily="2" charset="2"/>
                  <a:buChar char="Ø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altLang="cs-CZ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altLang="cs-CZ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cs-CZ" altLang="cs-CZ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cs-CZ" altLang="cs-CZ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 množství jednotlivých statků.  </a:t>
                </a:r>
              </a:p>
              <a:p>
                <a:pPr algn="just" eaLnBrk="1" hangingPunct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Jednotlivec spotřebovává pouze dva statky: X a Y, užitek je funkcí těchto dvou statků:   </a:t>
                </a:r>
              </a:p>
              <a:p>
                <a:pPr marL="114300" indent="0" algn="just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cs-CZ" altLang="cs-CZ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 eaLnBrk="1" hangingPunct="1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= parciální derivace funkce užitku:  </a:t>
                </a:r>
              </a:p>
              <a:p>
                <a:pPr marL="11430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e>
                      <m:sub>
                        <m:r>
                          <a:rPr lang="cs-CZ" altLang="cs-CZ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l-GR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δ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U/</a:t>
                </a:r>
                <a:r>
                  <a:rPr lang="el-GR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δ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X,</a:t>
                </a:r>
              </a:p>
              <a:p>
                <a:pPr marL="11430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𝑴𝑼</m:t>
                        </m:r>
                      </m:e>
                      <m:sub>
                        <m:r>
                          <a:rPr lang="cs-CZ" altLang="cs-CZ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l-GR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δ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U/</a:t>
                </a:r>
                <a:r>
                  <a:rPr lang="el-GR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δ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Y.</a:t>
                </a:r>
              </a:p>
            </p:txBody>
          </p:sp>
        </mc:Choice>
        <mc:Fallback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416689" y="1341438"/>
                <a:ext cx="11192719" cy="4678362"/>
              </a:xfrm>
              <a:blipFill>
                <a:blip r:embed="rId2"/>
                <a:stretch>
                  <a:fillRect t="-3646" r="-1416" b="-3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16689" y="1341438"/>
            <a:ext cx="11192719" cy="4678362"/>
          </a:xfrm>
        </p:spPr>
        <p:txBody>
          <a:bodyPr spcFirstLastPara="1" vert="horz" wrap="square" lIns="91440" tIns="45720" rIns="91440" bIns="45720" anchor="t" anchorCtr="0">
            <a:normAutofit fontScale="85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Současná ekonomická teorie – přiklonění k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ordinalistické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verzi teorie užitku: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Užitek není přímo měřitelný.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Spotřebitel je schopen říci, kterou spotřební situaci preferuje, ale ne, jak velký je její užitek.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 možno určit: </a:t>
            </a:r>
          </a:p>
          <a:p>
            <a:pPr marL="685800" indent="-571500" algn="just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zda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celkový užitek s růstem množství spotřebovávaného statku roste a mezní užitek je tedy kladný, </a:t>
            </a:r>
          </a:p>
          <a:p>
            <a:pPr marL="685800" indent="-571500" algn="just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Nebo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celkový užitek klesá a mezní užitek je záporný.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=&gt; Spotřebitel je schopen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seřadit kombinace statků podle jejich užitku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avšak není schopen určit velikost užitku těchto kombinaci.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=&gt;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Grafické znázornění – odlišné:  </a:t>
            </a:r>
          </a:p>
          <a:p>
            <a:pPr marL="6286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není možné zakreslit přímo křivku celkového užitku, </a:t>
            </a:r>
          </a:p>
          <a:p>
            <a:pPr marL="6286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 možné spojit body znázorňující kombinace se stejným užitkem: body stejně vzdáleně od základny.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16689" y="1341437"/>
            <a:ext cx="11424212" cy="5013063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Místo křivky celkového užitku – používaný indiferenční křivky: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spojují body představující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kombinace statků se stejným užitkem: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Tento přístup umožňuje analyzovat preference spotřebitele bez nutnosti přesného měření užitku, respektuje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axiom nepřesycení.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Pro konstrukci obrázku – nutné určit směr preferencí: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Obrázek = mapa kombinací statku X a Y.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Určením směru preferencí určíme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„vrchol kopce užitku“: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Křivky představující stejný užitek 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–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„vrstevnice kopce užitku".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386805" y="1341438"/>
            <a:ext cx="7454096" cy="4006066"/>
          </a:xfrm>
        </p:spPr>
        <p:txBody>
          <a:bodyPr spcFirstLastPara="1" vert="horz" wrap="square" lIns="91440" tIns="45720" rIns="91440" bIns="45720" anchor="t" anchorCtr="0">
            <a:normAutofit fontScale="925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Pro oba statky platí: kombinaci s vyšším množstvím dá spotřebitel přednost před kombinací s množstvím nižším,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tj. že platí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axióm nepřesycení.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Všechny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kombinace na křivce D*D* jsou stejně užitečné.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Současně: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kombinace na D*D* více užitečná než kombinace na A*A* a méně užitečné než kombinace na G*G*.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5" y="1341438"/>
            <a:ext cx="3886200" cy="310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098" y="5486324"/>
            <a:ext cx="11108803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200" b="1" dirty="0">
                <a:latin typeface="Times New Roman" panose="02020603050405020304" pitchFamily="18" charset="0"/>
              </a:rPr>
              <a:t>N</a:t>
            </a:r>
            <a:r>
              <a:rPr lang="cs-CZ" altLang="cs-CZ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emusíme znát úroveň užitku jednotlivých kombinací.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 křivka (IC)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=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množina kombinací statku X a Y se stejným celkovým užitkem.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Konkrétní výše užitku není podstatná =&gt; možno je přenést do dvojrozměrného obrázku;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Možno je použít pro </a:t>
            </a:r>
            <a:r>
              <a:rPr lang="cs-CZ" altLang="cs-CZ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ordinalistický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přístup: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jako znázornění kombinací dvou statků se stejným užitkem.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K IC je možno přistoupit dvojím způsobem:  </a:t>
            </a:r>
          </a:p>
          <a:p>
            <a:pPr marL="685800" indent="-571500" algn="just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Na základě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UŽITKU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IC představuje určitou úroveň užitku,  </a:t>
            </a:r>
          </a:p>
          <a:p>
            <a:pPr marL="685800" indent="-571500" algn="just" eaLnBrk="1" hangingPunct="1">
              <a:lnSpc>
                <a:spcPct val="80000"/>
              </a:lnSpc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Na základě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PREFERENCÍ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IC zobrazují preference.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 fontScale="85000" lnSpcReduction="10000"/>
          </a:bodyPr>
          <a:lstStyle/>
          <a:p>
            <a:pPr marL="6286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Indiferenční křivky jsou klesající: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negativní směrnice = ZÁPORNÝ SKLON;  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Předpoklad: pro oba statky: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platí: že větší množství je preferováno před menším =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AXIÓM NENASYCENOSTI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=&gt; kombinace, které znamenají více obou statků, preferovány před kombinacemi znamenajícími méně obou statků: Obr. a) – </a:t>
            </a:r>
            <a:r>
              <a:rPr lang="cs-CZ" altLang="cs-CZ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násled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sním.</a:t>
            </a:r>
          </a:p>
          <a:p>
            <a:pPr marL="6286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 oblasti označené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+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= kombinace preferované před A: oba statky jsou zastoupeny hojněji) </a:t>
            </a:r>
          </a:p>
          <a:p>
            <a:pPr marL="6286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 oblasti označené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-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kombinace, před nimiž je preferována kombinace A: oba statky zastoupeny méně. </a:t>
            </a:r>
          </a:p>
          <a:p>
            <a:pPr marL="628650" indent="-514350" algn="just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Zbývající dvě oblasti: kombinace, kde je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více X a méně Y, </a:t>
            </a: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nebo naopak. 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Také kombinace se stejným užitkem jako A, např. S a R. 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Tyto body leží na stejné IC – musí být klesající: U2 pro R a S.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514953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114300" indent="0" algn="just" eaLnBrk="1" hangingPunct="1">
              <a:lnSpc>
                <a:spcPct val="80000"/>
              </a:lnSpc>
              <a:buNone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a)							b)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8" y="1856390"/>
            <a:ext cx="11663423" cy="500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232025" y="544010"/>
            <a:ext cx="7772400" cy="797429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Teorie racionální volby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8815" y="1341438"/>
            <a:ext cx="11574684" cy="5111750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jsou racionální tvorové, vedení vlastním zájmem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člověk 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„homo </a:t>
            </a:r>
            <a:r>
              <a:rPr lang="cs-CZ" altLang="cs-CZ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economicus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=&gt; teorie racionální volby spotřebitele</a:t>
            </a:r>
          </a:p>
          <a:p>
            <a:pPr algn="just"/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Smith (1723-1790), Aristoteles (350 l. př. K.) Francois </a:t>
            </a:r>
            <a:r>
              <a:rPr lang="cs-CZ" altLang="cs-CZ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Quesnay</a:t>
            </a:r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(cca 1750)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primárním ekonomickým stimulem každého je jeho vlastní zájem. </a:t>
            </a:r>
          </a:p>
          <a:p>
            <a:pPr algn="just" eaLnBrk="1" hangingPunct="1"/>
            <a:endParaRPr lang="cs-CZ" alt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jednotlivec – rozhodnutí k 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maximalizaci osobního blaha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založené na rozumném zhodnocení všech faktů 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Spotřebitel se rozhoduje pro takovou volbu, která poskytuje 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největší užitek (uspokojení)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co 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nejmenším vynaloženým úsilím </a:t>
            </a:r>
          </a:p>
          <a:p>
            <a:pPr algn="just"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628650" indent="-514350" algn="just" eaLnBrk="1" hangingPunct="1">
              <a:lnSpc>
                <a:spcPct val="80000"/>
              </a:lnSpc>
              <a:buFont typeface="+mj-lt"/>
              <a:buAutoNum type="arabicPeriod" startAt="2"/>
            </a:pP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Indiferenční křivky se neprotínají: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Požadavek plyne z </a:t>
            </a:r>
            <a:r>
              <a:rPr lang="cs-CZ" altLang="cs-CZ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AXIÓMU TRANZITIVITY</a:t>
            </a: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a) </a:t>
            </a:r>
            <a:r>
              <a:rPr lang="cs-CZ" altLang="cs-CZ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předch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snímek – IC se protínají: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Body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cs-CZ" altLang="cs-CZ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 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znázorňující kombinace statků X a Y – na stejné IC: mají stejný užitek.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To platí i pro body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 a A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ležící rovněž na stejně IC.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Bod R – vzdálenější od počátku než bod Q =&gt; má větší užitek.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Platí tedy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= Q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 </a:t>
            </a:r>
            <a:r>
              <a:rPr lang="cs-CZ" altLang="cs-CZ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R 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současně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 &lt; R,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</a:t>
            </a: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porušení </a:t>
            </a:r>
            <a:r>
              <a:rPr lang="cs-CZ" altLang="cs-CZ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AXIÓMU TRANZITIVITY</a:t>
            </a:r>
            <a:r>
              <a:rPr lang="cs-CZ" altLang="cs-CZ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450850" indent="-336550" algn="just" eaLnBrk="1" hangingPunct="1">
              <a:lnSpc>
                <a:spcPct val="80000"/>
              </a:lnSpc>
              <a:buSzPct val="100000"/>
              <a:buFont typeface="+mj-lt"/>
              <a:buAutoNum type="arabicPeriod" startAt="3"/>
            </a:pPr>
            <a:r>
              <a:rPr lang="cs-CZ" alt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 každém bodě obrázku znázorňujícího spotřební situace se nachází indiferenční křivka: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Tato podmínka plyne z </a:t>
            </a:r>
            <a:r>
              <a:rPr lang="cs-CZ" altLang="cs-CZ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AXIÓMU ÚPLNOSTI </a:t>
            </a:r>
            <a:endParaRPr lang="cs-CZ" altLang="cs-CZ" sz="40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cs-CZ" altLang="cs-CZ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Pro srovnávání užitku jednotlivých kombinací statků: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Každá kombinace musí ležet na nějaké IC.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Situace analogická s reálnými čísly, pro něž platí, že pro každá reálná čísla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 a y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existuje číslo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z,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přičemž je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 &gt; x a z &lt; y.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857250" indent="-742950" algn="just" eaLnBrk="1" hangingPunct="1">
              <a:lnSpc>
                <a:spcPct val="80000"/>
              </a:lnSpc>
              <a:buSzPct val="100000"/>
              <a:buFont typeface="+mj-lt"/>
              <a:buAutoNum type="arabicPeriod" startAt="4"/>
            </a:pPr>
            <a:r>
              <a:rPr lang="cs-CZ" alt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Indiferenční křivky jsou konvexní vzhledem k počátku: </a:t>
            </a:r>
          </a:p>
          <a:p>
            <a:pPr algn="just">
              <a:lnSpc>
                <a:spcPct val="80000"/>
              </a:lnSpc>
              <a:buSzPct val="100000"/>
            </a:pP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KLESAJÍCÍ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MEZNÍ MÍRA SUBSTITUCE (MRS)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mezi dvěma statky. 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58775" indent="-266700" algn="just">
              <a:lnSpc>
                <a:spcPct val="80000"/>
              </a:lnSpc>
              <a:buFont typeface="+mj-lt"/>
              <a:buAutoNum type="romanLcPeriod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Čím méně má spotřebitel statku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 relativně ke statku Y, </a:t>
            </a:r>
          </a:p>
          <a:p>
            <a:pPr marL="663575" indent="-5715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tím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více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je ochoten obětovat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statku Y,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aby získal dodatečnou jednotku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statku X: 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Sn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19 b): </a:t>
            </a:r>
            <a:r>
              <a:rPr lang="pl-PL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posun z bodu A do bodu B;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Vlastnosti indiferenčních křivek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marL="971550" indent="-857250" algn="just" eaLnBrk="1" hangingPunct="1">
              <a:lnSpc>
                <a:spcPct val="80000"/>
              </a:lnSpc>
              <a:buSzPct val="100000"/>
              <a:buFont typeface="+mj-lt"/>
              <a:buAutoNum type="romanLcPeriod" startAt="2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Sn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19 b): </a:t>
            </a:r>
            <a:r>
              <a:rPr lang="pl-PL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statek X = zastoupen relativně hojně: posun z </a:t>
            </a:r>
            <a:r>
              <a:rPr lang="pl-PL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bodu C do bodu D:</a:t>
            </a:r>
          </a:p>
          <a:p>
            <a:pPr algn="just"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spotřebitel ochoten nahradit stejné množství statku X menším množstvím statku Y </a:t>
            </a:r>
          </a:p>
          <a:p>
            <a:pPr marL="720725" indent="-365125" algn="just"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než v případě posunu z bodu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do bodu B. </a:t>
            </a:r>
          </a:p>
          <a:p>
            <a:pPr marL="720725" indent="-365125" algn="just"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endParaRPr lang="cs-CZ" altLang="cs-CZ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59130" indent="-571500" algn="just"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Na rozdíl od předcházejících vlastností 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IC není konvexní tvar podmínkou racionálního chování spotřebitele.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Mezní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míra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substituce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spotřebě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algn="just">
              <a:lnSpc>
                <a:spcPct val="80000"/>
              </a:lnSpc>
              <a:buSzPct val="100000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Poznatky o vlastnostech IC – analýza pomocí směrnice IC:</a:t>
            </a:r>
          </a:p>
          <a:p>
            <a:pPr algn="just">
              <a:lnSpc>
                <a:spcPct val="80000"/>
              </a:lnSpc>
              <a:buSzPct val="100000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Mezní míra substituce ve spotřebě (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Marginal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Kate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of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Substitution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in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Consumption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MRSc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mezní míra substituce X za Y, </a:t>
            </a: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MRScxy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0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poměr, v němž je statek Y nahrazován statkem X, aniž se mění úroveň uspokojení potřeb neboli celkový užitek:</a:t>
            </a:r>
            <a:endParaRPr lang="cs-CZ" altLang="cs-CZ" sz="4000" b="1" i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34" y="4982064"/>
            <a:ext cx="3552925" cy="1256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Mezní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míra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substituce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spotřebě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74562" y="1341437"/>
            <a:ext cx="11366339" cy="4897437"/>
          </a:xfrm>
        </p:spPr>
        <p:txBody>
          <a:bodyPr spcFirstLastPara="1" vert="horz" wrap="square" lIns="91440" tIns="45720" rIns="91440" bIns="45720" anchor="t" anchorCtr="0">
            <a:normAutofit fontScale="85000" lnSpcReduction="10000"/>
          </a:bodyPr>
          <a:lstStyle/>
          <a:p>
            <a:pPr algn="just">
              <a:lnSpc>
                <a:spcPct val="80000"/>
              </a:lnSpc>
              <a:buSzPct val="100000"/>
            </a:pPr>
            <a:r>
              <a:rPr lang="cs-CZ" altLang="cs-CZ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MRSc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– odvození z užitku: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Uvažujeme posun po IC: z vlastností IC – </a:t>
            </a:r>
            <a:r>
              <a:rPr lang="cs-CZ" alt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 růstem X musí klesat Y, aby zůstala úroveň celkového užitku stejná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Předpoklad: množství statku X vzrostlo o ∆X. Současně kleslo množství statku Y o </a:t>
            </a:r>
            <a:r>
              <a:rPr lang="el-GR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Δ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Y. Porovnáváme tedy:  </a:t>
            </a:r>
            <a:endParaRPr lang="cs-CZ" altLang="cs-CZ" sz="40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971550" indent="-85725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„PROSPĚCH“ = PŘÍRŮSTEK UŽITKU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plynoucí ze zvýšení množství statku X o </a:t>
            </a:r>
            <a:r>
              <a:rPr lang="el-GR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Δ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X: </a:t>
            </a:r>
          </a:p>
          <a:p>
            <a:pPr marL="114300" indent="0" algn="ctr">
              <a:lnSpc>
                <a:spcPct val="80000"/>
              </a:lnSpc>
              <a:buSzPct val="100000"/>
              <a:buNone/>
            </a:pPr>
            <a:r>
              <a:rPr lang="el-GR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Δ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 * MU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 marL="971550" indent="-857250" algn="just">
              <a:lnSpc>
                <a:spcPct val="80000"/>
              </a:lnSpc>
              <a:buSzPct val="100000"/>
              <a:buFont typeface="+mj-lt"/>
              <a:buAutoNum type="romanUcPeriod" startAt="2"/>
            </a:pPr>
            <a:r>
              <a:rPr lang="cs-CZ" alt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„ÚJMU" = SNÍŽENÍ UŽITKU 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vyvolanou poklesem množství statku Y o </a:t>
            </a:r>
            <a:r>
              <a:rPr lang="el-GR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Δ</a:t>
            </a: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Y, což můžeme vyjádřit jako  </a:t>
            </a:r>
          </a:p>
          <a:p>
            <a:pPr marL="114300" indent="0" algn="ctr">
              <a:lnSpc>
                <a:spcPct val="80000"/>
              </a:lnSpc>
              <a:buSzPct val="100000"/>
              <a:buNone/>
            </a:pPr>
            <a:r>
              <a:rPr lang="el-GR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Δ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* MU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cs-CZ" altLang="cs-CZ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Mezní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míra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substituce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spotřebě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474562" y="1341437"/>
                <a:ext cx="11366339" cy="4897437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Platí (stejně pro Y):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cs-CZ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𝑇𝑈</m:t>
                          </m:r>
                        </m:num>
                        <m:den>
                          <m:r>
                            <a:rPr lang="en-GB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2800" dirty="0"/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sz="2800" dirty="0"/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𝑇𝑈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∗∆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altLang="cs-CZ" sz="44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alt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alt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Na IC – užitek = konstantní, musí se „prospěch" a újma" vyrovnat, neboli musí platit: 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r>
                  <a:rPr lang="cs-CZ" alt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4000" b="0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4000" i="1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cs-CZ" sz="40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cs-CZ" sz="40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4000" i="1" dirty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4000" i="1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cs-CZ" sz="4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cs-CZ" alt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Y se pohybuje opačně než X.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474562" y="1341437"/>
                <a:ext cx="11366339" cy="4897437"/>
              </a:xfrm>
              <a:blipFill rotWithShape="1">
                <a:blip r:embed="rId3"/>
                <a:stretch>
                  <a:fillRect l="-2" t="-279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Mezní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míra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substituce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spotřebě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</p:spPr>
            <p:txBody>
              <a:bodyPr spcFirstLastPara="1" vert="horz" wrap="square" lIns="91440" tIns="45720" rIns="91440" bIns="45720" anchor="t" anchorCtr="0">
                <a:normAutofit fontScale="92500" lnSpcReduction="20000"/>
              </a:bodyPr>
              <a:lstStyle/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Upravením předchozí rovnice: 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den>
                    </m:f>
                    <m:r>
                      <a:rPr lang="cs-CZ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;</a:t>
                </a:r>
              </a:p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dirty="0"/>
                  <a:t>Jelikož: </a:t>
                </a:r>
              </a:p>
              <a:p>
                <a:pPr algn="just">
                  <a:lnSpc>
                    <a:spcPct val="80000"/>
                  </a:lnSpc>
                  <a:buSzPct val="100000"/>
                </a:pPr>
                <a:endParaRPr lang="cs-CZ" sz="2800" dirty="0"/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den>
                    </m:f>
                    <m:r>
                      <a:rPr lang="cs-CZ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altLang="cs-CZ" sz="3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buSzPct val="100000"/>
                </a:pPr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Platí: 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cs-CZ" sz="36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i="1" dirty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sz="36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i="1" dirty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sz="36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3600" dirty="0"/>
                  <a:t>;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sz="3600" dirty="0"/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 s posunem po IC doprava – s růstem objemu statku na ose x klesá.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Klesající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cs-CZ" altLang="cs-CZ" sz="36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konvexnost IC.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  <a:blipFill rotWithShape="1">
                <a:blip r:embed="rId3"/>
                <a:stretch>
                  <a:fillRect t="-1474" r="1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Oba statky pro spotřebitele žádoucí (doposud): užitek se s jejich spotřebovávaným množstvím zvyšuje: statky žádoucí – statky s pozitivní preferencí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Goods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 startAt="2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Statky s jiným směrem preferencí: Nějaký žádoucí statek přináší i záporný efekt:</a:t>
            </a:r>
          </a:p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lphaU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V rámci celé společnosti: 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volba určité kombinace objemu průmyslové výroby a znečištění životního prostředí. </a:t>
            </a:r>
          </a:p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lphaUcPeriod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lphaU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 chování spotřebitele: 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volba struktury portfolia – volba mezi různými druhy cenných papírů: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Funkce užitku – dvě proměnné: VÝNOS  z  cenných papírů a RIZIKO.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Držitel cenných papírů považuje výnos vždy za statek žádoucí.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Vyšší výnos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však většinou znamená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vyšší riziko.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Riziko - pro ekonomické subjekty (ne pro všechny!): nežádoucí statek = statek s negativní preferencí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Bads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80000"/>
              </a:lnSpc>
              <a:buSzPct val="100000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=&gt;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Preferují nižší riziko před vyšším. </a:t>
            </a:r>
          </a:p>
          <a:p>
            <a:pPr algn="just">
              <a:lnSpc>
                <a:spcPct val="80000"/>
              </a:lnSpc>
              <a:buSzPct val="100000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IC – netypický tvar, jsou rostoucí – jejich směrnice je pozitivní: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</a:t>
            </a:r>
            <a:r>
              <a:rPr lang="cs-CZ" altLang="cs-CZ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Nasledující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Snímek A):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Osa x – statek nežádoucí,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Osa y – statek žádoucí.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Směr preferencí – znázorněn šipkami. </a:t>
            </a:r>
          </a:p>
          <a:p>
            <a:pPr marL="114300" indent="0" algn="just">
              <a:lnSpc>
                <a:spcPct val="80000"/>
              </a:lnSpc>
              <a:buSzPct val="100000"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963" y="526093"/>
            <a:ext cx="9931078" cy="631690"/>
          </a:xfrm>
        </p:spPr>
        <p:txBody>
          <a:bodyPr>
            <a:noAutofit/>
          </a:bodyPr>
          <a:lstStyle/>
          <a:p>
            <a:r>
              <a:rPr lang="cs-CZ" sz="2800" b="1" dirty="0"/>
              <a:t>Předpoklady racionálního chování spotřebitele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00942" y="1157782"/>
            <a:ext cx="11620982" cy="52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>
              <a:lnSpc>
                <a:spcPct val="115000"/>
              </a:lnSpc>
            </a:pPr>
            <a:r>
              <a:rPr lang="cs-CZ" sz="24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Chování jednotlivce, i všech ekonomických subjektů: možno vysvětlit na základě porovnávání </a:t>
            </a: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efektů ekonomické aktivity </a:t>
            </a:r>
            <a:r>
              <a:rPr lang="cs-CZ" sz="24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„újmy" = výdajů, nákladů, </a:t>
            </a:r>
          </a:p>
          <a:p>
            <a:pPr marL="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24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touto aktivitou spojených. </a:t>
            </a:r>
          </a:p>
          <a:p>
            <a:pPr marL="342900">
              <a:lnSpc>
                <a:spcPct val="115000"/>
              </a:lnSpc>
            </a:pPr>
            <a:r>
              <a:rPr lang="cs-CZ" sz="24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jednotlivce: </a:t>
            </a:r>
          </a:p>
          <a:p>
            <a:pPr marL="514350" indent="-514350">
              <a:lnSpc>
                <a:spcPct val="115000"/>
              </a:lnSpc>
              <a:buFont typeface="+mj-lt"/>
              <a:buAutoNum type="romanUcPeriod"/>
            </a:pP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Efekt = užitek plynoucí ze spotřeby jednotlivých statků, </a:t>
            </a:r>
          </a:p>
          <a:p>
            <a:pPr marL="514350" indent="-514350">
              <a:lnSpc>
                <a:spcPct val="115000"/>
              </a:lnSpc>
              <a:buFont typeface="+mj-lt"/>
              <a:buAutoNum type="romanUcPeriod"/>
            </a:pP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Újma = vynaložení důchodu (příjmu) na nákup těchto statků. </a:t>
            </a:r>
          </a:p>
          <a:p>
            <a:pPr marL="342900">
              <a:lnSpc>
                <a:spcPct val="115000"/>
              </a:lnSpc>
            </a:pPr>
            <a:endParaRPr lang="cs-CZ" sz="2400" b="1" noProof="0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cs-CZ" sz="2400" b="1" noProof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Racionálně jednající spotřebitel maximalizuje užitek. </a:t>
            </a:r>
          </a:p>
          <a:p>
            <a:pPr marL="342900">
              <a:lnSpc>
                <a:spcPct val="115000"/>
              </a:lnSpc>
            </a:pP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 svém rozhodování je však omezen svým důchodem. </a:t>
            </a:r>
          </a:p>
          <a:p>
            <a:pPr marL="342900">
              <a:lnSpc>
                <a:spcPct val="115000"/>
              </a:lnSpc>
            </a:pPr>
            <a:r>
              <a:rPr lang="cs-CZ" sz="24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Užitek přitom plyne z </a:t>
            </a:r>
            <a:r>
              <a:rPr lang="cs-CZ" sz="2400" b="1" noProof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preferencí spotřebitele.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47" y="1412463"/>
            <a:ext cx="5544273" cy="4033074"/>
          </a:xfrm>
        </p:spPr>
      </p:pic>
      <p:sp>
        <p:nvSpPr>
          <p:cNvPr id="5" name="TextBox 4"/>
          <p:cNvSpPr txBox="1"/>
          <p:nvPr/>
        </p:nvSpPr>
        <p:spPr>
          <a:xfrm>
            <a:off x="590309" y="570684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A) </a:t>
            </a:r>
            <a:r>
              <a:rPr lang="en-GB" dirty="0" err="1">
                <a:highlight>
                  <a:srgbClr val="FFFF00"/>
                </a:highlight>
              </a:rPr>
              <a:t>Statek</a:t>
            </a:r>
            <a:r>
              <a:rPr lang="en-GB" dirty="0">
                <a:highlight>
                  <a:srgbClr val="FFFF00"/>
                </a:highlight>
              </a:rPr>
              <a:t> x je </a:t>
            </a:r>
            <a:r>
              <a:rPr lang="en-GB" dirty="0" err="1">
                <a:highlight>
                  <a:srgbClr val="FFFF00"/>
                </a:highlight>
              </a:rPr>
              <a:t>nežádoucí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357" y="1242944"/>
            <a:ext cx="5768051" cy="4008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4379" y="5699652"/>
            <a:ext cx="5179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B) </a:t>
            </a:r>
            <a:r>
              <a:rPr lang="en-GB" dirty="0" err="1">
                <a:highlight>
                  <a:srgbClr val="FFFF00"/>
                </a:highlight>
              </a:rPr>
              <a:t>Statek</a:t>
            </a:r>
            <a:r>
              <a:rPr lang="en-GB" dirty="0">
                <a:highlight>
                  <a:srgbClr val="FFFF00"/>
                </a:highlight>
              </a:rPr>
              <a:t> x je </a:t>
            </a:r>
            <a:r>
              <a:rPr lang="en-GB" dirty="0" err="1">
                <a:highlight>
                  <a:srgbClr val="FFFF00"/>
                </a:highlight>
              </a:rPr>
              <a:t>lhostejný</a:t>
            </a:r>
            <a:endParaRPr lang="en-GB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 startAt="3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Statky lhostejné = statky neutrální (</a:t>
            </a:r>
            <a:r>
              <a:rPr lang="cs-CZ" altLang="cs-CZ" sz="28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Neuters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): nemají vliv na užitek spotřebitele, jejich spotřebovávané množství je spotřebiteli lhostejné: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IC – tvar přímky: IC rovnoběžné s osou x.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Předchozí Snímek B):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Osa x – statek lhostejný,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Osa y – statek žádoucí.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Směr preferencí – znázorněn šipkami. 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 startAt="4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V realitě – i situace, kdy se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směr preferencí se změnou spotřebovávaného množství statku mění: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IC se tedy v určitém bodě „lámou„: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Indiferenční mapa – dvě zóny: s pozitivní a s negativní preferencí.</a:t>
            </a:r>
            <a:r>
              <a:rPr lang="cs-CZ" altLang="cs-CZ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Statek, který je do určitého objemu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žádoucí,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pak se mění na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nežádoucí: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statek na ose x. 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551930" algn="just">
              <a:lnSpc>
                <a:spcPct val="80000"/>
              </a:lnSpc>
              <a:buSzPct val="100000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Za předpokladu měřitelnosti užitku: </a:t>
            </a:r>
          </a:p>
          <a:p>
            <a:pPr marL="6780530" indent="-57150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od bodu „zlomu“ mezní užitek statku X záporný </a:t>
            </a:r>
          </a:p>
          <a:p>
            <a:pPr marL="6780530" indent="-57150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celkový užitek s růstem množství statku X klesá.</a:t>
            </a:r>
          </a:p>
          <a:p>
            <a:pPr marL="6780530" indent="-571500"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6780530" indent="-571500" algn="just">
              <a:lnSpc>
                <a:spcPct val="80000"/>
              </a:lnSpc>
              <a:buSzPct val="100000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Např. 6. šálek kávy způsobil zdravotní problémy: v daném bodě se směr preferencí mění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4" y="2335123"/>
            <a:ext cx="6273478" cy="357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892" y="591170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ighlight>
                  <a:srgbClr val="FFFF00"/>
                </a:highlight>
              </a:rPr>
              <a:t>Směr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preferencí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spotřebitele</a:t>
            </a:r>
            <a:r>
              <a:rPr lang="en-GB" dirty="0">
                <a:highlight>
                  <a:srgbClr val="FFFF00"/>
                </a:highlight>
              </a:rPr>
              <a:t> se </a:t>
            </a:r>
            <a:r>
              <a:rPr lang="en-GB" dirty="0" err="1">
                <a:highlight>
                  <a:srgbClr val="FFFF00"/>
                </a:highlight>
              </a:rPr>
              <a:t>mění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 startAt="5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Statky X a Y: dokonale vzájemně nahraditelné =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DOKONALÉ SUBSTITUTY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MRSc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– poměr, v němž je spotřebitel ochoten takovéto statky nahrazovat =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konstantní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=&gt;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IC jsou přímky.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2697021"/>
            <a:ext cx="9630137" cy="364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tvary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indiferenčních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křivek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254644" y="1341437"/>
            <a:ext cx="11794602" cy="5105662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marL="628650" indent="-514350" algn="just">
              <a:lnSpc>
                <a:spcPct val="80000"/>
              </a:lnSpc>
              <a:buSzPct val="100000"/>
              <a:buFont typeface="+mj-lt"/>
              <a:buAutoNum type="arabicPeriod" startAt="6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Statky X a Y: spotřebitel vždy používá ve fixním poměru = dokonalé komplementy.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MRSc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neexistuje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(nebo je nekonečná nebo nulová, v závislosti na bodě) =&gt;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IC mají tvar „L“.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55" y="2604423"/>
            <a:ext cx="9222792" cy="3449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Linie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rozpočtu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rozpočtové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omezení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Nejen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 preference a užitek spotřebitelů, 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ale také: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při rozhodování o nákupu statku 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– spotřebitel omezen výší svého důchodu a cenami statků.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Předpoklad: spotřebitel vynaloží celý důchod na statky X a Y. Platí: 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s-E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cs-CZ" sz="2800" b="1" i="1" dirty="0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 – důchod spotřebitele,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8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– cena statku X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800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– cena statku Y. 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Graficky: tato rovnice znázorněna přímkou – 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linie příjmu / rozpočtové omezení.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Plocha pod touto přímkou: trojúhelník – znázorňuje 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všechny dostupné kombinace:</a:t>
                </a:r>
              </a:p>
              <a:p>
                <a:pPr marL="114300" indent="0" algn="just">
                  <a:lnSpc>
                    <a:spcPct val="8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s-E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sz="2800" b="1" i="1" dirty="0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cs-CZ" sz="2800" b="1" i="1" dirty="0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= soubor tržních příležitostí (Market 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Opportunity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 Set).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  <a:blipFill rotWithShape="1">
                <a:blip r:embed="rId3"/>
                <a:stretch>
                  <a:fillRect t="-218" r="1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Linie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rozpočtu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rozpočtové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omezení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8102" y="1527859"/>
            <a:ext cx="10104698" cy="48036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Linie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rozpočtu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rozpočtové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omezení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marL="685800" indent="-571500" algn="just">
                  <a:lnSpc>
                    <a:spcPct val="80000"/>
                  </a:lnSpc>
                  <a:buSzPct val="100000"/>
                  <a:buFont typeface="+mj-lt"/>
                  <a:buAutoNum type="romanUcPeriod"/>
                </a:pPr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Průsečík s osou x: bod J – v tomto bodě </a:t>
                </a:r>
                <a:r>
                  <a:rPr lang="cs-CZ" altLang="cs-CZ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 = I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spotřebitel vynakládá celý důchod na nákup statku X. </a:t>
                </a:r>
              </a:p>
              <a:p>
                <a:pPr marL="685800" indent="-571500" algn="just">
                  <a:lnSpc>
                    <a:spcPct val="80000"/>
                  </a:lnSpc>
                  <a:buSzPct val="100000"/>
                  <a:buFont typeface="+mj-lt"/>
                  <a:buAutoNum type="romanUcPeriod" startAt="2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Průsečík s osou: bod H – v tomto bodě </a:t>
                </a:r>
                <a:r>
                  <a:rPr lang="cs-CZ" altLang="cs-CZ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 = I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cs-CZ" altLang="cs-CZ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spotřebitel vynakládá celý důchod na Y. 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Směrnice linie rozpočtu = </a:t>
                </a:r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MEZNÍ MÍRA SUBSTITUCE VE SMĚNĚ 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Marginal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Rate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of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Substitution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in Exchange, </a:t>
                </a:r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MRS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).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poměr, v němž spotřebitel může statky X a Y směňovat na trhu při vynaložení celého důchodu.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endParaRPr lang="cs-CZ" altLang="cs-CZ" sz="28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MRS</a:t>
                </a:r>
                <a:r>
                  <a:rPr lang="cs-CZ" altLang="cs-CZ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cs-CZ" altLang="cs-CZ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–  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možno odvodit z rovnice linie rozpočtu jejím převedením do směrnicového tvaru:</a:t>
                </a:r>
                <a:r>
                  <a:rPr lang="cs-CZ" altLang="cs-CZ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  <a:blipFill rotWithShape="1">
                <a:blip r:embed="rId3"/>
                <a:stretch>
                  <a:fillRect t="-180" r="1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90309" y="619126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Linie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rozpočtu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rozpočtové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omezení</a:t>
            </a:r>
            <a:r>
              <a:rPr lang="es-ES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cs-CZ" altLang="cs-CZ" sz="4000" b="1" kern="12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algn="just">
                  <a:lnSpc>
                    <a:spcPct val="80000"/>
                  </a:lnSpc>
                  <a:buSzPct val="100000"/>
                </a:pPr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</a:pPr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</a:pPr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  <m:r>
                      <a:rPr lang="cs-CZ" altLang="cs-CZ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– průsečík linie rozpočtu s osou y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– směrnice linie rozpočtu. Platí tedy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254644" y="1341437"/>
                <a:ext cx="11794602" cy="5105662"/>
              </a:xfrm>
              <a:blipFill rotWithShape="1">
                <a:blip r:embed="rId3"/>
                <a:stretch>
                  <a:fillRect t="-267" r="1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550" y="1371600"/>
            <a:ext cx="2727468" cy="120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27" y="3669175"/>
            <a:ext cx="4964907" cy="237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Optimum spotřebitele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/>
        <p:txBody>
          <a:bodyPr spcFirstLastPara="1" vert="horz" wrap="square" lIns="91440" tIns="45720" rIns="91440" bIns="45720" anchor="t" anchorCtr="0">
            <a:normAutofit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= Volba optimální spotřebitelské situace = maximální užitek.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Spotřebitel volí optimální kombinaci statků v závislosti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na svých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PREFERENCÍCH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na svých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TRŽNÍCH MOŽNOSTECH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ovlivněny jednak </a:t>
            </a:r>
          </a:p>
          <a:p>
            <a:pPr marL="628650" indent="-514350" algn="ctr">
              <a:lnSpc>
                <a:spcPct val="80000"/>
              </a:lnSpc>
              <a:buSzPct val="100000"/>
              <a:buFont typeface="+mj-lt"/>
              <a:buAutoNum type="alphaUcPeriod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jeho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DŮCHODEM </a:t>
            </a:r>
          </a:p>
          <a:p>
            <a:pPr marL="628650" indent="-514350" algn="ctr">
              <a:lnSpc>
                <a:spcPct val="80000"/>
              </a:lnSpc>
              <a:buSzPct val="100000"/>
              <a:buFont typeface="+mj-lt"/>
              <a:buAutoNum type="alphaUcPeriod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TRŽNÍMI CENAMI STATKŮ.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Způsob určení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optima spotřebitele –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závisí na možnosti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měření užitku.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v"/>
            </a:pPr>
            <a:r>
              <a:rPr lang="cs-CZ" altLang="cs-CZ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KARDINALISTICKÝ PŘÍSTUP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dva způsoby určení optima:</a:t>
            </a: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1300" y="434051"/>
            <a:ext cx="8426371" cy="631690"/>
          </a:xfrm>
        </p:spPr>
        <p:txBody>
          <a:bodyPr>
            <a:noAutofit/>
          </a:bodyPr>
          <a:lstStyle/>
          <a:p>
            <a:r>
              <a:rPr lang="cs-CZ" sz="2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Východisko teorie spotřebitele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02871" y="1065741"/>
            <a:ext cx="11586258" cy="5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5000"/>
              </a:lnSpc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 Úvaha, že jednotlivec vybírá z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různých souborů statků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= spotřebních košů.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Rozhodování spotřebitele = volba takového spotřebního koše, který přináší </a:t>
            </a: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MAXIMÁLNÍ UŽITEK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Jednotlivé spotřební situace porovnává spotřebitel z hlediska </a:t>
            </a: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PREFERENCÍ.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Preference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– analýza při použití několika zjednodušujících předpokladů – z hlediska jejich významu považovány za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axiómy = základ teorie racionálních preferencí.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cs-CZ" sz="1800" b="1" kern="1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AXIÓM ÚPLNOSTI SROVNÁNÍ:</a:t>
            </a:r>
          </a:p>
          <a:p>
            <a:pPr marL="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Předpoklad: každé dva koše statků mohou být srovnávány z hlediska preference spotřebitele. Pro každé dva spotřební koše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</a:t>
            </a:r>
            <a:r>
              <a:rPr lang="cs-CZ" sz="1800" b="1" kern="1200" noProof="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B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musí nastat jedna ze tří následujících situací:   </a:t>
            </a:r>
          </a:p>
          <a:p>
            <a:pPr marL="400050" indent="-400050" algn="just">
              <a:lnSpc>
                <a:spcPct val="115000"/>
              </a:lnSpc>
              <a:buFont typeface="+mj-lt"/>
              <a:buAutoNum type="romanLcPeriod"/>
            </a:pP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je preferován před B: A &gt; B;  </a:t>
            </a:r>
          </a:p>
          <a:p>
            <a:pPr marL="400050" indent="-400050" algn="just">
              <a:lnSpc>
                <a:spcPct val="115000"/>
              </a:lnSpc>
              <a:buFont typeface="+mj-lt"/>
              <a:buAutoNum type="romanLcPeriod"/>
            </a:pP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B je preferován před A: A &lt; B;   </a:t>
            </a:r>
          </a:p>
          <a:p>
            <a:pPr marL="400050" indent="-400050" algn="just">
              <a:lnSpc>
                <a:spcPct val="115000"/>
              </a:lnSpc>
              <a:buFont typeface="+mj-lt"/>
              <a:buAutoNum type="romanLcPeriod"/>
            </a:pP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i B jsou indiferentní, stejné „atraktivní“: A = B. </a:t>
            </a:r>
          </a:p>
          <a:p>
            <a:pPr marL="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Axióm úplnosti srovnání = schopnost spotřebitele rozhodnout se, kterému koši statků dá přednost, seřadit koše podle preferencí.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Optimum spotřebitele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/>
            <p:txBody>
              <a:bodyPr spcFirstLastPara="1" vert="horz" wrap="square" lIns="91440" tIns="45720" rIns="91440" bIns="45720" anchor="t" anchorCtr="0">
                <a:normAutofit fontScale="92500" lnSpcReduction="20000"/>
              </a:bodyPr>
              <a:lstStyle/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Optimální množství jednoho statku – takové, pro které se mezní užitek rovná ceně: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𝑴𝑼</m:t>
                          </m:r>
                        </m:e>
                        <m:sub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cs-CZ" altLang="cs-CZ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altLang="cs-CZ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 startAt="2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Optimální kombinace dvou statků: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lang="cs-CZ" altLang="cs-CZ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sz="3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3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altLang="cs-CZ" sz="28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</a:endParaRP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lang="cs-CZ" altLang="cs-CZ" sz="2800" b="1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v"/>
                </a:pPr>
                <a:r>
                  <a:rPr lang="cs-CZ" altLang="cs-CZ" sz="2800" b="1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ORDINALISTICKÝ PŘÍSTUP</a:t>
                </a:r>
              </a:p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Užitek není přímo měřitelný:</a:t>
                </a: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Určení optimální kombinace: poměr mezních užitků: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závisí na funkci užitku, avšak k jejímu určení není nutné užitek přímo měřit: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poměr, v němž je spotřebitel ochoten nahrazovat Y za X ve svém spotřebním koši.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blipFill rotWithShape="1">
                <a:blip r:embed="rId3"/>
                <a:stretch>
                  <a:fillRect t="-154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Optimum spotřebitele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>
              <a:xfrm>
                <a:off x="609599" y="1600201"/>
                <a:ext cx="11300749" cy="4525963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 startAt="2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 jakém poměru je spotřebitel schopen směnit statky na trhu:</a:t>
                </a:r>
              </a:p>
              <a:p>
                <a:pPr algn="just">
                  <a:lnSpc>
                    <a:spcPct val="80000"/>
                  </a:lnSpc>
                  <a:buSzPct val="100000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Důchod = konstantní =&gt; poměr, v němž mohou být statky nahrazovány závislý na poměru jejich cen: Mezní míra substituce ve směně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2800" b="1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Optimální kombinace statků X a Y = ta, pro kterou je poměr, v němž je může směnit na trhu: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xfrm>
                <a:off x="609599" y="1600201"/>
                <a:ext cx="11300749" cy="4525963"/>
              </a:xfrm>
              <a:blipFill rotWithShape="1">
                <a:blip r:embed="rId3"/>
                <a:stretch>
                  <a:fillRect l="-6" t="-182" r="3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56989" t="3221" r="16515" b="77166"/>
          <a:stretch>
            <a:fillRect/>
          </a:stretch>
        </p:blipFill>
        <p:spPr>
          <a:xfrm>
            <a:off x="5083215" y="3738623"/>
            <a:ext cx="2025570" cy="43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45604" t="60127"/>
          <a:stretch>
            <a:fillRect/>
          </a:stretch>
        </p:blipFill>
        <p:spPr>
          <a:xfrm>
            <a:off x="1709192" y="4525701"/>
            <a:ext cx="5617583" cy="1202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Optimum spotřebitele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>
              <a:xfrm>
                <a:off x="324092" y="1174569"/>
                <a:ext cx="11586258" cy="5017887"/>
              </a:xfrm>
            </p:spPr>
            <p:txBody>
              <a:bodyPr spcFirstLastPara="1" vert="horz" wrap="square" lIns="91440" tIns="45720" rIns="91440" bIns="45720" anchor="t" anchorCtr="0">
                <a:normAutofit fontScale="92500" lnSpcReduction="10000"/>
              </a:bodyPr>
              <a:lstStyle/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Grafickým vyjádřením optimální kombinace statků X a Y = </a:t>
                </a:r>
                <a:r>
                  <a:rPr lang="cs-CZ" altLang="cs-CZ" sz="2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</a:rPr>
                  <a:t>bod dotyku IC a linie rozpočtu: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 bodě dotyku jsou směrnice IC a linie rozpočtu shodné =&gt; platí: 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Možno zapsat jako: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lang="cs-CZ" altLang="cs-CZ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sz="3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3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36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§"/>
                </a:pPr>
                <a:endParaRPr lang="cs-CZ" alt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 </a:t>
                </a:r>
                <a:r>
                  <a:rPr lang="cs-CZ" altLang="cs-CZ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ordinalistické</a:t>
                </a:r>
                <a:r>
                  <a:rPr lang="cs-CZ" alt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verzi teorie užitku ovšem MU nemůžeme zjistit přímo!!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xfrm>
                <a:off x="324092" y="1174569"/>
                <a:ext cx="11586258" cy="5017887"/>
              </a:xfrm>
              <a:blipFill rotWithShape="1">
                <a:blip r:embed="rId3"/>
                <a:stretch>
                  <a:fillRect l="-2" t="-806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56989" t="3221" r="16515" b="77166"/>
          <a:stretch>
            <a:fillRect/>
          </a:stretch>
        </p:blipFill>
        <p:spPr>
          <a:xfrm>
            <a:off x="4071393" y="2173740"/>
            <a:ext cx="3276601" cy="761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45604" t="60127"/>
          <a:stretch>
            <a:fillRect/>
          </a:stretch>
        </p:blipFill>
        <p:spPr>
          <a:xfrm>
            <a:off x="2138902" y="2934775"/>
            <a:ext cx="6724891" cy="133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Vnitřní a rohové řešení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609599" y="1417639"/>
            <a:ext cx="11300749" cy="4708526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UcPeriod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Doposud: předpoklad, že 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</a:rPr>
              <a:t>linie rozpočtu = tečna nějaké IC 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bod dotyku určuje optimální kombinaci statků X a Y. =&gt;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Předpoklad: existuje tzv. </a:t>
            </a:r>
            <a:r>
              <a:rPr lang="cs-CZ" altLang="cs-CZ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vnitřní (tečnové) řešení.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UcPeriod" startAt="2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Situace, kdy tímto způsobem nelze optimální kombinaci nalézt: 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</a:rPr>
              <a:t>linie rozpočtu není tečnou žádné IC (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obr. – následující snímek):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Pro spotřebitele podstatně lákavější statek Y.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Jen pokud by cena statku X byla mnohonásobně nižší než cena statku Y, spotřebovával by statek X.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=&gt; Cenu statku X považuje spotřebitel za velmi vysokou:</a:t>
            </a:r>
          </a:p>
        </p:txBody>
      </p:sp>
      <p:sp>
        <p:nvSpPr>
          <p:cNvPr id="2" name="Arrow: Right 1"/>
          <p:cNvSpPr/>
          <p:nvPr/>
        </p:nvSpPr>
        <p:spPr>
          <a:xfrm>
            <a:off x="7477246" y="5660020"/>
            <a:ext cx="1088020" cy="416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/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Vnitřní a rohové řešení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609599" y="1417639"/>
            <a:ext cx="11300749" cy="4708526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marL="114300" indent="0" algn="just">
              <a:lnSpc>
                <a:spcPct val="80000"/>
              </a:lnSpc>
              <a:buSzPct val="100000"/>
              <a:buNone/>
            </a:pPr>
            <a:endParaRPr lang="cs-CZ" altLang="cs-CZ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2" y="1169043"/>
            <a:ext cx="11458935" cy="5278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609599" y="731836"/>
            <a:ext cx="10972800" cy="1143000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8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případ rohového řešení pro algebraické vyjádření optima spotřebitele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>
              <a:xfrm>
                <a:off x="445624" y="1874836"/>
                <a:ext cx="11300749" cy="4494135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marL="114300" indent="0" algn="just">
                  <a:lnSpc>
                    <a:spcPct val="80000"/>
                  </a:lnSpc>
                  <a:buSzPct val="100000"/>
                  <a:buNone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Jestliže neexistuje kombinace, pro kterou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 dvě situace: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xfrm>
                <a:off x="445624" y="1874836"/>
                <a:ext cx="11300749" cy="4494135"/>
              </a:xfrm>
              <a:blipFill rotWithShape="1">
                <a:blip r:embed="rId3"/>
                <a:stretch>
                  <a:fillRect l="-4" t="-389" r="1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9" y="2754775"/>
            <a:ext cx="10644851" cy="337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988689" y="257274"/>
            <a:ext cx="6757684" cy="1143000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rohové řešení a </a:t>
            </a:r>
            <a:r>
              <a:rPr lang="cs-CZ" altLang="cs-CZ" sz="24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kardinalistická</a:t>
            </a:r>
            <a:b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verze teorie užitku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>
              <a:xfrm>
                <a:off x="572945" y="1261378"/>
                <a:ext cx="11300749" cy="4931078"/>
              </a:xfrm>
            </p:spPr>
            <p:txBody>
              <a:bodyPr spcFirstLastPara="1" vert="horz" wrap="square" lIns="91440" tIns="45720" rIns="91440" bIns="45720" anchor="t" anchorCtr="0">
                <a:normAutofit fontScale="92500" lnSpcReduction="20000"/>
              </a:bodyPr>
              <a:lstStyle/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Není možno najít kombinaci, pro kterou platí rovnice: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endParaRPr kumimoji="0" lang="cs-CZ" altLang="cs-CZ" sz="35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Calibri" panose="020F0502020204030204"/>
                </a:endParaRP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35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kumimoji="0" lang="cs-CZ" altLang="cs-CZ" sz="35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 panose="020F0502020204030204"/>
                      </a:rPr>
                      <m:t>=</m:t>
                    </m:r>
                    <m:f>
                      <m:fPr>
                        <m:ctrlPr>
                          <a:rPr kumimoji="0" lang="cs-CZ" altLang="cs-CZ" sz="35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5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5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5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cs-CZ" altLang="cs-CZ" sz="2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.</a:t>
                </a:r>
                <a:endParaRPr lang="cs-CZ" altLang="cs-CZ" sz="3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114300" indent="0" algn="just">
                  <a:lnSpc>
                    <a:spcPct val="80000"/>
                  </a:lnSpc>
                  <a:buSzPct val="100000"/>
                  <a:buNone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Buď platí: </a:t>
                </a:r>
              </a:p>
              <a:p>
                <a:pPr marL="114300" indent="0" algn="just">
                  <a:lnSpc>
                    <a:spcPct val="80000"/>
                  </a:lnSpc>
                  <a:buSzPct val="100000"/>
                  <a:buNone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 optimální spotřební situace = vynaložení celého důchodu na nákup statku </a:t>
                </a:r>
                <a:r>
                  <a:rPr lang="cs-CZ" alt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 (I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altLang="cs-CZ" sz="32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r>
                          <a:rPr kumimoji="0" lang="cs-CZ" altLang="cs-CZ" sz="32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𝑷</m:t>
                        </m:r>
                      </m:e>
                      <m:sub>
                        <m:r>
                          <a:rPr kumimoji="0" lang="cs-CZ" altLang="cs-CZ" sz="32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cs-CZ" alt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* X), 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potom </a:t>
                </a:r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 = 0, </a:t>
                </a: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 startAt="2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 startAt="2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Anebo</a:t>
                </a: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 startAt="2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 optimální kombinace: kdy </a:t>
                </a:r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 = 0, </a:t>
                </a: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je spotřebováván pouze statek </a:t>
                </a:r>
                <a:r>
                  <a:rPr lang="cs-CZ" alt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 (I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altLang="cs-CZ" sz="32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bPr>
                      <m:e>
                        <m:r>
                          <a:rPr kumimoji="0" lang="cs-CZ" altLang="cs-CZ" sz="32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𝑷</m:t>
                        </m:r>
                      </m:e>
                      <m:sub>
                        <m:r>
                          <a:rPr kumimoji="0" lang="cs-CZ" altLang="cs-CZ" sz="32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cs-CZ" alt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* Y).</a:t>
                </a:r>
                <a:endParaRPr lang="cs-CZ" altLang="cs-CZ" b="1" i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xfrm>
                <a:off x="572945" y="1261378"/>
                <a:ext cx="11300749" cy="4931078"/>
              </a:xfrm>
              <a:blipFill rotWithShape="1">
                <a:blip r:embed="rId3"/>
                <a:stretch>
                  <a:fillRect l="-2" t="-1847" r="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1857" y="2536978"/>
                <a:ext cx="3402957" cy="826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marR="0" lvl="0" algn="just" defTabSz="914400" rtl="0" eaLnBrk="1" fontAlgn="auto" latinLnBrk="0" hangingPunct="1">
                  <a:lnSpc>
                    <a:spcPct val="8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kumimoji="0" lang="cs-CZ" altLang="cs-CZ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kumimoji="0" lang="cs-CZ" altLang="cs-CZ" sz="3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 panose="020F0502020204030204"/>
                      </a:rPr>
                      <m:t>&gt;</m:t>
                    </m:r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endParaRPr kumimoji="0" lang="cs-CZ" altLang="cs-CZ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57" y="2536978"/>
                <a:ext cx="3402957" cy="826445"/>
              </a:xfrm>
              <a:prstGeom prst="rect">
                <a:avLst/>
              </a:prstGeom>
              <a:blipFill rotWithShape="1">
                <a:blip r:embed="rId4"/>
                <a:stretch>
                  <a:fillRect l="-1" t="-2400" r="1" b="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20362" y="4342629"/>
                <a:ext cx="3402957" cy="826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marR="0" lvl="0" algn="just" defTabSz="914400" rtl="0" eaLnBrk="1" fontAlgn="auto" latinLnBrk="0" hangingPunct="1">
                  <a:lnSpc>
                    <a:spcPct val="8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kumimoji="0" lang="cs-CZ" altLang="cs-CZ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kumimoji="0" lang="cs-CZ" altLang="cs-CZ" sz="3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Calibri" panose="020F0502020204030204"/>
                      </a:rPr>
                      <m:t>&lt;</m:t>
                    </m:r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endParaRPr kumimoji="0" lang="cs-CZ" altLang="cs-CZ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62" y="4342629"/>
                <a:ext cx="3402957" cy="826445"/>
              </a:xfrm>
              <a:prstGeom prst="rect">
                <a:avLst/>
              </a:prstGeom>
              <a:blipFill rotWithShape="1">
                <a:blip r:embed="rId5"/>
                <a:stretch>
                  <a:fillRect l="-10" t="-2442" r="9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hlavní poznatky o optimu spotřebitele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/>
              </p:cNvSpPr>
              <p:nvPr>
                <p:ph type="body" idx="1" hasCustomPrompt="1"/>
              </p:nvPr>
            </p:nvSpPr>
            <p:spPr>
              <a:xfrm>
                <a:off x="572945" y="1261378"/>
                <a:ext cx="11300749" cy="4931078"/>
              </a:xfrm>
            </p:spPr>
            <p:txBody>
              <a:bodyPr spcFirstLastPara="1" vert="horz" wrap="square" lIns="91440" tIns="45720" rIns="91440" bIns="45720" anchor="t" anchorCtr="0">
                <a:normAutofit/>
              </a:bodyPr>
              <a:lstStyle/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Optimální – taková kombinace statků X a Y, pro kterou platí</a:t>
                </a:r>
              </a:p>
              <a:p>
                <a:pPr marL="114300" indent="0" algn="ctr">
                  <a:lnSpc>
                    <a:spcPct val="80000"/>
                  </a:lnSpc>
                  <a:buSzPct val="100000"/>
                  <a:buNone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cs-CZ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cs-CZ" altLang="cs-CZ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Neboli: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kumimoji="0" lang="cs-CZ" altLang="cs-CZ" sz="3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 panose="020F0502020204030204"/>
                      </a:rPr>
                      <m:t>=</m:t>
                    </m:r>
                    <m:f>
                      <m:fPr>
                        <m:ctrlPr>
                          <a:rPr kumimoji="0" lang="cs-CZ" altLang="cs-CZ" sz="36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𝑴𝑼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a:rPr kumimoji="0" lang="cs-CZ" altLang="cs-CZ" sz="3600" b="1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cs-CZ" altLang="cs-CZ" sz="36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cs-CZ" altLang="cs-CZ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.</a:t>
                </a:r>
                <a:endParaRPr lang="cs-CZ" altLang="cs-CZ" sz="3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80000"/>
                  </a:lnSpc>
                  <a:buSzPct val="100000"/>
                  <a:buFont typeface="Wingdings" panose="05000000000000000000" pitchFamily="2" charset="2"/>
                  <a:buChar char="ü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Pokud taková kombinace neexistuje, spotřebitel vynaloží svůj důchod pouze na </a:t>
                </a: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nákup statku X, je-li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cs-CZ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cs-CZ" altLang="cs-CZ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lang="cs-CZ" altLang="cs-CZ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cs-CZ" altLang="cs-CZ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;</a:t>
                </a: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endParaRPr lang="cs-CZ" altLang="cs-CZ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628650" indent="-514350" algn="just">
                  <a:lnSpc>
                    <a:spcPct val="80000"/>
                  </a:lnSpc>
                  <a:buSzPct val="100000"/>
                  <a:buFont typeface="+mj-lt"/>
                  <a:buAutoNum type="arabicPeriod"/>
                </a:pPr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nákup statku Y, je-li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cs-CZ" altLang="cs-CZ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𝑴𝑹𝑺</m:t>
                        </m:r>
                      </m:e>
                      <m:sub>
                        <m:r>
                          <a:rPr lang="cs-CZ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cs-CZ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altLang="cs-CZ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den>
                    </m:f>
                    <m:r>
                      <a:rPr lang="cs-CZ" altLang="cs-CZ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cs-CZ" altLang="cs-CZ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alt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 hasCustomPrompt="1"/>
              </p:nvPr>
            </p:nvSpPr>
            <p:spPr>
              <a:xfrm>
                <a:off x="572945" y="1261378"/>
                <a:ext cx="11300749" cy="4931078"/>
              </a:xfrm>
              <a:blipFill rotWithShape="1">
                <a:blip r:embed="rId3"/>
                <a:stretch>
                  <a:fillRect l="-2" t="-392" r="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370390" y="1261378"/>
            <a:ext cx="11595901" cy="4931078"/>
          </a:xfrm>
        </p:spPr>
        <p:txBody>
          <a:bodyPr spcFirstLastPara="1" vert="horz" wrap="square" lIns="91440" tIns="45720" rIns="91440" bIns="45720" anchor="t" anchorCtr="0">
            <a:normAutofit lnSpcReduction="10000"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= Rozdíl mezi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CELKOVÝM UŽITKEM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který mu přinese spotřebovávané množství určitého statku, </a:t>
            </a:r>
          </a:p>
          <a:p>
            <a:pPr marL="685800" indent="-571500" algn="just">
              <a:lnSpc>
                <a:spcPct val="80000"/>
              </a:lnSpc>
              <a:buSzPct val="100000"/>
              <a:buFont typeface="+mj-lt"/>
              <a:buAutoNum type="romanLcPeriod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 </a:t>
            </a: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VÝDAJI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na jeho získání – celkovou částkou, kterou za ně zaplatí, neboli jeho </a:t>
            </a: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tržní hodnotou.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endParaRPr lang="cs-CZ" altLang="cs-CZ" sz="4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Pojem při posuzování </a:t>
            </a: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ALOKAČNÍ EFEKTIVNOSTI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90036" y="118115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8" y="1099595"/>
            <a:ext cx="8785185" cy="5428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963" y="526093"/>
            <a:ext cx="9931078" cy="631690"/>
          </a:xfrm>
        </p:spPr>
        <p:txBody>
          <a:bodyPr>
            <a:noAutofit/>
          </a:bodyPr>
          <a:lstStyle/>
          <a:p>
            <a:r>
              <a:rPr lang="cs-CZ" sz="2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Východisko teorie spotřebitele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02871" y="1259207"/>
            <a:ext cx="11586258" cy="5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>
              <a:lnSpc>
                <a:spcPct val="115000"/>
              </a:lnSpc>
              <a:buFont typeface="+mj-lt"/>
              <a:buAutoNum type="arabicPeriod" startAt="2"/>
            </a:pP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AXIÓM TRANZITIVITY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Předpoklad: pro každé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tři koše statků A, B, C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platí: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Formálně: je-li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preferován před B a B preferován před C,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potom je i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preferován před C: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když je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&gt; B a současně B &gt; C, potom je i A &gt; C.  </a:t>
            </a:r>
          </a:p>
          <a:p>
            <a:pPr marL="285750" indent="-285750">
              <a:lnSpc>
                <a:spcPct val="115000"/>
              </a:lnSpc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Tento axiom zajišťuje konzistentnost preferencí.</a:t>
            </a:r>
          </a:p>
          <a:p>
            <a:pPr marL="285750" indent="-285750">
              <a:lnSpc>
                <a:spcPct val="115000"/>
              </a:lnSpc>
            </a:pPr>
            <a:endParaRPr lang="cs-CZ" sz="18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Z </a:t>
            </a: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AXIÓMŮ SROVNÁNÍ a TRANZITIVITY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plyne, že spotřební </a:t>
            </a: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situace je možno seřadit podle preferencí spotřebitele: 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Toto uspořádání = preferenční stupnice. </a:t>
            </a:r>
          </a:p>
          <a:p>
            <a:pPr marL="285750" indent="-285750">
              <a:lnSpc>
                <a:spcPct val="115000"/>
              </a:lnSpc>
            </a:pPr>
            <a:endPara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  <a:buFont typeface="+mj-lt"/>
              <a:buAutoNum type="arabicPeriod" startAt="3"/>
            </a:pPr>
            <a:r>
              <a:rPr lang="cs-CZ" sz="18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AXIOM NENASYCENOSTI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(non-</a:t>
            </a:r>
            <a:r>
              <a:rPr lang="cs-CZ" sz="1800" b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satiation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cs-CZ" sz="1800" b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monotonicity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Spotřebitel vždy preferuje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více daného statku před méně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 (pokud jsou statky žádoucí).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Formálně: Koš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má stejné množství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všech statků jako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koš B, </a:t>
            </a: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ale alespoň jednoho statku více, pak platí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&gt; B.</a:t>
            </a:r>
          </a:p>
          <a:p>
            <a:pPr marL="285750" indent="-285750">
              <a:lnSpc>
                <a:spcPct val="115000"/>
              </a:lnSpc>
            </a:pPr>
            <a:r>
              <a:rPr lang="cs-CZ" sz="1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Tento axiom implikuje, že </a:t>
            </a:r>
            <a:r>
              <a:rPr lang="cs-CZ" sz="18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indiferenční křivky jsou klesající.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4" y="1122744"/>
            <a:ext cx="10336191" cy="528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629873" y="361184"/>
            <a:ext cx="747531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 odvozený z indiferenční analýzy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370390" y="1261377"/>
            <a:ext cx="11595901" cy="5023675"/>
          </a:xfrm>
        </p:spPr>
        <p:txBody>
          <a:bodyPr spcFirstLastPara="1" vert="horz" wrap="square" lIns="91440" tIns="45720" rIns="91440" bIns="45720" anchor="t" anchorCtr="0">
            <a:normAutofit fontScale="85000" lnSpcReduction="20000"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Lze však ilustrovat i pomocí IC (</a:t>
            </a:r>
            <a:r>
              <a:rPr lang="cs-CZ" altLang="cs-CZ" sz="4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násled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snímek)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 ose x – množství zkoumaného statku X, na ose y výdaje na všechny ostatní statky.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Nejde tedy o rozhodování mezi dvěma statky, ale mezi statkem X a výdaji na ostatní statky.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endParaRPr lang="cs-CZ" altLang="cs-CZ" sz="4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Otázka: co spotřebitel získá spotřebou statku X?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Srovnání situace, kdy spotřebitel statek X nenakupuje, se situací, kdy statek X nakupuje: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Vezmeme v úvahu IC procházející osou y. 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Bod E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– při dané linii rozpočtu = optimum spotřebitele.</a:t>
            </a:r>
            <a:endParaRPr lang="cs-CZ" altLang="cs-CZ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 odvozený z indiferenční analýzy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6851311" y="1261115"/>
            <a:ext cx="5012739" cy="4931078"/>
          </a:xfrm>
        </p:spPr>
        <p:txBody>
          <a:bodyPr spcFirstLastPara="1" vert="horz" wrap="square" lIns="91440" tIns="45720" rIns="91440" bIns="45720" anchor="t" anchorCtr="0">
            <a:normAutofit fontScale="92500" lnSpcReduction="10000"/>
          </a:bodyPr>
          <a:lstStyle/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Přebytek spotřebitele při nákupu optimálního množství statku X: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př. optimální množství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X*=6: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 vyjdeme ze situace, kdy spotřebitel statek X nenakupuje: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celý svůj důchod vynakládá na ostatní statky =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bod M:</a:t>
            </a:r>
          </a:p>
          <a:p>
            <a:pPr algn="just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</a:rPr>
              <a:t>odpovídá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nižší IC (U1) = nižší úrovni užitku.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7" y="1368969"/>
            <a:ext cx="6759615" cy="4931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 odvozený z indiferenční analýzy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370390" y="1261378"/>
            <a:ext cx="11595901" cy="4931078"/>
          </a:xfrm>
        </p:spPr>
        <p:txBody>
          <a:bodyPr spcFirstLastPara="1" vert="horz" wrap="square" lIns="91440" tIns="45720" rIns="91440" bIns="45720" anchor="t" anchorCtr="0">
            <a:normAutofit fontScale="92500"/>
          </a:bodyPr>
          <a:lstStyle/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Určení přebytku spotřebitele: 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co spotřebitel získá tím, že nakupuje i statek X? 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Zjistíme: maximální částku, kterou je spotřebitel ochoten zaplatit za jeho nákup: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jakou část výdajů na ostatní statky je spotřebitel ochoten obětovat za nákup X*jednotek statku X, aniž se mění jeho celkový užitek. 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Pohyb stále po jedné IC = vzdálenost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ML: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posun po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U1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z bodu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do bodu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R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Bod R: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spotřebitel má stejný užitek jako v bodě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M,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ale nevyužívá celý důchod.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 odvozený z indiferenční analýzy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370390" y="1261378"/>
            <a:ext cx="11595901" cy="4931078"/>
          </a:xfrm>
        </p:spPr>
        <p:txBody>
          <a:bodyPr spcFirstLastPara="1" vert="horz" wrap="square" lIns="91440" tIns="45720" rIns="91440" bIns="45720" anchor="t" anchorCtr="0">
            <a:normAutofit fontScale="62500" lnSpcReduction="20000"/>
          </a:bodyPr>
          <a:lstStyle/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Spotřebitel se rozhodne nakupovat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X*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jednotek statku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X: 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může při plném využití důchodu zvýšit svůj užitek přesunem do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bodu E. 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Nemusí za nákup statku X obětovat celou částku výdajů na ostatní statky odpovídající vzdálenosti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ML,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ale pouze část odpovídající vzdálenosti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MK.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Známe tedy dva údaje:</a:t>
            </a:r>
          </a:p>
          <a:p>
            <a:pPr marL="857250" indent="-74295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Jakou část výdajů na ostatní statky je spotřebitel ochoten obětovat za nákup </a:t>
            </a: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x*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jednotek statku </a:t>
            </a:r>
            <a:r>
              <a:rPr lang="cs-CZ" altLang="cs-CZ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X,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aniž se změní jeho užitek: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úsek ML. </a:t>
            </a:r>
          </a:p>
          <a:p>
            <a:pPr marL="857250" indent="-74295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Jakou část výdajů na ostatní statky skutečně musí obětovat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úsek MK.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4143737" y="453781"/>
            <a:ext cx="7822555" cy="807597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4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Přebytek spotřebitele odvozený z indiferenční analýzy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370390" y="1261378"/>
            <a:ext cx="11595901" cy="4931078"/>
          </a:xfrm>
        </p:spPr>
        <p:txBody>
          <a:bodyPr spcFirstLastPara="1" vert="horz" wrap="square" lIns="91440" tIns="45720" rIns="91440" bIns="45720" anchor="t" anchorCtr="0">
            <a:normAutofit fontScale="92500" lnSpcReduction="20000"/>
          </a:bodyPr>
          <a:lstStyle/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Nákup statku X umožní spotřebiteli zvýšit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celkový užitek, dostat se na vyšší IC. </a:t>
            </a:r>
          </a:p>
          <a:p>
            <a:pPr algn="just">
              <a:lnSpc>
                <a:spcPct val="12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Přebytek spotřebitele z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x*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jednotek statku </a:t>
            </a:r>
            <a:r>
              <a:rPr lang="cs-CZ" altLang="cs-CZ" sz="4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X</a:t>
            </a:r>
            <a:r>
              <a:rPr lang="cs-CZ" altLang="cs-CZ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=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altLang="cs-CZ" sz="4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rozdíl mezi celkovým užitkem spotřebitele, pokud </a:t>
            </a:r>
            <a:r>
              <a:rPr lang="cs-CZ" altLang="cs-CZ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spotřebovává X* jednotek statku X, 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altLang="cs-CZ" sz="4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 celkovým užitkem v případě, že </a:t>
            </a:r>
            <a:r>
              <a:rPr lang="cs-CZ" altLang="cs-CZ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statek X nespotřebovává.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8963" y="526093"/>
            <a:ext cx="9931078" cy="631690"/>
          </a:xfrm>
        </p:spPr>
        <p:txBody>
          <a:bodyPr>
            <a:noAutofit/>
          </a:bodyPr>
          <a:lstStyle/>
          <a:p>
            <a:r>
              <a:rPr lang="cs-CZ" sz="28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Východisko teorie spotřebitele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35666" y="1351249"/>
            <a:ext cx="11586258" cy="498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>
              <a:lnSpc>
                <a:spcPct val="115000"/>
              </a:lnSpc>
              <a:buFont typeface="+mj-lt"/>
              <a:buAutoNum type="arabicPeriod" startAt="4"/>
            </a:pPr>
            <a:r>
              <a:rPr lang="cs-CZ" sz="20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AXIOM KONVEXITY PREFERENCÍ 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cs-CZ" sz="2000" b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convexity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Spotřebitel preferuje vyvážené kombinace statků před extrémními variantami.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Formálně: Pokud je </a:t>
            </a:r>
            <a:r>
              <a:rPr lang="cs-CZ" sz="20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 ∼ B, 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pak jejich kombinace (např. vážený průměr) bude stejně dobrá nebo lepší než kterýkoli z nich.</a:t>
            </a:r>
          </a:p>
          <a:p>
            <a:pPr marL="285750" indent="-285750">
              <a:lnSpc>
                <a:spcPct val="115000"/>
              </a:lnSpc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Tento axiom zajišťuje konvexní tvar indiferenčních křivek a vede k preferencím diverzifikace spotřeby.</a:t>
            </a:r>
          </a:p>
          <a:p>
            <a:pPr marL="285750" indent="-285750">
              <a:lnSpc>
                <a:spcPct val="115000"/>
              </a:lnSpc>
            </a:pPr>
            <a:endParaRPr lang="cs-CZ" sz="20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  <a:buFont typeface="+mj-lt"/>
              <a:buAutoNum type="arabicPeriod" startAt="5"/>
            </a:pPr>
            <a:r>
              <a:rPr lang="cs-CZ" sz="20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AXIOM SPOJITOSTI 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cs-CZ" sz="2000" b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continuity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Pokud spotřebitel </a:t>
            </a:r>
            <a:r>
              <a:rPr lang="cs-CZ" sz="2000" b="1" kern="1200" noProof="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preferuje A před B, </a:t>
            </a: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pak neexistuje náhlý skok v preferencích – malé změny ve statcích –  když koš A nebo B mírně upravíme – by neměly vést k dramatickým změnám v preferencích.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Formálně: Preference jsou spojité funkce bez „skoků“, </a:t>
            </a:r>
            <a:r>
              <a:rPr lang="pt-BR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jsou logické a konzistentní.</a:t>
            </a:r>
            <a:endParaRPr lang="cs-CZ" sz="20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cs-CZ" sz="2000" b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Umožňuje vytvoření dobře definované funkce užitku: základní nástroj pro analýzu spotřebitelského chování.</a:t>
            </a:r>
          </a:p>
          <a:p>
            <a:pPr marL="285750" indent="-285750">
              <a:lnSpc>
                <a:spcPct val="115000"/>
              </a:lnSpc>
            </a:pPr>
            <a:endParaRPr lang="cs-CZ" sz="20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18/38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2209800" y="619126"/>
            <a:ext cx="7772400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Měření užitku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416689" y="1341438"/>
            <a:ext cx="11192719" cy="4678362"/>
          </a:xfrm>
        </p:spPr>
        <p:txBody>
          <a:bodyPr spcFirstLastPara="1" vert="horz" wrap="square" lIns="91440" tIns="45720" rIns="91440" bIns="45720" anchor="t" anchorCtr="0"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8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Cíl spotřebitele – maximalizace užitku.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Užitek</a:t>
            </a:r>
            <a:r>
              <a:rPr lang="cs-CZ" altLang="cs-CZ" sz="2800" b="1" dirty="0">
                <a:latin typeface="Times New Roman" panose="02020603050405020304" pitchFamily="18" charset="0"/>
              </a:rPr>
              <a:t> – veličina ukazující směr preferencí, pokud spotřebitel nalezne nejvíce preferovanou situaci, maximalizuje užitek.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latin typeface="Times New Roman" panose="02020603050405020304" pitchFamily="18" charset="0"/>
              </a:rPr>
              <a:t>Z preferencí možno odvodit funkci užitku: preferovanějšímu spotřebnímu koši přiřadíme vyšší užitek, konkrétní výše užitku není podstatná.  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2800" b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cs-CZ" altLang="cs-CZ" sz="2800" b="1" dirty="0">
                <a:latin typeface="Times New Roman" panose="02020603050405020304" pitchFamily="18" charset="0"/>
              </a:rPr>
              <a:t>Od vzniku teorie užitku – problém v rámci ekonomické teorie: jak měřit užitek a zda je vůbec užitek měřitelný.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latin typeface="Times New Roman" panose="02020603050405020304" pitchFamily="18" charset="0"/>
              </a:rPr>
              <a:t>Podle přístupu k měřitelnosti užitku: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KARDINALISTICKÁ</a:t>
            </a:r>
            <a:r>
              <a:rPr lang="cs-CZ" altLang="cs-CZ" sz="2800" b="1" dirty="0">
                <a:latin typeface="Times New Roman" panose="02020603050405020304" pitchFamily="18" charset="0"/>
              </a:rPr>
              <a:t> a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ORDINALISTICKÁ VERZE TEORIE UŽITKU.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03498" y="677000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Kardinalistická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verze teorie užitku 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 hasCustomPrompt="1"/>
          </p:nvPr>
        </p:nvSpPr>
        <p:spPr>
          <a:xfrm>
            <a:off x="196771" y="1341438"/>
            <a:ext cx="11412638" cy="5059362"/>
          </a:xfrm>
        </p:spPr>
        <p:txBody>
          <a:bodyPr spcFirstLastPara="1" vert="horz" wrap="square" lIns="91440" tIns="45720" rIns="91440" bIns="45720" anchor="t" anchorCtr="0"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b="1" dirty="0">
                <a:latin typeface="Times New Roman" panose="02020603050405020304" pitchFamily="18" charset="0"/>
              </a:rPr>
              <a:t>Považuje užitek za přímo měřitelný, za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kardinální veličinu: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b="1" dirty="0">
                <a:latin typeface="Times New Roman" panose="02020603050405020304" pitchFamily="18" charset="0"/>
              </a:rPr>
              <a:t>známé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KONKRÉTNÍ HODNOTY UŽITKU: </a:t>
            </a:r>
          </a:p>
          <a:p>
            <a:pPr marL="6286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s-CZ" altLang="cs-CZ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450850" indent="-3365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Celkový užitek (</a:t>
            </a:r>
            <a:r>
              <a:rPr lang="cs-CZ" altLang="cs-CZ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Total</a:t>
            </a: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 Utility, TU): </a:t>
            </a:r>
            <a:r>
              <a:rPr lang="cs-CZ" altLang="cs-CZ" b="1" dirty="0">
                <a:latin typeface="Times New Roman" panose="02020603050405020304" pitchFamily="18" charset="0"/>
              </a:rPr>
              <a:t>celkové uspokojení potřeb při spotřebě daného množství statku. </a:t>
            </a:r>
          </a:p>
          <a:p>
            <a:pPr marL="450850" indent="-33655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s-CZ" altLang="cs-CZ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450850" indent="-3365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Mezní užitek (</a:t>
            </a:r>
            <a:r>
              <a:rPr lang="cs-CZ" altLang="cs-CZ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Marginal</a:t>
            </a: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 Utility, MU) </a:t>
            </a:r>
            <a:r>
              <a:rPr lang="cs-CZ" altLang="cs-CZ" b="1" dirty="0">
                <a:latin typeface="Times New Roman" panose="02020603050405020304" pitchFamily="18" charset="0"/>
              </a:rPr>
              <a:t>změna celkového užitku vyvolanou změnou spotřebovávaného množství statku o jednotku; dodatečný užitek získaný spotřebou jedné další jednotky statku. </a:t>
            </a:r>
          </a:p>
          <a:p>
            <a:pPr marL="450850" indent="-336550" algn="just" eaLnBrk="1" hangingPunct="1">
              <a:lnSpc>
                <a:spcPct val="80000"/>
              </a:lnSpc>
              <a:buFont typeface="+mj-lt"/>
              <a:buAutoNum type="arabicPeriod"/>
            </a:pPr>
            <a:endParaRPr lang="cs-CZ" altLang="cs-CZ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450850" indent="-3365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Průměrný užitek (</a:t>
            </a:r>
            <a:r>
              <a:rPr lang="cs-CZ" altLang="cs-CZ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Average</a:t>
            </a:r>
            <a:r>
              <a:rPr lang="cs-CZ" altLang="cs-CZ" b="1" dirty="0">
                <a:highlight>
                  <a:srgbClr val="FFFF00"/>
                </a:highlight>
                <a:latin typeface="Times New Roman" panose="02020603050405020304" pitchFamily="18" charset="0"/>
              </a:rPr>
              <a:t> Utility, AU):</a:t>
            </a:r>
            <a:r>
              <a:rPr lang="cs-CZ" altLang="cs-CZ" b="1" dirty="0">
                <a:latin typeface="Times New Roman" panose="02020603050405020304" pitchFamily="18" charset="0"/>
              </a:rPr>
              <a:t> průměrná hodnota užitku, kterou spotřebitel získává z každé jednotky spotřebovaného statku; kolik užitku připadá v průměru na jednu spotřebovanou jednotku statku.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hasCustomPrompt="1"/>
          </p:nvPr>
        </p:nvSpPr>
        <p:spPr>
          <a:xfrm>
            <a:off x="503498" y="677000"/>
            <a:ext cx="11019099" cy="506413"/>
          </a:xfr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Celkový užitek (</a:t>
            </a:r>
            <a:r>
              <a:rPr lang="cs-CZ" altLang="cs-CZ" sz="4000" b="1" kern="12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Total</a:t>
            </a:r>
            <a:r>
              <a:rPr lang="cs-CZ" altLang="cs-CZ" sz="4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Utility, TU):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55799" r="16506" b="66994"/>
          <a:stretch>
            <a:fillRect/>
          </a:stretch>
        </p:blipFill>
        <p:spPr>
          <a:xfrm>
            <a:off x="394655" y="1510354"/>
            <a:ext cx="2996727" cy="1260314"/>
          </a:xfr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2"/>
          <a:srcRect t="37854" r="1818"/>
          <a:stretch>
            <a:fillRect/>
          </a:stretch>
        </p:blipFill>
        <p:spPr>
          <a:xfrm>
            <a:off x="3580435" y="1510354"/>
            <a:ext cx="8124312" cy="16320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3499" y="3469326"/>
            <a:ext cx="112012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b="1" noProof="0" dirty="0">
                <a:highlight>
                  <a:srgbClr val="FFFF00"/>
                </a:highlight>
              </a:rPr>
              <a:t>Celkový užitek obvykle roste s rostoucí spotřebou: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2800" b="1" noProof="0" dirty="0"/>
              <a:t>ale jeho </a:t>
            </a:r>
            <a:r>
              <a:rPr lang="cs-CZ" sz="2800" b="1" noProof="0" dirty="0">
                <a:highlight>
                  <a:srgbClr val="FFFF00"/>
                </a:highlight>
              </a:rPr>
              <a:t>tempo růstu se snižuje </a:t>
            </a:r>
            <a:r>
              <a:rPr lang="cs-CZ" sz="2800" b="1" noProof="0" dirty="0"/>
              <a:t>v důsledku zákona klesajícího mezního užitku – každá další jednotka statku přidává menší přírůstek užitku než předchozí.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cs-CZ" sz="2800" b="1" noProof="0" dirty="0"/>
              <a:t>Po dosažení bodu nasycení: celkový užitek přestane růst, může klesat.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5604</Words>
  <Application>Microsoft Office PowerPoint</Application>
  <PresentationFormat>Widescreen</PresentationFormat>
  <Paragraphs>565</Paragraphs>
  <Slides>56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Chování spotřebitele a formování poptávky</vt:lpstr>
      <vt:lpstr>Teorie racionální volby</vt:lpstr>
      <vt:lpstr>Předpoklady racionálního chování spotřebitele</vt:lpstr>
      <vt:lpstr>Východisko teorie spotřebitele</vt:lpstr>
      <vt:lpstr>Východisko teorie spotřebitele</vt:lpstr>
      <vt:lpstr>Východisko teorie spotřebitele</vt:lpstr>
      <vt:lpstr>Měření užitku </vt:lpstr>
      <vt:lpstr>Kardinalistická verze teorie užitku </vt:lpstr>
      <vt:lpstr>Celkový užitek (Total Utility, TU): </vt:lpstr>
      <vt:lpstr>Mezní užitek (Marginal Utility, MU): </vt:lpstr>
      <vt:lpstr>Průměrný užitek (Average Utility, AU): </vt:lpstr>
      <vt:lpstr>Kardinalistická verze teorie užitku </vt:lpstr>
      <vt:lpstr>Kardinalistická verze teorie užitku </vt:lpstr>
      <vt:lpstr>Ordinalistická verze teorie užitku </vt:lpstr>
      <vt:lpstr>Ordinalistická verze teorie užitku </vt:lpstr>
      <vt:lpstr>Ordinalistická verze teorie užitku </vt:lpstr>
      <vt:lpstr>Indiferenční křivka (IC) </vt:lpstr>
      <vt:lpstr>Vlastnosti indiferenčních křivek </vt:lpstr>
      <vt:lpstr>Vlastnosti indiferenčních křivek </vt:lpstr>
      <vt:lpstr>Vlastnosti indiferenčních křivek </vt:lpstr>
      <vt:lpstr>Vlastnosti indiferenčních křivek </vt:lpstr>
      <vt:lpstr>Vlastnosti indiferenčních křivek </vt:lpstr>
      <vt:lpstr>Vlastnosti indiferenčních křivek </vt:lpstr>
      <vt:lpstr>Mezní míra substituce ve spotřebě</vt:lpstr>
      <vt:lpstr>Mezní míra substituce ve spotřebě</vt:lpstr>
      <vt:lpstr>Mezní míra substituce ve spotřebě</vt:lpstr>
      <vt:lpstr>Mezní míra substituce ve spotřebě</vt:lpstr>
      <vt:lpstr>Zvláštní tvary indiferenčních křivek</vt:lpstr>
      <vt:lpstr>Zvláštní tvary indiferenčních křivek</vt:lpstr>
      <vt:lpstr>Zvláštní tvary indiferenčních křivek</vt:lpstr>
      <vt:lpstr>Zvláštní tvary indiferenčních křivek</vt:lpstr>
      <vt:lpstr>Zvláštní tvary indiferenčních křivek</vt:lpstr>
      <vt:lpstr>Zvláštní tvary indiferenčních křivek</vt:lpstr>
      <vt:lpstr>Zvláštní tvary indiferenčních křivek</vt:lpstr>
      <vt:lpstr>Linie rozpočtu (rozpočtové omezení)</vt:lpstr>
      <vt:lpstr>Linie rozpočtu (rozpočtové omezení)</vt:lpstr>
      <vt:lpstr>Linie rozpočtu (rozpočtové omezení)</vt:lpstr>
      <vt:lpstr>Linie rozpočtu (rozpočtové omezení)</vt:lpstr>
      <vt:lpstr>Optimum spotřebitele</vt:lpstr>
      <vt:lpstr>Optimum spotřebitele</vt:lpstr>
      <vt:lpstr>Optimum spotřebitele</vt:lpstr>
      <vt:lpstr>Optimum spotřebitele</vt:lpstr>
      <vt:lpstr>Vnitřní a rohové řešení</vt:lpstr>
      <vt:lpstr>Vnitřní a rohové řešení</vt:lpstr>
      <vt:lpstr>případ rohového řešení pro algebraické vyjádření optima spotřebitele</vt:lpstr>
      <vt:lpstr>rohové řešení a kardinalistická verze teorie užitku</vt:lpstr>
      <vt:lpstr>hlavní poznatky o optimu spotřebitele</vt:lpstr>
      <vt:lpstr>Přebytek spotřebitele</vt:lpstr>
      <vt:lpstr>Přebytek spotřebitele</vt:lpstr>
      <vt:lpstr>Přebytek spotřebitele</vt:lpstr>
      <vt:lpstr>Přebytek spotřebitele odvozený z indiferenční analýzy</vt:lpstr>
      <vt:lpstr>Přebytek spotřebitele odvozený z indiferenční analýzy</vt:lpstr>
      <vt:lpstr>Přebytek spotřebitele odvozený z indiferenční analýzy</vt:lpstr>
      <vt:lpstr>Přebytek spotřebitele odvozený z indiferenční analýzy</vt:lpstr>
      <vt:lpstr>Přebytek spotřebitele odvozený z indiferenční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Drastichová Magdaléna</dc:creator>
  <cp:lastModifiedBy>Drastichová Magdaléna</cp:lastModifiedBy>
  <cp:revision>77</cp:revision>
  <dcterms:created xsi:type="dcterms:W3CDTF">2024-11-26T13:27:00Z</dcterms:created>
  <dcterms:modified xsi:type="dcterms:W3CDTF">2025-02-18T20:33:03Z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ACAB106CA40E408DA219E2BFCA80DCD9_13</vt:lpwstr>
  </property>
  <property fmtid="{D5CDD505-2E9C-101B-9397-08002B2CF9AE}" pid="3" name="KSOProductBuildVer">
    <vt:lpwstr>1033-12.2.0.19805</vt:lpwstr>
  </property>
</Properties>
</file>