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2"/>
  </p:notesMasterIdLst>
  <p:sldIdLst>
    <p:sldId id="256" r:id="rId2"/>
    <p:sldId id="281" r:id="rId3"/>
    <p:sldId id="412" r:id="rId4"/>
    <p:sldId id="585" r:id="rId5"/>
    <p:sldId id="584" r:id="rId6"/>
    <p:sldId id="635" r:id="rId7"/>
    <p:sldId id="586" r:id="rId8"/>
    <p:sldId id="636" r:id="rId9"/>
    <p:sldId id="637" r:id="rId10"/>
    <p:sldId id="638" r:id="rId11"/>
    <p:sldId id="639" r:id="rId12"/>
    <p:sldId id="640" r:id="rId13"/>
    <p:sldId id="641" r:id="rId14"/>
    <p:sldId id="642" r:id="rId15"/>
    <p:sldId id="643" r:id="rId16"/>
    <p:sldId id="644" r:id="rId17"/>
    <p:sldId id="720" r:id="rId18"/>
    <p:sldId id="645" r:id="rId19"/>
    <p:sldId id="646" r:id="rId20"/>
    <p:sldId id="647" r:id="rId21"/>
    <p:sldId id="653" r:id="rId22"/>
    <p:sldId id="648" r:id="rId23"/>
    <p:sldId id="650" r:id="rId24"/>
    <p:sldId id="649" r:id="rId25"/>
    <p:sldId id="721" r:id="rId26"/>
    <p:sldId id="654" r:id="rId27"/>
    <p:sldId id="655" r:id="rId28"/>
    <p:sldId id="657" r:id="rId29"/>
    <p:sldId id="658" r:id="rId30"/>
    <p:sldId id="659" r:id="rId31"/>
    <p:sldId id="660" r:id="rId32"/>
    <p:sldId id="661" r:id="rId33"/>
    <p:sldId id="663" r:id="rId34"/>
    <p:sldId id="665" r:id="rId35"/>
    <p:sldId id="666" r:id="rId36"/>
    <p:sldId id="667" r:id="rId37"/>
    <p:sldId id="669" r:id="rId38"/>
    <p:sldId id="670" r:id="rId39"/>
    <p:sldId id="668" r:id="rId40"/>
    <p:sldId id="664" r:id="rId41"/>
    <p:sldId id="672" r:id="rId42"/>
    <p:sldId id="671" r:id="rId43"/>
    <p:sldId id="673" r:id="rId44"/>
    <p:sldId id="674" r:id="rId45"/>
    <p:sldId id="678" r:id="rId46"/>
    <p:sldId id="675" r:id="rId47"/>
    <p:sldId id="677" r:id="rId48"/>
    <p:sldId id="676" r:id="rId49"/>
    <p:sldId id="662" r:id="rId50"/>
    <p:sldId id="679" r:id="rId51"/>
    <p:sldId id="680" r:id="rId52"/>
    <p:sldId id="682" r:id="rId53"/>
    <p:sldId id="683" r:id="rId54"/>
    <p:sldId id="684" r:id="rId55"/>
    <p:sldId id="681" r:id="rId56"/>
    <p:sldId id="685" r:id="rId57"/>
    <p:sldId id="686" r:id="rId58"/>
    <p:sldId id="687" r:id="rId59"/>
    <p:sldId id="688" r:id="rId60"/>
    <p:sldId id="689" r:id="rId61"/>
    <p:sldId id="690" r:id="rId62"/>
    <p:sldId id="691" r:id="rId63"/>
    <p:sldId id="692" r:id="rId64"/>
    <p:sldId id="693" r:id="rId65"/>
    <p:sldId id="695" r:id="rId66"/>
    <p:sldId id="696" r:id="rId67"/>
    <p:sldId id="694" r:id="rId68"/>
    <p:sldId id="697" r:id="rId69"/>
    <p:sldId id="698" r:id="rId70"/>
    <p:sldId id="701" r:id="rId71"/>
    <p:sldId id="702" r:id="rId72"/>
    <p:sldId id="703" r:id="rId73"/>
    <p:sldId id="704" r:id="rId74"/>
    <p:sldId id="705" r:id="rId75"/>
    <p:sldId id="706" r:id="rId76"/>
    <p:sldId id="707" r:id="rId77"/>
    <p:sldId id="708" r:id="rId78"/>
    <p:sldId id="699" r:id="rId79"/>
    <p:sldId id="700" r:id="rId80"/>
    <p:sldId id="709" r:id="rId81"/>
    <p:sldId id="710" r:id="rId82"/>
    <p:sldId id="711" r:id="rId83"/>
    <p:sldId id="712" r:id="rId84"/>
    <p:sldId id="713" r:id="rId85"/>
    <p:sldId id="715" r:id="rId86"/>
    <p:sldId id="716" r:id="rId87"/>
    <p:sldId id="717" r:id="rId88"/>
    <p:sldId id="718" r:id="rId89"/>
    <p:sldId id="719" r:id="rId90"/>
    <p:sldId id="36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73559" autoAdjust="0"/>
  </p:normalViewPr>
  <p:slideViewPr>
    <p:cSldViewPr snapToGrid="0">
      <p:cViewPr varScale="1">
        <p:scale>
          <a:sx n="67" d="100"/>
          <a:sy n="67" d="100"/>
        </p:scale>
        <p:origin x="8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DA611-F100-429B-B052-9EC1F438761B}"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4AD3D-6C93-44BC-9123-10DDA05B8073}"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F5139B6-DDA9-1B4E-7F31-216B25E969A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02DBAB4-2323-21EC-8647-7FD24E54681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B71E66CC-D547-C053-6782-8186430456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228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1B87AD7-2963-933D-DECE-39F53492965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C52D5D-BF95-D354-3C11-4D3FDC966A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A3BB382F-8876-BA65-04B0-57A57BAD81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38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5B64071-2A7D-1871-4DAE-AD67B0C1AD4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F36C33C-6BDD-C473-4DC3-4E36360F21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B2389BB8-A079-9150-88AC-5C80D104D5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50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2174496-E5C8-B8BC-FE12-CC51602E010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F52ED21-1AF6-1508-A48F-5DCFC440F3B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algn="l"/>
            <a:r>
              <a:rPr lang="en-GB" sz="1800" b="0" i="0" u="none" strike="noStrike" baseline="0" dirty="0" err="1">
                <a:latin typeface="Times New Roman" panose="02020603050405020304" pitchFamily="18" charset="0"/>
              </a:rPr>
              <a:t>Stejně</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jako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má</a:t>
            </a:r>
            <a:r>
              <a:rPr lang="en-GB" sz="1800" b="0" i="0" u="none" strike="noStrike" baseline="0" dirty="0">
                <a:latin typeface="Times New Roman" panose="02020603050405020304" pitchFamily="18" charset="0"/>
              </a:rPr>
              <a:t> ICC </a:t>
            </a:r>
            <a:r>
              <a:rPr lang="en-GB" sz="1800" b="0" i="0" u="none" strike="noStrike" baseline="0" dirty="0" err="1">
                <a:latin typeface="Times New Roman" panose="02020603050405020304" pitchFamily="18" charset="0"/>
              </a:rPr>
              <a:t>různý</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tvar</a:t>
            </a:r>
            <a:r>
              <a:rPr lang="en-GB" sz="1800" b="0" i="0" u="none" strike="noStrike" baseline="0" dirty="0">
                <a:latin typeface="Times New Roman" panose="02020603050405020304" pitchFamily="18" charset="0"/>
              </a:rPr>
              <a:t> v </a:t>
            </a:r>
            <a:r>
              <a:rPr lang="en-GB" sz="1800" b="0" i="0" u="none" strike="noStrike" baseline="0" dirty="0" err="1">
                <a:latin typeface="Times New Roman" panose="02020603050405020304" pitchFamily="18" charset="0"/>
              </a:rPr>
              <a:t>závislosti</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na</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charakteru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statků</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také</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Engelova</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křivka</a:t>
            </a:r>
            <a:r>
              <a:rPr lang="cs-CZ" sz="1800" b="0" i="0" u="none" strike="noStrike" baseline="0" dirty="0">
                <a:latin typeface="Times New Roman" panose="02020603050405020304" pitchFamily="18" charset="0"/>
              </a:rPr>
              <a:t> </a:t>
            </a:r>
            <a:r>
              <a:rPr lang="en-GB" sz="1800" b="0" i="0" u="none" strike="noStrike" baseline="0" dirty="0">
                <a:latin typeface="Times New Roman" panose="02020603050405020304" pitchFamily="18" charset="0"/>
              </a:rPr>
              <a:t>se pro </a:t>
            </a:r>
            <a:r>
              <a:rPr lang="en-GB" sz="1800" b="0" i="0" u="none" strike="noStrike" baseline="0" dirty="0" err="1">
                <a:latin typeface="Times New Roman" panose="02020603050405020304" pitchFamily="18" charset="0"/>
              </a:rPr>
              <a:t>různé</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typy</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statků</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liší</a:t>
            </a:r>
            <a:r>
              <a:rPr lang="en-GB" sz="1800" b="0" i="0" u="none" strike="noStrike" baseline="0" dirty="0">
                <a:latin typeface="Times New Roman" panose="02020603050405020304" pitchFamily="18" charset="0"/>
              </a:rPr>
              <a:t>. Z </a:t>
            </a:r>
            <a:r>
              <a:rPr lang="en-GB" sz="1800" b="0" i="0" u="none" strike="noStrike" baseline="0" dirty="0" err="1">
                <a:latin typeface="Times New Roman" panose="02020603050405020304" pitchFamily="18" charset="0"/>
              </a:rPr>
              <a:t>tohoto</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hlediska</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jsou</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významné</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tři</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základní</a:t>
            </a:r>
            <a:r>
              <a:rPr lang="en-GB" sz="1800" b="0" i="0" u="none" strike="noStrike" baseline="0" dirty="0">
                <a:latin typeface="Times New Roman" panose="02020603050405020304" pitchFamily="18" charset="0"/>
              </a:rPr>
              <a:t> </a:t>
            </a:r>
            <a:r>
              <a:rPr lang="en-GB" sz="1800" b="0" i="0" u="none" strike="noStrike" baseline="0" dirty="0" err="1">
                <a:latin typeface="Times New Roman" panose="02020603050405020304" pitchFamily="18" charset="0"/>
              </a:rPr>
              <a:t>možnosti</a:t>
            </a:r>
            <a:endParaRPr dirty="0"/>
          </a:p>
        </p:txBody>
      </p:sp>
      <p:sp>
        <p:nvSpPr>
          <p:cNvPr id="95" name="Google Shape;95;p2:notes">
            <a:extLst>
              <a:ext uri="{FF2B5EF4-FFF2-40B4-BE49-F238E27FC236}">
                <a16:creationId xmlns:a16="http://schemas.microsoft.com/office/drawing/2014/main" id="{3C16A379-11C1-6C2B-F12C-B4E5050195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81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3621743-3A74-8CB5-1B20-E586DA3B073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F3F1810-7522-38C3-96CA-D8CD0C33C2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F9CE903C-7830-6EF1-AE15-463186FF23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23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A6ED5E0-5529-06C1-65E6-EB095BAB1B9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00126B3-B32C-6ADD-0894-0084B19406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FF85657F-2E0F-3158-99E3-3C3875755D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256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944060F-3CCD-B3AA-62E8-F8E0DEC0521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ACE9FFF-30FD-7084-6E46-F2E4007C6B1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CD231047-1D2A-7302-82DA-0F35655A91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59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3021899-8A3F-EBF6-9FC2-854C9434D7C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A281D14-B5FA-7104-57EC-F24F06D3FD5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49CED56B-1F8F-5B1B-EB20-8ED37D5B9B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904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A3BBDB6-E88D-F635-0DD7-C3A53FD565B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0D706D9-6DB5-F236-7715-FE82EF0C510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520A6498-DF16-23B8-5E3E-F20DDDE731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998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07BB81E-4197-88E9-30DE-510DD298114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4DB9980-D997-3A3C-0079-431793597AC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souvislosti s Engelovou výdajovou křivkou </a:t>
            </a:r>
            <a:endParaRPr lang="cs-CZ" dirty="0"/>
          </a:p>
          <a:p>
            <a:pPr marL="742950" lvl="1" indent="-285750">
              <a:buFont typeface="+mj-lt"/>
              <a:buAutoNum type="arabicPeriod"/>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Poznámka: S průměrným a především mezním sklonem ke spotřebě se setkáváme i v makroekonomii. Formálně jsou to kategorie analogické výše zmíněnému MPC a APC, jejich vypovídající schopnost je ovšem odlišná.</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5AEE23E-D0F7-D80A-03EE-FE8CA69E45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59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4AD3D-6C93-44BC-9123-10DDA05B8073}" type="slidenum">
              <a:rPr lang="en-GB" smtClean="0"/>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BDCEB2-9D93-9429-57A5-A8B6B74C174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F64DA94-43FF-BB24-01C9-5AA514C27FD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9D360F94-38D6-626A-604F-579329C9BE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290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CB0CA42-65A9-5857-F5B2-31958FBC494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21176E2-EF4A-FF6F-A8F5-572EDFCBCF5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8751A895-FA6A-C89E-6D20-5B52615681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96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2065A08-A2ED-6D04-6EFD-E0B96270F7F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A63E915-0EBB-586F-BB18-E25CAC8B924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1B47B69A-0F33-9E47-285E-12CF755FEB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16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64CC54F-44DD-12D8-03B5-1DCD9F54F32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9C36C15-3D24-9786-692A-9A344C37719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a:p>
            <a:pPr marL="457200" lvl="1" indent="0">
              <a:buFont typeface="+mj-lt"/>
              <a:buNone/>
            </a:pPr>
            <a:r>
              <a:rPr lang="cs-CZ" dirty="0"/>
              <a:t>MPC a APC můžeme sledovat i v případě Engelovy výdajové křivky. Obě veličiny získáme z odpovídajících veličin pro Engelovu křivku tak, že je vynásobíme cenou statku X.</a:t>
            </a:r>
          </a:p>
          <a:p>
            <a:pPr marL="457200" lvl="1" indent="0">
              <a:buFont typeface="+mj-lt"/>
              <a:buNone/>
            </a:pPr>
            <a:r>
              <a:rPr lang="cs-CZ" dirty="0"/>
              <a:t>APC na Engelově výdajové křivce je vlastně podíl výdajů na statek X na důchodu (PX · X/I).</a:t>
            </a:r>
          </a:p>
          <a:p>
            <a:pPr marL="457200" lvl="1" indent="0">
              <a:buFont typeface="+mj-lt"/>
              <a:buNone/>
            </a:pPr>
            <a:r>
              <a:rPr lang="cs-CZ" dirty="0"/>
              <a:t>V případě důchodové elasticity poptávky ovšem dospějeme ke zcela stejným výsledkům u Engelovy křivky i Engelovy výdajové křivky – protože jde o podíl MPC a APC a podíl se nezmění, když čitatele i jmenovatele vynásobíme stejným číslem – v tomto případě PX.</a:t>
            </a:r>
          </a:p>
          <a:p>
            <a:pPr marL="457200" lvl="1" indent="0">
              <a:buFont typeface="+mj-lt"/>
              <a:buNone/>
            </a:pPr>
            <a:r>
              <a:rPr lang="cs-CZ" dirty="0"/>
              <a:t>Závěry o hodnotách důchodové elasticity poptávky můžeme ilustrovat i pomocí Engelovy křivky a mezního a průměrného sklonu ke spotřebě. Víme, že pro normální statky je Engelova křivka rostoucí, její směrnice (neboli MPCX) je tedy kladná a podíl MPCX a APCX musí být rovněž kladný.</a:t>
            </a:r>
          </a:p>
          <a:p>
            <a:pPr marL="457200" lvl="1" indent="0">
              <a:buFont typeface="+mj-lt"/>
              <a:buNone/>
            </a:pPr>
            <a:endParaRPr lang="cs-CZ" dirty="0"/>
          </a:p>
          <a:p>
            <a:pPr marL="457200" lvl="1" indent="0">
              <a:buFont typeface="+mj-lt"/>
              <a:buNone/>
            </a:pPr>
            <a:r>
              <a:rPr lang="cs-CZ" dirty="0"/>
              <a:t>Skutečnost, že důchodová elasticita poptávky po luxusních statcích je vyšší než jedna, můžeme vysvětlit opět pomocí Engelovy křivky. Je-li statek X statkem luxusním, potom s růstem důchodu roste APCX, protože – jak bylo řečeno – množství statku X roste rychleji než důchod spotřebitele. Aby byl průměrný sklon ke spotřebě rostoucí, musí být MPCX &gt; APCX, neboli dodatečná jednotka důchodu vyvolá větší přírůstek spotřeby statku X, než odpovídá jeho podílu na původním důchodu spotřebitele. To ovšem znamená snížení podílu ostatních statků. Po změně důchodu se tedy podíl statku X na důchodu spotřebitele zvýší (viz vztahy průměrných a mezních veličin). Pokud je MPCX &gt; APCX, podíl MPCX a APCX musí být vyšší než jedna.</a:t>
            </a:r>
          </a:p>
          <a:p>
            <a:pPr marL="457200" lvl="1" indent="0">
              <a:buFont typeface="+mj-lt"/>
              <a:buNone/>
            </a:pPr>
            <a:r>
              <a:rPr lang="cs-CZ" dirty="0"/>
              <a:t>Rovněž tvrzení, že roste podíl luxusních statků na výdajích spotřebitele, které jsme  uvedli u Engelovy výdajové křivky, je možno podpořit rostoucím APC. Roste-li APCX</a:t>
            </a:r>
          </a:p>
          <a:p>
            <a:pPr marL="457200" lvl="1" indent="0">
              <a:buFont typeface="+mj-lt"/>
              <a:buNone/>
            </a:pPr>
            <a:r>
              <a:rPr lang="cs-CZ" dirty="0"/>
              <a:t>na Engelově křivce čili X/I, musí růst i APCX na Engelově výdajové křivce, čili PX1 · X/I  (jelikož PX je konstantní).</a:t>
            </a:r>
          </a:p>
          <a:p>
            <a:pPr marL="457200" lvl="1" indent="0">
              <a:buFont typeface="+mj-lt"/>
              <a:buNone/>
            </a:pPr>
            <a:r>
              <a:rPr lang="cs-CZ" dirty="0"/>
              <a:t>Podobně můžeme k vysvětlení důchodové elasticity poptávky po nezbytných statcích využít i vztahy MPC a APC. Protože APCX je klesající, což je typické pro nezbytné statky, musí být MPCX &lt; APCX a jejich podíl tedy musí být menší než jedna.</a:t>
            </a:r>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87B1A6E-91AF-4FF6-3053-881CBAEF65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39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23A670E-4D69-C00A-918F-B21E1FB9B77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05B4055-9D05-A4E9-ECF4-F1BACE36229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CB9F30BD-5D35-F37E-5419-5C24135BC7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8744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1DD35D8-DC7E-B027-6ABB-0E3EB5DA8F9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497F1F6-5F26-5945-528D-EEA08BB5BD4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62BB4E97-541B-8890-22F9-77063FB902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865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688FF5-CFC1-8512-607F-AD23A511B11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3FD5422-1941-6007-65BA-23506355DB6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p:txBody>
      </p:sp>
      <p:sp>
        <p:nvSpPr>
          <p:cNvPr id="95" name="Google Shape;95;p2:notes">
            <a:extLst>
              <a:ext uri="{FF2B5EF4-FFF2-40B4-BE49-F238E27FC236}">
                <a16:creationId xmlns:a16="http://schemas.microsoft.com/office/drawing/2014/main" id="{7CAD87DF-B172-8D47-928C-EE51C82EFF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04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55CA8D1-41C1-6A46-BA95-2046C23D520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95164CC-9BEB-8760-4C38-4D9B1EC2FF2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p:txBody>
      </p:sp>
      <p:sp>
        <p:nvSpPr>
          <p:cNvPr id="95" name="Google Shape;95;p2:notes">
            <a:extLst>
              <a:ext uri="{FF2B5EF4-FFF2-40B4-BE49-F238E27FC236}">
                <a16:creationId xmlns:a16="http://schemas.microsoft.com/office/drawing/2014/main" id="{78632DCC-F4A5-34C9-C208-D2F37F4E4A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729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21A584E-9921-437D-E861-75B4C84A69B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C61F2B9-C527-6252-F607-9E13A87E9D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a:p>
            <a:pPr marL="457200" lvl="1" indent="0">
              <a:buFont typeface="+mj-lt"/>
              <a:buNone/>
            </a:pPr>
            <a:r>
              <a:rPr lang="cs-CZ" dirty="0"/>
              <a:t>Při zkoumání vlivu změny ceny statku X předpokládáme, že cena statku Y a peněžní důchod jsou konstantní. Začneme opět indiferenční analýzou. Podobně jako změna důchodu, i změna ceny se projeví na linii rozpočtu, která se posouvá, resp. „pootáčí“. V důsledku toho se mění optimální kombinace statků X a Y. Současně se linie rozpočtu stává tečnou jiné indiferenční křivky, mění se úroveň užitku. Na rozdíl od změny důchodu se v důsledku změny ceny mění nejen poloha, ale i směrnice linie rozpočtu (neboli MRSE) – mění se relativní cena statků X a Y. To znamená, že se musí změnit i mezní míra substituce ve spotřebě (MRSC) optimální kombinace statků.</a:t>
            </a:r>
          </a:p>
        </p:txBody>
      </p:sp>
      <p:sp>
        <p:nvSpPr>
          <p:cNvPr id="95" name="Google Shape;95;p2:notes">
            <a:extLst>
              <a:ext uri="{FF2B5EF4-FFF2-40B4-BE49-F238E27FC236}">
                <a16:creationId xmlns:a16="http://schemas.microsoft.com/office/drawing/2014/main" id="{3256C070-F4FF-0AFB-6A62-AC7EE79247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37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E58D71F-D759-0231-AF09-61EB3567271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2E87A61-2C4A-FAA4-F7F5-D646151159B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E1AFCC64-E632-626C-736D-84C6AB06FD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2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B3CF313-158A-FE61-B9C0-784197259BB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D2C0955-6CCA-EF45-F1FA-A0614D8C186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0F043011-1AE6-6430-97AB-5E9C11302A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20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CB252A-3592-882C-D7F6-EF3BC1BC6D7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96EBD88-3FA4-13CA-AF69-2C21E090AC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BF75E51A-006F-145B-F1D5-7DC0CB47D3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178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925C2DB-CD4B-E968-7579-FE37770EB4E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C36702D-9E60-AA7B-AEF1-9C322BE4279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cs-CZ" sz="1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Každé ceně přiřadíme odpovídající množství statku X a získáme křivku poptávky.</a:t>
            </a:r>
          </a:p>
          <a:p>
            <a:pPr marL="457200" lvl="1" indent="0">
              <a:buFont typeface="+mj-lt"/>
              <a:buNone/>
            </a:pPr>
            <a:endParaRPr lang="cs-CZ" dirty="0"/>
          </a:p>
        </p:txBody>
      </p:sp>
      <p:sp>
        <p:nvSpPr>
          <p:cNvPr id="95" name="Google Shape;95;p2:notes">
            <a:extLst>
              <a:ext uri="{FF2B5EF4-FFF2-40B4-BE49-F238E27FC236}">
                <a16:creationId xmlns:a16="http://schemas.microsoft.com/office/drawing/2014/main" id="{3FD98BCD-CD3B-9B7B-3622-ACAB7F903F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495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83FACB1-2619-49C1-F64C-8E97DCB5872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34F7DB8-A89C-91CC-3F62-E7CD2903F32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1287B2BA-FBF1-9424-F8FF-253CACF891D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429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4D1CC9E-6DD8-A62F-56CF-88F2F38FA9D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E3774F6-274C-E0F5-3549-DBDDA5233D7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B623E111-8687-F7B0-2541-AE6D143E2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110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7B6504C-3783-0F47-085F-4F6A94F001F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0818537-98E8-F8AF-FF29-F94D08AB0A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5BD670A3-3BFA-CAA1-8CB7-82EC2458A5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8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2EF3267-9A3A-4CA5-BC9A-3B21E9E61F8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1158703-A11C-376A-3712-C08A9EA22C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228BAAAB-239F-E273-27BE-DB43AE8030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393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7B6504C-3783-0F47-085F-4F6A94F001F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0818537-98E8-F8AF-FF29-F94D08AB0A7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5BD670A3-3BFA-CAA1-8CB7-82EC2458A5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80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2EF3267-9A3A-4CA5-BC9A-3B21E9E61F8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1158703-A11C-376A-3712-C08A9EA22C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dirty="0"/>
              <a:t>Poznámka: Ačkoli platí </a:t>
            </a:r>
            <a:r>
              <a:rPr lang="el-GR" dirty="0"/>
              <a:t>δ</a:t>
            </a:r>
            <a:r>
              <a:rPr lang="cs-CZ" dirty="0"/>
              <a:t>X/</a:t>
            </a:r>
            <a:r>
              <a:rPr lang="el-GR" dirty="0"/>
              <a:t>δ</a:t>
            </a:r>
            <a:r>
              <a:rPr lang="cs-CZ" dirty="0"/>
              <a:t>I &gt; 0, reálný důchod a tedy poptávané množství se pohybuje v opačném směru než cena. Proto je možno setkat se v literatuře s tvrzením, že</a:t>
            </a:r>
          </a:p>
          <a:p>
            <a:pPr marL="457200" lvl="1" indent="0">
              <a:buFont typeface="+mj-lt"/>
              <a:buNone/>
            </a:pPr>
            <a:r>
              <a:rPr lang="cs-CZ" dirty="0"/>
              <a:t>důchodový efekt je pozitivní; je to otázka pojetí.</a:t>
            </a:r>
          </a:p>
        </p:txBody>
      </p:sp>
      <p:sp>
        <p:nvSpPr>
          <p:cNvPr id="95" name="Google Shape;95;p2:notes">
            <a:extLst>
              <a:ext uri="{FF2B5EF4-FFF2-40B4-BE49-F238E27FC236}">
                <a16:creationId xmlns:a16="http://schemas.microsoft.com/office/drawing/2014/main" id="{228BAAAB-239F-E273-27BE-DB43AE8030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393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E79B9C7-5661-6B50-2D88-189A9FE1F7A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4495CE8-AEAD-4687-1825-36320A7874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dirty="0"/>
              <a:t>Poznámka: Ačkoli platí </a:t>
            </a:r>
            <a:r>
              <a:rPr lang="el-GR" dirty="0"/>
              <a:t>δ</a:t>
            </a:r>
            <a:r>
              <a:rPr lang="cs-CZ" dirty="0"/>
              <a:t>X/</a:t>
            </a:r>
            <a:r>
              <a:rPr lang="el-GR" dirty="0"/>
              <a:t>δ</a:t>
            </a:r>
            <a:r>
              <a:rPr lang="cs-CZ" dirty="0"/>
              <a:t>I &gt; 0, reálný důchod a tedy poptávané množství se pohybuje v opačném směru než cena. Proto je možno setkat se v literatuře s tvrzením, že</a:t>
            </a:r>
          </a:p>
          <a:p>
            <a:pPr marL="457200" lvl="1" indent="0">
              <a:buFont typeface="+mj-lt"/>
              <a:buNone/>
            </a:pPr>
            <a:r>
              <a:rPr lang="cs-CZ" dirty="0"/>
              <a:t>důchodový efekt je pozitivní; je to otázka pojetí.</a:t>
            </a:r>
          </a:p>
        </p:txBody>
      </p:sp>
      <p:sp>
        <p:nvSpPr>
          <p:cNvPr id="95" name="Google Shape;95;p2:notes">
            <a:extLst>
              <a:ext uri="{FF2B5EF4-FFF2-40B4-BE49-F238E27FC236}">
                <a16:creationId xmlns:a16="http://schemas.microsoft.com/office/drawing/2014/main" id="{F7C123ED-EFBB-7AA6-1C1C-3E22302FD9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73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celé kapitole budeme předpokládat, že oba statky jsou statky žádoucí (statky s pozitivní preferencí). Postupně budeme analyzovat vliv jednotlivých faktorů na poptávané množství.</a:t>
            </a: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9BE4725-1E54-5AC9-A3D9-63264E024C9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EE45935-8F86-81D0-7DF0-9983300A4B1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Inferiorní</a:t>
            </a:r>
            <a:r>
              <a:rPr lang="en-GB" dirty="0"/>
              <a:t> </a:t>
            </a:r>
            <a:r>
              <a:rPr lang="en-GB" dirty="0" err="1"/>
              <a:t>statky</a:t>
            </a:r>
            <a:r>
              <a:rPr lang="en-GB" dirty="0"/>
              <a:t> (</a:t>
            </a:r>
            <a:r>
              <a:rPr lang="en-GB" dirty="0" err="1"/>
              <a:t>méněcenné</a:t>
            </a:r>
            <a:r>
              <a:rPr lang="en-GB" dirty="0"/>
              <a:t> </a:t>
            </a:r>
            <a:r>
              <a:rPr lang="en-GB" dirty="0" err="1"/>
              <a:t>statky</a:t>
            </a:r>
            <a:r>
              <a:rPr lang="en-GB" dirty="0"/>
              <a:t>) </a:t>
            </a:r>
            <a:r>
              <a:rPr lang="en-GB" dirty="0" err="1"/>
              <a:t>jsou</a:t>
            </a:r>
            <a:r>
              <a:rPr lang="en-GB" dirty="0"/>
              <a:t> </a:t>
            </a:r>
            <a:r>
              <a:rPr lang="en-GB" dirty="0" err="1"/>
              <a:t>takové</a:t>
            </a:r>
            <a:r>
              <a:rPr lang="en-GB" dirty="0"/>
              <a:t>, </a:t>
            </a:r>
            <a:r>
              <a:rPr lang="en-GB" dirty="0" err="1"/>
              <a:t>jejichž</a:t>
            </a:r>
            <a:r>
              <a:rPr lang="en-GB" dirty="0"/>
              <a:t> </a:t>
            </a:r>
            <a:r>
              <a:rPr lang="en-GB" dirty="0" err="1"/>
              <a:t>poptávka</a:t>
            </a:r>
            <a:r>
              <a:rPr lang="en-GB" dirty="0"/>
              <a:t> </a:t>
            </a:r>
            <a:r>
              <a:rPr lang="en-GB" dirty="0" err="1"/>
              <a:t>klesá</a:t>
            </a:r>
            <a:r>
              <a:rPr lang="en-GB" dirty="0"/>
              <a:t>, </a:t>
            </a:r>
            <a:r>
              <a:rPr lang="en-GB" dirty="0" err="1"/>
              <a:t>když</a:t>
            </a:r>
            <a:r>
              <a:rPr lang="en-GB" dirty="0"/>
              <a:t> </a:t>
            </a:r>
            <a:r>
              <a:rPr lang="en-GB" dirty="0" err="1"/>
              <a:t>roste</a:t>
            </a:r>
            <a:r>
              <a:rPr lang="en-GB" dirty="0"/>
              <a:t> </a:t>
            </a:r>
            <a:r>
              <a:rPr lang="en-GB" dirty="0" err="1"/>
              <a:t>důchod</a:t>
            </a:r>
            <a:r>
              <a:rPr lang="en-GB" dirty="0"/>
              <a:t> </a:t>
            </a:r>
            <a:r>
              <a:rPr lang="en-GB" dirty="0" err="1"/>
              <a:t>spotřebitele</a:t>
            </a:r>
            <a:r>
              <a:rPr lang="en-GB" dirty="0"/>
              <a:t>, a </a:t>
            </a:r>
            <a:r>
              <a:rPr lang="en-GB" dirty="0" err="1"/>
              <a:t>naopak</a:t>
            </a:r>
            <a:r>
              <a:rPr lang="en-GB" dirty="0"/>
              <a:t> </a:t>
            </a:r>
            <a:r>
              <a:rPr lang="en-GB" dirty="0" err="1"/>
              <a:t>roste</a:t>
            </a:r>
            <a:r>
              <a:rPr lang="en-GB" dirty="0"/>
              <a:t>, </a:t>
            </a:r>
            <a:r>
              <a:rPr lang="en-GB" dirty="0" err="1"/>
              <a:t>když</a:t>
            </a:r>
            <a:r>
              <a:rPr lang="en-GB" dirty="0"/>
              <a:t> </a:t>
            </a:r>
            <a:r>
              <a:rPr lang="en-GB" dirty="0" err="1"/>
              <a:t>důchod</a:t>
            </a:r>
            <a:r>
              <a:rPr lang="en-GB" dirty="0"/>
              <a:t> </a:t>
            </a:r>
            <a:r>
              <a:rPr lang="en-GB" dirty="0" err="1"/>
              <a:t>klesá</a:t>
            </a:r>
            <a:r>
              <a:rPr lang="en-GB" dirty="0"/>
              <a:t>. </a:t>
            </a:r>
            <a:r>
              <a:rPr lang="en-GB" dirty="0" err="1"/>
              <a:t>Jinými</a:t>
            </a:r>
            <a:r>
              <a:rPr lang="en-GB" dirty="0"/>
              <a:t> </a:t>
            </a:r>
            <a:r>
              <a:rPr lang="en-GB" dirty="0" err="1"/>
              <a:t>slovy</a:t>
            </a:r>
            <a:r>
              <a:rPr lang="en-GB" dirty="0"/>
              <a:t>, </a:t>
            </a:r>
            <a:r>
              <a:rPr lang="en-GB" dirty="0" err="1"/>
              <a:t>když</a:t>
            </a:r>
            <a:r>
              <a:rPr lang="en-GB" dirty="0"/>
              <a:t> </a:t>
            </a:r>
            <a:r>
              <a:rPr lang="en-GB" dirty="0" err="1"/>
              <a:t>si</a:t>
            </a:r>
            <a:r>
              <a:rPr lang="en-GB" dirty="0"/>
              <a:t> </a:t>
            </a:r>
            <a:r>
              <a:rPr lang="en-GB" dirty="0" err="1"/>
              <a:t>lidé</a:t>
            </a:r>
            <a:r>
              <a:rPr lang="en-GB" dirty="0"/>
              <a:t> </a:t>
            </a:r>
            <a:r>
              <a:rPr lang="en-GB" dirty="0" err="1"/>
              <a:t>mohou</a:t>
            </a:r>
            <a:r>
              <a:rPr lang="en-GB" dirty="0"/>
              <a:t> </a:t>
            </a:r>
            <a:r>
              <a:rPr lang="en-GB" dirty="0" err="1"/>
              <a:t>dovolit</a:t>
            </a:r>
            <a:r>
              <a:rPr lang="en-GB" dirty="0"/>
              <a:t> </a:t>
            </a:r>
            <a:r>
              <a:rPr lang="en-GB" dirty="0" err="1"/>
              <a:t>lepší</a:t>
            </a:r>
            <a:r>
              <a:rPr lang="en-GB" dirty="0"/>
              <a:t> </a:t>
            </a:r>
            <a:r>
              <a:rPr lang="en-GB" dirty="0" err="1"/>
              <a:t>alternativy</a:t>
            </a:r>
            <a:r>
              <a:rPr lang="en-GB" dirty="0"/>
              <a:t>, </a:t>
            </a:r>
            <a:r>
              <a:rPr lang="en-GB" dirty="0" err="1"/>
              <a:t>omezují</a:t>
            </a:r>
            <a:r>
              <a:rPr lang="en-GB" dirty="0"/>
              <a:t> </a:t>
            </a:r>
            <a:r>
              <a:rPr lang="en-GB" dirty="0" err="1"/>
              <a:t>spotřebu</a:t>
            </a:r>
            <a:r>
              <a:rPr lang="en-GB" dirty="0"/>
              <a:t> </a:t>
            </a:r>
            <a:r>
              <a:rPr lang="en-GB" dirty="0" err="1"/>
              <a:t>těchto</a:t>
            </a:r>
            <a:r>
              <a:rPr lang="en-GB" dirty="0"/>
              <a:t> </a:t>
            </a:r>
            <a:r>
              <a:rPr lang="en-GB" dirty="0" err="1"/>
              <a:t>statků</a:t>
            </a:r>
            <a:r>
              <a:rPr lang="en-GB" dirty="0"/>
              <a:t>.</a:t>
            </a:r>
          </a:p>
          <a:p>
            <a:endParaRPr lang="cs-CZ" b="1" dirty="0"/>
          </a:p>
          <a:p>
            <a:r>
              <a:rPr lang="en-GB" b="1" dirty="0" err="1"/>
              <a:t>Příklady</a:t>
            </a:r>
            <a:r>
              <a:rPr lang="en-GB" b="1" dirty="0"/>
              <a:t> </a:t>
            </a:r>
            <a:r>
              <a:rPr lang="en-GB" b="1" dirty="0" err="1"/>
              <a:t>inferiorních</a:t>
            </a:r>
            <a:r>
              <a:rPr lang="en-GB" b="1" dirty="0"/>
              <a:t> </a:t>
            </a:r>
            <a:r>
              <a:rPr lang="en-GB" b="1" dirty="0" err="1"/>
              <a:t>statků</a:t>
            </a:r>
            <a:r>
              <a:rPr lang="en-GB" b="1" dirty="0"/>
              <a:t>:</a:t>
            </a:r>
            <a:endParaRPr lang="en-GB" dirty="0"/>
          </a:p>
          <a:p>
            <a:pPr>
              <a:buFont typeface="+mj-lt"/>
              <a:buAutoNum type="arabicPeriod"/>
            </a:pPr>
            <a:r>
              <a:rPr lang="en-GB" b="1" dirty="0" err="1"/>
              <a:t>Instantní</a:t>
            </a:r>
            <a:r>
              <a:rPr lang="en-GB" b="1" dirty="0"/>
              <a:t> </a:t>
            </a:r>
            <a:r>
              <a:rPr lang="en-GB" b="1" dirty="0" err="1"/>
              <a:t>polévky</a:t>
            </a:r>
            <a:r>
              <a:rPr lang="en-GB" b="1" dirty="0"/>
              <a:t> a </a:t>
            </a:r>
            <a:r>
              <a:rPr lang="en-GB" b="1" dirty="0" err="1"/>
              <a:t>levné</a:t>
            </a:r>
            <a:r>
              <a:rPr lang="en-GB" b="1" dirty="0"/>
              <a:t> </a:t>
            </a:r>
            <a:r>
              <a:rPr lang="en-GB" b="1" dirty="0" err="1"/>
              <a:t>potraviny</a:t>
            </a:r>
            <a:r>
              <a:rPr lang="en-GB" dirty="0"/>
              <a:t> – </a:t>
            </a:r>
            <a:r>
              <a:rPr lang="en-GB" dirty="0" err="1"/>
              <a:t>Například</a:t>
            </a:r>
            <a:r>
              <a:rPr lang="en-GB" dirty="0"/>
              <a:t> </a:t>
            </a:r>
            <a:r>
              <a:rPr lang="en-GB" dirty="0" err="1"/>
              <a:t>instantní</a:t>
            </a:r>
            <a:r>
              <a:rPr lang="en-GB" dirty="0"/>
              <a:t> </a:t>
            </a:r>
            <a:r>
              <a:rPr lang="en-GB" dirty="0" err="1"/>
              <a:t>nudle</a:t>
            </a:r>
            <a:r>
              <a:rPr lang="en-GB" dirty="0"/>
              <a:t>, </a:t>
            </a:r>
            <a:r>
              <a:rPr lang="en-GB" dirty="0" err="1"/>
              <a:t>levné</a:t>
            </a:r>
            <a:r>
              <a:rPr lang="en-GB" dirty="0"/>
              <a:t> </a:t>
            </a:r>
            <a:r>
              <a:rPr lang="en-GB" dirty="0" err="1"/>
              <a:t>konzervy</a:t>
            </a:r>
            <a:r>
              <a:rPr lang="en-GB" dirty="0"/>
              <a:t> </a:t>
            </a:r>
            <a:r>
              <a:rPr lang="en-GB" dirty="0" err="1"/>
              <a:t>nebo</a:t>
            </a:r>
            <a:r>
              <a:rPr lang="en-GB" dirty="0"/>
              <a:t> </a:t>
            </a:r>
            <a:r>
              <a:rPr lang="en-GB" dirty="0" err="1"/>
              <a:t>nejlevnější</a:t>
            </a:r>
            <a:r>
              <a:rPr lang="en-GB" dirty="0"/>
              <a:t> </a:t>
            </a:r>
            <a:r>
              <a:rPr lang="en-GB" dirty="0" err="1"/>
              <a:t>pečivo</a:t>
            </a:r>
            <a:r>
              <a:rPr lang="en-GB" dirty="0"/>
              <a:t>. </a:t>
            </a:r>
            <a:r>
              <a:rPr lang="en-GB" dirty="0" err="1"/>
              <a:t>Lidé</a:t>
            </a:r>
            <a:r>
              <a:rPr lang="en-GB" dirty="0"/>
              <a:t> je </a:t>
            </a:r>
            <a:r>
              <a:rPr lang="en-GB" dirty="0" err="1"/>
              <a:t>kupují</a:t>
            </a:r>
            <a:r>
              <a:rPr lang="en-GB" dirty="0"/>
              <a:t> </a:t>
            </a:r>
            <a:r>
              <a:rPr lang="en-GB" dirty="0" err="1"/>
              <a:t>více</a:t>
            </a:r>
            <a:r>
              <a:rPr lang="en-GB" dirty="0"/>
              <a:t>, </a:t>
            </a:r>
            <a:r>
              <a:rPr lang="en-GB" dirty="0" err="1"/>
              <a:t>když</a:t>
            </a:r>
            <a:r>
              <a:rPr lang="en-GB" dirty="0"/>
              <a:t> </a:t>
            </a:r>
            <a:r>
              <a:rPr lang="en-GB" dirty="0" err="1"/>
              <a:t>mají</a:t>
            </a:r>
            <a:r>
              <a:rPr lang="en-GB" dirty="0"/>
              <a:t> </a:t>
            </a:r>
            <a:r>
              <a:rPr lang="en-GB" dirty="0" err="1"/>
              <a:t>nízký</a:t>
            </a:r>
            <a:r>
              <a:rPr lang="en-GB" dirty="0"/>
              <a:t> </a:t>
            </a:r>
            <a:r>
              <a:rPr lang="en-GB" dirty="0" err="1"/>
              <a:t>příjem</a:t>
            </a:r>
            <a:r>
              <a:rPr lang="en-GB" dirty="0"/>
              <a:t>, ale </a:t>
            </a:r>
            <a:r>
              <a:rPr lang="en-GB" dirty="0" err="1"/>
              <a:t>pokud</a:t>
            </a:r>
            <a:r>
              <a:rPr lang="en-GB" dirty="0"/>
              <a:t> </a:t>
            </a:r>
            <a:r>
              <a:rPr lang="en-GB" dirty="0" err="1"/>
              <a:t>si</a:t>
            </a:r>
            <a:r>
              <a:rPr lang="en-GB" dirty="0"/>
              <a:t> </a:t>
            </a:r>
            <a:r>
              <a:rPr lang="en-GB" dirty="0" err="1"/>
              <a:t>mohou</a:t>
            </a:r>
            <a:r>
              <a:rPr lang="en-GB" dirty="0"/>
              <a:t> </a:t>
            </a:r>
            <a:r>
              <a:rPr lang="en-GB" dirty="0" err="1"/>
              <a:t>dovolit</a:t>
            </a:r>
            <a:r>
              <a:rPr lang="en-GB" dirty="0"/>
              <a:t> </a:t>
            </a:r>
            <a:r>
              <a:rPr lang="en-GB" dirty="0" err="1"/>
              <a:t>kvalitnější</a:t>
            </a:r>
            <a:r>
              <a:rPr lang="en-GB" dirty="0"/>
              <a:t> </a:t>
            </a:r>
            <a:r>
              <a:rPr lang="en-GB" dirty="0" err="1"/>
              <a:t>jídlo</a:t>
            </a:r>
            <a:r>
              <a:rPr lang="en-GB" dirty="0"/>
              <a:t>, </a:t>
            </a:r>
            <a:r>
              <a:rPr lang="en-GB" dirty="0" err="1"/>
              <a:t>jejich</a:t>
            </a:r>
            <a:r>
              <a:rPr lang="en-GB" dirty="0"/>
              <a:t> </a:t>
            </a:r>
            <a:r>
              <a:rPr lang="en-GB" dirty="0" err="1"/>
              <a:t>spotřeba</a:t>
            </a:r>
            <a:r>
              <a:rPr lang="en-GB" dirty="0"/>
              <a:t> </a:t>
            </a:r>
            <a:r>
              <a:rPr lang="en-GB" dirty="0" err="1"/>
              <a:t>klesá</a:t>
            </a:r>
            <a:r>
              <a:rPr lang="en-GB" dirty="0"/>
              <a:t>.</a:t>
            </a:r>
          </a:p>
          <a:p>
            <a:pPr>
              <a:buFont typeface="+mj-lt"/>
              <a:buAutoNum type="arabicPeriod"/>
            </a:pPr>
            <a:r>
              <a:rPr lang="en-GB" b="1" dirty="0" err="1"/>
              <a:t>Městská</a:t>
            </a:r>
            <a:r>
              <a:rPr lang="en-GB" b="1" dirty="0"/>
              <a:t> </a:t>
            </a:r>
            <a:r>
              <a:rPr lang="en-GB" b="1" dirty="0" err="1"/>
              <a:t>hromadná</a:t>
            </a:r>
            <a:r>
              <a:rPr lang="en-GB" b="1" dirty="0"/>
              <a:t> </a:t>
            </a:r>
            <a:r>
              <a:rPr lang="en-GB" b="1" dirty="0" err="1"/>
              <a:t>doprava</a:t>
            </a:r>
            <a:r>
              <a:rPr lang="en-GB" dirty="0"/>
              <a:t> – </a:t>
            </a:r>
            <a:r>
              <a:rPr lang="en-GB" dirty="0" err="1"/>
              <a:t>Lidé</a:t>
            </a:r>
            <a:r>
              <a:rPr lang="en-GB" dirty="0"/>
              <a:t> s </a:t>
            </a:r>
            <a:r>
              <a:rPr lang="en-GB" dirty="0" err="1"/>
              <a:t>nižšími</a:t>
            </a:r>
            <a:r>
              <a:rPr lang="en-GB" dirty="0"/>
              <a:t> </a:t>
            </a:r>
            <a:r>
              <a:rPr lang="en-GB" dirty="0" err="1"/>
              <a:t>příjmy</a:t>
            </a:r>
            <a:r>
              <a:rPr lang="en-GB" dirty="0"/>
              <a:t> ji </a:t>
            </a:r>
            <a:r>
              <a:rPr lang="en-GB" dirty="0" err="1"/>
              <a:t>využívají</a:t>
            </a:r>
            <a:r>
              <a:rPr lang="en-GB" dirty="0"/>
              <a:t> </a:t>
            </a:r>
            <a:r>
              <a:rPr lang="en-GB" dirty="0" err="1"/>
              <a:t>více</a:t>
            </a:r>
            <a:r>
              <a:rPr lang="en-GB" dirty="0"/>
              <a:t>, ale </a:t>
            </a:r>
            <a:r>
              <a:rPr lang="en-GB" dirty="0" err="1"/>
              <a:t>jakmile</a:t>
            </a:r>
            <a:r>
              <a:rPr lang="en-GB" dirty="0"/>
              <a:t> </a:t>
            </a:r>
            <a:r>
              <a:rPr lang="en-GB" dirty="0" err="1"/>
              <a:t>si</a:t>
            </a:r>
            <a:r>
              <a:rPr lang="en-GB" dirty="0"/>
              <a:t> </a:t>
            </a:r>
            <a:r>
              <a:rPr lang="en-GB" dirty="0" err="1"/>
              <a:t>mohou</a:t>
            </a:r>
            <a:r>
              <a:rPr lang="en-GB" dirty="0"/>
              <a:t> </a:t>
            </a:r>
            <a:r>
              <a:rPr lang="en-GB" dirty="0" err="1"/>
              <a:t>dovolit</a:t>
            </a:r>
            <a:r>
              <a:rPr lang="en-GB" dirty="0"/>
              <a:t> auto, </a:t>
            </a:r>
            <a:r>
              <a:rPr lang="en-GB" dirty="0" err="1"/>
              <a:t>začnou</a:t>
            </a:r>
            <a:r>
              <a:rPr lang="en-GB" dirty="0"/>
              <a:t> ji </a:t>
            </a:r>
            <a:r>
              <a:rPr lang="en-GB" dirty="0" err="1"/>
              <a:t>používat</a:t>
            </a:r>
            <a:r>
              <a:rPr lang="en-GB" dirty="0"/>
              <a:t> </a:t>
            </a:r>
            <a:r>
              <a:rPr lang="en-GB" dirty="0" err="1"/>
              <a:t>méně</a:t>
            </a:r>
            <a:r>
              <a:rPr lang="en-GB" dirty="0"/>
              <a:t>.</a:t>
            </a:r>
          </a:p>
          <a:p>
            <a:pPr>
              <a:buFont typeface="+mj-lt"/>
              <a:buAutoNum type="arabicPeriod"/>
            </a:pPr>
            <a:r>
              <a:rPr lang="en-GB" b="1" dirty="0" err="1"/>
              <a:t>Levné</a:t>
            </a:r>
            <a:r>
              <a:rPr lang="en-GB" b="1" dirty="0"/>
              <a:t> </a:t>
            </a:r>
            <a:r>
              <a:rPr lang="en-GB" b="1" dirty="0" err="1"/>
              <a:t>cigarety</a:t>
            </a:r>
            <a:r>
              <a:rPr lang="en-GB" b="1" dirty="0"/>
              <a:t> a </a:t>
            </a:r>
            <a:r>
              <a:rPr lang="en-GB" b="1" dirty="0" err="1"/>
              <a:t>alkohol</a:t>
            </a:r>
            <a:r>
              <a:rPr lang="en-GB" dirty="0"/>
              <a:t> – </a:t>
            </a:r>
            <a:r>
              <a:rPr lang="en-GB" dirty="0" err="1"/>
              <a:t>Když</a:t>
            </a:r>
            <a:r>
              <a:rPr lang="en-GB" dirty="0"/>
              <a:t> </a:t>
            </a:r>
            <a:r>
              <a:rPr lang="en-GB" dirty="0" err="1"/>
              <a:t>lidé</a:t>
            </a:r>
            <a:r>
              <a:rPr lang="en-GB" dirty="0"/>
              <a:t> </a:t>
            </a:r>
            <a:r>
              <a:rPr lang="en-GB" dirty="0" err="1"/>
              <a:t>mají</a:t>
            </a:r>
            <a:r>
              <a:rPr lang="en-GB" dirty="0"/>
              <a:t> </a:t>
            </a:r>
            <a:r>
              <a:rPr lang="en-GB" dirty="0" err="1"/>
              <a:t>omezený</a:t>
            </a:r>
            <a:r>
              <a:rPr lang="en-GB" dirty="0"/>
              <a:t> </a:t>
            </a:r>
            <a:r>
              <a:rPr lang="en-GB" dirty="0" err="1"/>
              <a:t>rozpočet</a:t>
            </a:r>
            <a:r>
              <a:rPr lang="en-GB" dirty="0"/>
              <a:t>, </a:t>
            </a:r>
            <a:r>
              <a:rPr lang="en-GB" dirty="0" err="1"/>
              <a:t>mohou</a:t>
            </a:r>
            <a:r>
              <a:rPr lang="en-GB" dirty="0"/>
              <a:t> </a:t>
            </a:r>
            <a:r>
              <a:rPr lang="en-GB" dirty="0" err="1"/>
              <a:t>kupovat</a:t>
            </a:r>
            <a:r>
              <a:rPr lang="en-GB" dirty="0"/>
              <a:t> </a:t>
            </a:r>
            <a:r>
              <a:rPr lang="en-GB" dirty="0" err="1"/>
              <a:t>levnější</a:t>
            </a:r>
            <a:r>
              <a:rPr lang="en-GB" dirty="0"/>
              <a:t> </a:t>
            </a:r>
            <a:r>
              <a:rPr lang="en-GB" dirty="0" err="1"/>
              <a:t>varianty</a:t>
            </a:r>
            <a:r>
              <a:rPr lang="en-GB" dirty="0"/>
              <a:t>, ale s </a:t>
            </a:r>
            <a:r>
              <a:rPr lang="en-GB" dirty="0" err="1"/>
              <a:t>rostoucím</a:t>
            </a:r>
            <a:r>
              <a:rPr lang="en-GB" dirty="0"/>
              <a:t> </a:t>
            </a:r>
            <a:r>
              <a:rPr lang="en-GB" dirty="0" err="1"/>
              <a:t>příjmem</a:t>
            </a:r>
            <a:r>
              <a:rPr lang="en-GB" dirty="0"/>
              <a:t> </a:t>
            </a:r>
            <a:r>
              <a:rPr lang="en-GB" dirty="0" err="1"/>
              <a:t>přecházejí</a:t>
            </a:r>
            <a:r>
              <a:rPr lang="en-GB" dirty="0"/>
              <a:t> </a:t>
            </a:r>
            <a:r>
              <a:rPr lang="en-GB" dirty="0" err="1"/>
              <a:t>na</a:t>
            </a:r>
            <a:r>
              <a:rPr lang="en-GB" dirty="0"/>
              <a:t> </a:t>
            </a:r>
            <a:r>
              <a:rPr lang="en-GB" dirty="0" err="1"/>
              <a:t>kvalitnější</a:t>
            </a:r>
            <a:r>
              <a:rPr lang="en-GB" dirty="0"/>
              <a:t> </a:t>
            </a:r>
            <a:r>
              <a:rPr lang="en-GB" dirty="0" err="1"/>
              <a:t>značky</a:t>
            </a:r>
            <a:r>
              <a:rPr lang="en-GB" dirty="0"/>
              <a:t>.</a:t>
            </a:r>
          </a:p>
          <a:p>
            <a:pPr>
              <a:buFont typeface="+mj-lt"/>
              <a:buAutoNum type="arabicPeriod"/>
            </a:pPr>
            <a:r>
              <a:rPr lang="en-GB" b="1" dirty="0" err="1"/>
              <a:t>Použité</a:t>
            </a:r>
            <a:r>
              <a:rPr lang="en-GB" b="1" dirty="0"/>
              <a:t> </a:t>
            </a:r>
            <a:r>
              <a:rPr lang="en-GB" b="1" dirty="0" err="1"/>
              <a:t>oblečení</a:t>
            </a:r>
            <a:r>
              <a:rPr lang="en-GB" b="1" dirty="0"/>
              <a:t> a second-hand </a:t>
            </a:r>
            <a:r>
              <a:rPr lang="en-GB" b="1" dirty="0" err="1"/>
              <a:t>obchody</a:t>
            </a:r>
            <a:r>
              <a:rPr lang="en-GB" dirty="0"/>
              <a:t> – S </a:t>
            </a:r>
            <a:r>
              <a:rPr lang="en-GB" dirty="0" err="1"/>
              <a:t>vyšším</a:t>
            </a:r>
            <a:r>
              <a:rPr lang="en-GB" dirty="0"/>
              <a:t> </a:t>
            </a:r>
            <a:r>
              <a:rPr lang="en-GB" dirty="0" err="1"/>
              <a:t>příjmem</a:t>
            </a:r>
            <a:r>
              <a:rPr lang="en-GB" dirty="0"/>
              <a:t> </a:t>
            </a:r>
            <a:r>
              <a:rPr lang="en-GB" dirty="0" err="1"/>
              <a:t>si</a:t>
            </a:r>
            <a:r>
              <a:rPr lang="en-GB" dirty="0"/>
              <a:t> </a:t>
            </a:r>
            <a:r>
              <a:rPr lang="en-GB" dirty="0" err="1"/>
              <a:t>lidé</a:t>
            </a:r>
            <a:r>
              <a:rPr lang="en-GB" dirty="0"/>
              <a:t> </a:t>
            </a:r>
            <a:r>
              <a:rPr lang="en-GB" dirty="0" err="1"/>
              <a:t>častěji</a:t>
            </a:r>
            <a:r>
              <a:rPr lang="en-GB" dirty="0"/>
              <a:t> </a:t>
            </a:r>
            <a:r>
              <a:rPr lang="en-GB" dirty="0" err="1"/>
              <a:t>kupují</a:t>
            </a:r>
            <a:r>
              <a:rPr lang="en-GB" dirty="0"/>
              <a:t> </a:t>
            </a:r>
            <a:r>
              <a:rPr lang="en-GB" dirty="0" err="1"/>
              <a:t>nové</a:t>
            </a:r>
            <a:r>
              <a:rPr lang="en-GB" dirty="0"/>
              <a:t> a </a:t>
            </a:r>
            <a:r>
              <a:rPr lang="en-GB" dirty="0" err="1"/>
              <a:t>značkové</a:t>
            </a:r>
            <a:r>
              <a:rPr lang="en-GB" dirty="0"/>
              <a:t> </a:t>
            </a:r>
            <a:r>
              <a:rPr lang="en-GB" dirty="0" err="1"/>
              <a:t>oblečení</a:t>
            </a:r>
            <a:r>
              <a:rPr lang="en-GB" dirty="0"/>
              <a:t> </a:t>
            </a:r>
            <a:r>
              <a:rPr lang="en-GB" dirty="0" err="1"/>
              <a:t>místo</a:t>
            </a:r>
            <a:r>
              <a:rPr lang="en-GB" dirty="0"/>
              <a:t> </a:t>
            </a:r>
            <a:r>
              <a:rPr lang="en-GB" dirty="0" err="1"/>
              <a:t>levných</a:t>
            </a:r>
            <a:r>
              <a:rPr lang="en-GB" dirty="0"/>
              <a:t> </a:t>
            </a:r>
            <a:r>
              <a:rPr lang="en-GB" dirty="0" err="1"/>
              <a:t>nebo</a:t>
            </a:r>
            <a:r>
              <a:rPr lang="en-GB" dirty="0"/>
              <a:t> </a:t>
            </a:r>
            <a:r>
              <a:rPr lang="en-GB" dirty="0" err="1"/>
              <a:t>použitých</a:t>
            </a:r>
            <a:r>
              <a:rPr lang="en-GB" dirty="0"/>
              <a:t> </a:t>
            </a:r>
            <a:r>
              <a:rPr lang="en-GB" dirty="0" err="1"/>
              <a:t>kousků</a:t>
            </a:r>
            <a:r>
              <a:rPr lang="en-GB" dirty="0"/>
              <a:t>.</a:t>
            </a:r>
          </a:p>
          <a:p>
            <a:pPr>
              <a:buFont typeface="+mj-lt"/>
              <a:buAutoNum type="arabicPeriod"/>
            </a:pPr>
            <a:r>
              <a:rPr lang="en-GB" b="1" dirty="0" err="1"/>
              <a:t>Nezdravé</a:t>
            </a:r>
            <a:r>
              <a:rPr lang="en-GB" b="1" dirty="0"/>
              <a:t> fast food </a:t>
            </a:r>
            <a:r>
              <a:rPr lang="en-GB" b="1" dirty="0" err="1"/>
              <a:t>jídlo</a:t>
            </a:r>
            <a:r>
              <a:rPr lang="en-GB" dirty="0"/>
              <a:t> – </a:t>
            </a:r>
            <a:r>
              <a:rPr lang="en-GB" dirty="0" err="1"/>
              <a:t>Některé</a:t>
            </a:r>
            <a:r>
              <a:rPr lang="en-GB" dirty="0"/>
              <a:t> </a:t>
            </a:r>
            <a:r>
              <a:rPr lang="en-GB" dirty="0" err="1"/>
              <a:t>levné</a:t>
            </a:r>
            <a:r>
              <a:rPr lang="en-GB" dirty="0"/>
              <a:t> fast foody, </a:t>
            </a:r>
            <a:r>
              <a:rPr lang="en-GB" dirty="0" err="1"/>
              <a:t>jako</a:t>
            </a:r>
            <a:r>
              <a:rPr lang="en-GB" dirty="0"/>
              <a:t> </a:t>
            </a:r>
            <a:r>
              <a:rPr lang="en-GB" dirty="0" err="1"/>
              <a:t>jsou</a:t>
            </a:r>
            <a:r>
              <a:rPr lang="en-GB" dirty="0"/>
              <a:t> </a:t>
            </a:r>
            <a:r>
              <a:rPr lang="en-GB" dirty="0" err="1"/>
              <a:t>hotdogy</a:t>
            </a:r>
            <a:r>
              <a:rPr lang="en-GB" dirty="0"/>
              <a:t> </a:t>
            </a:r>
            <a:r>
              <a:rPr lang="en-GB" dirty="0" err="1"/>
              <a:t>nebo</a:t>
            </a:r>
            <a:r>
              <a:rPr lang="en-GB" dirty="0"/>
              <a:t> </a:t>
            </a:r>
            <a:r>
              <a:rPr lang="en-GB" dirty="0" err="1"/>
              <a:t>levné</a:t>
            </a:r>
            <a:r>
              <a:rPr lang="en-GB" dirty="0"/>
              <a:t> </a:t>
            </a:r>
            <a:r>
              <a:rPr lang="en-GB" dirty="0" err="1"/>
              <a:t>hamburgery</a:t>
            </a:r>
            <a:r>
              <a:rPr lang="en-GB" dirty="0"/>
              <a:t>, </a:t>
            </a:r>
            <a:r>
              <a:rPr lang="en-GB" dirty="0" err="1"/>
              <a:t>mohou</a:t>
            </a:r>
            <a:r>
              <a:rPr lang="en-GB" dirty="0"/>
              <a:t> </a:t>
            </a:r>
            <a:r>
              <a:rPr lang="en-GB" dirty="0" err="1"/>
              <a:t>být</a:t>
            </a:r>
            <a:r>
              <a:rPr lang="en-GB" dirty="0"/>
              <a:t> </a:t>
            </a:r>
            <a:r>
              <a:rPr lang="en-GB" dirty="0" err="1"/>
              <a:t>častější</a:t>
            </a:r>
            <a:r>
              <a:rPr lang="en-GB" dirty="0"/>
              <a:t> </a:t>
            </a:r>
            <a:r>
              <a:rPr lang="en-GB" dirty="0" err="1"/>
              <a:t>volbou</a:t>
            </a:r>
            <a:r>
              <a:rPr lang="en-GB" dirty="0"/>
              <a:t> pro </a:t>
            </a:r>
            <a:r>
              <a:rPr lang="en-GB" dirty="0" err="1"/>
              <a:t>lidi</a:t>
            </a:r>
            <a:r>
              <a:rPr lang="en-GB" dirty="0"/>
              <a:t> s </a:t>
            </a:r>
            <a:r>
              <a:rPr lang="en-GB" dirty="0" err="1"/>
              <a:t>nižším</a:t>
            </a:r>
            <a:r>
              <a:rPr lang="en-GB" dirty="0"/>
              <a:t> </a:t>
            </a:r>
            <a:r>
              <a:rPr lang="en-GB" dirty="0" err="1"/>
              <a:t>příjmem</a:t>
            </a:r>
            <a:r>
              <a:rPr lang="en-GB" dirty="0"/>
              <a:t>, ale </a:t>
            </a:r>
            <a:r>
              <a:rPr lang="en-GB" dirty="0" err="1"/>
              <a:t>jakmile</a:t>
            </a:r>
            <a:r>
              <a:rPr lang="en-GB" dirty="0"/>
              <a:t> </a:t>
            </a:r>
            <a:r>
              <a:rPr lang="en-GB" dirty="0" err="1"/>
              <a:t>mají</a:t>
            </a:r>
            <a:r>
              <a:rPr lang="en-GB" dirty="0"/>
              <a:t> </a:t>
            </a:r>
            <a:r>
              <a:rPr lang="en-GB" dirty="0" err="1"/>
              <a:t>vyšší</a:t>
            </a:r>
            <a:r>
              <a:rPr lang="en-GB" dirty="0"/>
              <a:t> </a:t>
            </a:r>
            <a:r>
              <a:rPr lang="en-GB" dirty="0" err="1"/>
              <a:t>příjem</a:t>
            </a:r>
            <a:r>
              <a:rPr lang="en-GB" dirty="0"/>
              <a:t>, </a:t>
            </a:r>
            <a:r>
              <a:rPr lang="en-GB" dirty="0" err="1"/>
              <a:t>mohou</a:t>
            </a:r>
            <a:r>
              <a:rPr lang="en-GB" dirty="0"/>
              <a:t> </a:t>
            </a:r>
            <a:r>
              <a:rPr lang="en-GB" dirty="0" err="1"/>
              <a:t>preferovat</a:t>
            </a:r>
            <a:r>
              <a:rPr lang="en-GB" dirty="0"/>
              <a:t> </a:t>
            </a:r>
            <a:r>
              <a:rPr lang="en-GB" dirty="0" err="1"/>
              <a:t>zdravější</a:t>
            </a:r>
            <a:r>
              <a:rPr lang="en-GB" dirty="0"/>
              <a:t> </a:t>
            </a:r>
            <a:r>
              <a:rPr lang="en-GB" dirty="0" err="1"/>
              <a:t>nebo</a:t>
            </a:r>
            <a:r>
              <a:rPr lang="en-GB" dirty="0"/>
              <a:t> </a:t>
            </a:r>
            <a:r>
              <a:rPr lang="en-GB" dirty="0" err="1"/>
              <a:t>kvalitnější</a:t>
            </a:r>
            <a:r>
              <a:rPr lang="en-GB" dirty="0"/>
              <a:t> </a:t>
            </a:r>
            <a:r>
              <a:rPr lang="en-GB" dirty="0" err="1"/>
              <a:t>restaurace</a:t>
            </a:r>
            <a:r>
              <a:rPr lang="en-GB" dirty="0"/>
              <a:t>.</a:t>
            </a:r>
          </a:p>
          <a:p>
            <a:pPr>
              <a:buFont typeface="+mj-lt"/>
              <a:buAutoNum type="arabicPeriod"/>
            </a:pPr>
            <a:r>
              <a:rPr lang="en-GB" b="1" dirty="0" err="1"/>
              <a:t>Balené</a:t>
            </a:r>
            <a:r>
              <a:rPr lang="en-GB" b="1" dirty="0"/>
              <a:t> </a:t>
            </a:r>
            <a:r>
              <a:rPr lang="en-GB" b="1" dirty="0" err="1"/>
              <a:t>pečivo</a:t>
            </a:r>
            <a:r>
              <a:rPr lang="en-GB" b="1" dirty="0"/>
              <a:t> a </a:t>
            </a:r>
            <a:r>
              <a:rPr lang="en-GB" b="1" dirty="0" err="1"/>
              <a:t>levné</a:t>
            </a:r>
            <a:r>
              <a:rPr lang="en-GB" b="1" dirty="0"/>
              <a:t> </a:t>
            </a:r>
            <a:r>
              <a:rPr lang="en-GB" b="1" dirty="0" err="1"/>
              <a:t>těstoviny</a:t>
            </a:r>
            <a:r>
              <a:rPr lang="en-GB" dirty="0"/>
              <a:t> – </a:t>
            </a:r>
            <a:r>
              <a:rPr lang="en-GB" dirty="0" err="1"/>
              <a:t>Lidé</a:t>
            </a:r>
            <a:r>
              <a:rPr lang="en-GB" dirty="0"/>
              <a:t> s </a:t>
            </a:r>
            <a:r>
              <a:rPr lang="en-GB" dirty="0" err="1"/>
              <a:t>vyšším</a:t>
            </a:r>
            <a:r>
              <a:rPr lang="en-GB" dirty="0"/>
              <a:t> </a:t>
            </a:r>
            <a:r>
              <a:rPr lang="en-GB" dirty="0" err="1"/>
              <a:t>příjmem</a:t>
            </a:r>
            <a:r>
              <a:rPr lang="en-GB" dirty="0"/>
              <a:t> </a:t>
            </a:r>
            <a:r>
              <a:rPr lang="en-GB" dirty="0" err="1"/>
              <a:t>mohou</a:t>
            </a:r>
            <a:r>
              <a:rPr lang="en-GB" dirty="0"/>
              <a:t> </a:t>
            </a:r>
            <a:r>
              <a:rPr lang="en-GB" dirty="0" err="1"/>
              <a:t>upřednostnit</a:t>
            </a:r>
            <a:r>
              <a:rPr lang="en-GB" dirty="0"/>
              <a:t> </a:t>
            </a:r>
            <a:r>
              <a:rPr lang="en-GB" dirty="0" err="1"/>
              <a:t>čerstvé</a:t>
            </a:r>
            <a:r>
              <a:rPr lang="en-GB" dirty="0"/>
              <a:t> </a:t>
            </a:r>
            <a:r>
              <a:rPr lang="en-GB" dirty="0" err="1"/>
              <a:t>pečivo</a:t>
            </a:r>
            <a:r>
              <a:rPr lang="en-GB" dirty="0"/>
              <a:t> z </a:t>
            </a:r>
            <a:r>
              <a:rPr lang="en-GB" dirty="0" err="1"/>
              <a:t>pekárny</a:t>
            </a:r>
            <a:r>
              <a:rPr lang="en-GB" dirty="0"/>
              <a:t> </a:t>
            </a:r>
            <a:r>
              <a:rPr lang="en-GB" dirty="0" err="1"/>
              <a:t>nebo</a:t>
            </a:r>
            <a:r>
              <a:rPr lang="en-GB" dirty="0"/>
              <a:t> </a:t>
            </a:r>
            <a:r>
              <a:rPr lang="en-GB" dirty="0" err="1"/>
              <a:t>kvalitnější</a:t>
            </a:r>
            <a:r>
              <a:rPr lang="en-GB" dirty="0"/>
              <a:t> </a:t>
            </a:r>
            <a:r>
              <a:rPr lang="en-GB" dirty="0" err="1"/>
              <a:t>těstoviny</a:t>
            </a:r>
            <a:r>
              <a:rPr lang="en-GB" dirty="0"/>
              <a:t> </a:t>
            </a:r>
            <a:r>
              <a:rPr lang="en-GB" dirty="0" err="1"/>
              <a:t>místo</a:t>
            </a:r>
            <a:r>
              <a:rPr lang="en-GB" dirty="0"/>
              <a:t> </a:t>
            </a:r>
            <a:r>
              <a:rPr lang="en-GB" dirty="0" err="1"/>
              <a:t>nejlevnějších</a:t>
            </a:r>
            <a:r>
              <a:rPr lang="en-GB" dirty="0"/>
              <a:t> variant ze </a:t>
            </a:r>
            <a:r>
              <a:rPr lang="en-GB" dirty="0" err="1"/>
              <a:t>supermarketu</a:t>
            </a:r>
            <a:r>
              <a:rPr lang="en-GB" dirty="0"/>
              <a:t>.</a:t>
            </a:r>
          </a:p>
          <a:p>
            <a:pPr>
              <a:buFont typeface="+mj-lt"/>
              <a:buAutoNum type="arabicPeriod"/>
            </a:pPr>
            <a:r>
              <a:rPr lang="en-GB" b="1" dirty="0" err="1"/>
              <a:t>Levná</a:t>
            </a:r>
            <a:r>
              <a:rPr lang="en-GB" b="1" dirty="0"/>
              <a:t> </a:t>
            </a:r>
            <a:r>
              <a:rPr lang="en-GB" b="1" dirty="0" err="1"/>
              <a:t>elektronika</a:t>
            </a:r>
            <a:r>
              <a:rPr lang="en-GB" dirty="0"/>
              <a:t> – </a:t>
            </a:r>
            <a:r>
              <a:rPr lang="en-GB" dirty="0" err="1"/>
              <a:t>Například</a:t>
            </a:r>
            <a:r>
              <a:rPr lang="en-GB" dirty="0"/>
              <a:t> </a:t>
            </a:r>
            <a:r>
              <a:rPr lang="en-GB" dirty="0" err="1"/>
              <a:t>základní</a:t>
            </a:r>
            <a:r>
              <a:rPr lang="en-GB" dirty="0"/>
              <a:t> </a:t>
            </a:r>
            <a:r>
              <a:rPr lang="en-GB" dirty="0" err="1"/>
              <a:t>modely</a:t>
            </a:r>
            <a:r>
              <a:rPr lang="en-GB" dirty="0"/>
              <a:t> </a:t>
            </a:r>
            <a:r>
              <a:rPr lang="en-GB" dirty="0" err="1"/>
              <a:t>mobilních</a:t>
            </a:r>
            <a:r>
              <a:rPr lang="en-GB" dirty="0"/>
              <a:t> </a:t>
            </a:r>
            <a:r>
              <a:rPr lang="en-GB" dirty="0" err="1"/>
              <a:t>telefonů</a:t>
            </a:r>
            <a:r>
              <a:rPr lang="en-GB" dirty="0"/>
              <a:t>, </a:t>
            </a:r>
            <a:r>
              <a:rPr lang="en-GB" dirty="0" err="1"/>
              <a:t>notebooků</a:t>
            </a:r>
            <a:r>
              <a:rPr lang="en-GB" dirty="0"/>
              <a:t> </a:t>
            </a:r>
            <a:r>
              <a:rPr lang="en-GB" dirty="0" err="1"/>
              <a:t>nebo</a:t>
            </a:r>
            <a:r>
              <a:rPr lang="en-GB" dirty="0"/>
              <a:t> </a:t>
            </a:r>
            <a:r>
              <a:rPr lang="en-GB" dirty="0" err="1"/>
              <a:t>televizí</a:t>
            </a:r>
            <a:r>
              <a:rPr lang="en-GB" dirty="0"/>
              <a:t> </a:t>
            </a:r>
            <a:r>
              <a:rPr lang="en-GB" dirty="0" err="1"/>
              <a:t>jsou</a:t>
            </a:r>
            <a:r>
              <a:rPr lang="en-GB" dirty="0"/>
              <a:t> </a:t>
            </a:r>
            <a:r>
              <a:rPr lang="en-GB" dirty="0" err="1"/>
              <a:t>populární</a:t>
            </a:r>
            <a:r>
              <a:rPr lang="en-GB" dirty="0"/>
              <a:t> </a:t>
            </a:r>
            <a:r>
              <a:rPr lang="en-GB" dirty="0" err="1"/>
              <a:t>mezi</a:t>
            </a:r>
            <a:r>
              <a:rPr lang="en-GB" dirty="0"/>
              <a:t> </a:t>
            </a:r>
            <a:r>
              <a:rPr lang="en-GB" dirty="0" err="1"/>
              <a:t>lidmi</a:t>
            </a:r>
            <a:r>
              <a:rPr lang="en-GB" dirty="0"/>
              <a:t> s </a:t>
            </a:r>
            <a:r>
              <a:rPr lang="en-GB" dirty="0" err="1"/>
              <a:t>nižšími</a:t>
            </a:r>
            <a:r>
              <a:rPr lang="en-GB" dirty="0"/>
              <a:t> </a:t>
            </a:r>
            <a:r>
              <a:rPr lang="en-GB" dirty="0" err="1"/>
              <a:t>příjmy</a:t>
            </a:r>
            <a:r>
              <a:rPr lang="en-GB" dirty="0"/>
              <a:t>, </a:t>
            </a:r>
            <a:r>
              <a:rPr lang="en-GB" dirty="0" err="1"/>
              <a:t>zatímco</a:t>
            </a:r>
            <a:r>
              <a:rPr lang="en-GB" dirty="0"/>
              <a:t> </a:t>
            </a:r>
            <a:r>
              <a:rPr lang="en-GB" dirty="0" err="1"/>
              <a:t>bohatší</a:t>
            </a:r>
            <a:r>
              <a:rPr lang="en-GB" dirty="0"/>
              <a:t> </a:t>
            </a:r>
            <a:r>
              <a:rPr lang="en-GB" dirty="0" err="1"/>
              <a:t>spotřebitelé</a:t>
            </a:r>
            <a:r>
              <a:rPr lang="en-GB" dirty="0"/>
              <a:t> </a:t>
            </a:r>
            <a:r>
              <a:rPr lang="en-GB" dirty="0" err="1"/>
              <a:t>volí</a:t>
            </a:r>
            <a:r>
              <a:rPr lang="en-GB" dirty="0"/>
              <a:t> </a:t>
            </a:r>
            <a:r>
              <a:rPr lang="en-GB" dirty="0" err="1"/>
              <a:t>prémiové</a:t>
            </a:r>
            <a:r>
              <a:rPr lang="en-GB" dirty="0"/>
              <a:t> </a:t>
            </a:r>
            <a:r>
              <a:rPr lang="en-GB" dirty="0" err="1"/>
              <a:t>modely</a:t>
            </a:r>
            <a:r>
              <a:rPr lang="en-GB" dirty="0"/>
              <a:t> s </a:t>
            </a:r>
            <a:r>
              <a:rPr lang="en-GB" dirty="0" err="1"/>
              <a:t>lepšími</a:t>
            </a:r>
            <a:r>
              <a:rPr lang="en-GB" dirty="0"/>
              <a:t> </a:t>
            </a:r>
            <a:r>
              <a:rPr lang="en-GB" dirty="0" err="1"/>
              <a:t>funkcemi</a:t>
            </a:r>
            <a:r>
              <a:rPr lang="en-GB" dirty="0"/>
              <a:t>.</a:t>
            </a:r>
          </a:p>
          <a:p>
            <a:pPr>
              <a:buFont typeface="+mj-lt"/>
              <a:buAutoNum type="arabicPeriod"/>
            </a:pPr>
            <a:r>
              <a:rPr lang="en-GB" b="1" dirty="0" err="1"/>
              <a:t>Sdílené</a:t>
            </a:r>
            <a:r>
              <a:rPr lang="en-GB" b="1" dirty="0"/>
              <a:t> </a:t>
            </a:r>
            <a:r>
              <a:rPr lang="en-GB" b="1" dirty="0" err="1"/>
              <a:t>bydlení</a:t>
            </a:r>
            <a:r>
              <a:rPr lang="en-GB" b="1" dirty="0"/>
              <a:t> a </a:t>
            </a:r>
            <a:r>
              <a:rPr lang="en-GB" b="1" dirty="0" err="1"/>
              <a:t>levné</a:t>
            </a:r>
            <a:r>
              <a:rPr lang="en-GB" b="1" dirty="0"/>
              <a:t> </a:t>
            </a:r>
            <a:r>
              <a:rPr lang="en-GB" b="1" dirty="0" err="1"/>
              <a:t>nájmy</a:t>
            </a:r>
            <a:r>
              <a:rPr lang="en-GB" dirty="0"/>
              <a:t> – </a:t>
            </a:r>
            <a:r>
              <a:rPr lang="en-GB" dirty="0" err="1"/>
              <a:t>Lidé</a:t>
            </a:r>
            <a:r>
              <a:rPr lang="en-GB" dirty="0"/>
              <a:t> s </a:t>
            </a:r>
            <a:r>
              <a:rPr lang="en-GB" dirty="0" err="1"/>
              <a:t>nižším</a:t>
            </a:r>
            <a:r>
              <a:rPr lang="en-GB" dirty="0"/>
              <a:t> </a:t>
            </a:r>
            <a:r>
              <a:rPr lang="en-GB" dirty="0" err="1"/>
              <a:t>příjmem</a:t>
            </a:r>
            <a:r>
              <a:rPr lang="en-GB" dirty="0"/>
              <a:t> </a:t>
            </a:r>
            <a:r>
              <a:rPr lang="en-GB" dirty="0" err="1"/>
              <a:t>si</a:t>
            </a:r>
            <a:r>
              <a:rPr lang="en-GB" dirty="0"/>
              <a:t> </a:t>
            </a:r>
            <a:r>
              <a:rPr lang="en-GB" dirty="0" err="1"/>
              <a:t>často</a:t>
            </a:r>
            <a:r>
              <a:rPr lang="en-GB" dirty="0"/>
              <a:t> </a:t>
            </a:r>
            <a:r>
              <a:rPr lang="en-GB" dirty="0" err="1"/>
              <a:t>pronajímají</a:t>
            </a:r>
            <a:r>
              <a:rPr lang="en-GB" dirty="0"/>
              <a:t> </a:t>
            </a:r>
            <a:r>
              <a:rPr lang="en-GB" dirty="0" err="1"/>
              <a:t>byty</a:t>
            </a:r>
            <a:r>
              <a:rPr lang="en-GB" dirty="0"/>
              <a:t> s </a:t>
            </a:r>
            <a:r>
              <a:rPr lang="en-GB" dirty="0" err="1"/>
              <a:t>více</a:t>
            </a:r>
            <a:r>
              <a:rPr lang="en-GB" dirty="0"/>
              <a:t> </a:t>
            </a:r>
            <a:r>
              <a:rPr lang="en-GB" dirty="0" err="1"/>
              <a:t>spolubydlícími</a:t>
            </a:r>
            <a:r>
              <a:rPr lang="en-GB" dirty="0"/>
              <a:t>, ale </a:t>
            </a:r>
            <a:r>
              <a:rPr lang="en-GB" dirty="0" err="1"/>
              <a:t>pokud</a:t>
            </a:r>
            <a:r>
              <a:rPr lang="en-GB" dirty="0"/>
              <a:t> </a:t>
            </a:r>
            <a:r>
              <a:rPr lang="en-GB" dirty="0" err="1"/>
              <a:t>jejich</a:t>
            </a:r>
            <a:r>
              <a:rPr lang="en-GB" dirty="0"/>
              <a:t> </a:t>
            </a:r>
            <a:r>
              <a:rPr lang="en-GB" dirty="0" err="1"/>
              <a:t>příjem</a:t>
            </a:r>
            <a:r>
              <a:rPr lang="en-GB" dirty="0"/>
              <a:t> </a:t>
            </a:r>
            <a:r>
              <a:rPr lang="en-GB" dirty="0" err="1"/>
              <a:t>vzroste</a:t>
            </a:r>
            <a:r>
              <a:rPr lang="en-GB" dirty="0"/>
              <a:t>, </a:t>
            </a:r>
            <a:r>
              <a:rPr lang="en-GB" dirty="0" err="1"/>
              <a:t>dávají</a:t>
            </a:r>
            <a:r>
              <a:rPr lang="en-GB" dirty="0"/>
              <a:t> </a:t>
            </a:r>
            <a:r>
              <a:rPr lang="en-GB" dirty="0" err="1"/>
              <a:t>přednost</a:t>
            </a:r>
            <a:r>
              <a:rPr lang="en-GB" dirty="0"/>
              <a:t> </a:t>
            </a:r>
            <a:r>
              <a:rPr lang="en-GB" dirty="0" err="1"/>
              <a:t>samostatnému</a:t>
            </a:r>
            <a:r>
              <a:rPr lang="en-GB" dirty="0"/>
              <a:t> </a:t>
            </a:r>
            <a:r>
              <a:rPr lang="en-GB" dirty="0" err="1"/>
              <a:t>bydlení</a:t>
            </a:r>
            <a:r>
              <a:rPr lang="en-GB" dirty="0"/>
              <a:t> </a:t>
            </a:r>
            <a:r>
              <a:rPr lang="en-GB" dirty="0" err="1"/>
              <a:t>nebo</a:t>
            </a:r>
            <a:r>
              <a:rPr lang="en-GB" dirty="0"/>
              <a:t> </a:t>
            </a:r>
            <a:r>
              <a:rPr lang="en-GB" dirty="0" err="1"/>
              <a:t>vlastnímu</a:t>
            </a:r>
            <a:r>
              <a:rPr lang="en-GB" dirty="0"/>
              <a:t> </a:t>
            </a:r>
            <a:r>
              <a:rPr lang="en-GB" dirty="0" err="1"/>
              <a:t>domu</a:t>
            </a:r>
            <a:r>
              <a:rPr lang="en-GB" dirty="0"/>
              <a:t>.</a:t>
            </a:r>
          </a:p>
          <a:p>
            <a:pPr marL="457200" lvl="1" indent="0">
              <a:buFont typeface="+mj-lt"/>
              <a:buNone/>
            </a:pPr>
            <a:endParaRPr lang="cs-CZ" dirty="0"/>
          </a:p>
        </p:txBody>
      </p:sp>
      <p:sp>
        <p:nvSpPr>
          <p:cNvPr id="95" name="Google Shape;95;p2:notes">
            <a:extLst>
              <a:ext uri="{FF2B5EF4-FFF2-40B4-BE49-F238E27FC236}">
                <a16:creationId xmlns:a16="http://schemas.microsoft.com/office/drawing/2014/main" id="{0788941C-3E11-6879-7AC4-FA78DD9C5D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378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DABC89-E061-4B8A-5086-E41B8DA24D8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BD13BC8-1906-9E89-73FC-DBB67BD8A2A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dirty="0"/>
              <a:t>Poznámka: Ačkoli platí </a:t>
            </a:r>
            <a:r>
              <a:rPr lang="el-GR" dirty="0"/>
              <a:t>δ</a:t>
            </a:r>
            <a:r>
              <a:rPr lang="cs-CZ" dirty="0"/>
              <a:t>X/</a:t>
            </a:r>
            <a:r>
              <a:rPr lang="el-GR" dirty="0"/>
              <a:t>δ</a:t>
            </a:r>
            <a:r>
              <a:rPr lang="cs-CZ" dirty="0"/>
              <a:t>I &gt; 0, reálný důchod a tedy poptávané množství se pohybuje v opačném směru než cena. Proto je možno setkat se v literatuře s tvrzením, že</a:t>
            </a:r>
          </a:p>
          <a:p>
            <a:pPr marL="457200" lvl="1" indent="0">
              <a:buFont typeface="+mj-lt"/>
              <a:buNone/>
            </a:pPr>
            <a:r>
              <a:rPr lang="cs-CZ" dirty="0"/>
              <a:t>důchodový efekt je pozitivní; je to otázka pojetí.</a:t>
            </a:r>
          </a:p>
        </p:txBody>
      </p:sp>
      <p:sp>
        <p:nvSpPr>
          <p:cNvPr id="95" name="Google Shape;95;p2:notes">
            <a:extLst>
              <a:ext uri="{FF2B5EF4-FFF2-40B4-BE49-F238E27FC236}">
                <a16:creationId xmlns:a16="http://schemas.microsoft.com/office/drawing/2014/main" id="{F713021B-1626-3290-DDE9-824A0D3B0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59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EB1F698-28B0-1983-9259-62B234063C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F4C0021-EA8D-F6FE-1310-C5C974B997B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sz="1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při růstu ceny je samozřejmě situace opačná</a:t>
            </a:r>
            <a:endParaRPr lang="cs-CZ" dirty="0"/>
          </a:p>
        </p:txBody>
      </p:sp>
      <p:sp>
        <p:nvSpPr>
          <p:cNvPr id="95" name="Google Shape;95;p2:notes">
            <a:extLst>
              <a:ext uri="{FF2B5EF4-FFF2-40B4-BE49-F238E27FC236}">
                <a16:creationId xmlns:a16="http://schemas.microsoft.com/office/drawing/2014/main" id="{78AFBC36-47CB-5BCE-3997-3438B6A627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669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E7B9D08-9067-3387-1F03-03915A1C092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E49A4C6-A3ED-68F9-B3E8-12758A7AFE3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dirty="0"/>
              <a:t>Poznámka: Ačkoli platí </a:t>
            </a:r>
            <a:r>
              <a:rPr lang="el-GR" dirty="0"/>
              <a:t>δ</a:t>
            </a:r>
            <a:r>
              <a:rPr lang="cs-CZ" dirty="0"/>
              <a:t>X/</a:t>
            </a:r>
            <a:r>
              <a:rPr lang="el-GR" dirty="0"/>
              <a:t>δ</a:t>
            </a:r>
            <a:r>
              <a:rPr lang="cs-CZ" dirty="0"/>
              <a:t>I &gt; 0, reálný důchod a tedy poptávané množství se pohybuje v opačném směru než cena. Proto je možno setkat se v literatuře s tvrzením, že</a:t>
            </a:r>
          </a:p>
          <a:p>
            <a:pPr marL="457200" lvl="1" indent="0">
              <a:buFont typeface="+mj-lt"/>
              <a:buNone/>
            </a:pPr>
            <a:r>
              <a:rPr lang="cs-CZ" dirty="0"/>
              <a:t>důchodový efekt je pozitivní; je to otázka pojetí.</a:t>
            </a:r>
          </a:p>
        </p:txBody>
      </p:sp>
      <p:sp>
        <p:nvSpPr>
          <p:cNvPr id="95" name="Google Shape;95;p2:notes">
            <a:extLst>
              <a:ext uri="{FF2B5EF4-FFF2-40B4-BE49-F238E27FC236}">
                <a16:creationId xmlns:a16="http://schemas.microsoft.com/office/drawing/2014/main" id="{FB04C874-0FE3-BCD5-F376-8EF5DB285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009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6D31B12-1BC8-2A69-2D8D-D685B3DAF8D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5392BF7-4A7A-3A05-DA02-0EE927C4295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50E9A787-6CEC-B45F-FE3C-504F930875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495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46B1433-2A31-1055-CFC4-DC466C401FF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D976854-E585-EF5B-61EB-27BD53D6537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3E9FC991-EF04-9894-8E52-433C0978B0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100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C1C6844-F50C-3854-4036-83FDD923C9B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37DB923-B8B6-6406-DB88-6783347F7C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A84088CA-7E96-EF78-3229-2CBA1C119A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0751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1698EDF-9C75-350D-74A4-0040E21F403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CECF55A-3C8E-E4CF-00D7-2FBB5310E61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r>
              <a:rPr lang="cs-CZ" sz="1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převážnou většinu méněcenných statků má ovšem křivka poptávky normální klesající tvar.</a:t>
            </a: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FCEC738F-2926-AE52-9DD4-5323C6D1F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840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4CF319-02C8-5131-D0CE-EB9C8D5A1E2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0C1BE27-669D-E281-36D8-CBF97BDD92F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r>
              <a:rPr lang="cs-CZ" dirty="0"/>
              <a:t>Poznámka: Ačkoli platí </a:t>
            </a:r>
            <a:r>
              <a:rPr lang="el-GR" dirty="0"/>
              <a:t>δ</a:t>
            </a:r>
            <a:r>
              <a:rPr lang="cs-CZ" dirty="0"/>
              <a:t>X/</a:t>
            </a:r>
            <a:r>
              <a:rPr lang="el-GR" dirty="0"/>
              <a:t>δ</a:t>
            </a:r>
            <a:r>
              <a:rPr lang="cs-CZ" dirty="0"/>
              <a:t>I &gt; 0, reálný důchod a tedy poptávané množství se pohybuje v opačném směru než cena. Proto je možno setkat se v literatuře s tvrzením, že</a:t>
            </a:r>
          </a:p>
          <a:p>
            <a:pPr marL="457200" lvl="1" indent="0">
              <a:buFont typeface="+mj-lt"/>
              <a:buNone/>
            </a:pPr>
            <a:r>
              <a:rPr lang="cs-CZ" dirty="0"/>
              <a:t>důchodový efekt je pozitivní; je to otázka pojetí.</a:t>
            </a:r>
          </a:p>
        </p:txBody>
      </p:sp>
      <p:sp>
        <p:nvSpPr>
          <p:cNvPr id="95" name="Google Shape;95;p2:notes">
            <a:extLst>
              <a:ext uri="{FF2B5EF4-FFF2-40B4-BE49-F238E27FC236}">
                <a16:creationId xmlns:a16="http://schemas.microsoft.com/office/drawing/2014/main" id="{C4DD5137-2EC2-D440-F1E5-1F24D60778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713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AC8E8C3-321D-6B4B-9A04-DE7F87B4036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5B767AC-9699-00E8-512A-6885F90EEDF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1" indent="0">
              <a:buFont typeface="+mj-lt"/>
              <a:buNone/>
            </a:pPr>
            <a:endParaRPr lang="cs-CZ" dirty="0"/>
          </a:p>
        </p:txBody>
      </p:sp>
      <p:sp>
        <p:nvSpPr>
          <p:cNvPr id="95" name="Google Shape;95;p2:notes">
            <a:extLst>
              <a:ext uri="{FF2B5EF4-FFF2-40B4-BE49-F238E27FC236}">
                <a16:creationId xmlns:a16="http://schemas.microsoft.com/office/drawing/2014/main" id="{B54E71FD-D1F7-44D4-2C26-BFF63306B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23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DB74C15-C114-6D26-6A28-1663FA004E6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7076392-19C5-763D-9529-F932A484660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68BE374E-80D8-543B-4DB2-1F36768996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79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3B5916F-3DCD-E330-BD1D-571715C865C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14FE3B1-233B-621E-CF43-64076D304B2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041EEBD-4DC1-7669-8D63-18A042271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514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068E05B-6466-01BA-3E4A-2894EEFEBAA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E0D76F4-4BAA-FB92-FF1C-A44CA7C3884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8C08D502-824D-EDD7-5EEC-EEE231AC5C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530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C298A14-CFA4-D76B-51C9-32E29C88010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F219DE2-4E20-17D1-A8CD-6CCD192A64C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EEAA86B-AECF-6A6E-5ACF-96A2D627D7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956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F367A27-D7A4-12A6-80A0-9D29CD8DA9A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52DABDD-A558-80D9-503E-399F8FF26FE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4A137D08-1C6F-3870-9C99-EA13EE0031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960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CFD26C3-547F-4790-A85D-6FF67BAF64E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19BA7E4-187E-E2CF-107B-D32F5EC4EB5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23ADB5EB-B31F-5BB7-8DEA-14763C83AD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067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D21635E-9CFC-F4A6-1073-7760D30D6D2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E6D3E5D-0943-8BB8-77D6-F70F1690D5E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případě růstu ceny je situace samozřejmě opačná.</a:t>
            </a:r>
            <a:endParaRPr lang="cs-CZ" sz="1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indent="-354013">
              <a:lnSpc>
                <a:spcPct val="115000"/>
              </a:lnSpc>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354013" indent="-354013">
              <a:lnSpc>
                <a:spcPct val="115000"/>
              </a:lnSpc>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Poznámka: Jde o zcela analogický vztah jako mezi celkovými příjmy firmy a elasticitou poptávky po její produkci. Je to totéž, jen se mění subjekt, z jehož </a:t>
            </a:r>
          </a:p>
          <a:p>
            <a:pPr marL="354013" indent="-354013">
              <a:lnSpc>
                <a:spcPct val="115000"/>
              </a:lnSpc>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pohledu problém zkoumáme. Pokud by statek X vyráběla jedna firma a nakupoval jeden spotřebitel, je výdaj spotřebitele (PX · X) analogický příjmu firmy (P · Q)</a:t>
            </a:r>
          </a:p>
        </p:txBody>
      </p:sp>
      <p:sp>
        <p:nvSpPr>
          <p:cNvPr id="95" name="Google Shape;95;p2:notes">
            <a:extLst>
              <a:ext uri="{FF2B5EF4-FFF2-40B4-BE49-F238E27FC236}">
                <a16:creationId xmlns:a16="http://schemas.microsoft.com/office/drawing/2014/main" id="{600B42DE-89F0-4BC7-53E0-DA7BFCFF00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134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7C24E56-ACE8-1750-3E05-B2457620554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C893BC4-D84E-4920-A7D7-8828163DFFD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Křížový substituční efekt – analogie substitučního efektu z předcházejícího výkladu: </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a:t>
            </a: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a:t>
            </a:r>
            <a:r>
              <a:rPr lang="pl-PL" sz="12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a:t>
            </a: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 tomto případe jde o tzv. </a:t>
            </a:r>
            <a:r>
              <a:rPr lang="pl-PL" sz="12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 </a:t>
            </a: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a:t>
            </a:r>
            <a:r>
              <a:rPr lang="pl-PL" sz="12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a:t>
            </a: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DF31E00D-7EBC-01A7-E500-2363CB5D13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867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A97F406-9215-D97D-F831-EABBEECF441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C77E696-F75C-B46D-3743-F743429D74E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0B2D3BC1-9D09-CFEE-0BBF-5F320D09AD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01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0ECDC32-2466-02F7-C792-587B63BA503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C8237D9-22A3-4535-D044-4315692B60F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53C38951-CF0E-84BE-5A65-CD29F95E9C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80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5A81C45-340D-FF7F-6A1E-62C8AA550C7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CBDE330-6500-802E-E229-1097F9AA05D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F8E1E0EF-781C-EE21-9DD4-89BDC04F5D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11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F9A9B5C-3202-BDC9-2A05-4C8AA24E7E1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80BAA36-CF0B-1862-437F-8C155678CB6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 hlediska efektu změny ceny jednoho statku na poptávku po statku jiném rozlišujeme substituty a komplementy (substituční a komplementární statky).</a:t>
            </a:r>
          </a:p>
        </p:txBody>
      </p:sp>
      <p:sp>
        <p:nvSpPr>
          <p:cNvPr id="95" name="Google Shape;95;p2:notes">
            <a:extLst>
              <a:ext uri="{FF2B5EF4-FFF2-40B4-BE49-F238E27FC236}">
                <a16:creationId xmlns:a16="http://schemas.microsoft.com/office/drawing/2014/main" id="{25738D92-B708-036A-47A6-65AF87176C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24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A21ADDB-5023-849B-5368-E8CB68C48D4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2F7A3B6-C8AB-775B-A7D2-3BA07EAF421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Znaménko celkového efektu tedy závisí na charakteru statků z hlediska vzájemné nahraditelnosti. V případě substitutů převládá efekt substituční, v případě komplementů efekt důchodový.</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ladné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záporné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opačně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Potvrzuje</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substitutu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zvyšuje</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komplementu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snižuje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poptávku</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sledovaném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statku</a:t>
            </a:r>
            <a:r>
              <a:rPr lang="en-GB" sz="1800" dirty="0">
                <a:solidFill>
                  <a:srgbClr val="000000"/>
                </a:solidFill>
                <a:effectLst/>
                <a:latin typeface="Times New Roman" panose="02020603050405020304" pitchFamily="18" charset="0"/>
              </a:rPr>
              <a:t>.</a:t>
            </a: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1C90DBE5-5E63-6BD3-4F06-2C9DE29EDF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6932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DFBA38B-7A28-BE39-EFE9-CF45BA37F7B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3050EF-51D3-D41D-2D75-860EEB7C87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Znaménko celkového efektu tedy závisí na charakteru statků z hlediska vzájemné nahraditelnosti. V případě substitutů převládá efekt substituční, v případě komplementů efekt důchodový.</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ladné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záporné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opačně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Potvrzuje</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substitutu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zvyšuje</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komplementu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snižuje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poptávku</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sledovaném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statku</a:t>
            </a:r>
            <a:r>
              <a:rPr lang="en-GB" sz="1800" dirty="0">
                <a:solidFill>
                  <a:srgbClr val="000000"/>
                </a:solidFill>
                <a:effectLst/>
                <a:latin typeface="Times New Roman" panose="02020603050405020304" pitchFamily="18" charset="0"/>
              </a:rPr>
              <a:t>.</a:t>
            </a: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68857C3A-1C52-FFA4-7316-B0BF3CFA8B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1930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1A1B84C-532C-F738-52B4-2A794EEACE4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9F7EDEB-FEC1-3D95-1218-57675CDE6A9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případě substitutů je možno statky vzájemně nahrazovat. To znamená, že změna ceny dává výrazný impuls k nahrazení statku relativně dražšího statke levnějším. Lze říci, že pro statek, který má blízký substitut, bude výrazný substituční efekt. A to jak ve smyslu substitučního efektu z paragrafu 3.3, tak ve smyslu křížového substitučního efektu. Pro i malá cenová změna vyvolá výraznou změnu optimální kombinace ve smyslu množství statku X a Y, znamená tedy realokaci ve výdajích spotřebitele.</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Pokud nejde o substituty dokonalé, je možno určit optimální kombinaci statků X a Y obvyklým způsobem. </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Pokud jde o dokonalé substituty, mohou být statky snadno navzájem nahrazeny, indiferenční křivky jsou přímky. Použijeme rohové řešení a dospějeme k závěru, že spotřebitel nakupuje buď statek X, nebo statek Y, podle poměru cen. V určitém bodě tedy změna ceny vyvolá úplné nahrazení spotřeby jednoho statku druhým. Jaký poměr cen tomuto bodu odpovídá, závisí na preferencích spotřebitele.</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Volbu optimální kombinace je možno popsat následujícím způsobem:</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 určitého poměru cen spotřebitel nakupuje pouze statek X, vzroste-li relativní cena statku nad tento poměr, nakupuje pouze statek Y.</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Pokud naopak spotřebitel nakupuje pouze statek Y, při vzrůstu jeho relativní ceny ke statku X nad určitou mezní hodnotu nakupuje pouze statek X.</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Poznámka: Může nastat i situace, kdy jedna indiferenční křivka splývá s linií rozpočtu, neboli indiferenční křivka má stejnou směrnici jako linie rozpočtu. Potom není možno určit jeden bod optima, spotřebitel může zvolit jakoukoli kombinaci statků X a Y v rámci svého důchodu.</a:t>
            </a:r>
          </a:p>
        </p:txBody>
      </p:sp>
      <p:sp>
        <p:nvSpPr>
          <p:cNvPr id="95" name="Google Shape;95;p2:notes">
            <a:extLst>
              <a:ext uri="{FF2B5EF4-FFF2-40B4-BE49-F238E27FC236}">
                <a16:creationId xmlns:a16="http://schemas.microsoft.com/office/drawing/2014/main" id="{99E8B545-C8EE-04E7-A079-61FD136CBD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522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6FD3E93-FEF6-17DB-047E-92E96487A62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F6D3761-67D6-C861-0D52-2C2CCD2842D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D433F2F-24DA-6C73-8C31-70DC494406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1270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93BA4DE-9F33-61F9-E7CB-D14B0545D55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B1B8E5-4401-BE58-0B48-9A99A00557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Znaménko celkového efektu tedy závisí na charakteru statků z hlediska vzájemné nahraditelnosti. V případě substitutů převládá efekt substituční, v případě komplementů efekt důchodový.</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ladné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záporné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opačně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Potvrzuje</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substitutu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zvyšuje</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komplementu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snižuje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poptávku</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sledovaném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statku</a:t>
            </a:r>
            <a:r>
              <a:rPr lang="en-GB" sz="1800" dirty="0">
                <a:solidFill>
                  <a:srgbClr val="000000"/>
                </a:solidFill>
                <a:effectLst/>
                <a:latin typeface="Times New Roman" panose="02020603050405020304" pitchFamily="18" charset="0"/>
              </a:rPr>
              <a:t>.</a:t>
            </a: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036E0123-D9C2-56C8-6181-92D186A3EB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2363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2179B2-CD4C-263E-45EA-BCFFEC4368D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A3EC65F-E74C-DE54-61B1-19D3AA04736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Znaménko celkového efektu tedy závisí na charakteru statků z hlediska vzájemné nahraditelnosti. V případě substitutů převládá efekt substituční, v případě komplementů efekt důchodový.</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r>
              <a:rPr lang="cs-CZ" sz="1800" dirty="0">
                <a:solidFill>
                  <a:srgbClr val="000000"/>
                </a:solidFill>
                <a:effectLst/>
                <a:latin typeface="Times New Roman" panose="02020603050405020304" pitchFamily="18" charset="0"/>
              </a:rPr>
              <a:t>K</a:t>
            </a:r>
            <a:r>
              <a:rPr lang="en-GB" sz="1800" dirty="0" err="1">
                <a:solidFill>
                  <a:srgbClr val="000000"/>
                </a:solidFill>
                <a:effectLst/>
                <a:latin typeface="Times New Roman" panose="02020603050405020304" pitchFamily="18" charset="0"/>
              </a:rPr>
              <a:t>ladné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celkového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efektu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znamená</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ve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stejném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směru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jako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záporné</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znaménko</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pohyb</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opačně</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než</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cena</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Potvrzuje</a:t>
            </a:r>
            <a:r>
              <a:rPr lang="en-GB" sz="1800" dirty="0">
                <a:solidFill>
                  <a:srgbClr val="000000"/>
                </a:solidFill>
                <a:effectLst/>
                <a:latin typeface="Times New Roman" panose="02020603050405020304" pitchFamily="18" charset="0"/>
              </a:rPr>
              <a:t> </a:t>
            </a:r>
            <a:endParaRPr lang="en-GB" dirty="0"/>
          </a:p>
          <a:p>
            <a:r>
              <a:rPr lang="en-GB" sz="1800" dirty="0">
                <a:solidFill>
                  <a:srgbClr val="000000"/>
                </a:solidFill>
                <a:effectLst/>
                <a:latin typeface="Times New Roman" panose="02020603050405020304" pitchFamily="18" charset="0"/>
              </a:rPr>
              <a:t>se </a:t>
            </a:r>
            <a:r>
              <a:rPr lang="en-GB" sz="1800" dirty="0" err="1">
                <a:solidFill>
                  <a:srgbClr val="000000"/>
                </a:solidFill>
                <a:effectLst/>
                <a:latin typeface="Times New Roman" panose="02020603050405020304" pitchFamily="18" charset="0"/>
              </a:rPr>
              <a:t>tedy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že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substitutu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zvyšuje</a:t>
            </a:r>
            <a:r>
              <a:rPr lang="en-GB" sz="1800" dirty="0">
                <a:solidFill>
                  <a:srgbClr val="000000"/>
                </a:solidFill>
                <a:effectLst/>
                <a:latin typeface="Times New Roman" panose="02020603050405020304" pitchFamily="18" charset="0"/>
              </a:rPr>
              <a:t> a </a:t>
            </a:r>
            <a:r>
              <a:rPr lang="en-GB" sz="1800" dirty="0" err="1">
                <a:solidFill>
                  <a:srgbClr val="000000"/>
                </a:solidFill>
                <a:effectLst/>
                <a:latin typeface="Times New Roman" panose="02020603050405020304" pitchFamily="18" charset="0"/>
              </a:rPr>
              <a:t>růst</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ceny</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komplementu</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snižuje</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poptávku</a:t>
            </a:r>
            <a:r>
              <a:rPr lang="en-GB" sz="1800" dirty="0">
                <a:solidFill>
                  <a:srgbClr val="000000"/>
                </a:solidFill>
                <a:effectLst/>
                <a:latin typeface="Times New Roman" panose="02020603050405020304" pitchFamily="18" charset="0"/>
              </a:rPr>
              <a:t> po </a:t>
            </a:r>
            <a:r>
              <a:rPr lang="en-GB" sz="1800" dirty="0" err="1">
                <a:solidFill>
                  <a:srgbClr val="000000"/>
                </a:solidFill>
                <a:effectLst/>
                <a:latin typeface="Times New Roman" panose="02020603050405020304" pitchFamily="18" charset="0"/>
              </a:rPr>
              <a:t>sledovaném</a:t>
            </a:r>
            <a:r>
              <a:rPr lang="en-GB" sz="1800" dirty="0">
                <a:solidFill>
                  <a:srgbClr val="000000"/>
                </a:solidFill>
                <a:effectLst/>
                <a:latin typeface="Times New Roman" panose="02020603050405020304" pitchFamily="18" charset="0"/>
              </a:rPr>
              <a:t> </a:t>
            </a:r>
            <a:r>
              <a:rPr lang="en-GB" sz="1800" dirty="0" err="1">
                <a:solidFill>
                  <a:srgbClr val="000000"/>
                </a:solidFill>
                <a:effectLst/>
                <a:latin typeface="Times New Roman" panose="02020603050405020304" pitchFamily="18" charset="0"/>
              </a:rPr>
              <a:t>statku</a:t>
            </a:r>
            <a:r>
              <a:rPr lang="en-GB" sz="1800" dirty="0">
                <a:solidFill>
                  <a:srgbClr val="000000"/>
                </a:solidFill>
                <a:effectLst/>
                <a:latin typeface="Times New Roman" panose="02020603050405020304" pitchFamily="18" charset="0"/>
              </a:rPr>
              <a:t>.</a:t>
            </a:r>
            <a:endPar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CAB1987-F51F-1D02-1CEC-966A2F4400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003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F21B7EE-2221-82D8-4D29-43DBC43E70A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B4F3A01-72AD-BD21-8A05-D4A29B24F3D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7EE5BAD6-1C85-9BCF-7920-22AA8EEDF8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2811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401D66B-4F0B-FFAD-3758-3B612A0DF91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3A0544B-3B58-2B12-F12B-4EBC209E334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E66DF984-BE70-9C82-62E3-F6D5153017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3589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3BB80C1-3D57-224B-010C-CBA5E4E103C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DA1EDB1-7D2E-6CC3-1E96-A10D58DA22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Například růst ceny základních potravin může způsobit pokles poptávky po žvýkačkách, protože významně ovlivní reálný důchod spotřebitele, avšak růst ceny</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žvýkaček jen nevýrazně ovlivní reálný důchod a naznamená pokles poptávky po základních potravinách.</a:t>
            </a:r>
          </a:p>
        </p:txBody>
      </p:sp>
      <p:sp>
        <p:nvSpPr>
          <p:cNvPr id="95" name="Google Shape;95;p2:notes">
            <a:extLst>
              <a:ext uri="{FF2B5EF4-FFF2-40B4-BE49-F238E27FC236}">
                <a16:creationId xmlns:a16="http://schemas.microsoft.com/office/drawing/2014/main" id="{2C23FBE9-27EA-35B3-AD2F-8AC0D5CBBE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38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A719BFE-6C41-6C05-96CC-EBED966E63D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C28BA0B-2889-59A9-7602-B31A4411C13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Například růst ceny základních potravin může způsobit pokles poptávky po žvýkačkách, protože významně ovlivní reálný důchod spotřebitele, avšak růst ceny</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žvýkaček jen nevýrazně ovlivní reálný důchod a naznamená pokles poptávky po základních potravinách.</a:t>
            </a:r>
          </a:p>
        </p:txBody>
      </p:sp>
      <p:sp>
        <p:nvSpPr>
          <p:cNvPr id="95" name="Google Shape;95;p2:notes">
            <a:extLst>
              <a:ext uri="{FF2B5EF4-FFF2-40B4-BE49-F238E27FC236}">
                <a16:creationId xmlns:a16="http://schemas.microsoft.com/office/drawing/2014/main" id="{3BC8CC2E-2F4E-7F18-5741-2DCAAB7CA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2283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9B33318-D729-0762-4CB4-890EF4E26EB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BB72DA6-8CC1-AF8F-202D-4B66276F47A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Pokud jsme totiž uvažovali o pozitivním křížovém substitučním efektu, vycházeli jsme z toho, že spotřebitel dá přednost statku levnějšímu před statkem dražším. </a:t>
            </a: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1C10DDC6-F95D-B08C-FA50-EA1CF77270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8929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127CB83-457B-F856-24BC-36CF181C63F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418B599-7F4B-9039-EF48-10AAC0F12FE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Pokud by jeden ze statků byl statek méněcenný, náš výklad křížového substitučního a zejména křížového důchodového efektu by to dále zkomplikovalo.</a:t>
            </a: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B79967A5-1C12-70A1-E359-B50CECD750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6373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C47302-7754-4EA3-BE9C-BA22AA4DDB6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9AE059A-5661-CFDB-F1BA-DFD2C12A36F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329E2B7C-4C4A-F0F1-446E-B93E9C7022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1747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5EE3404-CE93-9456-A4EB-9A6E2942649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2FE2E02-6B48-7F75-CE0A-A88713EE72E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Pro analýzu vztahů mezi elasticitami poptávky – důchodovou, cenovou a křížovou – je důležitý jejich součet. Součet důchodové, cenové a křížové elasticity poptávky po daném statku se rovná nule, neboli (uvažujeme-li i nadále, že poptávka po statku X je ovlivněna pouze cenami PX, PY a důchodem spotřebitele).</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Pro jednoduchost budeme předpokládat nulovou křížovou elasticitu poptávky. </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Důchodová elasticita poptávky po luxusním statku je vyšší než jedna, důchodová elasticita poptávky po nezbytném statku je menší než jedna. Aby byl součet elasticit roven nule, musí být cenová elasticita poptávky v obou případech záporná. Přitom poptávka po luxusním statku bude cenově elastická a poptávka po nezbytném statku cenově neelastická.</a:t>
            </a:r>
          </a:p>
        </p:txBody>
      </p:sp>
      <p:sp>
        <p:nvSpPr>
          <p:cNvPr id="95" name="Google Shape;95;p2:notes">
            <a:extLst>
              <a:ext uri="{FF2B5EF4-FFF2-40B4-BE49-F238E27FC236}">
                <a16:creationId xmlns:a16="http://schemas.microsoft.com/office/drawing/2014/main" id="{04013B61-07DB-E8F7-2863-C687F146E0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3098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E1503AB-F509-6739-6110-AB6AF604578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90854ED-BA44-3761-E5AC-77131E70761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E0C60DF-1646-A336-383B-4D339680B1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365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249FB28-3B6D-5D66-31E7-4B5D36325F5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BDAA4DC-8A6B-5730-09F1-551F4E5328F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4C56C2B7-A2CC-C0FC-7B73-EBD53C653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4907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92CA419-F1F4-8FD3-2901-B4A56EE2F6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DB80753-573F-D7EA-BCCA-AFA9E18A5A3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Ze vztahu na </a:t>
            </a:r>
            <a:r>
              <a:rPr lang="cs-CZ" sz="12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sn</a:t>
            </a: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72 plyne další možná situace, kdy je cenová elasticita kladná. </a:t>
            </a:r>
          </a:p>
          <a:p>
            <a:pPr marL="354013" marR="0" lvl="0" indent="-354013" algn="l" defTabSz="914400" rtl="0" eaLnBrk="1" fontAlgn="auto" latinLnBrk="0" hangingPunct="1">
              <a:lnSpc>
                <a:spcPct val="115000"/>
              </a:lnSpc>
              <a:spcBef>
                <a:spcPts val="0"/>
              </a:spcBef>
              <a:spcAft>
                <a:spcPts val="0"/>
              </a:spcAft>
              <a:buClrTx/>
              <a:buSzTx/>
              <a:buFontTx/>
              <a:buNone/>
              <a:tabLst/>
              <a:defRPr/>
            </a:pP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Pokud by byla záporná křížová elasticita poptávky (a v absolutní hodnotě spíše vyšší)  a současně nízká kladná důchodová elasticita. (Při záporné důchodové elasticitě by šlo o </a:t>
            </a:r>
            <a:r>
              <a:rPr lang="cs-CZ" sz="12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Giffenův</a:t>
            </a:r>
            <a:r>
              <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případ.) Potom by cenová elasticita mohla být kladná i pro normální statek. Co by tato situace znamenala ekonomicky? Šlo by o statek, který má blízký komplement a nebyl by významnou součástí výdajů spotřebitele. Tato situace je však spíše teoretickou konstrukcí.</a:t>
            </a:r>
          </a:p>
        </p:txBody>
      </p:sp>
      <p:sp>
        <p:nvSpPr>
          <p:cNvPr id="95" name="Google Shape;95;p2:notes">
            <a:extLst>
              <a:ext uri="{FF2B5EF4-FFF2-40B4-BE49-F238E27FC236}">
                <a16:creationId xmlns:a16="http://schemas.microsoft.com/office/drawing/2014/main" id="{7C1F2B55-2E70-E770-D121-1772F86B5F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6949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AAD534E-5785-57F2-A49C-87C8B32754F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FCE9197-3D2E-DED0-EC06-7A544D6F632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4BE2B94D-29AE-030D-01E5-EEF749B526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42034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A46D1A2-6246-BF54-9834-98D4A418CA3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06B8580-FFD8-578D-DBAD-E996CFB6B34B}"/>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2121C5F-D290-53C6-BCD4-436D9E4ACF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25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B97B447-6BCD-AAC9-FB96-ABE9486BA5A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76E8954-D85A-5DFF-5663-1B1842FC997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C90AB34D-A78D-21D4-7259-3091C0E452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423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DCE977B-D8D2-4F4C-1602-974E04C26986}"/>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9C3F577-9C42-03F4-AA4A-1F15641630D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413B0699-16E7-D3F6-8576-7A2ECBC1CF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5971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2D3BBA0-1C12-156A-9F76-E47633AB849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166CF69-60FF-D49C-BD0C-7B91102FD81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7759FFD2-3459-AD34-BC6F-D934D44AE3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4958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515F846-1C30-1668-B209-98EE8935E0D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FF97BB3-C6AB-474C-FC6E-DF0DD5782826}"/>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A2A9625-E45E-6CF6-3F6B-B73BE03D81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1396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F907FEE-95C7-ED0C-4F4A-DEB087FADEF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1B1A713-ABD4-69D8-75D1-BB48F85703B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5A366F58-8032-D1D1-6736-8C31D7529C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9718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27A86A0-AC2E-43FA-CF94-9C699AE10E6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F732E4F-0743-AB5D-C1F9-DC8941ABD1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lgn="just">
              <a:buFont typeface="Wingdings" panose="05000000000000000000" pitchFamily="2" charset="2"/>
              <a:buNone/>
            </a:pPr>
            <a:r>
              <a:rPr lang="pl-PL" sz="12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různé úrovně poptávaného množství: různé křivky poptávky (MD500, MD 2 000, …, MD 10 000). To znamená, že při stejné ceně bude poptávka vyšší v případě, že je předpokládaná poptávka 10 000 kusů, než když je 500 kusů. Předpokládejme cenu P1 a poptávané množství 2 000. Pokud cena klesne z P1 na P2, vzrostla by poptávka na 3 000, avšak protože se zvýší počet spotřebitelů a statek se stává módním, stoupne poptávka až na 7 000. </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00AD104C-441C-4264-F1F0-A183EB9996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3137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C7A5857-0F36-FA0E-AD5F-866D6AE595B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7A0987B-2A51-1307-77E7-8F0700DEE35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Jde tedy o značně komplikované problémy, které do naší jednoduché analýzy není možné zahrnout.</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6FCE212E-EE0B-2367-6F2C-792041EB6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1457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7284523-3FCA-B617-E607-C173C907177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EC289BC-0EB8-E52A-91CF-44A52535F7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3A953EF2-69D5-97D5-5629-F695FF9B73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8634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7E6F0249-8ADB-3A39-5F2D-D31A8E28502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1C73B98-182C-3EB6-4A79-E0122AECF1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FE6A4365-153B-4E3E-A6C9-099AC040E9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2169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81A4410-7612-314C-BA30-3BCDF9C30C37}"/>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267CAF9-286C-39C2-0325-8AF3AC9FA664}"/>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D78FB4AE-7728-57F4-4838-C588FA737E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1282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5B44DE8-8892-0FCF-C646-A6ACE7EDAAC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1F7AC3D-AF22-CD30-E8BB-FE309987EB4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54013" marR="0" lvl="0" indent="-354013" algn="l" defTabSz="914400" rtl="0" eaLnBrk="1" fontAlgn="auto" latinLnBrk="0" hangingPunct="1">
              <a:lnSpc>
                <a:spcPct val="115000"/>
              </a:lnSpc>
              <a:spcBef>
                <a:spcPts val="0"/>
              </a:spcBef>
              <a:spcAft>
                <a:spcPts val="0"/>
              </a:spcAft>
              <a:buClrTx/>
              <a:buSzTx/>
              <a:buFontTx/>
              <a:buNone/>
              <a:tabLst/>
              <a:defRPr/>
            </a:pPr>
            <a:r>
              <a:rPr lang="pl-PL" sz="12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Jde tedy o značně komplikované problémy, které do naší jednoduché analýzy není možné zahrnout.</a:t>
            </a:r>
          </a:p>
          <a:p>
            <a:pPr marL="354013" marR="0" lvl="0" indent="-354013" algn="l" defTabSz="914400" rtl="0" eaLnBrk="1" fontAlgn="auto" latinLnBrk="0" hangingPunct="1">
              <a:lnSpc>
                <a:spcPct val="115000"/>
              </a:lnSpc>
              <a:spcBef>
                <a:spcPts val="0"/>
              </a:spcBef>
              <a:spcAft>
                <a:spcPts val="0"/>
              </a:spcAft>
              <a:buClrTx/>
              <a:buSzTx/>
              <a:buFontTx/>
              <a:buNone/>
              <a:tabLst/>
              <a:defRPr/>
            </a:pPr>
            <a:endParaRPr lang="cs-CZ" sz="12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5" name="Google Shape;95;p2:notes">
            <a:extLst>
              <a:ext uri="{FF2B5EF4-FFF2-40B4-BE49-F238E27FC236}">
                <a16:creationId xmlns:a16="http://schemas.microsoft.com/office/drawing/2014/main" id="{ADF41DFB-9B12-1EA6-E633-0F9D6713F4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10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0A21FF4-9FAC-00F6-7E84-F64C6ABCB64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60E470D-8878-4633-EA64-11ECFDACBCD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742950" lvl="1" indent="-285750">
              <a:buFont typeface="+mj-lt"/>
              <a:buAutoNum type="arabicPeriod"/>
            </a:pPr>
            <a:endParaRPr lang="cs-CZ" dirty="0"/>
          </a:p>
          <a:p>
            <a:pPr marL="742950" lvl="1" indent="-285750">
              <a:buFont typeface="+mj-lt"/>
              <a:buAutoNum type="arabicPeriod"/>
            </a:pPr>
            <a:endParaRPr lang="cs-CZ" dirty="0"/>
          </a:p>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550B3538-922D-D14C-4979-6F8E0A3507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47664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pPr>
              <a:defRPr/>
            </a:pPr>
            <a:fld id="{268048C7-E40B-490C-831A-CBA34959DE19}"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67159" y="1159707"/>
            <a:ext cx="10776031" cy="3901282"/>
          </a:xfrm>
          <a:prstGeom prst="rect">
            <a:avLst/>
          </a:prstGeom>
          <a:noFill/>
          <a:ln>
            <a:noFill/>
          </a:ln>
        </p:spPr>
        <p:txBody>
          <a:bodyPr spcFirstLastPara="1" wrap="square" lIns="0" tIns="0" rIns="0" bIns="0" anchor="t" anchorCtr="0">
            <a:noAutofit/>
          </a:bodyPr>
          <a:lstStyle/>
          <a:p>
            <a:pPr>
              <a:lnSpc>
                <a:spcPct val="150000"/>
              </a:lnSpc>
              <a:buClr>
                <a:srgbClr val="D10202"/>
              </a:buClr>
              <a:buSzPts val="4400"/>
            </a:pPr>
            <a:r>
              <a:rPr lang="cs-CZ" sz="6000" b="1" noProof="0" dirty="0">
                <a:solidFill>
                  <a:srgbClr val="D10202"/>
                </a:solidFill>
              </a:rPr>
              <a:t>Chování spotřebitele a formování poptávky </a:t>
            </a:r>
            <a:br>
              <a:rPr lang="cs-CZ" sz="6000" b="1" noProof="0" dirty="0">
                <a:solidFill>
                  <a:srgbClr val="D10202"/>
                </a:solidFill>
              </a:rPr>
            </a:br>
            <a:r>
              <a:rPr lang="cs-CZ" sz="6000" b="1" noProof="0" dirty="0">
                <a:solidFill>
                  <a:srgbClr val="D10202"/>
                </a:solidFill>
              </a:rPr>
              <a:t>Pokračování - 2</a:t>
            </a:r>
            <a:endParaRPr lang="cs-CZ" sz="6000" b="1" noProof="0" dirty="0"/>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6324942" y="5604869"/>
            <a:ext cx="3878824" cy="725593"/>
          </a:xfrm>
          <a:prstGeom prst="rect">
            <a:avLst/>
          </a:prstGeom>
          <a:noFill/>
          <a:ln>
            <a:noFill/>
          </a:ln>
        </p:spPr>
        <p:txBody>
          <a:bodyPr spcFirstLastPara="1" wrap="square" lIns="0" tIns="0" rIns="0" bIns="0" anchor="t" anchorCtr="0">
            <a:normAutofit/>
          </a:bodyPr>
          <a:lstStyle/>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06. 03. 2025</a:t>
            </a:r>
          </a:p>
          <a:p>
            <a:pPr algn="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90;p13"/>
          <p:cNvSpPr txBox="1"/>
          <p:nvPr/>
        </p:nvSpPr>
        <p:spPr>
          <a:xfrm>
            <a:off x="1988234" y="5884219"/>
            <a:ext cx="4894206" cy="534096"/>
          </a:xfrm>
          <a:prstGeom prst="rect">
            <a:avLst/>
          </a:prstGeom>
          <a:noFill/>
          <a:ln>
            <a:noFill/>
          </a:ln>
        </p:spPr>
        <p:txBody>
          <a:bodyPr spcFirstLastPara="1" wrap="square" lIns="0" tIns="0" rIns="0" bIns="0" anchor="t" anchorCtr="0">
            <a:normAutofit/>
          </a:bodyPr>
          <a:lstStyle/>
          <a:p>
            <a:pPr>
              <a:buClr>
                <a:schemeClr val="dk1"/>
              </a:buClr>
              <a:buSzPts val="1800"/>
            </a:pPr>
            <a:r>
              <a:rPr lang="cs-CZ" b="1"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a:buClr>
                <a:schemeClr val="dk1"/>
              </a:buClr>
              <a:buSzPts val="1600"/>
            </a:pPr>
            <a:endParaRPr sz="1600"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1DC861C-5AEC-001C-D61E-8DF457E7DFB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C7EA1E7-6BFC-F54B-D664-27E69D0B6A97}"/>
              </a:ext>
            </a:extLst>
          </p:cNvPr>
          <p:cNvSpPr>
            <a:spLocks noGrp="1"/>
          </p:cNvSpPr>
          <p:nvPr>
            <p:ph type="title"/>
          </p:nvPr>
        </p:nvSpPr>
        <p:spPr>
          <a:xfrm>
            <a:off x="1388963" y="526093"/>
            <a:ext cx="9931078" cy="631690"/>
          </a:xfrm>
        </p:spPr>
        <p:txBody>
          <a:bodyPr>
            <a:noAutofit/>
          </a:bodyPr>
          <a:lstStyle/>
          <a:p>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spotřební křivka</a:t>
            </a:r>
          </a:p>
        </p:txBody>
      </p:sp>
      <p:sp>
        <p:nvSpPr>
          <p:cNvPr id="98" name="Google Shape;98;p14">
            <a:extLst>
              <a:ext uri="{FF2B5EF4-FFF2-40B4-BE49-F238E27FC236}">
                <a16:creationId xmlns:a16="http://schemas.microsoft.com/office/drawing/2014/main" id="{C63957A4-C53A-3BE5-F1E6-0CAAF08E425F}"/>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ü"/>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Na ICC = konstantní poměr cen, při jeho změně se mění ICC:</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Každému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poměru cen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odpovídá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určitá ICC. </a:t>
            </a:r>
          </a:p>
          <a:p>
            <a:pPr indent="-457200" algn="just">
              <a:lnSpc>
                <a:spcPct val="115000"/>
              </a:lnSpc>
              <a:buFont typeface="Wingdings" panose="05000000000000000000" pitchFamily="2" charset="2"/>
              <a:buChar char="Ø"/>
            </a:pPr>
            <a:r>
              <a:rPr lang="cs-CZ" altLang="cs-CZ" b="1" dirty="0">
                <a:solidFill>
                  <a:schemeClr val="tx1"/>
                </a:solidFill>
                <a:highlight>
                  <a:srgbClr val="FFFF00"/>
                </a:highlight>
                <a:latin typeface="Times New Roman" panose="02020603050405020304" pitchFamily="18" charset="0"/>
              </a:rPr>
              <a:t>MRS</a:t>
            </a:r>
            <a:r>
              <a:rPr lang="cs-CZ" altLang="cs-CZ" sz="2400" b="1" dirty="0">
                <a:solidFill>
                  <a:schemeClr val="tx1"/>
                </a:solidFill>
                <a:highlight>
                  <a:srgbClr val="FFFF00"/>
                </a:highlight>
                <a:latin typeface="Times New Roman" panose="02020603050405020304" pitchFamily="18" charset="0"/>
              </a:rPr>
              <a:t>E</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tedy ani </a:t>
            </a:r>
            <a:r>
              <a:rPr lang="cs-CZ" altLang="cs-CZ" b="1" dirty="0">
                <a:solidFill>
                  <a:schemeClr val="tx1"/>
                </a:solidFill>
                <a:highlight>
                  <a:srgbClr val="FFFF00"/>
                </a:highlight>
                <a:latin typeface="Times New Roman" panose="02020603050405020304" pitchFamily="18" charset="0"/>
              </a:rPr>
              <a:t>MRS</a:t>
            </a:r>
            <a:r>
              <a:rPr lang="cs-CZ" altLang="cs-CZ" sz="2400" b="1" dirty="0">
                <a:solidFill>
                  <a:schemeClr val="tx1"/>
                </a:solidFill>
                <a:highlight>
                  <a:srgbClr val="FFFF00"/>
                </a:highlight>
                <a:latin typeface="Times New Roman" panose="02020603050405020304" pitchFamily="18" charset="0"/>
              </a:rPr>
              <a:t>C</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nemění =&gt; ICC – množina bodů se stejnou mezní mírou substituce. </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změnou poměru cen se ICC posouvá:</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jde-li o dva normální statky: posun se s poklesem ceny statku X doprava (ICC` na obr. – </a:t>
            </a:r>
            <a:r>
              <a:rPr lang="cs-CZ"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násled</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snímek).</a:t>
            </a:r>
          </a:p>
        </p:txBody>
      </p:sp>
      <p:sp>
        <p:nvSpPr>
          <p:cNvPr id="99" name="Google Shape;99;p14">
            <a:extLst>
              <a:ext uri="{FF2B5EF4-FFF2-40B4-BE49-F238E27FC236}">
                <a16:creationId xmlns:a16="http://schemas.microsoft.com/office/drawing/2014/main" id="{9B27FF2A-55C6-29B2-0F7B-28105149818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90282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A0F27F2-9E82-8D18-2E5F-E54F22419C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2797AB-77E9-A1C6-D6A0-E62461105C81}"/>
              </a:ext>
            </a:extLst>
          </p:cNvPr>
          <p:cNvSpPr>
            <a:spLocks noGrp="1"/>
          </p:cNvSpPr>
          <p:nvPr>
            <p:ph type="title"/>
          </p:nvPr>
        </p:nvSpPr>
        <p:spPr>
          <a:xfrm>
            <a:off x="1388962" y="526093"/>
            <a:ext cx="10532961" cy="631690"/>
          </a:xfrm>
        </p:spPr>
        <p:txBody>
          <a:bodyPr>
            <a:noAutofit/>
          </a:bodyPr>
          <a:lstStyle/>
          <a:p>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spotřební křivka: </a:t>
            </a:r>
            <a:r>
              <a:rPr lang="pl-PL"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Vliv poklesu ceny statku </a:t>
            </a:r>
            <a:r>
              <a:rPr lang="pl-PL" sz="28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X</a:t>
            </a:r>
            <a:r>
              <a:rPr lang="pl-PL"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na </a:t>
            </a:r>
            <a:r>
              <a:rPr lang="pl-PL" sz="28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ICC</a:t>
            </a:r>
            <a:endParaRPr lang="cs-CZ" sz="28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8" name="Google Shape;98;p14">
            <a:extLst>
              <a:ext uri="{FF2B5EF4-FFF2-40B4-BE49-F238E27FC236}">
                <a16:creationId xmlns:a16="http://schemas.microsoft.com/office/drawing/2014/main" id="{510611DA-7F4B-1377-AEF8-BDECF47633CC}"/>
              </a:ext>
            </a:extLst>
          </p:cNvPr>
          <p:cNvSpPr txBox="1">
            <a:spLocks noGrp="1"/>
          </p:cNvSpPr>
          <p:nvPr>
            <p:ph type="body" idx="1"/>
          </p:nvPr>
        </p:nvSpPr>
        <p:spPr>
          <a:xfrm>
            <a:off x="8819909" y="1351249"/>
            <a:ext cx="3102014" cy="4989167"/>
          </a:xfrm>
          <a:prstGeom prst="rect">
            <a:avLst/>
          </a:prstGeom>
          <a:noFill/>
          <a:ln>
            <a:noFill/>
          </a:ln>
        </p:spPr>
        <p:txBody>
          <a:bodyPr spcFirstLastPara="1" wrap="square" lIns="91425" tIns="45700" rIns="91425" bIns="45700" anchor="t" anchorCtr="0">
            <a:normAutofit fontScale="85000" lnSpcReduction="10000"/>
          </a:bodyPr>
          <a:lstStyle/>
          <a:p>
            <a:pPr indent="-457200" algn="just">
              <a:lnSpc>
                <a:spcPct val="115000"/>
              </a:lnSpc>
              <a:buFont typeface="+mj-lt"/>
              <a:buAutoNum type="arabicPeriod"/>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Linie rozpočtu odpovídající úrovním důchodu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H1J1</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H2J2</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3429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 nich odvodíme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ICC. </a:t>
            </a:r>
          </a:p>
          <a:p>
            <a:pPr indent="-457200" algn="just">
              <a:lnSpc>
                <a:spcPct val="115000"/>
              </a:lnSpc>
              <a:buFont typeface="+mj-lt"/>
              <a:buAutoNum type="arabicPeriod" startAt="2"/>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Poklesne cena statku X: oběma úrovním důchodu odpovídají nové linie rozpočtu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H1J1`</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H2J2</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indent="-4572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 ní odvodíme novou důchodovou spotřební křivku: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ICC`.</a:t>
            </a:r>
          </a:p>
        </p:txBody>
      </p:sp>
      <p:sp>
        <p:nvSpPr>
          <p:cNvPr id="99" name="Google Shape;99;p14">
            <a:extLst>
              <a:ext uri="{FF2B5EF4-FFF2-40B4-BE49-F238E27FC236}">
                <a16:creationId xmlns:a16="http://schemas.microsoft.com/office/drawing/2014/main" id="{A3B7D6F5-14AC-E4E1-DBCA-629D6FD5A04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87E9C3A3-FCA4-7509-6638-53C059798923}"/>
              </a:ext>
            </a:extLst>
          </p:cNvPr>
          <p:cNvPicPr>
            <a:picLocks noChangeAspect="1"/>
          </p:cNvPicPr>
          <p:nvPr/>
        </p:nvPicPr>
        <p:blipFill>
          <a:blip r:embed="rId3"/>
          <a:stretch>
            <a:fillRect/>
          </a:stretch>
        </p:blipFill>
        <p:spPr>
          <a:xfrm>
            <a:off x="165904" y="1247519"/>
            <a:ext cx="8654006" cy="5196625"/>
          </a:xfrm>
          <a:prstGeom prst="rect">
            <a:avLst/>
          </a:prstGeom>
        </p:spPr>
      </p:pic>
    </p:spTree>
    <p:extLst>
      <p:ext uri="{BB962C8B-B14F-4D97-AF65-F5344CB8AC3E}">
        <p14:creationId xmlns:p14="http://schemas.microsoft.com/office/powerpoint/2010/main" val="875171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72874A8-7D1E-7881-BCBC-0D8A58FAD7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8E65A4-5999-4E3A-CCB9-8FC729797066}"/>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křivka</a:t>
            </a:r>
          </a:p>
        </p:txBody>
      </p:sp>
      <p:sp>
        <p:nvSpPr>
          <p:cNvPr id="98" name="Google Shape;98;p14">
            <a:extLst>
              <a:ext uri="{FF2B5EF4-FFF2-40B4-BE49-F238E27FC236}">
                <a16:creationId xmlns:a16="http://schemas.microsoft.com/office/drawing/2014/main" id="{C6C2062D-E038-5547-28E1-2C91BADBF735}"/>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70000" lnSpcReduction="20000"/>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Pomocí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IC a linií rozpočtu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sledování změny optimální kombinace statku X a Y v závislosti na změnách důchodu.</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Možno sledovat i závislost mezi celkovým důchodem a nakupovaným množstvím určitého statku:</a:t>
            </a:r>
          </a:p>
          <a:p>
            <a:pPr indent="-457200" algn="just">
              <a:lnSpc>
                <a:spcPct val="115000"/>
              </a:lnSpc>
              <a:buFont typeface="Wingdings" panose="05000000000000000000" pitchFamily="2" charset="2"/>
              <a:buChar char="Ø"/>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Engelova křivka (EC): </a:t>
            </a:r>
          </a:p>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 ose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X – důchod spotřebitele, </a:t>
            </a:r>
          </a:p>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 ose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Y</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množství statku. </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EC možno odvodit pomocí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indiferentní analýzy a ICC</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obr. – násl. snímek:</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každou úroveň důchodu –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I1, I2, I3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existuje optimální bod –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E1, E2, E3</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Každému bodu optima odpovídá určité množství statku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 X1, X2, X3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(viz. obr. a). </a:t>
            </a:r>
          </a:p>
          <a:p>
            <a:pPr marL="571500" indent="-571500" algn="just">
              <a:lnSpc>
                <a:spcPct val="115000"/>
              </a:lnSpc>
              <a:buFont typeface="+mj-lt"/>
              <a:buAutoNum type="romanL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Naneseme na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osu x</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jednotlivé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úrovně důchodu spotřebitele </a:t>
            </a:r>
          </a:p>
          <a:p>
            <a:pPr marL="571500" indent="-571500" algn="just">
              <a:lnSpc>
                <a:spcPct val="115000"/>
              </a:lnSpc>
              <a:buFont typeface="+mj-lt"/>
              <a:buAutoNum type="romanL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na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osu y</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množství statku X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(údaje z obr. a), získáme Engelovu křivku (obr. b). </a:t>
            </a:r>
          </a:p>
        </p:txBody>
      </p:sp>
      <p:sp>
        <p:nvSpPr>
          <p:cNvPr id="99" name="Google Shape;99;p14">
            <a:extLst>
              <a:ext uri="{FF2B5EF4-FFF2-40B4-BE49-F238E27FC236}">
                <a16:creationId xmlns:a16="http://schemas.microsoft.com/office/drawing/2014/main" id="{6C64649B-55A4-61D3-DA37-213E884A5B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9A05A9D2-8D56-43B6-52F1-F4A497E99591}"/>
              </a:ext>
            </a:extLst>
          </p:cNvPr>
          <p:cNvSpPr/>
          <p:nvPr/>
        </p:nvSpPr>
        <p:spPr>
          <a:xfrm>
            <a:off x="10544537" y="5694744"/>
            <a:ext cx="1041721" cy="4514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85190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AF97F0F-2720-0A7E-A8F9-E56DF4397C4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2F40BE0-5659-8E50-42FA-715AB212F046}"/>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křivka</a:t>
            </a:r>
          </a:p>
        </p:txBody>
      </p:sp>
      <p:sp>
        <p:nvSpPr>
          <p:cNvPr id="98" name="Google Shape;98;p14">
            <a:extLst>
              <a:ext uri="{FF2B5EF4-FFF2-40B4-BE49-F238E27FC236}">
                <a16:creationId xmlns:a16="http://schemas.microsoft.com/office/drawing/2014/main" id="{A8C83C9A-A94C-F9B0-6BCB-370C1E35CCE7}"/>
              </a:ext>
            </a:extLst>
          </p:cNvPr>
          <p:cNvSpPr txBox="1">
            <a:spLocks noGrp="1"/>
          </p:cNvSpPr>
          <p:nvPr>
            <p:ph type="body" idx="1"/>
          </p:nvPr>
        </p:nvSpPr>
        <p:spPr>
          <a:xfrm>
            <a:off x="6285052" y="1351249"/>
            <a:ext cx="5636871" cy="498916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křivka – pro různé typy statků se liší.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Významné tři základní možnosti:</a:t>
            </a:r>
          </a:p>
        </p:txBody>
      </p:sp>
      <p:sp>
        <p:nvSpPr>
          <p:cNvPr id="99" name="Google Shape;99;p14">
            <a:extLst>
              <a:ext uri="{FF2B5EF4-FFF2-40B4-BE49-F238E27FC236}">
                <a16:creationId xmlns:a16="http://schemas.microsoft.com/office/drawing/2014/main" id="{6114F268-4864-EDFE-7380-F95AA837886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F3D6BE22-3328-F2C7-83CC-585F121E44BD}"/>
              </a:ext>
            </a:extLst>
          </p:cNvPr>
          <p:cNvPicPr>
            <a:picLocks noChangeAspect="1"/>
          </p:cNvPicPr>
          <p:nvPr/>
        </p:nvPicPr>
        <p:blipFill>
          <a:blip r:embed="rId3"/>
          <a:stretch>
            <a:fillRect/>
          </a:stretch>
        </p:blipFill>
        <p:spPr>
          <a:xfrm>
            <a:off x="495330" y="1237214"/>
            <a:ext cx="5789721" cy="5380201"/>
          </a:xfrm>
          <a:prstGeom prst="rect">
            <a:avLst/>
          </a:prstGeom>
        </p:spPr>
      </p:pic>
      <p:sp>
        <p:nvSpPr>
          <p:cNvPr id="5" name="Arrow: Right 4">
            <a:extLst>
              <a:ext uri="{FF2B5EF4-FFF2-40B4-BE49-F238E27FC236}">
                <a16:creationId xmlns:a16="http://schemas.microsoft.com/office/drawing/2014/main" id="{F00AE2A3-A16B-55F8-78D1-7678F372C8FF}"/>
              </a:ext>
            </a:extLst>
          </p:cNvPr>
          <p:cNvSpPr/>
          <p:nvPr/>
        </p:nvSpPr>
        <p:spPr>
          <a:xfrm>
            <a:off x="7801337" y="4421529"/>
            <a:ext cx="2187615" cy="9722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735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AE512B7-5CAD-3FEE-B408-A030EABA62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06CB6A0-06F9-9F84-485A-8E3B0F2504F6}"/>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křivka</a:t>
            </a:r>
          </a:p>
        </p:txBody>
      </p:sp>
      <p:sp>
        <p:nvSpPr>
          <p:cNvPr id="98" name="Google Shape;98;p14">
            <a:extLst>
              <a:ext uri="{FF2B5EF4-FFF2-40B4-BE49-F238E27FC236}">
                <a16:creationId xmlns:a16="http://schemas.microsoft.com/office/drawing/2014/main" id="{53E95866-270B-C3C6-8195-5991D1D203E3}"/>
              </a:ext>
            </a:extLst>
          </p:cNvPr>
          <p:cNvSpPr txBox="1">
            <a:spLocks noGrp="1"/>
          </p:cNvSpPr>
          <p:nvPr>
            <p:ph type="body" idx="1"/>
          </p:nvPr>
        </p:nvSpPr>
        <p:spPr>
          <a:xfrm>
            <a:off x="335666" y="1296365"/>
            <a:ext cx="11586258" cy="5044051"/>
          </a:xfrm>
          <a:prstGeom prst="rect">
            <a:avLst/>
          </a:prstGeom>
          <a:noFill/>
          <a:ln>
            <a:noFill/>
          </a:ln>
        </p:spPr>
        <p:txBody>
          <a:bodyPr spcFirstLastPara="1" wrap="square" lIns="91425" tIns="45700" rIns="91425" bIns="45700" anchor="t" anchorCtr="0">
            <a:normAutofit fontScale="77500" lnSpcReduction="20000"/>
          </a:bodyPr>
          <a:lstStyle/>
          <a:p>
            <a:pPr marL="514350" indent="-514350" algn="just">
              <a:lnSpc>
                <a:spcPct val="115000"/>
              </a:lnSpc>
              <a:buFont typeface="+mj-lt"/>
              <a:buAutoNum type="arabicParenR"/>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Normální statky: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spotřebitele roste nakupované množství,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křivka = rostoucí, má kladnou směrnici. </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Nutno odlišit dva případy:</a:t>
            </a:r>
          </a:p>
          <a:p>
            <a:pPr marL="571500" indent="-571500" algn="just">
              <a:lnSpc>
                <a:spcPct val="115000"/>
              </a:lnSpc>
              <a:buFont typeface="+mj-lt"/>
              <a:buAutoNum type="romanU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Nezbytný statek: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nakupované množství statku roste POMALEJI než důchod spotřebitele, </a:t>
            </a:r>
          </a:p>
          <a:p>
            <a:pPr marL="571500" indent="-57150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křivka je konkávní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a:t>
            </a:r>
            <a:r>
              <a:rPr lang="cs-CZ"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násled</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snímek a);</a:t>
            </a:r>
          </a:p>
          <a:p>
            <a:pPr marL="571500" indent="-571500" algn="just">
              <a:lnSpc>
                <a:spcPct val="115000"/>
              </a:lnSpc>
              <a:buFont typeface="+mj-lt"/>
              <a:buAutoNum type="romanUcPeriod" startAt="2"/>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Luxusní statek: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nakupované množství statku roste RYCHLEJI než důchod spotřebitele,</a:t>
            </a:r>
          </a:p>
          <a:p>
            <a:pPr indent="-45720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křivka je konvexní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b).</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arenR" startAt="2"/>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Méněcenný statek</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jeho spotřeba klesá s růstem důchodu:</a:t>
            </a:r>
          </a:p>
          <a:p>
            <a:pPr marL="514350" indent="-51435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křivka je klesající, má zápornou směrnici</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(obr. c).</a:t>
            </a:r>
          </a:p>
        </p:txBody>
      </p:sp>
      <p:sp>
        <p:nvSpPr>
          <p:cNvPr id="99" name="Google Shape;99;p14">
            <a:extLst>
              <a:ext uri="{FF2B5EF4-FFF2-40B4-BE49-F238E27FC236}">
                <a16:creationId xmlns:a16="http://schemas.microsoft.com/office/drawing/2014/main" id="{2F58CBE7-45A2-915B-4775-AEB930A7E85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2551343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0B8B5F1-4D8B-3E75-5C7F-225CA91A2AD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E31E327-8DC8-91B5-91C5-57590406183B}"/>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křivka</a:t>
            </a:r>
          </a:p>
        </p:txBody>
      </p:sp>
      <p:sp>
        <p:nvSpPr>
          <p:cNvPr id="98" name="Google Shape;98;p14">
            <a:extLst>
              <a:ext uri="{FF2B5EF4-FFF2-40B4-BE49-F238E27FC236}">
                <a16:creationId xmlns:a16="http://schemas.microsoft.com/office/drawing/2014/main" id="{E81A392C-DBD5-88E3-F8BE-C7A14B774979}"/>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ECD08D6C-9BC8-0741-2BEF-6BCC580AB6D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1649C129-A140-9E49-97CB-8DA1475C5DAD}"/>
              </a:ext>
            </a:extLst>
          </p:cNvPr>
          <p:cNvPicPr>
            <a:picLocks noChangeAspect="1"/>
          </p:cNvPicPr>
          <p:nvPr/>
        </p:nvPicPr>
        <p:blipFill>
          <a:blip r:embed="rId3"/>
          <a:stretch>
            <a:fillRect/>
          </a:stretch>
        </p:blipFill>
        <p:spPr>
          <a:xfrm>
            <a:off x="571017" y="1259804"/>
            <a:ext cx="11049965" cy="5357611"/>
          </a:xfrm>
          <a:prstGeom prst="rect">
            <a:avLst/>
          </a:prstGeom>
        </p:spPr>
      </p:pic>
    </p:spTree>
    <p:extLst>
      <p:ext uri="{BB962C8B-B14F-4D97-AF65-F5344CB8AC3E}">
        <p14:creationId xmlns:p14="http://schemas.microsoft.com/office/powerpoint/2010/main" val="12631618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75D1763-AD3A-6A19-9831-9BAED63C6A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C64C45-AD49-5A2C-41D6-D715E5007A31}"/>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výdajová křivka</a:t>
            </a:r>
          </a:p>
        </p:txBody>
      </p:sp>
      <p:sp>
        <p:nvSpPr>
          <p:cNvPr id="98" name="Google Shape;98;p14">
            <a:extLst>
              <a:ext uri="{FF2B5EF4-FFF2-40B4-BE49-F238E27FC236}">
                <a16:creationId xmlns:a16="http://schemas.microsoft.com/office/drawing/2014/main" id="{FD5FF62F-FA92-0087-B965-17AC756851CF}"/>
              </a:ext>
            </a:extLst>
          </p:cNvPr>
          <p:cNvSpPr txBox="1">
            <a:spLocks noGrp="1"/>
          </p:cNvSpPr>
          <p:nvPr>
            <p:ph type="body" idx="1"/>
          </p:nvPr>
        </p:nvSpPr>
        <p:spPr>
          <a:xfrm>
            <a:off x="302871" y="1201174"/>
            <a:ext cx="11586258" cy="5095850"/>
          </a:xfrm>
          <a:prstGeom prst="rect">
            <a:avLst/>
          </a:prstGeom>
          <a:noFill/>
          <a:ln>
            <a:noFill/>
          </a:ln>
        </p:spPr>
        <p:txBody>
          <a:bodyPr spcFirstLastPara="1" wrap="square" lIns="91425" tIns="45700" rIns="91425" bIns="45700" anchor="t" anchorCtr="0">
            <a:normAutofit fontScale="92500" lnSpcReduction="20000"/>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Jiný způsob znázornění závislosti spotřeby určitého statku na důchodu (obr. </a:t>
            </a:r>
            <a:r>
              <a:rPr lang="cs-CZ"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18):</a:t>
            </a:r>
          </a:p>
          <a:p>
            <a:pPr indent="-45720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závislost výdajů na nákup statku </a:t>
            </a:r>
            <a:r>
              <a:rPr lang="cs-CZ" b="1" kern="1200" noProof="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a:t>
            </a:r>
            <a:r>
              <a:rPr lang="cs-CZ" b="1" kern="1200" noProof="0" dirty="0" err="1">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Px</a:t>
            </a:r>
            <a:r>
              <a:rPr lang="cs-CZ" b="1" kern="1200" noProof="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na důchodu spotřebitele.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 = celkové výdaje spotřebitele = součet výdajů na nákup jednotlivých statků.</a:t>
            </a:r>
          </a:p>
          <a:p>
            <a:pPr indent="-457200" algn="just">
              <a:lnSpc>
                <a:spcPct val="115000"/>
              </a:lnSpc>
              <a:buFont typeface="Wingdings" panose="05000000000000000000" pitchFamily="2" charset="2"/>
              <a:buChar char="ü"/>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Linie 45°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situace, kdy je celý příjem vynaložen na nákup statku X: horní hranice Engelovy výdajové křivky. </a:t>
            </a:r>
          </a:p>
          <a:p>
            <a:pPr indent="-45720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Vztah Engelovy výdajové křivky a této linie</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vývoj podílu výdajů na statek X na celkových výdajích spotřebitele.</a:t>
            </a:r>
          </a:p>
          <a:p>
            <a:pPr marL="514350" indent="-514350" algn="just">
              <a:lnSpc>
                <a:spcPct val="115000"/>
              </a:lnSpc>
              <a:buFont typeface="+mj-lt"/>
              <a:buAutoNum type="arabicPeriod"/>
            </a:pPr>
            <a:endPar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B4807DFD-CB59-14D5-B59C-A93C72C308B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1484906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1688607-4FC9-655C-6F40-7071E624E0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A9D8F3-1B00-00B6-621C-00309384F3E8}"/>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výdajová křivka</a:t>
            </a:r>
          </a:p>
        </p:txBody>
      </p:sp>
      <p:sp>
        <p:nvSpPr>
          <p:cNvPr id="98" name="Google Shape;98;p14">
            <a:extLst>
              <a:ext uri="{FF2B5EF4-FFF2-40B4-BE49-F238E27FC236}">
                <a16:creationId xmlns:a16="http://schemas.microsoft.com/office/drawing/2014/main" id="{DD1DBB80-4FA2-EBDC-6F37-1353B257D90E}"/>
              </a:ext>
            </a:extLst>
          </p:cNvPr>
          <p:cNvSpPr txBox="1">
            <a:spLocks noGrp="1"/>
          </p:cNvSpPr>
          <p:nvPr>
            <p:ph type="body" idx="1"/>
          </p:nvPr>
        </p:nvSpPr>
        <p:spPr>
          <a:xfrm>
            <a:off x="302871" y="1201174"/>
            <a:ext cx="11586258" cy="5095850"/>
          </a:xfrm>
          <a:prstGeom prst="rect">
            <a:avLst/>
          </a:prstGeom>
          <a:noFill/>
          <a:ln>
            <a:noFill/>
          </a:ln>
        </p:spPr>
        <p:txBody>
          <a:bodyPr spcFirstLastPara="1" wrap="square" lIns="91425" tIns="45700" rIns="91425" bIns="45700" anchor="t" anchorCtr="0">
            <a:normAutofit lnSpcReduction="10000"/>
          </a:bodyPr>
          <a:lstStyle/>
          <a:p>
            <a:pPr marL="514350" indent="-514350" algn="just">
              <a:lnSpc>
                <a:spcPct val="115000"/>
              </a:lnSpc>
              <a:buFont typeface="+mj-lt"/>
              <a:buAutoNum type="arabicPeriod"/>
            </a:pP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výdajová křivka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normální statky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rostoucí. </a:t>
            </a:r>
          </a:p>
          <a:p>
            <a:pPr marL="571500" indent="-571500" algn="just">
              <a:lnSpc>
                <a:spcPct val="115000"/>
              </a:lnSpc>
              <a:buFont typeface="+mj-lt"/>
              <a:buAutoNum type="romanU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Nezbytné statky: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výdaje na tyto statky rostou , ale pomaleji než důchod spotřebitele: </a:t>
            </a:r>
          </a:p>
          <a:p>
            <a:pPr marL="571500" indent="-5715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jejich podíl na celkových výdajích klesá: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výdajová křivka se vzdaluje od linie 45</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(obr. a). </a:t>
            </a:r>
          </a:p>
          <a:p>
            <a:pPr marL="571500" indent="-571500" algn="just">
              <a:lnSpc>
                <a:spcPct val="115000"/>
              </a:lnSpc>
              <a:buFont typeface="+mj-lt"/>
              <a:buAutoNum type="romanU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Luxusní statky: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výdaje na tyto statky rostou  rychleji než důchod spotřebitele:</a:t>
            </a:r>
          </a:p>
          <a:p>
            <a:pPr marL="571500" indent="-5715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podíl výdajů na luxusní statky na celkových výdajích spotřebitele s růstem důchodu roste: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výdajová křivka se s růstem důchodu přibližuje linii 45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(obr. b).</a:t>
            </a:r>
          </a:p>
          <a:p>
            <a:pPr marL="514350" indent="-514350" algn="just">
              <a:lnSpc>
                <a:spcPct val="115000"/>
              </a:lnSpc>
              <a:buFont typeface="+mj-lt"/>
              <a:buAutoNum type="arabicPeriod" startAt="2"/>
            </a:pPr>
            <a:endPar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eriod" startAt="2"/>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Méněcenné statky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Engelova výdajová křivka – klesající: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Výdaje na tyto statky i jejich podíl na celkových výdajích spotřebitele s růstem důchodu klesají (obr. c).</a:t>
            </a:r>
          </a:p>
        </p:txBody>
      </p:sp>
      <p:sp>
        <p:nvSpPr>
          <p:cNvPr id="99" name="Google Shape;99;p14">
            <a:extLst>
              <a:ext uri="{FF2B5EF4-FFF2-40B4-BE49-F238E27FC236}">
                <a16:creationId xmlns:a16="http://schemas.microsoft.com/office/drawing/2014/main" id="{2CE1A89D-BA6E-119C-18D4-600A416FB8E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02785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012E4FC-698A-3208-557C-6F3B111B5C7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9AB8B0-9EF4-59C8-ED05-567302B5EE8D}"/>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Engelova výdajová křivka</a:t>
            </a:r>
          </a:p>
        </p:txBody>
      </p:sp>
      <p:sp>
        <p:nvSpPr>
          <p:cNvPr id="98" name="Google Shape;98;p14">
            <a:extLst>
              <a:ext uri="{FF2B5EF4-FFF2-40B4-BE49-F238E27FC236}">
                <a16:creationId xmlns:a16="http://schemas.microsoft.com/office/drawing/2014/main" id="{DAF7C3B4-1BBB-EF7B-2B4A-031525D8ABD6}"/>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88E55642-23D1-45AD-FBF6-445D6DA8EE9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4D1366B3-4873-1901-51A0-DB46D37E62D8}"/>
              </a:ext>
            </a:extLst>
          </p:cNvPr>
          <p:cNvPicPr>
            <a:picLocks noChangeAspect="1"/>
          </p:cNvPicPr>
          <p:nvPr/>
        </p:nvPicPr>
        <p:blipFill>
          <a:blip r:embed="rId3"/>
          <a:stretch>
            <a:fillRect/>
          </a:stretch>
        </p:blipFill>
        <p:spPr>
          <a:xfrm>
            <a:off x="712705" y="1527857"/>
            <a:ext cx="10757806" cy="4804049"/>
          </a:xfrm>
          <a:prstGeom prst="rect">
            <a:avLst/>
          </a:prstGeom>
        </p:spPr>
      </p:pic>
    </p:spTree>
    <p:extLst>
      <p:ext uri="{BB962C8B-B14F-4D97-AF65-F5344CB8AC3E}">
        <p14:creationId xmlns:p14="http://schemas.microsoft.com/office/powerpoint/2010/main" val="15278319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2E62AD9-DAF9-2208-1562-C4E7C95A39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B6D9874-59C4-87DC-0E05-22F3F40C5658}"/>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Průměrný a mezní sklon ke spotřebě</a:t>
            </a: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412415E9-B679-EC5A-3761-CD7CA29A3B3D}"/>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85000" lnSpcReduction="10000"/>
              </a:bodyPr>
              <a:lstStyle/>
              <a:p>
                <a:pPr indent="-457200" algn="just">
                  <a:lnSpc>
                    <a:spcPct val="115000"/>
                  </a:lnSpc>
                  <a:buFont typeface="Wingdings" panose="05000000000000000000" pitchFamily="2" charset="2"/>
                  <a:buChar char="ü"/>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Podíl statku X na celkovém důchodu spotřebitele: PRŮMĚRNÝ SKLON KE SPOTŘEBĚ (APC).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udává, jakou část důchodu spotřebitel vynakládá na nákup daného statku; U statku X:  </a:t>
                </a:r>
                <a14:m>
                  <m:oMath xmlns:m="http://schemas.openxmlformats.org/officeDocument/2006/math">
                    <m:sSub>
                      <m:sSubPr>
                        <m:ctrlPr>
                          <a:rPr lang="cs-CZ" b="1" i="1" kern="1200" noProof="0" smtClean="0">
                            <a:solidFill>
                              <a:schemeClr val="tx1"/>
                            </a:solidFill>
                            <a:latin typeface="Cambria Math" panose="02040503050406030204" pitchFamily="18" charset="0"/>
                            <a:cs typeface="Times New Roman" panose="02020603050405020304" pitchFamily="18" charset="0"/>
                          </a:rPr>
                        </m:ctrlPr>
                      </m:sSubPr>
                      <m:e>
                        <m:r>
                          <a:rPr lang="cs-CZ" b="1" i="1" kern="1200" noProof="0" smtClean="0">
                            <a:solidFill>
                              <a:schemeClr val="tx1"/>
                            </a:solidFill>
                            <a:latin typeface="Cambria Math" panose="02040503050406030204" pitchFamily="18" charset="0"/>
                            <a:cs typeface="Times New Roman" panose="02020603050405020304" pitchFamily="18" charset="0"/>
                          </a:rPr>
                          <m:t>𝑨𝑷𝑪</m:t>
                        </m:r>
                      </m:e>
                      <m:sub>
                        <m:r>
                          <a:rPr lang="cs-CZ" b="1" i="1" kern="1200" noProof="0" smtClean="0">
                            <a:solidFill>
                              <a:schemeClr val="tx1"/>
                            </a:solidFill>
                            <a:latin typeface="Cambria Math" panose="02040503050406030204" pitchFamily="18" charset="0"/>
                            <a:cs typeface="Times New Roman" panose="02020603050405020304" pitchFamily="18" charset="0"/>
                          </a:rPr>
                          <m:t>𝑿</m:t>
                        </m:r>
                      </m:sub>
                    </m:sSub>
                    <m:r>
                      <a:rPr lang="cs-CZ" b="1" i="0" kern="1200" noProof="0" smtClean="0">
                        <a:solidFill>
                          <a:schemeClr val="tx1"/>
                        </a:solidFill>
                        <a:latin typeface="Cambria Math" panose="02040503050406030204" pitchFamily="18" charset="0"/>
                        <a:cs typeface="Times New Roman" panose="02020603050405020304" pitchFamily="18" charset="0"/>
                      </a:rPr>
                      <m:t>=</m:t>
                    </m:r>
                    <m:f>
                      <m:fPr>
                        <m:ctrlPr>
                          <a:rPr lang="cs-CZ" b="1" i="1" kern="1200" noProof="0" smtClean="0">
                            <a:solidFill>
                              <a:schemeClr val="tx1"/>
                            </a:solidFill>
                            <a:latin typeface="Cambria Math" panose="02040503050406030204" pitchFamily="18" charset="0"/>
                            <a:cs typeface="Times New Roman" panose="02020603050405020304" pitchFamily="18" charset="0"/>
                          </a:rPr>
                        </m:ctrlPr>
                      </m:fPr>
                      <m:num>
                        <m:r>
                          <a:rPr lang="cs-CZ" b="1" i="1" kern="1200" noProof="0" smtClean="0">
                            <a:solidFill>
                              <a:schemeClr val="tx1"/>
                            </a:solidFill>
                            <a:latin typeface="Cambria Math" panose="02040503050406030204" pitchFamily="18" charset="0"/>
                            <a:cs typeface="Times New Roman" panose="02020603050405020304" pitchFamily="18" charset="0"/>
                          </a:rPr>
                          <m:t>𝑿</m:t>
                        </m:r>
                      </m:num>
                      <m:den>
                        <m:r>
                          <a:rPr lang="cs-CZ" b="1" i="1" kern="1200" noProof="0" smtClean="0">
                            <a:solidFill>
                              <a:schemeClr val="tx1"/>
                            </a:solidFill>
                            <a:latin typeface="Cambria Math" panose="02040503050406030204" pitchFamily="18" charset="0"/>
                            <a:cs typeface="Times New Roman" panose="02020603050405020304" pitchFamily="18" charset="0"/>
                          </a:rPr>
                          <m:t>𝑰</m:t>
                        </m:r>
                      </m:den>
                    </m:f>
                  </m:oMath>
                </a14:m>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indent="-457200" algn="just">
                  <a:lnSpc>
                    <a:spcPct val="115000"/>
                  </a:lnSpc>
                  <a:buFont typeface="Wingdings" panose="05000000000000000000" pitchFamily="2" charset="2"/>
                  <a:buChar char="Ø"/>
                </a:pPr>
                <a:endPar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Směrnice Engelovy křivky: MEZNÍ SKLON KE SPOTŘEBĚ (MPC).</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udává, jak se zvýší spotřeba daného statku, zvýší-li se důchod spotřebitele o jednotku; U statku X:</a:t>
                </a:r>
                <a:r>
                  <a:rPr lang="cs-CZ" b="1" kern="1200" noProof="0" dirty="0">
                    <a:solidFill>
                      <a:schemeClr val="tx1"/>
                    </a:solidFill>
                    <a:cs typeface="Times New Roman" panose="02020603050405020304" pitchFamily="18" charset="0"/>
                  </a:rPr>
                  <a:t> </a:t>
                </a:r>
                <a14:m>
                  <m:oMath xmlns:m="http://schemas.openxmlformats.org/officeDocument/2006/math">
                    <m:sSub>
                      <m:sSubPr>
                        <m:ctrlPr>
                          <a:rPr lang="cs-CZ" b="1" i="1" kern="1200" noProof="0" smtClean="0">
                            <a:solidFill>
                              <a:schemeClr val="tx1"/>
                            </a:solidFill>
                            <a:latin typeface="Cambria Math" panose="02040503050406030204" pitchFamily="18" charset="0"/>
                            <a:cs typeface="Times New Roman" panose="02020603050405020304" pitchFamily="18" charset="0"/>
                          </a:rPr>
                        </m:ctrlPr>
                      </m:sSubPr>
                      <m:e>
                        <m:r>
                          <a:rPr lang="cs-CZ" b="1" i="1" kern="1200" noProof="0" smtClean="0">
                            <a:solidFill>
                              <a:schemeClr val="tx1"/>
                            </a:solidFill>
                            <a:latin typeface="Cambria Math" panose="02040503050406030204" pitchFamily="18" charset="0"/>
                            <a:cs typeface="Times New Roman" panose="02020603050405020304" pitchFamily="18" charset="0"/>
                          </a:rPr>
                          <m:t>𝑴𝑷𝑪</m:t>
                        </m:r>
                      </m:e>
                      <m:sub>
                        <m:r>
                          <a:rPr lang="cs-CZ" b="1" i="1" kern="1200" noProof="0" smtClean="0">
                            <a:solidFill>
                              <a:schemeClr val="tx1"/>
                            </a:solidFill>
                            <a:latin typeface="Cambria Math" panose="02040503050406030204" pitchFamily="18" charset="0"/>
                            <a:cs typeface="Times New Roman" panose="02020603050405020304" pitchFamily="18" charset="0"/>
                          </a:rPr>
                          <m:t>𝑿</m:t>
                        </m:r>
                      </m:sub>
                    </m:sSub>
                    <m:r>
                      <a:rPr lang="cs-CZ" b="1" i="0" kern="1200" noProof="0" smtClean="0">
                        <a:solidFill>
                          <a:schemeClr val="tx1"/>
                        </a:solidFill>
                        <a:latin typeface="Cambria Math" panose="02040503050406030204" pitchFamily="18" charset="0"/>
                        <a:cs typeface="Times New Roman" panose="02020603050405020304" pitchFamily="18" charset="0"/>
                      </a:rPr>
                      <m:t>=</m:t>
                    </m:r>
                    <m:f>
                      <m:fPr>
                        <m:ctrlPr>
                          <a:rPr lang="cs-CZ" b="1" i="1" kern="1200" noProof="0" smtClean="0">
                            <a:solidFill>
                              <a:schemeClr val="tx1"/>
                            </a:solidFill>
                            <a:latin typeface="Cambria Math" panose="02040503050406030204" pitchFamily="18" charset="0"/>
                            <a:cs typeface="Times New Roman" panose="02020603050405020304" pitchFamily="18" charset="0"/>
                          </a:rPr>
                        </m:ctrlPr>
                      </m:fPr>
                      <m:num>
                        <m:r>
                          <a:rPr lang="cs-CZ" b="1" i="1" kern="1200" noProof="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cs-CZ" b="1" i="1" kern="1200" noProof="0" smtClean="0">
                            <a:solidFill>
                              <a:schemeClr val="tx1"/>
                            </a:solidFill>
                            <a:latin typeface="Cambria Math" panose="02040503050406030204" pitchFamily="18" charset="0"/>
                            <a:cs typeface="Times New Roman" panose="02020603050405020304" pitchFamily="18" charset="0"/>
                          </a:rPr>
                          <m:t>𝑿</m:t>
                        </m:r>
                      </m:num>
                      <m:den>
                        <m:r>
                          <a:rPr lang="cs-CZ" b="1" i="1" kern="1200" noProof="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cs-CZ" b="1" i="1" kern="1200" noProof="0" smtClean="0">
                            <a:solidFill>
                              <a:schemeClr val="tx1"/>
                            </a:solidFill>
                            <a:latin typeface="Cambria Math" panose="02040503050406030204" pitchFamily="18" charset="0"/>
                            <a:cs typeface="Times New Roman" panose="02020603050405020304" pitchFamily="18" charset="0"/>
                          </a:rPr>
                          <m:t>𝑰</m:t>
                        </m:r>
                      </m:den>
                    </m:f>
                  </m:oMath>
                </a14:m>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809625" indent="-358775"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malé změny: </a:t>
                </a:r>
                <a14:m>
                  <m:oMath xmlns:m="http://schemas.openxmlformats.org/officeDocument/2006/math">
                    <m:sSub>
                      <m:sSubPr>
                        <m:ctrlPr>
                          <a:rPr lang="cs-CZ" b="1" i="1" kern="1200" noProof="0" smtClean="0">
                            <a:solidFill>
                              <a:schemeClr val="tx1"/>
                            </a:solidFill>
                            <a:latin typeface="Cambria Math" panose="02040503050406030204" pitchFamily="18" charset="0"/>
                            <a:cs typeface="Times New Roman" panose="02020603050405020304" pitchFamily="18" charset="0"/>
                          </a:rPr>
                        </m:ctrlPr>
                      </m:sSubPr>
                      <m:e>
                        <m:r>
                          <a:rPr lang="cs-CZ" b="1" i="1" kern="1200" noProof="0" smtClean="0">
                            <a:solidFill>
                              <a:schemeClr val="tx1"/>
                            </a:solidFill>
                            <a:latin typeface="Cambria Math" panose="02040503050406030204" pitchFamily="18" charset="0"/>
                            <a:cs typeface="Times New Roman" panose="02020603050405020304" pitchFamily="18" charset="0"/>
                          </a:rPr>
                          <m:t>𝑴𝑷𝑪</m:t>
                        </m:r>
                      </m:e>
                      <m:sub>
                        <m:r>
                          <a:rPr lang="cs-CZ" b="1" i="1" kern="1200" noProof="0" smtClean="0">
                            <a:solidFill>
                              <a:schemeClr val="tx1"/>
                            </a:solidFill>
                            <a:latin typeface="Cambria Math" panose="02040503050406030204" pitchFamily="18" charset="0"/>
                            <a:cs typeface="Times New Roman" panose="02020603050405020304" pitchFamily="18" charset="0"/>
                          </a:rPr>
                          <m:t>𝑿</m:t>
                        </m:r>
                      </m:sub>
                    </m:sSub>
                    <m:r>
                      <a:rPr lang="cs-CZ" b="1" i="0" kern="1200" noProof="0" smtClean="0">
                        <a:solidFill>
                          <a:schemeClr val="tx1"/>
                        </a:solidFill>
                        <a:latin typeface="Cambria Math" panose="02040503050406030204" pitchFamily="18" charset="0"/>
                        <a:cs typeface="Times New Roman" panose="02020603050405020304" pitchFamily="18" charset="0"/>
                      </a:rPr>
                      <m:t>=</m:t>
                    </m:r>
                    <m:f>
                      <m:fPr>
                        <m:ctrlPr>
                          <a:rPr lang="cs-CZ" b="1" i="1" kern="1200" noProof="0" smtClean="0">
                            <a:solidFill>
                              <a:schemeClr val="tx1"/>
                            </a:solidFill>
                            <a:latin typeface="Cambria Math" panose="02040503050406030204" pitchFamily="18" charset="0"/>
                            <a:cs typeface="Times New Roman" panose="02020603050405020304" pitchFamily="18" charset="0"/>
                          </a:rPr>
                        </m:ctrlPr>
                      </m:fPr>
                      <m:num>
                        <m:r>
                          <a:rPr lang="cs-CZ" b="1" i="1" kern="1200" noProof="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kern="1200" noProof="0" smtClean="0">
                            <a:solidFill>
                              <a:schemeClr val="tx1"/>
                            </a:solidFill>
                            <a:latin typeface="Cambria Math" panose="02040503050406030204" pitchFamily="18" charset="0"/>
                            <a:cs typeface="Times New Roman" panose="02020603050405020304" pitchFamily="18" charset="0"/>
                          </a:rPr>
                          <m:t>𝑿</m:t>
                        </m:r>
                      </m:num>
                      <m:den>
                        <m:r>
                          <a:rPr lang="cs-CZ" b="1" i="1" kern="1200" noProof="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𝜹</m:t>
                        </m:r>
                        <m:r>
                          <a:rPr lang="cs-CZ" b="1" i="1" kern="1200" noProof="0" smtClean="0">
                            <a:solidFill>
                              <a:schemeClr val="tx1"/>
                            </a:solidFill>
                            <a:latin typeface="Cambria Math" panose="02040503050406030204" pitchFamily="18" charset="0"/>
                            <a:cs typeface="Times New Roman" panose="02020603050405020304" pitchFamily="18" charset="0"/>
                          </a:rPr>
                          <m:t>𝑰</m:t>
                        </m:r>
                      </m:den>
                    </m:f>
                  </m:oMath>
                </a14:m>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p:sp>
            <p:nvSpPr>
              <p:cNvPr id="98" name="Google Shape;98;p14">
                <a:extLst>
                  <a:ext uri="{FF2B5EF4-FFF2-40B4-BE49-F238E27FC236}">
                    <a16:creationId xmlns:a16="http://schemas.microsoft.com/office/drawing/2014/main" id="{412415E9-B679-EC5A-3761-CD7CA29A3B3D}"/>
                  </a:ext>
                </a:extLst>
              </p:cNvPr>
              <p:cNvSpPr txBox="1">
                <a:spLocks noGrp="1" noRot="1" noChangeAspect="1" noMove="1" noResize="1" noEditPoints="1" noAdjustHandles="1" noChangeArrowheads="1" noChangeShapeType="1" noTextEdit="1"/>
              </p:cNvSpPr>
              <p:nvPr>
                <p:ph type="body" idx="1"/>
              </p:nvPr>
            </p:nvSpPr>
            <p:spPr>
              <a:xfrm>
                <a:off x="335666" y="1351249"/>
                <a:ext cx="11586258" cy="4989167"/>
              </a:xfrm>
              <a:prstGeom prst="rect">
                <a:avLst/>
              </a:prstGeom>
              <a:blipFill>
                <a:blip r:embed="rId3"/>
                <a:stretch>
                  <a:fillRect l="-316" t="-367" r="-1789"/>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46C45E50-8541-B26D-3DDF-4355A266F27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099908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2232025" y="544010"/>
            <a:ext cx="7772400" cy="797429"/>
          </a:xfrm>
        </p:spPr>
        <p:txBody>
          <a:bodyPr spcFirstLastPara="1" vert="horz" wrap="square" lIns="91440" tIns="45720" rIns="91440" bIns="45720" rtlCol="0" anchor="ctr" anchorCtr="0">
            <a:normAutofit/>
          </a:bodyPr>
          <a:lstStyle/>
          <a:p>
            <a:pPr algn="r">
              <a:lnSpc>
                <a:spcPct val="90000"/>
              </a:lnSpc>
              <a:spcBef>
                <a:spcPct val="0"/>
              </a:spcBef>
              <a:buClrTx/>
              <a:buSzTx/>
              <a:defRPr/>
            </a:pPr>
            <a:r>
              <a:rPr lang="cs-CZ" sz="4000" b="1" kern="1200" cap="all" dirty="0">
                <a:solidFill>
                  <a:srgbClr val="FF0000"/>
                </a:solidFill>
                <a:latin typeface="+mj-lt"/>
                <a:ea typeface="+mj-ea"/>
                <a:cs typeface="+mj-cs"/>
              </a:rPr>
              <a:t>Individuální poptávka</a:t>
            </a:r>
          </a:p>
        </p:txBody>
      </p:sp>
      <p:sp>
        <p:nvSpPr>
          <p:cNvPr id="10243" name="Zástupný symbol pro obsah 2"/>
          <p:cNvSpPr>
            <a:spLocks noGrp="1"/>
          </p:cNvSpPr>
          <p:nvPr>
            <p:ph idx="1" hasCustomPrompt="1"/>
          </p:nvPr>
        </p:nvSpPr>
        <p:spPr>
          <a:xfrm>
            <a:off x="358815" y="1341438"/>
            <a:ext cx="11574684" cy="4972552"/>
          </a:xfrm>
        </p:spPr>
        <p:txBody>
          <a:bodyPr spcFirstLastPara="1" vert="horz" wrap="square" lIns="91440" tIns="45720" rIns="91440" bIns="45720" anchor="t" anchorCtr="0">
            <a:normAutofit fontScale="85000" lnSpcReduction="20000"/>
          </a:bodyPr>
          <a:lstStyle/>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Opakování:</a:t>
            </a:r>
          </a:p>
          <a:p>
            <a:pPr algn="just" eaLnBrk="1" hangingPunct="1"/>
            <a:r>
              <a:rPr lang="cs-CZ" altLang="cs-CZ" dirty="0">
                <a:latin typeface="Times New Roman" panose="02020603050405020304" pitchFamily="18" charset="0"/>
                <a:cs typeface="Times New Roman" panose="02020603050405020304" pitchFamily="18" charset="0"/>
              </a:rPr>
              <a:t>Spotřebitel maximalizuje užitek při daném rozpočtovém omezení. </a:t>
            </a:r>
          </a:p>
          <a:p>
            <a:pPr algn="just" eaLnBrk="1" hangingPunct="1"/>
            <a:r>
              <a:rPr lang="cs-CZ" altLang="cs-CZ" dirty="0">
                <a:latin typeface="Times New Roman" panose="02020603050405020304" pitchFamily="18" charset="0"/>
                <a:cs typeface="Times New Roman" panose="02020603050405020304" pitchFamily="18" charset="0"/>
              </a:rPr>
              <a:t>Určení optimální kombinace statků: jaké množství statků spotřebitel nakupuje při daném </a:t>
            </a:r>
            <a:r>
              <a:rPr lang="cs-CZ" altLang="cs-CZ" dirty="0">
                <a:solidFill>
                  <a:srgbClr val="FF0000"/>
                </a:solidFill>
                <a:latin typeface="Times New Roman" panose="02020603050405020304" pitchFamily="18" charset="0"/>
                <a:cs typeface="Times New Roman" panose="02020603050405020304" pitchFamily="18" charset="0"/>
              </a:rPr>
              <a:t>příjmu</a:t>
            </a:r>
            <a:r>
              <a:rPr lang="cs-CZ" altLang="cs-CZ" dirty="0">
                <a:latin typeface="Times New Roman" panose="02020603050405020304" pitchFamily="18" charset="0"/>
                <a:cs typeface="Times New Roman" panose="02020603050405020304" pitchFamily="18" charset="0"/>
              </a:rPr>
              <a:t> a </a:t>
            </a:r>
            <a:r>
              <a:rPr lang="cs-CZ" altLang="cs-CZ" dirty="0">
                <a:solidFill>
                  <a:srgbClr val="FF0000"/>
                </a:solidFill>
                <a:latin typeface="Times New Roman" panose="02020603050405020304" pitchFamily="18" charset="0"/>
                <a:cs typeface="Times New Roman" panose="02020603050405020304" pitchFamily="18" charset="0"/>
              </a:rPr>
              <a:t>cenách,</a:t>
            </a:r>
            <a:r>
              <a:rPr lang="cs-CZ" altLang="cs-CZ" dirty="0">
                <a:latin typeface="Times New Roman" panose="02020603050405020304" pitchFamily="18" charset="0"/>
                <a:cs typeface="Times New Roman" panose="02020603050405020304" pitchFamily="18" charset="0"/>
              </a:rPr>
              <a:t> v závislosti na svých </a:t>
            </a:r>
            <a:r>
              <a:rPr lang="cs-CZ" altLang="cs-CZ" dirty="0">
                <a:solidFill>
                  <a:srgbClr val="FF0000"/>
                </a:solidFill>
                <a:latin typeface="Times New Roman" panose="02020603050405020304" pitchFamily="18" charset="0"/>
                <a:cs typeface="Times New Roman" panose="02020603050405020304" pitchFamily="18" charset="0"/>
              </a:rPr>
              <a:t>preferencích.</a:t>
            </a:r>
            <a:r>
              <a:rPr lang="cs-CZ" altLang="cs-CZ" dirty="0">
                <a:latin typeface="Times New Roman" panose="02020603050405020304" pitchFamily="18" charset="0"/>
                <a:cs typeface="Times New Roman" panose="02020603050405020304" pitchFamily="18" charset="0"/>
              </a:rPr>
              <a:t> </a:t>
            </a:r>
          </a:p>
          <a:p>
            <a:pPr algn="just" eaLnBrk="1" hangingPunct="1"/>
            <a:endParaRPr lang="cs-CZ" altLang="cs-CZ" dirty="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v"/>
            </a:pPr>
            <a:r>
              <a:rPr lang="cs-CZ" altLang="cs-CZ" b="1" dirty="0">
                <a:latin typeface="Times New Roman" panose="02020603050405020304" pitchFamily="18" charset="0"/>
                <a:cs typeface="Times New Roman" panose="02020603050405020304" pitchFamily="18" charset="0"/>
              </a:rPr>
              <a:t>Faktory ovlivňující nakupované množství, neboli poptávku.</a:t>
            </a:r>
          </a:p>
          <a:p>
            <a:pPr algn="just" eaLnBrk="1" hangingPunct="1"/>
            <a:r>
              <a:rPr lang="cs-CZ" altLang="cs-CZ" b="1" dirty="0">
                <a:highlight>
                  <a:srgbClr val="FFFF00"/>
                </a:highlight>
                <a:latin typeface="Times New Roman" panose="02020603050405020304" pitchFamily="18" charset="0"/>
                <a:cs typeface="Times New Roman" panose="02020603050405020304" pitchFamily="18" charset="0"/>
              </a:rPr>
              <a:t>Individuální poptávka = poptávka jednoho spotřebitele po určitém statku </a:t>
            </a:r>
            <a:r>
              <a:rPr lang="cs-CZ" altLang="cs-CZ" dirty="0">
                <a:latin typeface="Times New Roman" panose="02020603050405020304" pitchFamily="18" charset="0"/>
                <a:cs typeface="Times New Roman" panose="02020603050405020304" pitchFamily="18" charset="0"/>
              </a:rPr>
              <a:t>závisí na následujících faktorech:</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ceně tohoto statku;</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cenách ostatních statků;</a:t>
            </a:r>
          </a:p>
          <a:p>
            <a:pPr marL="628650" indent="-514350" algn="just" eaLnBrk="1" hangingPunct="1">
              <a:buFont typeface="+mj-lt"/>
              <a:buAutoNum type="arabicPeriod"/>
            </a:pPr>
            <a:r>
              <a:rPr lang="cs-CZ" altLang="cs-CZ" b="1" dirty="0">
                <a:latin typeface="Times New Roman" panose="02020603050405020304" pitchFamily="18" charset="0"/>
                <a:cs typeface="Times New Roman" panose="02020603050405020304" pitchFamily="18" charset="0"/>
              </a:rPr>
              <a:t>důchodu (příjmu) spotřebitele.</a:t>
            </a:r>
          </a:p>
          <a:p>
            <a:pPr algn="just" eaLnBrk="1" hangingPunct="1"/>
            <a:r>
              <a:rPr lang="cs-CZ" altLang="cs-CZ" dirty="0">
                <a:latin typeface="Times New Roman" panose="02020603050405020304" pitchFamily="18" charset="0"/>
                <a:cs typeface="Times New Roman" panose="02020603050405020304" pitchFamily="18" charset="0"/>
              </a:rPr>
              <a:t>Ostatní faktory, např. preference spotřebitele a očekávání = neměnné.</a:t>
            </a:r>
            <a:endParaRPr lang="cs-CZ" alt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D7FB694-B9A8-0B39-8E3F-7F5A3C73E9A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E9912B0-BB95-9E82-D6B2-EF5B459B33A1}"/>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a:t>
            </a:r>
          </a:p>
        </p:txBody>
      </p:sp>
      <p:sp>
        <p:nvSpPr>
          <p:cNvPr id="98" name="Google Shape;98;p14">
            <a:extLst>
              <a:ext uri="{FF2B5EF4-FFF2-40B4-BE49-F238E27FC236}">
                <a16:creationId xmlns:a16="http://schemas.microsoft.com/office/drawing/2014/main" id="{E1A69AB1-07F9-4693-DC53-C2C325030AE4}"/>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92500"/>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Citlivost reakce spotřebitele v nakupovaném množství statku X na změnu důchodu: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koeficient důchodové elasticity poptávky:</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 – vyjádřena jako podíl procentních změn – zde jako procentní změnu poptávaného množství statku X dělenou procentní změnou důchodu spotřebitele. Vzorec a) násl. snímek</a:t>
            </a:r>
          </a:p>
          <a:p>
            <a:pPr indent="-457200" algn="just">
              <a:lnSpc>
                <a:spcPct val="115000"/>
              </a:lnSpc>
              <a:buFont typeface="Wingdings" panose="05000000000000000000" pitchFamily="2" charset="2"/>
              <a:buChar char="ü"/>
            </a:pPr>
            <a:r>
              <a:rPr lang="cs-CZ"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 udává, o kolik procent se změní poptávané množství statku X, když se změní důchod spotřebitele o jedno procento.</a:t>
            </a:r>
          </a:p>
          <a:p>
            <a:pPr indent="-457200" algn="just">
              <a:lnSpc>
                <a:spcPct val="115000"/>
              </a:lnSpc>
              <a:buFont typeface="Wingdings" panose="05000000000000000000" pitchFamily="2" charset="2"/>
              <a:buChar char="ü"/>
            </a:pPr>
            <a:endPar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7AFA843C-3D13-A922-55C8-B284256443D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188667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866A863-2FB0-DBE9-AD65-B9D12DBD992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A75F8EB-935A-6AB1-D5CB-079B4A81F570}"/>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a:t>
            </a:r>
          </a:p>
        </p:txBody>
      </p:sp>
      <p:sp>
        <p:nvSpPr>
          <p:cNvPr id="98" name="Google Shape;98;p14">
            <a:extLst>
              <a:ext uri="{FF2B5EF4-FFF2-40B4-BE49-F238E27FC236}">
                <a16:creationId xmlns:a16="http://schemas.microsoft.com/office/drawing/2014/main" id="{4E12E01E-4260-D1CA-E17C-5CD0650C06BA}"/>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Oblouková elasticita: </a:t>
            </a:r>
          </a:p>
          <a:p>
            <a:pPr marL="514350" indent="-514350" algn="just">
              <a:lnSpc>
                <a:spcPct val="115000"/>
              </a:lnSpc>
              <a:buFont typeface="+mj-lt"/>
              <a:buAutoNum type="arabicPeriod"/>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eriod"/>
            </a:pPr>
            <a:endPar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eriod"/>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velmi malé změny důchodu: elasticita v bodě: zde podle vzorce:</a:t>
            </a:r>
          </a:p>
        </p:txBody>
      </p:sp>
      <p:sp>
        <p:nvSpPr>
          <p:cNvPr id="99" name="Google Shape;99;p14">
            <a:extLst>
              <a:ext uri="{FF2B5EF4-FFF2-40B4-BE49-F238E27FC236}">
                <a16:creationId xmlns:a16="http://schemas.microsoft.com/office/drawing/2014/main" id="{98BA8FBC-BBFC-AF98-C645-982EBA96319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71F3BC7C-24D5-09A4-0E88-8270F758D1EB}"/>
              </a:ext>
            </a:extLst>
          </p:cNvPr>
          <p:cNvPicPr>
            <a:picLocks noChangeAspect="1"/>
          </p:cNvPicPr>
          <p:nvPr/>
        </p:nvPicPr>
        <p:blipFill>
          <a:blip r:embed="rId3"/>
          <a:stretch>
            <a:fillRect/>
          </a:stretch>
        </p:blipFill>
        <p:spPr>
          <a:xfrm>
            <a:off x="5632619" y="2084011"/>
            <a:ext cx="4487903" cy="1432126"/>
          </a:xfrm>
          <a:prstGeom prst="rect">
            <a:avLst/>
          </a:prstGeom>
        </p:spPr>
      </p:pic>
      <p:pic>
        <p:nvPicPr>
          <p:cNvPr id="7" name="Picture 6">
            <a:extLst>
              <a:ext uri="{FF2B5EF4-FFF2-40B4-BE49-F238E27FC236}">
                <a16:creationId xmlns:a16="http://schemas.microsoft.com/office/drawing/2014/main" id="{6A0BC9FA-C16E-E036-C113-2C4FB78C60C8}"/>
              </a:ext>
            </a:extLst>
          </p:cNvPr>
          <p:cNvPicPr>
            <a:picLocks noChangeAspect="1"/>
          </p:cNvPicPr>
          <p:nvPr/>
        </p:nvPicPr>
        <p:blipFill>
          <a:blip r:embed="rId4"/>
          <a:stretch>
            <a:fillRect/>
          </a:stretch>
        </p:blipFill>
        <p:spPr>
          <a:xfrm>
            <a:off x="1519945" y="2084011"/>
            <a:ext cx="2928395" cy="1987710"/>
          </a:xfrm>
          <a:prstGeom prst="rect">
            <a:avLst/>
          </a:prstGeom>
        </p:spPr>
      </p:pic>
      <p:pic>
        <p:nvPicPr>
          <p:cNvPr id="11" name="Picture 10">
            <a:extLst>
              <a:ext uri="{FF2B5EF4-FFF2-40B4-BE49-F238E27FC236}">
                <a16:creationId xmlns:a16="http://schemas.microsoft.com/office/drawing/2014/main" id="{10B21C05-B478-1284-6C54-46F58863744C}"/>
              </a:ext>
            </a:extLst>
          </p:cNvPr>
          <p:cNvPicPr>
            <a:picLocks noChangeAspect="1"/>
          </p:cNvPicPr>
          <p:nvPr/>
        </p:nvPicPr>
        <p:blipFill>
          <a:blip r:embed="rId5"/>
          <a:srcRect r="14372"/>
          <a:stretch/>
        </p:blipFill>
        <p:spPr>
          <a:xfrm>
            <a:off x="2817962" y="4490978"/>
            <a:ext cx="2136003" cy="1840930"/>
          </a:xfrm>
          <a:prstGeom prst="rect">
            <a:avLst/>
          </a:prstGeom>
        </p:spPr>
      </p:pic>
    </p:spTree>
    <p:extLst>
      <p:ext uri="{BB962C8B-B14F-4D97-AF65-F5344CB8AC3E}">
        <p14:creationId xmlns:p14="http://schemas.microsoft.com/office/powerpoint/2010/main" val="6175092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49747A-0E1B-6CA2-1DA1-2AD361840B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ACE0EC-6B68-B12A-D0BA-B379201D4DF1}"/>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a:t>
            </a:r>
          </a:p>
        </p:txBody>
      </p:sp>
      <mc:AlternateContent xmlns:mc="http://schemas.openxmlformats.org/markup-compatibility/2006" xmlns:a14="http://schemas.microsoft.com/office/drawing/2010/main">
        <mc:Choice Requires="a14">
          <p:sp>
            <p:nvSpPr>
              <p:cNvPr id="98" name="Google Shape;98;p14">
                <a:extLst>
                  <a:ext uri="{FF2B5EF4-FFF2-40B4-BE49-F238E27FC236}">
                    <a16:creationId xmlns:a16="http://schemas.microsoft.com/office/drawing/2014/main" id="{3281D2ED-61D7-11B8-B430-9C28A2693D59}"/>
                  </a:ext>
                </a:extLst>
              </p:cNvPr>
              <p:cNvSpPr txBox="1">
                <a:spLocks noGrp="1"/>
              </p:cNvSpPr>
              <p:nvPr>
                <p:ph type="body" idx="1"/>
              </p:nvPr>
            </p:nvSpPr>
            <p:spPr>
              <a:xfrm>
                <a:off x="302871" y="1157783"/>
                <a:ext cx="11586258" cy="4989167"/>
              </a:xfrm>
              <a:prstGeom prst="rect">
                <a:avLst/>
              </a:prstGeom>
              <a:noFill/>
              <a:ln>
                <a:noFill/>
              </a:ln>
            </p:spPr>
            <p:txBody>
              <a:bodyPr spcFirstLastPara="1" wrap="square" lIns="91425" tIns="45700" rIns="91425" bIns="45700" anchor="t" anchorCtr="0">
                <a:normAutofit fontScale="77500" lnSpcReduction="20000"/>
              </a:bodyPr>
              <a:lstStyle/>
              <a:p>
                <a:pPr marL="514350" indent="-514350" algn="just">
                  <a:lnSpc>
                    <a:spcPct val="115000"/>
                  </a:lnSpc>
                  <a:buFont typeface="+mj-lt"/>
                  <a:buAutoNum type="arabicPeriod"/>
                </a:pPr>
                <a:r>
                  <a:rPr lang="cs-CZ" b="1" kern="1200" noProof="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NORMÁLNÍ STATKY: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 – kladná:</a:t>
                </a:r>
              </a:p>
              <a:p>
                <a:pPr marL="514350" indent="-51435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roste množství nakupovaných normálních statků, a tedy i odpovídající podíl procentních změn je kladný:</a:t>
                </a:r>
              </a:p>
              <a:p>
                <a:pPr marL="0" indent="0" algn="ctr">
                  <a:lnSpc>
                    <a:spcPct val="115000"/>
                  </a:lnSpc>
                  <a:buNone/>
                </a:pPr>
                <a14:m>
                  <m:oMathPara xmlns:m="http://schemas.openxmlformats.org/officeDocument/2006/math">
                    <m:oMathParaPr>
                      <m:jc m:val="centerGroup"/>
                    </m:oMathParaPr>
                    <m:oMath xmlns:m="http://schemas.openxmlformats.org/officeDocument/2006/math">
                      <m:sSub>
                        <m:sSubPr>
                          <m:ctrlPr>
                            <a:rPr lang="cs-CZ" b="1" i="1" kern="1200" noProof="0" dirty="0" smtClean="0">
                              <a:solidFill>
                                <a:schemeClr val="tx1"/>
                              </a:solidFill>
                              <a:latin typeface="Cambria Math" panose="02040503050406030204" pitchFamily="18" charset="0"/>
                              <a:cs typeface="Times New Roman" panose="02020603050405020304" pitchFamily="18" charset="0"/>
                            </a:rPr>
                          </m:ctrlPr>
                        </m:sSubPr>
                        <m:e>
                          <m:r>
                            <a:rPr lang="cs-CZ" b="1" i="1" kern="1200" noProof="0" dirty="0" smtClean="0">
                              <a:solidFill>
                                <a:schemeClr val="tx1"/>
                              </a:solidFill>
                              <a:latin typeface="Cambria Math" panose="02040503050406030204" pitchFamily="18" charset="0"/>
                              <a:cs typeface="Times New Roman" panose="02020603050405020304" pitchFamily="18" charset="0"/>
                            </a:rPr>
                            <m:t>𝒆</m:t>
                          </m:r>
                        </m:e>
                        <m:sub>
                          <m:r>
                            <a:rPr lang="cs-CZ" b="1" i="1" kern="1200" noProof="0" dirty="0" smtClean="0">
                              <a:solidFill>
                                <a:schemeClr val="tx1"/>
                              </a:solidFill>
                              <a:latin typeface="Cambria Math" panose="02040503050406030204" pitchFamily="18" charset="0"/>
                              <a:cs typeface="Times New Roman" panose="02020603050405020304" pitchFamily="18" charset="0"/>
                            </a:rPr>
                            <m:t>𝑰𝑫</m:t>
                          </m:r>
                        </m:sub>
                      </m:sSub>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&gt;</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𝟎</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m:t>
                      </m:r>
                    </m:oMath>
                  </m:oMathPara>
                </a14:m>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just">
                  <a:lnSpc>
                    <a:spcPct val="115000"/>
                  </a:lnSpc>
                  <a:buNone/>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rámci normálních statků: statky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LUXUSNÍ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NEZBYTNÉ</a:t>
                </a:r>
                <a:r>
                  <a:rPr lang="cs-CZ"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gn="just">
                  <a:lnSpc>
                    <a:spcPct val="115000"/>
                  </a:lnSpc>
                  <a:buFont typeface="+mj-lt"/>
                  <a:buAutoNum type="alphaU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LUXUSNÍ STATKY: </a:t>
                </a:r>
                <a14:m>
                  <m:oMath xmlns:m="http://schemas.openxmlformats.org/officeDocument/2006/math">
                    <m:sSub>
                      <m:sSubPr>
                        <m:ctrlPr>
                          <a:rPr lang="cs-CZ" b="1" i="1" kern="1200" noProof="0" dirty="0" smtClean="0">
                            <a:solidFill>
                              <a:schemeClr val="tx1"/>
                            </a:solidFill>
                            <a:latin typeface="Cambria Math" panose="02040503050406030204" pitchFamily="18" charset="0"/>
                            <a:cs typeface="Times New Roman" panose="02020603050405020304" pitchFamily="18" charset="0"/>
                          </a:rPr>
                        </m:ctrlPr>
                      </m:sSubPr>
                      <m:e>
                        <m:r>
                          <a:rPr lang="cs-CZ" b="1" i="1" kern="1200" noProof="0" dirty="0" smtClean="0">
                            <a:solidFill>
                              <a:schemeClr val="tx1"/>
                            </a:solidFill>
                            <a:latin typeface="Cambria Math" panose="02040503050406030204" pitchFamily="18" charset="0"/>
                            <a:cs typeface="Times New Roman" panose="02020603050405020304" pitchFamily="18" charset="0"/>
                          </a:rPr>
                          <m:t>𝒆</m:t>
                        </m:r>
                      </m:e>
                      <m:sub>
                        <m:r>
                          <a:rPr lang="cs-CZ" b="1" i="1" kern="1200" noProof="0" dirty="0" smtClean="0">
                            <a:solidFill>
                              <a:schemeClr val="tx1"/>
                            </a:solidFill>
                            <a:latin typeface="Cambria Math" panose="02040503050406030204" pitchFamily="18" charset="0"/>
                            <a:cs typeface="Times New Roman" panose="02020603050405020304" pitchFamily="18" charset="0"/>
                          </a:rPr>
                          <m:t>𝑰𝑫</m:t>
                        </m:r>
                      </m:sub>
                    </m:sSub>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&gt;</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𝟏</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m:t>
                    </m:r>
                  </m:oMath>
                </a14:m>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Množství nakupovaných statků roste rychleji než důchod – </a:t>
                </a:r>
                <a:r>
                  <a:rPr lang="cs-CZ" b="1" i="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pokud se změní důchod spotřebitele o 1%, změní se množství luxusních statků o více než 1%. </a:t>
                </a:r>
              </a:p>
              <a:p>
                <a:pPr marL="514350" indent="-514350" algn="just">
                  <a:lnSpc>
                    <a:spcPct val="115000"/>
                  </a:lnSpc>
                  <a:buFont typeface="+mj-lt"/>
                  <a:buAutoNum type="alphaU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NEZBYTNÉ STATKY: </a:t>
                </a:r>
                <a14:m>
                  <m:oMath xmlns:m="http://schemas.openxmlformats.org/officeDocument/2006/math">
                    <m:sSub>
                      <m:sSubPr>
                        <m:ctrlPr>
                          <a:rPr lang="cs-CZ" b="1" i="1" kern="1200" noProof="0" dirty="0" smtClean="0">
                            <a:solidFill>
                              <a:schemeClr val="tx1"/>
                            </a:solidFill>
                            <a:latin typeface="Cambria Math" panose="02040503050406030204" pitchFamily="18" charset="0"/>
                            <a:cs typeface="Times New Roman" panose="02020603050405020304" pitchFamily="18" charset="0"/>
                          </a:rPr>
                        </m:ctrlPr>
                      </m:sSubPr>
                      <m:e>
                        <m:r>
                          <a:rPr lang="cs-CZ" b="1" i="1" kern="1200" noProof="0" dirty="0" smtClean="0">
                            <a:solidFill>
                              <a:schemeClr val="tx1"/>
                            </a:solidFill>
                            <a:latin typeface="Cambria Math" panose="02040503050406030204" pitchFamily="18" charset="0"/>
                            <a:cs typeface="Times New Roman" panose="02020603050405020304" pitchFamily="18" charset="0"/>
                          </a:rPr>
                          <m:t>𝟎</m:t>
                        </m:r>
                        <m:r>
                          <a:rPr lang="cs-CZ" b="1" i="1" kern="1200"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cs-CZ" b="1" i="1" kern="1200" noProof="0" dirty="0" smtClean="0">
                            <a:solidFill>
                              <a:schemeClr val="tx1"/>
                            </a:solidFill>
                            <a:latin typeface="Cambria Math" panose="02040503050406030204" pitchFamily="18" charset="0"/>
                            <a:cs typeface="Times New Roman" panose="02020603050405020304" pitchFamily="18" charset="0"/>
                          </a:rPr>
                          <m:t>𝒆</m:t>
                        </m:r>
                      </m:e>
                      <m:sub>
                        <m:r>
                          <a:rPr lang="cs-CZ" b="1" i="1" kern="1200" noProof="0" dirty="0" smtClean="0">
                            <a:solidFill>
                              <a:schemeClr val="tx1"/>
                            </a:solidFill>
                            <a:latin typeface="Cambria Math" panose="02040503050406030204" pitchFamily="18" charset="0"/>
                            <a:cs typeface="Times New Roman" panose="02020603050405020304" pitchFamily="18" charset="0"/>
                          </a:rPr>
                          <m:t>𝑰𝑫</m:t>
                        </m:r>
                      </m:sub>
                    </m:sSub>
                    <m:r>
                      <a:rPr lang="cs-CZ" b="1" i="1" kern="1200"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𝟏</m:t>
                    </m:r>
                    <m:r>
                      <a:rPr lang="cs-CZ"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m:t>
                    </m:r>
                  </m:oMath>
                </a14:m>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Procentní změna nakupovaného množství statku – nižší než procentní změna důchodu: </a:t>
                </a:r>
                <a:r>
                  <a:rPr lang="cs-CZ" b="1" i="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změna důchodu spotřebitele o 1% vyvolá změnu množství nezbytných statků nižší než 1%. </a:t>
                </a:r>
              </a:p>
              <a:p>
                <a:pPr marL="514350" indent="-51435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rabicPeriod" startAt="2"/>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lnSpc>
                    <a:spcPct val="115000"/>
                  </a:lnSpc>
                  <a:buFont typeface="+mj-lt"/>
                  <a:buAutoNum type="alphaUcPeriod"/>
                </a:pPr>
                <a:endPar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mc:Choice>
        <mc:Fallback xmlns="">
          <p:sp>
            <p:nvSpPr>
              <p:cNvPr id="98" name="Google Shape;98;p14">
                <a:extLst>
                  <a:ext uri="{FF2B5EF4-FFF2-40B4-BE49-F238E27FC236}">
                    <a16:creationId xmlns:a16="http://schemas.microsoft.com/office/drawing/2014/main" id="{3281D2ED-61D7-11B8-B430-9C28A2693D59}"/>
                  </a:ext>
                </a:extLst>
              </p:cNvPr>
              <p:cNvSpPr txBox="1">
                <a:spLocks noGrp="1" noRot="1" noChangeAspect="1" noMove="1" noResize="1" noEditPoints="1" noAdjustHandles="1" noChangeArrowheads="1" noChangeShapeType="1" noTextEdit="1"/>
              </p:cNvSpPr>
              <p:nvPr>
                <p:ph type="body" idx="1"/>
              </p:nvPr>
            </p:nvSpPr>
            <p:spPr>
              <a:xfrm>
                <a:off x="302871" y="1157783"/>
                <a:ext cx="11586258" cy="4989167"/>
              </a:xfrm>
              <a:prstGeom prst="rect">
                <a:avLst/>
              </a:prstGeom>
              <a:blipFill>
                <a:blip r:embed="rId3"/>
                <a:stretch>
                  <a:fillRect l="-895" t="-367" r="-895" b="-489"/>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22258E9F-6837-3E8F-545F-EBC0285D44A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036822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B549EF6-F2FC-0777-2455-0EF8371304C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033AD8-4C04-9E28-C0AA-70747D0684B2}"/>
              </a:ext>
            </a:extLst>
          </p:cNvPr>
          <p:cNvSpPr>
            <a:spLocks noGrp="1"/>
          </p:cNvSpPr>
          <p:nvPr>
            <p:ph type="title"/>
          </p:nvPr>
        </p:nvSpPr>
        <p:spPr>
          <a:xfrm>
            <a:off x="1388963" y="526093"/>
            <a:ext cx="9931078" cy="631690"/>
          </a:xfrm>
        </p:spPr>
        <p:txBody>
          <a:bodyPr>
            <a:noAutofit/>
          </a:bodyPr>
          <a:lstStyle/>
          <a:p>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a:t>
            </a:r>
          </a:p>
        </p:txBody>
      </p:sp>
      <mc:AlternateContent xmlns:mc="http://schemas.openxmlformats.org/markup-compatibility/2006" xmlns:a14="http://schemas.microsoft.com/office/drawing/2010/main">
        <mc:Choice Requires="a14">
          <p:sp>
            <p:nvSpPr>
              <p:cNvPr id="98" name="Google Shape;98;p14">
                <a:extLst>
                  <a:ext uri="{FF2B5EF4-FFF2-40B4-BE49-F238E27FC236}">
                    <a16:creationId xmlns:a16="http://schemas.microsoft.com/office/drawing/2014/main" id="{8D8E30B7-7093-C611-7814-B0CDC3470E9A}"/>
                  </a:ext>
                </a:extLst>
              </p:cNvPr>
              <p:cNvSpPr txBox="1">
                <a:spLocks noGrp="1"/>
              </p:cNvSpPr>
              <p:nvPr>
                <p:ph type="body" idx="1"/>
              </p:nvPr>
            </p:nvSpPr>
            <p:spPr>
              <a:xfrm>
                <a:off x="335666" y="1351249"/>
                <a:ext cx="11215868" cy="4989167"/>
              </a:xfrm>
              <a:prstGeom prst="rect">
                <a:avLst/>
              </a:prstGeom>
              <a:noFill/>
              <a:ln>
                <a:noFill/>
              </a:ln>
            </p:spPr>
            <p:txBody>
              <a:bodyPr spcFirstLastPara="1" wrap="square" lIns="91425" tIns="45700" rIns="91425" bIns="45700" anchor="t" anchorCtr="0">
                <a:normAutofit fontScale="77500" lnSpcReduction="20000"/>
              </a:bodyPr>
              <a:lstStyle/>
              <a:p>
                <a:pPr marL="514350" indent="-514350" algn="just">
                  <a:lnSpc>
                    <a:spcPct val="115000"/>
                  </a:lnSpc>
                  <a:buFont typeface="+mj-lt"/>
                  <a:buAutoNum type="arabicPeriod" startAt="2"/>
                </a:pPr>
                <a:r>
                  <a:rPr lang="cs-CZ" sz="4400" b="1" kern="1200" noProof="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MÉNĚCENNÉ STATKY: </a:t>
                </a:r>
                <a:r>
                  <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 – záporná:</a:t>
                </a:r>
              </a:p>
              <a:p>
                <a:pPr marL="0" indent="0" algn="just">
                  <a:lnSpc>
                    <a:spcPct val="115000"/>
                  </a:lnSpc>
                  <a:buNone/>
                </a:pPr>
                <a14:m>
                  <m:oMathPara xmlns:m="http://schemas.openxmlformats.org/officeDocument/2006/math">
                    <m:oMathParaPr>
                      <m:jc m:val="center"/>
                    </m:oMathParaPr>
                    <m:oMath xmlns:m="http://schemas.openxmlformats.org/officeDocument/2006/math">
                      <m:sSub>
                        <m:sSubPr>
                          <m:ctrlPr>
                            <a:rPr lang="cs-CZ" sz="4400" b="1" i="1" kern="1200" noProof="0" dirty="0" smtClean="0">
                              <a:solidFill>
                                <a:schemeClr val="tx1"/>
                              </a:solidFill>
                              <a:latin typeface="Cambria Math" panose="02040503050406030204" pitchFamily="18" charset="0"/>
                              <a:cs typeface="Times New Roman" panose="02020603050405020304" pitchFamily="18" charset="0"/>
                            </a:rPr>
                          </m:ctrlPr>
                        </m:sSubPr>
                        <m:e>
                          <m:r>
                            <a:rPr lang="cs-CZ" sz="4400" b="1" i="1" kern="1200" noProof="0" dirty="0" smtClean="0">
                              <a:solidFill>
                                <a:schemeClr val="tx1"/>
                              </a:solidFill>
                              <a:latin typeface="Cambria Math" panose="02040503050406030204" pitchFamily="18" charset="0"/>
                              <a:cs typeface="Times New Roman" panose="02020603050405020304" pitchFamily="18" charset="0"/>
                            </a:rPr>
                            <m:t>𝒆</m:t>
                          </m:r>
                        </m:e>
                        <m:sub>
                          <m:r>
                            <a:rPr lang="cs-CZ" sz="4400" b="1" i="1" kern="1200" noProof="0" dirty="0" smtClean="0">
                              <a:solidFill>
                                <a:schemeClr val="tx1"/>
                              </a:solidFill>
                              <a:latin typeface="Cambria Math" panose="02040503050406030204" pitchFamily="18" charset="0"/>
                              <a:cs typeface="Times New Roman" panose="02020603050405020304" pitchFamily="18" charset="0"/>
                            </a:rPr>
                            <m:t>𝑰𝑫</m:t>
                          </m:r>
                        </m:sub>
                      </m:sSub>
                      <m:r>
                        <a:rPr lang="cs-CZ" sz="4400" b="1" i="1" kern="1200" noProof="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cs-CZ" sz="4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𝟎</m:t>
                      </m:r>
                      <m:r>
                        <a:rPr lang="cs-CZ" sz="44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m:t>
                      </m:r>
                    </m:oMath>
                  </m:oMathPara>
                </a14:m>
                <a:endPar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r>
                  <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ZÁPORNÁ DŮCHODOVÁ ELASTICITA POPTÁVKY po </a:t>
                </a:r>
                <a:r>
                  <a:rPr lang="cs-CZ" sz="4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méněcenných statcích </a:t>
                </a:r>
                <a:r>
                  <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plyne z jejich vlastnosti: </a:t>
                </a:r>
              </a:p>
              <a:p>
                <a:pPr marL="857250" indent="-857250" algn="just">
                  <a:lnSpc>
                    <a:spcPct val="115000"/>
                  </a:lnSpc>
                  <a:buFont typeface="+mj-lt"/>
                  <a:buAutoNum type="romanLcPeriod"/>
                </a:pPr>
                <a:r>
                  <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POPTÁVKA po méněcenných statcích KLESÁ;</a:t>
                </a:r>
              </a:p>
              <a:p>
                <a:pPr marL="857250" indent="-857250" algn="just">
                  <a:lnSpc>
                    <a:spcPct val="115000"/>
                  </a:lnSpc>
                  <a:buFont typeface="+mj-lt"/>
                  <a:buAutoNum type="romanLcPeriod"/>
                </a:pPr>
                <a:r>
                  <a:rPr lang="cs-CZ" sz="4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POKLESEM DŮCHODU POPTÁVKA po méněcenných statcích ROSTE.</a:t>
                </a:r>
              </a:p>
            </p:txBody>
          </p:sp>
        </mc:Choice>
        <mc:Fallback xmlns="">
          <p:sp>
            <p:nvSpPr>
              <p:cNvPr id="98" name="Google Shape;98;p14">
                <a:extLst>
                  <a:ext uri="{FF2B5EF4-FFF2-40B4-BE49-F238E27FC236}">
                    <a16:creationId xmlns:a16="http://schemas.microsoft.com/office/drawing/2014/main" id="{8D8E30B7-7093-C611-7814-B0CDC3470E9A}"/>
                  </a:ext>
                </a:extLst>
              </p:cNvPr>
              <p:cNvSpPr txBox="1">
                <a:spLocks noGrp="1" noRot="1" noChangeAspect="1" noMove="1" noResize="1" noEditPoints="1" noAdjustHandles="1" noChangeArrowheads="1" noChangeShapeType="1" noTextEdit="1"/>
              </p:cNvSpPr>
              <p:nvPr>
                <p:ph type="body" idx="1"/>
              </p:nvPr>
            </p:nvSpPr>
            <p:spPr>
              <a:xfrm>
                <a:off x="335666" y="1351249"/>
                <a:ext cx="11215868" cy="4989167"/>
              </a:xfrm>
              <a:prstGeom prst="rect">
                <a:avLst/>
              </a:prstGeom>
              <a:blipFill>
                <a:blip r:embed="rId3"/>
                <a:stretch>
                  <a:fillRect l="-326" t="-1467" r="-1522" b="-978"/>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22BE9630-FB13-D676-6F88-B1B3F53B425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3905109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DF50A5D-0B63-C1B5-9141-6896A5A64C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FDAC61-7AA1-7276-55DB-A44DEF46FEE7}"/>
              </a:ext>
            </a:extLst>
          </p:cNvPr>
          <p:cNvSpPr>
            <a:spLocks noGrp="1"/>
          </p:cNvSpPr>
          <p:nvPr>
            <p:ph type="title"/>
          </p:nvPr>
        </p:nvSpPr>
        <p:spPr>
          <a:xfrm>
            <a:off x="1388963" y="526093"/>
            <a:ext cx="9931078"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00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Důchodová elasticita všech spotřebovávaných statků: </a:t>
            </a:r>
          </a:p>
        </p:txBody>
      </p:sp>
      <p:sp>
        <p:nvSpPr>
          <p:cNvPr id="98" name="Google Shape;98;p14">
            <a:extLst>
              <a:ext uri="{FF2B5EF4-FFF2-40B4-BE49-F238E27FC236}">
                <a16:creationId xmlns:a16="http://schemas.microsoft.com/office/drawing/2014/main" id="{25A6F5F8-9245-27FD-69D1-67C2FDB31717}"/>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lnSpcReduction="10000"/>
          </a:bodyPr>
          <a:lstStyle/>
          <a:p>
            <a:pPr indent="-457200" algn="just">
              <a:lnSpc>
                <a:spcPct val="115000"/>
              </a:lnSpc>
              <a:buFont typeface="Wingdings" panose="05000000000000000000" pitchFamily="2" charset="2"/>
              <a:buChar char="v"/>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Součet důchodových elasticit všech spotřebovávaných statků vynásobených podílem těchto statků na důchodu spotřebitele je roven jedné. </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Vysvětlení: za daných předpokladů (neexistence úspor) zvýšení důchodu vede ke stejnému zvýšení celkové sumy výdajů na všechny spotřebovávané statky.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Výdaje na nákup každého statku = součin jeho ceny a množství.</a:t>
            </a:r>
          </a:p>
        </p:txBody>
      </p:sp>
      <p:sp>
        <p:nvSpPr>
          <p:cNvPr id="99" name="Google Shape;99;p14">
            <a:extLst>
              <a:ext uri="{FF2B5EF4-FFF2-40B4-BE49-F238E27FC236}">
                <a16:creationId xmlns:a16="http://schemas.microsoft.com/office/drawing/2014/main" id="{3CFC76EE-C0CF-6786-4AF1-A5E845C0DCC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990517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27DE5CA-8EC6-8819-AABD-BB8A6FEF71C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C636066-94F9-9938-69EB-A26084AC1C91}"/>
              </a:ext>
            </a:extLst>
          </p:cNvPr>
          <p:cNvSpPr>
            <a:spLocks noGrp="1"/>
          </p:cNvSpPr>
          <p:nvPr>
            <p:ph type="title"/>
          </p:nvPr>
        </p:nvSpPr>
        <p:spPr>
          <a:xfrm>
            <a:off x="1388963" y="526093"/>
            <a:ext cx="9931078"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00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Důchodová elasticita všech spotřebovávaných statků: </a:t>
            </a:r>
          </a:p>
        </p:txBody>
      </p:sp>
      <p:sp>
        <p:nvSpPr>
          <p:cNvPr id="99" name="Google Shape;99;p14">
            <a:extLst>
              <a:ext uri="{FF2B5EF4-FFF2-40B4-BE49-F238E27FC236}">
                <a16:creationId xmlns:a16="http://schemas.microsoft.com/office/drawing/2014/main" id="{4EFEB4CE-4212-8911-B5DE-F250ADE9D81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BA875CD4-E657-AA36-9256-B6EF6834DDAB}"/>
              </a:ext>
            </a:extLst>
          </p:cNvPr>
          <p:cNvPicPr>
            <a:picLocks noChangeAspect="1"/>
          </p:cNvPicPr>
          <p:nvPr/>
        </p:nvPicPr>
        <p:blipFill>
          <a:blip r:embed="rId3"/>
          <a:srcRect t="5889"/>
          <a:stretch/>
        </p:blipFill>
        <p:spPr>
          <a:xfrm>
            <a:off x="358140" y="1803261"/>
            <a:ext cx="11475720" cy="3328809"/>
          </a:xfrm>
          <a:prstGeom prst="rect">
            <a:avLst/>
          </a:prstGeom>
        </p:spPr>
      </p:pic>
    </p:spTree>
    <p:extLst>
      <p:ext uri="{BB962C8B-B14F-4D97-AF65-F5344CB8AC3E}">
        <p14:creationId xmlns:p14="http://schemas.microsoft.com/office/powerpoint/2010/main" val="23718875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2CEF4D7-36AF-6E86-3EBC-BD1C604F48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F9718C-B310-7F3C-EB97-78C14EAD463F}"/>
              </a:ext>
            </a:extLst>
          </p:cNvPr>
          <p:cNvSpPr>
            <a:spLocks noGrp="1"/>
          </p:cNvSpPr>
          <p:nvPr>
            <p:ph type="title"/>
          </p:nvPr>
        </p:nvSpPr>
        <p:spPr>
          <a:xfrm>
            <a:off x="1388963" y="526093"/>
            <a:ext cx="9931078" cy="631690"/>
          </a:xfrm>
        </p:spPr>
        <p:txBody>
          <a:bodyPr>
            <a:noAutofit/>
          </a:bodyPr>
          <a:lstStyle/>
          <a:p>
            <a:pPr marR="0" lvl="0" algn="just"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00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Důchodová elasticita všech spotřebovávaných statků: </a:t>
            </a:r>
          </a:p>
        </p:txBody>
      </p:sp>
      <p:sp>
        <p:nvSpPr>
          <p:cNvPr id="98" name="Google Shape;98;p14">
            <a:extLst>
              <a:ext uri="{FF2B5EF4-FFF2-40B4-BE49-F238E27FC236}">
                <a16:creationId xmlns:a16="http://schemas.microsoft.com/office/drawing/2014/main" id="{DFBEAE8A-97D9-5A82-68E2-CEA07C7A4CB1}"/>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92500" lnSpcReduction="10000"/>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Předchozí rovnice: závěry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struktuře spotřebovávaných statků: </a:t>
            </a:r>
          </a:p>
          <a:p>
            <a:pPr indent="-457200" algn="just">
              <a:lnSpc>
                <a:spcPct val="115000"/>
              </a:lnSpc>
              <a:buFont typeface="Wingdings" panose="05000000000000000000" pitchFamily="2" charset="2"/>
              <a:buChar char="Ø"/>
            </a:pPr>
            <a:r>
              <a:rPr lang="cs-CZ" b="1" i="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Nakupuje-li spotřebitel statek s důchodovou elasticitou vyšší než jedna, musí nakupovat i statek s důchodovou elasticitou nižší než jedna.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Pokud spotřebitel nakupuje nějaké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luxusní statky</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nevyhnutelně nakupuje alespoň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jeden statek nezbytný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nebo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méněcenný.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nemůže</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nakupovat pouze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méněcenné statky</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indent="-45720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elasticita poptávky alespoň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 jednom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statku musí být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kladná.</a:t>
            </a:r>
          </a:p>
          <a:p>
            <a:pPr indent="-457200" algn="just">
              <a:lnSpc>
                <a:spcPct val="115000"/>
              </a:lnSpc>
              <a:buFont typeface="Wingdings" panose="05000000000000000000" pitchFamily="2" charset="2"/>
              <a:buChar char="Ø"/>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BC563AD8-24B3-180E-4AA3-69BAF7A1814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3395056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E62EAF2-E0F2-2EBB-C0D0-C483ADC5EF8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6223640-4E06-72A4-2148-E1B7EF97756F}"/>
              </a:ext>
            </a:extLst>
          </p:cNvPr>
          <p:cNvSpPr>
            <a:spLocks noGrp="1"/>
          </p:cNvSpPr>
          <p:nvPr>
            <p:ph type="title"/>
          </p:nvPr>
        </p:nvSpPr>
        <p:spPr>
          <a:xfrm>
            <a:off x="1388962" y="526093"/>
            <a:ext cx="10532961"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DŮCHODU NA POPTÁVKU – SHRNUTÍ</a:t>
            </a:r>
          </a:p>
        </p:txBody>
      </p:sp>
      <p:sp>
        <p:nvSpPr>
          <p:cNvPr id="98" name="Google Shape;98;p14">
            <a:extLst>
              <a:ext uri="{FF2B5EF4-FFF2-40B4-BE49-F238E27FC236}">
                <a16:creationId xmlns:a16="http://schemas.microsoft.com/office/drawing/2014/main" id="{E88CAD61-502B-BE9B-C7D6-A2D9F507CB79}"/>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indent="-457200" algn="just">
              <a:lnSpc>
                <a:spcPct val="115000"/>
              </a:lnSpc>
              <a:buFont typeface="Wingdings" panose="05000000000000000000" pitchFamily="2" charset="2"/>
              <a:buChar char="ü"/>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Změna důchodu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vede k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posunu křivky poptávky. </a:t>
            </a:r>
          </a:p>
          <a:p>
            <a:pPr marL="514350" indent="-514350" algn="just">
              <a:lnSpc>
                <a:spcPct val="115000"/>
              </a:lnSpc>
              <a:buFont typeface="+mj-lt"/>
              <a:buAutoNum type="arabi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Normální statky: </a:t>
            </a:r>
          </a:p>
          <a:p>
            <a:pPr marL="514350" indent="-51435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Růst důchodu – posun křivky poptávky doprava: růst poptávky; </a:t>
            </a:r>
          </a:p>
          <a:p>
            <a:pPr marL="514350" indent="-51435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Pokles důchodu – pokles poptávky: posun křivky poptávky doleva.</a:t>
            </a:r>
          </a:p>
          <a:p>
            <a:pPr marL="514350" indent="-514350" algn="just">
              <a:lnSpc>
                <a:spcPct val="115000"/>
              </a:lnSpc>
              <a:buFont typeface="+mj-lt"/>
              <a:buAutoNum type="arabi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Méněcenné statky: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růst důchodu vede k poklesu poptávky – posunu křivky poptávky doleva. </a:t>
            </a:r>
            <a:endPar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Ø"/>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29C5DB13-B764-BEBF-935B-C426EC4648E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37125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7AA7BB8-1226-A27E-81AC-0720047F93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7DE585-941B-B11A-987D-EF4BA044D8F0}"/>
              </a:ext>
            </a:extLst>
          </p:cNvPr>
          <p:cNvSpPr>
            <a:spLocks noGrp="1"/>
          </p:cNvSpPr>
          <p:nvPr>
            <p:ph type="title"/>
          </p:nvPr>
        </p:nvSpPr>
        <p:spPr>
          <a:xfrm>
            <a:off x="1388962" y="526093"/>
            <a:ext cx="10532961"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 ceny statku na poptávané množství</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52119A2A-6457-836E-3EE4-D1A6EC91BA77}"/>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92500" lnSpcReduction="20000"/>
          </a:bodyPr>
          <a:lstStyle/>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Zkoumání vlivu změny ceny statku X:</a:t>
            </a:r>
          </a:p>
          <a:p>
            <a:pPr indent="-457200" algn="just">
              <a:lnSpc>
                <a:spcPct val="115000"/>
              </a:lnSpc>
              <a:buFont typeface="Wingdings" panose="05000000000000000000" pitchFamily="2" charset="2"/>
              <a:buChar char="ü"/>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cena statku Y a peněžní důchod = konstantní. </a:t>
            </a:r>
          </a:p>
          <a:p>
            <a:pPr indent="-457200" algn="just">
              <a:lnSpc>
                <a:spcPct val="115000"/>
              </a:lnSpc>
              <a:buFont typeface="Wingdings" panose="05000000000000000000" pitchFamily="2" charset="2"/>
              <a:buChar char="ü"/>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q"/>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Indiferenční analýza:</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ceny – projev na linii rozpočtu: posouvá se, „pootáčí“. </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Důsledek: změna optimální kombinace statků X a Y;</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Linie rozpočtu – tečna jiné IC =&gt; mění se úroveň užitku. </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 rozdíl od změny důchodu: mění se nejen poloha, ale i směrnice linie rozpočtu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MRS</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mění se relativní cena statků X a Y. =&gt; </a:t>
            </a:r>
          </a:p>
          <a:p>
            <a:pPr indent="-457200" algn="just">
              <a:lnSpc>
                <a:spcPct val="115000"/>
              </a:lnSpc>
              <a:buFont typeface="Wingdings" panose="05000000000000000000" pitchFamily="2" charset="2"/>
              <a:buChar char="ü"/>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musí změnit i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MRS</a:t>
            </a:r>
            <a:r>
              <a:rPr lang="cs-CZ" sz="2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optimální kombinace statků.</a:t>
            </a:r>
            <a:endPar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Wingdings" panose="05000000000000000000" pitchFamily="2" charset="2"/>
              <a:buChar char="Ø"/>
            </a:pP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F7B3697C-8276-FCA4-C327-47356F17D3D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177195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67B47C7-7BDA-089B-61C1-CD23885381D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3F71D5-D041-CCB9-E4CF-53BAF1826EB6}"/>
              </a:ext>
            </a:extLst>
          </p:cNvPr>
          <p:cNvSpPr>
            <a:spLocks noGrp="1"/>
          </p:cNvSpPr>
          <p:nvPr>
            <p:ph type="title"/>
          </p:nvPr>
        </p:nvSpPr>
        <p:spPr>
          <a:xfrm>
            <a:off x="1388962" y="526093"/>
            <a:ext cx="10532961"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spotřební křivka</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4CE06150-7068-E3B5-358B-83EF2D3C3BA1}"/>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lnSpcReduction="10000"/>
          </a:bodyPr>
          <a:lstStyle/>
          <a:p>
            <a:pPr indent="-457200" algn="just">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Spojení bodů optima pro jednotlivé úrovně ceny statku X:</a:t>
            </a:r>
          </a:p>
          <a:p>
            <a:pPr indent="-4572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Cenovou </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spotřební křivka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Price</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Consumption</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Curve</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PCC) / Cenová stezka expanze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Price</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Expansion</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Path</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PEP)]: </a:t>
            </a:r>
          </a:p>
          <a:p>
            <a:pPr indent="-457200" algn="just">
              <a:lnSpc>
                <a:spcPct val="115000"/>
              </a:lnSpc>
              <a:buFont typeface="Wingdings" panose="05000000000000000000" pitchFamily="2" charset="2"/>
              <a:buChar char="ü"/>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PCC:</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sz="36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soubor kombinací statků X a Y maximalizujících užitek spotřebitele při různých cenách statku X (za jinak nezměněných okolností).</a:t>
            </a:r>
          </a:p>
        </p:txBody>
      </p:sp>
      <p:sp>
        <p:nvSpPr>
          <p:cNvPr id="99" name="Google Shape;99;p14">
            <a:extLst>
              <a:ext uri="{FF2B5EF4-FFF2-40B4-BE49-F238E27FC236}">
                <a16:creationId xmlns:a16="http://schemas.microsoft.com/office/drawing/2014/main" id="{B5F7C980-279B-F81D-CE9B-D49A27BD370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261234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388963" y="526093"/>
            <a:ext cx="9931078" cy="631690"/>
          </a:xfrm>
        </p:spPr>
        <p:txBody>
          <a:bodyPr>
            <a:noAutofit/>
          </a:bodyPr>
          <a:lstStyle/>
          <a:p>
            <a:r>
              <a:rPr lang="cs-CZ" sz="2800" b="1" dirty="0"/>
              <a:t>Individuální poptávka</a:t>
            </a:r>
          </a:p>
        </p:txBody>
      </p:sp>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300942" y="1157782"/>
                <a:ext cx="11620982" cy="5277741"/>
              </a:xfrm>
              <a:prstGeom prst="rect">
                <a:avLst/>
              </a:prstGeom>
              <a:noFill/>
              <a:ln>
                <a:noFill/>
              </a:ln>
            </p:spPr>
            <p:txBody>
              <a:bodyPr spcFirstLastPara="1" wrap="square" lIns="91425" tIns="45700" rIns="91425" bIns="45700" anchor="t" anchorCtr="0">
                <a:normAutofit/>
              </a:bodyPr>
              <a:lstStyle/>
              <a:p>
                <a:pPr marL="342900" algn="just">
                  <a:lnSpc>
                    <a:spcPct val="115000"/>
                  </a:lnSpc>
                </a:pPr>
                <a:r>
                  <a:rPr lang="cs-CZ" sz="2400" b="1" noProof="0" dirty="0">
                    <a:solidFill>
                      <a:schemeClr val="tx1"/>
                    </a:solidFill>
                    <a:effectLst/>
                    <a:latin typeface="Times New Roman" panose="02020603050405020304" pitchFamily="18" charset="0"/>
                    <a:cs typeface="Times New Roman" panose="02020603050405020304" pitchFamily="18" charset="0"/>
                  </a:rPr>
                  <a:t>Možno sestavit poptávkovou funkci, která tuto závislost vyjadřuje, a zabývat se vlivem jednotlivých faktorů.</a:t>
                </a:r>
              </a:p>
              <a:p>
                <a:pPr marL="342900" algn="just">
                  <a:lnSpc>
                    <a:spcPct val="115000"/>
                  </a:lnSpc>
                  <a:buFont typeface="Wingdings" panose="05000000000000000000" pitchFamily="2" charset="2"/>
                  <a:buChar char="ü"/>
                </a:pPr>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ü"/>
                </a:pPr>
                <a:r>
                  <a:rPr lang="cs-CZ" sz="2400" b="1" noProof="0" dirty="0">
                    <a:solidFill>
                      <a:schemeClr val="tx1"/>
                    </a:solidFill>
                    <a:effectLst/>
                    <a:latin typeface="Times New Roman" panose="02020603050405020304" pitchFamily="18" charset="0"/>
                    <a:cs typeface="Times New Roman" panose="02020603050405020304" pitchFamily="18" charset="0"/>
                  </a:rPr>
                  <a:t>Tvar poptávkové funkce pro </a:t>
                </a:r>
                <a:r>
                  <a:rPr lang="cs-CZ" sz="2400" b="1" noProof="0" dirty="0">
                    <a:solidFill>
                      <a:srgbClr val="FF0000"/>
                    </a:solidFill>
                    <a:effectLst/>
                    <a:latin typeface="Times New Roman" panose="02020603050405020304" pitchFamily="18" charset="0"/>
                    <a:cs typeface="Times New Roman" panose="02020603050405020304" pitchFamily="18" charset="0"/>
                  </a:rPr>
                  <a:t>n</a:t>
                </a:r>
                <a:r>
                  <a:rPr lang="cs-CZ" sz="2400" b="1" noProof="0" dirty="0">
                    <a:solidFill>
                      <a:schemeClr val="tx1"/>
                    </a:solidFill>
                    <a:effectLst/>
                    <a:latin typeface="Times New Roman" panose="02020603050405020304" pitchFamily="18" charset="0"/>
                    <a:cs typeface="Times New Roman" panose="02020603050405020304" pitchFamily="18" charset="0"/>
                  </a:rPr>
                  <a:t> </a:t>
                </a:r>
                <a:r>
                  <a:rPr lang="cs-CZ" sz="2400" b="1" noProof="0" dirty="0">
                    <a:solidFill>
                      <a:srgbClr val="FF0000"/>
                    </a:solidFill>
                    <a:effectLst/>
                    <a:latin typeface="Times New Roman" panose="02020603050405020304" pitchFamily="18" charset="0"/>
                    <a:cs typeface="Times New Roman" panose="02020603050405020304" pitchFamily="18" charset="0"/>
                  </a:rPr>
                  <a:t>spotřebovávaných statků </a:t>
                </a:r>
                <a:r>
                  <a:rPr lang="cs-CZ" sz="2400" b="1" noProof="0" dirty="0">
                    <a:solidFill>
                      <a:schemeClr val="tx1"/>
                    </a:solidFill>
                    <a:effectLst/>
                    <a:latin typeface="Times New Roman" panose="02020603050405020304" pitchFamily="18" charset="0"/>
                    <a:cs typeface="Times New Roman" panose="02020603050405020304" pitchFamily="18" charset="0"/>
                  </a:rPr>
                  <a:t>za uvedených předpokladů:</a:t>
                </a: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nn-NO" sz="2400" b="1" i="1" noProof="0" dirty="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latin typeface="Cambria Math" panose="02040503050406030204" pitchFamily="18" charset="0"/>
                              <a:cs typeface="Times New Roman" panose="02020603050405020304" pitchFamily="18" charset="0"/>
                            </a:rPr>
                            <m:t>𝑿</m:t>
                          </m:r>
                        </m:e>
                        <m:sub>
                          <m:r>
                            <a:rPr lang="cs-CZ" sz="2400" b="1" i="1" noProof="0" dirty="0" smtClean="0">
                              <a:solidFill>
                                <a:schemeClr val="tx1"/>
                              </a:solidFill>
                              <a:effectLst/>
                              <a:latin typeface="Cambria Math" panose="02040503050406030204" pitchFamily="18" charset="0"/>
                              <a:cs typeface="Times New Roman" panose="02020603050405020304" pitchFamily="18" charset="0"/>
                            </a:rPr>
                            <m:t>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 </m:t>
                      </m:r>
                      <m:sSub>
                        <m:sSubPr>
                          <m:ctrlPr>
                            <a:rPr lang="nn-NO" sz="2400" b="1" i="1" noProof="0" dirty="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latin typeface="Cambria Math" panose="02040503050406030204" pitchFamily="18" charset="0"/>
                              <a:cs typeface="Times New Roman" panose="02020603050405020304" pitchFamily="18" charset="0"/>
                            </a:rPr>
                            <m:t>𝒇</m:t>
                          </m:r>
                        </m:e>
                        <m:sub>
                          <m:r>
                            <a:rPr lang="cs-CZ" sz="2400" b="1" i="1" noProof="0" dirty="0" smtClean="0">
                              <a:solidFill>
                                <a:schemeClr val="tx1"/>
                              </a:solidFill>
                              <a:effectLst/>
                              <a:latin typeface="Cambria Math" panose="02040503050406030204" pitchFamily="18" charset="0"/>
                              <a:cs typeface="Times New Roman" panose="02020603050405020304" pitchFamily="18" charset="0"/>
                            </a:rPr>
                            <m:t>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noProof="0" dirty="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latin typeface="Cambria Math" panose="02040503050406030204" pitchFamily="18" charset="0"/>
                              <a:cs typeface="Times New Roman" panose="02020603050405020304" pitchFamily="18" charset="0"/>
                            </a:rPr>
                            <m:t>𝑷</m:t>
                          </m:r>
                        </m:e>
                        <m:sub>
                          <m:r>
                            <a:rPr lang="cs-CZ" sz="2400" b="1" i="1" noProof="0" dirty="0" smtClean="0">
                              <a:solidFill>
                                <a:schemeClr val="tx1"/>
                              </a:solidFill>
                              <a:effectLst/>
                              <a:latin typeface="Cambria Math" panose="02040503050406030204" pitchFamily="18" charset="0"/>
                              <a:cs typeface="Times New Roman" panose="02020603050405020304" pitchFamily="18" charset="0"/>
                            </a:rPr>
                            <m:t>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smtClean="0">
                              <a:solidFill>
                                <a:schemeClr val="tx1"/>
                              </a:solidFill>
                              <a:latin typeface="Cambria Math" panose="02040503050406030204" pitchFamily="18" charset="0"/>
                              <a:cs typeface="Times New Roman" panose="02020603050405020304" pitchFamily="18" charset="0"/>
                            </a:rPr>
                            <m:t>𝟐</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 </m:t>
                      </m:r>
                      <m:sSub>
                        <m:sSubPr>
                          <m:ctrlPr>
                            <a:rPr lang="nn-NO" sz="2400" b="1" i="1" noProof="0" dirty="0" smtClean="0">
                              <a:solidFill>
                                <a:schemeClr val="tx1"/>
                              </a:solidFill>
                              <a:effectLs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latin typeface="Cambria Math" panose="02040503050406030204" pitchFamily="18" charset="0"/>
                              <a:cs typeface="Times New Roman" panose="02020603050405020304" pitchFamily="18" charset="0"/>
                            </a:rPr>
                            <m:t>𝑷</m:t>
                          </m:r>
                        </m:e>
                        <m:sub>
                          <m:r>
                            <a:rPr lang="cs-CZ" sz="2400" b="1" i="1" noProof="0" dirty="0" smtClean="0">
                              <a:solidFill>
                                <a:schemeClr val="tx1"/>
                              </a:solidFill>
                              <a:effectLst/>
                              <a:latin typeface="Cambria Math" panose="02040503050406030204" pitchFamily="18" charset="0"/>
                              <a:cs typeface="Times New Roman" panose="02020603050405020304" pitchFamily="18" charset="0"/>
                            </a:rPr>
                            <m:t>𝒏</m:t>
                          </m:r>
                        </m:sub>
                      </m:sSub>
                      <m:r>
                        <a:rPr lang="cs-CZ" sz="2400" b="1" i="1" noProof="0" dirty="0" smtClean="0">
                          <a:solidFill>
                            <a:schemeClr val="tx1"/>
                          </a:solidFill>
                          <a:effectLst/>
                          <a:latin typeface="Cambria Math" panose="02040503050406030204" pitchFamily="18" charset="0"/>
                          <a:cs typeface="Times New Roman" panose="02020603050405020304" pitchFamily="18" charset="0"/>
                        </a:rPr>
                        <m:t>,</m:t>
                      </m:r>
                      <m:r>
                        <a:rPr lang="nn-NO" sz="2400" b="1" i="1" noProof="0" dirty="0" smtClean="0">
                          <a:solidFill>
                            <a:schemeClr val="tx1"/>
                          </a:solidFill>
                          <a:effectLst/>
                          <a:latin typeface="Cambria Math" panose="02040503050406030204" pitchFamily="18" charset="0"/>
                          <a:cs typeface="Times New Roman" panose="02020603050405020304" pitchFamily="18" charset="0"/>
                        </a:rPr>
                        <m:t> </m:t>
                      </m:r>
                      <m:r>
                        <a:rPr lang="nn-NO" sz="2400" b="1" i="1" noProof="0" dirty="0" smtClean="0">
                          <a:solidFill>
                            <a:schemeClr val="tx1"/>
                          </a:solidFill>
                          <a:effectLst/>
                          <a:latin typeface="Cambria Math" panose="02040503050406030204" pitchFamily="18" charset="0"/>
                          <a:cs typeface="Times New Roman" panose="02020603050405020304" pitchFamily="18" charset="0"/>
                        </a:rPr>
                        <m:t>𝑰</m:t>
                      </m:r>
                      <m:r>
                        <a:rPr lang="nn-NO" sz="2400" b="1" i="1" noProof="0" dirty="0" smtClean="0">
                          <a:solidFill>
                            <a:schemeClr val="tx1"/>
                          </a:solidFill>
                          <a:effectLst/>
                          <a:latin typeface="Cambria Math" panose="02040503050406030204" pitchFamily="18" charset="0"/>
                          <a:cs typeface="Times New Roman" panose="02020603050405020304" pitchFamily="18" charset="0"/>
                        </a:rPr>
                        <m:t>)</m:t>
                      </m:r>
                    </m:oMath>
                  </m:oMathPara>
                </a14:m>
                <a:endParaRPr lang="nn-NO" sz="2400" b="1" noProof="0" dirty="0">
                  <a:solidFill>
                    <a:schemeClr val="tx1"/>
                  </a:solidFill>
                  <a:effectLst/>
                  <a:latin typeface="Times New Roman" panose="02020603050405020304" pitchFamily="18" charset="0"/>
                  <a:cs typeface="Times New Roman" panose="02020603050405020304" pitchFamily="18" charset="0"/>
                </a:endParaRP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𝑿</m:t>
                          </m:r>
                        </m:e>
                        <m:sub>
                          <m:r>
                            <a:rPr lang="cs-CZ" sz="2400" b="1" i="1" dirty="0" smtClean="0">
                              <a:solidFill>
                                <a:schemeClr val="tx1"/>
                              </a:solidFill>
                              <a:latin typeface="Cambria Math" panose="02040503050406030204" pitchFamily="18" charset="0"/>
                              <a:cs typeface="Times New Roman" panose="02020603050405020304" pitchFamily="18" charset="0"/>
                            </a:rPr>
                            <m:t>𝟐</m:t>
                          </m:r>
                        </m:sub>
                      </m:sSub>
                      <m:r>
                        <a:rPr lang="nn-NO" sz="2400" b="1" i="1" dirty="0">
                          <a:solidFill>
                            <a:schemeClr val="tx1"/>
                          </a:solidFill>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𝒇</m:t>
                          </m:r>
                        </m:e>
                        <m:sub>
                          <m:r>
                            <a:rPr lang="cs-CZ" sz="2400" b="1" i="1" dirty="0" smtClean="0">
                              <a:solidFill>
                                <a:schemeClr val="tx1"/>
                              </a:solidFill>
                              <a:latin typeface="Cambria Math" panose="02040503050406030204" pitchFamily="18" charset="0"/>
                              <a:cs typeface="Times New Roman" panose="02020603050405020304" pitchFamily="18" charset="0"/>
                            </a:rPr>
                            <m:t>𝟐</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𝟐</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 </m:t>
                      </m:r>
                      <m:r>
                        <a:rPr lang="nn-NO" sz="2400" b="1" i="1" noProof="0" dirty="0" smtClean="0">
                          <a:solidFill>
                            <a:schemeClr val="tx1"/>
                          </a:solidFill>
                          <a:effectLst/>
                          <a:latin typeface="Cambria Math" panose="02040503050406030204" pitchFamily="18" charset="0"/>
                          <a:cs typeface="Times New Roman" panose="02020603050405020304" pitchFamily="18" charset="0"/>
                        </a:rPr>
                        <m:t>𝑰</m:t>
                      </m:r>
                      <m:r>
                        <a:rPr lang="nn-NO" sz="2400" b="1" i="1" noProof="0" dirty="0" smtClean="0">
                          <a:solidFill>
                            <a:schemeClr val="tx1"/>
                          </a:solidFill>
                          <a:effectLst/>
                          <a:latin typeface="Cambria Math" panose="02040503050406030204" pitchFamily="18" charset="0"/>
                          <a:cs typeface="Times New Roman" panose="02020603050405020304" pitchFamily="18" charset="0"/>
                        </a:rPr>
                        <m:t>)</m:t>
                      </m:r>
                    </m:oMath>
                  </m:oMathPara>
                </a14:m>
                <a:endParaRPr lang="nn-NO" sz="2400" b="1" noProof="0" dirty="0">
                  <a:solidFill>
                    <a:schemeClr val="tx1"/>
                  </a:solidFill>
                  <a:effectLst/>
                  <a:latin typeface="Times New Roman" panose="02020603050405020304" pitchFamily="18" charset="0"/>
                  <a:cs typeface="Times New Roman" panose="02020603050405020304" pitchFamily="18" charset="0"/>
                </a:endParaRPr>
              </a:p>
              <a:p>
                <a:pPr marL="0" indent="0" algn="just">
                  <a:lnSpc>
                    <a:spcPct val="115000"/>
                  </a:lnSpc>
                  <a:buNone/>
                </a:pPr>
                <a14:m>
                  <m:oMathPara xmlns:m="http://schemas.openxmlformats.org/officeDocument/2006/math">
                    <m:oMathParaPr>
                      <m:jc m:val="centerGroup"/>
                    </m:oMathParaPr>
                    <m:oMath xmlns:m="http://schemas.openxmlformats.org/officeDocument/2006/math">
                      <m:r>
                        <a:rPr lang="nn-NO" sz="2400" b="1" i="1" noProof="0" dirty="0" smtClean="0">
                          <a:solidFill>
                            <a:schemeClr val="tx1"/>
                          </a:solidFill>
                          <a:effectLst/>
                          <a:latin typeface="Cambria Math" panose="02040503050406030204" pitchFamily="18" charset="0"/>
                          <a:cs typeface="Times New Roman" panose="02020603050405020304" pitchFamily="18" charset="0"/>
                        </a:rPr>
                        <m:t>:</m:t>
                      </m:r>
                    </m:oMath>
                  </m:oMathPara>
                </a14:m>
                <a:endParaRPr lang="nn-NO" sz="2400" b="1" noProof="0" dirty="0">
                  <a:solidFill>
                    <a:schemeClr val="tx1"/>
                  </a:solidFill>
                  <a:effectLst/>
                  <a:latin typeface="Times New Roman" panose="02020603050405020304" pitchFamily="18" charset="0"/>
                  <a:cs typeface="Times New Roman" panose="02020603050405020304" pitchFamily="18" charset="0"/>
                </a:endParaRPr>
              </a:p>
              <a:p>
                <a:pPr marL="0" indent="0" algn="just">
                  <a:lnSpc>
                    <a:spcPct val="115000"/>
                  </a:lnSpc>
                  <a:buNone/>
                </a:pPr>
                <a14:m>
                  <m:oMathPara xmlns:m="http://schemas.openxmlformats.org/officeDocument/2006/math">
                    <m:oMathParaPr>
                      <m:jc m:val="centerGroup"/>
                    </m:oMathParaPr>
                    <m:oMath xmlns:m="http://schemas.openxmlformats.org/officeDocument/2006/math">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𝑿</m:t>
                          </m:r>
                        </m:e>
                        <m:sub>
                          <m:r>
                            <a:rPr lang="cs-CZ" sz="2400" b="1" i="1" dirty="0" smtClean="0">
                              <a:solidFill>
                                <a:schemeClr val="tx1"/>
                              </a:solidFill>
                              <a:latin typeface="Cambria Math" panose="02040503050406030204" pitchFamily="18" charset="0"/>
                              <a:cs typeface="Times New Roman" panose="02020603050405020304" pitchFamily="18" charset="0"/>
                            </a:rPr>
                            <m:t>𝒏</m:t>
                          </m:r>
                        </m:sub>
                      </m:sSub>
                      <m:r>
                        <a:rPr lang="nn-NO" sz="2400" b="1" i="1" dirty="0">
                          <a:solidFill>
                            <a:schemeClr val="tx1"/>
                          </a:solidFill>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𝒇</m:t>
                          </m:r>
                        </m:e>
                        <m:sub>
                          <m:r>
                            <a:rPr lang="cs-CZ" sz="2400" b="1" i="1" dirty="0" smtClean="0">
                              <a:solidFill>
                                <a:schemeClr val="tx1"/>
                              </a:solidFill>
                              <a:latin typeface="Cambria Math" panose="02040503050406030204" pitchFamily="18" charset="0"/>
                              <a:cs typeface="Times New Roman" panose="02020603050405020304" pitchFamily="18" charset="0"/>
                            </a:rPr>
                            <m:t>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𝟐</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m:t>
                      </m:r>
                      <m:sSub>
                        <m:sSubPr>
                          <m:ctrlPr>
                            <a:rPr lang="nn-NO" sz="2400" b="1" i="1" dirty="0">
                              <a:solidFill>
                                <a:schemeClr val="tx1"/>
                              </a:solidFill>
                              <a:latin typeface="Cambria Math" panose="02040503050406030204" pitchFamily="18" charset="0"/>
                              <a:cs typeface="Times New Roman" panose="02020603050405020304" pitchFamily="18" charset="0"/>
                            </a:rPr>
                          </m:ctrlPr>
                        </m:sSubPr>
                        <m:e>
                          <m:r>
                            <a:rPr lang="cs-CZ" sz="2400" b="1" i="1" dirty="0">
                              <a:solidFill>
                                <a:schemeClr val="tx1"/>
                              </a:solidFill>
                              <a:latin typeface="Cambria Math" panose="02040503050406030204" pitchFamily="18" charset="0"/>
                              <a:cs typeface="Times New Roman" panose="02020603050405020304" pitchFamily="18" charset="0"/>
                            </a:rPr>
                            <m:t>𝑷</m:t>
                          </m:r>
                        </m:e>
                        <m:sub>
                          <m:r>
                            <a:rPr lang="cs-CZ" sz="2400" b="1" i="1" dirty="0">
                              <a:solidFill>
                                <a:schemeClr val="tx1"/>
                              </a:solidFill>
                              <a:latin typeface="Cambria Math" panose="02040503050406030204" pitchFamily="18" charset="0"/>
                              <a:cs typeface="Times New Roman" panose="02020603050405020304" pitchFamily="18" charset="0"/>
                            </a:rPr>
                            <m:t>𝒏</m:t>
                          </m:r>
                        </m:sub>
                      </m:sSub>
                      <m:r>
                        <a:rPr lang="nn-NO" sz="2400" b="1" i="1" noProof="0" dirty="0" smtClean="0">
                          <a:solidFill>
                            <a:schemeClr val="tx1"/>
                          </a:solidFill>
                          <a:effectLst/>
                          <a:latin typeface="Cambria Math" panose="02040503050406030204" pitchFamily="18" charset="0"/>
                          <a:cs typeface="Times New Roman" panose="02020603050405020304" pitchFamily="18" charset="0"/>
                        </a:rPr>
                        <m:t>, </m:t>
                      </m:r>
                      <m:r>
                        <a:rPr lang="nn-NO" sz="2400" b="1" i="1" noProof="0" dirty="0" smtClean="0">
                          <a:solidFill>
                            <a:schemeClr val="tx1"/>
                          </a:solidFill>
                          <a:effectLst/>
                          <a:latin typeface="Cambria Math" panose="02040503050406030204" pitchFamily="18" charset="0"/>
                          <a:cs typeface="Times New Roman" panose="02020603050405020304" pitchFamily="18" charset="0"/>
                        </a:rPr>
                        <m:t>𝑰</m:t>
                      </m:r>
                      <m:r>
                        <a:rPr lang="nn-NO" sz="2400" b="1" i="1" noProof="0" dirty="0" smtClean="0">
                          <a:solidFill>
                            <a:schemeClr val="tx1"/>
                          </a:solidFill>
                          <a:effectLst/>
                          <a:latin typeface="Cambria Math" panose="02040503050406030204" pitchFamily="18" charset="0"/>
                          <a:cs typeface="Times New Roman" panose="02020603050405020304" pitchFamily="18" charset="0"/>
                        </a:rPr>
                        <m:t>),</m:t>
                      </m:r>
                    </m:oMath>
                  </m:oMathPara>
                </a14:m>
                <a:endParaRPr lang="cs-CZ" sz="2400" b="1" noProof="0" dirty="0">
                  <a:solidFill>
                    <a:schemeClr val="tx1"/>
                  </a:solidFill>
                  <a:effectLst/>
                  <a:latin typeface="Times New Roman" panose="02020603050405020304" pitchFamily="18" charset="0"/>
                  <a:cs typeface="Times New Roman" panose="02020603050405020304" pitchFamily="18" charset="0"/>
                </a:endParaRPr>
              </a:p>
              <a:p>
                <a:pPr marL="342900" algn="just">
                  <a:lnSpc>
                    <a:spcPct val="115000"/>
                  </a:lnSpc>
                  <a:buFont typeface="Wingdings" panose="05000000000000000000" pitchFamily="2" charset="2"/>
                  <a:buChar char="Ø"/>
                </a:pPr>
                <a14:m>
                  <m:oMath xmlns:m="http://schemas.openxmlformats.org/officeDocument/2006/math">
                    <m:sSub>
                      <m:sSubPr>
                        <m:ctrlPr>
                          <a:rPr lang="nn-NO"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𝑿</m:t>
                        </m:r>
                      </m:e>
                      <m:sub>
                        <m:r>
                          <a:rPr lang="cs-CZ"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𝟏</m:t>
                        </m:r>
                      </m:sub>
                    </m:sSub>
                  </m:oMath>
                </a14:m>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až </a:t>
                </a:r>
                <a14:m>
                  <m:oMath xmlns:m="http://schemas.openxmlformats.org/officeDocument/2006/math">
                    <m:sSub>
                      <m:sSubPr>
                        <m:ctrlPr>
                          <a:rPr lang="nn-NO" sz="2400" b="1" i="1" dirty="0">
                            <a:solidFill>
                              <a:schemeClr val="tx1"/>
                            </a:solidFill>
                            <a:highlight>
                              <a:srgbClr val="FFFF00"/>
                            </a:highlight>
                            <a:latin typeface="Cambria Math" panose="02040503050406030204" pitchFamily="18" charset="0"/>
                            <a:cs typeface="Times New Roman" panose="02020603050405020304" pitchFamily="18" charset="0"/>
                          </a:rPr>
                        </m:ctrlPr>
                      </m:sSubPr>
                      <m:e>
                        <m:r>
                          <a:rPr lang="cs-CZ" sz="2400" b="1" i="1" dirty="0">
                            <a:solidFill>
                              <a:schemeClr val="tx1"/>
                            </a:solidFill>
                            <a:highlight>
                              <a:srgbClr val="FFFF00"/>
                            </a:highlight>
                            <a:latin typeface="Cambria Math" panose="02040503050406030204" pitchFamily="18" charset="0"/>
                            <a:cs typeface="Times New Roman" panose="02020603050405020304" pitchFamily="18" charset="0"/>
                          </a:rPr>
                          <m:t>𝑿</m:t>
                        </m:r>
                      </m:e>
                      <m:sub>
                        <m:r>
                          <a:rPr lang="cs-CZ" sz="2400" b="1" i="1" dirty="0">
                            <a:solidFill>
                              <a:schemeClr val="tx1"/>
                            </a:solidFill>
                            <a:highlight>
                              <a:srgbClr val="FFFF00"/>
                            </a:highlight>
                            <a:latin typeface="Cambria Math" panose="02040503050406030204" pitchFamily="18" charset="0"/>
                            <a:cs typeface="Times New Roman" panose="02020603050405020304" pitchFamily="18" charset="0"/>
                          </a:rPr>
                          <m:t>𝒏</m:t>
                        </m:r>
                      </m:sub>
                    </m:sSub>
                  </m:oMath>
                </a14:m>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 poptávané množství jednotlivých statků,</a:t>
                </a:r>
              </a:p>
              <a:p>
                <a:pPr marL="342900" algn="just">
                  <a:lnSpc>
                    <a:spcPct val="115000"/>
                  </a:lnSpc>
                  <a:buFont typeface="Wingdings" panose="05000000000000000000" pitchFamily="2" charset="2"/>
                  <a:buChar char="Ø"/>
                </a:pPr>
                <a14:m>
                  <m:oMath xmlns:m="http://schemas.openxmlformats.org/officeDocument/2006/math">
                    <m:sSub>
                      <m:sSubPr>
                        <m:ctrlPr>
                          <a:rPr lang="nn-NO"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ctrlPr>
                      </m:sSubPr>
                      <m:e>
                        <m:r>
                          <a:rPr lang="cs-CZ"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𝑷</m:t>
                        </m:r>
                      </m:e>
                      <m:sub>
                        <m:r>
                          <a:rPr lang="cs-CZ" sz="2400" b="1" i="1" noProof="0" dirty="0" smtClean="0">
                            <a:solidFill>
                              <a:schemeClr val="tx1"/>
                            </a:solidFill>
                            <a:effectLst/>
                            <a:highlight>
                              <a:srgbClr val="FFFF00"/>
                            </a:highlight>
                            <a:latin typeface="Cambria Math" panose="02040503050406030204" pitchFamily="18" charset="0"/>
                            <a:cs typeface="Times New Roman" panose="02020603050405020304" pitchFamily="18" charset="0"/>
                          </a:rPr>
                          <m:t>𝟏</m:t>
                        </m:r>
                      </m:sub>
                    </m:sSub>
                  </m:oMath>
                </a14:m>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až </a:t>
                </a:r>
                <a14:m>
                  <m:oMath xmlns:m="http://schemas.openxmlformats.org/officeDocument/2006/math">
                    <m:sSub>
                      <m:sSubPr>
                        <m:ctrlPr>
                          <a:rPr lang="nn-NO" sz="2400" b="1" i="1" dirty="0">
                            <a:solidFill>
                              <a:schemeClr val="tx1"/>
                            </a:solidFill>
                            <a:highlight>
                              <a:srgbClr val="FFFF00"/>
                            </a:highlight>
                            <a:latin typeface="Cambria Math" panose="02040503050406030204" pitchFamily="18" charset="0"/>
                            <a:cs typeface="Times New Roman" panose="02020603050405020304" pitchFamily="18" charset="0"/>
                          </a:rPr>
                        </m:ctrlPr>
                      </m:sSubPr>
                      <m:e>
                        <m:r>
                          <a:rPr lang="cs-CZ" sz="2400" b="1" i="1" dirty="0">
                            <a:solidFill>
                              <a:schemeClr val="tx1"/>
                            </a:solidFill>
                            <a:highlight>
                              <a:srgbClr val="FFFF00"/>
                            </a:highlight>
                            <a:latin typeface="Cambria Math" panose="02040503050406030204" pitchFamily="18" charset="0"/>
                            <a:cs typeface="Times New Roman" panose="02020603050405020304" pitchFamily="18" charset="0"/>
                          </a:rPr>
                          <m:t>𝑷</m:t>
                        </m:r>
                      </m:e>
                      <m:sub>
                        <m:r>
                          <a:rPr lang="cs-CZ" sz="2400" b="1" i="1" dirty="0">
                            <a:solidFill>
                              <a:schemeClr val="tx1"/>
                            </a:solidFill>
                            <a:highlight>
                              <a:srgbClr val="FFFF00"/>
                            </a:highlight>
                            <a:latin typeface="Cambria Math" panose="02040503050406030204" pitchFamily="18" charset="0"/>
                            <a:cs typeface="Times New Roman" panose="02020603050405020304" pitchFamily="18" charset="0"/>
                          </a:rPr>
                          <m:t>𝒏</m:t>
                        </m:r>
                      </m:sub>
                    </m:sSub>
                  </m:oMath>
                </a14:m>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 = ceny jednotlivých statků,</a:t>
                </a:r>
              </a:p>
              <a:p>
                <a:pPr marL="342900" algn="just">
                  <a:lnSpc>
                    <a:spcPct val="115000"/>
                  </a:lnSpc>
                  <a:buFont typeface="Wingdings" panose="05000000000000000000" pitchFamily="2" charset="2"/>
                  <a:buChar char="Ø"/>
                </a:pPr>
                <a:r>
                  <a:rPr lang="cs-CZ" sz="2400" b="1" noProof="0" dirty="0">
                    <a:solidFill>
                      <a:schemeClr val="tx1"/>
                    </a:solidFill>
                    <a:effectLst/>
                    <a:highlight>
                      <a:srgbClr val="FFFF00"/>
                    </a:highlight>
                    <a:latin typeface="Times New Roman" panose="02020603050405020304" pitchFamily="18" charset="0"/>
                    <a:cs typeface="Times New Roman" panose="02020603050405020304" pitchFamily="18" charset="0"/>
                  </a:rPr>
                  <a:t>I = důchod spotřebitele.</a:t>
                </a: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300942" y="1157782"/>
                <a:ext cx="11620982" cy="5277741"/>
              </a:xfrm>
              <a:prstGeom prst="rect">
                <a:avLst/>
              </a:prstGeom>
              <a:blipFill>
                <a:blip r:embed="rId3"/>
                <a:stretch>
                  <a:fillRect l="-315" r="-787"/>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FB99D75-1470-19F1-DD1F-553ECD7D6A1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E1354E7-AD19-608C-265F-CB07735AEDA8}"/>
              </a:ext>
            </a:extLst>
          </p:cNvPr>
          <p:cNvSpPr>
            <a:spLocks noGrp="1"/>
          </p:cNvSpPr>
          <p:nvPr>
            <p:ph type="title"/>
          </p:nvPr>
        </p:nvSpPr>
        <p:spPr>
          <a:xfrm>
            <a:off x="1388962" y="526093"/>
            <a:ext cx="10532961"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spotřební křivka – vlastnosti:</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778D14F9-A295-D759-FED9-C7EA6DC25AFE}"/>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85000" lnSpcReduction="20000"/>
          </a:bodyPr>
          <a:lstStyle/>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poklesem ceny se PCC dostává do oblasti s vyšším užitkem.</a:t>
            </a:r>
          </a:p>
          <a:p>
            <a:pPr marL="514350" indent="-514350" algn="just">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PCC klesající: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úsek mezi body Q a R na obr. násl. snímek – s poklesem  ceny statku X spotřebitel nakupuje více statku X a méně statku Y. </a:t>
            </a:r>
          </a:p>
          <a:p>
            <a:pPr marL="514350" indent="-514350" algn="just">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PCC rostoucí: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poklesem ceny statku X roste poptávané množství statků X i Y.</a:t>
            </a:r>
          </a:p>
          <a:p>
            <a:pPr marL="514350" indent="-514350" algn="just">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Rohové řešení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optima spotřebitele, kdy je optimální spotřební situace X = 0 a bod optima je na ose y: tento bod – počátek PCC (bod H na obr. násl. snímek). </a:t>
            </a:r>
          </a:p>
          <a:p>
            <a:pPr marL="514350" indent="-51435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PCC nemůže za předpokladů konstantní ceny Y a důchodu stoupnout nad úroveň tohoto bodu; tento bod – maximální množství statku Y, které spotřebitel může nakoupit.</a:t>
            </a:r>
          </a:p>
        </p:txBody>
      </p:sp>
      <p:sp>
        <p:nvSpPr>
          <p:cNvPr id="99" name="Google Shape;99;p14">
            <a:extLst>
              <a:ext uri="{FF2B5EF4-FFF2-40B4-BE49-F238E27FC236}">
                <a16:creationId xmlns:a16="http://schemas.microsoft.com/office/drawing/2014/main" id="{0FB5836D-BD0D-B2E1-8EB4-C09F5BC6D7C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5786673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1068870-B89B-FE1D-7268-336EA7271D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00E03A-54A5-D96A-3498-0740FC01C348}"/>
              </a:ext>
            </a:extLst>
          </p:cNvPr>
          <p:cNvSpPr>
            <a:spLocks noGrp="1"/>
          </p:cNvSpPr>
          <p:nvPr>
            <p:ph type="title"/>
          </p:nvPr>
        </p:nvSpPr>
        <p:spPr>
          <a:xfrm>
            <a:off x="1006998" y="526093"/>
            <a:ext cx="11053822" cy="920742"/>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spotřební křivka: Vliv změny ceny na optimum a PCC</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9" name="Google Shape;99;p14">
            <a:extLst>
              <a:ext uri="{FF2B5EF4-FFF2-40B4-BE49-F238E27FC236}">
                <a16:creationId xmlns:a16="http://schemas.microsoft.com/office/drawing/2014/main" id="{0E1ACC55-4D3E-059D-3FCA-10F73C22E04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7F02BC99-1615-5DD1-616A-A2A16505A4EB}"/>
              </a:ext>
            </a:extLst>
          </p:cNvPr>
          <p:cNvPicPr>
            <a:picLocks noChangeAspect="1"/>
          </p:cNvPicPr>
          <p:nvPr/>
        </p:nvPicPr>
        <p:blipFill>
          <a:blip r:embed="rId3"/>
          <a:stretch>
            <a:fillRect/>
          </a:stretch>
        </p:blipFill>
        <p:spPr>
          <a:xfrm>
            <a:off x="671332" y="1284790"/>
            <a:ext cx="11053822" cy="5047117"/>
          </a:xfrm>
          <a:prstGeom prst="rect">
            <a:avLst/>
          </a:prstGeom>
        </p:spPr>
      </p:pic>
    </p:spTree>
    <p:extLst>
      <p:ext uri="{BB962C8B-B14F-4D97-AF65-F5344CB8AC3E}">
        <p14:creationId xmlns:p14="http://schemas.microsoft.com/office/powerpoint/2010/main" val="27091880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F87B620-0313-1BB0-A790-D9865A5B3C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FD62DF1-9858-B1E4-CEFC-5FB484ADFB8A}"/>
              </a:ext>
            </a:extLst>
          </p:cNvPr>
          <p:cNvSpPr>
            <a:spLocks noGrp="1"/>
          </p:cNvSpPr>
          <p:nvPr>
            <p:ph type="title"/>
          </p:nvPr>
        </p:nvSpPr>
        <p:spPr>
          <a:xfrm>
            <a:off x="1388962" y="526093"/>
            <a:ext cx="10532961"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spotřební křivka</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8C7D9B0B-7E63-746D-AC8A-10DC61C251EC}"/>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a:bodyPr>
          <a:lstStyle/>
          <a:p>
            <a:pPr marL="514350" indent="-514350" algn="just">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Body na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PCC (Q, R, S,…)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základ pro odvození křivky poptávky po statku X (násl. obr.). </a:t>
            </a:r>
          </a:p>
          <a:p>
            <a:pPr marL="514350" indent="-51435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Každé úrovni ceny statku X odpovídá jiná optimální kombinace statku X a Y:</a:t>
            </a:r>
          </a:p>
          <a:p>
            <a:pPr marL="514350" indent="-514350" algn="just">
              <a:lnSpc>
                <a:spcPct val="115000"/>
              </a:lnSpc>
              <a:buFont typeface="+mj-lt"/>
              <a:buAutoNum type="arabicPeriod"/>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Osa x – množství statku X; osa y – jednotlivé úrovně ceny P</a:t>
            </a:r>
            <a:r>
              <a:rPr lang="cs-CZ" sz="21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X</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514350" indent="-514350" algn="just">
              <a:lnSpc>
                <a:spcPct val="115000"/>
              </a:lnSpc>
              <a:buFont typeface="Wingdings" panose="05000000000000000000" pitchFamily="2" charset="2"/>
              <a:buChar char="Ø"/>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Změna ceny –</a:t>
            </a:r>
            <a:r>
              <a:rPr lang="cs-CZ"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posun po PCC = posun po křivce poptávky. </a:t>
            </a:r>
          </a:p>
          <a:p>
            <a:pPr marL="514350" indent="-514350" algn="just">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odlišná situace oproti dopadu změny důchodu a z ní plynoucímu posunu po ICC.</a:t>
            </a:r>
          </a:p>
        </p:txBody>
      </p:sp>
      <p:sp>
        <p:nvSpPr>
          <p:cNvPr id="99" name="Google Shape;99;p14">
            <a:extLst>
              <a:ext uri="{FF2B5EF4-FFF2-40B4-BE49-F238E27FC236}">
                <a16:creationId xmlns:a16="http://schemas.microsoft.com/office/drawing/2014/main" id="{9F930E52-0870-3682-D7AC-0002CBB926C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952495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782704B-B94A-7358-288E-1BEFD616D53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1AAB43D-4C20-57A1-9AA9-584DC7991B50}"/>
              </a:ext>
            </a:extLst>
          </p:cNvPr>
          <p:cNvSpPr>
            <a:spLocks noGrp="1"/>
          </p:cNvSpPr>
          <p:nvPr>
            <p:ph type="title"/>
          </p:nvPr>
        </p:nvSpPr>
        <p:spPr>
          <a:xfrm>
            <a:off x="422910" y="564614"/>
            <a:ext cx="7978139" cy="631690"/>
          </a:xfrm>
        </p:spPr>
        <p:txBody>
          <a:bodyPr>
            <a:noAutofit/>
          </a:bodyPr>
          <a:lstStyle/>
          <a:p>
            <a:pPr marR="0" lvl="0"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Substituční a důchodový efekt</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DEFF6C69-52BE-F196-0E64-C4BCFC272285}"/>
              </a:ext>
            </a:extLst>
          </p:cNvPr>
          <p:cNvSpPr txBox="1">
            <a:spLocks noGrp="1"/>
          </p:cNvSpPr>
          <p:nvPr>
            <p:ph type="body" idx="1"/>
          </p:nvPr>
        </p:nvSpPr>
        <p:spPr>
          <a:xfrm>
            <a:off x="38100" y="1337310"/>
            <a:ext cx="5231130" cy="4875698"/>
          </a:xfrm>
          <a:prstGeom prst="rect">
            <a:avLst/>
          </a:prstGeom>
          <a:noFill/>
          <a:ln>
            <a:noFill/>
          </a:ln>
        </p:spPr>
        <p:txBody>
          <a:bodyPr spcFirstLastPara="1" wrap="square" lIns="91425" tIns="45700" rIns="91425" bIns="45700" anchor="t" anchorCtr="0">
            <a:normAutofit fontScale="92500" lnSpcReduction="20000"/>
          </a:bodyPr>
          <a:lstStyle/>
          <a:p>
            <a:pPr marL="514350" indent="-514350">
              <a:lnSpc>
                <a:spcPct val="115000"/>
              </a:lnSpc>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Vliv cenové změny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rozložení na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514350" indent="-514350">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Celková změna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poptávaného množství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vyvolaná změnou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ceny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daného statku =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dvě složky: </a:t>
            </a:r>
          </a:p>
        </p:txBody>
      </p:sp>
      <p:sp>
        <p:nvSpPr>
          <p:cNvPr id="99" name="Google Shape;99;p14">
            <a:extLst>
              <a:ext uri="{FF2B5EF4-FFF2-40B4-BE49-F238E27FC236}">
                <a16:creationId xmlns:a16="http://schemas.microsoft.com/office/drawing/2014/main" id="{AA48903B-93AD-4117-CE6F-F22D450465D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8DE4BDAC-A7DB-D16B-B010-BC89D5CD8F8E}"/>
              </a:ext>
            </a:extLst>
          </p:cNvPr>
          <p:cNvPicPr>
            <a:picLocks noChangeAspect="1"/>
          </p:cNvPicPr>
          <p:nvPr/>
        </p:nvPicPr>
        <p:blipFill>
          <a:blip r:embed="rId3"/>
          <a:stretch>
            <a:fillRect/>
          </a:stretch>
        </p:blipFill>
        <p:spPr>
          <a:xfrm>
            <a:off x="5040630" y="1337310"/>
            <a:ext cx="7151370" cy="4768176"/>
          </a:xfrm>
          <a:prstGeom prst="rect">
            <a:avLst/>
          </a:prstGeom>
        </p:spPr>
      </p:pic>
      <p:sp>
        <p:nvSpPr>
          <p:cNvPr id="3" name="Arrow: Right 2">
            <a:extLst>
              <a:ext uri="{FF2B5EF4-FFF2-40B4-BE49-F238E27FC236}">
                <a16:creationId xmlns:a16="http://schemas.microsoft.com/office/drawing/2014/main" id="{219236D1-6A30-3010-111A-FEC7510D72C2}"/>
              </a:ext>
            </a:extLst>
          </p:cNvPr>
          <p:cNvSpPr/>
          <p:nvPr/>
        </p:nvSpPr>
        <p:spPr>
          <a:xfrm>
            <a:off x="3017520" y="5602566"/>
            <a:ext cx="1325880" cy="502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4BD8C53-F1B2-130E-AF67-4405D9EB81B6}"/>
              </a:ext>
            </a:extLst>
          </p:cNvPr>
          <p:cNvSpPr txBox="1"/>
          <p:nvPr/>
        </p:nvSpPr>
        <p:spPr>
          <a:xfrm>
            <a:off x="7292340" y="1110957"/>
            <a:ext cx="4648200" cy="646331"/>
          </a:xfrm>
          <a:prstGeom prst="rect">
            <a:avLst/>
          </a:prstGeom>
          <a:noFill/>
        </p:spPr>
        <p:txBody>
          <a:bodyPr wrap="square">
            <a:spAutoFit/>
          </a:bodyPr>
          <a:lstStyle/>
          <a:p>
            <a:r>
              <a:rPr lang="cs-CZ" b="1" noProof="0" dirty="0"/>
              <a:t>Substituční a důchodový efekt: normální statek</a:t>
            </a:r>
          </a:p>
        </p:txBody>
      </p:sp>
      <p:sp>
        <p:nvSpPr>
          <p:cNvPr id="7" name="Arrow: Right 6">
            <a:extLst>
              <a:ext uri="{FF2B5EF4-FFF2-40B4-BE49-F238E27FC236}">
                <a16:creationId xmlns:a16="http://schemas.microsoft.com/office/drawing/2014/main" id="{FC81C35A-F690-CF46-BC54-00E233B7CFF2}"/>
              </a:ext>
            </a:extLst>
          </p:cNvPr>
          <p:cNvSpPr/>
          <p:nvPr/>
        </p:nvSpPr>
        <p:spPr>
          <a:xfrm>
            <a:off x="10614660" y="5628555"/>
            <a:ext cx="1325880" cy="502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70578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61CCD9E-A0A1-DC2C-53F1-94B8CEB0F51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B0C5BE-84A4-B34C-8BD6-C236F2B305CC}"/>
              </a:ext>
            </a:extLst>
          </p:cNvPr>
          <p:cNvSpPr>
            <a:spLocks noGrp="1"/>
          </p:cNvSpPr>
          <p:nvPr>
            <p:ph type="title"/>
          </p:nvPr>
        </p:nvSpPr>
        <p:spPr>
          <a:xfrm>
            <a:off x="422910" y="564614"/>
            <a:ext cx="7978139" cy="631690"/>
          </a:xfrm>
        </p:spPr>
        <p:txBody>
          <a:bodyPr>
            <a:noAutofit/>
          </a:bodyPr>
          <a:lstStyle/>
          <a:p>
            <a:pPr marR="0" lvl="0"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Substituční a důchodový efekt</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6C8CDC3A-6996-E4BA-5676-59287576CFE9}"/>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fontScale="92500" lnSpcReduction="10000"/>
          </a:bodyPr>
          <a:lstStyle/>
          <a:p>
            <a:pPr marL="514350" indent="-514350">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 EFEKT:</a:t>
            </a:r>
          </a:p>
          <a:p>
            <a:pPr marL="514350" indent="-514350" algn="just">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poptávaného množství v důsledku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substituce statku relativně dražšího statkem relativně levnějším.</a:t>
            </a:r>
          </a:p>
          <a:p>
            <a:pPr marL="514350" indent="-514350" algn="just">
              <a:lnSpc>
                <a:spcPct val="115000"/>
              </a:lnSpc>
              <a:buFont typeface="Wingdings" panose="05000000000000000000" pitchFamily="2" charset="2"/>
              <a:buChar char="Ø"/>
            </a:pP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a:t>
            </a:r>
            <a:r>
              <a:rPr lang="cs-CZ"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osun</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po IC: změna MRS</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při zachování stejného užitku.</a:t>
            </a:r>
          </a:p>
          <a:p>
            <a:pPr marL="514350" indent="-514350">
              <a:lnSpc>
                <a:spcPct val="115000"/>
              </a:lnSpc>
              <a:buFont typeface="+mj-lt"/>
              <a:buAutoNum type="arabicPeriod" startAt="2"/>
            </a:pPr>
            <a:endPar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nSpc>
                <a:spcPct val="115000"/>
              </a:lnSpc>
              <a:buFont typeface="+mj-lt"/>
              <a:buAutoNum type="arabicPeriod" startAt="2"/>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a:t>
            </a:r>
          </a:p>
          <a:p>
            <a:pPr marL="514350" indent="-514350" algn="just">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poptávaného množství v důsledku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změny reálného důchodu (kupní síly): </a:t>
            </a:r>
          </a:p>
          <a:p>
            <a:pPr marL="514350" indent="-51435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Změna IC a tedy užitku.</a:t>
            </a:r>
          </a:p>
        </p:txBody>
      </p:sp>
      <p:sp>
        <p:nvSpPr>
          <p:cNvPr id="99" name="Google Shape;99;p14">
            <a:extLst>
              <a:ext uri="{FF2B5EF4-FFF2-40B4-BE49-F238E27FC236}">
                <a16:creationId xmlns:a16="http://schemas.microsoft.com/office/drawing/2014/main" id="{9D50910A-EFE6-74A9-D74F-3660EC4A950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2403541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673E59-D9F2-14F8-B110-43207A4F2C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D9A3F3F-77F0-4B59-2FBC-EB83DF92D1E8}"/>
              </a:ext>
            </a:extLst>
          </p:cNvPr>
          <p:cNvSpPr>
            <a:spLocks noGrp="1"/>
          </p:cNvSpPr>
          <p:nvPr>
            <p:ph type="title"/>
          </p:nvPr>
        </p:nvSpPr>
        <p:spPr>
          <a:xfrm>
            <a:off x="422910" y="564614"/>
            <a:ext cx="1009269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Substituční a důchodový efekt – grafické znázornění:</a:t>
            </a:r>
          </a:p>
        </p:txBody>
      </p:sp>
      <p:sp>
        <p:nvSpPr>
          <p:cNvPr id="98" name="Google Shape;98;p14">
            <a:extLst>
              <a:ext uri="{FF2B5EF4-FFF2-40B4-BE49-F238E27FC236}">
                <a16:creationId xmlns:a16="http://schemas.microsoft.com/office/drawing/2014/main" id="{83864993-DBFD-2DDB-1B03-59FDADE7FCD9}"/>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lnSpcReduction="10000"/>
          </a:bodyPr>
          <a:lstStyle/>
          <a:p>
            <a:pPr indent="-457200">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Rozklad na substituční a důchodový efekt:</a:t>
            </a:r>
          </a:p>
          <a:p>
            <a:pPr indent="-457200">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Sestrojení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POMOCNÉ LINIE ROZPOČTU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vlastnosti:</a:t>
            </a:r>
          </a:p>
          <a:p>
            <a:pPr marL="514350" indent="-514350">
              <a:lnSpc>
                <a:spcPct val="115000"/>
              </a:lnSpc>
              <a:buFont typeface="+mj-lt"/>
              <a:buAutoNum type="arabi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Rovnoběžná s novou linií rozpočtu: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odpovídá poměru cen po změně P</a:t>
            </a:r>
            <a:r>
              <a:rPr lang="cs-CZ" sz="2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X</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gn="just">
              <a:lnSpc>
                <a:spcPct val="115000"/>
              </a:lnSpc>
              <a:buFont typeface="+mj-lt"/>
              <a:buAutoNum type="arabicPeriod"/>
            </a:pP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Dotýká se IC odpovídající původnímu optimu:</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užitek jako před změnou P</a:t>
            </a:r>
            <a:r>
              <a:rPr lang="cs-CZ" sz="2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X</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gn="just">
              <a:lnSpc>
                <a:spcPct val="115000"/>
              </a:lnSpc>
              <a:buFont typeface="Wingdings" panose="05000000000000000000" pitchFamily="2" charset="2"/>
              <a:buChar char="§"/>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Bod dotyku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pomocné linie rozpočtu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původní IC:</a:t>
            </a:r>
          </a:p>
          <a:p>
            <a:pPr marL="811213" indent="-514350" algn="just">
              <a:lnSpc>
                <a:spcPct val="115000"/>
              </a:lnSpc>
              <a:buFont typeface="Wingdings" panose="05000000000000000000" pitchFamily="2" charset="2"/>
              <a:buChar char="Ø"/>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MRS</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 MRS</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stejné jako v novém bodě optima.</a:t>
            </a:r>
          </a:p>
        </p:txBody>
      </p:sp>
      <p:sp>
        <p:nvSpPr>
          <p:cNvPr id="99" name="Google Shape;99;p14">
            <a:extLst>
              <a:ext uri="{FF2B5EF4-FFF2-40B4-BE49-F238E27FC236}">
                <a16:creationId xmlns:a16="http://schemas.microsoft.com/office/drawing/2014/main" id="{C067627B-4343-D9D5-C5DD-A6F622CC696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280136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3DF7AF1-60D0-4255-3646-8F493EAB10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6A46DB-5C06-A645-9A07-5872895C097D}"/>
              </a:ext>
            </a:extLst>
          </p:cNvPr>
          <p:cNvSpPr>
            <a:spLocks noGrp="1"/>
          </p:cNvSpPr>
          <p:nvPr>
            <p:ph type="title"/>
          </p:nvPr>
        </p:nvSpPr>
        <p:spPr>
          <a:xfrm>
            <a:off x="422910" y="564614"/>
            <a:ext cx="110871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Substituční a důchodový efekt – grafické znázornění:</a:t>
            </a:r>
          </a:p>
        </p:txBody>
      </p:sp>
      <p:sp>
        <p:nvSpPr>
          <p:cNvPr id="98" name="Google Shape;98;p14">
            <a:extLst>
              <a:ext uri="{FF2B5EF4-FFF2-40B4-BE49-F238E27FC236}">
                <a16:creationId xmlns:a16="http://schemas.microsoft.com/office/drawing/2014/main" id="{C711DA73-091D-4B9C-09C1-8A9666CA050D}"/>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fontScale="92500" lnSpcReduction="10000"/>
          </a:bodyPr>
          <a:lstStyle/>
          <a:p>
            <a:pPr marL="514350" indent="-514350">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a:t>
            </a:r>
            <a:r>
              <a:rPr lang="cs-CZ"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31: pokles </a:t>
            </a:r>
            <a:r>
              <a:rPr kumimoji="0" lang="cs-CZ" sz="3200" b="1" i="0" u="none" strike="noStrike" kern="1200" cap="none" spc="0" normalizeH="0" baseline="0" noProof="0" dirty="0">
                <a:ln>
                  <a:noFill/>
                </a:ln>
                <a:solidFill>
                  <a:srgbClr val="00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a:t>
            </a:r>
            <a:r>
              <a:rPr kumimoji="0" lang="cs-CZ" sz="2000" b="1" i="0" u="none" strike="noStrike" kern="1200" cap="none" spc="0" normalizeH="0" baseline="0" noProof="0" dirty="0">
                <a:ln>
                  <a:noFill/>
                </a:ln>
                <a:solidFill>
                  <a:srgbClr val="00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X </a:t>
            </a:r>
            <a:r>
              <a:rPr lang="cs-CZ" sz="2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bodu optima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 bodu Q do bodu S.</a:t>
            </a:r>
          </a:p>
          <a:p>
            <a:pPr marL="514350" indent="-514350">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posun z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bodu Q do bodu R;</a:t>
            </a:r>
          </a:p>
          <a:p>
            <a:pPr marL="514350" indent="-514350">
              <a:lnSpc>
                <a:spcPct val="115000"/>
              </a:lnSpc>
              <a:buFont typeface="+mj-lt"/>
              <a:buAutoNum type="arabi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posun z </a:t>
            </a: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bodu R do bodu S. </a:t>
            </a:r>
          </a:p>
          <a:p>
            <a:pPr marL="514350" indent="-514350">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Tedy: </a:t>
            </a:r>
          </a:p>
          <a:p>
            <a:pPr marL="514350" indent="-514350">
              <a:lnSpc>
                <a:spcPct val="115000"/>
              </a:lnSpc>
              <a:buFont typeface="+mj-lt"/>
              <a:buAutoNum type="alphaU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(TE) poklesu ceny: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Q</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nSpc>
                <a:spcPct val="115000"/>
              </a:lnSpc>
              <a:buFont typeface="+mj-lt"/>
              <a:buAutoNum type="alphaU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 poklesu ceny: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Q</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nSpc>
                <a:spcPct val="115000"/>
              </a:lnSpc>
              <a:buFont typeface="+mj-lt"/>
              <a:buAutoNum type="alphaUcPeriod"/>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(IE) poklesu ceny: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a:t>
            </a:r>
            <a:r>
              <a:rPr lang="cs-CZ" sz="39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15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sz="32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endPar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ctr">
              <a:lnSpc>
                <a:spcPct val="115000"/>
              </a:lnSpc>
              <a:buNone/>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TE = SE + IE</a:t>
            </a:r>
          </a:p>
        </p:txBody>
      </p:sp>
      <p:sp>
        <p:nvSpPr>
          <p:cNvPr id="99" name="Google Shape;99;p14">
            <a:extLst>
              <a:ext uri="{FF2B5EF4-FFF2-40B4-BE49-F238E27FC236}">
                <a16:creationId xmlns:a16="http://schemas.microsoft.com/office/drawing/2014/main" id="{E6F0F2FB-A9BE-6B66-354B-513B66E73A8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5166270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8673E59-D9F2-14F8-B110-43207A4F2CC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D9A3F3F-77F0-4B59-2FBC-EB83DF92D1E8}"/>
              </a:ext>
            </a:extLst>
          </p:cNvPr>
          <p:cNvSpPr>
            <a:spLocks noGrp="1"/>
          </p:cNvSpPr>
          <p:nvPr>
            <p:ph type="title"/>
          </p:nvPr>
        </p:nvSpPr>
        <p:spPr>
          <a:xfrm>
            <a:off x="422910" y="564614"/>
            <a:ext cx="7978139" cy="631690"/>
          </a:xfrm>
        </p:spPr>
        <p:txBody>
          <a:bodyPr>
            <a:noAutofit/>
          </a:bodyPr>
          <a:lstStyle/>
          <a:p>
            <a:pPr marL="514350" marR="0" lvl="0" indent="-514350" algn="l" defTabSz="914400" rtl="0" eaLnBrk="1" fontAlgn="auto" latinLnBrk="0" hangingPunct="1">
              <a:lnSpc>
                <a:spcPct val="115000"/>
              </a:lnSpc>
              <a:spcBef>
                <a:spcPts val="360"/>
              </a:spcBef>
              <a:spcAft>
                <a:spcPts val="0"/>
              </a:spcAft>
              <a:buClr>
                <a:srgbClr val="000000"/>
              </a:buClr>
              <a:buSzPts val="1800"/>
              <a:buFont typeface="+mj-lt"/>
              <a:buAutoNum type="arabicPeriod"/>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SUBSTITUČNÍ EFEKT:</a:t>
            </a:r>
          </a:p>
        </p:txBody>
      </p:sp>
      <p:sp>
        <p:nvSpPr>
          <p:cNvPr id="98" name="Google Shape;98;p14">
            <a:extLst>
              <a:ext uri="{FF2B5EF4-FFF2-40B4-BE49-F238E27FC236}">
                <a16:creationId xmlns:a16="http://schemas.microsoft.com/office/drawing/2014/main" id="{83864993-DBFD-2DDB-1B03-59FDADE7FCD9}"/>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a:bodyPr>
          <a:lstStyle/>
          <a:p>
            <a:pPr marL="514350" indent="-514350">
              <a:lnSpc>
                <a:spcPct val="115000"/>
              </a:lnSpc>
              <a:buFont typeface="Wingdings" panose="05000000000000000000" pitchFamily="2" charset="2"/>
              <a:buChar char="§"/>
            </a:pPr>
            <a:r>
              <a:rPr lang="cs-CZ"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Vždy negativní: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jeho důsledku je pohyb cenové změny a poptávaného množství protisměrný;</a:t>
            </a:r>
          </a:p>
          <a:p>
            <a:pPr marL="514350" indent="-514350">
              <a:lnSpc>
                <a:spcPct val="115000"/>
              </a:lnSpc>
              <a:buFont typeface="Wingdings" panose="05000000000000000000" pitchFamily="2" charset="2"/>
              <a:buChar char="Ø"/>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Platí</a:t>
            </a:r>
          </a:p>
        </p:txBody>
      </p:sp>
      <p:sp>
        <p:nvSpPr>
          <p:cNvPr id="99" name="Google Shape;99;p14">
            <a:extLst>
              <a:ext uri="{FF2B5EF4-FFF2-40B4-BE49-F238E27FC236}">
                <a16:creationId xmlns:a16="http://schemas.microsoft.com/office/drawing/2014/main" id="{C067627B-4343-D9D5-C5DD-A6F622CC696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05F984DC-7F45-DABA-B068-800AA1B63BA6}"/>
              </a:ext>
            </a:extLst>
          </p:cNvPr>
          <p:cNvPicPr>
            <a:picLocks noChangeAspect="1"/>
          </p:cNvPicPr>
          <p:nvPr/>
        </p:nvPicPr>
        <p:blipFill>
          <a:blip r:embed="rId3"/>
          <a:stretch>
            <a:fillRect/>
          </a:stretch>
        </p:blipFill>
        <p:spPr>
          <a:xfrm>
            <a:off x="1981200" y="3429000"/>
            <a:ext cx="7254240" cy="1474470"/>
          </a:xfrm>
          <a:prstGeom prst="rect">
            <a:avLst/>
          </a:prstGeom>
        </p:spPr>
      </p:pic>
    </p:spTree>
    <p:extLst>
      <p:ext uri="{BB962C8B-B14F-4D97-AF65-F5344CB8AC3E}">
        <p14:creationId xmlns:p14="http://schemas.microsoft.com/office/powerpoint/2010/main" val="19621756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3DF7AF1-60D0-4255-3646-8F493EAB10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6A46DB-5C06-A645-9A07-5872895C097D}"/>
              </a:ext>
            </a:extLst>
          </p:cNvPr>
          <p:cNvSpPr>
            <a:spLocks noGrp="1"/>
          </p:cNvSpPr>
          <p:nvPr>
            <p:ph type="title"/>
          </p:nvPr>
        </p:nvSpPr>
        <p:spPr>
          <a:xfrm>
            <a:off x="422910" y="564614"/>
            <a:ext cx="7978139" cy="631690"/>
          </a:xfrm>
        </p:spPr>
        <p:txBody>
          <a:bodyPr>
            <a:noAutofit/>
          </a:bodyPr>
          <a:lstStyle/>
          <a:p>
            <a:pPr marL="514350" marR="0" lvl="0" indent="-514350" algn="l" defTabSz="914400" rtl="0" eaLnBrk="1" fontAlgn="auto" latinLnBrk="0" hangingPunct="1">
              <a:lnSpc>
                <a:spcPct val="115000"/>
              </a:lnSpc>
              <a:spcBef>
                <a:spcPts val="360"/>
              </a:spcBef>
              <a:spcAft>
                <a:spcPts val="0"/>
              </a:spcAft>
              <a:buClr>
                <a:srgbClr val="000000"/>
              </a:buClr>
              <a:buSzPts val="1800"/>
              <a:buFont typeface="+mj-lt"/>
              <a:buAutoNum type="arabicPeriod" startAt="2"/>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DŮCHODOVÝ EFEKT</a:t>
            </a:r>
          </a:p>
        </p:txBody>
      </p:sp>
      <p:sp>
        <p:nvSpPr>
          <p:cNvPr id="98" name="Google Shape;98;p14">
            <a:extLst>
              <a:ext uri="{FF2B5EF4-FFF2-40B4-BE49-F238E27FC236}">
                <a16:creationId xmlns:a16="http://schemas.microsoft.com/office/drawing/2014/main" id="{C711DA73-091D-4B9C-09C1-8A9666CA050D}"/>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a:bodyPr>
          <a:lstStyle/>
          <a:p>
            <a:pPr marL="514350" indent="-514350">
              <a:lnSpc>
                <a:spcPct val="115000"/>
              </a:lnSpc>
            </a:pP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Znaménko závisí na charakteru statku.</a:t>
            </a:r>
          </a:p>
          <a:p>
            <a:pPr marL="514350" indent="-514350">
              <a:lnSpc>
                <a:spcPct val="115000"/>
              </a:lnSpc>
            </a:pP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a:t>
            </a:r>
            <a:r>
              <a:rPr lang="cs-CZ" sz="40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normální statky: </a:t>
            </a: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důchodový efekt = </a:t>
            </a:r>
            <a:r>
              <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NEGATIVNÍ. </a:t>
            </a:r>
          </a:p>
          <a:p>
            <a:pPr marL="514350" indent="-514350">
              <a:lnSpc>
                <a:spcPct val="115000"/>
              </a:lnSpc>
              <a:buFont typeface="Wingdings" panose="05000000000000000000" pitchFamily="2" charset="2"/>
              <a:buChar char="Ø"/>
            </a:pPr>
            <a:endPar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nSpc>
                <a:spcPct val="115000"/>
              </a:lnSpc>
              <a:buFont typeface="Wingdings" panose="05000000000000000000" pitchFamily="2" charset="2"/>
              <a:buChar char="Ø"/>
            </a:pPr>
            <a:r>
              <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 ceny statku – zvyšuje reálný důchod </a:t>
            </a:r>
          </a:p>
          <a:p>
            <a:pPr marL="720725" indent="-457200">
              <a:lnSpc>
                <a:spcPct val="115000"/>
              </a:lnSpc>
              <a:buFont typeface="Wingdings" panose="05000000000000000000" pitchFamily="2" charset="2"/>
              <a:buChar char="Ø"/>
            </a:pP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tedy poptávané množství normálních statků.</a:t>
            </a:r>
          </a:p>
        </p:txBody>
      </p:sp>
      <p:sp>
        <p:nvSpPr>
          <p:cNvPr id="99" name="Google Shape;99;p14">
            <a:extLst>
              <a:ext uri="{FF2B5EF4-FFF2-40B4-BE49-F238E27FC236}">
                <a16:creationId xmlns:a16="http://schemas.microsoft.com/office/drawing/2014/main" id="{E6F0F2FB-A9BE-6B66-354B-513B66E73A8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8891609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E87F826-E6DD-83E6-D91B-E1DF0BF199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231D9C-B18F-C694-4FA1-80C1E9B5A8A6}"/>
              </a:ext>
            </a:extLst>
          </p:cNvPr>
          <p:cNvSpPr>
            <a:spLocks noGrp="1"/>
          </p:cNvSpPr>
          <p:nvPr>
            <p:ph type="title"/>
          </p:nvPr>
        </p:nvSpPr>
        <p:spPr>
          <a:xfrm>
            <a:off x="422910" y="564614"/>
            <a:ext cx="7978139" cy="631690"/>
          </a:xfrm>
        </p:spPr>
        <p:txBody>
          <a:bodyPr>
            <a:noAutofit/>
          </a:bodyPr>
          <a:lstStyle/>
          <a:p>
            <a:pPr marL="514350" marR="0" lvl="0" indent="-514350" algn="l" defTabSz="914400" rtl="0" eaLnBrk="1" fontAlgn="auto" latinLnBrk="0" hangingPunct="1">
              <a:lnSpc>
                <a:spcPct val="115000"/>
              </a:lnSpc>
              <a:spcBef>
                <a:spcPts val="360"/>
              </a:spcBef>
              <a:spcAft>
                <a:spcPts val="0"/>
              </a:spcAft>
              <a:buClr>
                <a:srgbClr val="000000"/>
              </a:buClr>
              <a:buSzPts val="1800"/>
              <a:buFont typeface="+mj-lt"/>
              <a:buAutoNum type="arabicPeriod" startAt="3"/>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EFEKT </a:t>
            </a:r>
          </a:p>
        </p:txBody>
      </p:sp>
      <p:sp>
        <p:nvSpPr>
          <p:cNvPr id="98" name="Google Shape;98;p14">
            <a:extLst>
              <a:ext uri="{FF2B5EF4-FFF2-40B4-BE49-F238E27FC236}">
                <a16:creationId xmlns:a16="http://schemas.microsoft.com/office/drawing/2014/main" id="{A9E2515C-9CC6-F870-F3D2-13F9CA63B415}"/>
              </a:ext>
            </a:extLst>
          </p:cNvPr>
          <p:cNvSpPr txBox="1">
            <a:spLocks noGrp="1"/>
          </p:cNvSpPr>
          <p:nvPr>
            <p:ph type="body" idx="1"/>
          </p:nvPr>
        </p:nvSpPr>
        <p:spPr>
          <a:xfrm>
            <a:off x="285750" y="1337310"/>
            <a:ext cx="11647170" cy="4875698"/>
          </a:xfrm>
          <a:prstGeom prst="rect">
            <a:avLst/>
          </a:prstGeom>
          <a:noFill/>
          <a:ln>
            <a:noFill/>
          </a:ln>
        </p:spPr>
        <p:txBody>
          <a:bodyPr spcFirstLastPara="1" wrap="square" lIns="91425" tIns="45700" rIns="91425" bIns="45700" anchor="t" anchorCtr="0">
            <a:normAutofit lnSpcReduction="10000"/>
          </a:bodyPr>
          <a:lstStyle/>
          <a:p>
            <a:pPr marL="514350" indent="-514350">
              <a:lnSpc>
                <a:spcPct val="115000"/>
              </a:lnSpc>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a:t>
            </a: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normální statky</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vždy negativní: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součet dvou záporných čísel je záporný:</a:t>
            </a:r>
          </a:p>
          <a:p>
            <a:pPr marL="514350" indent="-514350">
              <a:lnSpc>
                <a:spcPct val="115000"/>
              </a:lnSpc>
              <a:buFont typeface="Wingdings" panose="05000000000000000000" pitchFamily="2" charset="2"/>
              <a:buChar char="Ø"/>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cena a poptávané množství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 pohybují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protisměrně.</a:t>
            </a:r>
          </a:p>
        </p:txBody>
      </p:sp>
      <p:sp>
        <p:nvSpPr>
          <p:cNvPr id="99" name="Google Shape;99;p14">
            <a:extLst>
              <a:ext uri="{FF2B5EF4-FFF2-40B4-BE49-F238E27FC236}">
                <a16:creationId xmlns:a16="http://schemas.microsoft.com/office/drawing/2014/main" id="{05DB8D0A-2125-5EE2-C0E2-8EA2C9BE6D8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17499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3611300" y="434051"/>
            <a:ext cx="8426371" cy="631690"/>
          </a:xfrm>
        </p:spPr>
        <p:txBody>
          <a:bodyPr>
            <a:noAutofit/>
          </a:bodyPr>
          <a:lstStyle/>
          <a:p>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Individuální poptávka</a:t>
            </a:r>
            <a:endParaRPr lang="cs-CZ" sz="2800" b="1" dirty="0"/>
          </a:p>
        </p:txBody>
      </p:sp>
      <p:sp>
        <p:nvSpPr>
          <p:cNvPr id="98" name="Google Shape;98;p14"/>
          <p:cNvSpPr txBox="1">
            <a:spLocks noGrp="1"/>
          </p:cNvSpPr>
          <p:nvPr>
            <p:ph type="body" idx="1"/>
          </p:nvPr>
        </p:nvSpPr>
        <p:spPr>
          <a:xfrm>
            <a:off x="302871" y="1065741"/>
            <a:ext cx="11586258" cy="5072700"/>
          </a:xfrm>
          <a:prstGeom prst="rect">
            <a:avLst/>
          </a:prstGeom>
          <a:noFill/>
          <a:ln>
            <a:noFill/>
          </a:ln>
        </p:spPr>
        <p:txBody>
          <a:bodyPr spcFirstLastPara="1" wrap="square" lIns="91425" tIns="45700" rIns="91425" bIns="45700" anchor="t" anchorCtr="0">
            <a:normAutofit fontScale="92500" lnSpcReduction="10000"/>
          </a:bodyPr>
          <a:lstStyle/>
          <a:p>
            <a:pPr marL="285750" indent="-285750" algn="just">
              <a:lnSpc>
                <a:spcPct val="115000"/>
              </a:lnSpc>
            </a:pP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Poptávková funkce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znázorněna graficky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křivkou poptávky: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předpoklad – pouze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závislost poptávaného množství na ceně. </a:t>
            </a:r>
          </a:p>
          <a:p>
            <a:pPr marL="514350" indent="-514350" algn="just">
              <a:lnSpc>
                <a:spcPct val="115000"/>
              </a:lnSpc>
              <a:buFont typeface="+mj-lt"/>
              <a:buAutoNum type="romanUcPeriod"/>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ceny statku – vede ke změně poptávaného množství, k posunu po křivce poptávky. </a:t>
            </a:r>
          </a:p>
          <a:p>
            <a:pPr marL="514350" indent="-514350" algn="just">
              <a:lnSpc>
                <a:spcPct val="115000"/>
              </a:lnSpc>
              <a:buFont typeface="+mj-lt"/>
              <a:buAutoNum type="romanUcPeriod"/>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ostatních faktorů – vede k posunu křivky poptávky. </a:t>
            </a:r>
          </a:p>
          <a:p>
            <a:pPr marL="285750" indent="-285750" algn="just">
              <a:lnSpc>
                <a:spcPct val="115000"/>
              </a:lnSpc>
              <a:buFont typeface="Wingdings" panose="05000000000000000000" pitchFamily="2" charset="2"/>
              <a:buChar char="Ø"/>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Poptávková funkce = širší pojem než křivka poptávky.</a:t>
            </a:r>
          </a:p>
          <a:p>
            <a:pPr marL="285750" indent="-285750" algn="just">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Zjednodušená situace: spotřebitel vynakládá celý svůj důchod na nákup dvou statků X a Y. </a:t>
            </a:r>
          </a:p>
          <a:p>
            <a:pPr marL="285750" indent="-285750" algn="just">
              <a:lnSpc>
                <a:spcPct val="115000"/>
              </a:lnSpc>
            </a:pPr>
            <a:endPar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285750" indent="-285750" algn="just">
              <a:lnSpc>
                <a:spcPct val="115000"/>
              </a:lnSpc>
              <a:buFont typeface="Wingdings" panose="05000000000000000000" pitchFamily="2" charset="2"/>
              <a:buChar char="v"/>
            </a:pPr>
            <a:r>
              <a:rPr lang="pl-PL"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VLIV ZMĚNY DŮCHODU SPOTŘEBITELE NA POPTÁVKU</a:t>
            </a:r>
          </a:p>
          <a:p>
            <a:pPr marL="285750" indent="-285750" algn="just">
              <a:lnSpc>
                <a:spcPct val="115000"/>
              </a:lnSpc>
              <a:buFont typeface="Wingdings" panose="05000000000000000000" pitchFamily="2" charset="2"/>
              <a:buChar char="§"/>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Změní se pouze důchod spotřebitele; ceny všech statků i ostatní faktory – konstantní; Vyjdeme z indiferenční analýzy. </a:t>
            </a:r>
          </a:p>
          <a:p>
            <a:pPr marL="285750" indent="-285750" algn="just">
              <a:lnSpc>
                <a:spcPct val="115000"/>
              </a:lnSpc>
              <a:buFont typeface="Wingdings" panose="05000000000000000000" pitchFamily="2" charset="2"/>
              <a:buChar char="ü"/>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Změna důchodu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vede k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posunu linie rozpočtu</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mění se množství statků X a Y nakoupené spotřebiteli.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211C058-DB94-50B2-4CE7-9B336AEE459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F29C54C-F451-7A14-96E0-8D39F634C666}"/>
              </a:ext>
            </a:extLst>
          </p:cNvPr>
          <p:cNvSpPr>
            <a:spLocks noGrp="1"/>
          </p:cNvSpPr>
          <p:nvPr>
            <p:ph type="title"/>
          </p:nvPr>
        </p:nvSpPr>
        <p:spPr>
          <a:xfrm>
            <a:off x="708659" y="846534"/>
            <a:ext cx="7304373"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Rozklad na substituční a důchodový efekt pro méněcenné statky</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9" name="Google Shape;99;p14">
            <a:extLst>
              <a:ext uri="{FF2B5EF4-FFF2-40B4-BE49-F238E27FC236}">
                <a16:creationId xmlns:a16="http://schemas.microsoft.com/office/drawing/2014/main" id="{452815C6-7D94-D665-52F8-AF5E25F4F6F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0C26096C-9ED7-8936-9CA2-56D66092A8DA}"/>
              </a:ext>
            </a:extLst>
          </p:cNvPr>
          <p:cNvPicPr>
            <a:picLocks noChangeAspect="1"/>
          </p:cNvPicPr>
          <p:nvPr/>
        </p:nvPicPr>
        <p:blipFill>
          <a:blip r:embed="rId3"/>
          <a:srcRect l="46923"/>
          <a:stretch/>
        </p:blipFill>
        <p:spPr>
          <a:xfrm>
            <a:off x="7246620" y="586955"/>
            <a:ext cx="4777742" cy="5454603"/>
          </a:xfrm>
          <a:prstGeom prst="rect">
            <a:avLst/>
          </a:prstGeom>
        </p:spPr>
      </p:pic>
      <p:pic>
        <p:nvPicPr>
          <p:cNvPr id="3" name="Picture 2">
            <a:extLst>
              <a:ext uri="{FF2B5EF4-FFF2-40B4-BE49-F238E27FC236}">
                <a16:creationId xmlns:a16="http://schemas.microsoft.com/office/drawing/2014/main" id="{B8E9CC8D-F83E-27E0-ACAE-89FDA27479E5}"/>
              </a:ext>
            </a:extLst>
          </p:cNvPr>
          <p:cNvPicPr>
            <a:picLocks noChangeAspect="1"/>
          </p:cNvPicPr>
          <p:nvPr/>
        </p:nvPicPr>
        <p:blipFill>
          <a:blip r:embed="rId3"/>
          <a:srcRect r="51900" b="38750"/>
          <a:stretch/>
        </p:blipFill>
        <p:spPr>
          <a:xfrm>
            <a:off x="1009648" y="1910392"/>
            <a:ext cx="5166362" cy="4131166"/>
          </a:xfrm>
          <a:prstGeom prst="rect">
            <a:avLst/>
          </a:prstGeom>
        </p:spPr>
      </p:pic>
    </p:spTree>
    <p:extLst>
      <p:ext uri="{BB962C8B-B14F-4D97-AF65-F5344CB8AC3E}">
        <p14:creationId xmlns:p14="http://schemas.microsoft.com/office/powerpoint/2010/main" val="28521370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0E2F7D88-F8DB-E472-3726-7121A278A7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8A92087-84CF-B399-9153-D627DF257900}"/>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28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SUBSTITUČNÍ a DŮCHODOVÝ EFEKT pro MÉNĚCENNÉ STATKY </a:t>
            </a:r>
          </a:p>
        </p:txBody>
      </p:sp>
      <p:sp>
        <p:nvSpPr>
          <p:cNvPr id="98" name="Google Shape;98;p14">
            <a:extLst>
              <a:ext uri="{FF2B5EF4-FFF2-40B4-BE49-F238E27FC236}">
                <a16:creationId xmlns:a16="http://schemas.microsoft.com/office/drawing/2014/main" id="{F60E3D3C-5C6F-1895-4C20-DF301245E517}"/>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a:bodyPr>
          <a:lstStyle/>
          <a:p>
            <a:pPr marL="914400" indent="-914400">
              <a:lnSpc>
                <a:spcPct val="115000"/>
              </a:lnSpc>
              <a:buFont typeface="+mj-lt"/>
              <a:buAutoNum type="arabicPeriod"/>
            </a:pP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 = pozitivní:</a:t>
            </a:r>
          </a:p>
          <a:p>
            <a:pPr marL="514350" indent="-514350">
              <a:lnSpc>
                <a:spcPct val="115000"/>
              </a:lnSpc>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 ceny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růst reálného důchodu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s růstem důchodu se snižuje poptávané množství.</a:t>
            </a:r>
          </a:p>
        </p:txBody>
      </p:sp>
      <p:sp>
        <p:nvSpPr>
          <p:cNvPr id="99" name="Google Shape;99;p14">
            <a:extLst>
              <a:ext uri="{FF2B5EF4-FFF2-40B4-BE49-F238E27FC236}">
                <a16:creationId xmlns:a16="http://schemas.microsoft.com/office/drawing/2014/main" id="{EC74CE1B-D540-F82D-FF96-75FE12D8397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5770874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26C1337-D117-5481-1CD7-280E5258B4D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9E28C8E-D4D3-77DA-5E40-EF8DFC8DADDC}"/>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28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SUBSTITUČNÍ a DŮCHODOVÝ EFEKT pro MÉNĚCENNÉ STATKY </a:t>
            </a:r>
          </a:p>
        </p:txBody>
      </p:sp>
      <p:sp>
        <p:nvSpPr>
          <p:cNvPr id="98" name="Google Shape;98;p14">
            <a:extLst>
              <a:ext uri="{FF2B5EF4-FFF2-40B4-BE49-F238E27FC236}">
                <a16:creationId xmlns:a16="http://schemas.microsoft.com/office/drawing/2014/main" id="{54E2012D-292E-1C15-CD30-521D78A97703}"/>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fontScale="92500"/>
          </a:bodyPr>
          <a:lstStyle/>
          <a:p>
            <a:pPr marL="914400" indent="-914400">
              <a:lnSpc>
                <a:spcPct val="115000"/>
              </a:lnSpc>
              <a:buFont typeface="+mj-lt"/>
              <a:buAutoNum type="arabicPeriod" startAt="2"/>
            </a:pP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Substituční efekt = negativní:</a:t>
            </a:r>
          </a:p>
          <a:p>
            <a:pPr marL="514350" indent="-514350">
              <a:lnSpc>
                <a:spcPct val="115000"/>
              </a:lnSpc>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 při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poklesu ceny statku své nakupované množství zvýší, </a:t>
            </a:r>
          </a:p>
          <a:p>
            <a:pPr marL="685800" indent="-685800">
              <a:lnSpc>
                <a:spcPct val="115000"/>
              </a:lnSpc>
              <a:buFont typeface="Wingdings" panose="05000000000000000000" pitchFamily="2" charset="2"/>
              <a:buChar char="Ø"/>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ale důchodový efekt vede k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poklesu poptávaného množství při poklesu ceny</a:t>
            </a:r>
          </a:p>
        </p:txBody>
      </p:sp>
      <p:sp>
        <p:nvSpPr>
          <p:cNvPr id="99" name="Google Shape;99;p14">
            <a:extLst>
              <a:ext uri="{FF2B5EF4-FFF2-40B4-BE49-F238E27FC236}">
                <a16:creationId xmlns:a16="http://schemas.microsoft.com/office/drawing/2014/main" id="{2B4E49DD-DF58-10F6-93D7-D12A7F13E63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64546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6316391-F6AB-5226-EC4A-46A34C58A1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34FE06-22A3-71C2-DD60-3CB73007F326}"/>
              </a:ext>
            </a:extLst>
          </p:cNvPr>
          <p:cNvSpPr>
            <a:spLocks noGrp="1"/>
          </p:cNvSpPr>
          <p:nvPr>
            <p:ph type="title"/>
          </p:nvPr>
        </p:nvSpPr>
        <p:spPr>
          <a:xfrm>
            <a:off x="422910" y="564614"/>
            <a:ext cx="10241280" cy="631690"/>
          </a:xfrm>
        </p:spPr>
        <p:txBody>
          <a:bodyPr>
            <a:noAutofit/>
          </a:bodyPr>
          <a:lstStyle/>
          <a:p>
            <a:pPr marL="514350" marR="0" lvl="0" indent="-514350" algn="l" defTabSz="914400" rtl="0" eaLnBrk="1" fontAlgn="auto" latinLnBrk="0" hangingPunct="1">
              <a:lnSpc>
                <a:spcPct val="115000"/>
              </a:lnSpc>
              <a:spcBef>
                <a:spcPts val="360"/>
              </a:spcBef>
              <a:spcAft>
                <a:spcPts val="0"/>
              </a:spcAft>
              <a:buClr>
                <a:srgbClr val="000000"/>
              </a:buClr>
              <a:buSzPts val="1800"/>
              <a:buFont typeface="+mj-lt"/>
              <a:buAutoNum type="arabicPeriod" startAt="3"/>
              <a:tabLst/>
              <a:defRPr/>
            </a:pP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EFEKT </a:t>
            </a: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pro MÉNĚCENNÉ STATKY</a:t>
            </a:r>
            <a:r>
              <a:rPr kumimoji="0" lang="cs-CZ" sz="3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 </a:t>
            </a:r>
          </a:p>
        </p:txBody>
      </p:sp>
      <p:sp>
        <p:nvSpPr>
          <p:cNvPr id="98" name="Google Shape;98;p14">
            <a:extLst>
              <a:ext uri="{FF2B5EF4-FFF2-40B4-BE49-F238E27FC236}">
                <a16:creationId xmlns:a16="http://schemas.microsoft.com/office/drawing/2014/main" id="{D8622198-C107-CFCB-FB18-638ABF4342AC}"/>
              </a:ext>
            </a:extLst>
          </p:cNvPr>
          <p:cNvSpPr txBox="1">
            <a:spLocks noGrp="1"/>
          </p:cNvSpPr>
          <p:nvPr>
            <p:ph type="body" idx="1"/>
          </p:nvPr>
        </p:nvSpPr>
        <p:spPr>
          <a:xfrm>
            <a:off x="285750" y="1337310"/>
            <a:ext cx="11647170" cy="5003106"/>
          </a:xfrm>
          <a:prstGeom prst="rect">
            <a:avLst/>
          </a:prstGeom>
          <a:noFill/>
          <a:ln>
            <a:noFill/>
          </a:ln>
        </p:spPr>
        <p:txBody>
          <a:bodyPr spcFirstLastPara="1" wrap="square" lIns="91425" tIns="45700" rIns="91425" bIns="45700" anchor="t" anchorCtr="0">
            <a:normAutofit fontScale="55000" lnSpcReduction="20000"/>
          </a:bodyPr>
          <a:lstStyle/>
          <a:p>
            <a:pPr marL="514350" indent="-514350">
              <a:lnSpc>
                <a:spcPct val="115000"/>
              </a:lnSpc>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Není možno jednoznačně určit:</a:t>
            </a:r>
          </a:p>
          <a:p>
            <a:pPr marL="685800" indent="-685800" algn="just">
              <a:lnSpc>
                <a:spcPct val="115000"/>
              </a:lnSpc>
              <a:buFont typeface="Wingdings" panose="05000000000000000000" pitchFamily="2" charset="2"/>
              <a:buChar char="Ø"/>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součet kladného a záporného čísla</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záleží – který efekt převládne. </a:t>
            </a:r>
          </a:p>
          <a:p>
            <a:pPr marL="914400" indent="-914400" algn="just">
              <a:lnSpc>
                <a:spcPct val="115000"/>
              </a:lnSpc>
              <a:buFont typeface="+mj-lt"/>
              <a:buAutoNum type="alphaUcPeriod"/>
            </a:pP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Většina případů: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substituční efekt převáží nad efektem důchodovým </a:t>
            </a:r>
          </a:p>
          <a:p>
            <a:pPr marL="685800" indent="-685800">
              <a:lnSpc>
                <a:spcPct val="115000"/>
              </a:lnSpc>
              <a:buFont typeface="Wingdings" panose="05000000000000000000" pitchFamily="2" charset="2"/>
              <a:buChar char="Ø"/>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i pro </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méněcenné statky:</a:t>
            </a:r>
          </a:p>
          <a:p>
            <a:pPr marL="811213" indent="-811213">
              <a:lnSpc>
                <a:spcPct val="115000"/>
              </a:lnSpc>
              <a:buFont typeface="+mj-lt"/>
              <a:buAutoNum type="romanUcPeriod"/>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se poptávané množství zvyšuje s poklesem ceny, </a:t>
            </a:r>
          </a:p>
          <a:p>
            <a:pPr marL="811213" indent="-811213">
              <a:lnSpc>
                <a:spcPct val="115000"/>
              </a:lnSpc>
              <a:buFont typeface="+mj-lt"/>
              <a:buAutoNum type="romanUcPeriod"/>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nakupované množství klesá s růstem ceny. </a:t>
            </a:r>
          </a:p>
          <a:p>
            <a:pPr marL="514350" indent="-514350">
              <a:lnSpc>
                <a:spcPct val="115000"/>
              </a:lnSpc>
            </a:pPr>
            <a:endParaRPr lang="cs-CZ" sz="45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nSpc>
                <a:spcPct val="115000"/>
              </a:lnSpc>
            </a:pPr>
            <a:r>
              <a:rPr lang="cs-CZ" sz="45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Rozklad na substituční a důchodový efekt pro méněcenné statky – obr. – </a:t>
            </a:r>
            <a:r>
              <a:rPr lang="cs-CZ" sz="45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45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40a.</a:t>
            </a:r>
          </a:p>
        </p:txBody>
      </p:sp>
      <p:sp>
        <p:nvSpPr>
          <p:cNvPr id="99" name="Google Shape;99;p14">
            <a:extLst>
              <a:ext uri="{FF2B5EF4-FFF2-40B4-BE49-F238E27FC236}">
                <a16:creationId xmlns:a16="http://schemas.microsoft.com/office/drawing/2014/main" id="{F671C57B-8D4C-FD74-F934-6541F7B386A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750129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03C14EB-C9FF-444B-98D8-6B51A37E27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5AFCA4-73B0-D8B2-6E94-EF828E85E177}"/>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24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SUBSTITUČNÍ a DŮCHODOVÝ EFEKT pro MÉNĚCENNÉ STATKY </a:t>
            </a:r>
          </a:p>
        </p:txBody>
      </p:sp>
      <p:sp>
        <p:nvSpPr>
          <p:cNvPr id="98" name="Google Shape;98;p14">
            <a:extLst>
              <a:ext uri="{FF2B5EF4-FFF2-40B4-BE49-F238E27FC236}">
                <a16:creationId xmlns:a16="http://schemas.microsoft.com/office/drawing/2014/main" id="{95B457B1-D88C-F769-2FA9-4287DF8013E2}"/>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fontScale="92500" lnSpcReduction="10000"/>
          </a:bodyPr>
          <a:lstStyle/>
          <a:p>
            <a:pPr marL="446088" indent="-446088" algn="just">
              <a:lnSpc>
                <a:spcPct val="115000"/>
              </a:lnSpc>
              <a:buFont typeface="+mj-lt"/>
              <a:buAutoNum type="alphaUcPeriod" startAt="2"/>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Paradoxní situace: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poklesem ceny poptávané množství klesá a s růstem ceny poptávané množství roste –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pozitivní důchodový efekt převáží nad negativním substitučním efektem. </a:t>
            </a:r>
          </a:p>
          <a:p>
            <a:pPr marL="446088" indent="-446088">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realitě velmi řídký případ: </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GIFFENŮV PARADOX:</a:t>
            </a:r>
          </a:p>
          <a:p>
            <a:pPr marL="446088" indent="-446088" algn="just">
              <a:lnSpc>
                <a:spcPct val="115000"/>
              </a:lnSpc>
              <a:buFont typeface="Wingdings" panose="05000000000000000000" pitchFamily="2" charset="2"/>
              <a:buChar char="Ø"/>
            </a:pPr>
            <a:r>
              <a:rPr lang="cs-CZ" sz="36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Příklad: vývoj poptávky po bramborách v Irsku v období hladomoru v 19. století, poptávané množství rostlo i při růstu ceny brambor. </a:t>
            </a:r>
          </a:p>
        </p:txBody>
      </p:sp>
      <p:sp>
        <p:nvSpPr>
          <p:cNvPr id="99" name="Google Shape;99;p14">
            <a:extLst>
              <a:ext uri="{FF2B5EF4-FFF2-40B4-BE49-F238E27FC236}">
                <a16:creationId xmlns:a16="http://schemas.microsoft.com/office/drawing/2014/main" id="{D4F49B04-2B86-0DA3-1C17-460FAD1D26C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8072518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5FF449A-9059-C7E7-BC38-99965243F7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D162B6-2E10-3F91-7C1C-819F044F8F73}"/>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lang="cs-CZ" sz="3600" b="1" kern="1200" noProof="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paradox:</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F6A251D9-C784-3D70-7978-CB90FEB1F88E}"/>
              </a:ext>
            </a:extLst>
          </p:cNvPr>
          <p:cNvSpPr txBox="1">
            <a:spLocks noGrp="1"/>
          </p:cNvSpPr>
          <p:nvPr>
            <p:ph type="body" idx="1"/>
          </p:nvPr>
        </p:nvSpPr>
        <p:spPr>
          <a:xfrm>
            <a:off x="285750" y="1543050"/>
            <a:ext cx="11647170" cy="4797366"/>
          </a:xfrm>
          <a:prstGeom prst="rect">
            <a:avLst/>
          </a:prstGeom>
          <a:noFill/>
          <a:ln>
            <a:noFill/>
          </a:ln>
        </p:spPr>
        <p:txBody>
          <a:bodyPr spcFirstLastPara="1" wrap="square" lIns="91425" tIns="45700" rIns="91425" bIns="45700" anchor="t" anchorCtr="0">
            <a:normAutofit fontScale="55000" lnSpcReduction="20000"/>
          </a:bodyPr>
          <a:lstStyle/>
          <a:p>
            <a:pPr marL="446088" indent="-446088" algn="just">
              <a:lnSpc>
                <a:spcPct val="115000"/>
              </a:lnSpc>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U statků, </a:t>
            </a:r>
          </a:p>
          <a:p>
            <a:pPr marL="914400" indent="-914400" algn="just">
              <a:lnSpc>
                <a:spcPct val="115000"/>
              </a:lnSpc>
              <a:buFont typeface="+mj-lt"/>
              <a:buAutoNum type="arabicPeriod"/>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které tvoří značnou část výdajů spotřebitele, </a:t>
            </a:r>
          </a:p>
          <a:p>
            <a:pPr marL="914400" indent="-914400" algn="just">
              <a:lnSpc>
                <a:spcPct val="115000"/>
              </a:lnSpc>
              <a:buFont typeface="+mj-lt"/>
              <a:buAutoNum type="arabicPeriod"/>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slouží k uspokojování základních potřeb, </a:t>
            </a:r>
          </a:p>
          <a:p>
            <a:pPr marL="914400" indent="-914400" algn="just">
              <a:lnSpc>
                <a:spcPct val="115000"/>
              </a:lnSpc>
              <a:buFont typeface="+mj-lt"/>
              <a:buAutoNum type="arabicPeriod"/>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nejsou dostupné jejich substituty v odpovídajících cenových relacích. </a:t>
            </a:r>
          </a:p>
          <a:p>
            <a:pPr marL="446088" indent="-446088" algn="just">
              <a:lnSpc>
                <a:spcPct val="115000"/>
              </a:lnSpc>
            </a:pPr>
            <a:endPar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446088" indent="-446088" algn="just">
              <a:lnSpc>
                <a:spcPct val="115000"/>
              </a:lnSpc>
            </a:pPr>
            <a:r>
              <a:rPr lang="cs-CZ" sz="5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Giffenův</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statek musí být méněcenný statek,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naopak to neplatí. </a:t>
            </a:r>
          </a:p>
          <a:p>
            <a:pPr marL="446088" indent="-446088" algn="just">
              <a:lnSpc>
                <a:spcPct val="115000"/>
              </a:lnSpc>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jeho ceny </a:t>
            </a: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podstatně mění reálný důchod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DŮCHODOVÝ EFEKT může převážit nad efektem substitučním (obr. 40b).</a:t>
            </a:r>
            <a:endPar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2449E53F-AF1F-6CA7-CF95-B11CCDE990A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7629349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6A659F7D-59ED-6632-1EB6-1FC3DBF412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0A144D-451C-2DCB-FAA4-BFBF6F1AB1C2}"/>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600" b="1" i="0" u="none" strike="noStrike" kern="1200" cap="none" spc="0" normalizeH="0" baseline="0" noProof="0" dirty="0" err="1">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Giffenův</a:t>
            </a:r>
            <a:r>
              <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 statek </a:t>
            </a:r>
          </a:p>
        </p:txBody>
      </p:sp>
      <p:sp>
        <p:nvSpPr>
          <p:cNvPr id="98" name="Google Shape;98;p14">
            <a:extLst>
              <a:ext uri="{FF2B5EF4-FFF2-40B4-BE49-F238E27FC236}">
                <a16:creationId xmlns:a16="http://schemas.microsoft.com/office/drawing/2014/main" id="{12317EAC-7358-770D-9AC5-EEB229A8D7D2}"/>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fontScale="85000" lnSpcReduction="10000"/>
          </a:bodyPr>
          <a:lstStyle/>
          <a:p>
            <a:pPr marL="354013" indent="-354013" algn="just">
              <a:lnSpc>
                <a:spcPct val="115000"/>
              </a:lnSpc>
              <a:tabLst>
                <a:tab pos="536575" algn="l"/>
              </a:tabLst>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Zvláštní tvar křivky PCC: sklání se k </a:t>
            </a: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„severozápadu“</a:t>
            </a:r>
          </a:p>
          <a:p>
            <a:pPr marL="685800" indent="-685800">
              <a:lnSpc>
                <a:spcPct val="115000"/>
              </a:lnSpc>
              <a:buFont typeface="Wingdings" panose="05000000000000000000" pitchFamily="2" charset="2"/>
              <a:buChar char="Ø"/>
              <a:tabLst>
                <a:tab pos="536575" algn="l"/>
              </a:tabLst>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ne k „severovýchodu“ nebo „jihovýchodu“, (typický případ –  </a:t>
            </a:r>
            <a:r>
              <a:rPr lang="cs-CZ" sz="5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29). </a:t>
            </a:r>
          </a:p>
          <a:p>
            <a:pPr marL="354013" indent="-354013" algn="just">
              <a:lnSpc>
                <a:spcPct val="115000"/>
              </a:lnSpc>
              <a:tabLst>
                <a:tab pos="536575" algn="l"/>
              </a:tabLst>
            </a:pP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Křivka poptávky pro </a:t>
            </a:r>
            <a:r>
              <a:rPr lang="cs-CZ" sz="5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Giffenův</a:t>
            </a:r>
            <a:r>
              <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statek = rostoucí </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a:t>
            </a:r>
            <a:r>
              <a:rPr lang="cs-CZ" sz="5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40b).</a:t>
            </a:r>
            <a:endParaRPr lang="cs-CZ" sz="5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96868536-83AD-E09A-E263-144423870E0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199430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7B2304C-1726-5F07-C35F-427A6F3B25D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B8CD8F-9BCE-6414-DF4B-04645FDBB56C}"/>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28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CELKOVÝ, SUBSTITUČNÍ a DŮCHODOVÝ EFEKT pro MÉNĚCENNÉ STATKY </a:t>
            </a:r>
          </a:p>
        </p:txBody>
      </p:sp>
      <p:sp>
        <p:nvSpPr>
          <p:cNvPr id="98" name="Google Shape;98;p14">
            <a:extLst>
              <a:ext uri="{FF2B5EF4-FFF2-40B4-BE49-F238E27FC236}">
                <a16:creationId xmlns:a16="http://schemas.microsoft.com/office/drawing/2014/main" id="{0F2E341D-19AB-BD6D-BC64-260BD360D69F}"/>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fontScale="92500" lnSpcReduction="20000"/>
          </a:bodyPr>
          <a:lstStyle/>
          <a:p>
            <a:pPr marL="354013" indent="-354013" algn="just">
              <a:lnSpc>
                <a:spcPct val="115000"/>
              </a:lnSpc>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realitě: </a:t>
            </a:r>
            <a:r>
              <a:rPr lang="cs-CZ" sz="5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paradox působí pouze pro </a:t>
            </a:r>
            <a:r>
              <a:rPr lang="cs-CZ" sz="5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omezený cenový interval:</a:t>
            </a:r>
          </a:p>
          <a:p>
            <a:pPr marL="685800" indent="-685800" algn="just">
              <a:lnSpc>
                <a:spcPct val="115000"/>
              </a:lnSpc>
              <a:buFont typeface="Wingdings" panose="05000000000000000000" pitchFamily="2" charset="2"/>
              <a:buChar char="Ø"/>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Vyznačený úsek na PCC a křivce d (obr. násl. snímek):</a:t>
            </a:r>
          </a:p>
          <a:p>
            <a:pPr marL="685800" indent="-685800">
              <a:lnSpc>
                <a:spcPct val="115000"/>
              </a:lnSpc>
              <a:buFont typeface="Wingdings" panose="05000000000000000000" pitchFamily="2" charset="2"/>
              <a:buChar char="Ø"/>
            </a:pP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Úseky si navzájem odpovídají: interval, kde působí </a:t>
            </a:r>
            <a:r>
              <a:rPr lang="cs-CZ" sz="5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5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paradox.</a:t>
            </a:r>
          </a:p>
        </p:txBody>
      </p:sp>
      <p:sp>
        <p:nvSpPr>
          <p:cNvPr id="99" name="Google Shape;99;p14">
            <a:extLst>
              <a:ext uri="{FF2B5EF4-FFF2-40B4-BE49-F238E27FC236}">
                <a16:creationId xmlns:a16="http://schemas.microsoft.com/office/drawing/2014/main" id="{00FB66CC-753A-8A36-C96A-46050BCA054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595190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C52F8E0-4874-21CD-3520-4E2E89BB0F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7D8D7C-B552-8AE6-B83E-B3FB6345423C}"/>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600" b="1" i="0" u="none" strike="noStrike" kern="1200" cap="none" spc="0" normalizeH="0" baseline="0" noProof="0" dirty="0" err="1">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Giffenův</a:t>
            </a:r>
            <a:r>
              <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 paradox, PCC a křivka poptávky</a:t>
            </a:r>
          </a:p>
        </p:txBody>
      </p:sp>
      <p:sp>
        <p:nvSpPr>
          <p:cNvPr id="99" name="Google Shape;99;p14">
            <a:extLst>
              <a:ext uri="{FF2B5EF4-FFF2-40B4-BE49-F238E27FC236}">
                <a16:creationId xmlns:a16="http://schemas.microsoft.com/office/drawing/2014/main" id="{49AE8FA2-2580-83C9-0C71-1A765579E86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2FBB3E1E-FD22-2173-C0A9-540B651886F5}"/>
              </a:ext>
            </a:extLst>
          </p:cNvPr>
          <p:cNvPicPr>
            <a:picLocks noChangeAspect="1"/>
          </p:cNvPicPr>
          <p:nvPr/>
        </p:nvPicPr>
        <p:blipFill>
          <a:blip r:embed="rId3"/>
          <a:stretch>
            <a:fillRect/>
          </a:stretch>
        </p:blipFill>
        <p:spPr>
          <a:xfrm>
            <a:off x="0" y="1485900"/>
            <a:ext cx="12058650" cy="4854516"/>
          </a:xfrm>
          <a:prstGeom prst="rect">
            <a:avLst/>
          </a:prstGeom>
        </p:spPr>
      </p:pic>
    </p:spTree>
    <p:extLst>
      <p:ext uri="{BB962C8B-B14F-4D97-AF65-F5344CB8AC3E}">
        <p14:creationId xmlns:p14="http://schemas.microsoft.com/office/powerpoint/2010/main" val="29201028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2B1C608-E6A9-F15E-795A-FD965C87BDB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CA83C4F-46D2-8918-5009-3A73F3181759}"/>
              </a:ext>
            </a:extLst>
          </p:cNvPr>
          <p:cNvSpPr>
            <a:spLocks noGrp="1"/>
          </p:cNvSpPr>
          <p:nvPr>
            <p:ph type="title"/>
          </p:nvPr>
        </p:nvSpPr>
        <p:spPr>
          <a:xfrm>
            <a:off x="1" y="758405"/>
            <a:ext cx="60960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spotřební křivka</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9E0E3C46-D9C7-537E-345F-782FC48798D6}"/>
              </a:ext>
            </a:extLst>
          </p:cNvPr>
          <p:cNvSpPr txBox="1">
            <a:spLocks noGrp="1"/>
          </p:cNvSpPr>
          <p:nvPr>
            <p:ph type="body" idx="1"/>
          </p:nvPr>
        </p:nvSpPr>
        <p:spPr>
          <a:xfrm>
            <a:off x="38100" y="2010002"/>
            <a:ext cx="4983480" cy="4203006"/>
          </a:xfrm>
          <a:prstGeom prst="rect">
            <a:avLst/>
          </a:prstGeom>
          <a:noFill/>
          <a:ln>
            <a:noFill/>
          </a:ln>
        </p:spPr>
        <p:txBody>
          <a:bodyPr spcFirstLastPara="1" wrap="square" lIns="91425" tIns="45700" rIns="91425" bIns="45700" anchor="t" anchorCtr="0">
            <a:normAutofit/>
          </a:bodyPr>
          <a:lstStyle/>
          <a:p>
            <a:pPr marL="514350" indent="-514350">
              <a:lnSpc>
                <a:spcPct val="115000"/>
              </a:lnSpc>
            </a:pP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Odvození křivky poptávky z </a:t>
            </a:r>
            <a:r>
              <a:rPr lang="cs-CZ"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PCC</a:t>
            </a:r>
          </a:p>
        </p:txBody>
      </p:sp>
      <p:sp>
        <p:nvSpPr>
          <p:cNvPr id="99" name="Google Shape;99;p14">
            <a:extLst>
              <a:ext uri="{FF2B5EF4-FFF2-40B4-BE49-F238E27FC236}">
                <a16:creationId xmlns:a16="http://schemas.microsoft.com/office/drawing/2014/main" id="{7F490238-8D40-5140-D662-16893803F4B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1052C6AA-75A8-2EEE-6438-715C2E700AB9}"/>
              </a:ext>
            </a:extLst>
          </p:cNvPr>
          <p:cNvPicPr>
            <a:picLocks noChangeAspect="1"/>
          </p:cNvPicPr>
          <p:nvPr/>
        </p:nvPicPr>
        <p:blipFill>
          <a:blip r:embed="rId3"/>
          <a:stretch>
            <a:fillRect/>
          </a:stretch>
        </p:blipFill>
        <p:spPr>
          <a:xfrm>
            <a:off x="4463495" y="138498"/>
            <a:ext cx="7728503" cy="6593771"/>
          </a:xfrm>
          <a:prstGeom prst="rect">
            <a:avLst/>
          </a:prstGeom>
        </p:spPr>
      </p:pic>
    </p:spTree>
    <p:extLst>
      <p:ext uri="{BB962C8B-B14F-4D97-AF65-F5344CB8AC3E}">
        <p14:creationId xmlns:p14="http://schemas.microsoft.com/office/powerpoint/2010/main" val="27123925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388963" y="526093"/>
            <a:ext cx="9931078" cy="631690"/>
          </a:xfrm>
        </p:spPr>
        <p:txBody>
          <a:bodyPr>
            <a:noAutofit/>
          </a:bodyPr>
          <a:lstStyle/>
          <a:p>
            <a:pPr marL="285750" marR="0" lvl="0" indent="-285750" algn="just" defTabSz="914400" rtl="0" eaLnBrk="1" fontAlgn="auto" latinLnBrk="0" hangingPunct="1">
              <a:lnSpc>
                <a:spcPct val="115000"/>
              </a:lnSpc>
              <a:spcBef>
                <a:spcPts val="360"/>
              </a:spcBef>
              <a:spcAft>
                <a:spcPts val="0"/>
              </a:spcAft>
              <a:buClr>
                <a:srgbClr val="000000"/>
              </a:buClr>
              <a:buSzPts val="1800"/>
              <a:buFont typeface="Wingdings" panose="05000000000000000000" pitchFamily="2" charset="2"/>
              <a:buChar char="v"/>
              <a:tabLst/>
              <a:defRPr/>
            </a:pPr>
            <a:r>
              <a:rPr kumimoji="0" lang="pl-PL" sz="2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DŮCHODU SPOTŘEBITELE NA POPTÁVKU</a:t>
            </a:r>
          </a:p>
        </p:txBody>
      </p:sp>
      <p:sp>
        <p:nvSpPr>
          <p:cNvPr id="98" name="Google Shape;98;p14"/>
          <p:cNvSpPr txBox="1">
            <a:spLocks noGrp="1"/>
          </p:cNvSpPr>
          <p:nvPr>
            <p:ph type="body" idx="1"/>
          </p:nvPr>
        </p:nvSpPr>
        <p:spPr>
          <a:xfrm>
            <a:off x="302871" y="1259207"/>
            <a:ext cx="11586258" cy="5072700"/>
          </a:xfrm>
          <a:prstGeom prst="rect">
            <a:avLst/>
          </a:prstGeom>
          <a:noFill/>
          <a:ln>
            <a:noFill/>
          </a:ln>
        </p:spPr>
        <p:txBody>
          <a:bodyPr spcFirstLastPara="1" wrap="square" lIns="91425" tIns="45700" rIns="91425" bIns="45700" anchor="t" anchorCtr="0">
            <a:normAutofit/>
          </a:bodyPr>
          <a:lstStyle/>
          <a:p>
            <a:pPr marL="285750" indent="-285750">
              <a:lnSpc>
                <a:spcPct val="115000"/>
              </a:lnSpc>
              <a:buFont typeface="Wingdings" panose="05000000000000000000" pitchFamily="2" charset="2"/>
              <a:buChar char="ü"/>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Linie rozpočtu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odpovídající různým úrovním důchodu – rovnoběžné:</a:t>
            </a:r>
          </a:p>
          <a:p>
            <a:pPr indent="-457200">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nemění se poměr cen: směrnice všech linií rozpočtu – </a:t>
            </a:r>
            <a:r>
              <a:rPr lang="cs-CZ" altLang="cs-CZ" sz="3600" b="1" dirty="0">
                <a:solidFill>
                  <a:schemeClr val="tx1"/>
                </a:solidFill>
                <a:highlight>
                  <a:srgbClr val="FFFF00"/>
                </a:highlight>
                <a:latin typeface="Times New Roman" panose="02020603050405020304" pitchFamily="18" charset="0"/>
              </a:rPr>
              <a:t>MRS</a:t>
            </a:r>
            <a:r>
              <a:rPr lang="cs-CZ" altLang="cs-CZ" sz="2800" b="1" dirty="0">
                <a:solidFill>
                  <a:schemeClr val="tx1"/>
                </a:solidFill>
                <a:highlight>
                  <a:srgbClr val="FFFF00"/>
                </a:highlight>
                <a:latin typeface="Times New Roman" panose="02020603050405020304" pitchFamily="18" charset="0"/>
              </a:rPr>
              <a:t>E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stejná. </a:t>
            </a:r>
          </a:p>
          <a:p>
            <a:pPr marL="285750" indent="-285750">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Bod optima = zůstává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stejná i </a:t>
            </a:r>
            <a:r>
              <a:rPr lang="cs-CZ" altLang="cs-CZ" sz="3600" b="1" dirty="0">
                <a:solidFill>
                  <a:schemeClr val="tx1"/>
                </a:solidFill>
                <a:highlight>
                  <a:srgbClr val="FFFF00"/>
                </a:highlight>
                <a:latin typeface="Times New Roman" panose="02020603050405020304" pitchFamily="18" charset="0"/>
              </a:rPr>
              <a:t>MRS</a:t>
            </a:r>
            <a:r>
              <a:rPr lang="cs-CZ" altLang="cs-CZ" sz="2800" b="1" dirty="0">
                <a:solidFill>
                  <a:schemeClr val="tx1"/>
                </a:solidFill>
                <a:highlight>
                  <a:srgbClr val="FFFF00"/>
                </a:highlight>
                <a:latin typeface="Times New Roman" panose="02020603050405020304" pitchFamily="18" charset="0"/>
              </a:rPr>
              <a:t>C</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285750" indent="-285750">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důchodu však vede ke změně optimální kombinace statků X a Y: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mění</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se i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úroveň užitku.</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C751DE7-1FB7-3F42-2246-082852C16D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DBA7620-8F89-15C2-0C15-ECCD96BCF2AC}"/>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p:sp>
        <p:nvSpPr>
          <p:cNvPr id="98" name="Google Shape;98;p14">
            <a:extLst>
              <a:ext uri="{FF2B5EF4-FFF2-40B4-BE49-F238E27FC236}">
                <a16:creationId xmlns:a16="http://schemas.microsoft.com/office/drawing/2014/main" id="{5C4ECFDC-CC74-D98E-870C-CDC8CF04C96F}"/>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a:bodyPr>
          <a:lstStyle/>
          <a:p>
            <a:pPr marL="685800" indent="-685800" algn="just">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Důležitá vlastnost poptávky = její </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cenová elasticita</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354013" indent="-354013" algn="just">
              <a:lnSpc>
                <a:spcPct val="115000"/>
              </a:lnSpc>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Koeficient cenové elasticity poptávky:</a:t>
            </a:r>
          </a:p>
          <a:p>
            <a:pPr marL="0" indent="0" algn="just">
              <a:lnSpc>
                <a:spcPct val="115000"/>
              </a:lnSpc>
              <a:buNone/>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0" indent="0" algn="just">
              <a:lnSpc>
                <a:spcPct val="115000"/>
              </a:lnSpc>
              <a:buNone/>
            </a:pPr>
            <a:endPar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just">
              <a:lnSpc>
                <a:spcPct val="115000"/>
              </a:lnSpc>
              <a:buNone/>
            </a:pPr>
            <a:endPar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gn="just">
              <a:lnSpc>
                <a:spcPct val="115000"/>
              </a:lnSpc>
            </a:pP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Cenová elasticita v bodě:</a:t>
            </a:r>
          </a:p>
          <a:p>
            <a:pPr marL="0" indent="0" algn="just">
              <a:lnSpc>
                <a:spcPct val="115000"/>
              </a:lnSpc>
              <a:buNone/>
            </a:pPr>
            <a:endPar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38E25982-7C60-736E-4B7A-11447834994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0" name="Picture 9">
            <a:extLst>
              <a:ext uri="{FF2B5EF4-FFF2-40B4-BE49-F238E27FC236}">
                <a16:creationId xmlns:a16="http://schemas.microsoft.com/office/drawing/2014/main" id="{EA9F3642-B59A-725E-C18C-E42FE3EABBA3}"/>
              </a:ext>
            </a:extLst>
          </p:cNvPr>
          <p:cNvPicPr>
            <a:picLocks noChangeAspect="1"/>
          </p:cNvPicPr>
          <p:nvPr/>
        </p:nvPicPr>
        <p:blipFill>
          <a:blip r:embed="rId3"/>
          <a:stretch>
            <a:fillRect/>
          </a:stretch>
        </p:blipFill>
        <p:spPr>
          <a:xfrm>
            <a:off x="6332220" y="4709160"/>
            <a:ext cx="4697730" cy="1069119"/>
          </a:xfrm>
          <a:prstGeom prst="rect">
            <a:avLst/>
          </a:prstGeom>
        </p:spPr>
      </p:pic>
      <p:pic>
        <p:nvPicPr>
          <p:cNvPr id="14" name="Picture 13">
            <a:extLst>
              <a:ext uri="{FF2B5EF4-FFF2-40B4-BE49-F238E27FC236}">
                <a16:creationId xmlns:a16="http://schemas.microsoft.com/office/drawing/2014/main" id="{3D8CEB34-A37E-C916-65AC-2AA993E529F0}"/>
              </a:ext>
            </a:extLst>
          </p:cNvPr>
          <p:cNvPicPr>
            <a:picLocks noChangeAspect="1"/>
          </p:cNvPicPr>
          <p:nvPr/>
        </p:nvPicPr>
        <p:blipFill>
          <a:blip r:embed="rId4"/>
          <a:stretch>
            <a:fillRect/>
          </a:stretch>
        </p:blipFill>
        <p:spPr>
          <a:xfrm>
            <a:off x="5566410" y="3028950"/>
            <a:ext cx="4892040" cy="1474470"/>
          </a:xfrm>
          <a:prstGeom prst="rect">
            <a:avLst/>
          </a:prstGeom>
        </p:spPr>
      </p:pic>
    </p:spTree>
    <p:extLst>
      <p:ext uri="{BB962C8B-B14F-4D97-AF65-F5344CB8AC3E}">
        <p14:creationId xmlns:p14="http://schemas.microsoft.com/office/powerpoint/2010/main" val="1978304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CBFD73E-E259-3C7E-2F95-ABDEADF056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9B5607E-4842-B26C-1E15-3F7715E54A66}"/>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p:sp>
        <p:nvSpPr>
          <p:cNvPr id="98" name="Google Shape;98;p14">
            <a:extLst>
              <a:ext uri="{FF2B5EF4-FFF2-40B4-BE49-F238E27FC236}">
                <a16:creationId xmlns:a16="http://schemas.microsoft.com/office/drawing/2014/main" id="{53150933-98C4-F05F-941F-673C1A38A830}"/>
              </a:ext>
            </a:extLst>
          </p:cNvPr>
          <p:cNvSpPr txBox="1">
            <a:spLocks noGrp="1"/>
          </p:cNvSpPr>
          <p:nvPr>
            <p:ph type="body" idx="1"/>
          </p:nvPr>
        </p:nvSpPr>
        <p:spPr>
          <a:xfrm>
            <a:off x="285750" y="1543050"/>
            <a:ext cx="11647170" cy="4669958"/>
          </a:xfrm>
          <a:prstGeom prst="rect">
            <a:avLst/>
          </a:prstGeom>
          <a:noFill/>
          <a:ln>
            <a:noFill/>
          </a:ln>
        </p:spPr>
        <p:txBody>
          <a:bodyPr spcFirstLastPara="1" wrap="square" lIns="91425" tIns="45700" rIns="91425" bIns="45700" anchor="t" anchorCtr="0">
            <a:normAutofit fontScale="70000" lnSpcReduction="20000"/>
          </a:bodyPr>
          <a:lstStyle/>
          <a:p>
            <a:pPr marL="182563" indent="-182563" algn="just">
              <a:lnSpc>
                <a:spcPct val="115000"/>
              </a:lnSpc>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Poptávané množství – opačný pohyb než cena: </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CENOVÁ ELASTICITA POPTÁVKY = ZÁPORNÁ. </a:t>
            </a:r>
          </a:p>
          <a:p>
            <a:pPr marL="571500" indent="-5715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Výjimka: </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paradox – kladná cenová elasticita poptávky pro </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případ. </a:t>
            </a:r>
          </a:p>
          <a:p>
            <a:pPr marL="0" indent="0" algn="just">
              <a:lnSpc>
                <a:spcPct val="115000"/>
              </a:lnSpc>
              <a:buNone/>
            </a:pPr>
            <a:endPar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gn="just">
              <a:lnSpc>
                <a:spcPct val="115000"/>
              </a:lnSpc>
              <a:buFont typeface="Wingdings" panose="05000000000000000000" pitchFamily="2" charset="2"/>
              <a:buChar char="q"/>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Cenová elasticita poptávky – souvislost s průběhem PCC:</a:t>
            </a:r>
          </a:p>
          <a:p>
            <a:pPr marL="571500" indent="-5715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 nakupuje dva statky X a Y. </a:t>
            </a:r>
          </a:p>
          <a:p>
            <a:pPr marL="571500" indent="-571500"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 spotřebitele a cena statku Y – konstantní, mění se cena statku X a tedy i optimální množství statku X i Y.</a:t>
            </a:r>
          </a:p>
          <a:p>
            <a:pPr marL="571500" indent="-571500" algn="just">
              <a:lnSpc>
                <a:spcPct val="115000"/>
              </a:lnSpc>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nakupovaného množství statku X v důsledku změny ceny tohoto statku =&gt; dopad na celkový objem výdajů na X: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X. </a:t>
            </a:r>
          </a:p>
        </p:txBody>
      </p:sp>
      <p:sp>
        <p:nvSpPr>
          <p:cNvPr id="99" name="Google Shape;99;p14">
            <a:extLst>
              <a:ext uri="{FF2B5EF4-FFF2-40B4-BE49-F238E27FC236}">
                <a16:creationId xmlns:a16="http://schemas.microsoft.com/office/drawing/2014/main" id="{1E79445A-5850-062B-F540-97805438CC6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1104014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2E63FE1-F1F3-1787-3D3E-A0BA83C5809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25D7B2-87AA-299E-7FBE-38ABD49CC257}"/>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1BAC5CAB-5583-B3C3-864A-097AC8E1B1C6}"/>
                  </a:ext>
                </a:extLst>
              </p:cNvPr>
              <p:cNvSpPr txBox="1">
                <a:spLocks noGrp="1"/>
              </p:cNvSpPr>
              <p:nvPr>
                <p:ph type="body" idx="1"/>
              </p:nvPr>
            </p:nvSpPr>
            <p:spPr>
              <a:xfrm>
                <a:off x="285750" y="1543050"/>
                <a:ext cx="11647170" cy="4797366"/>
              </a:xfrm>
              <a:prstGeom prst="rect">
                <a:avLst/>
              </a:prstGeom>
              <a:noFill/>
              <a:ln>
                <a:noFill/>
              </a:ln>
            </p:spPr>
            <p:txBody>
              <a:bodyPr spcFirstLastPara="1" wrap="square" lIns="91425" tIns="45700" rIns="91425" bIns="45700" anchor="t" anchorCtr="0">
                <a:normAutofit fontScale="77500" lnSpcReduction="20000"/>
              </a:bodyPr>
              <a:lstStyle/>
              <a:p>
                <a:pPr marL="571500" indent="-571500" algn="just">
                  <a:lnSpc>
                    <a:spcPct val="115000"/>
                  </a:lnSpc>
                  <a:buFont typeface="Wingdings" panose="05000000000000000000" pitchFamily="2" charset="2"/>
                  <a:buChar char="§"/>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Cena a množství se pohybují opačně – růst ceny vede k poklesu množství,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naopak </a:t>
                </a:r>
              </a:p>
              <a:p>
                <a:pPr marL="571500" indent="-571500" algn="just">
                  <a:lnSpc>
                    <a:spcPct val="115000"/>
                  </a:lnSpc>
                  <a:buFont typeface="Wingdings" panose="05000000000000000000" pitchFamily="2" charset="2"/>
                  <a:buChar char="§"/>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Případy:</a:t>
                </a:r>
              </a:p>
              <a:p>
                <a:pPr marL="446088" indent="-446088" algn="just">
                  <a:lnSpc>
                    <a:spcPct val="115000"/>
                  </a:lnSpc>
                  <a:buFont typeface="+mj-lt"/>
                  <a:buAutoNum type="arabicPeriod"/>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Cenová elasticita poptávky je jednotková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14:m>
                  <m:oMath xmlns:m="http://schemas.openxmlformats.org/officeDocument/2006/math">
                    <m:sSub>
                      <m:sSubPr>
                        <m:ctrlPr>
                          <a:rPr lang="cs-CZ" sz="3600" b="1" i="1" kern="1200" noProof="0" dirty="0" smtClean="0">
                            <a:solidFill>
                              <a:schemeClr val="tx1"/>
                            </a:solidFill>
                            <a:latin typeface="Cambria Math" panose="02040503050406030204" pitchFamily="18" charset="0"/>
                            <a:cs typeface="Times New Roman" panose="02020603050405020304" pitchFamily="18" charset="0"/>
                          </a:rPr>
                        </m:ctrlPr>
                      </m:sSubPr>
                      <m:e>
                        <m:r>
                          <a:rPr lang="cs-CZ" sz="3600" b="1" i="1" kern="1200" noProof="0" dirty="0" smtClean="0">
                            <a:solidFill>
                              <a:schemeClr val="tx1"/>
                            </a:solidFill>
                            <a:latin typeface="Cambria Math" panose="02040503050406030204" pitchFamily="18" charset="0"/>
                            <a:cs typeface="Times New Roman" panose="02020603050405020304" pitchFamily="18" charset="0"/>
                          </a:rPr>
                          <m:t>𝒆</m:t>
                        </m:r>
                      </m:e>
                      <m:sub>
                        <m:r>
                          <a:rPr lang="cs-CZ" sz="3600" b="1" i="1" kern="1200" noProof="0" dirty="0" smtClean="0">
                            <a:solidFill>
                              <a:schemeClr val="tx1"/>
                            </a:solidFill>
                            <a:latin typeface="Cambria Math" panose="02040503050406030204" pitchFamily="18" charset="0"/>
                            <a:cs typeface="Times New Roman" panose="02020603050405020304" pitchFamily="18" charset="0"/>
                          </a:rPr>
                          <m:t>𝑫𝑷𝑿</m:t>
                        </m:r>
                      </m:sub>
                    </m:sSub>
                    <m:r>
                      <a:rPr lang="cs-CZ" sz="3600" b="1" i="1" kern="1200" noProof="0" dirty="0" smtClean="0">
                        <a:solidFill>
                          <a:schemeClr val="tx1"/>
                        </a:solidFill>
                        <a:latin typeface="Cambria Math" panose="02040503050406030204" pitchFamily="18" charset="0"/>
                        <a:ea typeface="Consolas" panose="020B0609020204030204" pitchFamily="49" charset="0"/>
                        <a:cs typeface="Times New Roman" panose="02020603050405020304" pitchFamily="18" charset="0"/>
                      </a:rPr>
                      <m:t> </m:t>
                    </m:r>
                  </m:oMath>
                </a14:m>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-1): procentní změna množství je stejná jako procentní změna ceny (s opačným znaménkem): </a:t>
                </a:r>
              </a:p>
              <a:p>
                <a:pPr marL="446088" indent="-446088" algn="just">
                  <a:lnSpc>
                    <a:spcPct val="115000"/>
                  </a:lnSpc>
                  <a:buFont typeface="Wingdings" panose="05000000000000000000" pitchFamily="2" charset="2"/>
                  <a:buChar char="Ø"/>
                </a:pP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X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 nemění. </a:t>
                </a:r>
              </a:p>
              <a:p>
                <a:pPr marL="446088" indent="-446088"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Konstantní důchod =&gt; nemění se ani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X </a:t>
                </a:r>
              </a:p>
              <a:p>
                <a:pPr marL="446088" indent="-446088"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Konstantní </a:t>
                </a:r>
                <a:r>
                  <a:rPr kumimoji="0" lang="cs-CZ" sz="3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a:t>
                </a:r>
                <a:r>
                  <a:rPr kumimoji="0" lang="cs-CZ" sz="2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Y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nezmění se ani množství statku Y. </a:t>
                </a:r>
              </a:p>
              <a:p>
                <a:pPr marL="446088" indent="-446088"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Se změnou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změna pouze u poptávaného množství statku X. </a:t>
                </a:r>
              </a:p>
              <a:p>
                <a:pPr marL="446088" indent="-446088" algn="just">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PCC = rovnoběžná s osou x, její směrnice je rovna nule (obr. </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55a)</a:t>
                </a:r>
              </a:p>
            </p:txBody>
          </p:sp>
        </mc:Choice>
        <mc:Fallback>
          <p:sp>
            <p:nvSpPr>
              <p:cNvPr id="98" name="Google Shape;98;p14">
                <a:extLst>
                  <a:ext uri="{FF2B5EF4-FFF2-40B4-BE49-F238E27FC236}">
                    <a16:creationId xmlns:a16="http://schemas.microsoft.com/office/drawing/2014/main" id="{1BAC5CAB-5583-B3C3-864A-097AC8E1B1C6}"/>
                  </a:ext>
                </a:extLst>
              </p:cNvPr>
              <p:cNvSpPr txBox="1">
                <a:spLocks noGrp="1" noRot="1" noChangeAspect="1" noMove="1" noResize="1" noEditPoints="1" noAdjustHandles="1" noChangeArrowheads="1" noChangeShapeType="1" noTextEdit="1"/>
              </p:cNvSpPr>
              <p:nvPr>
                <p:ph type="body" idx="1"/>
              </p:nvPr>
            </p:nvSpPr>
            <p:spPr>
              <a:xfrm>
                <a:off x="285750" y="1543050"/>
                <a:ext cx="11647170" cy="4797366"/>
              </a:xfrm>
              <a:prstGeom prst="rect">
                <a:avLst/>
              </a:prstGeom>
              <a:blipFill>
                <a:blip r:embed="rId3"/>
                <a:stretch>
                  <a:fillRect l="-366" t="-635" r="-1832"/>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7CF63916-6BB7-E125-5813-4AAE7008623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8304116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4C0B721-A9D4-DCB0-41E0-A2526DAA5D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80FCA34-5A71-FA22-BA6B-209AACF11DFF}"/>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25A3BD30-4158-7E1A-3CF3-70767D8B2762}"/>
                  </a:ext>
                </a:extLst>
              </p:cNvPr>
              <p:cNvSpPr txBox="1">
                <a:spLocks noGrp="1"/>
              </p:cNvSpPr>
              <p:nvPr>
                <p:ph type="body" idx="1"/>
              </p:nvPr>
            </p:nvSpPr>
            <p:spPr>
              <a:xfrm>
                <a:off x="285750" y="1543050"/>
                <a:ext cx="11647170" cy="4797366"/>
              </a:xfrm>
              <a:prstGeom prst="rect">
                <a:avLst/>
              </a:prstGeom>
              <a:noFill/>
              <a:ln>
                <a:noFill/>
              </a:ln>
            </p:spPr>
            <p:txBody>
              <a:bodyPr spcFirstLastPara="1" wrap="square" lIns="91425" tIns="45700" rIns="91425" bIns="45700" anchor="t" anchorCtr="0">
                <a:normAutofit/>
              </a:bodyPr>
              <a:lstStyle/>
              <a:p>
                <a:pPr marL="446088" indent="-446088" algn="just">
                  <a:lnSpc>
                    <a:spcPct val="115000"/>
                  </a:lnSpc>
                  <a:buFont typeface="+mj-lt"/>
                  <a:buAutoNum type="arabicPeriod"/>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Poptávka </a:t>
                </a:r>
                <a:r>
                  <a:rPr lang="cs-CZ"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 statku X je neelastická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14:m>
                  <m:oMath xmlns:m="http://schemas.openxmlformats.org/officeDocument/2006/math">
                    <m:sSub>
                      <m:sSubPr>
                        <m:ctrlPr>
                          <a:rPr lang="cs-CZ" sz="3600" b="1" i="1" kern="1200" dirty="0">
                            <a:solidFill>
                              <a:schemeClr val="tx1"/>
                            </a:solidFill>
                            <a:latin typeface="Cambria Math" panose="02040503050406030204" pitchFamily="18" charset="0"/>
                            <a:cs typeface="Times New Roman" panose="02020603050405020304" pitchFamily="18" charset="0"/>
                          </a:rPr>
                        </m:ctrlPr>
                      </m:sSubPr>
                      <m:e>
                        <m:r>
                          <a:rPr lang="cs-CZ" sz="3600" b="1" i="1" kern="1200" dirty="0">
                            <a:solidFill>
                              <a:schemeClr val="tx1"/>
                            </a:solidFill>
                            <a:latin typeface="Cambria Math" panose="02040503050406030204" pitchFamily="18" charset="0"/>
                            <a:cs typeface="Times New Roman" panose="02020603050405020304" pitchFamily="18" charset="0"/>
                          </a:rPr>
                          <m:t>𝒆</m:t>
                        </m:r>
                      </m:e>
                      <m:sub>
                        <m:r>
                          <a:rPr lang="cs-CZ" sz="3600" b="1" i="1" kern="1200" dirty="0">
                            <a:solidFill>
                              <a:schemeClr val="tx1"/>
                            </a:solidFill>
                            <a:latin typeface="Cambria Math" panose="02040503050406030204" pitchFamily="18" charset="0"/>
                            <a:cs typeface="Times New Roman" panose="02020603050405020304" pitchFamily="18" charset="0"/>
                          </a:rPr>
                          <m:t>𝑫𝑷𝑿</m:t>
                        </m:r>
                      </m:sub>
                    </m:sSub>
                    <m:r>
                      <a:rPr lang="cs-CZ" sz="3600" b="1" i="1" kern="120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d>
                      <m:dPr>
                        <m:begChr m:val="|"/>
                        <m:endChr m:val="|"/>
                        <m:ctrlPr>
                          <a:rPr lang="cs-CZ" sz="36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cs-CZ" sz="36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cs-CZ" sz="36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e>
                    </m:d>
                  </m:oMath>
                </a14:m>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procentní změna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množství je menší než procentní změna ceny</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446088" indent="-446088" algn="just">
                  <a:lnSpc>
                    <a:spcPct val="115000"/>
                  </a:lnSpc>
                  <a:buFont typeface="Wingdings" panose="05000000000000000000" pitchFamily="2" charset="2"/>
                  <a:buChar char="Ø"/>
                </a:pPr>
                <a:r>
                  <a:rPr lang="pl-PL"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Pokles ceny vede k poklesu </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X</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446088" indent="-446088" algn="just">
                  <a:lnSpc>
                    <a:spcPct val="115000"/>
                  </a:lnSpc>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Konstantní důchod I a </a:t>
                </a:r>
                <a:r>
                  <a:rPr kumimoji="0" lang="cs-CZ" sz="3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a:t>
                </a:r>
                <a:r>
                  <a:rPr kumimoji="0" lang="cs-CZ" sz="2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Y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musí vzrůst </a:t>
                </a:r>
                <a:r>
                  <a:rPr kumimoji="0" lang="cs-CZ" sz="3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a:t>
                </a:r>
                <a:r>
                  <a:rPr kumimoji="0" lang="cs-CZ" sz="26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Y</a:t>
                </a:r>
                <a:r>
                  <a:rPr lang="cs-CZ" sz="36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Y a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množství statku Y. </a:t>
                </a:r>
              </a:p>
              <a:p>
                <a:pPr marL="446088" indent="-446088" algn="just">
                  <a:lnSpc>
                    <a:spcPct val="115000"/>
                  </a:lnSpc>
                  <a:buFont typeface="Wingdings" panose="05000000000000000000" pitchFamily="2" charset="2"/>
                  <a:buChar char="ü"/>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PCC = rostoucí, má kladnou směrnici (obr. </a:t>
                </a:r>
                <a:r>
                  <a:rPr lang="cs-CZ" sz="36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55b)</a:t>
                </a:r>
              </a:p>
            </p:txBody>
          </p:sp>
        </mc:Choice>
        <mc:Fallback>
          <p:sp>
            <p:nvSpPr>
              <p:cNvPr id="98" name="Google Shape;98;p14">
                <a:extLst>
                  <a:ext uri="{FF2B5EF4-FFF2-40B4-BE49-F238E27FC236}">
                    <a16:creationId xmlns:a16="http://schemas.microsoft.com/office/drawing/2014/main" id="{25A3BD30-4158-7E1A-3CF3-70767D8B2762}"/>
                  </a:ext>
                </a:extLst>
              </p:cNvPr>
              <p:cNvSpPr txBox="1">
                <a:spLocks noGrp="1" noRot="1" noChangeAspect="1" noMove="1" noResize="1" noEditPoints="1" noAdjustHandles="1" noChangeArrowheads="1" noChangeShapeType="1" noTextEdit="1"/>
              </p:cNvSpPr>
              <p:nvPr>
                <p:ph type="body" idx="1"/>
              </p:nvPr>
            </p:nvSpPr>
            <p:spPr>
              <a:xfrm>
                <a:off x="285750" y="1543050"/>
                <a:ext cx="11647170" cy="4797366"/>
              </a:xfrm>
              <a:prstGeom prst="rect">
                <a:avLst/>
              </a:prstGeom>
              <a:blipFill>
                <a:blip r:embed="rId3"/>
                <a:stretch>
                  <a:fillRect l="-366" t="-254" r="-2459" b="-1906"/>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D3DD6B62-8A51-D3F4-ED8A-086BC2E045C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19418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EE7FA71-4C87-06A0-D89E-0C4215C7A85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0AB5BF-FE56-3347-D2F0-1C4C6C38A385}"/>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CBFBF718-B4AE-CD0A-2153-2DEE48F4E079}"/>
                  </a:ext>
                </a:extLst>
              </p:cNvPr>
              <p:cNvSpPr txBox="1">
                <a:spLocks noGrp="1"/>
              </p:cNvSpPr>
              <p:nvPr>
                <p:ph type="body" idx="1"/>
              </p:nvPr>
            </p:nvSpPr>
            <p:spPr>
              <a:xfrm>
                <a:off x="171450" y="1440180"/>
                <a:ext cx="11647170" cy="4797366"/>
              </a:xfrm>
              <a:prstGeom prst="rect">
                <a:avLst/>
              </a:prstGeom>
              <a:noFill/>
              <a:ln>
                <a:noFill/>
              </a:ln>
            </p:spPr>
            <p:txBody>
              <a:bodyPr spcFirstLastPara="1" wrap="square" lIns="91425" tIns="45700" rIns="91425" bIns="45700" anchor="t" anchorCtr="0">
                <a:noAutofit/>
              </a:bodyPr>
              <a:lstStyle/>
              <a:p>
                <a:pPr marL="446088" indent="-446088" algn="just">
                  <a:lnSpc>
                    <a:spcPct val="115000"/>
                  </a:lnSpc>
                  <a:buFont typeface="+mj-lt"/>
                  <a:buAutoNum type="arabicPeriod"/>
                </a:pPr>
                <a:r>
                  <a:rPr lang="pl-PL"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Poptávka po statku X je elastická </a:t>
                </a: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14:m>
                  <m:oMath xmlns:m="http://schemas.openxmlformats.org/officeDocument/2006/math">
                    <m:sSub>
                      <m:sSubPr>
                        <m:ctrlPr>
                          <a:rPr lang="cs-CZ" sz="4000" b="1" i="1" kern="1200" dirty="0">
                            <a:solidFill>
                              <a:schemeClr val="tx1"/>
                            </a:solidFill>
                            <a:latin typeface="Cambria Math" panose="02040503050406030204" pitchFamily="18" charset="0"/>
                            <a:cs typeface="Times New Roman" panose="02020603050405020304" pitchFamily="18" charset="0"/>
                          </a:rPr>
                        </m:ctrlPr>
                      </m:sSubPr>
                      <m:e>
                        <m:r>
                          <a:rPr lang="cs-CZ" sz="4000" b="1" i="1" kern="1200" dirty="0">
                            <a:solidFill>
                              <a:schemeClr val="tx1"/>
                            </a:solidFill>
                            <a:latin typeface="Cambria Math" panose="02040503050406030204" pitchFamily="18" charset="0"/>
                            <a:cs typeface="Times New Roman" panose="02020603050405020304" pitchFamily="18" charset="0"/>
                          </a:rPr>
                          <m:t>𝒆</m:t>
                        </m:r>
                      </m:e>
                      <m:sub>
                        <m:r>
                          <a:rPr lang="cs-CZ" sz="4000" b="1" i="1" kern="1200" dirty="0">
                            <a:solidFill>
                              <a:schemeClr val="tx1"/>
                            </a:solidFill>
                            <a:latin typeface="Cambria Math" panose="02040503050406030204" pitchFamily="18" charset="0"/>
                            <a:cs typeface="Times New Roman" panose="02020603050405020304" pitchFamily="18" charset="0"/>
                          </a:rPr>
                          <m:t>𝑫𝑷𝑿</m:t>
                        </m:r>
                      </m:sub>
                    </m:sSub>
                    <m:r>
                      <a:rPr lang="cs-CZ" sz="4000" b="1" i="1" kern="120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d>
                      <m:dPr>
                        <m:begChr m:val="|"/>
                        <m:endChr m:val="|"/>
                        <m:ctrlPr>
                          <a:rPr lang="cs-CZ" sz="40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cs-CZ" sz="40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cs-CZ" sz="4000" b="1" i="1" kern="120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𝟏</m:t>
                        </m:r>
                      </m:e>
                    </m:d>
                  </m:oMath>
                </a14:m>
                <a:r>
                  <a:rPr lang="cs-CZ" sz="40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 poklesem </a:t>
                </a:r>
                <a:r>
                  <a:rPr lang="cs-CZ" sz="4000" b="1" kern="1200" dirty="0">
                    <a:solidFill>
                      <a:srgbClr val="00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800" b="1" kern="1200" dirty="0">
                    <a:solidFill>
                      <a:srgbClr val="00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a:t>
                </a:r>
                <a:r>
                  <a:rPr lang="cs-CZ" sz="40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vzroste výrazněji poptávané množství =&gt; vzroste i objem výdajů na jeho nákup: </a:t>
                </a:r>
                <a:endPar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446088" indent="-446088" algn="just">
                  <a:lnSpc>
                    <a:spcPct val="115000"/>
                  </a:lnSpc>
                  <a:buFont typeface="Wingdings" panose="05000000000000000000" pitchFamily="2" charset="2"/>
                  <a:buChar char="Ø"/>
                </a:pPr>
                <a:r>
                  <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8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a:t>
                </a:r>
                <a:r>
                  <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Y, </a:t>
                </a: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množství statku Y = musí klesnout (</a:t>
                </a:r>
                <a:r>
                  <a:rPr lang="cs-CZ" sz="40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 a </a:t>
                </a:r>
                <a:r>
                  <a:rPr kumimoji="0" lang="cs-CZ" sz="40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P</a:t>
                </a:r>
                <a:r>
                  <a:rPr kumimoji="0" lang="cs-CZ" sz="28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Y </a:t>
                </a:r>
                <a:r>
                  <a:rPr kumimoji="0" lang="cs-CZ" sz="40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 </a:t>
                </a:r>
                <a:r>
                  <a:rPr kumimoji="0" lang="cs-CZ" sz="4000" b="1" i="0" u="none" strike="noStrike" kern="1200" cap="none" spc="0" normalizeH="0" baseline="0" noProof="0" dirty="0" err="1">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konst</a:t>
                </a:r>
                <a:r>
                  <a:rPr kumimoji="0" lang="cs-CZ" sz="4000" b="1" i="0" u="none" strike="noStrike" kern="1200" cap="none" spc="0" normalizeH="0" baseline="0" noProof="0" dirty="0">
                    <a:ln>
                      <a:noFill/>
                    </a:ln>
                    <a:solidFill>
                      <a:srgbClr val="00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a:t>
                </a: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446088" indent="-446088" algn="just">
                  <a:lnSpc>
                    <a:spcPct val="115000"/>
                  </a:lnSpc>
                  <a:buFont typeface="Wingdings" panose="05000000000000000000" pitchFamily="2" charset="2"/>
                  <a:buChar char="ü"/>
                </a:pPr>
                <a:r>
                  <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PCC = klesající, má zápornou směrnici </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a:t>
                </a:r>
                <a:r>
                  <a:rPr lang="cs-CZ"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55c).</a:t>
                </a:r>
                <a:endParaRPr lang="cs-CZ" sz="40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p:sp>
            <p:nvSpPr>
              <p:cNvPr id="98" name="Google Shape;98;p14">
                <a:extLst>
                  <a:ext uri="{FF2B5EF4-FFF2-40B4-BE49-F238E27FC236}">
                    <a16:creationId xmlns:a16="http://schemas.microsoft.com/office/drawing/2014/main" id="{CBFBF718-B4AE-CD0A-2153-2DEE48F4E079}"/>
                  </a:ext>
                </a:extLst>
              </p:cNvPr>
              <p:cNvSpPr txBox="1">
                <a:spLocks noGrp="1" noRot="1" noChangeAspect="1" noMove="1" noResize="1" noEditPoints="1" noAdjustHandles="1" noChangeArrowheads="1" noChangeShapeType="1" noTextEdit="1"/>
              </p:cNvSpPr>
              <p:nvPr>
                <p:ph type="body" idx="1"/>
              </p:nvPr>
            </p:nvSpPr>
            <p:spPr>
              <a:xfrm>
                <a:off x="171450" y="1440180"/>
                <a:ext cx="11647170" cy="4797366"/>
              </a:xfrm>
              <a:prstGeom prst="rect">
                <a:avLst/>
              </a:prstGeom>
              <a:blipFill>
                <a:blip r:embed="rId3"/>
                <a:stretch>
                  <a:fillRect l="-314" t="-381" r="-2930"/>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4879A1E4-1205-5B97-7B4C-9196069D2DE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145953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CE68EAB-F387-B3A4-1BAB-40EC383FFD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62DA46-3766-BC04-525C-1548FF9D1863}"/>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p:sp>
        <p:nvSpPr>
          <p:cNvPr id="99" name="Google Shape;99;p14">
            <a:extLst>
              <a:ext uri="{FF2B5EF4-FFF2-40B4-BE49-F238E27FC236}">
                <a16:creationId xmlns:a16="http://schemas.microsoft.com/office/drawing/2014/main" id="{E84B4215-A3C7-E42C-385C-995B6E7A672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18742213-8B9B-8810-8ADF-CA076FE30A56}"/>
              </a:ext>
            </a:extLst>
          </p:cNvPr>
          <p:cNvPicPr>
            <a:picLocks noChangeAspect="1"/>
          </p:cNvPicPr>
          <p:nvPr/>
        </p:nvPicPr>
        <p:blipFill>
          <a:blip r:embed="rId3"/>
          <a:stretch>
            <a:fillRect/>
          </a:stretch>
        </p:blipFill>
        <p:spPr>
          <a:xfrm>
            <a:off x="0" y="240585"/>
            <a:ext cx="12058650" cy="6099831"/>
          </a:xfrm>
          <a:prstGeom prst="rect">
            <a:avLst/>
          </a:prstGeom>
        </p:spPr>
      </p:pic>
    </p:spTree>
    <p:extLst>
      <p:ext uri="{BB962C8B-B14F-4D97-AF65-F5344CB8AC3E}">
        <p14:creationId xmlns:p14="http://schemas.microsoft.com/office/powerpoint/2010/main" val="32882783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37EC53A-AFDA-8B75-A55D-0CDA9D96F2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98289-47DE-9C3F-2F97-8E4C15F23818}"/>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Cenová elasticita poptávky</a:t>
            </a:r>
          </a:p>
        </p:txBody>
      </p:sp>
      <p:sp>
        <p:nvSpPr>
          <p:cNvPr id="98" name="Google Shape;98;p14">
            <a:extLst>
              <a:ext uri="{FF2B5EF4-FFF2-40B4-BE49-F238E27FC236}">
                <a16:creationId xmlns:a16="http://schemas.microsoft.com/office/drawing/2014/main" id="{99B428E8-90DB-D812-6C4E-FA8B73A34E90}"/>
              </a:ext>
            </a:extLst>
          </p:cNvPr>
          <p:cNvSpPr txBox="1">
            <a:spLocks noGrp="1"/>
          </p:cNvSpPr>
          <p:nvPr>
            <p:ph type="body" idx="1"/>
          </p:nvPr>
        </p:nvSpPr>
        <p:spPr>
          <a:xfrm>
            <a:off x="171450" y="1440180"/>
            <a:ext cx="11647170" cy="4797366"/>
          </a:xfrm>
          <a:prstGeom prst="rect">
            <a:avLst/>
          </a:prstGeom>
          <a:noFill/>
          <a:ln>
            <a:noFill/>
          </a:ln>
        </p:spPr>
        <p:txBody>
          <a:bodyPr spcFirstLastPara="1" wrap="square" lIns="91425" tIns="45700" rIns="91425" bIns="45700" anchor="t" anchorCtr="0">
            <a:noAutofit/>
          </a:bodyPr>
          <a:lstStyle/>
          <a:p>
            <a:pPr marL="571500" indent="-571500" algn="just">
              <a:buFont typeface="Wingdings" panose="05000000000000000000" pitchFamily="2" charset="2"/>
              <a:buChar char="§"/>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Objem výdajů na nákup statku X: </a:t>
            </a: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 X</a:t>
            </a:r>
          </a:p>
          <a:p>
            <a:pPr marL="571500" indent="-571500" algn="just">
              <a:buFont typeface="Wingdings" panose="05000000000000000000" pitchFamily="2" charset="2"/>
              <a:buChar char="Ø"/>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závisí na </a:t>
            </a: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elasticitě poptávky. </a:t>
            </a:r>
          </a:p>
          <a:p>
            <a:pPr marL="742950" indent="-742950" algn="just">
              <a:buFont typeface="+mj-lt"/>
              <a:buAutoNum type="arabicPeriod"/>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Cenově elastická poptávka: </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poklesem ceny statku objem výdajů na nákup tohoto statku roste.</a:t>
            </a:r>
          </a:p>
          <a:p>
            <a:pPr marL="742950" indent="-742950" algn="just">
              <a:buFont typeface="+mj-lt"/>
              <a:buAutoNum type="arabicPeriod"/>
            </a:pPr>
            <a:r>
              <a:rPr lang="cs-CZ" sz="36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Cenově</a:t>
            </a:r>
            <a:r>
              <a:rPr lang="cs-CZ"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neelastická poptávka: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poklesem ceny statku objem výdajů na nákup tohoto statku klesá.</a:t>
            </a:r>
          </a:p>
          <a:p>
            <a:pPr marL="571500" indent="-571500" algn="just">
              <a:buFont typeface="Wingdings" panose="05000000000000000000" pitchFamily="2" charset="2"/>
              <a:buChar char="§"/>
            </a:pP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Objem výdajů na </a:t>
            </a:r>
            <a:r>
              <a:rPr lang="cs-CZ"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ostatní spotřebovávané statky –  obrácený pohyb</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než výdaje na statek X.</a:t>
            </a:r>
          </a:p>
        </p:txBody>
      </p:sp>
      <p:sp>
        <p:nvSpPr>
          <p:cNvPr id="99" name="Google Shape;99;p14">
            <a:extLst>
              <a:ext uri="{FF2B5EF4-FFF2-40B4-BE49-F238E27FC236}">
                <a16:creationId xmlns:a16="http://schemas.microsoft.com/office/drawing/2014/main" id="{9C159CEC-2DFF-5FCA-65A3-95CAD4F6C51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3086133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0DF328D-1CB7-45A1-0DBD-FE31BAEF443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BEF7B66-C2EF-8820-BB5B-7AD2C31B6726}"/>
              </a:ext>
            </a:extLst>
          </p:cNvPr>
          <p:cNvSpPr>
            <a:spLocks noGrp="1"/>
          </p:cNvSpPr>
          <p:nvPr>
            <p:ph type="title"/>
          </p:nvPr>
        </p:nvSpPr>
        <p:spPr>
          <a:xfrm>
            <a:off x="419100" y="620454"/>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B62544CA-1A88-37C5-BBC2-9BE184D11C55}"/>
              </a:ext>
            </a:extLst>
          </p:cNvPr>
          <p:cNvSpPr txBox="1">
            <a:spLocks noGrp="1"/>
          </p:cNvSpPr>
          <p:nvPr>
            <p:ph type="body" idx="1"/>
          </p:nvPr>
        </p:nvSpPr>
        <p:spPr>
          <a:xfrm>
            <a:off x="171450" y="1252144"/>
            <a:ext cx="11772900" cy="4985402"/>
          </a:xfrm>
          <a:prstGeom prst="rect">
            <a:avLst/>
          </a:prstGeom>
          <a:noFill/>
          <a:ln>
            <a:noFill/>
          </a:ln>
        </p:spPr>
        <p:txBody>
          <a:bodyPr spcFirstLastPara="1" wrap="square" lIns="91425" tIns="45700" rIns="91425" bIns="45700" anchor="t" anchorCtr="0">
            <a:noAutofit/>
          </a:bodyPr>
          <a:lstStyle/>
          <a:p>
            <a:pPr marL="571500" indent="-571500" algn="just">
              <a:buFont typeface="Wingdings" panose="05000000000000000000" pitchFamily="2" charset="2"/>
              <a:buChar char="§"/>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Předpoklad: dva statky, </a:t>
            </a: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jsou konstantní. </a:t>
            </a:r>
          </a:p>
          <a:p>
            <a:pPr marL="571500" indent="-571500" algn="just">
              <a:buFont typeface="Wingdings" panose="05000000000000000000" pitchFamily="2" charset="2"/>
              <a:buChar char="ü"/>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Vliv </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ceny statku Y (</a:t>
            </a: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a:t>
            </a: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na poptávku po statku X:</a:t>
            </a:r>
          </a:p>
          <a:p>
            <a:pPr marL="571500" indent="-571500">
              <a:buFont typeface="Wingdings" panose="05000000000000000000" pitchFamily="2" charset="2"/>
              <a:buChar char="§"/>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Efekt cenové změny: </a:t>
            </a: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 </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a:t>
            </a: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DŮCHODOVÝ EFEKT</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marL="742950" indent="-742950" algn="just">
              <a:buFont typeface="+mj-lt"/>
              <a:buAutoNum type="arabicPeriod"/>
            </a:pPr>
            <a:endPar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742950" indent="-742950" algn="just">
              <a:buFont typeface="+mj-lt"/>
              <a:buAutoNum type="arabicPeriod"/>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 EFEKT </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změna poměru cen vede k nahrazování statku dražšího statkem levnějším.</a:t>
            </a:r>
            <a:endPar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0B3B0C8-D4DD-D1D2-FE8D-75FEF39B534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751644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FEEB8EF-CA78-DA29-D4D4-27D7F0F8C9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B92FD76-0B95-F2D0-C628-D87B2B9A58A2}"/>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9D92C8E5-5FBF-961B-0C72-BEE1D2B46F6B}"/>
              </a:ext>
            </a:extLst>
          </p:cNvPr>
          <p:cNvSpPr txBox="1">
            <a:spLocks noGrp="1"/>
          </p:cNvSpPr>
          <p:nvPr>
            <p:ph type="body" idx="1"/>
          </p:nvPr>
        </p:nvSpPr>
        <p:spPr>
          <a:xfrm>
            <a:off x="171450" y="1440180"/>
            <a:ext cx="11647170" cy="4797366"/>
          </a:xfrm>
          <a:prstGeom prst="rect">
            <a:avLst/>
          </a:prstGeom>
          <a:noFill/>
          <a:ln>
            <a:noFill/>
          </a:ln>
        </p:spPr>
        <p:txBody>
          <a:bodyPr spcFirstLastPara="1" wrap="square" lIns="91425" tIns="45700" rIns="91425" bIns="45700" anchor="t" anchorCtr="0">
            <a:noAutofit/>
          </a:bodyPr>
          <a:lstStyle/>
          <a:p>
            <a:pPr marL="742950" indent="-742950" algn="just">
              <a:buFont typeface="+mj-lt"/>
              <a:buAutoNum type="arabicPeriod" startAt="2"/>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DŮCHODOVÝ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vliv změny ceny statku Y na reálný důchod a jeho prostřednictvím na poptávku po statku X:</a:t>
            </a:r>
          </a:p>
          <a:p>
            <a:pPr marL="571500" indent="-571500"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gn="just">
              <a:buFont typeface="Wingdings" panose="05000000000000000000" pitchFamily="2" charset="2"/>
              <a:buChar char="Ø"/>
            </a:pP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Znaménko celkového efektu –  nemožno obecně určit:</a:t>
            </a:r>
          </a:p>
          <a:p>
            <a:pPr marL="857250" indent="-857250" algn="just">
              <a:buFont typeface="+mj-lt"/>
              <a:buAutoNum type="romanUcPeriod"/>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pro běžné dvojice statků pozitivní: růst ceny statku Y </a:t>
            </a:r>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růst poptávky po statku X:</a:t>
            </a:r>
          </a:p>
          <a:p>
            <a:pPr marL="857250" indent="-857250"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Plyne z podmínky rovnosti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MRS</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 MRS</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t>
            </a:r>
          </a:p>
          <a:p>
            <a:pPr marL="857250" indent="-857250"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Mění se poměr cen: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musí se stejně změnit i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MRS</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 bodě optima: pohyb nákupu statku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ve stejném směru jako P</a:t>
            </a:r>
            <a:r>
              <a:rPr lang="pl-PL" sz="20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 důsledku substitučního efektu. </a:t>
            </a:r>
            <a:endPar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2EA5EB9C-AF90-B430-71FA-854985ADB0D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4836040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F7C5A32-BD5D-5D65-A49E-17F5011DB8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D4B19EF-D791-F35D-400E-FE1DE991C2C1}"/>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AB53D7BE-531E-4A4D-0EE5-BE7B30981F35}"/>
              </a:ext>
            </a:extLst>
          </p:cNvPr>
          <p:cNvSpPr txBox="1">
            <a:spLocks noGrp="1"/>
          </p:cNvSpPr>
          <p:nvPr>
            <p:ph type="body" idx="1"/>
          </p:nvPr>
        </p:nvSpPr>
        <p:spPr>
          <a:xfrm>
            <a:off x="171450" y="1440180"/>
            <a:ext cx="11647170" cy="4797366"/>
          </a:xfrm>
          <a:prstGeom prst="rect">
            <a:avLst/>
          </a:prstGeom>
          <a:noFill/>
          <a:ln>
            <a:noFill/>
          </a:ln>
        </p:spPr>
        <p:txBody>
          <a:bodyPr spcFirstLastPara="1" wrap="square" lIns="91425" tIns="45700" rIns="91425" bIns="45700" anchor="t" anchorCtr="0">
            <a:noAutofit/>
          </a:bodyPr>
          <a:lstStyle/>
          <a:p>
            <a:pPr marL="857250" indent="-857250" algn="just">
              <a:buFont typeface="+mj-lt"/>
              <a:buAutoNum type="romanUcPeriod" startAt="2"/>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DŮCHODOVÝ EFEKT:</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pro normální statky – negativní:</a:t>
            </a:r>
          </a:p>
          <a:p>
            <a:pPr marL="857250" indent="-857250" algn="just">
              <a:buFont typeface="Wingdings" panose="05000000000000000000" pitchFamily="2" charset="2"/>
              <a:buChar char="Ø"/>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pohyb poptávaného množství statku </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v opačném směru než P</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p>
          <a:p>
            <a:pPr marL="571500" indent="-571500" algn="just">
              <a:buFont typeface="Wingdings" panose="05000000000000000000" pitchFamily="2" charset="2"/>
              <a:buChar char="§"/>
            </a:pPr>
            <a:endPar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gn="just">
              <a:buFont typeface="Wingdings" panose="05000000000000000000" pitchFamily="2" charset="2"/>
              <a:buChar char="§"/>
            </a:pP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Není možno určit, zda převáží substituční či důchodový efekt</a:t>
            </a:r>
            <a:r>
              <a:rPr lang="cs-CZ" sz="36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není možno určit </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znaménko </a:t>
            </a:r>
            <a:r>
              <a:rPr lang="pl-PL" sz="36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CELKOVÉHO EFEKTU.</a:t>
            </a:r>
            <a:endParaRPr lang="cs-CZ" sz="36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E4E801E8-1ECB-3C10-61B2-4A73E9A92EE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3244626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3FA9C16-67DC-6F52-F37A-968CEE3787E9}"/>
            </a:ext>
          </a:extLst>
        </p:cNvPr>
        <p:cNvGrpSpPr/>
        <p:nvPr/>
      </p:nvGrpSpPr>
      <p:grpSpPr>
        <a:xfrm>
          <a:off x="0" y="0"/>
          <a:ext cx="0" cy="0"/>
          <a:chOff x="0" y="0"/>
          <a:chExt cx="0" cy="0"/>
        </a:xfrm>
      </p:grpSpPr>
      <p:sp>
        <p:nvSpPr>
          <p:cNvPr id="99" name="Google Shape;99;p14">
            <a:extLst>
              <a:ext uri="{FF2B5EF4-FFF2-40B4-BE49-F238E27FC236}">
                <a16:creationId xmlns:a16="http://schemas.microsoft.com/office/drawing/2014/main" id="{08EDB971-0D58-1229-54C8-C9A55771B32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E95806B2-6E6A-49C1-0F3D-79FB8B830CC8}"/>
              </a:ext>
            </a:extLst>
          </p:cNvPr>
          <p:cNvPicPr>
            <a:picLocks noChangeAspect="1"/>
          </p:cNvPicPr>
          <p:nvPr/>
        </p:nvPicPr>
        <p:blipFill>
          <a:blip r:embed="rId3"/>
          <a:stretch>
            <a:fillRect/>
          </a:stretch>
        </p:blipFill>
        <p:spPr>
          <a:xfrm>
            <a:off x="881605" y="625033"/>
            <a:ext cx="10484734" cy="5715383"/>
          </a:xfrm>
          <a:prstGeom prst="rect">
            <a:avLst/>
          </a:prstGeom>
        </p:spPr>
      </p:pic>
      <p:sp>
        <p:nvSpPr>
          <p:cNvPr id="9" name="TextBox 8">
            <a:extLst>
              <a:ext uri="{FF2B5EF4-FFF2-40B4-BE49-F238E27FC236}">
                <a16:creationId xmlns:a16="http://schemas.microsoft.com/office/drawing/2014/main" id="{E9D9727C-291B-F69E-8859-283B766183B3}"/>
              </a:ext>
            </a:extLst>
          </p:cNvPr>
          <p:cNvSpPr txBox="1"/>
          <p:nvPr/>
        </p:nvSpPr>
        <p:spPr>
          <a:xfrm>
            <a:off x="4748513" y="793393"/>
            <a:ext cx="6094070" cy="369332"/>
          </a:xfrm>
          <a:prstGeom prst="rect">
            <a:avLst/>
          </a:prstGeom>
          <a:noFill/>
        </p:spPr>
        <p:txBody>
          <a:bodyPr wrap="square">
            <a:spAutoFit/>
          </a:bodyPr>
          <a:lstStyle/>
          <a:p>
            <a:r>
              <a:rPr lang="pl-PL" b="1" dirty="0"/>
              <a:t>Vliv změny důchodu na optimum spotřebitele a ICC</a:t>
            </a:r>
            <a:endParaRPr lang="en-GB" b="1" dirty="0"/>
          </a:p>
        </p:txBody>
      </p:sp>
    </p:spTree>
    <p:extLst>
      <p:ext uri="{BB962C8B-B14F-4D97-AF65-F5344CB8AC3E}">
        <p14:creationId xmlns:p14="http://schemas.microsoft.com/office/powerpoint/2010/main" val="1604446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DE5C7B0-5965-9A53-C2D9-1FEA37AE7A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C272271-C03A-7DCF-BAF1-078F489344F1}"/>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04AD677A-16DD-FCAA-CD07-29C0C5E0E960}"/>
              </a:ext>
            </a:extLst>
          </p:cNvPr>
          <p:cNvSpPr txBox="1">
            <a:spLocks noGrp="1"/>
          </p:cNvSpPr>
          <p:nvPr>
            <p:ph type="body" idx="1"/>
          </p:nvPr>
        </p:nvSpPr>
        <p:spPr>
          <a:xfrm>
            <a:off x="171450" y="1440180"/>
            <a:ext cx="11772900" cy="4797366"/>
          </a:xfrm>
          <a:prstGeom prst="rect">
            <a:avLst/>
          </a:prstGeom>
          <a:noFill/>
          <a:ln>
            <a:noFill/>
          </a:ln>
        </p:spPr>
        <p:txBody>
          <a:bodyPr spcFirstLastPara="1" wrap="square" lIns="91425" tIns="45700" rIns="91425" bIns="45700" anchor="t" anchorCtr="0">
            <a:noAutofit/>
          </a:bodyPr>
          <a:lstStyle/>
          <a:p>
            <a:pPr marL="742950" indent="-742950" algn="just">
              <a:buFont typeface="+mj-lt"/>
              <a:buAutoNum type="arabicPeriod"/>
            </a:pP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SUBSTITUTY: </a:t>
            </a: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celkový efekt cenové změny = pozitivní:</a:t>
            </a:r>
          </a:p>
          <a:p>
            <a:pPr marL="742950" indent="-742950" algn="just">
              <a:buFont typeface="Wingdings" panose="05000000000000000000" pitchFamily="2" charset="2"/>
              <a:buChar char="ü"/>
            </a:pP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Statky X a Y – substituty: množství statku X s růstem ceny statku Y roste:</a:t>
            </a:r>
          </a:p>
          <a:p>
            <a:pPr marL="742950" indent="-742950" algn="just">
              <a:buFont typeface="Wingdings" panose="05000000000000000000" pitchFamily="2" charset="2"/>
              <a:buChar char="ü"/>
            </a:pPr>
            <a:endPar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742950" indent="-742950" algn="just">
              <a:buFont typeface="+mj-lt"/>
              <a:buAutoNum type="arabicPeriod" startAt="2"/>
            </a:pPr>
            <a:endPar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742950" indent="-742950" algn="just">
              <a:buFont typeface="+mj-lt"/>
              <a:buAutoNum type="arabicPeriod" startAt="2"/>
            </a:pP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KOMPLEMENTY: </a:t>
            </a: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celkový efekt křížové změny ceny = negativní: </a:t>
            </a:r>
          </a:p>
          <a:p>
            <a:pPr marL="742950" indent="-742950" algn="just">
              <a:buFont typeface="Wingdings" panose="05000000000000000000" pitchFamily="2" charset="2"/>
              <a:buChar char="ü"/>
            </a:pP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ceny statku Y množství statku X klesá.</a:t>
            </a:r>
          </a:p>
        </p:txBody>
      </p:sp>
      <p:sp>
        <p:nvSpPr>
          <p:cNvPr id="99" name="Google Shape;99;p14">
            <a:extLst>
              <a:ext uri="{FF2B5EF4-FFF2-40B4-BE49-F238E27FC236}">
                <a16:creationId xmlns:a16="http://schemas.microsoft.com/office/drawing/2014/main" id="{E014079D-35D9-6F98-F06D-22C55F2A2F5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a:extLst>
              <a:ext uri="{FF2B5EF4-FFF2-40B4-BE49-F238E27FC236}">
                <a16:creationId xmlns:a16="http://schemas.microsoft.com/office/drawing/2014/main" id="{71BDCE91-EA2A-A011-E0A2-85E4E927A2F1}"/>
              </a:ext>
            </a:extLst>
          </p:cNvPr>
          <p:cNvPicPr>
            <a:picLocks noChangeAspect="1"/>
          </p:cNvPicPr>
          <p:nvPr/>
        </p:nvPicPr>
        <p:blipFill>
          <a:blip r:embed="rId3"/>
          <a:srcRect l="10985" r="19672"/>
          <a:stretch/>
        </p:blipFill>
        <p:spPr>
          <a:xfrm>
            <a:off x="4286250" y="2651760"/>
            <a:ext cx="1943100" cy="1388745"/>
          </a:xfrm>
          <a:prstGeom prst="rect">
            <a:avLst/>
          </a:prstGeom>
        </p:spPr>
      </p:pic>
      <p:pic>
        <p:nvPicPr>
          <p:cNvPr id="10" name="Picture 9">
            <a:extLst>
              <a:ext uri="{FF2B5EF4-FFF2-40B4-BE49-F238E27FC236}">
                <a16:creationId xmlns:a16="http://schemas.microsoft.com/office/drawing/2014/main" id="{77A16CBA-6D25-110B-BCC8-2EFCA13C0E09}"/>
              </a:ext>
            </a:extLst>
          </p:cNvPr>
          <p:cNvPicPr>
            <a:picLocks noChangeAspect="1"/>
          </p:cNvPicPr>
          <p:nvPr/>
        </p:nvPicPr>
        <p:blipFill>
          <a:blip r:embed="rId4"/>
          <a:srcRect r="7802"/>
          <a:stretch/>
        </p:blipFill>
        <p:spPr>
          <a:xfrm>
            <a:off x="8412480" y="2777490"/>
            <a:ext cx="2194560" cy="1263014"/>
          </a:xfrm>
          <a:prstGeom prst="rect">
            <a:avLst/>
          </a:prstGeom>
        </p:spPr>
      </p:pic>
      <p:cxnSp>
        <p:nvCxnSpPr>
          <p:cNvPr id="12" name="Connector: Elbow 11">
            <a:extLst>
              <a:ext uri="{FF2B5EF4-FFF2-40B4-BE49-F238E27FC236}">
                <a16:creationId xmlns:a16="http://schemas.microsoft.com/office/drawing/2014/main" id="{897AADC8-87AC-5221-80C7-60C4F558D908}"/>
              </a:ext>
            </a:extLst>
          </p:cNvPr>
          <p:cNvCxnSpPr/>
          <p:nvPr/>
        </p:nvCxnSpPr>
        <p:spPr>
          <a:xfrm>
            <a:off x="3166110" y="3200400"/>
            <a:ext cx="982980" cy="342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3F1BBED-23C2-1203-1C02-F004840371CF}"/>
              </a:ext>
            </a:extLst>
          </p:cNvPr>
          <p:cNvCxnSpPr>
            <a:cxnSpLocks/>
          </p:cNvCxnSpPr>
          <p:nvPr/>
        </p:nvCxnSpPr>
        <p:spPr>
          <a:xfrm flipV="1">
            <a:off x="7566660" y="3543300"/>
            <a:ext cx="662940" cy="617220"/>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086313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8BA045D-D4DB-ACEC-D8F7-767C026EDF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EDFC5C-E31B-6C59-2DEE-9EB4D4D5351A}"/>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8226EE07-9CAC-BB76-27E7-EB4BC11CE6C5}"/>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857250" indent="-857250" algn="just">
              <a:buFont typeface="+mj-lt"/>
              <a:buAutoNum type="romanUcPeriod" startAt="2"/>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pozitivní; </a:t>
            </a:r>
          </a:p>
          <a:p>
            <a:pPr marL="857250" indent="-857250" algn="just">
              <a:buFont typeface="+mj-lt"/>
              <a:buAutoNum type="romanUcPeriod" startAt="2"/>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DŮCHODOVÝ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negativní pro normální statky. </a:t>
            </a:r>
          </a:p>
          <a:p>
            <a:pPr marL="857250" indent="-857250" algn="just">
              <a:buFont typeface="+mj-lt"/>
              <a:buAutoNum type="romanUcPeriod" startAt="2"/>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54013" indent="-354013" algn="just"/>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Hodnota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CELKOVÉHO KŘÍŽOVÉHO EFEKTU: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závisí, zda převládne </a:t>
            </a:r>
          </a:p>
          <a:p>
            <a:pPr marL="857250" indent="-857250" algn="just">
              <a:buFont typeface="Wingdings" panose="05000000000000000000" pitchFamily="2" charset="2"/>
              <a:buChar char="ü"/>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substituční</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efekt = substituty; </a:t>
            </a:r>
          </a:p>
          <a:p>
            <a:pPr marL="857250" indent="-857250" algn="just">
              <a:buFont typeface="Wingdings" panose="05000000000000000000" pitchFamily="2" charset="2"/>
              <a:buChar char="ü"/>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nebo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křížový důchodový efekt</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 komplementy:</a:t>
            </a:r>
          </a:p>
          <a:p>
            <a:pPr marL="857250" indent="-857250" algn="just">
              <a:buFont typeface="+mj-lt"/>
              <a:buAutoNum type="romanUcPeriod" startAt="2"/>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SUBSTITUTY: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SE</a:t>
            </a:r>
            <a:r>
              <a:rPr lang="pl-PL" sz="1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&gt; IE</a:t>
            </a:r>
            <a:r>
              <a:rPr lang="pl-PL" sz="1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je pozitivní.</a:t>
            </a:r>
          </a:p>
          <a:p>
            <a:pPr marL="857250" indent="-857250" algn="just">
              <a:buFont typeface="+mj-lt"/>
              <a:buAutoNum type="romanUcPeriod" startAt="2"/>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KOMPLEMENTY: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SE</a:t>
            </a:r>
            <a:r>
              <a:rPr lang="pl-PL" sz="1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&lt; IE</a:t>
            </a:r>
            <a:r>
              <a:rPr lang="pl-PL" sz="1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a:t>
            </a:r>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efekt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je negativní.</a:t>
            </a:r>
            <a:endPar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6C86631B-A4B4-9B17-7E80-384345B750C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06B8C926-C3DD-63FA-4FE8-493D9C880759}"/>
              </a:ext>
            </a:extLst>
          </p:cNvPr>
          <p:cNvSpPr/>
          <p:nvPr/>
        </p:nvSpPr>
        <p:spPr>
          <a:xfrm>
            <a:off x="8103870" y="5657850"/>
            <a:ext cx="1645920" cy="494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37597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9CF25AC-2D93-E8A9-A901-48508D9258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F45B64D-C533-C3AC-6F87-265D2B814822}"/>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ED8C7B9F-53B2-E82E-4079-A9101C99C160}"/>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0" indent="0" algn="just">
              <a:buNone/>
            </a:pPr>
            <a:endPar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9AD6C56-EBC6-0911-6F70-4431C712C8B0}"/>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2902581F-B913-0E94-0514-E4A1DB17D119}"/>
              </a:ext>
            </a:extLst>
          </p:cNvPr>
          <p:cNvPicPr>
            <a:picLocks noChangeAspect="1"/>
          </p:cNvPicPr>
          <p:nvPr/>
        </p:nvPicPr>
        <p:blipFill>
          <a:blip r:embed="rId3"/>
          <a:stretch>
            <a:fillRect/>
          </a:stretch>
        </p:blipFill>
        <p:spPr>
          <a:xfrm>
            <a:off x="0" y="137160"/>
            <a:ext cx="12192000" cy="6720839"/>
          </a:xfrm>
          <a:prstGeom prst="rect">
            <a:avLst/>
          </a:prstGeom>
        </p:spPr>
      </p:pic>
    </p:spTree>
    <p:extLst>
      <p:ext uri="{BB962C8B-B14F-4D97-AF65-F5344CB8AC3E}">
        <p14:creationId xmlns:p14="http://schemas.microsoft.com/office/powerpoint/2010/main" val="36644549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F3D5CD2-8F92-4863-40AC-29C7371FB2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26898A-F21E-C645-4570-4047228AAC74}"/>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A7A38A7C-F7BB-8F93-961C-F7769B7A4AF6}"/>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14350" indent="-514350" algn="just">
              <a:buFont typeface="+mj-lt"/>
              <a:buAutoNum type="romanUcPeriod"/>
            </a:pPr>
            <a:r>
              <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SUBSTITUTY: změna ceny – výrazný impuls k nahrazení statku relativně dražšího statke levnějším; </a:t>
            </a:r>
          </a:p>
          <a:p>
            <a:pPr marL="354013" indent="-354013" algn="just">
              <a:buFont typeface="Wingdings" panose="05000000000000000000" pitchFamily="2" charset="2"/>
              <a:buChar char="Ø"/>
            </a:pPr>
            <a:r>
              <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Statek s blízkým substitutem: výrazný substituční efekt, i ve smyslu křížového substitučního efektu:</a:t>
            </a:r>
          </a:p>
          <a:p>
            <a:pPr marL="354013" indent="-354013" algn="just">
              <a:buFont typeface="Wingdings" panose="05000000000000000000" pitchFamily="2" charset="2"/>
              <a:buChar char="Ø"/>
            </a:pPr>
            <a:r>
              <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 malá cenová změna vyvolá výraznou změnu optimální kombinace množství statku X a Y = realokaci ve výdajích spotřebitele.</a:t>
            </a:r>
          </a:p>
          <a:p>
            <a:pPr marL="571500" indent="-571500" algn="just">
              <a:buFont typeface="+mj-lt"/>
              <a:buAutoNum type="romanLcPeriod"/>
            </a:pPr>
            <a:endPar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71500" indent="-571500" algn="just">
              <a:buFont typeface="+mj-lt"/>
              <a:buAutoNum type="romanLcPeriod"/>
            </a:pPr>
            <a:r>
              <a:rPr lang="pl-PL"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Dokonalé substituty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=&gt; rohové řešení: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poměr cen závisí na preferencích spotřebitele.</a:t>
            </a:r>
          </a:p>
          <a:p>
            <a:pPr marL="571500" indent="-571500" algn="just">
              <a:buFont typeface="+mj-lt"/>
              <a:buAutoNum type="romanLcPeriod"/>
            </a:pPr>
            <a:r>
              <a:rPr lang="pl-PL"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Situace: jedna IC splývá s linií rozpočtu: stejná směrnice</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a:t>
            </a:r>
            <a:r>
              <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není možno určit jeden bod optima</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a:t>
            </a:r>
            <a:r>
              <a:rPr lang="pl-PL"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spotřebitel zvolí jakoukoli kombinaci statků X a Y v rámci svého důchodu.</a:t>
            </a:r>
          </a:p>
        </p:txBody>
      </p:sp>
      <p:sp>
        <p:nvSpPr>
          <p:cNvPr id="99" name="Google Shape;99;p14">
            <a:extLst>
              <a:ext uri="{FF2B5EF4-FFF2-40B4-BE49-F238E27FC236}">
                <a16:creationId xmlns:a16="http://schemas.microsoft.com/office/drawing/2014/main" id="{D9CDF410-76F7-909F-DAF0-6EA99A004C5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3144522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4355382-BE76-9CED-065E-6176250C9E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879B74-8810-53FB-3ABD-1E0966F13ABF}"/>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0D200E51-C7E5-9BFE-56FA-5503A77158C9}"/>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0" indent="0" algn="just">
              <a:buNone/>
            </a:pPr>
            <a:endPar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B9B13565-CCE2-B920-938C-8BF45806AC3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a:extLst>
              <a:ext uri="{FF2B5EF4-FFF2-40B4-BE49-F238E27FC236}">
                <a16:creationId xmlns:a16="http://schemas.microsoft.com/office/drawing/2014/main" id="{337F62B8-71D4-719B-AA79-BF9126173F72}"/>
              </a:ext>
            </a:extLst>
          </p:cNvPr>
          <p:cNvPicPr>
            <a:picLocks noChangeAspect="1"/>
          </p:cNvPicPr>
          <p:nvPr/>
        </p:nvPicPr>
        <p:blipFill>
          <a:blip r:embed="rId3"/>
          <a:stretch>
            <a:fillRect/>
          </a:stretch>
        </p:blipFill>
        <p:spPr>
          <a:xfrm>
            <a:off x="0" y="0"/>
            <a:ext cx="12192001" cy="6858000"/>
          </a:xfrm>
          <a:prstGeom prst="rect">
            <a:avLst/>
          </a:prstGeom>
        </p:spPr>
      </p:pic>
    </p:spTree>
    <p:extLst>
      <p:ext uri="{BB962C8B-B14F-4D97-AF65-F5344CB8AC3E}">
        <p14:creationId xmlns:p14="http://schemas.microsoft.com/office/powerpoint/2010/main" val="42491475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5C05EA9-3C8A-2165-E0F3-B0B592C12B0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539358-7BB6-3A3F-7E58-DDFCB0A449B7}"/>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8401A824-CAE2-2D14-D2DB-76379A0C368C}"/>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36575" indent="-536575" algn="just">
              <a:buFont typeface="+mj-lt"/>
              <a:buAutoNum type="romanUcPeriod" startAt="2"/>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KOMPLEMENTY: spotřebovávány v určitém relativně stabilním poměru, který příliš nereaguje na cenové změny. </a:t>
            </a:r>
          </a:p>
          <a:p>
            <a:pPr marL="536575" indent="-536575" algn="just">
              <a:buFont typeface="Wingdings" panose="05000000000000000000" pitchFamily="2" charset="2"/>
              <a:buChar char="Ø"/>
            </a:pPr>
            <a:endPar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Pokud nejde o dokonalé komplementy, výrazná změna poměru cen vyvolá poměrně malou změnu objemu poptávaného množství.</a:t>
            </a:r>
          </a:p>
        </p:txBody>
      </p:sp>
      <p:sp>
        <p:nvSpPr>
          <p:cNvPr id="99" name="Google Shape;99;p14">
            <a:extLst>
              <a:ext uri="{FF2B5EF4-FFF2-40B4-BE49-F238E27FC236}">
                <a16:creationId xmlns:a16="http://schemas.microsoft.com/office/drawing/2014/main" id="{4A92DB0C-82E2-FF9C-4A67-506FBF8D0F9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FDC04EDD-D78C-3C9E-1358-9491D098ACE7}"/>
              </a:ext>
            </a:extLst>
          </p:cNvPr>
          <p:cNvSpPr/>
          <p:nvPr/>
        </p:nvSpPr>
        <p:spPr>
          <a:xfrm>
            <a:off x="8103870" y="5657850"/>
            <a:ext cx="1645920" cy="494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22622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52B9BDC-489D-5F73-4CEF-AEDED68F3EE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D986BA7-5BC5-ABD1-DF20-CC513DA39195}"/>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B69D4511-D8AB-51ED-ED4A-9A6EB86A22E7}"/>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36575" indent="-536575" algn="just">
              <a:buFont typeface="+mj-lt"/>
              <a:buAutoNum type="romanUcPeriod" startAt="2"/>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KOMPLEMENTY:</a:t>
            </a:r>
          </a:p>
          <a:p>
            <a:pPr marL="536575" indent="-536575" algn="just">
              <a:buFont typeface="Wingdings" panose="05000000000000000000" pitchFamily="2" charset="2"/>
              <a:buChar char="ü"/>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Substituční efekt a křížový substituční efekt – slabší,</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změna ceny komplementu nevede k významnému nahrazování statku dražšího statkem levnějším. </a:t>
            </a:r>
          </a:p>
          <a:p>
            <a:pPr marL="536575" indent="-536575" algn="just">
              <a:buFont typeface="Wingdings" panose="05000000000000000000" pitchFamily="2" charset="2"/>
              <a:buChar char="ü"/>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Změna ceny zde působí na změnu poptávaného množství spíše prostřednictvím změny reálného důchodu: </a:t>
            </a:r>
          </a:p>
          <a:p>
            <a:pPr marL="536575" indent="-536575" algn="just">
              <a:buFont typeface="Wingdings" panose="05000000000000000000" pitchFamily="2" charset="2"/>
              <a:buChar char="ü"/>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výraznější působení důchodového a křížového důchodového efektu.</a:t>
            </a:r>
          </a:p>
          <a:p>
            <a:pPr marL="536575" indent="-536575" algn="just">
              <a:buFont typeface="Wingdings" panose="05000000000000000000" pitchFamily="2" charset="2"/>
              <a:buChar char="ü"/>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Dokonalé komplementy – vzájemné nahrazování statků X a Y zcela nemožné,</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žádná cenová změna nemůže změnit poměr X a Y (obr. násl. </a:t>
            </a:r>
            <a:r>
              <a:rPr lang="cs-CZ" sz="2800" b="1" kern="120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Sn</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p:txBody>
      </p:sp>
      <p:sp>
        <p:nvSpPr>
          <p:cNvPr id="99" name="Google Shape;99;p14">
            <a:extLst>
              <a:ext uri="{FF2B5EF4-FFF2-40B4-BE49-F238E27FC236}">
                <a16:creationId xmlns:a16="http://schemas.microsoft.com/office/drawing/2014/main" id="{F9A56F0D-9AF6-40CD-7292-266D04765D6C}"/>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a:extLst>
              <a:ext uri="{FF2B5EF4-FFF2-40B4-BE49-F238E27FC236}">
                <a16:creationId xmlns:a16="http://schemas.microsoft.com/office/drawing/2014/main" id="{FB9BBC6A-7FC4-B7EE-B24A-D6558E3E17D0}"/>
              </a:ext>
            </a:extLst>
          </p:cNvPr>
          <p:cNvSpPr/>
          <p:nvPr/>
        </p:nvSpPr>
        <p:spPr>
          <a:xfrm>
            <a:off x="8103870" y="5657850"/>
            <a:ext cx="1645920" cy="494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61431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073DF69-5503-0349-81AC-C2143C06DFD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A826947-9333-DB1A-01D3-31B700E48AFA}"/>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Vliv změny ostatních cen na poptávku: substituty a komplementy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1497DB78-34AC-DC76-4A58-C88896620735}"/>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0" indent="0" algn="just">
              <a:buNone/>
            </a:pPr>
            <a:endPar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D7F46500-B452-B45F-6AA5-34CA22E6F08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9902797B-E07C-83AD-D632-8BEAB2FACCF8}"/>
              </a:ext>
            </a:extLst>
          </p:cNvPr>
          <p:cNvPicPr>
            <a:picLocks noChangeAspect="1"/>
          </p:cNvPicPr>
          <p:nvPr/>
        </p:nvPicPr>
        <p:blipFill>
          <a:blip r:embed="rId3"/>
          <a:stretch>
            <a:fillRect/>
          </a:stretch>
        </p:blipFill>
        <p:spPr>
          <a:xfrm>
            <a:off x="133350" y="365760"/>
            <a:ext cx="11925300" cy="6480255"/>
          </a:xfrm>
          <a:prstGeom prst="rect">
            <a:avLst/>
          </a:prstGeom>
        </p:spPr>
      </p:pic>
    </p:spTree>
    <p:extLst>
      <p:ext uri="{BB962C8B-B14F-4D97-AF65-F5344CB8AC3E}">
        <p14:creationId xmlns:p14="http://schemas.microsoft.com/office/powerpoint/2010/main" val="32640700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560DAFE-F968-4047-3A18-443708212B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881FD25-063B-1C23-B26A-6474D66D443A}"/>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Křížová elasticita poptávky </a:t>
            </a:r>
            <a:r>
              <a:rPr lang="pl-PL"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a:t>
            </a:r>
            <a:r>
              <a:rPr lang="pl-PL" sz="2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CD</a:t>
            </a:r>
            <a:r>
              <a:rPr lang="pl-PL"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5E3C6B64-E0D4-C6DE-18CF-35D8F3F5BE46}"/>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354013" indent="-354013" algn="just"/>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Použití: v případě reakce poptávky po statku X na změnu ceny statku Y:</a:t>
            </a:r>
          </a:p>
          <a:p>
            <a:pPr marL="536575" indent="-536575"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AVŠAK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procentní změny poptávaného množství statku X a procentní změny ceny statku Y.</a:t>
            </a:r>
          </a:p>
          <a:p>
            <a:pPr marL="536575" indent="-536575" algn="just">
              <a:buFont typeface="+mj-lt"/>
              <a:buAutoNum type="arabicPeriod"/>
            </a:pPr>
            <a:r>
              <a:rPr lang="pl-PL"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Elasticita v oblouku</a:t>
            </a:r>
          </a:p>
          <a:p>
            <a:pPr marL="536575" indent="-536575" algn="just">
              <a:buFont typeface="+mj-lt"/>
              <a:buAutoNum type="arabicPeriod"/>
            </a:pPr>
            <a:endParaRPr lang="pl-PL"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mj-lt"/>
              <a:buAutoNum type="arabicPeriod"/>
            </a:pPr>
            <a:endParaRPr lang="pl-PL"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mj-lt"/>
              <a:buAutoNum type="arabicPeriod"/>
            </a:pPr>
            <a:endParaRPr lang="pl-PL"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mj-lt"/>
              <a:buAutoNum type="arabicPeriod"/>
            </a:pPr>
            <a:r>
              <a:rPr lang="pl-PL"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Elasticita v bodě</a:t>
            </a:r>
            <a:endParaRPr lang="cs-CZ"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7DF71E2-E565-67F2-B6B9-639B0E961BA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7" name="Picture 6">
            <a:extLst>
              <a:ext uri="{FF2B5EF4-FFF2-40B4-BE49-F238E27FC236}">
                <a16:creationId xmlns:a16="http://schemas.microsoft.com/office/drawing/2014/main" id="{253022E0-D298-0CB1-8C71-03A470BA5A23}"/>
              </a:ext>
            </a:extLst>
          </p:cNvPr>
          <p:cNvPicPr>
            <a:picLocks noChangeAspect="1"/>
          </p:cNvPicPr>
          <p:nvPr/>
        </p:nvPicPr>
        <p:blipFill>
          <a:blip r:embed="rId3"/>
          <a:stretch>
            <a:fillRect/>
          </a:stretch>
        </p:blipFill>
        <p:spPr>
          <a:xfrm>
            <a:off x="4541160" y="2622504"/>
            <a:ext cx="5345790" cy="1703751"/>
          </a:xfrm>
          <a:prstGeom prst="rect">
            <a:avLst/>
          </a:prstGeom>
        </p:spPr>
      </p:pic>
      <p:pic>
        <p:nvPicPr>
          <p:cNvPr id="9" name="Picture 8">
            <a:extLst>
              <a:ext uri="{FF2B5EF4-FFF2-40B4-BE49-F238E27FC236}">
                <a16:creationId xmlns:a16="http://schemas.microsoft.com/office/drawing/2014/main" id="{BB8CB1CE-5948-8EF6-7B26-45F61BEFEFE8}"/>
              </a:ext>
            </a:extLst>
          </p:cNvPr>
          <p:cNvPicPr>
            <a:picLocks noChangeAspect="1"/>
          </p:cNvPicPr>
          <p:nvPr/>
        </p:nvPicPr>
        <p:blipFill>
          <a:blip r:embed="rId4"/>
          <a:stretch>
            <a:fillRect/>
          </a:stretch>
        </p:blipFill>
        <p:spPr>
          <a:xfrm>
            <a:off x="4366274" y="4265780"/>
            <a:ext cx="5345790" cy="1684990"/>
          </a:xfrm>
          <a:prstGeom prst="rect">
            <a:avLst/>
          </a:prstGeom>
        </p:spPr>
      </p:pic>
    </p:spTree>
    <p:extLst>
      <p:ext uri="{BB962C8B-B14F-4D97-AF65-F5344CB8AC3E}">
        <p14:creationId xmlns:p14="http://schemas.microsoft.com/office/powerpoint/2010/main" val="413497113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E5A8BC1-4DC7-BC68-9437-B3A63C59D8D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6A5BB8-B17E-41B7-F4B6-27D922B4A2C5}"/>
              </a:ext>
            </a:extLst>
          </p:cNvPr>
          <p:cNvSpPr>
            <a:spLocks noGrp="1"/>
          </p:cNvSpPr>
          <p:nvPr>
            <p:ph type="title"/>
          </p:nvPr>
        </p:nvSpPr>
        <p:spPr>
          <a:xfrm>
            <a:off x="285750" y="60275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Křížová elasticita poptávky </a:t>
            </a:r>
            <a:r>
              <a:rPr lang="pl-PL"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a:t>
            </a:r>
            <a:r>
              <a:rPr lang="pl-PL" sz="2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CD</a:t>
            </a:r>
            <a:r>
              <a:rPr lang="pl-PL"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751B76A8-87AB-4BB7-D41F-4A857EE8A8C8}"/>
                  </a:ext>
                </a:extLst>
              </p:cNvPr>
              <p:cNvSpPr txBox="1">
                <a:spLocks noGrp="1"/>
              </p:cNvSpPr>
              <p:nvPr>
                <p:ph type="body" idx="1"/>
              </p:nvPr>
            </p:nvSpPr>
            <p:spPr>
              <a:xfrm>
                <a:off x="285750" y="1348740"/>
                <a:ext cx="11532870" cy="4906510"/>
              </a:xfrm>
              <a:prstGeom prst="rect">
                <a:avLst/>
              </a:prstGeom>
              <a:noFill/>
              <a:ln>
                <a:noFill/>
              </a:ln>
            </p:spPr>
            <p:txBody>
              <a:bodyPr spcFirstLastPara="1" wrap="square" lIns="91425" tIns="45700" rIns="91425" bIns="45700" anchor="t" anchorCtr="0">
                <a:noAutofit/>
              </a:bodyPr>
              <a:lstStyle/>
              <a:p>
                <a:pPr marL="1143000" indent="-1143000" algn="just">
                  <a:buFont typeface="+mj-lt"/>
                  <a:buAutoNum type="arabicPeriod"/>
                </a:pPr>
                <a14:m>
                  <m:oMath xmlns:m="http://schemas.openxmlformats.org/officeDocument/2006/math">
                    <m:sSub>
                      <m:sSubPr>
                        <m:ctrlPr>
                          <a:rPr lang="pl-PL" sz="6000" b="1" i="1" kern="1200" dirty="0" smtClean="0">
                            <a:solidFill>
                              <a:srgbClr val="FF0000"/>
                            </a:solidFill>
                            <a:latin typeface="Cambria Math" panose="02040503050406030204" pitchFamily="18" charset="0"/>
                            <a:cs typeface="Times New Roman" panose="02020603050405020304" pitchFamily="18" charset="0"/>
                          </a:rPr>
                        </m:ctrlPr>
                      </m:sSubPr>
                      <m:e>
                        <m:r>
                          <a:rPr lang="cs-CZ" sz="6000" b="1" i="1" kern="1200" dirty="0" smtClean="0">
                            <a:solidFill>
                              <a:srgbClr val="FF0000"/>
                            </a:solidFill>
                            <a:latin typeface="Cambria Math" panose="02040503050406030204" pitchFamily="18" charset="0"/>
                            <a:cs typeface="Times New Roman" panose="02020603050405020304" pitchFamily="18" charset="0"/>
                          </a:rPr>
                          <m:t>𝒆</m:t>
                        </m:r>
                      </m:e>
                      <m:sub>
                        <m:r>
                          <a:rPr lang="cs-CZ" sz="6000" b="1" i="1" kern="1200" dirty="0" smtClean="0">
                            <a:solidFill>
                              <a:srgbClr val="FF0000"/>
                            </a:solidFill>
                            <a:latin typeface="Cambria Math" panose="02040503050406030204" pitchFamily="18" charset="0"/>
                            <a:cs typeface="Times New Roman" panose="02020603050405020304" pitchFamily="18" charset="0"/>
                          </a:rPr>
                          <m:t>𝑪𝑫</m:t>
                        </m:r>
                      </m:sub>
                    </m:sSub>
                  </m:oMath>
                </a14:m>
                <a:r>
                  <a:rPr lang="cs-CZ" sz="3600" b="1" kern="1200" dirty="0">
                    <a:solidFill>
                      <a:srgbClr val="FF0000"/>
                    </a:solidFill>
                    <a:ea typeface="Cambria Math" panose="02040503050406030204" pitchFamily="18" charset="0"/>
                    <a:cs typeface="Times New Roman" panose="02020603050405020304" pitchFamily="18" charset="0"/>
                  </a:rPr>
                  <a:t> </a:t>
                </a:r>
                <a14:m>
                  <m:oMath xmlns:m="http://schemas.openxmlformats.org/officeDocument/2006/math">
                    <m:r>
                      <a:rPr lang="cs-CZ" sz="4800" b="1" i="1" kern="1200"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&gt;</m:t>
                    </m:r>
                    <m:r>
                      <a:rPr lang="cs-CZ" sz="4800" b="1" i="1" kern="1200"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𝟎</m:t>
                    </m:r>
                    <m:r>
                      <a:rPr lang="cs-CZ" sz="4800" b="1" i="1" kern="1200" dirty="0"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4000"/>
                      <m:t>kladn</m:t>
                    </m:r>
                    <m:r>
                      <m:rPr>
                        <m:nor/>
                      </m:rPr>
                      <a:rPr lang="en-GB" sz="4000"/>
                      <m:t>é</m:t>
                    </m:r>
                    <m:r>
                      <m:rPr>
                        <m:nor/>
                      </m:rPr>
                      <a:rPr lang="cs-CZ" sz="4000" b="0" i="0" smtClean="0"/>
                      <m:t>:</m:t>
                    </m:r>
                    <m:r>
                      <m:rPr>
                        <m:nor/>
                      </m:rPr>
                      <a:rPr lang="cs-CZ" sz="4000" b="1" i="0" smtClean="0"/>
                      <m:t> </m:t>
                    </m:r>
                    <m:r>
                      <m:rPr>
                        <m:nor/>
                      </m:rPr>
                      <a:rPr lang="en-GB" sz="4000" b="1"/>
                      <m:t>substituty</m:t>
                    </m:r>
                    <m:r>
                      <m:rPr>
                        <m:nor/>
                      </m:rPr>
                      <a:rPr lang="cs-CZ" sz="4000" b="1" i="0" smtClean="0"/>
                      <m:t>;</m:t>
                    </m:r>
                  </m:oMath>
                </a14:m>
                <a:endParaRPr lang="cs-CZ" sz="36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1143000" lvl="0" indent="-1143000" algn="just">
                  <a:buClr>
                    <a:srgbClr val="000000"/>
                  </a:buClr>
                  <a:buFont typeface="+mj-lt"/>
                  <a:buAutoNum type="arabicPeriod"/>
                  <a:defRPr/>
                </a:pPr>
                <a14:m>
                  <m:oMath xmlns:m="http://schemas.openxmlformats.org/officeDocument/2006/math">
                    <m:sSub>
                      <m:sSubPr>
                        <m:ctrlPr>
                          <a:rPr kumimoji="0" lang="pl-PL" sz="6000" b="1" i="1" u="none" strike="noStrike" kern="1200" cap="none" spc="0" normalizeH="0" baseline="0" noProof="0" dirty="0" smtClean="0">
                            <a:ln>
                              <a:noFill/>
                            </a:ln>
                            <a:solidFill>
                              <a:srgbClr val="FF0000"/>
                            </a:solidFill>
                            <a:effectLst/>
                            <a:uLnTx/>
                            <a:uFillTx/>
                            <a:latin typeface="Cambria Math" panose="02040503050406030204" pitchFamily="18" charset="0"/>
                            <a:cs typeface="Times New Roman" panose="02020603050405020304" pitchFamily="18" charset="0"/>
                            <a:sym typeface="Calibri" panose="020F0502020204030204"/>
                          </a:rPr>
                        </m:ctrlPr>
                      </m:sSubPr>
                      <m:e>
                        <m:r>
                          <a:rPr kumimoji="0" lang="cs-CZ" sz="6000" b="1" i="1" u="none" strike="noStrike" kern="1200" cap="none" spc="0" normalizeH="0" baseline="0" noProof="0" dirty="0" smtClean="0">
                            <a:ln>
                              <a:noFill/>
                            </a:ln>
                            <a:solidFill>
                              <a:srgbClr val="FF0000"/>
                            </a:solidFill>
                            <a:effectLst/>
                            <a:uLnTx/>
                            <a:uFillTx/>
                            <a:latin typeface="Cambria Math" panose="02040503050406030204" pitchFamily="18" charset="0"/>
                            <a:cs typeface="Times New Roman" panose="02020603050405020304" pitchFamily="18" charset="0"/>
                            <a:sym typeface="Calibri" panose="020F0502020204030204"/>
                          </a:rPr>
                          <m:t>𝒆</m:t>
                        </m:r>
                      </m:e>
                      <m:sub>
                        <m:r>
                          <a:rPr kumimoji="0" lang="cs-CZ" sz="6000" b="1" i="1" u="none" strike="noStrike" kern="1200" cap="none" spc="0" normalizeH="0" baseline="0" noProof="0" dirty="0" smtClean="0">
                            <a:ln>
                              <a:noFill/>
                            </a:ln>
                            <a:solidFill>
                              <a:srgbClr val="FF0000"/>
                            </a:solidFill>
                            <a:effectLst/>
                            <a:uLnTx/>
                            <a:uFillTx/>
                            <a:latin typeface="Cambria Math" panose="02040503050406030204" pitchFamily="18" charset="0"/>
                            <a:cs typeface="Times New Roman" panose="02020603050405020304" pitchFamily="18" charset="0"/>
                            <a:sym typeface="Calibri" panose="020F0502020204030204"/>
                          </a:rPr>
                          <m:t>𝑪𝑫</m:t>
                        </m:r>
                      </m:sub>
                    </m:sSub>
                  </m:oMath>
                </a14:m>
                <a:r>
                  <a:rPr kumimoji="0" lang="cs-CZ" sz="36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Times New Roman" panose="02020603050405020304" pitchFamily="18" charset="0"/>
                    <a:sym typeface="Calibri" panose="020F0502020204030204"/>
                  </a:rPr>
                  <a:t> </a:t>
                </a:r>
                <a14:m>
                  <m:oMath xmlns:m="http://schemas.openxmlformats.org/officeDocument/2006/math">
                    <m:r>
                      <a:rPr kumimoji="0" lang="cs-CZ" sz="4800" b="1"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&lt;</m:t>
                    </m:r>
                    <m:r>
                      <a:rPr kumimoji="0" lang="cs-CZ" sz="4800" b="1" i="1"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𝟎</m:t>
                    </m:r>
                    <m:r>
                      <a:rPr kumimoji="0" lang="cs-CZ" sz="4800" b="1" i="0" u="none" strike="noStrike" kern="1200" cap="none" spc="0" normalizeH="0" baseline="0" noProof="0" dirty="0" smtClean="0">
                        <a:ln>
                          <a:noFill/>
                        </a:ln>
                        <a:solidFill>
                          <a:srgbClr val="FF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 </m:t>
                    </m:r>
                  </m:oMath>
                </a14:m>
                <a:r>
                  <a:rPr lang="en-GB" sz="4000" dirty="0"/>
                  <a:t>záporné</a:t>
                </a:r>
                <a:r>
                  <a:rPr lang="cs-CZ" sz="4000" dirty="0"/>
                  <a:t>:</a:t>
                </a:r>
                <a:r>
                  <a:rPr lang="en-GB" sz="4000" dirty="0"/>
                  <a:t> </a:t>
                </a:r>
                <a:r>
                  <a:rPr lang="en-GB" sz="4000" b="1" dirty="0" err="1"/>
                  <a:t>komplementy</a:t>
                </a:r>
                <a:r>
                  <a:rPr lang="cs-CZ" sz="4000" b="1" dirty="0"/>
                  <a:t>.</a:t>
                </a:r>
              </a:p>
              <a:p>
                <a:pPr marL="571500" indent="-571500" algn="just">
                  <a:buClr>
                    <a:srgbClr val="000000"/>
                  </a:buClr>
                  <a:buFont typeface="Wingdings" panose="05000000000000000000" pitchFamily="2" charset="2"/>
                  <a:buChar char="v"/>
                  <a:defRPr/>
                </a:pPr>
                <a:endParaRPr kumimoji="0" lang="cs-CZ" sz="40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a:p>
                <a:pPr marL="571500" indent="-571500" algn="just">
                  <a:buClr>
                    <a:srgbClr val="000000"/>
                  </a:buClr>
                  <a:buFont typeface="Wingdings" panose="05000000000000000000" pitchFamily="2" charset="2"/>
                  <a:buChar char="v"/>
                  <a:defRPr/>
                </a:pPr>
                <a:r>
                  <a:rPr kumimoji="0" lang="cs-CZ" sz="40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Čisté substituty a komplementy</a:t>
                </a:r>
              </a:p>
              <a:p>
                <a:pPr marL="263525" indent="-263525" algn="just">
                  <a:buClr>
                    <a:srgbClr val="000000"/>
                  </a:buClr>
                  <a:defRPr/>
                </a:pPr>
                <a:r>
                  <a:rPr kumimoji="0" lang="cs-CZ" b="1" i="0" u="none" strike="noStrike" kern="1200" cap="none" spc="0" normalizeH="0" baseline="0" noProof="0" dirty="0">
                    <a:ln>
                      <a:noFill/>
                    </a:ln>
                    <a:solidFill>
                      <a:schemeClr val="tx1"/>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Uvedená definice substitutů a komplementů –  nedokonalá, hrubá:</a:t>
                </a:r>
              </a:p>
              <a:p>
                <a:pPr indent="-457200" algn="just">
                  <a:buClr>
                    <a:srgbClr val="000000"/>
                  </a:buClr>
                  <a:buFont typeface="Wingdings" panose="05000000000000000000" pitchFamily="2" charset="2"/>
                  <a:buChar char="Ø"/>
                  <a:defRPr/>
                </a:pPr>
                <a:r>
                  <a:rPr kumimoji="0" lang="cs-CZ" b="1" i="0" u="none" strike="noStrike" kern="1200" cap="none" spc="0" normalizeH="0" baseline="0" noProof="0" dirty="0">
                    <a:ln>
                      <a:noFill/>
                    </a:ln>
                    <a:solidFill>
                      <a:schemeClr val="tx1"/>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Nedostatek: asymetrie: způsobena důchodovým efektem.</a:t>
                </a:r>
              </a:p>
              <a:p>
                <a:pPr marL="536575" indent="-536575" algn="just"/>
                <a:endParaRPr lang="cs-CZ" sz="40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cs-CZ" sz="40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mc:Choice>
        <mc:Fallback>
          <p:sp>
            <p:nvSpPr>
              <p:cNvPr id="98" name="Google Shape;98;p14">
                <a:extLst>
                  <a:ext uri="{FF2B5EF4-FFF2-40B4-BE49-F238E27FC236}">
                    <a16:creationId xmlns:a16="http://schemas.microsoft.com/office/drawing/2014/main" id="{751B76A8-87AB-4BB7-D41F-4A857EE8A8C8}"/>
                  </a:ext>
                </a:extLst>
              </p:cNvPr>
              <p:cNvSpPr txBox="1">
                <a:spLocks noGrp="1" noRot="1" noChangeAspect="1" noMove="1" noResize="1" noEditPoints="1" noAdjustHandles="1" noChangeArrowheads="1" noChangeShapeType="1" noTextEdit="1"/>
              </p:cNvSpPr>
              <p:nvPr>
                <p:ph type="body" idx="1"/>
              </p:nvPr>
            </p:nvSpPr>
            <p:spPr>
              <a:xfrm>
                <a:off x="285750" y="1348740"/>
                <a:ext cx="11532870" cy="4906510"/>
              </a:xfrm>
              <a:prstGeom prst="rect">
                <a:avLst/>
              </a:prstGeom>
              <a:blipFill>
                <a:blip r:embed="rId3"/>
                <a:stretch>
                  <a:fillRect l="-370" r="-1321" b="-3106"/>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696A0FDD-9D56-752C-169A-CC68AECC4751}"/>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24430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388963" y="526093"/>
            <a:ext cx="9931078" cy="631690"/>
          </a:xfrm>
        </p:spPr>
        <p:txBody>
          <a:bodyPr>
            <a:noAutofit/>
          </a:bodyPr>
          <a:lstStyle/>
          <a:p>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spotřební křivka</a:t>
            </a:r>
          </a:p>
        </p:txBody>
      </p:sp>
      <p:sp>
        <p:nvSpPr>
          <p:cNvPr id="98" name="Google Shape;98;p14"/>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fontScale="92500"/>
          </a:bodyPr>
          <a:lstStyle/>
          <a:p>
            <a:pPr marL="342900" algn="just">
              <a:lnSpc>
                <a:spcPct val="115000"/>
              </a:lnSpc>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Spojíme body optima odpovídající jednotlivým úrovním důchodu – body </a:t>
            </a: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E1, E2, E3: </a:t>
            </a:r>
          </a:p>
          <a:p>
            <a:pPr marL="342900" algn="just">
              <a:lnSpc>
                <a:spcPct val="115000"/>
              </a:lnSpc>
              <a:buFont typeface="Wingdings" panose="05000000000000000000" pitchFamily="2" charset="2"/>
              <a:buChar char="Ø"/>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Důchodová spotřební křivka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Income</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Consumption</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Curve</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ICC), </a:t>
            </a:r>
          </a:p>
          <a:p>
            <a:pPr marL="3429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Alternativní pojem –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důchodová stezka expanze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Income</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Expansit </a:t>
            </a:r>
            <a:r>
              <a:rPr lang="cs-CZ" sz="2400" b="1" kern="1200" noProof="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Path</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IEP).</a:t>
            </a:r>
          </a:p>
          <a:p>
            <a:pPr marL="342900" algn="just">
              <a:lnSpc>
                <a:spcPct val="115000"/>
              </a:lnSpc>
            </a:pPr>
            <a:r>
              <a:rPr lang="cs-CZ" sz="2400" b="1" i="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ICC: soubor kombinací dvou statků, při nichž spotřebitel maximalizuje užitek při různých úrovních důchodu (za jinak nezměněných okolností). </a:t>
            </a:r>
          </a:p>
          <a:p>
            <a:pPr marL="342900" algn="just">
              <a:lnSpc>
                <a:spcPct val="115000"/>
              </a:lnSpc>
              <a:buFont typeface="Wingdings" panose="05000000000000000000" pitchFamily="2" charset="2"/>
              <a:buChar char="ü"/>
            </a:pPr>
            <a:endParaRPr lang="cs-CZ" sz="2400" b="1" i="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342900" algn="just">
              <a:lnSpc>
                <a:spcPct val="115000"/>
              </a:lnSpc>
              <a:buFont typeface="Wingdings" panose="05000000000000000000" pitchFamily="2" charset="2"/>
              <a:buChar char="ü"/>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Reakce spotřebitele se však u různých statků liší:</a:t>
            </a:r>
          </a:p>
          <a:p>
            <a:pPr indent="-457200" algn="just">
              <a:lnSpc>
                <a:spcPct val="115000"/>
              </a:lnSpc>
              <a:buFont typeface="+mj-lt"/>
              <a:buAutoNum type="arabi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NORMÁLNÍ STATKY: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se zvyšuje i nakupované množství. </a:t>
            </a:r>
          </a:p>
          <a:p>
            <a:pPr indent="-457200" algn="just">
              <a:lnSpc>
                <a:spcPct val="115000"/>
              </a:lnSpc>
              <a:buFont typeface="+mj-lt"/>
              <a:buAutoNum type="arabicPeriod"/>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MÉNĚCENNÝ STATEK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r>
              <a:rPr lang="cs-CZ" sz="2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Inferior</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r>
              <a:rPr lang="cs-CZ" sz="2400" b="1" kern="1200" noProof="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Good</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 růstem důchodu nakupované množství klesá.</a:t>
            </a:r>
          </a:p>
          <a:p>
            <a:pPr marL="3429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Vliv na tvar ICC: obr. násl. snímek: tři případy: stejně zvýšení důchodu spotřebitele, ostatní faktory jsou konstantní.</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42073C0-846F-7E0B-812E-7941331324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DB1929-0CCE-0C96-D01B-2F59FF7C663E}"/>
              </a:ext>
            </a:extLst>
          </p:cNvPr>
          <p:cNvSpPr>
            <a:spLocks noGrp="1"/>
          </p:cNvSpPr>
          <p:nvPr>
            <p:ph type="title"/>
          </p:nvPr>
        </p:nvSpPr>
        <p:spPr>
          <a:xfrm>
            <a:off x="285750" y="602750"/>
            <a:ext cx="11772900" cy="631690"/>
          </a:xfrm>
        </p:spPr>
        <p:txBody>
          <a:bodyPr>
            <a:noAutofit/>
          </a:bodyPr>
          <a:lstStyle/>
          <a:p>
            <a:pPr algn="just">
              <a:buClr>
                <a:srgbClr val="000000"/>
              </a:buClr>
              <a:defRPr/>
            </a:pPr>
            <a:r>
              <a:rPr kumimoji="0" lang="cs-CZ"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Čisté substituty a komplementy</a:t>
            </a:r>
          </a:p>
        </p:txBody>
      </p:sp>
      <p:sp>
        <p:nvSpPr>
          <p:cNvPr id="98" name="Google Shape;98;p14">
            <a:extLst>
              <a:ext uri="{FF2B5EF4-FFF2-40B4-BE49-F238E27FC236}">
                <a16:creationId xmlns:a16="http://schemas.microsoft.com/office/drawing/2014/main" id="{46B2D37D-4345-A940-E577-1E0544E7CF88}"/>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marL="536575" indent="-536575" algn="just"/>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=&gt; </a:t>
            </a: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rozdělení statků na </a:t>
            </a: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substituty a komplementy </a:t>
            </a:r>
            <a:r>
              <a:rPr lang="cs-CZ"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vztahováno pouze </a:t>
            </a: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ke KŘÍŽOVÉMU SUBSTITUČNÍMU EFEKTU:</a:t>
            </a:r>
          </a:p>
          <a:p>
            <a:pPr marL="571500" indent="-571500" algn="just">
              <a:buFont typeface="Wingdings" panose="05000000000000000000" pitchFamily="2" charset="2"/>
              <a:buChar char="Ø"/>
            </a:pPr>
            <a:r>
              <a:rPr lang="cs-CZ" b="1" kern="1200" dirty="0" err="1">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Hicksovo</a:t>
            </a: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pojetí: </a:t>
            </a:r>
          </a:p>
          <a:p>
            <a:pPr marL="742950" indent="-742950" algn="just">
              <a:buFont typeface="+mj-lt"/>
              <a:buAutoNum type="arabicPeriod"/>
            </a:pP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SUBSTITUTY: pozitivní: křížový substituční efekt:</a:t>
            </a:r>
          </a:p>
          <a:p>
            <a:pPr marL="742950" indent="-742950" algn="just">
              <a:buFont typeface="+mj-lt"/>
              <a:buAutoNum type="arabicPeriod"/>
            </a:pPr>
            <a:endPar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742950" indent="-742950" algn="just">
              <a:buFont typeface="+mj-lt"/>
              <a:buAutoNum type="arabicPeriod"/>
            </a:pPr>
            <a:endPar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a:p>
            <a:pPr marL="742950" indent="-742950" algn="just">
              <a:buFont typeface="+mj-lt"/>
              <a:buAutoNum type="arabicPeriod"/>
            </a:pPr>
            <a:r>
              <a:rPr lang="cs-CZ"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KOMPLEMENTY: negativní křížový substituční efekt</a:t>
            </a:r>
            <a:endParaRPr lang="cs-CZ"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F0E54C5-4DC3-0755-7D8B-FE9B4EA6555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1ABE3DE1-B7C5-6A4D-29EB-6E823D677807}"/>
              </a:ext>
            </a:extLst>
          </p:cNvPr>
          <p:cNvPicPr>
            <a:picLocks noChangeAspect="1"/>
          </p:cNvPicPr>
          <p:nvPr/>
        </p:nvPicPr>
        <p:blipFill>
          <a:blip r:embed="rId3"/>
          <a:stretch>
            <a:fillRect/>
          </a:stretch>
        </p:blipFill>
        <p:spPr>
          <a:xfrm>
            <a:off x="4652009" y="5160086"/>
            <a:ext cx="4514850" cy="1180330"/>
          </a:xfrm>
          <a:prstGeom prst="rect">
            <a:avLst/>
          </a:prstGeom>
        </p:spPr>
      </p:pic>
      <p:pic>
        <p:nvPicPr>
          <p:cNvPr id="8" name="Picture 7">
            <a:extLst>
              <a:ext uri="{FF2B5EF4-FFF2-40B4-BE49-F238E27FC236}">
                <a16:creationId xmlns:a16="http://schemas.microsoft.com/office/drawing/2014/main" id="{FF33FC34-BA47-FAD7-73C4-255A8B3618BE}"/>
              </a:ext>
            </a:extLst>
          </p:cNvPr>
          <p:cNvPicPr>
            <a:picLocks noChangeAspect="1"/>
          </p:cNvPicPr>
          <p:nvPr/>
        </p:nvPicPr>
        <p:blipFill>
          <a:blip r:embed="rId4"/>
          <a:srcRect b="15958"/>
          <a:stretch/>
        </p:blipFill>
        <p:spPr>
          <a:xfrm>
            <a:off x="4949190" y="3531870"/>
            <a:ext cx="4057650" cy="971550"/>
          </a:xfrm>
          <a:prstGeom prst="rect">
            <a:avLst/>
          </a:prstGeom>
        </p:spPr>
      </p:pic>
    </p:spTree>
    <p:extLst>
      <p:ext uri="{BB962C8B-B14F-4D97-AF65-F5344CB8AC3E}">
        <p14:creationId xmlns:p14="http://schemas.microsoft.com/office/powerpoint/2010/main" val="2454462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4C3BFC0-1D4A-3AEA-2D2F-68E85407DA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6CE6D0-79BA-7D43-F0E6-875F001AE02B}"/>
              </a:ext>
            </a:extLst>
          </p:cNvPr>
          <p:cNvSpPr>
            <a:spLocks noGrp="1"/>
          </p:cNvSpPr>
          <p:nvPr>
            <p:ph type="title"/>
          </p:nvPr>
        </p:nvSpPr>
        <p:spPr>
          <a:xfrm>
            <a:off x="285750" y="602750"/>
            <a:ext cx="11772900" cy="631690"/>
          </a:xfrm>
        </p:spPr>
        <p:txBody>
          <a:bodyPr>
            <a:noAutofit/>
          </a:bodyPr>
          <a:lstStyle/>
          <a:p>
            <a:pPr algn="just">
              <a:buClr>
                <a:srgbClr val="000000"/>
              </a:buClr>
              <a:defRPr/>
            </a:pPr>
            <a:r>
              <a:rPr kumimoji="0" lang="cs-CZ"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Čisté substituty a komplementy</a:t>
            </a:r>
          </a:p>
        </p:txBody>
      </p:sp>
      <p:sp>
        <p:nvSpPr>
          <p:cNvPr id="98" name="Google Shape;98;p14">
            <a:extLst>
              <a:ext uri="{FF2B5EF4-FFF2-40B4-BE49-F238E27FC236}">
                <a16:creationId xmlns:a16="http://schemas.microsoft.com/office/drawing/2014/main" id="{C62A9313-CD73-3879-7861-527BE05F9004}"/>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marL="536575" indent="-536575" algn="just"/>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=&gt; Zcela symetrická závislost:</a:t>
            </a:r>
          </a:p>
          <a:p>
            <a:pPr marL="536575" indent="-536575" algn="just">
              <a:buFont typeface="Wingdings" panose="05000000000000000000" pitchFamily="2" charset="2"/>
              <a:buChar char="Ø"/>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Avšak opuštění předpokladu, že </a:t>
            </a:r>
            <a:r>
              <a:rPr lang="cs-CZ"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křížový substituční efekt je pozitivní:</a:t>
            </a:r>
          </a:p>
          <a:p>
            <a:pPr marL="536575" indent="-536575" algn="just">
              <a:buFont typeface="Wingdings" panose="05000000000000000000" pitchFamily="2" charset="2"/>
              <a:buChar char="ü"/>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Případ </a:t>
            </a:r>
            <a:r>
              <a:rPr lang="cs-CZ" sz="28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KOMPLEMENTŮ: </a:t>
            </a: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nutné závěry korigovat: </a:t>
            </a:r>
          </a:p>
          <a:p>
            <a:pPr marL="536575" indent="-536575" algn="just">
              <a:buFont typeface="Wingdings" panose="05000000000000000000" pitchFamily="2" charset="2"/>
              <a:buChar char="Ø"/>
            </a:pPr>
            <a:r>
              <a:rPr lang="cs-CZ" sz="2800" b="1" i="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spotřebovávají se společně a není možno je navzájem nahrazovat:</a:t>
            </a:r>
          </a:p>
          <a:p>
            <a:pPr marL="536575" indent="-536575"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ceny jednoho statku klesá poptávka i po druhém statku (a naopak): </a:t>
            </a:r>
          </a:p>
          <a:p>
            <a:pPr marL="536575" indent="-536575" algn="just">
              <a:buFont typeface="+mj-lt"/>
              <a:buAutoNum type="arabi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nejen vlivem změny reálného důchodu: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negativního křížového důchodového efektu, </a:t>
            </a:r>
          </a:p>
          <a:p>
            <a:pPr marL="536575" indent="-536575" algn="just">
              <a:buFont typeface="+mj-lt"/>
              <a:buAutoNum type="arabi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ale i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negativního křížového substitučního efektu.</a:t>
            </a:r>
          </a:p>
        </p:txBody>
      </p:sp>
      <p:sp>
        <p:nvSpPr>
          <p:cNvPr id="99" name="Google Shape;99;p14">
            <a:extLst>
              <a:ext uri="{FF2B5EF4-FFF2-40B4-BE49-F238E27FC236}">
                <a16:creationId xmlns:a16="http://schemas.microsoft.com/office/drawing/2014/main" id="{5E5279B9-CB50-90BE-9FED-A2EDA910195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754287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28C62083-296C-3633-DEAF-8550A30BD7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1C081A-E1B1-6365-E5E6-87763167F921}"/>
              </a:ext>
            </a:extLst>
          </p:cNvPr>
          <p:cNvSpPr>
            <a:spLocks noGrp="1"/>
          </p:cNvSpPr>
          <p:nvPr>
            <p:ph type="title"/>
          </p:nvPr>
        </p:nvSpPr>
        <p:spPr>
          <a:xfrm>
            <a:off x="285750" y="602750"/>
            <a:ext cx="11772900" cy="631690"/>
          </a:xfrm>
        </p:spPr>
        <p:txBody>
          <a:bodyPr>
            <a:noAutofit/>
          </a:bodyPr>
          <a:lstStyle/>
          <a:p>
            <a:pPr algn="just">
              <a:buClr>
                <a:srgbClr val="000000"/>
              </a:buClr>
              <a:defRPr/>
            </a:pPr>
            <a:r>
              <a:rPr kumimoji="0" lang="cs-CZ"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Čisté substituty a komplementy</a:t>
            </a:r>
          </a:p>
        </p:txBody>
      </p:sp>
      <p:sp>
        <p:nvSpPr>
          <p:cNvPr id="98" name="Google Shape;98;p14">
            <a:extLst>
              <a:ext uri="{FF2B5EF4-FFF2-40B4-BE49-F238E27FC236}">
                <a16:creationId xmlns:a16="http://schemas.microsoft.com/office/drawing/2014/main" id="{BF8DC881-A96B-D5B2-B579-B6EB5C5633BE}"/>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marL="536575" indent="-536575" algn="just">
              <a:buFont typeface="+mj-lt"/>
              <a:buAutoNum type="arabicPeriod"/>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„ČISTÉ“ KOMPLEMENTY: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křížový důchodový a křížový substituční efekt se „sčítají“, mají stejné raménko. </a:t>
            </a:r>
          </a:p>
          <a:p>
            <a:pPr marL="536575" indent="-536575" algn="just">
              <a:buFont typeface="Wingdings" panose="05000000000000000000" pitchFamily="2" charset="2"/>
              <a:buChar char="Ø"/>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CELKOVÝ EFEKT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jednoznačně záporný: protisměrný k pohybu ceny. </a:t>
            </a:r>
          </a:p>
          <a:p>
            <a:pPr marL="536575" indent="-536575"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Křížová elasticita poptávky = záporná.</a:t>
            </a:r>
          </a:p>
          <a:p>
            <a:pPr marL="536575" indent="-536575" algn="just">
              <a:buFont typeface="+mj-lt"/>
              <a:buAutoNum type="arabicPeriod" startAt="2"/>
            </a:pPr>
            <a:endPar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mj-lt"/>
              <a:buAutoNum type="arabicPeriod" startAt="2"/>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ČISTÉ“ SUBSTITUTY: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působí křížový substituční efekt proti křížovému důchodovému efektu (opačné znaménka): </a:t>
            </a:r>
          </a:p>
          <a:p>
            <a:pPr marL="536575" indent="-536575"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Možné, aby celkový efekt byl pozitivní i negativní a křížová elasticita poptávky může být kladná i záporná.</a:t>
            </a:r>
            <a:endPar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BEA60A3-E0BD-AA4F-165C-570410747B8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5423548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5644A7D-2298-B166-3C95-1582CD157C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DB2E548-7281-F85B-7CF9-DECEF5063E2D}"/>
              </a:ext>
            </a:extLst>
          </p:cNvPr>
          <p:cNvSpPr>
            <a:spLocks noGrp="1"/>
          </p:cNvSpPr>
          <p:nvPr>
            <p:ph type="title"/>
          </p:nvPr>
        </p:nvSpPr>
        <p:spPr>
          <a:xfrm>
            <a:off x="285750" y="602750"/>
            <a:ext cx="11772900" cy="631690"/>
          </a:xfrm>
        </p:spPr>
        <p:txBody>
          <a:bodyPr>
            <a:noAutofit/>
          </a:bodyPr>
          <a:lstStyle/>
          <a:p>
            <a:pPr algn="l">
              <a:buClr>
                <a:srgbClr val="000000"/>
              </a:buClr>
              <a:defRPr/>
            </a:pPr>
            <a:r>
              <a:rPr kumimoji="0" lang="cs-CZ" sz="28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Shrnutí vlivu změny cen ostatních statků na křivku poptávky</a:t>
            </a:r>
          </a:p>
        </p:txBody>
      </p:sp>
      <p:sp>
        <p:nvSpPr>
          <p:cNvPr id="98" name="Google Shape;98;p14">
            <a:extLst>
              <a:ext uri="{FF2B5EF4-FFF2-40B4-BE49-F238E27FC236}">
                <a16:creationId xmlns:a16="http://schemas.microsoft.com/office/drawing/2014/main" id="{86A781D0-B161-6252-E761-AC5B24CF75F5}"/>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marL="536575" indent="-536575" algn="just">
              <a:buFont typeface="+mj-lt"/>
              <a:buAutoNum type="arabicPeriod"/>
            </a:pP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Růst ceny substitutů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způsobuje posun křivky poptávky doprava;</a:t>
            </a:r>
          </a:p>
          <a:p>
            <a:pPr marL="536575" indent="-536575" algn="just">
              <a:buFont typeface="+mj-lt"/>
              <a:buAutoNum type="arabicPeriod"/>
            </a:pP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 ceny substitutů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způsobuje posun křivky poptávky doleva;</a:t>
            </a:r>
          </a:p>
          <a:p>
            <a:pPr marL="536575" indent="-536575" algn="just">
              <a:buFont typeface="+mj-lt"/>
              <a:buAutoNum type="arabicPeriod"/>
            </a:pP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Růst ceny komplementů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způsobuje posun křivky poptávky doleva;</a:t>
            </a:r>
          </a:p>
          <a:p>
            <a:pPr marL="536575" indent="-536575" algn="just">
              <a:buFont typeface="+mj-lt"/>
              <a:buAutoNum type="arabicPeriod"/>
            </a:pPr>
            <a:r>
              <a:rPr lang="cs-CZ"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Pokles ceny komplementů </a:t>
            </a:r>
            <a:r>
              <a:rPr lang="cs-CZ"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způsobuje posun křivky poptávky doprava.</a:t>
            </a:r>
          </a:p>
        </p:txBody>
      </p:sp>
      <p:sp>
        <p:nvSpPr>
          <p:cNvPr id="99" name="Google Shape;99;p14">
            <a:extLst>
              <a:ext uri="{FF2B5EF4-FFF2-40B4-BE49-F238E27FC236}">
                <a16:creationId xmlns:a16="http://schemas.microsoft.com/office/drawing/2014/main" id="{4779E735-0020-130C-D32F-99DCF8D5219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862901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E4BDE1DC-60D8-FC5B-600F-C6229144E7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E71B87-D7B2-A7FA-60C1-D9C60B7D7F1E}"/>
              </a:ext>
            </a:extLst>
          </p:cNvPr>
          <p:cNvSpPr>
            <a:spLocks noGrp="1"/>
          </p:cNvSpPr>
          <p:nvPr>
            <p:ph type="title"/>
          </p:nvPr>
        </p:nvSpPr>
        <p:spPr>
          <a:xfrm>
            <a:off x="708660" y="857347"/>
            <a:ext cx="11772900" cy="631690"/>
          </a:xfrm>
        </p:spPr>
        <p:txBody>
          <a:bodyPr>
            <a:noAutofit/>
          </a:bodyPr>
          <a:lstStyle/>
          <a:p>
            <a:pPr algn="l">
              <a:buClr>
                <a:srgbClr val="000000"/>
              </a:buClr>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Vztahy mezi elasticitami - Součet elasticit</a:t>
            </a:r>
            <a:b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b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E0CEA53B-18E9-531A-A7D4-D9F4DA55093F}"/>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indent="-457200" algn="just"/>
                <a:r>
                  <a:rPr lang="cs-CZ" sz="2800" b="1" i="1" dirty="0">
                    <a:solidFill>
                      <a:srgbClr val="000000"/>
                    </a:solidFill>
                    <a:effectLst/>
                    <a:latin typeface="Times New Roman" panose="02020603050405020304" pitchFamily="18" charset="0"/>
                    <a:cs typeface="Times New Roman" panose="02020603050405020304" pitchFamily="18" charset="0"/>
                  </a:rPr>
                  <a:t>Předpoklady: poptávka po statku X je ovlivněna pouze cenami P</a:t>
                </a:r>
                <a:r>
                  <a:rPr lang="cs-CZ" sz="2000" b="1" i="1" dirty="0">
                    <a:solidFill>
                      <a:srgbClr val="000000"/>
                    </a:solidFill>
                    <a:effectLst/>
                    <a:latin typeface="Times New Roman" panose="02020603050405020304" pitchFamily="18" charset="0"/>
                    <a:cs typeface="Times New Roman" panose="02020603050405020304" pitchFamily="18" charset="0"/>
                  </a:rPr>
                  <a:t>X</a:t>
                </a:r>
                <a:r>
                  <a:rPr lang="cs-CZ" sz="2800" b="1" i="1" dirty="0">
                    <a:solidFill>
                      <a:srgbClr val="000000"/>
                    </a:solidFill>
                    <a:effectLst/>
                    <a:latin typeface="Times New Roman" panose="02020603050405020304" pitchFamily="18" charset="0"/>
                    <a:cs typeface="Times New Roman" panose="02020603050405020304" pitchFamily="18" charset="0"/>
                  </a:rPr>
                  <a:t>, P</a:t>
                </a:r>
                <a:r>
                  <a:rPr lang="cs-CZ" sz="2000" b="1" i="1" dirty="0">
                    <a:solidFill>
                      <a:srgbClr val="000000"/>
                    </a:solidFill>
                    <a:effectLst/>
                    <a:latin typeface="Times New Roman" panose="02020603050405020304" pitchFamily="18" charset="0"/>
                    <a:cs typeface="Times New Roman" panose="02020603050405020304" pitchFamily="18" charset="0"/>
                  </a:rPr>
                  <a:t>Y</a:t>
                </a:r>
                <a:r>
                  <a:rPr lang="cs-CZ" sz="2800" b="1" i="1" dirty="0">
                    <a:solidFill>
                      <a:srgbClr val="000000"/>
                    </a:solidFill>
                    <a:effectLst/>
                    <a:latin typeface="Times New Roman" panose="02020603050405020304" pitchFamily="18" charset="0"/>
                    <a:cs typeface="Times New Roman" panose="02020603050405020304" pitchFamily="18" charset="0"/>
                  </a:rPr>
                  <a:t> a důchodem spotřebitele)</a:t>
                </a:r>
              </a:p>
              <a:p>
                <a:pPr indent="-457200" algn="just"/>
                <a:endParaRPr lang="cs-CZ" sz="2800" b="1" i="1" dirty="0">
                  <a:solidFill>
                    <a:srgbClr val="000000"/>
                  </a:solidFill>
                  <a:effectLst/>
                  <a:latin typeface="Times New Roman" panose="02020603050405020304" pitchFamily="18" charset="0"/>
                  <a:cs typeface="Times New Roman" panose="02020603050405020304" pitchFamily="18" charset="0"/>
                </a:endParaRPr>
              </a:p>
              <a:p>
                <a:pPr indent="-457200" algn="just"/>
                <a:r>
                  <a:rPr lang="cs-CZ" sz="2800" b="1" dirty="0">
                    <a:solidFill>
                      <a:srgbClr val="000000"/>
                    </a:solidFill>
                    <a:effectLst/>
                    <a:highlight>
                      <a:srgbClr val="FFFF00"/>
                    </a:highlight>
                    <a:latin typeface="Times New Roman" panose="02020603050405020304" pitchFamily="18" charset="0"/>
                    <a:cs typeface="Times New Roman" panose="02020603050405020304" pitchFamily="18" charset="0"/>
                  </a:rPr>
                  <a:t>Součet důchodové, cenové a křížové elasticity poptávky po daném statku se rovná nule:</a:t>
                </a:r>
              </a:p>
              <a:p>
                <a:pPr marL="0" indent="0" algn="ctr">
                  <a:buNone/>
                </a:pPr>
                <a14:m>
                  <m:oMathPara xmlns:m="http://schemas.openxmlformats.org/officeDocument/2006/math">
                    <m:oMathParaPr>
                      <m:jc m:val="center"/>
                    </m:oMathParaPr>
                    <m:oMath xmlns:m="http://schemas.openxmlformats.org/officeDocument/2006/math">
                      <m:sSub>
                        <m:sSubPr>
                          <m:ctrlPr>
                            <a:rPr lang="en-GB" sz="2800" b="1" i="1" dirty="0" smtClean="0">
                              <a:solidFill>
                                <a:srgbClr val="000000"/>
                              </a:solidFill>
                              <a:effectLst/>
                              <a:latin typeface="Cambria Math" panose="02040503050406030204" pitchFamily="18" charset="0"/>
                            </a:rPr>
                          </m:ctrlPr>
                        </m:sSubPr>
                        <m:e>
                          <m:r>
                            <a:rPr lang="cs-CZ" sz="2800" b="1" i="1" dirty="0" smtClean="0">
                              <a:solidFill>
                                <a:srgbClr val="000000"/>
                              </a:solidFill>
                              <a:effectLst/>
                              <a:latin typeface="Cambria Math" panose="02040503050406030204" pitchFamily="18" charset="0"/>
                            </a:rPr>
                            <m:t>𝒆</m:t>
                          </m:r>
                        </m:e>
                        <m:sub>
                          <m:r>
                            <a:rPr lang="cs-CZ" sz="2800" b="1" i="1" dirty="0" smtClean="0">
                              <a:solidFill>
                                <a:srgbClr val="000000"/>
                              </a:solidFill>
                              <a:effectLst/>
                              <a:latin typeface="Cambria Math" panose="02040503050406030204" pitchFamily="18" charset="0"/>
                            </a:rPr>
                            <m:t>𝑰𝑫</m:t>
                          </m:r>
                        </m:sub>
                      </m:sSub>
                      <m:r>
                        <a:rPr lang="en-GB" sz="2800" b="1" i="1" dirty="0" smtClean="0">
                          <a:solidFill>
                            <a:srgbClr val="000000"/>
                          </a:solidFill>
                          <a:effectLst/>
                          <a:latin typeface="Cambria Math" panose="02040503050406030204" pitchFamily="18" charset="0"/>
                        </a:rPr>
                        <m:t> +</m:t>
                      </m:r>
                      <m:sSub>
                        <m:sSubPr>
                          <m:ctrlPr>
                            <a:rPr lang="en-GB" sz="2800" b="1" i="1" dirty="0">
                              <a:solidFill>
                                <a:srgbClr val="000000"/>
                              </a:solidFill>
                              <a:latin typeface="Cambria Math" panose="02040503050406030204" pitchFamily="18" charset="0"/>
                            </a:rPr>
                          </m:ctrlPr>
                        </m:sSubPr>
                        <m:e>
                          <m:r>
                            <a:rPr lang="cs-CZ" sz="2800" b="1" i="1" dirty="0">
                              <a:solidFill>
                                <a:srgbClr val="000000"/>
                              </a:solidFill>
                              <a:latin typeface="Cambria Math" panose="02040503050406030204" pitchFamily="18" charset="0"/>
                            </a:rPr>
                            <m:t>𝒆</m:t>
                          </m:r>
                        </m:e>
                        <m:sub>
                          <m:r>
                            <a:rPr lang="cs-CZ" sz="2800" b="1" i="1" dirty="0" smtClean="0">
                              <a:solidFill>
                                <a:srgbClr val="000000"/>
                              </a:solidFill>
                              <a:latin typeface="Cambria Math" panose="02040503050406030204" pitchFamily="18" charset="0"/>
                            </a:rPr>
                            <m:t>𝑷</m:t>
                          </m:r>
                          <m:r>
                            <a:rPr lang="cs-CZ" sz="2800" b="1" i="1" dirty="0">
                              <a:solidFill>
                                <a:srgbClr val="000000"/>
                              </a:solidFill>
                              <a:latin typeface="Cambria Math" panose="02040503050406030204" pitchFamily="18" charset="0"/>
                            </a:rPr>
                            <m:t>𝑫</m:t>
                          </m:r>
                        </m:sub>
                      </m:sSub>
                      <m:r>
                        <a:rPr lang="en-GB" sz="2800" b="1" i="1" dirty="0" smtClean="0">
                          <a:solidFill>
                            <a:srgbClr val="000000"/>
                          </a:solidFill>
                          <a:effectLst/>
                          <a:latin typeface="Cambria Math" panose="02040503050406030204" pitchFamily="18" charset="0"/>
                        </a:rPr>
                        <m:t>+</m:t>
                      </m:r>
                      <m:sSub>
                        <m:sSubPr>
                          <m:ctrlPr>
                            <a:rPr lang="en-GB" sz="2800" b="1" i="1" dirty="0">
                              <a:solidFill>
                                <a:srgbClr val="000000"/>
                              </a:solidFill>
                              <a:latin typeface="Cambria Math" panose="02040503050406030204" pitchFamily="18" charset="0"/>
                            </a:rPr>
                          </m:ctrlPr>
                        </m:sSubPr>
                        <m:e>
                          <m:r>
                            <a:rPr lang="cs-CZ" sz="2800" b="1" i="1" dirty="0">
                              <a:solidFill>
                                <a:srgbClr val="000000"/>
                              </a:solidFill>
                              <a:latin typeface="Cambria Math" panose="02040503050406030204" pitchFamily="18" charset="0"/>
                            </a:rPr>
                            <m:t>𝒆</m:t>
                          </m:r>
                        </m:e>
                        <m:sub>
                          <m:r>
                            <a:rPr lang="cs-CZ" sz="2800" b="1" i="1" dirty="0" smtClean="0">
                              <a:solidFill>
                                <a:srgbClr val="000000"/>
                              </a:solidFill>
                              <a:latin typeface="Cambria Math" panose="02040503050406030204" pitchFamily="18" charset="0"/>
                            </a:rPr>
                            <m:t>𝑪</m:t>
                          </m:r>
                          <m:r>
                            <a:rPr lang="cs-CZ" sz="2800" b="1" i="1" dirty="0">
                              <a:solidFill>
                                <a:srgbClr val="000000"/>
                              </a:solidFill>
                              <a:latin typeface="Cambria Math" panose="02040503050406030204" pitchFamily="18" charset="0"/>
                            </a:rPr>
                            <m:t>𝑫</m:t>
                          </m:r>
                        </m:sub>
                      </m:sSub>
                      <m:r>
                        <a:rPr lang="en-GB" sz="2800" b="1" i="1" dirty="0" smtClean="0">
                          <a:solidFill>
                            <a:srgbClr val="000000"/>
                          </a:solidFill>
                          <a:effectLst/>
                          <a:latin typeface="Cambria Math" panose="02040503050406030204" pitchFamily="18" charset="0"/>
                        </a:rPr>
                        <m:t>= </m:t>
                      </m:r>
                      <m:r>
                        <a:rPr lang="en-GB" sz="2800" b="1" i="1" dirty="0" smtClean="0">
                          <a:solidFill>
                            <a:srgbClr val="000000"/>
                          </a:solidFill>
                          <a:effectLst/>
                          <a:latin typeface="Cambria Math" panose="02040503050406030204" pitchFamily="18" charset="0"/>
                        </a:rPr>
                        <m:t>𝟎</m:t>
                      </m:r>
                    </m:oMath>
                  </m:oMathPara>
                </a14:m>
                <a:endParaRPr lang="cs-CZ"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446088" indent="-446088" algn="just">
                  <a:buFont typeface="Wingdings" panose="05000000000000000000" pitchFamily="2" charset="2"/>
                  <a:buChar char="ü"/>
                </a:pPr>
                <a:r>
                  <a:rPr lang="cs-CZ" sz="2800" b="1" kern="1200" dirty="0">
                    <a:solidFill>
                      <a:schemeClr val="tx1"/>
                    </a:solidFill>
                    <a:highlight>
                      <a:srgbClr val="00FF00"/>
                    </a:highlight>
                    <a:latin typeface="Times New Roman" panose="02020603050405020304" pitchFamily="18" charset="0"/>
                    <a:ea typeface="Consolas" panose="020B0609020204030204" pitchFamily="49" charset="0"/>
                    <a:cs typeface="Times New Roman" panose="02020603050405020304" pitchFamily="18" charset="0"/>
                  </a:rPr>
                  <a:t>Př. 1: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Dva statky: jeden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luxusní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(např. automobil) a druhý </a:t>
                </a: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nezbytný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(např. chléb).</a:t>
                </a:r>
              </a:p>
              <a:p>
                <a:pPr marL="571500" indent="-571500"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Když </a:t>
                </a:r>
                <a14:m>
                  <m:oMath xmlns:m="http://schemas.openxmlformats.org/officeDocument/2006/math">
                    <m:sSub>
                      <m:sSubPr>
                        <m:ctrlPr>
                          <a:rPr lang="en-GB" sz="2800" b="1" i="1" dirty="0">
                            <a:solidFill>
                              <a:srgbClr val="000000"/>
                            </a:solidFill>
                            <a:latin typeface="Cambria Math" panose="02040503050406030204" pitchFamily="18" charset="0"/>
                          </a:rPr>
                        </m:ctrlPr>
                      </m:sSubPr>
                      <m:e>
                        <m:r>
                          <a:rPr lang="cs-CZ" sz="2800" b="1" i="1" dirty="0">
                            <a:solidFill>
                              <a:srgbClr val="000000"/>
                            </a:solidFill>
                            <a:latin typeface="Cambria Math" panose="02040503050406030204" pitchFamily="18" charset="0"/>
                          </a:rPr>
                          <m:t>𝒆</m:t>
                        </m:r>
                      </m:e>
                      <m:sub>
                        <m:r>
                          <a:rPr lang="cs-CZ" sz="2800" b="1" i="1" dirty="0">
                            <a:solidFill>
                              <a:srgbClr val="000000"/>
                            </a:solidFill>
                            <a:latin typeface="Cambria Math" panose="02040503050406030204" pitchFamily="18" charset="0"/>
                          </a:rPr>
                          <m:t>𝑪</m:t>
                        </m:r>
                        <m:r>
                          <a:rPr lang="cs-CZ" sz="2800" b="1" i="1" dirty="0">
                            <a:solidFill>
                              <a:srgbClr val="000000"/>
                            </a:solidFill>
                            <a:latin typeface="Cambria Math" panose="02040503050406030204" pitchFamily="18" charset="0"/>
                          </a:rPr>
                          <m:t>𝑫</m:t>
                        </m:r>
                      </m:sub>
                    </m:sSub>
                    <m:r>
                      <a:rPr lang="en-GB" sz="2800" b="1" i="1" dirty="0">
                        <a:solidFill>
                          <a:srgbClr val="000000"/>
                        </a:solidFill>
                        <a:latin typeface="Cambria Math" panose="02040503050406030204" pitchFamily="18" charset="0"/>
                      </a:rPr>
                      <m:t>=</m:t>
                    </m:r>
                    <m:r>
                      <a:rPr lang="en-GB" sz="2800" b="1" i="1" dirty="0">
                        <a:solidFill>
                          <a:srgbClr val="000000"/>
                        </a:solidFill>
                        <a:latin typeface="Cambria Math" panose="02040503050406030204" pitchFamily="18" charset="0"/>
                      </a:rPr>
                      <m:t>𝟎</m:t>
                    </m:r>
                  </m:oMath>
                </a14:m>
                <a:r>
                  <a:rPr lang="cs-CZ"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=&gt; </a:t>
                </a:r>
              </a:p>
            </p:txBody>
          </p:sp>
        </mc:Choice>
        <mc:Fallback>
          <p:sp>
            <p:nvSpPr>
              <p:cNvPr id="98" name="Google Shape;98;p14">
                <a:extLst>
                  <a:ext uri="{FF2B5EF4-FFF2-40B4-BE49-F238E27FC236}">
                    <a16:creationId xmlns:a16="http://schemas.microsoft.com/office/drawing/2014/main" id="{E0CEA53B-18E9-531A-A7D4-D9F4DA55093F}"/>
                  </a:ext>
                </a:extLst>
              </p:cNvPr>
              <p:cNvSpPr txBox="1">
                <a:spLocks noGrp="1" noRot="1" noChangeAspect="1" noMove="1" noResize="1" noEditPoints="1" noAdjustHandles="1" noChangeArrowheads="1" noChangeShapeType="1" noTextEdit="1"/>
              </p:cNvSpPr>
              <p:nvPr>
                <p:ph type="body" idx="1"/>
              </p:nvPr>
            </p:nvSpPr>
            <p:spPr>
              <a:xfrm>
                <a:off x="285750" y="1348740"/>
                <a:ext cx="11532870" cy="4640580"/>
              </a:xfrm>
              <a:prstGeom prst="rect">
                <a:avLst/>
              </a:prstGeom>
              <a:blipFill>
                <a:blip r:embed="rId3"/>
                <a:stretch>
                  <a:fillRect l="-370" t="-131" r="-1903" b="-1706"/>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5F7169B0-B84F-F568-451E-0205216D1A36}"/>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738973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8594D71-4CEA-B0D9-3569-003BFB6011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E2F721A-C1EB-9E74-3E32-D41D260753A4}"/>
              </a:ext>
            </a:extLst>
          </p:cNvPr>
          <p:cNvSpPr>
            <a:spLocks noGrp="1"/>
          </p:cNvSpPr>
          <p:nvPr>
            <p:ph type="title"/>
          </p:nvPr>
        </p:nvSpPr>
        <p:spPr>
          <a:xfrm>
            <a:off x="285750" y="717050"/>
            <a:ext cx="11772900" cy="631690"/>
          </a:xfrm>
        </p:spPr>
        <p:txBody>
          <a:bodyPr>
            <a:noAutofit/>
          </a:bodyPr>
          <a:lstStyle/>
          <a:p>
            <a:pPr algn="l">
              <a:buClr>
                <a:srgbClr val="000000"/>
              </a:buClr>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Vztahy mezi elasticitami - Součet elasticit</a:t>
            </a:r>
            <a:b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b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E3326EC9-9862-DB87-C1E7-1222BEE3B994}"/>
              </a:ext>
            </a:extLst>
          </p:cNvPr>
          <p:cNvSpPr txBox="1">
            <a:spLocks noGrp="1"/>
          </p:cNvSpPr>
          <p:nvPr>
            <p:ph type="body" idx="1"/>
          </p:nvPr>
        </p:nvSpPr>
        <p:spPr>
          <a:xfrm>
            <a:off x="285750" y="1348740"/>
            <a:ext cx="11532870" cy="4640580"/>
          </a:xfrm>
          <a:prstGeom prst="rect">
            <a:avLst/>
          </a:prstGeom>
          <a:noFill/>
          <a:ln>
            <a:noFill/>
          </a:ln>
        </p:spPr>
        <p:txBody>
          <a:bodyPr spcFirstLastPara="1" wrap="square" lIns="91425" tIns="45700" rIns="91425" bIns="45700" anchor="t" anchorCtr="0">
            <a:noAutofit/>
          </a:bodyPr>
          <a:lstStyle/>
          <a:p>
            <a:pPr marL="514350" indent="-514350" algn="just">
              <a:buFont typeface="+mj-lt"/>
              <a:buAutoNum type="romanUcPeriod"/>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Důchodová elasticita poptávky po luxusním statku = vyšší než jedna;</a:t>
            </a:r>
          </a:p>
          <a:p>
            <a:pPr marL="514350" indent="-514350" algn="just">
              <a:buFont typeface="+mj-lt"/>
              <a:buAutoNum type="romanUcPeriod"/>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Důchodová elasticita poptávky po nezbytném statku = menší než jedna. </a:t>
            </a:r>
          </a:p>
          <a:p>
            <a:pPr indent="-457200" algn="just"/>
            <a:endPar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indent="-457200" algn="just"/>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Aby byl součet elasticit roven nule, musí být cenová elasticita poptávky v obou případech záporná. </a:t>
            </a:r>
          </a:p>
          <a:p>
            <a:pPr marL="514350" indent="-514350" algn="just">
              <a:buFont typeface="+mj-lt"/>
              <a:buAutoNum type="romanUcPeriod"/>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Poptávka po luxusním statku = cenově elastická</a:t>
            </a:r>
          </a:p>
          <a:p>
            <a:pPr marL="514350" indent="-514350" algn="just">
              <a:buFont typeface="+mj-lt"/>
              <a:buAutoNum type="romanUcPeriod"/>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Poptávka po nezbytném statku = cenově neelastická. </a:t>
            </a:r>
          </a:p>
          <a:p>
            <a:pPr indent="-457200" algn="just"/>
            <a:endPar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Zahrnutí </a:t>
            </a: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křížové elasticity: </a:t>
            </a:r>
            <a:r>
              <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vztah nebude přímočarý, ovšem platí: </a:t>
            </a:r>
          </a:p>
          <a:p>
            <a:pPr indent="-457200" algn="just">
              <a:buFont typeface="Wingdings" panose="05000000000000000000" pitchFamily="2" charset="2"/>
              <a:buChar char="Ø"/>
            </a:pPr>
            <a:r>
              <a:rPr lang="cs-CZ" sz="24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Cenová elasticita poptávky: vyšší pro luxusní statky než pro statky nezbytné.</a:t>
            </a:r>
          </a:p>
        </p:txBody>
      </p:sp>
      <p:sp>
        <p:nvSpPr>
          <p:cNvPr id="99" name="Google Shape;99;p14">
            <a:extLst>
              <a:ext uri="{FF2B5EF4-FFF2-40B4-BE49-F238E27FC236}">
                <a16:creationId xmlns:a16="http://schemas.microsoft.com/office/drawing/2014/main" id="{9421ED3D-A807-6DCC-7449-AEB501739A6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62118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DDB317A-F70A-7F1C-AA41-94B33EE184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0789FA2-636B-3509-E23C-871908763416}"/>
              </a:ext>
            </a:extLst>
          </p:cNvPr>
          <p:cNvSpPr>
            <a:spLocks noGrp="1"/>
          </p:cNvSpPr>
          <p:nvPr>
            <p:ph type="title"/>
          </p:nvPr>
        </p:nvSpPr>
        <p:spPr>
          <a:xfrm>
            <a:off x="285750" y="717050"/>
            <a:ext cx="11772900" cy="631690"/>
          </a:xfrm>
        </p:spPr>
        <p:txBody>
          <a:bodyPr>
            <a:noAutofit/>
          </a:bodyPr>
          <a:lstStyle/>
          <a:p>
            <a:pPr algn="l">
              <a:buClr>
                <a:srgbClr val="000000"/>
              </a:buClr>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Vztahy mezi elasticitami - Součet elasticit</a:t>
            </a:r>
            <a:b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b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4D07D124-87B8-E568-36B1-501E2128C614}"/>
                  </a:ext>
                </a:extLst>
              </p:cNvPr>
              <p:cNvSpPr txBox="1">
                <a:spLocks noGrp="1"/>
              </p:cNvSpPr>
              <p:nvPr>
                <p:ph type="body" idx="1"/>
              </p:nvPr>
            </p:nvSpPr>
            <p:spPr>
              <a:xfrm>
                <a:off x="285750" y="1348740"/>
                <a:ext cx="11620500" cy="4991676"/>
              </a:xfrm>
              <a:prstGeom prst="rect">
                <a:avLst/>
              </a:prstGeom>
              <a:noFill/>
              <a:ln>
                <a:noFill/>
              </a:ln>
            </p:spPr>
            <p:txBody>
              <a:bodyPr spcFirstLastPara="1" wrap="square" lIns="91425" tIns="45700" rIns="91425" bIns="45700" anchor="t" anchorCtr="0">
                <a:noAutofit/>
              </a:bodyPr>
              <a:lstStyle/>
              <a:p>
                <a:pPr marL="514350" indent="-514350" algn="just">
                  <a:buFont typeface="Wingdings" panose="05000000000000000000" pitchFamily="2" charset="2"/>
                  <a:buChar char="ü"/>
                </a:pPr>
                <a:r>
                  <a:rPr lang="cs-CZ" sz="2800" b="1" kern="1200" dirty="0">
                    <a:solidFill>
                      <a:schemeClr val="tx1"/>
                    </a:solidFill>
                    <a:highlight>
                      <a:srgbClr val="00FF00"/>
                    </a:highlight>
                    <a:latin typeface="Times New Roman" panose="02020603050405020304" pitchFamily="18" charset="0"/>
                    <a:ea typeface="Consolas" panose="020B0609020204030204" pitchFamily="49" charset="0"/>
                    <a:cs typeface="Times New Roman" panose="02020603050405020304" pitchFamily="18" charset="0"/>
                  </a:rPr>
                  <a:t>Př. 2: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Dva statky: jeden má blízký substitut a druhý má komplement. </a:t>
                </a:r>
              </a:p>
              <a:p>
                <a:pPr marL="514350" indent="-514350"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 jednoduchost: oba statky mají stejnou důchodovou elasticitu. </a:t>
                </a:r>
              </a:p>
              <a:p>
                <a:pPr marL="514350" indent="-514350" algn="just">
                  <a:buFont typeface="Wingdings" panose="05000000000000000000" pitchFamily="2" charset="2"/>
                  <a:buChar char="Ø"/>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Křížová elasticita poptávky </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 daném statku:</a:t>
                </a:r>
              </a:p>
              <a:p>
                <a:pPr marL="514350" indent="-514350" algn="just">
                  <a:buFont typeface="+mj-lt"/>
                  <a:buAutoNum type="romanU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vzhledem k ceně substitutu kladná </a:t>
                </a:r>
              </a:p>
              <a:p>
                <a:pPr marL="514350" indent="-514350" algn="just">
                  <a:buFont typeface="+mj-lt"/>
                  <a:buAutoNum type="romanU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vzhledem k ceně komplementu záporná,</a:t>
                </a:r>
              </a:p>
              <a:p>
                <a:pPr marL="514350" indent="-514350" algn="just">
                  <a:buFont typeface="Wingdings" panose="05000000000000000000" pitchFamily="2" charset="2"/>
                  <a:buChar char="Ø"/>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musí být při stejné </a:t>
                </a:r>
                <a14:m>
                  <m:oMath xmlns:m="http://schemas.openxmlformats.org/officeDocument/2006/math">
                    <m:sSub>
                      <m:sSubPr>
                        <m:ctrlPr>
                          <a:rPr lang="en-GB" sz="2800" b="1" i="1" dirty="0" smtClean="0">
                            <a:solidFill>
                              <a:srgbClr val="000000"/>
                            </a:solidFill>
                            <a:effectLst/>
                            <a:latin typeface="Cambria Math" panose="02040503050406030204" pitchFamily="18" charset="0"/>
                          </a:rPr>
                        </m:ctrlPr>
                      </m:sSubPr>
                      <m:e>
                        <m:r>
                          <a:rPr lang="cs-CZ" sz="2800" b="1" i="1" dirty="0" smtClean="0">
                            <a:solidFill>
                              <a:srgbClr val="000000"/>
                            </a:solidFill>
                            <a:effectLst/>
                            <a:latin typeface="Cambria Math" panose="02040503050406030204" pitchFamily="18" charset="0"/>
                          </a:rPr>
                          <m:t>𝒆</m:t>
                        </m:r>
                      </m:e>
                      <m:sub>
                        <m:r>
                          <a:rPr lang="cs-CZ" sz="2800" b="1" i="1" dirty="0" smtClean="0">
                            <a:solidFill>
                              <a:srgbClr val="000000"/>
                            </a:solidFill>
                            <a:effectLst/>
                            <a:latin typeface="Cambria Math" panose="02040503050406030204" pitchFamily="18" charset="0"/>
                          </a:rPr>
                          <m:t>𝑰𝑫</m:t>
                        </m:r>
                      </m:sub>
                    </m:sSub>
                    <m:r>
                      <a:rPr lang="en-GB" sz="2800" b="1" i="1" dirty="0" smtClean="0">
                        <a:solidFill>
                          <a:srgbClr val="000000"/>
                        </a:solidFill>
                        <a:effectLst/>
                        <a:latin typeface="Cambria Math" panose="02040503050406030204" pitchFamily="18" charset="0"/>
                      </a:rPr>
                      <m:t> </m:t>
                    </m:r>
                  </m:oMath>
                </a14:m>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více cenově elastická poptávka po statku se substitutem. =&gt; =&gt; =&gt;</a:t>
                </a:r>
              </a:p>
              <a:p>
                <a:pPr marL="514350" indent="-514350" algn="just">
                  <a:buFont typeface="Wingdings" panose="05000000000000000000" pitchFamily="2" charset="2"/>
                  <a:buChar char="Ø"/>
                </a:pP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Cenová elasticita poptávky: vyšší pro statky, které mají substituty, než pro statky, které substituty nemají.</a:t>
                </a:r>
              </a:p>
            </p:txBody>
          </p:sp>
        </mc:Choice>
        <mc:Fallback>
          <p:sp>
            <p:nvSpPr>
              <p:cNvPr id="98" name="Google Shape;98;p14">
                <a:extLst>
                  <a:ext uri="{FF2B5EF4-FFF2-40B4-BE49-F238E27FC236}">
                    <a16:creationId xmlns:a16="http://schemas.microsoft.com/office/drawing/2014/main" id="{4D07D124-87B8-E568-36B1-501E2128C614}"/>
                  </a:ext>
                </a:extLst>
              </p:cNvPr>
              <p:cNvSpPr txBox="1">
                <a:spLocks noGrp="1" noRot="1" noChangeAspect="1" noMove="1" noResize="1" noEditPoints="1" noAdjustHandles="1" noChangeArrowheads="1" noChangeShapeType="1" noTextEdit="1"/>
              </p:cNvSpPr>
              <p:nvPr>
                <p:ph type="body" idx="1"/>
              </p:nvPr>
            </p:nvSpPr>
            <p:spPr>
              <a:xfrm>
                <a:off x="285750" y="1348740"/>
                <a:ext cx="11620500" cy="4991676"/>
              </a:xfrm>
              <a:prstGeom prst="rect">
                <a:avLst/>
              </a:prstGeom>
              <a:blipFill>
                <a:blip r:embed="rId3"/>
                <a:stretch>
                  <a:fillRect l="-367" t="-122" r="-1889"/>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86A60000-C8E6-EF45-7567-29B72A9B4407}"/>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6654553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79A6B65-C437-2BB9-F251-1360A9802DC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A0DC6C-C48F-2E15-AD07-F4B7081FB153}"/>
              </a:ext>
            </a:extLst>
          </p:cNvPr>
          <p:cNvSpPr>
            <a:spLocks noGrp="1"/>
          </p:cNvSpPr>
          <p:nvPr>
            <p:ph type="title"/>
          </p:nvPr>
        </p:nvSpPr>
        <p:spPr>
          <a:xfrm>
            <a:off x="285750" y="717050"/>
            <a:ext cx="11772900" cy="631690"/>
          </a:xfrm>
        </p:spPr>
        <p:txBody>
          <a:bodyPr>
            <a:noAutofit/>
          </a:bodyPr>
          <a:lstStyle/>
          <a:p>
            <a:pPr algn="l">
              <a:buClr>
                <a:srgbClr val="000000"/>
              </a:buClr>
              <a:defRPr/>
            </a:pPr>
            <a: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Vztahy mezi elasticitami - Součet elasticit</a:t>
            </a:r>
            <a:br>
              <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br>
            <a:endParaRPr kumimoji="0" lang="cs-CZ"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BD6EC164-FCBA-2F14-8570-4A2103E80CC1}"/>
              </a:ext>
            </a:extLst>
          </p:cNvPr>
          <p:cNvSpPr txBox="1">
            <a:spLocks noGrp="1"/>
          </p:cNvSpPr>
          <p:nvPr>
            <p:ph type="body" idx="1"/>
          </p:nvPr>
        </p:nvSpPr>
        <p:spPr>
          <a:xfrm>
            <a:off x="285750" y="1348740"/>
            <a:ext cx="11620500" cy="4792210"/>
          </a:xfrm>
          <a:prstGeom prst="rect">
            <a:avLst/>
          </a:prstGeom>
          <a:noFill/>
          <a:ln>
            <a:noFill/>
          </a:ln>
        </p:spPr>
        <p:txBody>
          <a:bodyPr spcFirstLastPara="1" wrap="square" lIns="91425" tIns="45700" rIns="91425" bIns="45700" anchor="t" anchorCtr="0">
            <a:noAutofit/>
          </a:bodyPr>
          <a:lstStyle/>
          <a:p>
            <a:pPr marL="514350" indent="-514350" algn="just">
              <a:buFont typeface="Wingdings" panose="05000000000000000000" pitchFamily="2" charset="2"/>
              <a:buChar char="ü"/>
            </a:pPr>
            <a:r>
              <a:rPr lang="cs-CZ" sz="2800" b="1" kern="1200" dirty="0">
                <a:solidFill>
                  <a:schemeClr val="tx1"/>
                </a:solidFill>
                <a:highlight>
                  <a:srgbClr val="00FF00"/>
                </a:highlight>
                <a:latin typeface="Times New Roman" panose="02020603050405020304" pitchFamily="18" charset="0"/>
                <a:ea typeface="Consolas" panose="020B0609020204030204" pitchFamily="49" charset="0"/>
                <a:cs typeface="Times New Roman" panose="02020603050405020304" pitchFamily="18" charset="0"/>
              </a:rPr>
              <a:t>Př. 3: </a:t>
            </a:r>
            <a:r>
              <a:rPr lang="cs-CZ" sz="2800" b="1" kern="1200" dirty="0" err="1">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Giffenov</a:t>
            </a:r>
            <a:r>
              <a:rPr lang="cs-CZ"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paradox: kladná cenová elasticita poptávky: </a:t>
            </a:r>
          </a:p>
          <a:p>
            <a:pPr marL="514350" indent="-514350" algn="just">
              <a:buFont typeface="Wingdings" panose="05000000000000000000" pitchFamily="2" charset="2"/>
              <a:buChar char="Ø"/>
            </a:pPr>
            <a:r>
              <a:rPr lang="cs-CZ" sz="2800" b="1" i="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Pokud je důchodová elasticita poptávky záporná a současně není vysoká a kladná křížová elasticita. </a:t>
            </a:r>
          </a:p>
          <a:p>
            <a:pPr marL="514350" indent="-514350" algn="just">
              <a:buFont typeface="Wingdings" panose="05000000000000000000" pitchFamily="2" charset="2"/>
              <a:buChar char="§"/>
            </a:pPr>
            <a:r>
              <a:rPr lang="cs-CZ" sz="2800" b="1" kern="120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Giffenův</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statek = statek méněcenný, který nemá blízké substituty:</a:t>
            </a:r>
          </a:p>
          <a:p>
            <a:pPr marL="514350" indent="-514350" algn="just">
              <a:buFont typeface="Wingdings" panose="05000000000000000000" pitchFamily="2" charset="2"/>
              <a:buChar char="ü"/>
            </a:pPr>
            <a:r>
              <a:rPr lang="cs-CZ"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statek s vyšší absolutní hodnotou důchodové elasticity a nízkou kladnou nebo zápornou křížovou elasticitou:</a:t>
            </a:r>
          </a:p>
          <a:p>
            <a:pPr marL="514350" indent="-514350" algn="just">
              <a:buFont typeface="+mj-lt"/>
              <a:buAutoNum type="romanL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statek méněcenný, který je významnou složkou výdajů spotřebitele =&gt; =&gt; =&gt; vyšší důchodová elasticita (</a:t>
            </a:r>
            <a:r>
              <a:rPr lang="cs-CZ" sz="2800" b="1" kern="1200" dirty="0" err="1">
                <a:solidFill>
                  <a:schemeClr val="tx1"/>
                </a:solidFill>
                <a:latin typeface="Times New Roman" panose="02020603050405020304" pitchFamily="18" charset="0"/>
                <a:ea typeface="Consolas" panose="020B0609020204030204" pitchFamily="49" charset="0"/>
                <a:cs typeface="Times New Roman" panose="02020603050405020304" pitchFamily="18" charset="0"/>
              </a:rPr>
              <a:t>abs</a:t>
            </a: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514350" indent="-514350" algn="just">
              <a:buFont typeface="+mj-lt"/>
              <a:buAutoNum type="romanLcPeriod"/>
            </a:pPr>
            <a:r>
              <a:rPr lang="cs-CZ"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není snadné najít dostupné substituty =&gt; =&gt; křížová elasticita.</a:t>
            </a:r>
          </a:p>
        </p:txBody>
      </p:sp>
      <p:sp>
        <p:nvSpPr>
          <p:cNvPr id="99" name="Google Shape;99;p14">
            <a:extLst>
              <a:ext uri="{FF2B5EF4-FFF2-40B4-BE49-F238E27FC236}">
                <a16:creationId xmlns:a16="http://schemas.microsoft.com/office/drawing/2014/main" id="{B53EBDD7-3DDB-1F86-1DCC-93A9908BE6BB}"/>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05485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F905BF3C-8A53-BAEE-CC06-7B8B7FAE7AC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FE9A79-1858-A9BD-5B5F-E4436D6BA3DC}"/>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Elasticita substituce</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F867EF5D-11C1-3727-38C2-8ECF520B6AEA}"/>
              </a:ext>
            </a:extLst>
          </p:cNvPr>
          <p:cNvSpPr txBox="1">
            <a:spLocks noGrp="1"/>
          </p:cNvSpPr>
          <p:nvPr>
            <p:ph type="body" idx="1"/>
          </p:nvPr>
        </p:nvSpPr>
        <p:spPr>
          <a:xfrm>
            <a:off x="285750" y="1337310"/>
            <a:ext cx="11532870" cy="5003106"/>
          </a:xfrm>
          <a:prstGeom prst="rect">
            <a:avLst/>
          </a:prstGeom>
          <a:noFill/>
          <a:ln>
            <a:noFill/>
          </a:ln>
        </p:spPr>
        <p:txBody>
          <a:bodyPr spcFirstLastPara="1" wrap="square" lIns="91425" tIns="45700" rIns="91425" bIns="45700" anchor="t" anchorCtr="0">
            <a:noAutofit/>
          </a:bodyPr>
          <a:lstStyle/>
          <a:p>
            <a:pPr marL="536575" indent="-536575" algn="just"/>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Čím jsou indiferenční křivky </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„více zakřivené“:</a:t>
            </a:r>
          </a:p>
          <a:p>
            <a:pPr marL="536575" indent="-536575"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tím více - statky X a Y: komplementy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 jejich vzájemné nahrazení - obtížné:</a:t>
            </a:r>
          </a:p>
          <a:p>
            <a:pPr marL="536575" indent="-536575"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Závislost vyjadřuje -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ELASTICITA SUBSTITUCE: procentní změna poměru, v němž jsou spotřebovávány statky Y a X, dělená procentní změnou mezní míry substituce ve spotřebě:</a:t>
            </a:r>
          </a:p>
          <a:p>
            <a:pPr marL="536575" indent="-536575" algn="just">
              <a:buFont typeface="Wingdings" panose="05000000000000000000" pitchFamily="2" charset="2"/>
              <a:buChar char="Ø"/>
            </a:pPr>
            <a:r>
              <a:rPr lang="pl-PL" sz="2800" b="1" i="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jakou změnu poměru spotřeby statků Y a X vyvolá změna MRSC o jedno procento.</a:t>
            </a: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032A5592-9079-31B8-6A4A-0FD77B818B9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1" name="Picture 10">
            <a:extLst>
              <a:ext uri="{FF2B5EF4-FFF2-40B4-BE49-F238E27FC236}">
                <a16:creationId xmlns:a16="http://schemas.microsoft.com/office/drawing/2014/main" id="{590145DB-B6C1-3653-6680-874CCE5DCA8C}"/>
              </a:ext>
            </a:extLst>
          </p:cNvPr>
          <p:cNvPicPr>
            <a:picLocks noChangeAspect="1"/>
          </p:cNvPicPr>
          <p:nvPr/>
        </p:nvPicPr>
        <p:blipFill>
          <a:blip r:embed="rId3"/>
          <a:stretch>
            <a:fillRect/>
          </a:stretch>
        </p:blipFill>
        <p:spPr>
          <a:xfrm>
            <a:off x="2708910" y="4697730"/>
            <a:ext cx="5955030" cy="1454650"/>
          </a:xfrm>
          <a:prstGeom prst="rect">
            <a:avLst/>
          </a:prstGeom>
        </p:spPr>
      </p:pic>
    </p:spTree>
    <p:extLst>
      <p:ext uri="{BB962C8B-B14F-4D97-AF65-F5344CB8AC3E}">
        <p14:creationId xmlns:p14="http://schemas.microsoft.com/office/powerpoint/2010/main" val="425754001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1118ABBD-D82A-E2A5-A6C1-8879729C413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A6DE6B7-0835-CD72-89EB-7042C8BD770F}"/>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Elasticita substituce</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699DC808-BD94-3D9C-8AD0-8B51784F4392}"/>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36575" indent="-536575" algn="just">
              <a:buFont typeface="Wingdings" panose="05000000000000000000" pitchFamily="2" charset="2"/>
              <a:buChar char="Ø"/>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Různá elasticita substituce = projev v odlišném zakřivení IC.</a:t>
            </a:r>
          </a:p>
          <a:p>
            <a:pPr marL="536575" indent="-536575" algn="just">
              <a:buFont typeface="+mj-lt"/>
              <a:buAutoNum type="arabicPeriod"/>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Pro dokonalé substituty platí </a:t>
            </a:r>
            <a:r>
              <a:rPr lang="el-GR"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σ = ∞.</a:t>
            </a:r>
          </a:p>
          <a:p>
            <a:pPr marL="536575" indent="-536575" algn="just">
              <a:buFont typeface="+mj-lt"/>
              <a:buAutoNum type="arabicPeriod"/>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Pro dokonalé komplementy platí </a:t>
            </a:r>
            <a:r>
              <a:rPr lang="el-GR"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σ = 0.</a:t>
            </a: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indent="-457200" algn="just"/>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Čím vyšší elasticita substituce mezi statky X a Y:</a:t>
            </a:r>
          </a:p>
          <a:p>
            <a:pPr marL="536575" indent="-536575" algn="just">
              <a:buFont typeface="Wingdings" panose="05000000000000000000" pitchFamily="2" charset="2"/>
              <a:buChar char="Ø"/>
            </a:pP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 tím více jsou tyto statky SUBSTITUTY.</a:t>
            </a: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F6DD9CFE-5956-C329-0390-B66D3A65C4D4}"/>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4458529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89CBEB72-CEEB-FD49-EEF8-4BAC7ED1153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A0008A4-1594-A746-DBED-32CDC4EA3313}"/>
              </a:ext>
            </a:extLst>
          </p:cNvPr>
          <p:cNvSpPr>
            <a:spLocks noGrp="1"/>
          </p:cNvSpPr>
          <p:nvPr>
            <p:ph type="title"/>
          </p:nvPr>
        </p:nvSpPr>
        <p:spPr>
          <a:xfrm>
            <a:off x="5097780" y="266429"/>
            <a:ext cx="6734010" cy="631690"/>
          </a:xfrm>
        </p:spPr>
        <p:txBody>
          <a:bodyPr>
            <a:noAutofit/>
          </a:bodyPr>
          <a:lstStyle/>
          <a:p>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spotřební křivka: ICC pro různé statky</a:t>
            </a:r>
          </a:p>
        </p:txBody>
      </p:sp>
      <p:sp>
        <p:nvSpPr>
          <p:cNvPr id="99" name="Google Shape;99;p14">
            <a:extLst>
              <a:ext uri="{FF2B5EF4-FFF2-40B4-BE49-F238E27FC236}">
                <a16:creationId xmlns:a16="http://schemas.microsoft.com/office/drawing/2014/main" id="{CBC2EF3E-4359-E3B0-E351-E8D6D3C7384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EE559CD5-10AD-209F-D9B2-6484B794D12A}"/>
              </a:ext>
            </a:extLst>
          </p:cNvPr>
          <p:cNvPicPr>
            <a:picLocks noChangeAspect="1"/>
          </p:cNvPicPr>
          <p:nvPr/>
        </p:nvPicPr>
        <p:blipFill>
          <a:blip r:embed="rId3"/>
          <a:stretch>
            <a:fillRect/>
          </a:stretch>
        </p:blipFill>
        <p:spPr>
          <a:xfrm>
            <a:off x="360210" y="1160678"/>
            <a:ext cx="11471580" cy="4916032"/>
          </a:xfrm>
          <a:prstGeom prst="rect">
            <a:avLst/>
          </a:prstGeom>
        </p:spPr>
      </p:pic>
      <p:sp>
        <p:nvSpPr>
          <p:cNvPr id="5" name="Arrow: Right 4">
            <a:extLst>
              <a:ext uri="{FF2B5EF4-FFF2-40B4-BE49-F238E27FC236}">
                <a16:creationId xmlns:a16="http://schemas.microsoft.com/office/drawing/2014/main" id="{FAB5732C-D5EC-77DB-9BC7-673F126A159B}"/>
              </a:ext>
            </a:extLst>
          </p:cNvPr>
          <p:cNvSpPr/>
          <p:nvPr/>
        </p:nvSpPr>
        <p:spPr>
          <a:xfrm>
            <a:off x="11076972" y="2106592"/>
            <a:ext cx="754818" cy="4282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128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EA0E555-F9A1-B63B-2C8C-C0B0505324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205749-02C7-4D69-9ECE-4CF1F8A40371}"/>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40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Tržní poptávka</a:t>
            </a:r>
            <a:endParaRPr kumimoji="0" lang="cs-CZ"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40535B14-2DC8-C85D-DC22-0AFBB0C3FAAB}"/>
              </a:ext>
            </a:extLst>
          </p:cNvPr>
          <p:cNvSpPr txBox="1">
            <a:spLocks noGrp="1"/>
          </p:cNvSpPr>
          <p:nvPr>
            <p:ph type="body" idx="1"/>
          </p:nvPr>
        </p:nvSpPr>
        <p:spPr>
          <a:xfrm>
            <a:off x="285750" y="1440179"/>
            <a:ext cx="11532870" cy="5177235"/>
          </a:xfrm>
          <a:prstGeom prst="rect">
            <a:avLst/>
          </a:prstGeom>
          <a:noFill/>
          <a:ln>
            <a:noFill/>
          </a:ln>
        </p:spPr>
        <p:txBody>
          <a:bodyPr spcFirstLastPara="1" wrap="square" lIns="91425" tIns="45700" rIns="91425" bIns="45700" anchor="t" anchorCtr="0">
            <a:noAutofit/>
          </a:bodyPr>
          <a:lstStyle/>
          <a:p>
            <a:pPr marL="571500" indent="-571500" algn="just">
              <a:buFont typeface="Wingdings" panose="05000000000000000000" pitchFamily="2" charset="2"/>
              <a:buChar char="§"/>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Doposud: </a:t>
            </a: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individuální poptávka </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 statku = funkce </a:t>
            </a:r>
            <a:r>
              <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ceny tohoto statku, cen ostatních statků a důchodu spotřebitele. </a:t>
            </a:r>
          </a:p>
          <a:p>
            <a:pPr marL="0" indent="0" algn="just">
              <a:buNone/>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Tržní poptávka </a:t>
            </a: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součet individuálních poptávek jednotlivých spotřebitelů. </a:t>
            </a:r>
          </a:p>
          <a:p>
            <a:pPr marL="536575" indent="-536575" algn="just">
              <a:buFont typeface="Wingdings" panose="05000000000000000000" pitchFamily="2" charset="2"/>
              <a:buChar char="Ø"/>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Graficky: </a:t>
            </a: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horizontální součet individuálních křivek poptávky.</a:t>
            </a:r>
            <a:endParaRPr lang="pl-PL" sz="3600" b="1" kern="1200" dirty="0">
              <a:solidFill>
                <a:srgbClr val="FF0000"/>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36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72E79017-C1E3-3206-E992-06BD2CFB0E1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546969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2B557B6-663D-CF2C-3A94-E7A8ED4040B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CC0527D-B614-5FCF-5E1F-6C3272CA7E6B}"/>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Tržní poptávka</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015BD725-8A82-E68F-471A-F9226644350A}"/>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36575" indent="-536575"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Individuální poptávku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spotřebitele po statku i (i = 1,…,n) je možné vyjádřit jako následující funkci:</a:t>
                </a:r>
              </a:p>
              <a:p>
                <a:pPr marL="0" indent="0" algn="just">
                  <a:buNone/>
                </a:pPr>
                <a14:m>
                  <m:oMathPara xmlns:m="http://schemas.openxmlformats.org/officeDocument/2006/math">
                    <m:oMathParaPr>
                      <m:jc m:val="center"/>
                    </m:oMathParaPr>
                    <m:oMath xmlns:m="http://schemas.openxmlformats.org/officeDocument/2006/math">
                      <m:sSub>
                        <m:sSubPr>
                          <m:ctrlPr>
                            <a:rPr lang="it-IT" sz="2400" i="1" dirty="0" smtClean="0">
                              <a:solidFill>
                                <a:srgbClr val="000000"/>
                              </a:solidFill>
                              <a:effectLst/>
                              <a:latin typeface="Cambria Math" panose="02040503050406030204" pitchFamily="18" charset="0"/>
                            </a:rPr>
                          </m:ctrlPr>
                        </m:sSubPr>
                        <m:e>
                          <m:r>
                            <a:rPr lang="cs-CZ" sz="2400" b="0" i="1" dirty="0" smtClean="0">
                              <a:solidFill>
                                <a:srgbClr val="000000"/>
                              </a:solidFill>
                              <a:effectLst/>
                              <a:latin typeface="Cambria Math" panose="02040503050406030204" pitchFamily="18" charset="0"/>
                            </a:rPr>
                            <m:t>𝑋</m:t>
                          </m:r>
                        </m:e>
                        <m:sub>
                          <m:r>
                            <a:rPr lang="cs-CZ" sz="2400" b="0" i="1" dirty="0" smtClean="0">
                              <a:solidFill>
                                <a:srgbClr val="000000"/>
                              </a:solidFill>
                              <a:effectLst/>
                              <a:latin typeface="Cambria Math" panose="02040503050406030204" pitchFamily="18" charset="0"/>
                            </a:rPr>
                            <m:t>𝑖</m:t>
                          </m:r>
                        </m:sub>
                      </m:sSub>
                      <m:r>
                        <a:rPr lang="it-IT" sz="2400" i="1" dirty="0" smtClean="0">
                          <a:solidFill>
                            <a:srgbClr val="000000"/>
                          </a:solidFill>
                          <a:effectLst/>
                          <a:latin typeface="Cambria Math" panose="02040503050406030204" pitchFamily="18" charset="0"/>
                        </a:rPr>
                        <m:t> =</m:t>
                      </m:r>
                      <m:sSub>
                        <m:sSubPr>
                          <m:ctrlPr>
                            <a:rPr lang="it-IT" sz="2400" i="1" dirty="0">
                              <a:solidFill>
                                <a:srgbClr val="000000"/>
                              </a:solidFill>
                              <a:latin typeface="Cambria Math" panose="02040503050406030204" pitchFamily="18" charset="0"/>
                            </a:rPr>
                          </m:ctrlPr>
                        </m:sSubPr>
                        <m:e>
                          <m:r>
                            <a:rPr lang="cs-CZ" sz="2400" b="0" i="1" dirty="0" smtClean="0">
                              <a:solidFill>
                                <a:srgbClr val="000000"/>
                              </a:solidFill>
                              <a:latin typeface="Cambria Math" panose="02040503050406030204" pitchFamily="18" charset="0"/>
                            </a:rPr>
                            <m:t>𝐷</m:t>
                          </m:r>
                        </m:e>
                        <m:sub>
                          <m:r>
                            <a:rPr lang="cs-CZ" sz="2400" i="1" dirty="0">
                              <a:solidFill>
                                <a:srgbClr val="000000"/>
                              </a:solidFill>
                              <a:latin typeface="Cambria Math" panose="02040503050406030204" pitchFamily="18" charset="0"/>
                            </a:rPr>
                            <m:t>𝑖</m:t>
                          </m:r>
                        </m:sub>
                      </m:sSub>
                      <m:r>
                        <a:rPr lang="it-IT" sz="2400" i="1" dirty="0" smtClean="0">
                          <a:solidFill>
                            <a:srgbClr val="000000"/>
                          </a:solidFill>
                          <a:effectLst/>
                          <a:latin typeface="Cambria Math" panose="02040503050406030204" pitchFamily="18" charset="0"/>
                        </a:rPr>
                        <m:t>(</m:t>
                      </m:r>
                      <m:sSub>
                        <m:sSubPr>
                          <m:ctrlPr>
                            <a:rPr lang="it-IT" sz="2400" i="1" dirty="0" smtClean="0">
                              <a:solidFill>
                                <a:srgbClr val="000000"/>
                              </a:solidFill>
                              <a:latin typeface="Cambria Math" panose="02040503050406030204" pitchFamily="18" charset="0"/>
                            </a:rPr>
                          </m:ctrlPr>
                        </m:sSubPr>
                        <m:e>
                          <m:r>
                            <a:rPr lang="cs-CZ" sz="2400" b="0" i="1" dirty="0" smtClean="0">
                              <a:solidFill>
                                <a:srgbClr val="000000"/>
                              </a:solidFill>
                              <a:latin typeface="Cambria Math" panose="02040503050406030204" pitchFamily="18" charset="0"/>
                            </a:rPr>
                            <m:t>𝑃</m:t>
                          </m:r>
                        </m:e>
                        <m:sub>
                          <m:r>
                            <a:rPr lang="cs-CZ" sz="2400" b="0" i="1" dirty="0" smtClean="0">
                              <a:solidFill>
                                <a:srgbClr val="000000"/>
                              </a:solidFill>
                              <a:latin typeface="Cambria Math" panose="02040503050406030204" pitchFamily="18" charset="0"/>
                            </a:rPr>
                            <m:t>1</m:t>
                          </m:r>
                        </m:sub>
                      </m:sSub>
                      <m:r>
                        <a:rPr lang="it-IT" sz="2400" i="1" dirty="0" smtClean="0">
                          <a:solidFill>
                            <a:srgbClr val="000000"/>
                          </a:solidFill>
                          <a:effectLst/>
                          <a:latin typeface="Cambria Math" panose="02040503050406030204" pitchFamily="18" charset="0"/>
                        </a:rPr>
                        <m:t>,</m:t>
                      </m:r>
                      <m:sSub>
                        <m:sSubPr>
                          <m:ctrlPr>
                            <a:rPr lang="it-IT" sz="2400" i="1" dirty="0">
                              <a:solidFill>
                                <a:srgbClr val="000000"/>
                              </a:solidFill>
                              <a:latin typeface="Cambria Math" panose="02040503050406030204" pitchFamily="18" charset="0"/>
                            </a:rPr>
                          </m:ctrlPr>
                        </m:sSubPr>
                        <m:e>
                          <m:r>
                            <a:rPr lang="cs-CZ" sz="2400" i="1" dirty="0">
                              <a:solidFill>
                                <a:srgbClr val="000000"/>
                              </a:solidFill>
                              <a:latin typeface="Cambria Math" panose="02040503050406030204" pitchFamily="18" charset="0"/>
                            </a:rPr>
                            <m:t>𝑃</m:t>
                          </m:r>
                        </m:e>
                        <m:sub>
                          <m:r>
                            <a:rPr lang="cs-CZ" sz="2400" b="0" i="1" dirty="0" smtClean="0">
                              <a:solidFill>
                                <a:srgbClr val="000000"/>
                              </a:solidFill>
                              <a:latin typeface="Cambria Math" panose="02040503050406030204" pitchFamily="18" charset="0"/>
                            </a:rPr>
                            <m:t>2</m:t>
                          </m:r>
                        </m:sub>
                      </m:sSub>
                      <m:r>
                        <a:rPr lang="it-IT" sz="2400" i="1" dirty="0" smtClean="0">
                          <a:solidFill>
                            <a:srgbClr val="000000"/>
                          </a:solidFill>
                          <a:effectLst/>
                          <a:latin typeface="Cambria Math" panose="02040503050406030204" pitchFamily="18" charset="0"/>
                        </a:rPr>
                        <m:t>…</m:t>
                      </m:r>
                      <m:sSub>
                        <m:sSubPr>
                          <m:ctrlPr>
                            <a:rPr lang="it-IT" sz="2400" i="1" dirty="0">
                              <a:solidFill>
                                <a:srgbClr val="000000"/>
                              </a:solidFill>
                              <a:latin typeface="Cambria Math" panose="02040503050406030204" pitchFamily="18" charset="0"/>
                            </a:rPr>
                          </m:ctrlPr>
                        </m:sSubPr>
                        <m:e>
                          <m:r>
                            <a:rPr lang="cs-CZ" sz="2400" i="1" dirty="0">
                              <a:solidFill>
                                <a:srgbClr val="000000"/>
                              </a:solidFill>
                              <a:latin typeface="Cambria Math" panose="02040503050406030204" pitchFamily="18" charset="0"/>
                            </a:rPr>
                            <m:t>𝑃</m:t>
                          </m:r>
                        </m:e>
                        <m:sub>
                          <m:r>
                            <a:rPr lang="cs-CZ" sz="2400" b="0" i="1" dirty="0" smtClean="0">
                              <a:solidFill>
                                <a:srgbClr val="000000"/>
                              </a:solidFill>
                              <a:latin typeface="Cambria Math" panose="02040503050406030204" pitchFamily="18" charset="0"/>
                            </a:rPr>
                            <m:t>𝑛</m:t>
                          </m:r>
                        </m:sub>
                      </m:sSub>
                      <m:r>
                        <a:rPr lang="it-IT" sz="2400" i="1" dirty="0" smtClean="0">
                          <a:solidFill>
                            <a:srgbClr val="000000"/>
                          </a:solidFill>
                          <a:effectLst/>
                          <a:latin typeface="Cambria Math" panose="02040503050406030204" pitchFamily="18" charset="0"/>
                        </a:rPr>
                        <m:t>, </m:t>
                      </m:r>
                      <m:r>
                        <a:rPr lang="it-IT" sz="2400" i="1" dirty="0" smtClean="0">
                          <a:solidFill>
                            <a:srgbClr val="000000"/>
                          </a:solidFill>
                          <a:effectLst/>
                          <a:latin typeface="Cambria Math" panose="02040503050406030204" pitchFamily="18" charset="0"/>
                        </a:rPr>
                        <m:t>𝐼</m:t>
                      </m:r>
                      <m:r>
                        <a:rPr lang="it-IT" sz="2400" i="1" dirty="0" smtClean="0">
                          <a:solidFill>
                            <a:srgbClr val="000000"/>
                          </a:solidFill>
                          <a:effectLst/>
                          <a:latin typeface="Cambria Math" panose="02040503050406030204" pitchFamily="18" charset="0"/>
                        </a:rPr>
                        <m:t>)</m:t>
                      </m:r>
                    </m:oMath>
                  </m:oMathPara>
                </a14:m>
                <a:endPar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Modelový případ: dva spotřebitelé (1. a 2.) a dva statky (X a Y) = dvě individuální funkce poptávky po statku X, poptávku prvního a druhého spotřebitele:</a:t>
                </a:r>
              </a:p>
              <a:p>
                <a:pPr marL="514350" indent="-514350" algn="just">
                  <a:buFont typeface="+mj-lt"/>
                  <a:buAutoNum type="arabicPeriod"/>
                </a:pPr>
                <a:r>
                  <a:rPr lang="it-IT" sz="2800" b="1" dirty="0">
                    <a:solidFill>
                      <a:srgbClr val="000000"/>
                    </a:solidFill>
                    <a:latin typeface="Times New Roman" panose="02020603050405020304" pitchFamily="18" charset="0"/>
                    <a:cs typeface="Times New Roman" panose="02020603050405020304" pitchFamily="18" charset="0"/>
                  </a:rPr>
                  <a:t>spotřebitel:</a:t>
                </a:r>
                <a14:m>
                  <m:oMath xmlns:m="http://schemas.openxmlformats.org/officeDocument/2006/math">
                    <m:r>
                      <a:rPr lang="cs-CZ" sz="2800" b="0" i="0" dirty="0" smtClean="0">
                        <a:solidFill>
                          <a:srgbClr val="000000"/>
                        </a:solidFill>
                        <a:effectLst/>
                        <a:latin typeface="Cambria Math" panose="02040503050406030204" pitchFamily="18" charset="0"/>
                      </a:rPr>
                      <m:t> </m:t>
                    </m:r>
                    <m:sSub>
                      <m:sSubPr>
                        <m:ctrlPr>
                          <a:rPr lang="it-IT" sz="2800" i="1" dirty="0" smtClean="0">
                            <a:solidFill>
                              <a:srgbClr val="000000"/>
                            </a:solidFill>
                            <a:effectLst/>
                            <a:latin typeface="Cambria Math" panose="02040503050406030204" pitchFamily="18" charset="0"/>
                          </a:rPr>
                        </m:ctrlPr>
                      </m:sSubPr>
                      <m:e>
                        <m:r>
                          <a:rPr lang="cs-CZ" sz="2800" b="0" i="1" dirty="0" smtClean="0">
                            <a:solidFill>
                              <a:srgbClr val="000000"/>
                            </a:solidFill>
                            <a:effectLst/>
                            <a:latin typeface="Cambria Math" panose="02040503050406030204" pitchFamily="18" charset="0"/>
                          </a:rPr>
                          <m:t>𝑋</m:t>
                        </m:r>
                      </m:e>
                      <m:sub>
                        <m:r>
                          <a:rPr lang="cs-CZ" sz="2800" b="0" i="1" dirty="0" smtClean="0">
                            <a:solidFill>
                              <a:srgbClr val="000000"/>
                            </a:solidFill>
                            <a:effectLst/>
                            <a:latin typeface="Cambria Math" panose="02040503050406030204" pitchFamily="18" charset="0"/>
                          </a:rPr>
                          <m:t>1</m:t>
                        </m:r>
                      </m:sub>
                    </m:sSub>
                    <m:r>
                      <a:rPr lang="it-IT" sz="2800" i="1" dirty="0" smtClean="0">
                        <a:solidFill>
                          <a:srgbClr val="000000"/>
                        </a:solidFill>
                        <a:effectLst/>
                        <a:latin typeface="Cambria Math" panose="02040503050406030204" pitchFamily="18" charset="0"/>
                      </a:rPr>
                      <m:t> </m:t>
                    </m:r>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𝐷</m:t>
                        </m:r>
                      </m:e>
                      <m:sub>
                        <m:r>
                          <a:rPr lang="cs-CZ" sz="2800" b="0" i="1" dirty="0" smtClean="0">
                            <a:solidFill>
                              <a:srgbClr val="000000"/>
                            </a:solidFill>
                            <a:latin typeface="Cambria Math" panose="02040503050406030204" pitchFamily="18" charset="0"/>
                          </a:rPr>
                          <m:t>𝑋</m:t>
                        </m:r>
                        <m:r>
                          <a:rPr lang="cs-CZ" sz="2800" b="0" i="1" dirty="0" smtClean="0">
                            <a:solidFill>
                              <a:srgbClr val="000000"/>
                            </a:solidFill>
                            <a:latin typeface="Cambria Math" panose="02040503050406030204" pitchFamily="18" charset="0"/>
                          </a:rPr>
                          <m:t>1</m:t>
                        </m:r>
                      </m:sub>
                    </m:sSub>
                    <m:r>
                      <a:rPr lang="it-IT" sz="2800" i="1" dirty="0" smtClean="0">
                        <a:solidFill>
                          <a:srgbClr val="000000"/>
                        </a:solidFill>
                        <a:effectLst/>
                        <a:latin typeface="Cambria Math" panose="02040503050406030204" pitchFamily="18" charset="0"/>
                      </a:rPr>
                      <m:t>(</m:t>
                    </m:r>
                    <m:sSub>
                      <m:sSubPr>
                        <m:ctrlPr>
                          <a:rPr lang="it-IT" sz="2800" i="1" dirty="0" smtClean="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𝑋</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𝑌</m:t>
                        </m:r>
                      </m:sub>
                    </m:sSub>
                    <m:r>
                      <a:rPr lang="it-IT" sz="2800" i="1" dirty="0" smtClean="0">
                        <a:solidFill>
                          <a:srgbClr val="000000"/>
                        </a:solidFill>
                        <a:effectLst/>
                        <a:latin typeface="Cambria Math" panose="02040503050406030204" pitchFamily="18" charset="0"/>
                      </a:rPr>
                      <m:t>, </m:t>
                    </m:r>
                    <m:sSub>
                      <m:sSubPr>
                        <m:ctrlPr>
                          <a:rPr lang="it-IT" sz="2800" i="1" dirty="0" smtClean="0">
                            <a:solidFill>
                              <a:srgbClr val="000000"/>
                            </a:solidFill>
                            <a:effectLst/>
                            <a:latin typeface="Cambria Math" panose="02040503050406030204" pitchFamily="18" charset="0"/>
                          </a:rPr>
                        </m:ctrlPr>
                      </m:sSubPr>
                      <m:e>
                        <m:r>
                          <a:rPr lang="cs-CZ" sz="2800" b="0" i="1" dirty="0" smtClean="0">
                            <a:solidFill>
                              <a:srgbClr val="000000"/>
                            </a:solidFill>
                            <a:effectLst/>
                            <a:latin typeface="Cambria Math" panose="02040503050406030204" pitchFamily="18" charset="0"/>
                          </a:rPr>
                          <m:t>𝐼</m:t>
                        </m:r>
                      </m:e>
                      <m:sub>
                        <m:r>
                          <a:rPr lang="cs-CZ" sz="2800" b="0" i="1" dirty="0" smtClean="0">
                            <a:solidFill>
                              <a:srgbClr val="000000"/>
                            </a:solidFill>
                            <a:effectLst/>
                            <a:latin typeface="Cambria Math" panose="02040503050406030204" pitchFamily="18" charset="0"/>
                          </a:rPr>
                          <m:t>1</m:t>
                        </m:r>
                      </m:sub>
                    </m:sSub>
                    <m:r>
                      <a:rPr lang="it-IT" sz="2800" i="1" dirty="0" smtClean="0">
                        <a:solidFill>
                          <a:srgbClr val="000000"/>
                        </a:solidFill>
                        <a:effectLst/>
                        <a:latin typeface="Cambria Math" panose="02040503050406030204" pitchFamily="18" charset="0"/>
                      </a:rPr>
                      <m:t>)</m:t>
                    </m:r>
                  </m:oMath>
                </a14:m>
                <a:endParaRPr lang="pl-PL" sz="40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buFont typeface="+mj-lt"/>
                  <a:buAutoNum type="arabicPeriod"/>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 </a:t>
                </a:r>
                <a14:m>
                  <m:oMath xmlns:m="http://schemas.openxmlformats.org/officeDocument/2006/math">
                    <m:sSub>
                      <m:sSubPr>
                        <m:ctrlPr>
                          <a:rPr lang="it-IT" sz="2800" i="1" dirty="0" smtClean="0">
                            <a:solidFill>
                              <a:srgbClr val="000000"/>
                            </a:solidFill>
                            <a:effectLst/>
                            <a:latin typeface="Cambria Math" panose="02040503050406030204" pitchFamily="18" charset="0"/>
                          </a:rPr>
                        </m:ctrlPr>
                      </m:sSubPr>
                      <m:e>
                        <m:r>
                          <a:rPr lang="cs-CZ" sz="2800" b="0" i="1" dirty="0" smtClean="0">
                            <a:solidFill>
                              <a:srgbClr val="000000"/>
                            </a:solidFill>
                            <a:effectLst/>
                            <a:latin typeface="Cambria Math" panose="02040503050406030204" pitchFamily="18" charset="0"/>
                          </a:rPr>
                          <m:t>𝑋</m:t>
                        </m:r>
                      </m:e>
                      <m:sub>
                        <m:r>
                          <a:rPr lang="cs-CZ" sz="2800" b="0" i="1" dirty="0" smtClean="0">
                            <a:solidFill>
                              <a:srgbClr val="000000"/>
                            </a:solidFill>
                            <a:effectLst/>
                            <a:latin typeface="Cambria Math" panose="02040503050406030204" pitchFamily="18" charset="0"/>
                          </a:rPr>
                          <m:t>2</m:t>
                        </m:r>
                      </m:sub>
                    </m:sSub>
                    <m:r>
                      <a:rPr lang="it-IT" sz="2800" i="1" dirty="0" smtClean="0">
                        <a:solidFill>
                          <a:srgbClr val="000000"/>
                        </a:solidFill>
                        <a:effectLst/>
                        <a:latin typeface="Cambria Math" panose="02040503050406030204" pitchFamily="18" charset="0"/>
                      </a:rPr>
                      <m:t> =</m:t>
                    </m:r>
                    <m:sSub>
                      <m:sSubPr>
                        <m:ctrlPr>
                          <a:rPr lang="it-IT" sz="2800" i="1" dirty="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𝐷</m:t>
                        </m:r>
                      </m:e>
                      <m:sub>
                        <m:r>
                          <a:rPr lang="cs-CZ" sz="2800" b="0" i="1" dirty="0" smtClean="0">
                            <a:solidFill>
                              <a:srgbClr val="000000"/>
                            </a:solidFill>
                            <a:latin typeface="Cambria Math" panose="02040503050406030204" pitchFamily="18" charset="0"/>
                          </a:rPr>
                          <m:t>𝑋</m:t>
                        </m:r>
                        <m:r>
                          <a:rPr lang="cs-CZ" sz="2800" b="0" i="1" dirty="0" smtClean="0">
                            <a:solidFill>
                              <a:srgbClr val="000000"/>
                            </a:solidFill>
                            <a:latin typeface="Cambria Math" panose="02040503050406030204" pitchFamily="18" charset="0"/>
                          </a:rPr>
                          <m:t>2</m:t>
                        </m:r>
                      </m:sub>
                    </m:sSub>
                    <m:r>
                      <a:rPr lang="it-IT" sz="2800" i="1" dirty="0" smtClean="0">
                        <a:solidFill>
                          <a:srgbClr val="000000"/>
                        </a:solidFill>
                        <a:effectLst/>
                        <a:latin typeface="Cambria Math" panose="02040503050406030204" pitchFamily="18" charset="0"/>
                      </a:rPr>
                      <m:t>(</m:t>
                    </m:r>
                    <m:sSub>
                      <m:sSubPr>
                        <m:ctrlPr>
                          <a:rPr lang="it-IT" sz="2800" i="1" dirty="0" smtClean="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𝑋</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𝑌</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𝐼</m:t>
                        </m:r>
                      </m:e>
                      <m:sub>
                        <m:r>
                          <a:rPr lang="cs-CZ" sz="2800" b="0" i="1" dirty="0" smtClean="0">
                            <a:solidFill>
                              <a:srgbClr val="000000"/>
                            </a:solidFill>
                            <a:latin typeface="Cambria Math" panose="02040503050406030204" pitchFamily="18" charset="0"/>
                          </a:rPr>
                          <m:t>2</m:t>
                        </m:r>
                      </m:sub>
                    </m:sSub>
                    <m:r>
                      <a:rPr lang="it-IT" sz="2800" i="1" dirty="0" smtClean="0">
                        <a:solidFill>
                          <a:srgbClr val="000000"/>
                        </a:solidFill>
                        <a:effectLst/>
                        <a:latin typeface="Cambria Math" panose="02040503050406030204" pitchFamily="18" charset="0"/>
                      </a:rPr>
                      <m:t>)</m:t>
                    </m:r>
                  </m:oMath>
                </a14:m>
                <a:endParaRPr lang="pl-PL" sz="40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buFont typeface="+mj-lt"/>
                  <a:buAutoNum type="arabicPeriod"/>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just">
                  <a:buNone/>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p:sp>
            <p:nvSpPr>
              <p:cNvPr id="98" name="Google Shape;98;p14">
                <a:extLst>
                  <a:ext uri="{FF2B5EF4-FFF2-40B4-BE49-F238E27FC236}">
                    <a16:creationId xmlns:a16="http://schemas.microsoft.com/office/drawing/2014/main" id="{015BD725-8A82-E68F-471A-F9226644350A}"/>
                  </a:ext>
                </a:extLst>
              </p:cNvPr>
              <p:cNvSpPr txBox="1">
                <a:spLocks noGrp="1" noRot="1" noChangeAspect="1" noMove="1" noResize="1" noEditPoints="1" noAdjustHandles="1" noChangeArrowheads="1" noChangeShapeType="1" noTextEdit="1"/>
              </p:cNvSpPr>
              <p:nvPr>
                <p:ph type="body" idx="1"/>
              </p:nvPr>
            </p:nvSpPr>
            <p:spPr>
              <a:xfrm>
                <a:off x="285750" y="1440180"/>
                <a:ext cx="11532870" cy="4900236"/>
              </a:xfrm>
              <a:prstGeom prst="rect">
                <a:avLst/>
              </a:prstGeom>
              <a:blipFill>
                <a:blip r:embed="rId3"/>
                <a:stretch>
                  <a:fillRect l="-370" t="-124" r="-1057"/>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DD7691E7-0127-B69F-1EE5-7A5C88D3DCF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635515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B17EC11-FD87-EC52-F250-CD5E607CFE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A5DC44D-441A-D0A4-DDD4-3ADDC27C480A}"/>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Tržní poptávka</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mc:AlternateContent xmlns:mc="http://schemas.openxmlformats.org/markup-compatibility/2006">
        <mc:Choice xmlns:a14="http://schemas.microsoft.com/office/drawing/2010/main" Requires="a14">
          <p:sp>
            <p:nvSpPr>
              <p:cNvPr id="98" name="Google Shape;98;p14">
                <a:extLst>
                  <a:ext uri="{FF2B5EF4-FFF2-40B4-BE49-F238E27FC236}">
                    <a16:creationId xmlns:a16="http://schemas.microsoft.com/office/drawing/2014/main" id="{319599FA-F91D-D7BB-A1A3-29038113F204}"/>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marL="536575" indent="-536575"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Tržní poptávka –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dána</a:t>
                </a: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 součtem individuálních poptávek</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0" lvl="0" indent="0" algn="just">
                  <a:buClr>
                    <a:srgbClr val="000000"/>
                  </a:buClr>
                  <a:buNone/>
                </a:pPr>
                <a14:m>
                  <m:oMathPara xmlns:m="http://schemas.openxmlformats.org/officeDocument/2006/math">
                    <m:oMathParaPr>
                      <m:jc m:val="centerGroup"/>
                    </m:oMathParaPr>
                    <m:oMath xmlns:m="http://schemas.openxmlformats.org/officeDocument/2006/math">
                      <m:sSub>
                        <m:sSubPr>
                          <m:ctrlPr>
                            <a:rPr lang="it-IT" sz="2800" i="1" dirty="0" smtClean="0">
                              <a:solidFill>
                                <a:srgbClr val="000000"/>
                              </a:solidFill>
                              <a:effectLst/>
                              <a:latin typeface="Cambria Math" panose="02040503050406030204" pitchFamily="18" charset="0"/>
                            </a:rPr>
                          </m:ctrlPr>
                        </m:sSubPr>
                        <m:e>
                          <m:r>
                            <a:rPr lang="cs-CZ" sz="2800" b="0" i="1" dirty="0" smtClean="0">
                              <a:solidFill>
                                <a:srgbClr val="000000"/>
                              </a:solidFill>
                              <a:effectLst/>
                              <a:latin typeface="Cambria Math" panose="02040503050406030204" pitchFamily="18" charset="0"/>
                            </a:rPr>
                            <m:t>𝑋</m:t>
                          </m:r>
                          <m:r>
                            <a:rPr lang="cs-CZ" sz="2800" b="0" i="1" dirty="0" smtClean="0">
                              <a:solidFill>
                                <a:srgbClr val="000000"/>
                              </a:solidFill>
                              <a:effectLst/>
                              <a:latin typeface="Cambria Math" panose="02040503050406030204" pitchFamily="18" charset="0"/>
                            </a:rPr>
                            <m:t>=</m:t>
                          </m:r>
                          <m:r>
                            <a:rPr lang="cs-CZ" sz="2800" b="0" i="1" dirty="0" smtClean="0">
                              <a:solidFill>
                                <a:srgbClr val="000000"/>
                              </a:solidFill>
                              <a:effectLst/>
                              <a:latin typeface="Cambria Math" panose="02040503050406030204" pitchFamily="18" charset="0"/>
                            </a:rPr>
                            <m:t>𝑋</m:t>
                          </m:r>
                        </m:e>
                        <m:sub>
                          <m:r>
                            <a:rPr lang="cs-CZ" sz="2800" b="0" i="1" dirty="0" smtClean="0">
                              <a:solidFill>
                                <a:srgbClr val="000000"/>
                              </a:solidFill>
                              <a:effectLst/>
                              <a:latin typeface="Cambria Math" panose="02040503050406030204" pitchFamily="18" charset="0"/>
                            </a:rPr>
                            <m:t>1</m:t>
                          </m:r>
                        </m:sub>
                      </m:sSub>
                      <m:r>
                        <a:rPr lang="cs-CZ" sz="2800" b="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𝑋</m:t>
                          </m:r>
                        </m:e>
                        <m:sub>
                          <m:r>
                            <a:rPr lang="cs-CZ" sz="2800" i="1" dirty="0">
                              <a:solidFill>
                                <a:srgbClr val="000000"/>
                              </a:solidFill>
                              <a:latin typeface="Cambria Math" panose="02040503050406030204" pitchFamily="18" charset="0"/>
                            </a:rPr>
                            <m:t>2</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𝐷</m:t>
                          </m:r>
                        </m:e>
                        <m:sub>
                          <m:r>
                            <a:rPr lang="cs-CZ" sz="2800" b="0" i="1" dirty="0" smtClean="0">
                              <a:solidFill>
                                <a:srgbClr val="000000"/>
                              </a:solidFill>
                              <a:latin typeface="Cambria Math" panose="02040503050406030204" pitchFamily="18" charset="0"/>
                            </a:rPr>
                            <m:t>𝑋</m:t>
                          </m:r>
                          <m:r>
                            <a:rPr lang="cs-CZ" sz="2800" b="0" i="1" dirty="0" smtClean="0">
                              <a:solidFill>
                                <a:srgbClr val="000000"/>
                              </a:solidFill>
                              <a:latin typeface="Cambria Math" panose="02040503050406030204" pitchFamily="18" charset="0"/>
                            </a:rPr>
                            <m:t>1</m:t>
                          </m:r>
                        </m:sub>
                      </m:sSub>
                      <m:d>
                        <m:dPr>
                          <m:ctrlPr>
                            <a:rPr lang="it-IT" sz="2800" i="1" dirty="0" smtClean="0">
                              <a:solidFill>
                                <a:srgbClr val="000000"/>
                              </a:solidFill>
                              <a:effectLst/>
                              <a:latin typeface="Cambria Math" panose="02040503050406030204" pitchFamily="18" charset="0"/>
                            </a:rPr>
                          </m:ctrlPr>
                        </m:dPr>
                        <m:e>
                          <m:sSub>
                            <m:sSubPr>
                              <m:ctrlPr>
                                <a:rPr lang="it-IT" sz="2800" i="1" dirty="0" smtClean="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𝑋</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b="0" i="1" dirty="0" smtClean="0">
                                  <a:solidFill>
                                    <a:srgbClr val="000000"/>
                                  </a:solidFill>
                                  <a:latin typeface="Cambria Math" panose="02040503050406030204" pitchFamily="18" charset="0"/>
                                </a:rPr>
                                <m:t>𝑌</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𝐼</m:t>
                              </m:r>
                            </m:e>
                            <m:sub>
                              <m:r>
                                <a:rPr lang="cs-CZ" sz="2800" i="1" dirty="0">
                                  <a:solidFill>
                                    <a:srgbClr val="000000"/>
                                  </a:solidFill>
                                  <a:latin typeface="Cambria Math" panose="02040503050406030204" pitchFamily="18" charset="0"/>
                                </a:rPr>
                                <m:t>1</m:t>
                              </m:r>
                            </m:sub>
                          </m:sSub>
                        </m:e>
                      </m:d>
                      <m:r>
                        <a:rPr lang="cs-CZ" sz="2800" b="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𝐷</m:t>
                          </m:r>
                        </m:e>
                        <m:sub>
                          <m:r>
                            <a:rPr lang="cs-CZ" sz="2800" i="1" dirty="0">
                              <a:solidFill>
                                <a:srgbClr val="000000"/>
                              </a:solidFill>
                              <a:latin typeface="Cambria Math" panose="02040503050406030204" pitchFamily="18" charset="0"/>
                            </a:rPr>
                            <m:t>𝑋</m:t>
                          </m:r>
                          <m:r>
                            <a:rPr lang="cs-CZ" sz="2800" i="1" dirty="0">
                              <a:solidFill>
                                <a:srgbClr val="000000"/>
                              </a:solidFill>
                              <a:latin typeface="Cambria Math" panose="02040503050406030204" pitchFamily="18" charset="0"/>
                            </a:rPr>
                            <m:t>2</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𝑋</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𝑌</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𝐼</m:t>
                          </m:r>
                        </m:e>
                        <m:sub>
                          <m:r>
                            <a:rPr lang="cs-CZ" sz="2800" b="0" i="1" dirty="0" smtClean="0">
                              <a:solidFill>
                                <a:srgbClr val="000000"/>
                              </a:solidFill>
                              <a:latin typeface="Cambria Math" panose="02040503050406030204" pitchFamily="18" charset="0"/>
                            </a:rPr>
                            <m:t>2</m:t>
                          </m:r>
                        </m:sub>
                      </m:sSub>
                      <m:r>
                        <a:rPr lang="it-IT" sz="2800" i="1" dirty="0">
                          <a:solidFill>
                            <a:srgbClr val="000000"/>
                          </a:solidFill>
                          <a:latin typeface="Cambria Math" panose="02040503050406030204" pitchFamily="18" charset="0"/>
                        </a:rPr>
                        <m:t>)</m:t>
                      </m:r>
                    </m:oMath>
                  </m:oMathPara>
                </a14:m>
                <a:endParaRPr lang="pl-PL" sz="4000" b="1" kern="1200" dirty="0">
                  <a:solidFill>
                    <a:srgbClr val="000000"/>
                  </a:solidFill>
                  <a:latin typeface="Times New Roman" panose="02020603050405020304" pitchFamily="18" charset="0"/>
                  <a:ea typeface="Consolas" panose="020B0609020204030204" pitchFamily="49" charset="0"/>
                  <a:cs typeface="Times New Roman" panose="02020603050405020304" pitchFamily="18" charset="0"/>
                </a:endParaRPr>
              </a:p>
              <a:p>
                <a:pPr marL="0" indent="0" algn="just">
                  <a:buNone/>
                </a:pPr>
                <a:endParaRPr lang="pl-PL" sz="40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marL="514350" indent="-514350" algn="just"/>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Možno uvažovat o </a:t>
                </a:r>
                <a:r>
                  <a:rPr lang="pl-PL" sz="2800"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n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statcích a </a:t>
                </a:r>
                <a:r>
                  <a:rPr lang="pl-PL" sz="2800"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spotřebitelích: </a:t>
                </a:r>
              </a:p>
              <a:p>
                <a:pPr marL="514350" indent="-514350"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Individuální poptávka </a:t>
                </a:r>
                <a:r>
                  <a:rPr lang="pl-PL" sz="2800"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j-tého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spotřebitele po </a:t>
                </a:r>
                <a:r>
                  <a:rPr lang="pl-PL" sz="2800"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i-tém statku</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a:t>
                </a:r>
              </a:p>
              <a:p>
                <a:pPr marL="0" indent="0" algn="just">
                  <a:buNone/>
                </a:pPr>
                <a14:m>
                  <m:oMathPara xmlns:m="http://schemas.openxmlformats.org/officeDocument/2006/math">
                    <m:oMathParaPr>
                      <m:jc m:val="centerGroup"/>
                    </m:oMathParaPr>
                    <m:oMath xmlns:m="http://schemas.openxmlformats.org/officeDocument/2006/math">
                      <m:sSub>
                        <m:sSubPr>
                          <m:ctrlPr>
                            <a:rPr lang="it-IT" sz="2800" i="1" dirty="0" smtClean="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𝑋</m:t>
                          </m:r>
                        </m:e>
                        <m:sub>
                          <m:r>
                            <a:rPr lang="cs-CZ" sz="2800" b="0" i="1" dirty="0" smtClean="0">
                              <a:solidFill>
                                <a:srgbClr val="000000"/>
                              </a:solidFill>
                              <a:latin typeface="Cambria Math" panose="02040503050406030204" pitchFamily="18" charset="0"/>
                            </a:rPr>
                            <m:t>𝑖𝑗</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𝐷</m:t>
                          </m:r>
                        </m:e>
                        <m:sub>
                          <m:r>
                            <a:rPr lang="cs-CZ" sz="2800" b="0" i="1" dirty="0" smtClean="0">
                              <a:solidFill>
                                <a:srgbClr val="000000"/>
                              </a:solidFill>
                              <a:latin typeface="Cambria Math" panose="02040503050406030204" pitchFamily="18" charset="0"/>
                            </a:rPr>
                            <m:t>𝑖𝑗</m:t>
                          </m:r>
                        </m:sub>
                      </m:sSub>
                      <m:d>
                        <m:dPr>
                          <m:ctrlPr>
                            <a:rPr lang="it-IT" sz="2800" i="1" dirty="0" smtClean="0">
                              <a:solidFill>
                                <a:srgbClr val="000000"/>
                              </a:solidFill>
                              <a:effectLst/>
                              <a:latin typeface="Cambria Math" panose="02040503050406030204" pitchFamily="18" charset="0"/>
                            </a:rPr>
                          </m:ctrlPr>
                        </m:dPr>
                        <m:e>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1</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2</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𝑛</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𝐼</m:t>
                              </m:r>
                            </m:e>
                            <m:sub>
                              <m:r>
                                <a:rPr lang="cs-CZ" sz="2800" b="0" i="1" dirty="0" smtClean="0">
                                  <a:solidFill>
                                    <a:srgbClr val="000000"/>
                                  </a:solidFill>
                                  <a:latin typeface="Cambria Math" panose="02040503050406030204" pitchFamily="18" charset="0"/>
                                </a:rPr>
                                <m:t>𝑗</m:t>
                              </m:r>
                            </m:sub>
                          </m:sSub>
                        </m:e>
                      </m:d>
                    </m:oMath>
                  </m:oMathPara>
                </a14:m>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Tržní poptávku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všech spotřebitelů po </a:t>
                </a:r>
                <a:r>
                  <a:rPr lang="pl-PL" sz="2800" b="1" i="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i-tém statku:</a:t>
                </a:r>
              </a:p>
              <a:p>
                <a:pPr marL="0" indent="0" algn="just">
                  <a:buNone/>
                </a:pPr>
                <a14:m>
                  <m:oMathPara xmlns:m="http://schemas.openxmlformats.org/officeDocument/2006/math">
                    <m:oMathParaPr>
                      <m:jc m:val="centerGroup"/>
                    </m:oMathParaPr>
                    <m:oMath xmlns:m="http://schemas.openxmlformats.org/officeDocument/2006/math">
                      <m:sSub>
                        <m:sSubPr>
                          <m:ctrlPr>
                            <a:rPr lang="it-IT" sz="2800" i="1" dirty="0" smtClean="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𝑋</m:t>
                          </m:r>
                        </m:e>
                        <m:sub>
                          <m:r>
                            <a:rPr lang="cs-CZ" sz="2800" b="0" i="1" dirty="0" smtClean="0">
                              <a:solidFill>
                                <a:srgbClr val="000000"/>
                              </a:solidFill>
                              <a:latin typeface="Cambria Math" panose="02040503050406030204" pitchFamily="18" charset="0"/>
                            </a:rPr>
                            <m:t>𝑖</m:t>
                          </m:r>
                        </m:sub>
                      </m:sSub>
                      <m:r>
                        <a:rPr lang="it-IT" sz="2800" i="1" dirty="0" smtClean="0">
                          <a:solidFill>
                            <a:srgbClr val="000000"/>
                          </a:solidFill>
                          <a:effectLst/>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nary>
                            <m:naryPr>
                              <m:chr m:val="∑"/>
                              <m:limLoc m:val="subSup"/>
                              <m:ctrlPr>
                                <a:rPr lang="it-IT" sz="2800" i="1" dirty="0" smtClean="0">
                                  <a:solidFill>
                                    <a:srgbClr val="000000"/>
                                  </a:solidFill>
                                  <a:latin typeface="Cambria Math" panose="02040503050406030204" pitchFamily="18" charset="0"/>
                                </a:rPr>
                              </m:ctrlPr>
                            </m:naryPr>
                            <m:sub>
                              <m:r>
                                <m:rPr>
                                  <m:brk m:alnAt="25"/>
                                </m:rPr>
                                <a:rPr lang="cs-CZ" sz="2800" b="0" i="1" dirty="0" smtClean="0">
                                  <a:solidFill>
                                    <a:srgbClr val="000000"/>
                                  </a:solidFill>
                                  <a:latin typeface="Cambria Math" panose="02040503050406030204" pitchFamily="18" charset="0"/>
                                </a:rPr>
                                <m:t>𝑗</m:t>
                              </m:r>
                            </m:sub>
                            <m:sup>
                              <m:r>
                                <a:rPr lang="cs-CZ" sz="2800" b="0" i="1" dirty="0" smtClean="0">
                                  <a:solidFill>
                                    <a:srgbClr val="000000"/>
                                  </a:solidFill>
                                  <a:latin typeface="Cambria Math" panose="02040503050406030204" pitchFamily="18" charset="0"/>
                                </a:rPr>
                                <m:t>𝑚</m:t>
                              </m:r>
                            </m:sup>
                            <m:e>
                              <m:sSub>
                                <m:sSubPr>
                                  <m:ctrlPr>
                                    <a:rPr lang="it-IT" sz="2800" i="1" dirty="0" smtClean="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𝑋</m:t>
                                  </m:r>
                                </m:e>
                                <m:sub>
                                  <m:r>
                                    <a:rPr lang="cs-CZ" sz="2800" b="0" i="1" dirty="0" smtClean="0">
                                      <a:solidFill>
                                        <a:srgbClr val="000000"/>
                                      </a:solidFill>
                                      <a:latin typeface="Cambria Math" panose="02040503050406030204" pitchFamily="18" charset="0"/>
                                    </a:rPr>
                                    <m:t>𝑖𝑗</m:t>
                                  </m:r>
                                </m:sub>
                              </m:sSub>
                            </m:e>
                          </m:nary>
                          <m:r>
                            <a:rPr lang="cs-CZ" sz="2800" b="0" i="1" dirty="0" smtClean="0">
                              <a:solidFill>
                                <a:srgbClr val="000000"/>
                              </a:solidFill>
                              <a:latin typeface="Cambria Math" panose="02040503050406030204" pitchFamily="18" charset="0"/>
                            </a:rPr>
                            <m:t>=</m:t>
                          </m:r>
                          <m:r>
                            <a:rPr lang="cs-CZ" sz="2800" b="0" i="1" dirty="0" smtClean="0">
                              <a:solidFill>
                                <a:srgbClr val="000000"/>
                              </a:solidFill>
                              <a:latin typeface="Cambria Math" panose="02040503050406030204" pitchFamily="18" charset="0"/>
                            </a:rPr>
                            <m:t>𝑀𝐷</m:t>
                          </m:r>
                        </m:e>
                        <m:sub>
                          <m:r>
                            <a:rPr lang="cs-CZ" sz="2800" b="0" i="1" dirty="0" smtClean="0">
                              <a:solidFill>
                                <a:srgbClr val="000000"/>
                              </a:solidFill>
                              <a:latin typeface="Cambria Math" panose="02040503050406030204" pitchFamily="18" charset="0"/>
                            </a:rPr>
                            <m:t>𝑖</m:t>
                          </m:r>
                        </m:sub>
                      </m:sSub>
                      <m:d>
                        <m:dPr>
                          <m:ctrlPr>
                            <a:rPr lang="it-IT" sz="2800" i="1" dirty="0" smtClean="0">
                              <a:solidFill>
                                <a:srgbClr val="000000"/>
                              </a:solidFill>
                              <a:effectLst/>
                              <a:latin typeface="Cambria Math" panose="02040503050406030204" pitchFamily="18" charset="0"/>
                            </a:rPr>
                          </m:ctrlPr>
                        </m:dPr>
                        <m:e>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1</m:t>
                              </m:r>
                            </m:sub>
                          </m:sSub>
                          <m:r>
                            <a:rPr lang="it-IT" sz="2800" i="1" dirty="0">
                              <a:solidFill>
                                <a:srgbClr val="000000"/>
                              </a:solidFill>
                              <a:latin typeface="Cambria Math" panose="02040503050406030204" pitchFamily="18" charset="0"/>
                            </a:rPr>
                            <m:t>,</m:t>
                          </m:r>
                          <m:r>
                            <a:rPr lang="it-IT" sz="2800" i="1" dirty="0" smtClean="0">
                              <a:solidFill>
                                <a:srgbClr val="000000"/>
                              </a:solidFill>
                              <a:latin typeface="Cambria Math" panose="02040503050406030204" pitchFamily="18" charset="0"/>
                            </a:rPr>
                            <m:t> </m:t>
                          </m:r>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r>
                                <a:rPr lang="cs-CZ" sz="2800" b="0" i="1" dirty="0" smtClean="0">
                                  <a:solidFill>
                                    <a:srgbClr val="000000"/>
                                  </a:solidFill>
                                  <a:latin typeface="Cambria Math" panose="02040503050406030204" pitchFamily="18" charset="0"/>
                                </a:rPr>
                                <m:t>,</m:t>
                              </m:r>
                              <m:r>
                                <a:rPr lang="cs-CZ" sz="2800" i="1" dirty="0">
                                  <a:solidFill>
                                    <a:srgbClr val="000000"/>
                                  </a:solidFill>
                                  <a:latin typeface="Cambria Math" panose="02040503050406030204" pitchFamily="18" charset="0"/>
                                </a:rPr>
                                <m:t>𝑃</m:t>
                              </m:r>
                            </m:e>
                            <m:sub>
                              <m:r>
                                <a:rPr lang="cs-CZ" sz="2800" i="1" dirty="0">
                                  <a:solidFill>
                                    <a:srgbClr val="000000"/>
                                  </a:solidFill>
                                  <a:latin typeface="Cambria Math" panose="02040503050406030204" pitchFamily="18" charset="0"/>
                                </a:rPr>
                                <m:t>𝑛</m:t>
                              </m:r>
                            </m:sub>
                          </m:sSub>
                          <m:r>
                            <a:rPr lang="it-IT" sz="2800" i="1" dirty="0">
                              <a:solidFill>
                                <a:srgbClr val="000000"/>
                              </a:solidFill>
                              <a:latin typeface="Cambria Math" panose="02040503050406030204" pitchFamily="18" charset="0"/>
                            </a:rPr>
                            <m:t>,</m:t>
                          </m:r>
                          <m:sSub>
                            <m:sSubPr>
                              <m:ctrlPr>
                                <a:rPr lang="it-IT" sz="2800" i="1" dirty="0">
                                  <a:solidFill>
                                    <a:srgbClr val="000000"/>
                                  </a:solidFill>
                                  <a:latin typeface="Cambria Math" panose="02040503050406030204" pitchFamily="18" charset="0"/>
                                </a:rPr>
                              </m:ctrlPr>
                            </m:sSubPr>
                            <m:e>
                              <m:sSub>
                                <m:sSubPr>
                                  <m:ctrlPr>
                                    <a:rPr lang="it-IT" sz="2800" i="1" dirty="0">
                                      <a:solidFill>
                                        <a:srgbClr val="000000"/>
                                      </a:solidFill>
                                      <a:latin typeface="Cambria Math" panose="02040503050406030204" pitchFamily="18" charset="0"/>
                                    </a:rPr>
                                  </m:ctrlPr>
                                </m:sSubPr>
                                <m:e>
                                  <m:r>
                                    <a:rPr lang="cs-CZ" sz="2800" i="1" dirty="0">
                                      <a:solidFill>
                                        <a:srgbClr val="000000"/>
                                      </a:solidFill>
                                      <a:latin typeface="Cambria Math" panose="02040503050406030204" pitchFamily="18" charset="0"/>
                                    </a:rPr>
                                    <m:t>𝐼</m:t>
                                  </m:r>
                                </m:e>
                                <m:sub>
                                  <m:r>
                                    <a:rPr lang="cs-CZ" sz="2800" b="0" i="1" dirty="0" smtClean="0">
                                      <a:solidFill>
                                        <a:srgbClr val="000000"/>
                                      </a:solidFill>
                                      <a:latin typeface="Cambria Math" panose="02040503050406030204" pitchFamily="18" charset="0"/>
                                    </a:rPr>
                                    <m:t>1</m:t>
                                  </m:r>
                                </m:sub>
                              </m:sSub>
                              <m:r>
                                <a:rPr lang="cs-CZ" sz="2800" b="0" i="1" dirty="0" smtClean="0">
                                  <a:solidFill>
                                    <a:srgbClr val="000000"/>
                                  </a:solidFill>
                                  <a:latin typeface="Cambria Math" panose="02040503050406030204" pitchFamily="18" charset="0"/>
                                </a:rPr>
                                <m:t>…</m:t>
                              </m:r>
                              <m:r>
                                <a:rPr lang="cs-CZ" sz="2800" i="1" dirty="0">
                                  <a:solidFill>
                                    <a:srgbClr val="000000"/>
                                  </a:solidFill>
                                  <a:latin typeface="Cambria Math" panose="02040503050406030204" pitchFamily="18" charset="0"/>
                                </a:rPr>
                                <m:t>𝐼</m:t>
                              </m:r>
                            </m:e>
                            <m:sub>
                              <m:r>
                                <a:rPr lang="cs-CZ" sz="2800" b="0" i="1" dirty="0" smtClean="0">
                                  <a:solidFill>
                                    <a:srgbClr val="000000"/>
                                  </a:solidFill>
                                  <a:latin typeface="Cambria Math" panose="02040503050406030204" pitchFamily="18" charset="0"/>
                                </a:rPr>
                                <m:t>𝑚</m:t>
                              </m:r>
                            </m:sub>
                          </m:sSub>
                        </m:e>
                      </m:d>
                    </m:oMath>
                  </m:oMathPara>
                </a14:m>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0" indent="0" algn="just">
                  <a:buNone/>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buFont typeface="Wingdings" panose="05000000000000000000" pitchFamily="2" charset="2"/>
                  <a:buChar char="Ø"/>
                </a:pPr>
                <a:endPar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endParaRPr>
              </a:p>
              <a:p>
                <a:pPr marL="536575" indent="-536575" algn="just"/>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mc:Choice>
        <mc:Fallback>
          <p:sp>
            <p:nvSpPr>
              <p:cNvPr id="98" name="Google Shape;98;p14">
                <a:extLst>
                  <a:ext uri="{FF2B5EF4-FFF2-40B4-BE49-F238E27FC236}">
                    <a16:creationId xmlns:a16="http://schemas.microsoft.com/office/drawing/2014/main" id="{319599FA-F91D-D7BB-A1A3-29038113F204}"/>
                  </a:ext>
                </a:extLst>
              </p:cNvPr>
              <p:cNvSpPr txBox="1">
                <a:spLocks noGrp="1" noRot="1" noChangeAspect="1" noMove="1" noResize="1" noEditPoints="1" noAdjustHandles="1" noChangeArrowheads="1" noChangeShapeType="1" noTextEdit="1"/>
              </p:cNvSpPr>
              <p:nvPr>
                <p:ph type="body" idx="1"/>
              </p:nvPr>
            </p:nvSpPr>
            <p:spPr>
              <a:xfrm>
                <a:off x="285750" y="1440180"/>
                <a:ext cx="11532870" cy="4900236"/>
              </a:xfrm>
              <a:prstGeom prst="rect">
                <a:avLst/>
              </a:prstGeom>
              <a:blipFill>
                <a:blip r:embed="rId3"/>
                <a:stretch>
                  <a:fillRect l="-370" t="-124"/>
                </a:stretch>
              </a:blipFill>
              <a:ln>
                <a:noFill/>
              </a:ln>
            </p:spPr>
            <p:txBody>
              <a:bodyPr/>
              <a:lstStyle/>
              <a:p>
                <a:r>
                  <a:rPr lang="en-GB">
                    <a:noFill/>
                  </a:rPr>
                  <a:t> </a:t>
                </a:r>
              </a:p>
            </p:txBody>
          </p:sp>
        </mc:Fallback>
      </mc:AlternateContent>
      <p:sp>
        <p:nvSpPr>
          <p:cNvPr id="99" name="Google Shape;99;p14">
            <a:extLst>
              <a:ext uri="{FF2B5EF4-FFF2-40B4-BE49-F238E27FC236}">
                <a16:creationId xmlns:a16="http://schemas.microsoft.com/office/drawing/2014/main" id="{BB0067F7-A18C-934A-04AF-0DA216234763}"/>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8955228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4B72FF6-CBE5-F9C1-0CAB-CD025A12889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4492786-0BB6-BE92-B417-6DD009A8D820}"/>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Tržní poptávka</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7032D337-DEA7-3B47-FFB7-D004E9686DEA}"/>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U tržní poptávky – umocňuje se význam vlivů:</a:t>
            </a:r>
          </a:p>
          <a:p>
            <a:pPr indent="-457200" algn="just">
              <a:buFont typeface="Wingdings" panose="05000000000000000000" pitchFamily="2" charset="2"/>
              <a:buChar char="Ø"/>
            </a:pPr>
            <a:r>
              <a:rPr lang="pl-PL" sz="4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faktory psychologické a etické</a:t>
            </a: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t>
            </a:r>
          </a:p>
          <a:p>
            <a:pPr indent="-457200" algn="just">
              <a:buFont typeface="Wingdings" panose="05000000000000000000" pitchFamily="2" charset="2"/>
              <a:buChar char="Ø"/>
            </a:pP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rozhodování spotřebitelů – často založeno na </a:t>
            </a:r>
            <a:r>
              <a:rPr lang="pl-PL" sz="4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očekáváních budoucího vývoje</a:t>
            </a: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v oblasti </a:t>
            </a:r>
            <a:r>
              <a:rPr lang="pl-PL" sz="4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cen</a:t>
            </a: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a </a:t>
            </a:r>
            <a:r>
              <a:rPr lang="pl-PL" sz="44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důchodů</a:t>
            </a:r>
            <a:r>
              <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(nemusí odpovídat vývoji reálnému). </a:t>
            </a:r>
          </a:p>
          <a:p>
            <a:pPr marL="536575" indent="-536575" algn="just"/>
            <a:endParaRPr lang="pl-PL" sz="4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55C4C696-C251-3C2A-3A81-90751BCF88E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5683584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50198A71-3231-DF8C-CE7C-A61C92FFBDC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B571C7-4A32-D55A-C80D-8A210C96A1CF}"/>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módy a snobské spotřeby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93FB0E15-8486-617C-2232-69ACEFE0F026}"/>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Poptávka jednotlivých spotřebitelů a jejich skupin se navzájem ovlivňují:</a:t>
            </a:r>
          </a:p>
          <a:p>
            <a:pPr indent="-457200" algn="just">
              <a:buFont typeface="Wingdings" panose="05000000000000000000" pitchFamily="2" charset="2"/>
              <a:buChar char="Ø"/>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EFEKT MÓDY: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statky, po nichž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roste individuální poptávka v důsledku růstu množství nakupovaného ostatními spotřebiteli:</a:t>
            </a:r>
          </a:p>
          <a:p>
            <a:pPr indent="-457200"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nakupovaného množství se tržní křivka poptávky posouvá. </a:t>
            </a:r>
          </a:p>
          <a:p>
            <a:pPr indent="-457200" algn="just">
              <a:buFont typeface="Wingdings" panose="05000000000000000000" pitchFamily="2" charset="2"/>
              <a:buChar char="Ø"/>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buFont typeface="Wingdings" panose="05000000000000000000" pitchFamily="2" charset="2"/>
              <a:buChar char="ü"/>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Obr. Sn. 86: Tržní poptávka 500: není z hlediska módy statek pro spotřebitele atraktivní.</a:t>
            </a:r>
          </a:p>
          <a:p>
            <a:pPr indent="-457200" algn="just">
              <a:buFont typeface="Wingdings" panose="05000000000000000000" pitchFamily="2" charset="2"/>
              <a:buChar char="Ø"/>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Pokud </a:t>
            </a: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roste počet spotřebitelů,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statek se stává v důsledku módy atraktivnějším, roste poptávka: posun křivky poptávky doprava.  </a:t>
            </a:r>
          </a:p>
          <a:p>
            <a:pPr indent="-457200" algn="just">
              <a:buFont typeface="Wingdings" panose="05000000000000000000" pitchFamily="2" charset="2"/>
              <a:buChar char="Ø"/>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buFont typeface="Wingdings" panose="05000000000000000000" pitchFamily="2" charset="2"/>
              <a:buChar char="Ø"/>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2FE4E6F2-47BD-77A2-8DA0-060E285228F5}"/>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4897688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645F7B3-6911-56D0-58A4-AA4198AAB4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392E91-8710-78D9-39EB-5D82F8E7AEE4}"/>
              </a:ext>
            </a:extLst>
          </p:cNvPr>
          <p:cNvSpPr>
            <a:spLocks noGrp="1"/>
          </p:cNvSpPr>
          <p:nvPr>
            <p:ph type="title"/>
          </p:nvPr>
        </p:nvSpPr>
        <p:spPr>
          <a:xfrm>
            <a:off x="419100" y="620454"/>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módy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3BC2B7CF-338F-EDA1-9653-44889EEA8060}"/>
              </a:ext>
            </a:extLst>
          </p:cNvPr>
          <p:cNvSpPr txBox="1">
            <a:spLocks noGrp="1"/>
          </p:cNvSpPr>
          <p:nvPr>
            <p:ph type="body" idx="1"/>
          </p:nvPr>
        </p:nvSpPr>
        <p:spPr>
          <a:xfrm>
            <a:off x="285750" y="1252144"/>
            <a:ext cx="11532870" cy="484004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Spojení bodů křivek poptávky pro jednotlivé úrovně množství odpovídající těmto množstvím: tržní křivka poptávky MD zohledňující efekt módy:</a:t>
            </a:r>
          </a:p>
          <a:p>
            <a:pPr indent="-457200" algn="just">
              <a:buFont typeface="Wingdings" panose="05000000000000000000" pitchFamily="2" charset="2"/>
              <a:buChar char="Ø"/>
            </a:pPr>
            <a:r>
              <a:rPr lang="pl-PL" sz="2800"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více elastická než křivky poptávky odpovídající jednotlivým úrovním množství.</a:t>
            </a:r>
          </a:p>
          <a:p>
            <a:pPr indent="-457200" algn="just">
              <a:buFont typeface="Wingdings" panose="05000000000000000000" pitchFamily="2" charset="2"/>
              <a:buChar char="§"/>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buFont typeface="Wingdings" panose="05000000000000000000" pitchFamily="2" charset="2"/>
              <a:buChar char="§"/>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Tržní křivka poptávky zohledňující efekt módy: </a:t>
            </a: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spojení bodů: bod odpovídající množství 500 na křivce MD500, bod odpovídající množství 2 000 na křivce MD2 000 bod odpovídající množství 5 000 na křivce MD5 000 atd.</a:t>
            </a:r>
          </a:p>
          <a:p>
            <a:pPr indent="-457200" algn="just">
              <a:buFont typeface="Wingdings" panose="05000000000000000000" pitchFamily="2" charset="2"/>
              <a:buChar char="§"/>
            </a:pPr>
            <a:r>
              <a:rPr lang="pl-PL" sz="28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Čistý efekt poklesu ceny = cenový efekt + efekt módy.</a:t>
            </a:r>
          </a:p>
          <a:p>
            <a:pPr indent="-457200" algn="just">
              <a:buFont typeface="Wingdings" panose="05000000000000000000" pitchFamily="2" charset="2"/>
              <a:buChar char="§"/>
            </a:pPr>
            <a:endPar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p:txBody>
      </p:sp>
      <p:sp>
        <p:nvSpPr>
          <p:cNvPr id="99" name="Google Shape;99;p14">
            <a:extLst>
              <a:ext uri="{FF2B5EF4-FFF2-40B4-BE49-F238E27FC236}">
                <a16:creationId xmlns:a16="http://schemas.microsoft.com/office/drawing/2014/main" id="{4D4C6EFF-4FBD-3753-AB6C-E9F673A567A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323228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3D04E5C8-F52F-46D2-86A2-B863E5AE75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C92994-12E8-FE98-D193-3AEC034B1890}"/>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módy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9" name="Google Shape;99;p14">
            <a:extLst>
              <a:ext uri="{FF2B5EF4-FFF2-40B4-BE49-F238E27FC236}">
                <a16:creationId xmlns:a16="http://schemas.microsoft.com/office/drawing/2014/main" id="{5AFBF169-F76B-E6AD-3D6A-B2B6835B39D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a:extLst>
              <a:ext uri="{FF2B5EF4-FFF2-40B4-BE49-F238E27FC236}">
                <a16:creationId xmlns:a16="http://schemas.microsoft.com/office/drawing/2014/main" id="{2C2BD58D-FC08-ABCF-F8D8-2D5841889011}"/>
              </a:ext>
            </a:extLst>
          </p:cNvPr>
          <p:cNvPicPr>
            <a:picLocks noChangeAspect="1"/>
          </p:cNvPicPr>
          <p:nvPr/>
        </p:nvPicPr>
        <p:blipFill>
          <a:blip r:embed="rId3"/>
          <a:stretch>
            <a:fillRect/>
          </a:stretch>
        </p:blipFill>
        <p:spPr>
          <a:xfrm>
            <a:off x="0" y="80010"/>
            <a:ext cx="12192000" cy="6880860"/>
          </a:xfrm>
          <a:prstGeom prst="rect">
            <a:avLst/>
          </a:prstGeom>
        </p:spPr>
      </p:pic>
    </p:spTree>
    <p:extLst>
      <p:ext uri="{BB962C8B-B14F-4D97-AF65-F5344CB8AC3E}">
        <p14:creationId xmlns:p14="http://schemas.microsoft.com/office/powerpoint/2010/main" val="13837113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2410794-D0DD-9F7A-D7BD-E670122839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B0E682-8B9E-01E2-9177-6422920771F9}"/>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snobské spotřeby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4275B452-3662-87EC-DF1B-468D8CE99075}"/>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Opačný efekt než efekt módy: poptávka individuálního spotřebitele klesá s růstem počtu spotřebitelů, jak se spotřeba statku stává méně výlučnou. </a:t>
            </a:r>
          </a:p>
          <a:p>
            <a:pPr indent="-457200" algn="just">
              <a:buFont typeface="Wingdings" panose="05000000000000000000" pitchFamily="2" charset="2"/>
              <a:buChar char="ü"/>
            </a:pPr>
            <a:r>
              <a:rPr lang="pl-PL" sz="36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Zvýšení poptávaného zboží na trhu vyvolané poklesem ceny: zmírněno tím, že přiláká další spotřebitele a stává se tak </a:t>
            </a: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méně exkluzivní: </a:t>
            </a:r>
          </a:p>
          <a:p>
            <a:pPr indent="-457200" algn="just">
              <a:buFont typeface="Wingdings" panose="05000000000000000000" pitchFamily="2" charset="2"/>
              <a:buChar char="Ø"/>
            </a:pPr>
            <a:r>
              <a:rPr lang="pl-PL" sz="3600" b="1" kern="120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snižuje individuální poptávku. </a:t>
            </a:r>
          </a:p>
        </p:txBody>
      </p:sp>
      <p:sp>
        <p:nvSpPr>
          <p:cNvPr id="99" name="Google Shape;99;p14">
            <a:extLst>
              <a:ext uri="{FF2B5EF4-FFF2-40B4-BE49-F238E27FC236}">
                <a16:creationId xmlns:a16="http://schemas.microsoft.com/office/drawing/2014/main" id="{B56AC063-B9BC-FAFA-6667-1DFA5EA82ABD}"/>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475636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A5360C95-5E46-5A20-4A6A-E228BFAD248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CC616B-31F5-089C-E5A3-1053EA166FDB}"/>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snobské spotřeby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11F82019-CB09-CE8C-F556-91B2016C63ED}"/>
              </a:ext>
            </a:extLst>
          </p:cNvPr>
          <p:cNvSpPr txBox="1">
            <a:spLocks noGrp="1"/>
          </p:cNvSpPr>
          <p:nvPr>
            <p:ph type="body" idx="1"/>
          </p:nvPr>
        </p:nvSpPr>
        <p:spPr>
          <a:xfrm>
            <a:off x="285750" y="1440180"/>
            <a:ext cx="11532870" cy="490023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Proti růstu počtu spotřebitelů působí pokles individuální poptávky.</a:t>
            </a:r>
          </a:p>
          <a:p>
            <a:pPr indent="-457200" algn="just">
              <a:buFont typeface="Wingdings" panose="05000000000000000000" pitchFamily="2" charset="2"/>
              <a:buChar char="Ø"/>
            </a:pPr>
            <a:r>
              <a:rPr lang="pl-PL"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Různým úrovním poptávaného množství odpovídají různé křivky poptávky (obr. Sn. 89). </a:t>
            </a:r>
          </a:p>
          <a:p>
            <a:pPr indent="-457200" algn="just">
              <a:buFont typeface="Wingdings" panose="05000000000000000000" pitchFamily="2" charset="2"/>
              <a:buChar char="Ø"/>
            </a:pPr>
            <a:endParaRPr lang="pl-PL"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buFont typeface="Wingdings" panose="05000000000000000000" pitchFamily="2" charset="2"/>
              <a:buChar char="ü"/>
            </a:pPr>
            <a:r>
              <a:rPr lang="pl-PL"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Tržní křivka poptávky zohledňující efekt snobské spotřeby:</a:t>
            </a:r>
          </a:p>
          <a:p>
            <a:pPr indent="-457200" algn="just">
              <a:buFont typeface="Wingdings" panose="05000000000000000000" pitchFamily="2" charset="2"/>
              <a:buChar char="Ø"/>
            </a:pPr>
            <a:r>
              <a:rPr lang="pl-PL" b="1" kern="120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méně elastická než křivky poptávky odpovídající jednotlivým úrovním poptávaného množství.</a:t>
            </a:r>
          </a:p>
        </p:txBody>
      </p:sp>
      <p:sp>
        <p:nvSpPr>
          <p:cNvPr id="99" name="Google Shape;99;p14">
            <a:extLst>
              <a:ext uri="{FF2B5EF4-FFF2-40B4-BE49-F238E27FC236}">
                <a16:creationId xmlns:a16="http://schemas.microsoft.com/office/drawing/2014/main" id="{E0988B77-544A-581E-80B7-B6B814C49B98}"/>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9535652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1758E45-3E59-50FD-ABD5-A32E268E8F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DA24655-F0A7-B244-AFA6-A55C9F21F0AE}"/>
              </a:ext>
            </a:extLst>
          </p:cNvPr>
          <p:cNvSpPr>
            <a:spLocks noGrp="1"/>
          </p:cNvSpPr>
          <p:nvPr>
            <p:ph type="title"/>
          </p:nvPr>
        </p:nvSpPr>
        <p:spPr>
          <a:xfrm>
            <a:off x="285750" y="705620"/>
            <a:ext cx="11772900" cy="631690"/>
          </a:xfrm>
        </p:spPr>
        <p:txBody>
          <a:bodyPr>
            <a:noAutofit/>
          </a:bodyPr>
          <a:lstStyle/>
          <a:p>
            <a:pPr marR="0" lvl="0" algn="l" defTabSz="914400" rtl="0" eaLnBrk="1" fontAlgn="auto" latinLnBrk="0" hangingPunct="1">
              <a:lnSpc>
                <a:spcPct val="115000"/>
              </a:lnSpc>
              <a:spcBef>
                <a:spcPts val="360"/>
              </a:spcBef>
              <a:spcAft>
                <a:spcPts val="0"/>
              </a:spcAft>
              <a:buClr>
                <a:srgbClr val="000000"/>
              </a:buClr>
              <a:buSzPts val="1800"/>
              <a:tabLst/>
              <a:defRPr/>
            </a:pPr>
            <a:r>
              <a:rPr kumimoji="0" lang="pl-PL" sz="32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rPr>
              <a:t>Efekt snobské spotřeby</a:t>
            </a:r>
            <a:endParaRPr kumimoji="0" lang="cs-CZ" sz="3600" b="1" i="0" u="none" strike="noStrike" kern="1200" cap="none" spc="0" normalizeH="0" baseline="0" noProof="0" dirty="0">
              <a:ln>
                <a:noFill/>
              </a:ln>
              <a:solidFill>
                <a:srgbClr val="FF0000"/>
              </a:solidFill>
              <a:effectLst/>
              <a:uLnTx/>
              <a:uFillTx/>
              <a:latin typeface="Times New Roman" panose="02020603050405020304" pitchFamily="18" charset="0"/>
              <a:ea typeface="Consolas" panose="020B0609020204030204" pitchFamily="49" charset="0"/>
              <a:cs typeface="Times New Roman" panose="02020603050405020304" pitchFamily="18" charset="0"/>
              <a:sym typeface="Calibri" panose="020F0502020204030204"/>
            </a:endParaRPr>
          </a:p>
        </p:txBody>
      </p:sp>
      <p:sp>
        <p:nvSpPr>
          <p:cNvPr id="98" name="Google Shape;98;p14">
            <a:extLst>
              <a:ext uri="{FF2B5EF4-FFF2-40B4-BE49-F238E27FC236}">
                <a16:creationId xmlns:a16="http://schemas.microsoft.com/office/drawing/2014/main" id="{7C3C1FAB-030D-BDDE-5A4D-904C892A83A6}"/>
              </a:ext>
            </a:extLst>
          </p:cNvPr>
          <p:cNvSpPr txBox="1">
            <a:spLocks noGrp="1"/>
          </p:cNvSpPr>
          <p:nvPr>
            <p:ph type="body" idx="1"/>
          </p:nvPr>
        </p:nvSpPr>
        <p:spPr>
          <a:xfrm>
            <a:off x="9193719" y="339860"/>
            <a:ext cx="2712531" cy="5634796"/>
          </a:xfrm>
          <a:prstGeom prst="rect">
            <a:avLst/>
          </a:prstGeom>
          <a:noFill/>
          <a:ln>
            <a:noFill/>
          </a:ln>
        </p:spPr>
        <p:txBody>
          <a:bodyPr spcFirstLastPara="1" wrap="square" lIns="91425" tIns="45700" rIns="91425" bIns="45700" anchor="t" anchorCtr="0">
            <a:noAutofit/>
          </a:bodyPr>
          <a:lstStyle/>
          <a:p>
            <a:pPr indent="-457200" algn="just">
              <a:buFont typeface="Wingdings" panose="05000000000000000000" pitchFamily="2" charset="2"/>
              <a:buChar char="§"/>
            </a:pPr>
            <a:r>
              <a:rPr lang="pl-PL" sz="28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ČISTÝ EFEKT POKLESU CENY je nižší než CENOVÝ EFEKT, rozdíl je EFEKT SNOBSKÉ SPOTŘEBY.</a:t>
            </a:r>
          </a:p>
        </p:txBody>
      </p:sp>
      <p:sp>
        <p:nvSpPr>
          <p:cNvPr id="99" name="Google Shape;99;p14">
            <a:extLst>
              <a:ext uri="{FF2B5EF4-FFF2-40B4-BE49-F238E27FC236}">
                <a16:creationId xmlns:a16="http://schemas.microsoft.com/office/drawing/2014/main" id="{3791717F-2C12-E7A4-DBC2-918F1C24414F}"/>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a:extLst>
              <a:ext uri="{FF2B5EF4-FFF2-40B4-BE49-F238E27FC236}">
                <a16:creationId xmlns:a16="http://schemas.microsoft.com/office/drawing/2014/main" id="{D27CAF5F-1AE3-6B46-92C5-7A6DE4601DD2}"/>
              </a:ext>
            </a:extLst>
          </p:cNvPr>
          <p:cNvPicPr>
            <a:picLocks noChangeAspect="1"/>
          </p:cNvPicPr>
          <p:nvPr/>
        </p:nvPicPr>
        <p:blipFill>
          <a:blip r:embed="rId3"/>
          <a:stretch>
            <a:fillRect/>
          </a:stretch>
        </p:blipFill>
        <p:spPr>
          <a:xfrm>
            <a:off x="133350" y="125730"/>
            <a:ext cx="9060369" cy="6491685"/>
          </a:xfrm>
          <a:prstGeom prst="rect">
            <a:avLst/>
          </a:prstGeom>
        </p:spPr>
      </p:pic>
    </p:spTree>
    <p:extLst>
      <p:ext uri="{BB962C8B-B14F-4D97-AF65-F5344CB8AC3E}">
        <p14:creationId xmlns:p14="http://schemas.microsoft.com/office/powerpoint/2010/main" val="4410283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C5D43334-6CCE-36E0-FFDC-C4382D26325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A0D972-B539-FEBE-AA8B-E7F0E29C823E}"/>
              </a:ext>
            </a:extLst>
          </p:cNvPr>
          <p:cNvSpPr>
            <a:spLocks noGrp="1"/>
          </p:cNvSpPr>
          <p:nvPr>
            <p:ph type="title"/>
          </p:nvPr>
        </p:nvSpPr>
        <p:spPr>
          <a:xfrm>
            <a:off x="1388963" y="526093"/>
            <a:ext cx="9931078" cy="631690"/>
          </a:xfrm>
        </p:spPr>
        <p:txBody>
          <a:bodyPr>
            <a:noAutofit/>
          </a:bodyPr>
          <a:lstStyle/>
          <a:p>
            <a:r>
              <a:rPr lang="cs-CZ" sz="28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Důchodová spotřební křivka</a:t>
            </a:r>
          </a:p>
        </p:txBody>
      </p:sp>
      <p:sp>
        <p:nvSpPr>
          <p:cNvPr id="98" name="Google Shape;98;p14">
            <a:extLst>
              <a:ext uri="{FF2B5EF4-FFF2-40B4-BE49-F238E27FC236}">
                <a16:creationId xmlns:a16="http://schemas.microsoft.com/office/drawing/2014/main" id="{1891BE34-0D8A-FDCD-9BF7-105DD4B2DAA4}"/>
              </a:ext>
            </a:extLst>
          </p:cNvPr>
          <p:cNvSpPr txBox="1">
            <a:spLocks noGrp="1"/>
          </p:cNvSpPr>
          <p:nvPr>
            <p:ph type="body" idx="1"/>
          </p:nvPr>
        </p:nvSpPr>
        <p:spPr>
          <a:xfrm>
            <a:off x="335666" y="1351249"/>
            <a:ext cx="11586258" cy="4989167"/>
          </a:xfrm>
          <a:prstGeom prst="rect">
            <a:avLst/>
          </a:prstGeom>
          <a:noFill/>
          <a:ln>
            <a:noFill/>
          </a:ln>
        </p:spPr>
        <p:txBody>
          <a:bodyPr spcFirstLastPara="1" wrap="square" lIns="91425" tIns="45700" rIns="91425" bIns="45700" anchor="t" anchorCtr="0">
            <a:normAutofit lnSpcReduction="10000"/>
          </a:bodyPr>
          <a:lstStyle/>
          <a:p>
            <a:pPr indent="-457200" algn="just">
              <a:lnSpc>
                <a:spcPct val="115000"/>
              </a:lnSpc>
              <a:buFont typeface="+mj-lt"/>
              <a:buAutoNum type="arabicPeriod"/>
            </a:pP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Obr. a):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X i Y jsou normální statky. </a:t>
            </a:r>
          </a:p>
          <a:p>
            <a:pPr indent="-4572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se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zvyšuje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optimální množství obou těchto statků. </a:t>
            </a:r>
          </a:p>
          <a:p>
            <a:pPr indent="-457200" algn="just">
              <a:lnSpc>
                <a:spcPct val="115000"/>
              </a:lnSpc>
              <a:buFont typeface="Wingdings" panose="05000000000000000000" pitchFamily="2" charset="2"/>
              <a:buChar char="Ø"/>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ICC = rostoucí</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má „severovýchodní směr“.</a:t>
            </a:r>
          </a:p>
          <a:p>
            <a:pPr indent="-457200" algn="just">
              <a:lnSpc>
                <a:spcPct val="115000"/>
              </a:lnSpc>
              <a:buFont typeface="+mj-lt"/>
              <a:buAutoNum type="arabicPeriod" startAt="2"/>
            </a:pP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Obr. b):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statek X je méněcenný a statek Y je normální.</a:t>
            </a:r>
          </a:p>
          <a:p>
            <a:pPr indent="-4572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klesá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optimální množství statku X a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roste</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optimální množství statku Y, </a:t>
            </a:r>
          </a:p>
          <a:p>
            <a:pPr indent="-4572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ICC má „severozápadní směr“.</a:t>
            </a:r>
            <a:endParaRPr lang="cs-CZ" sz="2400" b="1" kern="12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endParaRPr>
          </a:p>
          <a:p>
            <a:pPr indent="-457200" algn="just">
              <a:lnSpc>
                <a:spcPct val="115000"/>
              </a:lnSpc>
              <a:buFont typeface="+mj-lt"/>
              <a:buAutoNum type="arabicPeriod" startAt="3"/>
            </a:pPr>
            <a:r>
              <a:rPr lang="cs-CZ" sz="2400" b="1" kern="1200" noProof="0" dirty="0">
                <a:solidFill>
                  <a:srgbClr val="FF0000"/>
                </a:solidFill>
                <a:latin typeface="Times New Roman" panose="02020603050405020304" pitchFamily="18" charset="0"/>
                <a:ea typeface="Consolas" panose="020B0609020204030204" pitchFamily="49" charset="0"/>
                <a:cs typeface="Times New Roman" panose="02020603050405020304" pitchFamily="18" charset="0"/>
              </a:rPr>
              <a:t>Obr. c):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Y je méněcenný a statek X je normální. </a:t>
            </a:r>
          </a:p>
          <a:p>
            <a:pPr indent="-457200" algn="just">
              <a:lnSpc>
                <a:spcPct val="115000"/>
              </a:lnSpc>
              <a:buFont typeface="Wingdings" panose="05000000000000000000" pitchFamily="2" charset="2"/>
              <a:buChar char="Ø"/>
            </a:pP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S růstem důchodu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roste</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optimální množství statku X a </a:t>
            </a: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klesá</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 optimální množství statku Y. </a:t>
            </a:r>
          </a:p>
          <a:p>
            <a:pPr indent="-457200" algn="just">
              <a:lnSpc>
                <a:spcPct val="115000"/>
              </a:lnSpc>
              <a:buFont typeface="Wingdings" panose="05000000000000000000" pitchFamily="2" charset="2"/>
              <a:buChar char="Ø"/>
            </a:pPr>
            <a:r>
              <a:rPr lang="cs-CZ" sz="2400" b="1" kern="1200" noProof="0" dirty="0">
                <a:solidFill>
                  <a:schemeClr val="tx1"/>
                </a:solidFill>
                <a:highlight>
                  <a:srgbClr val="FFFF00"/>
                </a:highlight>
                <a:latin typeface="Times New Roman" panose="02020603050405020304" pitchFamily="18" charset="0"/>
                <a:ea typeface="Consolas" panose="020B0609020204030204" pitchFamily="49" charset="0"/>
                <a:cs typeface="Times New Roman" panose="02020603050405020304" pitchFamily="18" charset="0"/>
              </a:rPr>
              <a:t>ICC = klesající, </a:t>
            </a:r>
            <a:r>
              <a:rPr lang="cs-CZ" sz="2400" b="1" kern="1200" noProof="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rPr>
              <a:t>má „jihovýchodní směr“.</a:t>
            </a:r>
          </a:p>
        </p:txBody>
      </p:sp>
      <p:sp>
        <p:nvSpPr>
          <p:cNvPr id="99" name="Google Shape;99;p14">
            <a:extLst>
              <a:ext uri="{FF2B5EF4-FFF2-40B4-BE49-F238E27FC236}">
                <a16:creationId xmlns:a16="http://schemas.microsoft.com/office/drawing/2014/main" id="{37E1824E-A256-C960-FB78-E03793D6A35A}"/>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18/38</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30680655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25005</TotalTime>
  <Words>7438</Words>
  <Application>Microsoft Office PowerPoint</Application>
  <PresentationFormat>Widescreen</PresentationFormat>
  <Paragraphs>714</Paragraphs>
  <Slides>90</Slides>
  <Notes>90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Aptos</vt:lpstr>
      <vt:lpstr>Arial</vt:lpstr>
      <vt:lpstr>Calibri</vt:lpstr>
      <vt:lpstr>Cambria Math</vt:lpstr>
      <vt:lpstr>Times New Roman</vt:lpstr>
      <vt:lpstr>Wingdings</vt:lpstr>
      <vt:lpstr>1_Office Theme</vt:lpstr>
      <vt:lpstr>Chování spotřebitele a formování poptávky  Pokračování - 2</vt:lpstr>
      <vt:lpstr>Individuální poptávka</vt:lpstr>
      <vt:lpstr>Individuální poptávka</vt:lpstr>
      <vt:lpstr>Individuální poptávka</vt:lpstr>
      <vt:lpstr>VLIV ZMĚNY DŮCHODU SPOTŘEBITELE NA POPTÁVKU</vt:lpstr>
      <vt:lpstr>PowerPoint Presentation</vt:lpstr>
      <vt:lpstr>Důchodová spotřební křivka</vt:lpstr>
      <vt:lpstr>Důchodová spotřební křivka: ICC pro různé statky</vt:lpstr>
      <vt:lpstr>Důchodová spotřební křivka</vt:lpstr>
      <vt:lpstr>Důchodová spotřební křivka</vt:lpstr>
      <vt:lpstr>Důchodová spotřební křivka: Vliv poklesu ceny statku X na ICC</vt:lpstr>
      <vt:lpstr>Engelova křivka</vt:lpstr>
      <vt:lpstr>Engelova křivka</vt:lpstr>
      <vt:lpstr>Engelova křivka</vt:lpstr>
      <vt:lpstr>Engelova křivka</vt:lpstr>
      <vt:lpstr>Engelova výdajová křivka</vt:lpstr>
      <vt:lpstr>Engelova výdajová křivka</vt:lpstr>
      <vt:lpstr>Engelova výdajová křivka</vt:lpstr>
      <vt:lpstr>Průměrný a mezní sklon ke spotřebě</vt:lpstr>
      <vt:lpstr>Důchodová elasticita poptávky</vt:lpstr>
      <vt:lpstr>Důchodová elasticita poptávky</vt:lpstr>
      <vt:lpstr>Důchodová elasticita poptávky</vt:lpstr>
      <vt:lpstr>Důchodová elasticita poptávky</vt:lpstr>
      <vt:lpstr>Důchodová elasticita všech spotřebovávaných statků: </vt:lpstr>
      <vt:lpstr>Důchodová elasticita všech spotřebovávaných statků: </vt:lpstr>
      <vt:lpstr>Důchodová elasticita všech spotřebovávaných statků: </vt:lpstr>
      <vt:lpstr>VLIV ZMĚNY DŮCHODU NA POPTÁVKU – SHRNUTÍ</vt:lpstr>
      <vt:lpstr>Vliv změn ceny statku na poptávané množství</vt:lpstr>
      <vt:lpstr>Cenová spotřební křivka</vt:lpstr>
      <vt:lpstr>Cenová spotřební křivka – vlastnosti:</vt:lpstr>
      <vt:lpstr>Cenová spotřební křivka: Vliv změny ceny na optimum a PCC</vt:lpstr>
      <vt:lpstr>Cenová spotřební křivka</vt:lpstr>
      <vt:lpstr>Substituční a důchodový efekt</vt:lpstr>
      <vt:lpstr>Substituční a důchodový efekt</vt:lpstr>
      <vt:lpstr>Substituční a důchodový efekt – grafické znázornění:</vt:lpstr>
      <vt:lpstr>Substituční a důchodový efekt – grafické znázornění:</vt:lpstr>
      <vt:lpstr>SUBSTITUČNÍ EFEKT:</vt:lpstr>
      <vt:lpstr>DŮCHODOVÝ EFEKT</vt:lpstr>
      <vt:lpstr>CELKOVÝ EFEKT </vt:lpstr>
      <vt:lpstr>Rozklad na substituční a důchodový efekt pro méněcenné statky</vt:lpstr>
      <vt:lpstr>CELKOVÝ, SUBSTITUČNÍ a DŮCHODOVÝ EFEKT pro MÉNĚCENNÉ STATKY </vt:lpstr>
      <vt:lpstr>CELKOVÝ, SUBSTITUČNÍ a DŮCHODOVÝ EFEKT pro MÉNĚCENNÉ STATKY </vt:lpstr>
      <vt:lpstr>CELKOVÝ EFEKT pro MÉNĚCENNÉ STATKY </vt:lpstr>
      <vt:lpstr>CELKOVÝ, SUBSTITUČNÍ a DŮCHODOVÝ EFEKT pro MÉNĚCENNÉ STATKY </vt:lpstr>
      <vt:lpstr>Giffenův paradox:</vt:lpstr>
      <vt:lpstr>Giffenův statek </vt:lpstr>
      <vt:lpstr>CELKOVÝ, SUBSTITUČNÍ a DŮCHODOVÝ EFEKT pro MÉNĚCENNÉ STATKY </vt:lpstr>
      <vt:lpstr>Giffenův paradox, PCC a křivka poptávky</vt:lpstr>
      <vt:lpstr>Cenová spotřební křivka</vt:lpstr>
      <vt:lpstr>Cenová elasticita poptávky</vt:lpstr>
      <vt:lpstr>Cenová elasticita poptávky</vt:lpstr>
      <vt:lpstr>Cenová elasticita poptávky</vt:lpstr>
      <vt:lpstr>Cenová elasticita poptávky</vt:lpstr>
      <vt:lpstr>Cenová elasticita poptávky</vt:lpstr>
      <vt:lpstr>Cenová elasticita poptávky</vt:lpstr>
      <vt:lpstr>Cenová elasticita poptávky</vt:lpstr>
      <vt:lpstr>Vliv změny ostatních cen na poptávku</vt:lpstr>
      <vt:lpstr>Vliv změny ostatních cen na poptávku</vt:lpstr>
      <vt:lpstr>Vliv změny ostatních cen na poptávku</vt:lpstr>
      <vt:lpstr>Vliv změny ostatních cen na poptávku: substituty a komplementy</vt:lpstr>
      <vt:lpstr>Vliv změny ostatních cen na poptávku: substituty a komplementy</vt:lpstr>
      <vt:lpstr>Vliv změny ostatních cen na poptávku: substituty a komplementy</vt:lpstr>
      <vt:lpstr>Vliv změny ostatních cen na poptávku: substituty a komplementy</vt:lpstr>
      <vt:lpstr>Vliv změny ostatních cen na poptávku: substituty a komplementy</vt:lpstr>
      <vt:lpstr>Vliv změny ostatních cen na poptávku: substituty a komplementy</vt:lpstr>
      <vt:lpstr>Vliv změny ostatních cen na poptávku: substituty a komplementy</vt:lpstr>
      <vt:lpstr>Vliv změny ostatních cen na poptávku: substituty a komplementy</vt:lpstr>
      <vt:lpstr>Křížová elasticita poptávky (eCD)</vt:lpstr>
      <vt:lpstr>Křížová elasticita poptávky (eCD)</vt:lpstr>
      <vt:lpstr>Čisté substituty a komplementy</vt:lpstr>
      <vt:lpstr>Čisté substituty a komplementy</vt:lpstr>
      <vt:lpstr>Čisté substituty a komplementy</vt:lpstr>
      <vt:lpstr>Shrnutí vlivu změny cen ostatních statků na křivku poptávky</vt:lpstr>
      <vt:lpstr>Vztahy mezi elasticitami - Součet elasticit </vt:lpstr>
      <vt:lpstr>Vztahy mezi elasticitami - Součet elasticit </vt:lpstr>
      <vt:lpstr>Vztahy mezi elasticitami - Součet elasticit </vt:lpstr>
      <vt:lpstr>Vztahy mezi elasticitami - Součet elasticit </vt:lpstr>
      <vt:lpstr>Elasticita substituce</vt:lpstr>
      <vt:lpstr>Elasticita substituce</vt:lpstr>
      <vt:lpstr>Tržní poptávka</vt:lpstr>
      <vt:lpstr>Tržní poptávka</vt:lpstr>
      <vt:lpstr>Tržní poptávka</vt:lpstr>
      <vt:lpstr>Tržní poptávka</vt:lpstr>
      <vt:lpstr>Efekt módy a snobské spotřeby</vt:lpstr>
      <vt:lpstr>Efekt módy</vt:lpstr>
      <vt:lpstr>Efekt módy</vt:lpstr>
      <vt:lpstr>Efekt snobské spotřeby</vt:lpstr>
      <vt:lpstr>Efekt snobské spotřeby</vt:lpstr>
      <vt:lpstr>Efekt snobské spotřeby</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Drastichová Magdaléna</dc:creator>
  <cp:lastModifiedBy>Drastichová Magdaléna</cp:lastModifiedBy>
  <cp:revision>93</cp:revision>
  <dcterms:created xsi:type="dcterms:W3CDTF">2024-11-26T13:27:00Z</dcterms:created>
  <dcterms:modified xsi:type="dcterms:W3CDTF">2025-02-23T22:16:30Z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3BFEE9E094B848F1BB7145E70E006305_13</vt:lpwstr>
  </property>
  <property fmtid="{D5CDD505-2E9C-101B-9397-08002B2CF9AE}" pid="3" name="KSOProductBuildVer">
    <vt:lpwstr>1033-12.2.0.19805</vt:lpwstr>
  </property>
</Properties>
</file>