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1"/>
  </p:notesMasterIdLst>
  <p:sldIdLst>
    <p:sldId id="256" r:id="rId2"/>
    <p:sldId id="281" r:id="rId3"/>
    <p:sldId id="412" r:id="rId4"/>
    <p:sldId id="723" r:id="rId5"/>
    <p:sldId id="732" r:id="rId6"/>
    <p:sldId id="733" r:id="rId7"/>
    <p:sldId id="734" r:id="rId8"/>
    <p:sldId id="735" r:id="rId9"/>
    <p:sldId id="736" r:id="rId10"/>
    <p:sldId id="737" r:id="rId11"/>
    <p:sldId id="738" r:id="rId12"/>
    <p:sldId id="740" r:id="rId13"/>
    <p:sldId id="747" r:id="rId14"/>
    <p:sldId id="741" r:id="rId15"/>
    <p:sldId id="748" r:id="rId16"/>
    <p:sldId id="742" r:id="rId17"/>
    <p:sldId id="749" r:id="rId18"/>
    <p:sldId id="743" r:id="rId19"/>
    <p:sldId id="750" r:id="rId20"/>
    <p:sldId id="744" r:id="rId21"/>
    <p:sldId id="751" r:id="rId22"/>
    <p:sldId id="746" r:id="rId23"/>
    <p:sldId id="766" r:id="rId24"/>
    <p:sldId id="753" r:id="rId25"/>
    <p:sldId id="752" r:id="rId26"/>
    <p:sldId id="754" r:id="rId27"/>
    <p:sldId id="755" r:id="rId28"/>
    <p:sldId id="756" r:id="rId29"/>
    <p:sldId id="757" r:id="rId30"/>
    <p:sldId id="767" r:id="rId31"/>
    <p:sldId id="768" r:id="rId32"/>
    <p:sldId id="758" r:id="rId33"/>
    <p:sldId id="769" r:id="rId34"/>
    <p:sldId id="770" r:id="rId35"/>
    <p:sldId id="759" r:id="rId36"/>
    <p:sldId id="760" r:id="rId37"/>
    <p:sldId id="771" r:id="rId38"/>
    <p:sldId id="761" r:id="rId39"/>
    <p:sldId id="762" r:id="rId40"/>
    <p:sldId id="763" r:id="rId41"/>
    <p:sldId id="764" r:id="rId42"/>
    <p:sldId id="765" r:id="rId43"/>
    <p:sldId id="585" r:id="rId44"/>
    <p:sldId id="724" r:id="rId45"/>
    <p:sldId id="722" r:id="rId46"/>
    <p:sldId id="725" r:id="rId47"/>
    <p:sldId id="584" r:id="rId48"/>
    <p:sldId id="726" r:id="rId49"/>
    <p:sldId id="729" r:id="rId50"/>
    <p:sldId id="727" r:id="rId51"/>
    <p:sldId id="728" r:id="rId52"/>
    <p:sldId id="635" r:id="rId53"/>
    <p:sldId id="730" r:id="rId54"/>
    <p:sldId id="731" r:id="rId55"/>
    <p:sldId id="334" r:id="rId56"/>
    <p:sldId id="745" r:id="rId57"/>
    <p:sldId id="335" r:id="rId58"/>
    <p:sldId id="336" r:id="rId59"/>
    <p:sldId id="361"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15" autoAdjust="0"/>
    <p:restoredTop sz="63616" autoAdjust="0"/>
  </p:normalViewPr>
  <p:slideViewPr>
    <p:cSldViewPr snapToGrid="0">
      <p:cViewPr varScale="1">
        <p:scale>
          <a:sx n="68" d="100"/>
          <a:sy n="68" d="100"/>
        </p:scale>
        <p:origin x="11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2DA611-F100-429B-B052-9EC1F438761B}" type="datetimeFigureOut">
              <a:rPr lang="en-GB" smtClean="0"/>
              <a:t>29/03/2025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4AD3D-6C93-44BC-9123-10DDA05B8073}"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lang="cs-C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just" rtl="0">
              <a:spcBef>
                <a:spcPts val="0"/>
              </a:spcBef>
              <a:spcAft>
                <a:spcPts val="0"/>
              </a:spcAft>
              <a:buNone/>
            </a:pPr>
            <a:endParaRPr lang="cs-CZ" b="1"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42900" algn="just">
              <a:lnSpc>
                <a:spcPct val="115000"/>
              </a:lnSpc>
              <a:buFont typeface="Wingdings" panose="05000000000000000000" pitchFamily="2" charset="2"/>
              <a:buChar char="Ø"/>
            </a:pPr>
            <a:r>
              <a:rPr lang="cs-CZ" sz="1200" b="1" noProof="0" dirty="0">
                <a:solidFill>
                  <a:schemeClr val="tx1"/>
                </a:solidFill>
                <a:effectLst/>
                <a:latin typeface="Times New Roman" panose="02020603050405020304" pitchFamily="18" charset="0"/>
                <a:cs typeface="Times New Roman" panose="02020603050405020304" pitchFamily="18" charset="0"/>
              </a:rPr>
              <a:t>Dochází-li tedy ve výrobě k růstu produktivity práce (růst průměrného produktu práce), budou průměrné variabilní náklady za předpokladu konstantní mzdové sazby klesat. Bude-li produktivita práce klesat, projeví se to za jinak stejných okolností v růstu průměrných variabilních nákladů. Bude-li produktivita práce klesat, projeví se to za jinak stejných okolností v růstu průměrných variabilních nákladů</a:t>
            </a:r>
            <a:endParaRPr lang="cs-CZ" b="1"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just" rtl="0">
              <a:spcBef>
                <a:spcPts val="0"/>
              </a:spcBef>
              <a:spcAft>
                <a:spcPts val="0"/>
              </a:spcAft>
              <a:buNone/>
            </a:pPr>
            <a:r>
              <a:rPr lang="cs-CZ" b="1" noProof="0" dirty="0"/>
              <a:t>Protože v krátkém období se fixní náklady s růstem výstupu nemění, představují krátkodobé mezní náklady poměr pouze mezi změnou variabilních nákladů a změnou výstupu.</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just" rtl="0">
              <a:spcBef>
                <a:spcPts val="0"/>
              </a:spcBef>
              <a:spcAft>
                <a:spcPts val="0"/>
              </a:spcAft>
              <a:buNone/>
            </a:pPr>
            <a:r>
              <a:rPr lang="cs-CZ" b="1" noProof="0" dirty="0"/>
              <a:t>Vztah mezi mezními a průměrnými náklady: determinovaný vývojem mezních nákladů. Vyrábí-li firma rostoucí výstup s nižšími dodatečnými náklady, než jsou náklady průměrné, průměrné náklady klesají. Naopak, při výrobě rostoucího výstupu s dodatečnými náklady vyššími než průměrnými budou průměrné náklady růst. Funkce průměrných nákladů je protínána v bodě svého minima zespoda rostoucí funkcí mezních nákladů. V tomto bodě jsou mezní a průměrné náklady na výrobu dané velikosti výstupu stejně vysoké.</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just" rtl="0">
              <a:spcBef>
                <a:spcPts val="0"/>
              </a:spcBef>
              <a:spcAft>
                <a:spcPts val="0"/>
              </a:spcAft>
              <a:buNone/>
            </a:pPr>
            <a:r>
              <a:rPr lang="cs-CZ" b="1" noProof="0" dirty="0"/>
              <a:t>Při analýze jednotlivých nákladů v krátkém období jsme vycházeli z toho, že produkční funkce odráží nejprve rostoucí a potom klesající výnosy z variabilního faktoru.</a:t>
            </a:r>
          </a:p>
          <a:p>
            <a:pPr marL="0" lvl="0" indent="0" algn="just" rtl="0">
              <a:spcBef>
                <a:spcPts val="0"/>
              </a:spcBef>
              <a:spcAft>
                <a:spcPts val="0"/>
              </a:spcAft>
              <a:buNone/>
            </a:pPr>
            <a:endParaRPr lang="cs-CZ" b="1" noProof="0" dirty="0"/>
          </a:p>
          <a:p>
            <a:pPr marL="0" lvl="0" indent="0" algn="just" rtl="0">
              <a:spcBef>
                <a:spcPts val="0"/>
              </a:spcBef>
              <a:spcAft>
                <a:spcPts val="0"/>
              </a:spcAft>
              <a:buNone/>
            </a:pPr>
            <a:r>
              <a:rPr lang="cs-CZ" b="1" noProof="0" dirty="0"/>
              <a:t>Rovnice produkční funkce a nákladové funkce mají velmi podobný tvar, ale hodnoty konstant „b“ a „c“ v produkční funkci se nerovnají hodnotám</a:t>
            </a:r>
          </a:p>
          <a:p>
            <a:pPr marL="0" lvl="0" indent="0" algn="just" rtl="0">
              <a:spcBef>
                <a:spcPts val="0"/>
              </a:spcBef>
              <a:spcAft>
                <a:spcPts val="0"/>
              </a:spcAft>
              <a:buNone/>
            </a:pPr>
            <a:r>
              <a:rPr lang="cs-CZ" b="1" noProof="0" dirty="0"/>
              <a:t>konstant „b“ a „c“ v rovnici celkových nákladů.</a:t>
            </a:r>
          </a:p>
          <a:p>
            <a:pPr marL="0" lvl="0" indent="0" algn="just" rtl="0">
              <a:spcBef>
                <a:spcPts val="0"/>
              </a:spcBef>
              <a:spcAft>
                <a:spcPts val="0"/>
              </a:spcAft>
              <a:buNone/>
            </a:pPr>
            <a:endParaRPr lang="cs-CZ" b="1" noProof="0" dirty="0"/>
          </a:p>
          <a:p>
            <a:pPr marL="0" lvl="0" indent="0" algn="just" rtl="0">
              <a:spcBef>
                <a:spcPts val="0"/>
              </a:spcBef>
              <a:spcAft>
                <a:spcPts val="0"/>
              </a:spcAft>
              <a:buNone/>
            </a:pPr>
            <a:r>
              <a:rPr lang="cs-CZ" b="1" noProof="0" dirty="0"/>
              <a:t>Tvar křivky variabilních nákladů je odvozen přímo z produkční funkce. </a:t>
            </a:r>
            <a:r>
              <a:rPr lang="cs-CZ" b="1" noProof="0" dirty="0" err="1"/>
              <a:t>Budemeli</a:t>
            </a:r>
            <a:r>
              <a:rPr lang="cs-CZ" b="1" noProof="0" dirty="0"/>
              <a:t> předpokládat cenu práce w = 100 Kč/jed., potom první jednotka L vytvoří výstup Q1 (obr. a), čemuž odpovídají náklady 100 Kč (obr. c). Druhá jednotka L vytvoří výstup Q2, což znamená náklady 200 Kč. Ze souvislosti mezi obrázky a c je zřejmé, že když roste výstup rostoucím tempem, variabilní náklady rostou klesajícím tempem.</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just" rtl="0">
              <a:spcBef>
                <a:spcPts val="0"/>
              </a:spcBef>
              <a:spcAft>
                <a:spcPts val="0"/>
              </a:spcAft>
              <a:buNone/>
            </a:pPr>
            <a:r>
              <a:rPr lang="cs-CZ" b="1" noProof="0" dirty="0"/>
              <a:t>Při analýze jednotlivých nákladů v krátkém období jsme vycházeli z toho, že produkční funkce odráží nejprve rostoucí a potom klesající výnosy z variabilního faktoru.</a:t>
            </a:r>
          </a:p>
          <a:p>
            <a:pPr marL="0" lvl="0" indent="0" algn="just" rtl="0">
              <a:spcBef>
                <a:spcPts val="0"/>
              </a:spcBef>
              <a:spcAft>
                <a:spcPts val="0"/>
              </a:spcAft>
              <a:buNone/>
            </a:pPr>
            <a:endParaRPr lang="cs-CZ" b="1" noProof="0" dirty="0"/>
          </a:p>
          <a:p>
            <a:pPr marL="0" lvl="0" indent="0" algn="just" rtl="0">
              <a:spcBef>
                <a:spcPts val="0"/>
              </a:spcBef>
              <a:spcAft>
                <a:spcPts val="0"/>
              </a:spcAft>
              <a:buNone/>
            </a:pPr>
            <a:r>
              <a:rPr lang="cs-CZ" b="1" noProof="0" dirty="0"/>
              <a:t>Rovnice produkční funkce a nákladové funkce mají velmi podobný tvar, ale hodnoty konstant „b“ a „c“ v produkční funkci se nerovnají hodnotám</a:t>
            </a:r>
          </a:p>
          <a:p>
            <a:pPr marL="0" lvl="0" indent="0" algn="just" rtl="0">
              <a:spcBef>
                <a:spcPts val="0"/>
              </a:spcBef>
              <a:spcAft>
                <a:spcPts val="0"/>
              </a:spcAft>
              <a:buNone/>
            </a:pPr>
            <a:r>
              <a:rPr lang="cs-CZ" b="1" noProof="0" dirty="0"/>
              <a:t>konstant „b“ a „c“ v rovnici celkových nákladů.</a:t>
            </a:r>
          </a:p>
          <a:p>
            <a:pPr marL="0" lvl="0" indent="0" algn="just" rtl="0">
              <a:spcBef>
                <a:spcPts val="0"/>
              </a:spcBef>
              <a:spcAft>
                <a:spcPts val="0"/>
              </a:spcAft>
              <a:buNone/>
            </a:pPr>
            <a:endParaRPr lang="cs-CZ" b="1" noProof="0" dirty="0"/>
          </a:p>
          <a:p>
            <a:pPr marL="0" lvl="0" indent="0" algn="just" rtl="0">
              <a:spcBef>
                <a:spcPts val="0"/>
              </a:spcBef>
              <a:spcAft>
                <a:spcPts val="0"/>
              </a:spcAft>
              <a:buNone/>
            </a:pPr>
            <a:r>
              <a:rPr lang="cs-CZ" b="1" noProof="0" dirty="0"/>
              <a:t>Směrnice funkce MPL je dvakrát větší (=2c) než směrnice funkce APL (=c). Z toho plyne vztah mezi MC a AVC: směrnice funkce MC (= -2c) je dvakrát větší než směrnice funkce AVC.</a:t>
            </a:r>
          </a:p>
          <a:p>
            <a:pPr marL="0" lvl="0" indent="0" algn="just" rtl="0">
              <a:spcBef>
                <a:spcPts val="0"/>
              </a:spcBef>
              <a:spcAft>
                <a:spcPts val="0"/>
              </a:spcAft>
              <a:buNone/>
            </a:pPr>
            <a:endParaRPr lang="cs-CZ" b="1"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just" rtl="0">
              <a:spcBef>
                <a:spcPts val="0"/>
              </a:spcBef>
              <a:spcAft>
                <a:spcPts val="0"/>
              </a:spcAft>
              <a:buNone/>
            </a:pPr>
            <a:r>
              <a:rPr lang="cs-CZ" b="1" noProof="0" dirty="0"/>
              <a:t>Tvar křivky variabilních nákladů je ovlivněn charakterem produkční funkce. </a:t>
            </a:r>
          </a:p>
          <a:p>
            <a:pPr marL="0" lvl="0" indent="0" algn="just" rtl="0">
              <a:spcBef>
                <a:spcPts val="0"/>
              </a:spcBef>
              <a:spcAft>
                <a:spcPts val="0"/>
              </a:spcAft>
              <a:buNone/>
            </a:pPr>
            <a:r>
              <a:rPr lang="cs-CZ" b="1" noProof="0" dirty="0"/>
              <a:t>Budeme-li opět předpokládat cenu variabilního faktoru w = 100 Kč za jednotku, potom první  jednotka L vytvoří výstup Q1 (obr. a), což je spojeno s variabilními náklady 100 Kč (obr. c). Každá další jednotka L zvýší variabilní náklady o 100 Kč, avšak růst výstupu je </a:t>
            </a:r>
          </a:p>
          <a:p>
            <a:pPr marL="0" lvl="0" indent="0" algn="just" rtl="0">
              <a:spcBef>
                <a:spcPts val="0"/>
              </a:spcBef>
              <a:spcAft>
                <a:spcPts val="0"/>
              </a:spcAft>
              <a:buNone/>
            </a:pPr>
            <a:r>
              <a:rPr lang="cs-CZ" b="1" noProof="0" dirty="0"/>
              <a:t>pomalejší (Q1Q2 &lt; 0Q1; Q2Q3 &lt; Q1Q2 atd.). Tedy roste-li výstup klesajícím tempem, variabilní náklady rostou rostoucím tempem.</a:t>
            </a:r>
          </a:p>
          <a:p>
            <a:pPr marL="0" lvl="0" indent="0" algn="just" rtl="0">
              <a:spcBef>
                <a:spcPts val="0"/>
              </a:spcBef>
              <a:spcAft>
                <a:spcPts val="0"/>
              </a:spcAft>
              <a:buNone/>
            </a:pPr>
            <a:endParaRPr lang="cs-CZ" b="1" noProof="0" dirty="0"/>
          </a:p>
          <a:p>
            <a:pPr marL="0" lvl="0" indent="0" algn="just" rtl="0">
              <a:spcBef>
                <a:spcPts val="0"/>
              </a:spcBef>
              <a:spcAft>
                <a:spcPts val="0"/>
              </a:spcAft>
              <a:buNone/>
            </a:pPr>
            <a:r>
              <a:rPr lang="cs-CZ" b="1" noProof="0" dirty="0"/>
              <a:t>Opět jako v případě rostoucích výnosů z variabilního faktoru dáme do souvislosti obrázky b a d. Protože v podmínkách klesajících výnosů z variabilního vstupu (L) </a:t>
            </a:r>
          </a:p>
          <a:p>
            <a:pPr marL="0" lvl="0" indent="0" algn="just" rtl="0">
              <a:spcBef>
                <a:spcPts val="0"/>
              </a:spcBef>
              <a:spcAft>
                <a:spcPts val="0"/>
              </a:spcAft>
              <a:buNone/>
            </a:pPr>
            <a:r>
              <a:rPr lang="cs-CZ" b="1" noProof="0" dirty="0"/>
              <a:t>klesá MPL, klesá i APL. Ze vztahu AVC = w/APL potom plyne, že při konstantní ceně práce a klesajícím průměrném produktu práce budou průměrné variabilní náklady s růstem výstupu růst.</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just" rtl="0">
              <a:spcBef>
                <a:spcPts val="0"/>
              </a:spcBef>
              <a:spcAft>
                <a:spcPts val="0"/>
              </a:spcAft>
              <a:buNone/>
            </a:pPr>
            <a:r>
              <a:rPr lang="cs-CZ" b="1" noProof="0" dirty="0"/>
              <a:t>Křivka SAC vznikne vertikálním součtem křivek AFC a AVC. Protože však AFC s růstem výstupu klesají a AVC s růstem výstupu rostou, bude výsledný tvar křivky AC </a:t>
            </a:r>
          </a:p>
          <a:p>
            <a:pPr marL="0" lvl="0" indent="0" algn="just" rtl="0">
              <a:spcBef>
                <a:spcPts val="0"/>
              </a:spcBef>
              <a:spcAft>
                <a:spcPts val="0"/>
              </a:spcAft>
              <a:buNone/>
            </a:pPr>
            <a:r>
              <a:rPr lang="cs-CZ" b="1" noProof="0" dirty="0"/>
              <a:t>záviset na vzájemném vztahu mezi poklesem AFC a růstem AVC. Z obrázku vyplývá, že - při malém výstupu (do Q2) je pokles AFC větší než růst AVC, takže křivka AC klesá; </a:t>
            </a:r>
          </a:p>
          <a:p>
            <a:pPr marL="0" lvl="0" indent="0" algn="just" rtl="0">
              <a:spcBef>
                <a:spcPts val="0"/>
              </a:spcBef>
              <a:spcAft>
                <a:spcPts val="0"/>
              </a:spcAft>
              <a:buNone/>
            </a:pPr>
            <a:r>
              <a:rPr lang="cs-CZ" b="1" noProof="0" dirty="0"/>
              <a:t>- při výrobě výstupu Q2 je pokles AFC vyrovnán růstem AVC a křivka AC je ve svém minimu; </a:t>
            </a:r>
          </a:p>
          <a:p>
            <a:pPr marL="0" lvl="0" indent="0" algn="just" rtl="0">
              <a:spcBef>
                <a:spcPts val="0"/>
              </a:spcBef>
              <a:spcAft>
                <a:spcPts val="0"/>
              </a:spcAft>
              <a:buNone/>
            </a:pPr>
            <a:r>
              <a:rPr lang="cs-CZ" b="1" noProof="0" dirty="0"/>
              <a:t>- při výstupu větším než Q2 je růst AVC větší než pokles AFC; proto se křivka AC stáčí nahoru.</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just" rtl="0">
              <a:spcBef>
                <a:spcPts val="0"/>
              </a:spcBef>
              <a:spcAft>
                <a:spcPts val="0"/>
              </a:spcAft>
              <a:buNone/>
            </a:pPr>
            <a:r>
              <a:rPr lang="cs-CZ" b="1" noProof="0" dirty="0"/>
              <a:t>Křivku variabilních nákladů determinuje skutečnost, že každá dodatečná jednotka variabilního vstupu vyvolá stejný růst výstupu (MPL je konstantní). Budeme-li opět předpokládat cenu práce w = 100 Kč za jednotku, potom první jednotka L vytvoří výstup Q1 (obr. a) a bude představovat náklady 100 Kč (obr. c). Druhá jednotka L vytvoří výstup Q2 a jsou s ní spojené variabilní náklady 200 Kč. Mezní produkt 1. jednotky práce je stejně velký jako mezní produkt 2. jednotky práce (0Q1 = Q1Q2). Protože variabilní náklady rostou o stále stejnou částku (100 Kč), je křivka VC lineární.</a:t>
            </a:r>
          </a:p>
          <a:p>
            <a:pPr marL="0" lvl="0" indent="0" algn="just" rtl="0">
              <a:spcBef>
                <a:spcPts val="0"/>
              </a:spcBef>
              <a:spcAft>
                <a:spcPts val="0"/>
              </a:spcAft>
              <a:buNone/>
            </a:pPr>
            <a:r>
              <a:rPr lang="cs-CZ" b="1" noProof="0" dirty="0"/>
              <a:t>To znamená, že při konstantních výnosech z variabilního vstupu jsou průměrné variabilní náklady konstantní. To je zřejmé i ze vztahu AVC = w/APL, kdy w i APL jsou konstantní, takže konstantní jsou i AVC.</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just" rtl="0">
              <a:spcBef>
                <a:spcPts val="0"/>
              </a:spcBef>
              <a:spcAft>
                <a:spcPts val="0"/>
              </a:spcAft>
              <a:buNone/>
            </a:pPr>
            <a:endParaRPr lang="cs-CZ" b="1"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B4AD3D-6C93-44BC-9123-10DDA05B8073}" type="slidenum">
              <a:rPr lang="en-GB" smtClean="0"/>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just" rtl="0">
              <a:spcBef>
                <a:spcPts val="0"/>
              </a:spcBef>
              <a:spcAft>
                <a:spcPts val="0"/>
              </a:spcAft>
              <a:buNone/>
            </a:pPr>
            <a:r>
              <a:rPr lang="cs-CZ" b="1" noProof="0" dirty="0"/>
              <a:t>S růstem výstupu AFC stále klesají.</a:t>
            </a:r>
          </a:p>
          <a:p>
            <a:pPr marL="0" lvl="0" indent="0" algn="just" rtl="0">
              <a:spcBef>
                <a:spcPts val="0"/>
              </a:spcBef>
              <a:spcAft>
                <a:spcPts val="0"/>
              </a:spcAft>
              <a:buNone/>
            </a:pPr>
            <a:endParaRPr lang="cs-CZ" b="1" noProof="0" dirty="0"/>
          </a:p>
          <a:p>
            <a:pPr marL="0" lvl="0" indent="0" algn="just" rtl="0">
              <a:spcBef>
                <a:spcPts val="0"/>
              </a:spcBef>
              <a:spcAft>
                <a:spcPts val="0"/>
              </a:spcAft>
              <a:buNone/>
            </a:pPr>
            <a:r>
              <a:rPr lang="cs-CZ" b="1" noProof="0" dirty="0"/>
              <a:t>Vyjdeme-li ze vztahu AVC = w/APL a předpokládáme-li konstantní w, potom: </a:t>
            </a:r>
          </a:p>
          <a:p>
            <a:pPr marL="0" lvl="0" indent="0" algn="just" rtl="0">
              <a:spcBef>
                <a:spcPts val="0"/>
              </a:spcBef>
              <a:spcAft>
                <a:spcPts val="0"/>
              </a:spcAft>
              <a:buNone/>
            </a:pPr>
            <a:r>
              <a:rPr lang="cs-CZ" b="1" noProof="0" dirty="0"/>
              <a:t>- jestliže APL roste (obr. b), AVC klesají (obr. d), </a:t>
            </a:r>
          </a:p>
          <a:p>
            <a:pPr marL="0" lvl="0" indent="0" algn="just" rtl="0">
              <a:spcBef>
                <a:spcPts val="0"/>
              </a:spcBef>
              <a:spcAft>
                <a:spcPts val="0"/>
              </a:spcAft>
              <a:buNone/>
            </a:pPr>
            <a:r>
              <a:rPr lang="cs-CZ" b="1" noProof="0" dirty="0"/>
              <a:t>- jestliže APL klesá (obr. b), AVC rostou (obr. d), </a:t>
            </a:r>
          </a:p>
          <a:p>
            <a:pPr marL="0" lvl="0" indent="0" algn="just" rtl="0">
              <a:spcBef>
                <a:spcPts val="0"/>
              </a:spcBef>
              <a:spcAft>
                <a:spcPts val="0"/>
              </a:spcAft>
              <a:buNone/>
            </a:pPr>
            <a:r>
              <a:rPr lang="cs-CZ" b="1" noProof="0" dirty="0"/>
              <a:t>- minimální úrovně dosahují AVC při výrobě výstupu Q2 (obr. d), což je výstup, při kterém je APL maximální (při zapojení L2 jednotek práce na obrázku b)</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just" rtl="0">
              <a:spcBef>
                <a:spcPts val="0"/>
              </a:spcBef>
              <a:spcAft>
                <a:spcPts val="0"/>
              </a:spcAft>
              <a:buNone/>
            </a:pPr>
            <a:endParaRPr lang="cs-CZ" b="1"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r>
              <a:rPr lang="pl-PL" sz="1800" b="1" i="0" u="none" strike="noStrike" baseline="0" dirty="0">
                <a:latin typeface="Arial,Bold"/>
              </a:rPr>
              <a:t>Náklady firmy v dlouhém období</a:t>
            </a:r>
          </a:p>
          <a:p>
            <a:pPr algn="l"/>
            <a:r>
              <a:rPr lang="en-GB" sz="1800" b="0" i="0" u="none" strike="noStrike" baseline="0" dirty="0">
                <a:latin typeface="TimesNewRoman"/>
              </a:rPr>
              <a:t>V </a:t>
            </a:r>
            <a:r>
              <a:rPr lang="en-GB" sz="1800" b="0" i="0" u="none" strike="noStrike" baseline="0" dirty="0" err="1">
                <a:latin typeface="TimesNewRoman"/>
              </a:rPr>
              <a:t>dlouhém</a:t>
            </a:r>
            <a:r>
              <a:rPr lang="en-GB" sz="1800" b="0" i="0" u="none" strike="noStrike" baseline="0" dirty="0">
                <a:latin typeface="TimesNewRoman"/>
              </a:rPr>
              <a:t> </a:t>
            </a:r>
            <a:r>
              <a:rPr lang="en-GB" sz="1800" b="0" i="0" u="none" strike="noStrike" baseline="0" dirty="0" err="1">
                <a:latin typeface="TimesNewRoman"/>
              </a:rPr>
              <a:t>období</a:t>
            </a:r>
            <a:r>
              <a:rPr lang="en-GB" sz="1800" b="0" i="0" u="none" strike="noStrike" baseline="0" dirty="0">
                <a:latin typeface="TimesNewRoman"/>
              </a:rPr>
              <a:t> </a:t>
            </a:r>
            <a:r>
              <a:rPr lang="en-GB" sz="1800" b="0" i="0" u="none" strike="noStrike" baseline="0" dirty="0" err="1">
                <a:latin typeface="TimesNewRoman"/>
              </a:rPr>
              <a:t>jsou</a:t>
            </a:r>
            <a:r>
              <a:rPr lang="en-GB" sz="1800" b="0" i="0" u="none" strike="noStrike" baseline="0" dirty="0">
                <a:latin typeface="TimesNewRoman"/>
              </a:rPr>
              <a:t> </a:t>
            </a:r>
            <a:r>
              <a:rPr lang="en-GB" sz="1800" b="0" i="0" u="none" strike="noStrike" baseline="0" dirty="0" err="1">
                <a:latin typeface="TimesNewRoman"/>
              </a:rPr>
              <a:t>variabilní</a:t>
            </a:r>
            <a:r>
              <a:rPr lang="en-GB" sz="1800" b="0" i="0" u="none" strike="noStrike" baseline="0" dirty="0">
                <a:latin typeface="TimesNewRoman"/>
              </a:rPr>
              <a:t> </a:t>
            </a:r>
            <a:r>
              <a:rPr lang="en-GB" sz="1800" b="0" i="0" u="none" strike="noStrike" baseline="0" dirty="0" err="1">
                <a:latin typeface="TimesNewRoman"/>
              </a:rPr>
              <a:t>všechny</a:t>
            </a:r>
            <a:r>
              <a:rPr lang="en-GB" sz="1800" b="0" i="0" u="none" strike="noStrike" baseline="0" dirty="0">
                <a:latin typeface="TimesNewRoman"/>
              </a:rPr>
              <a:t> </a:t>
            </a:r>
            <a:r>
              <a:rPr lang="en-GB" sz="1800" b="0" i="0" u="none" strike="noStrike" baseline="0" dirty="0" err="1">
                <a:latin typeface="TimesNewRoman"/>
              </a:rPr>
              <a:t>vstupy</a:t>
            </a:r>
            <a:r>
              <a:rPr lang="en-GB" sz="1800" b="0" i="0" u="none" strike="noStrike" baseline="0" dirty="0">
                <a:latin typeface="TimesNewRoman"/>
              </a:rPr>
              <a:t>, </a:t>
            </a:r>
            <a:r>
              <a:rPr lang="en-GB" sz="1800" b="0" i="0" u="none" strike="noStrike" baseline="0" dirty="0" err="1">
                <a:latin typeface="TimesNewRoman"/>
              </a:rPr>
              <a:t>které</a:t>
            </a:r>
            <a:r>
              <a:rPr lang="cs-CZ" sz="1800" b="0" i="0" u="none" strike="noStrike" baseline="0" dirty="0">
                <a:latin typeface="TimesNewRoman"/>
              </a:rPr>
              <a:t> </a:t>
            </a:r>
            <a:r>
              <a:rPr lang="en-GB" sz="1800" b="0" i="0" u="none" strike="noStrike" baseline="0" dirty="0" err="1">
                <a:latin typeface="TimesNewRoman"/>
              </a:rPr>
              <a:t>firma</a:t>
            </a:r>
            <a:r>
              <a:rPr lang="en-GB" sz="1800" b="0" i="0" u="none" strike="noStrike" baseline="0" dirty="0">
                <a:latin typeface="TimesNewRoman"/>
              </a:rPr>
              <a:t> </a:t>
            </a:r>
            <a:r>
              <a:rPr lang="en-GB" sz="1800" b="0" i="0" u="none" strike="noStrike" baseline="0" dirty="0" err="1">
                <a:latin typeface="TimesNewRoman"/>
              </a:rPr>
              <a:t>používá</a:t>
            </a:r>
            <a:r>
              <a:rPr lang="en-GB" sz="1800" b="0" i="0" u="none" strike="noStrike" baseline="0" dirty="0">
                <a:latin typeface="TimesNewRoman"/>
              </a:rPr>
              <a:t>, </a:t>
            </a:r>
            <a:r>
              <a:rPr lang="en-GB" sz="1800" b="0" i="0" u="none" strike="noStrike" baseline="0" dirty="0" err="1">
                <a:latin typeface="TimesNewRoman"/>
              </a:rPr>
              <a:t>tzn</a:t>
            </a:r>
            <a:r>
              <a:rPr lang="en-GB" sz="1800" b="0" i="0" u="none" strike="noStrike" baseline="0" dirty="0">
                <a:latin typeface="TimesNewRoman"/>
              </a:rPr>
              <a:t>. v </a:t>
            </a:r>
            <a:r>
              <a:rPr lang="en-GB" sz="1800" b="0" i="0" u="none" strike="noStrike" baseline="0" dirty="0" err="1">
                <a:latin typeface="TimesNewRoman"/>
              </a:rPr>
              <a:t>případě</a:t>
            </a:r>
            <a:r>
              <a:rPr lang="en-GB" sz="1800" b="0" i="0" u="none" strike="noStrike" baseline="0" dirty="0">
                <a:latin typeface="TimesNewRoman"/>
              </a:rPr>
              <a:t> </a:t>
            </a:r>
            <a:r>
              <a:rPr lang="en-GB" sz="1800" b="0" i="0" u="none" strike="noStrike" baseline="0" dirty="0" err="1">
                <a:latin typeface="TimesNewRoman"/>
              </a:rPr>
              <a:t>dvou</a:t>
            </a:r>
            <a:r>
              <a:rPr lang="en-GB" sz="1800" b="0" i="0" u="none" strike="noStrike" baseline="0" dirty="0">
                <a:latin typeface="TimesNewRoman"/>
              </a:rPr>
              <a:t> </a:t>
            </a:r>
            <a:r>
              <a:rPr lang="en-GB" sz="1800" b="0" i="0" u="none" strike="noStrike" baseline="0" dirty="0" err="1">
                <a:latin typeface="TimesNewRoman"/>
              </a:rPr>
              <a:t>výrobních</a:t>
            </a:r>
            <a:r>
              <a:rPr lang="en-GB" sz="1800" b="0" i="0" u="none" strike="noStrike" baseline="0" dirty="0">
                <a:latin typeface="TimesNewRoman"/>
              </a:rPr>
              <a:t> </a:t>
            </a:r>
            <a:r>
              <a:rPr lang="en-GB" sz="1800" b="0" i="0" u="none" strike="noStrike" baseline="0" dirty="0" err="1">
                <a:latin typeface="TimesNewRoman"/>
              </a:rPr>
              <a:t>faktorů</a:t>
            </a:r>
            <a:r>
              <a:rPr lang="en-GB" sz="1800" b="0" i="0" u="none" strike="noStrike" baseline="0" dirty="0">
                <a:latin typeface="TimesNewRoman"/>
              </a:rPr>
              <a:t> </a:t>
            </a:r>
            <a:r>
              <a:rPr lang="en-GB" sz="1800" b="0" i="0" u="none" strike="noStrike" baseline="0" dirty="0" err="1">
                <a:latin typeface="TimesNewRoman"/>
              </a:rPr>
              <a:t>může</a:t>
            </a:r>
            <a:r>
              <a:rPr lang="en-GB" sz="1800" b="0" i="0" u="none" strike="noStrike" baseline="0" dirty="0">
                <a:latin typeface="TimesNewRoman"/>
              </a:rPr>
              <a:t> </a:t>
            </a:r>
            <a:r>
              <a:rPr lang="en-GB" sz="1800" b="0" i="0" u="none" strike="noStrike" baseline="0" dirty="0" err="1">
                <a:latin typeface="TimesNewRoman"/>
              </a:rPr>
              <a:t>firma</a:t>
            </a:r>
            <a:r>
              <a:rPr lang="en-GB" sz="1800" b="0" i="0" u="none" strike="noStrike" baseline="0" dirty="0">
                <a:latin typeface="TimesNewRoman"/>
              </a:rPr>
              <a:t> </a:t>
            </a:r>
            <a:r>
              <a:rPr lang="en-GB" sz="1800" b="0" i="0" u="none" strike="noStrike" baseline="0" dirty="0" err="1">
                <a:latin typeface="TimesNewRoman"/>
              </a:rPr>
              <a:t>měnit</a:t>
            </a:r>
            <a:r>
              <a:rPr lang="en-GB" sz="1800" b="0" i="0" u="none" strike="noStrike" baseline="0" dirty="0">
                <a:latin typeface="TimesNewRoman"/>
              </a:rPr>
              <a:t> jak </a:t>
            </a:r>
            <a:r>
              <a:rPr lang="en-GB" sz="1800" b="0" i="0" u="none" strike="noStrike" baseline="0" dirty="0" err="1">
                <a:latin typeface="TimesNewRoman"/>
              </a:rPr>
              <a:t>objem</a:t>
            </a:r>
            <a:r>
              <a:rPr lang="en-GB" sz="1800" b="0" i="0" u="none" strike="noStrike" baseline="0" dirty="0">
                <a:latin typeface="TimesNewRoman"/>
              </a:rPr>
              <a:t> </a:t>
            </a:r>
            <a:r>
              <a:rPr lang="en-GB" sz="1800" b="0" i="0" u="none" strike="noStrike" baseline="0" dirty="0" err="1">
                <a:latin typeface="TimesNewRoman"/>
              </a:rPr>
              <a:t>práce</a:t>
            </a:r>
            <a:r>
              <a:rPr lang="en-GB" sz="1800" b="0" i="0" u="none" strike="noStrike" baseline="0" dirty="0">
                <a:latin typeface="TimesNewRoman"/>
              </a:rPr>
              <a:t>, </a:t>
            </a:r>
            <a:r>
              <a:rPr lang="en-GB" sz="1800" b="0" i="0" u="none" strike="noStrike" baseline="0" dirty="0" err="1">
                <a:latin typeface="TimesNewRoman"/>
              </a:rPr>
              <a:t>tak</a:t>
            </a:r>
            <a:r>
              <a:rPr lang="cs-CZ" sz="1800" b="0" i="0" u="none" strike="noStrike" baseline="0" dirty="0">
                <a:latin typeface="TimesNewRoman"/>
              </a:rPr>
              <a:t> </a:t>
            </a:r>
            <a:r>
              <a:rPr lang="en-GB" sz="1800" b="0" i="0" u="none" strike="noStrike" baseline="0" dirty="0" err="1">
                <a:latin typeface="TimesNewRoman"/>
              </a:rPr>
              <a:t>objem</a:t>
            </a:r>
            <a:r>
              <a:rPr lang="en-GB" sz="1800" b="0" i="0" u="none" strike="noStrike" baseline="0" dirty="0">
                <a:latin typeface="TimesNewRoman"/>
              </a:rPr>
              <a:t> </a:t>
            </a:r>
            <a:r>
              <a:rPr lang="en-GB" sz="1800" b="0" i="0" u="none" strike="noStrike" baseline="0" dirty="0" err="1">
                <a:latin typeface="TimesNewRoman"/>
              </a:rPr>
              <a:t>kapitálu</a:t>
            </a:r>
            <a:r>
              <a:rPr lang="en-GB" sz="1800" b="0" i="0" u="none" strike="noStrike" baseline="0" dirty="0">
                <a:latin typeface="TimesNewRoman"/>
              </a:rPr>
              <a:t>. V </a:t>
            </a:r>
            <a:r>
              <a:rPr lang="en-GB" sz="1800" b="0" i="0" u="none" strike="noStrike" baseline="0" dirty="0" err="1">
                <a:latin typeface="TimesNewRoman"/>
              </a:rPr>
              <a:t>dlouhém</a:t>
            </a:r>
            <a:r>
              <a:rPr lang="en-GB" sz="1800" b="0" i="0" u="none" strike="noStrike" baseline="0" dirty="0">
                <a:latin typeface="TimesNewRoman"/>
              </a:rPr>
              <a:t> </a:t>
            </a:r>
            <a:r>
              <a:rPr lang="en-GB" sz="1800" b="0" i="0" u="none" strike="noStrike" baseline="0" dirty="0" err="1">
                <a:latin typeface="TimesNewRoman"/>
              </a:rPr>
              <a:t>období</a:t>
            </a:r>
            <a:r>
              <a:rPr lang="en-GB" sz="1800" b="0" i="0" u="none" strike="noStrike" baseline="0" dirty="0">
                <a:latin typeface="TimesNewRoman"/>
              </a:rPr>
              <a:t> </a:t>
            </a:r>
            <a:r>
              <a:rPr lang="en-GB" sz="1800" b="0" i="0" u="none" strike="noStrike" baseline="0" dirty="0" err="1">
                <a:latin typeface="TimesNewRoman"/>
              </a:rPr>
              <a:t>existují</a:t>
            </a:r>
            <a:r>
              <a:rPr lang="en-GB" sz="1800" b="0" i="0" u="none" strike="noStrike" baseline="0" dirty="0">
                <a:latin typeface="TimesNewRoman"/>
              </a:rPr>
              <a:t> </a:t>
            </a:r>
            <a:r>
              <a:rPr lang="en-GB" sz="1800" b="0" i="0" u="none" strike="noStrike" baseline="0" dirty="0" err="1">
                <a:latin typeface="TimesNewRoman"/>
              </a:rPr>
              <a:t>stejné</a:t>
            </a:r>
            <a:r>
              <a:rPr lang="en-GB" sz="1800" b="0" i="0" u="none" strike="noStrike" baseline="0" dirty="0">
                <a:latin typeface="TimesNewRoman"/>
              </a:rPr>
              <a:t> </a:t>
            </a:r>
            <a:r>
              <a:rPr lang="en-GB" sz="1800" b="0" i="0" u="none" strike="noStrike" baseline="0" dirty="0" err="1">
                <a:latin typeface="TimesNewRoman"/>
              </a:rPr>
              <a:t>druhy</a:t>
            </a:r>
            <a:r>
              <a:rPr lang="en-GB" sz="1800" b="0" i="0" u="none" strike="noStrike" baseline="0" dirty="0">
                <a:latin typeface="TimesNewRoman"/>
              </a:rPr>
              <a:t> </a:t>
            </a:r>
            <a:r>
              <a:rPr lang="en-GB" sz="1800" b="0" i="0" u="none" strike="noStrike" baseline="0" dirty="0" err="1">
                <a:latin typeface="TimesNewRoman"/>
              </a:rPr>
              <a:t>nákladů</a:t>
            </a:r>
            <a:r>
              <a:rPr lang="en-GB" sz="1800" b="0" i="0" u="none" strike="noStrike" baseline="0" dirty="0">
                <a:latin typeface="TimesNewRoman"/>
              </a:rPr>
              <a:t> </a:t>
            </a:r>
            <a:r>
              <a:rPr lang="en-GB" sz="1800" b="0" i="0" u="none" strike="noStrike" baseline="0" dirty="0" err="1">
                <a:latin typeface="TimesNewRoman"/>
              </a:rPr>
              <a:t>jako</a:t>
            </a:r>
            <a:r>
              <a:rPr lang="en-GB" sz="1800" b="0" i="0" u="none" strike="noStrike" baseline="0" dirty="0">
                <a:latin typeface="TimesNewRoman"/>
              </a:rPr>
              <a:t> v </a:t>
            </a:r>
            <a:r>
              <a:rPr lang="en-GB" sz="1800" b="0" i="0" u="none" strike="noStrike" baseline="0" dirty="0" err="1">
                <a:latin typeface="TimesNewRoman"/>
              </a:rPr>
              <a:t>krátkém</a:t>
            </a:r>
            <a:r>
              <a:rPr lang="en-GB" sz="1800" b="0" i="0" u="none" strike="noStrike" baseline="0" dirty="0">
                <a:latin typeface="TimesNewRoman"/>
              </a:rPr>
              <a:t> </a:t>
            </a:r>
            <a:r>
              <a:rPr lang="en-GB" sz="1800" b="0" i="0" u="none" strike="noStrike" baseline="0" dirty="0" err="1">
                <a:latin typeface="TimesNewRoman"/>
              </a:rPr>
              <a:t>období</a:t>
            </a:r>
            <a:r>
              <a:rPr lang="en-GB" sz="1800" b="0" i="0" u="none" strike="noStrike" baseline="0" dirty="0">
                <a:latin typeface="TimesNewRoman"/>
              </a:rPr>
              <a:t>:</a:t>
            </a:r>
            <a:r>
              <a:rPr lang="cs-CZ" sz="1800" b="0" i="0" u="none" strike="noStrike" baseline="0" dirty="0">
                <a:latin typeface="TimesNewRoman"/>
              </a:rPr>
              <a:t> </a:t>
            </a:r>
            <a:r>
              <a:rPr lang="en-GB" sz="1800" b="0" i="0" u="none" strike="noStrike" baseline="0" dirty="0" err="1">
                <a:latin typeface="TimesNewRoman"/>
              </a:rPr>
              <a:t>celkové</a:t>
            </a:r>
            <a:r>
              <a:rPr lang="en-GB" sz="1800" b="0" i="0" u="none" strike="noStrike" baseline="0" dirty="0">
                <a:latin typeface="TimesNewRoman"/>
              </a:rPr>
              <a:t> </a:t>
            </a:r>
            <a:r>
              <a:rPr lang="en-GB" sz="1800" b="0" i="0" u="none" strike="noStrike" baseline="0" dirty="0" err="1">
                <a:latin typeface="TimesNewRoman"/>
              </a:rPr>
              <a:t>náklady</a:t>
            </a:r>
            <a:r>
              <a:rPr lang="en-GB" sz="1800" b="0" i="0" u="none" strike="noStrike" baseline="0" dirty="0">
                <a:latin typeface="TimesNewRoman"/>
              </a:rPr>
              <a:t> (ty </a:t>
            </a:r>
            <a:r>
              <a:rPr lang="en-GB" sz="1800" b="0" i="0" u="none" strike="noStrike" baseline="0" dirty="0" err="1">
                <a:latin typeface="TimesNewRoman"/>
              </a:rPr>
              <a:t>však</a:t>
            </a:r>
            <a:r>
              <a:rPr lang="en-GB" sz="1800" b="0" i="0" u="none" strike="noStrike" baseline="0" dirty="0">
                <a:latin typeface="TimesNewRoman"/>
              </a:rPr>
              <a:t> </a:t>
            </a:r>
            <a:r>
              <a:rPr lang="en-GB" sz="1800" b="0" i="0" u="none" strike="noStrike" baseline="0" dirty="0" err="1">
                <a:latin typeface="TimesNewRoman"/>
              </a:rPr>
              <a:t>nemůžeme</a:t>
            </a:r>
            <a:r>
              <a:rPr lang="en-GB" sz="1800" b="0" i="0" u="none" strike="noStrike" baseline="0" dirty="0">
                <a:latin typeface="TimesNewRoman"/>
              </a:rPr>
              <a:t> </a:t>
            </a:r>
            <a:r>
              <a:rPr lang="en-GB" sz="1800" b="0" i="0" u="none" strike="noStrike" baseline="0" dirty="0" err="1">
                <a:latin typeface="TimesNewRoman"/>
              </a:rPr>
              <a:t>dělit</a:t>
            </a:r>
            <a:r>
              <a:rPr lang="en-GB" sz="1800" b="0" i="0" u="none" strike="noStrike" baseline="0" dirty="0">
                <a:latin typeface="TimesNewRoman"/>
              </a:rPr>
              <a:t> </a:t>
            </a:r>
            <a:r>
              <a:rPr lang="en-GB" sz="1800" b="0" i="0" u="none" strike="noStrike" baseline="0" dirty="0" err="1">
                <a:latin typeface="TimesNewRoman"/>
              </a:rPr>
              <a:t>na</a:t>
            </a:r>
            <a:r>
              <a:rPr lang="en-GB" sz="1800" b="0" i="0" u="none" strike="noStrike" baseline="0" dirty="0">
                <a:latin typeface="TimesNewRoman"/>
              </a:rPr>
              <a:t> </a:t>
            </a:r>
            <a:r>
              <a:rPr lang="en-GB" sz="1800" b="0" i="0" u="none" strike="noStrike" baseline="0" dirty="0" err="1">
                <a:latin typeface="TimesNewRoman"/>
              </a:rPr>
              <a:t>fixní</a:t>
            </a:r>
            <a:r>
              <a:rPr lang="en-GB" sz="1800" b="0" i="0" u="none" strike="noStrike" baseline="0" dirty="0">
                <a:latin typeface="TimesNewRoman"/>
              </a:rPr>
              <a:t> a </a:t>
            </a:r>
            <a:r>
              <a:rPr lang="en-GB" sz="1800" b="0" i="0" u="none" strike="noStrike" baseline="0" dirty="0" err="1">
                <a:latin typeface="TimesNewRoman"/>
              </a:rPr>
              <a:t>variabilní</a:t>
            </a:r>
            <a:r>
              <a:rPr lang="en-GB" sz="1800" b="0" i="0" u="none" strike="noStrike" baseline="0" dirty="0">
                <a:latin typeface="TimesNewRoman"/>
              </a:rPr>
              <a:t> </a:t>
            </a:r>
            <a:r>
              <a:rPr lang="en-GB" sz="1800" b="0" i="0" u="none" strike="noStrike" baseline="0" dirty="0" err="1">
                <a:latin typeface="TimesNewRoman"/>
              </a:rPr>
              <a:t>jako</a:t>
            </a:r>
            <a:r>
              <a:rPr lang="en-GB" sz="1800" b="0" i="0" u="none" strike="noStrike" baseline="0" dirty="0">
                <a:latin typeface="TimesNewRoman"/>
              </a:rPr>
              <a:t> v </a:t>
            </a:r>
            <a:r>
              <a:rPr lang="en-GB" sz="1800" b="0" i="0" u="none" strike="noStrike" baseline="0" dirty="0" err="1">
                <a:latin typeface="TimesNewRoman"/>
              </a:rPr>
              <a:t>krátkém</a:t>
            </a:r>
            <a:r>
              <a:rPr lang="en-GB" sz="1800" b="0" i="0" u="none" strike="noStrike" baseline="0" dirty="0">
                <a:latin typeface="TimesNewRoman"/>
              </a:rPr>
              <a:t> </a:t>
            </a:r>
            <a:r>
              <a:rPr lang="en-GB" sz="1800" b="0" i="0" u="none" strike="noStrike" baseline="0" dirty="0" err="1">
                <a:latin typeface="TimesNewRoman"/>
              </a:rPr>
              <a:t>období</a:t>
            </a:r>
            <a:r>
              <a:rPr lang="en-GB" sz="1800" b="0" i="0" u="none" strike="noStrike" baseline="0" dirty="0">
                <a:latin typeface="TimesNewRoman"/>
              </a:rPr>
              <a:t>, </a:t>
            </a:r>
            <a:r>
              <a:rPr lang="en-GB" sz="1800" b="0" i="0" u="none" strike="noStrike" baseline="0" dirty="0" err="1">
                <a:latin typeface="TimesNewRoman"/>
              </a:rPr>
              <a:t>protože</a:t>
            </a:r>
            <a:endParaRPr lang="en-GB" sz="1800" b="0" i="0" u="none" strike="noStrike" baseline="0" dirty="0">
              <a:latin typeface="TimesNewRoman"/>
            </a:endParaRPr>
          </a:p>
          <a:p>
            <a:pPr algn="l"/>
            <a:r>
              <a:rPr lang="en-GB" sz="1800" b="0" i="0" u="none" strike="noStrike" baseline="0" dirty="0" err="1">
                <a:latin typeface="TimesNewRoman"/>
              </a:rPr>
              <a:t>všechny</a:t>
            </a:r>
            <a:r>
              <a:rPr lang="en-GB" sz="1800" b="0" i="0" u="none" strike="noStrike" baseline="0" dirty="0">
                <a:latin typeface="TimesNewRoman"/>
              </a:rPr>
              <a:t> </a:t>
            </a:r>
            <a:r>
              <a:rPr lang="en-GB" sz="1800" b="0" i="0" u="none" strike="noStrike" baseline="0" dirty="0" err="1">
                <a:latin typeface="TimesNewRoman"/>
              </a:rPr>
              <a:t>náklady</a:t>
            </a:r>
            <a:r>
              <a:rPr lang="en-GB" sz="1800" b="0" i="0" u="none" strike="noStrike" baseline="0" dirty="0">
                <a:latin typeface="TimesNewRoman"/>
              </a:rPr>
              <a:t> </a:t>
            </a:r>
            <a:r>
              <a:rPr lang="en-GB" sz="1800" b="0" i="0" u="none" strike="noStrike" baseline="0" dirty="0" err="1">
                <a:latin typeface="TimesNewRoman"/>
              </a:rPr>
              <a:t>jsou</a:t>
            </a:r>
            <a:r>
              <a:rPr lang="en-GB" sz="1800" b="0" i="0" u="none" strike="noStrike" baseline="0" dirty="0">
                <a:latin typeface="TimesNewRoman"/>
              </a:rPr>
              <a:t> v </a:t>
            </a:r>
            <a:r>
              <a:rPr lang="en-GB" sz="1800" b="0" i="0" u="none" strike="noStrike" baseline="0" dirty="0" err="1">
                <a:latin typeface="TimesNewRoman"/>
              </a:rPr>
              <a:t>dlouhém</a:t>
            </a:r>
            <a:r>
              <a:rPr lang="en-GB" sz="1800" b="0" i="0" u="none" strike="noStrike" baseline="0" dirty="0">
                <a:latin typeface="TimesNewRoman"/>
              </a:rPr>
              <a:t> </a:t>
            </a:r>
            <a:r>
              <a:rPr lang="en-GB" sz="1800" b="0" i="0" u="none" strike="noStrike" baseline="0" dirty="0" err="1">
                <a:latin typeface="TimesNewRoman"/>
              </a:rPr>
              <a:t>období</a:t>
            </a:r>
            <a:r>
              <a:rPr lang="en-GB" sz="1800" b="0" i="0" u="none" strike="noStrike" baseline="0" dirty="0">
                <a:latin typeface="TimesNewRoman"/>
              </a:rPr>
              <a:t> </a:t>
            </a:r>
            <a:r>
              <a:rPr lang="en-GB" sz="1800" b="0" i="0" u="none" strike="noStrike" baseline="0" dirty="0" err="1">
                <a:latin typeface="TimesNewRoman"/>
              </a:rPr>
              <a:t>variabilní</a:t>
            </a:r>
            <a:r>
              <a:rPr lang="en-GB" sz="1800" b="0" i="0" u="none" strike="noStrike" baseline="0" dirty="0">
                <a:latin typeface="TimesNewRoman"/>
              </a:rPr>
              <a:t>) a </a:t>
            </a:r>
            <a:r>
              <a:rPr lang="en-GB" sz="1800" b="0" i="0" u="none" strike="noStrike" baseline="0" dirty="0" err="1">
                <a:latin typeface="TimesNewRoman"/>
              </a:rPr>
              <a:t>jednotkové</a:t>
            </a:r>
            <a:r>
              <a:rPr lang="en-GB" sz="1800" b="0" i="0" u="none" strike="noStrike" baseline="0" dirty="0">
                <a:latin typeface="TimesNewRoman"/>
              </a:rPr>
              <a:t> </a:t>
            </a:r>
            <a:r>
              <a:rPr lang="en-GB" sz="1800" b="0" i="0" u="none" strike="noStrike" baseline="0" dirty="0" err="1">
                <a:latin typeface="TimesNewRoman"/>
              </a:rPr>
              <a:t>náklady</a:t>
            </a:r>
            <a:r>
              <a:rPr lang="en-GB" sz="1800" b="0" i="0" u="none" strike="noStrike" baseline="0" dirty="0">
                <a:latin typeface="TimesNewRoman"/>
              </a:rPr>
              <a:t> (</a:t>
            </a:r>
            <a:r>
              <a:rPr lang="en-GB" sz="1800" b="0" i="0" u="none" strike="noStrike" baseline="0" dirty="0" err="1">
                <a:latin typeface="TimesNewRoman"/>
              </a:rPr>
              <a:t>průměrné</a:t>
            </a:r>
            <a:r>
              <a:rPr lang="en-GB" sz="1800" b="0" i="0" u="none" strike="noStrike" baseline="0" dirty="0">
                <a:latin typeface="TimesNewRoman"/>
              </a:rPr>
              <a:t> a </a:t>
            </a:r>
            <a:r>
              <a:rPr lang="en-GB" sz="1800" b="0" i="0" u="none" strike="noStrike" baseline="0" dirty="0" err="1">
                <a:latin typeface="TimesNewRoman"/>
              </a:rPr>
              <a:t>mezní</a:t>
            </a:r>
            <a:r>
              <a:rPr lang="en-GB" sz="1800" b="0" i="0" u="none" strike="noStrike" baseline="0" dirty="0">
                <a:latin typeface="TimesNewRoman"/>
              </a:rPr>
              <a:t>).</a:t>
            </a:r>
          </a:p>
          <a:p>
            <a:pPr algn="l"/>
            <a:r>
              <a:rPr lang="cs-CZ" sz="1800" b="0" i="0" u="none" strike="noStrike" baseline="0" dirty="0">
                <a:latin typeface="TimesNewRoman"/>
              </a:rPr>
              <a:t>V</a:t>
            </a:r>
            <a:r>
              <a:rPr lang="en-GB" sz="1800" b="0" i="0" u="none" strike="noStrike" baseline="0" dirty="0" err="1">
                <a:latin typeface="TimesNewRoman"/>
              </a:rPr>
              <a:t>yrábí</a:t>
            </a:r>
            <a:r>
              <a:rPr lang="en-GB" sz="1800" b="0" i="0" u="none" strike="noStrike" baseline="0" dirty="0">
                <a:latin typeface="TimesNewRoman"/>
              </a:rPr>
              <a:t>-li </a:t>
            </a:r>
            <a:r>
              <a:rPr lang="en-GB" sz="1800" b="0" i="0" u="none" strike="noStrike" baseline="0" dirty="0" err="1">
                <a:latin typeface="TimesNewRoman"/>
              </a:rPr>
              <a:t>firma</a:t>
            </a:r>
            <a:r>
              <a:rPr lang="en-GB" sz="1800" b="0" i="0" u="none" strike="noStrike" baseline="0" dirty="0">
                <a:latin typeface="TimesNewRoman"/>
              </a:rPr>
              <a:t> </a:t>
            </a:r>
            <a:r>
              <a:rPr lang="en-GB" sz="1800" b="0" i="0" u="none" strike="noStrike" baseline="0" dirty="0" err="1">
                <a:latin typeface="TimesNewRoman"/>
              </a:rPr>
              <a:t>rostoucí</a:t>
            </a:r>
            <a:r>
              <a:rPr lang="en-GB" sz="1800" b="0" i="0" u="none" strike="noStrike" baseline="0" dirty="0">
                <a:latin typeface="TimesNewRoman"/>
              </a:rPr>
              <a:t> </a:t>
            </a:r>
            <a:r>
              <a:rPr lang="en-GB" sz="1800" b="0" i="0" u="none" strike="noStrike" baseline="0" dirty="0" err="1">
                <a:latin typeface="TimesNewRoman"/>
              </a:rPr>
              <a:t>výstup</a:t>
            </a:r>
            <a:r>
              <a:rPr lang="en-GB" sz="1800" b="0" i="0" u="none" strike="noStrike" baseline="0" dirty="0">
                <a:latin typeface="TimesNewRoman"/>
              </a:rPr>
              <a:t> s </a:t>
            </a:r>
            <a:r>
              <a:rPr lang="en-GB" sz="1800" b="0" i="0" u="none" strike="noStrike" baseline="0" dirty="0" err="1">
                <a:latin typeface="TimesNewRoman"/>
              </a:rPr>
              <a:t>minimálními</a:t>
            </a:r>
            <a:r>
              <a:rPr lang="en-GB" sz="1800" b="0" i="0" u="none" strike="noStrike" baseline="0" dirty="0">
                <a:latin typeface="TimesNewRoman"/>
              </a:rPr>
              <a:t> </a:t>
            </a:r>
            <a:r>
              <a:rPr lang="en-GB" sz="1800" b="0" i="0" u="none" strike="noStrike" baseline="0" dirty="0" err="1">
                <a:latin typeface="TimesNewRoman"/>
              </a:rPr>
              <a:t>náklady</a:t>
            </a:r>
            <a:r>
              <a:rPr lang="en-GB" sz="1800" b="0" i="0" u="none" strike="noStrike" baseline="0" dirty="0">
                <a:latin typeface="TimesNewRoman"/>
              </a:rPr>
              <a:t> (</a:t>
            </a:r>
            <a:r>
              <a:rPr lang="en-GB" sz="1800" b="0" i="0" u="none" strike="noStrike" baseline="0" dirty="0" err="1">
                <a:latin typeface="TimesNewRoman"/>
              </a:rPr>
              <a:t>tj</a:t>
            </a:r>
            <a:r>
              <a:rPr lang="en-GB" sz="1800" b="0" i="0" u="none" strike="noStrike" baseline="0" dirty="0">
                <a:latin typeface="TimesNewRoman"/>
              </a:rPr>
              <a:t>.</a:t>
            </a:r>
            <a:r>
              <a:rPr lang="cs-CZ" sz="1800" b="0" i="0" u="none" strike="noStrike" baseline="0" dirty="0">
                <a:latin typeface="TimesNewRoman"/>
              </a:rPr>
              <a:t> </a:t>
            </a:r>
            <a:r>
              <a:rPr lang="en-GB" sz="1800" b="0" i="0" u="none" strike="noStrike" baseline="0" dirty="0">
                <a:latin typeface="TimesNewRoman"/>
              </a:rPr>
              <a:t>s </a:t>
            </a:r>
            <a:r>
              <a:rPr lang="en-GB" sz="1800" b="0" i="0" u="none" strike="noStrike" baseline="0" dirty="0" err="1">
                <a:latin typeface="TimesNewRoman"/>
              </a:rPr>
              <a:t>jejich</a:t>
            </a:r>
            <a:r>
              <a:rPr lang="en-GB" sz="1800" b="0" i="0" u="none" strike="noStrike" baseline="0" dirty="0">
                <a:latin typeface="TimesNewRoman"/>
              </a:rPr>
              <a:t> </a:t>
            </a:r>
            <a:r>
              <a:rPr lang="en-GB" sz="1800" b="0" i="0" u="none" strike="noStrike" baseline="0" dirty="0" err="1">
                <a:latin typeface="TimesNewRoman"/>
              </a:rPr>
              <a:t>optimální</a:t>
            </a:r>
            <a:r>
              <a:rPr lang="en-GB" sz="1800" b="0" i="0" u="none" strike="noStrike" baseline="0" dirty="0">
                <a:latin typeface="TimesNewRoman"/>
              </a:rPr>
              <a:t> </a:t>
            </a:r>
            <a:r>
              <a:rPr lang="en-GB" sz="1800" b="0" i="0" u="none" strike="noStrike" baseline="0" dirty="0" err="1">
                <a:latin typeface="TimesNewRoman"/>
              </a:rPr>
              <a:t>kombinací</a:t>
            </a:r>
            <a:r>
              <a:rPr lang="en-GB" sz="1800" b="0" i="0" u="none" strike="noStrike" baseline="0" dirty="0">
                <a:latin typeface="TimesNewRoman"/>
              </a:rPr>
              <a:t>), </a:t>
            </a:r>
            <a:r>
              <a:rPr lang="en-GB" sz="1800" b="0" i="0" u="none" strike="noStrike" baseline="0" dirty="0" err="1">
                <a:latin typeface="TimesNewRoman"/>
              </a:rPr>
              <a:t>pohybuje</a:t>
            </a:r>
            <a:r>
              <a:rPr lang="en-GB" sz="1800" b="0" i="0" u="none" strike="noStrike" baseline="0" dirty="0">
                <a:latin typeface="TimesNewRoman"/>
              </a:rPr>
              <a:t> se </a:t>
            </a:r>
            <a:r>
              <a:rPr lang="en-GB" sz="1800" b="0" i="0" u="none" strike="noStrike" baseline="0" dirty="0" err="1">
                <a:latin typeface="TimesNewRoman"/>
              </a:rPr>
              <a:t>podél</a:t>
            </a:r>
            <a:r>
              <a:rPr lang="en-GB" sz="1800" b="0" i="0" u="none" strike="noStrike" baseline="0" dirty="0">
                <a:latin typeface="TimesNewRoman"/>
              </a:rPr>
              <a:t> </a:t>
            </a:r>
            <a:r>
              <a:rPr lang="en-GB" sz="1800" b="0" i="0" u="none" strike="noStrike" baseline="0" dirty="0" err="1">
                <a:latin typeface="TimesNewRoman"/>
              </a:rPr>
              <a:t>své</a:t>
            </a:r>
            <a:r>
              <a:rPr lang="en-GB" sz="1800" b="0" i="0" u="none" strike="noStrike" baseline="0" dirty="0">
                <a:latin typeface="TimesNewRoman"/>
              </a:rPr>
              <a:t> </a:t>
            </a:r>
            <a:r>
              <a:rPr lang="en-GB" sz="1800" b="0" i="0" u="none" strike="noStrike" baseline="0" dirty="0" err="1">
                <a:latin typeface="TimesNewRoman"/>
              </a:rPr>
              <a:t>křivky</a:t>
            </a:r>
            <a:r>
              <a:rPr lang="en-GB" sz="1800" b="0" i="0" u="none" strike="noStrike" baseline="0" dirty="0">
                <a:latin typeface="TimesNewRoman"/>
              </a:rPr>
              <a:t> </a:t>
            </a:r>
            <a:r>
              <a:rPr lang="en-GB" sz="1800" b="0" i="0" u="none" strike="noStrike" baseline="0" dirty="0" err="1">
                <a:latin typeface="TimesNewRoman"/>
              </a:rPr>
              <a:t>růstu</a:t>
            </a:r>
            <a:r>
              <a:rPr lang="en-GB" sz="1800" b="0" i="0" u="none" strike="noStrike" baseline="0" dirty="0">
                <a:latin typeface="TimesNewRoman"/>
              </a:rPr>
              <a:t> </a:t>
            </a:r>
            <a:r>
              <a:rPr lang="en-GB" sz="1800" b="0" i="0" u="none" strike="noStrike" baseline="0" dirty="0" err="1">
                <a:latin typeface="TimesNewRoman"/>
              </a:rPr>
              <a:t>výstupu</a:t>
            </a:r>
            <a:r>
              <a:rPr lang="en-GB" sz="1800" b="0" i="0" u="none" strike="noStrike" baseline="0" dirty="0">
                <a:latin typeface="TimesNewRoman"/>
              </a:rPr>
              <a:t>. </a:t>
            </a:r>
            <a:endParaRPr lang="cs-CZ" sz="1800" b="0" i="0" u="none" strike="noStrike" baseline="0" dirty="0">
              <a:latin typeface="TimesNewRoman"/>
            </a:endParaRPr>
          </a:p>
          <a:p>
            <a:pPr algn="l"/>
            <a:r>
              <a:rPr lang="en-GB" sz="1800" b="0" i="0" u="none" strike="noStrike" baseline="0" dirty="0" err="1">
                <a:latin typeface="TimesNewRoman"/>
              </a:rPr>
              <a:t>Protože</a:t>
            </a:r>
            <a:r>
              <a:rPr lang="cs-CZ" sz="1800" b="0" i="0" u="none" strike="noStrike" baseline="0" dirty="0">
                <a:latin typeface="TimesNewRoman"/>
              </a:rPr>
              <a:t> </a:t>
            </a:r>
            <a:r>
              <a:rPr lang="en-GB" sz="1800" b="0" i="0" u="none" strike="noStrike" baseline="0" dirty="0" err="1">
                <a:latin typeface="TimesNewRoman"/>
              </a:rPr>
              <a:t>při</a:t>
            </a:r>
            <a:r>
              <a:rPr lang="en-GB" sz="1800" b="0" i="0" u="none" strike="noStrike" baseline="0" dirty="0">
                <a:latin typeface="TimesNewRoman"/>
              </a:rPr>
              <a:t> </a:t>
            </a:r>
            <a:r>
              <a:rPr lang="en-GB" sz="1800" b="0" i="0" u="none" strike="noStrike" baseline="0" dirty="0" err="1">
                <a:latin typeface="TimesNewRoman"/>
              </a:rPr>
              <a:t>analýze</a:t>
            </a:r>
            <a:r>
              <a:rPr lang="en-GB" sz="1800" b="0" i="0" u="none" strike="noStrike" baseline="0" dirty="0">
                <a:latin typeface="TimesNewRoman"/>
              </a:rPr>
              <a:t> </a:t>
            </a:r>
            <a:r>
              <a:rPr lang="en-GB" sz="1800" b="0" i="0" u="none" strike="noStrike" baseline="0" dirty="0" err="1">
                <a:latin typeface="TimesNewRoman"/>
              </a:rPr>
              <a:t>nákladů</a:t>
            </a:r>
            <a:r>
              <a:rPr lang="en-GB" sz="1800" b="0" i="0" u="none" strike="noStrike" baseline="0" dirty="0">
                <a:latin typeface="TimesNewRoman"/>
              </a:rPr>
              <a:t> </a:t>
            </a:r>
            <a:r>
              <a:rPr lang="en-GB" sz="1800" b="0" i="0" u="none" strike="noStrike" baseline="0" dirty="0" err="1">
                <a:latin typeface="TimesNewRoman"/>
              </a:rPr>
              <a:t>předpokládáme</a:t>
            </a:r>
            <a:r>
              <a:rPr lang="en-GB" sz="1800" b="0" i="0" u="none" strike="noStrike" baseline="0" dirty="0">
                <a:latin typeface="TimesNewRoman"/>
              </a:rPr>
              <a:t> </a:t>
            </a:r>
            <a:r>
              <a:rPr lang="en-GB" sz="1800" b="0" i="0" u="none" strike="noStrike" baseline="0" dirty="0" err="1">
                <a:latin typeface="TimesNewRoman"/>
              </a:rPr>
              <a:t>racionálně</a:t>
            </a:r>
            <a:r>
              <a:rPr lang="en-GB" sz="1800" b="0" i="0" u="none" strike="noStrike" baseline="0" dirty="0">
                <a:latin typeface="TimesNewRoman"/>
              </a:rPr>
              <a:t> se </a:t>
            </a:r>
            <a:r>
              <a:rPr lang="en-GB" sz="1800" b="0" i="0" u="none" strike="noStrike" baseline="0" dirty="0" err="1">
                <a:latin typeface="TimesNewRoman"/>
              </a:rPr>
              <a:t>chovající</a:t>
            </a:r>
            <a:r>
              <a:rPr lang="en-GB" sz="1800" b="0" i="0" u="none" strike="noStrike" baseline="0" dirty="0">
                <a:latin typeface="TimesNewRoman"/>
              </a:rPr>
              <a:t> </a:t>
            </a:r>
            <a:r>
              <a:rPr lang="en-GB" sz="1800" b="0" i="0" u="none" strike="noStrike" baseline="0" dirty="0" err="1">
                <a:latin typeface="TimesNewRoman"/>
              </a:rPr>
              <a:t>firmu</a:t>
            </a:r>
            <a:r>
              <a:rPr lang="en-GB" sz="1800" b="0" i="0" u="none" strike="noStrike" baseline="0" dirty="0">
                <a:latin typeface="TimesNewRoman"/>
              </a:rPr>
              <a:t> a </a:t>
            </a:r>
            <a:r>
              <a:rPr lang="en-GB" sz="1800" b="0" i="0" u="none" strike="noStrike" baseline="0" dirty="0" err="1">
                <a:latin typeface="TimesNewRoman"/>
              </a:rPr>
              <a:t>analyzujeme</a:t>
            </a:r>
            <a:r>
              <a:rPr lang="en-GB" sz="1800" b="0" i="0" u="none" strike="noStrike" baseline="0" dirty="0">
                <a:latin typeface="TimesNewRoman"/>
              </a:rPr>
              <a:t>-li </a:t>
            </a:r>
            <a:r>
              <a:rPr lang="en-GB" sz="1800" b="0" i="0" u="none" strike="noStrike" baseline="0" dirty="0" err="1">
                <a:latin typeface="TimesNewRoman"/>
              </a:rPr>
              <a:t>její</a:t>
            </a:r>
            <a:r>
              <a:rPr lang="cs-CZ" sz="1800" b="0" i="0" u="none" strike="noStrike" baseline="0" dirty="0">
                <a:latin typeface="TimesNewRoman"/>
              </a:rPr>
              <a:t> </a:t>
            </a:r>
            <a:r>
              <a:rPr lang="en-GB" sz="1800" b="0" i="0" u="none" strike="noStrike" baseline="0" dirty="0" err="1">
                <a:latin typeface="TimesNewRoman"/>
              </a:rPr>
              <a:t>náklady</a:t>
            </a:r>
            <a:r>
              <a:rPr lang="en-GB" sz="1800" b="0" i="0" u="none" strike="noStrike" baseline="0" dirty="0">
                <a:latin typeface="TimesNewRoman"/>
              </a:rPr>
              <a:t> v </a:t>
            </a:r>
            <a:r>
              <a:rPr lang="en-GB" sz="1800" b="0" i="0" u="none" strike="noStrike" baseline="0" dirty="0" err="1">
                <a:latin typeface="TimesNewRoman"/>
              </a:rPr>
              <a:t>dlouhém</a:t>
            </a:r>
            <a:r>
              <a:rPr lang="en-GB" sz="1800" b="0" i="0" u="none" strike="noStrike" baseline="0" dirty="0">
                <a:latin typeface="TimesNewRoman"/>
              </a:rPr>
              <a:t> </a:t>
            </a:r>
            <a:r>
              <a:rPr lang="en-GB" sz="1800" b="0" i="0" u="none" strike="noStrike" baseline="0" dirty="0" err="1">
                <a:latin typeface="TimesNewRoman"/>
              </a:rPr>
              <a:t>období</a:t>
            </a:r>
            <a:r>
              <a:rPr lang="en-GB" sz="1800" b="0" i="0" u="none" strike="noStrike" baseline="0" dirty="0">
                <a:latin typeface="TimesNewRoman"/>
              </a:rPr>
              <a:t>, </a:t>
            </a:r>
            <a:r>
              <a:rPr lang="en-GB" sz="1800" b="0" i="0" u="none" strike="noStrike" baseline="0" dirty="0" err="1">
                <a:latin typeface="TimesNewRoman"/>
              </a:rPr>
              <a:t>pohybujeme</a:t>
            </a:r>
            <a:r>
              <a:rPr lang="en-GB" sz="1800" b="0" i="0" u="none" strike="noStrike" baseline="0" dirty="0">
                <a:latin typeface="TimesNewRoman"/>
              </a:rPr>
              <a:t> se </a:t>
            </a:r>
            <a:r>
              <a:rPr lang="en-GB" sz="1800" b="0" i="0" u="none" strike="noStrike" baseline="0" dirty="0" err="1">
                <a:latin typeface="TimesNewRoman"/>
              </a:rPr>
              <a:t>podél</a:t>
            </a:r>
            <a:r>
              <a:rPr lang="en-GB" sz="1800" b="0" i="0" u="none" strike="noStrike" baseline="0" dirty="0">
                <a:latin typeface="TimesNewRoman"/>
              </a:rPr>
              <a:t> </a:t>
            </a:r>
            <a:r>
              <a:rPr lang="en-GB" sz="1800" b="0" i="0" u="none" strike="noStrike" baseline="0" dirty="0" err="1">
                <a:latin typeface="TimesNewRoman"/>
              </a:rPr>
              <a:t>její</a:t>
            </a:r>
            <a:r>
              <a:rPr lang="en-GB" sz="1800" b="0" i="0" u="none" strike="noStrike" baseline="0" dirty="0">
                <a:latin typeface="TimesNewRoman"/>
              </a:rPr>
              <a:t> </a:t>
            </a:r>
            <a:r>
              <a:rPr lang="en-GB" sz="1800" b="0" i="0" u="none" strike="noStrike" baseline="0" dirty="0" err="1">
                <a:latin typeface="TimesNewRoman"/>
              </a:rPr>
              <a:t>křivky</a:t>
            </a:r>
            <a:r>
              <a:rPr lang="en-GB" sz="1800" b="0" i="0" u="none" strike="noStrike" baseline="0" dirty="0">
                <a:latin typeface="TimesNewRoman"/>
              </a:rPr>
              <a:t> </a:t>
            </a:r>
            <a:r>
              <a:rPr lang="en-GB" sz="1800" b="0" i="0" u="none" strike="noStrike" baseline="0" dirty="0" err="1">
                <a:latin typeface="TimesNewRoman"/>
              </a:rPr>
              <a:t>rostoucího</a:t>
            </a:r>
            <a:r>
              <a:rPr lang="en-GB" sz="1800" b="0" i="0" u="none" strike="noStrike" baseline="0" dirty="0">
                <a:latin typeface="TimesNewRoman"/>
              </a:rPr>
              <a:t> </a:t>
            </a:r>
            <a:r>
              <a:rPr lang="en-GB" sz="1800" b="0" i="0" u="none" strike="noStrike" baseline="0" dirty="0" err="1">
                <a:latin typeface="TimesNewRoman"/>
              </a:rPr>
              <a:t>výstupu</a:t>
            </a:r>
            <a:r>
              <a:rPr lang="en-GB" sz="1800" b="0" i="0" u="none" strike="noStrike" baseline="0" dirty="0">
                <a:latin typeface="TimesNewRoman"/>
              </a:rPr>
              <a:t>.</a:t>
            </a:r>
          </a:p>
          <a:p>
            <a:pPr algn="l"/>
            <a:r>
              <a:rPr lang="en-GB" sz="1800" b="0" i="0" u="none" strike="noStrike" baseline="0" dirty="0" err="1">
                <a:latin typeface="TimesNewRoman"/>
              </a:rPr>
              <a:t>Křivku</a:t>
            </a:r>
            <a:r>
              <a:rPr lang="en-GB" sz="1800" b="0" i="0" u="none" strike="noStrike" baseline="0" dirty="0">
                <a:latin typeface="TimesNewRoman"/>
              </a:rPr>
              <a:t> </a:t>
            </a:r>
            <a:r>
              <a:rPr lang="en-GB" sz="1800" b="1" i="0" u="none" strike="noStrike" baseline="0" dirty="0" err="1">
                <a:latin typeface="TimesNewRoman,Bold"/>
              </a:rPr>
              <a:t>celkových</a:t>
            </a:r>
            <a:r>
              <a:rPr lang="en-GB" sz="1800" b="1" i="0" u="none" strike="noStrike" baseline="0" dirty="0">
                <a:latin typeface="TimesNewRoman,Bold"/>
              </a:rPr>
              <a:t> </a:t>
            </a:r>
            <a:r>
              <a:rPr lang="en-GB" sz="1800" b="1" i="0" u="none" strike="noStrike" baseline="0" dirty="0" err="1">
                <a:latin typeface="TimesNewRoman,Bold"/>
              </a:rPr>
              <a:t>nákladů</a:t>
            </a:r>
            <a:r>
              <a:rPr lang="en-GB" sz="1800" b="1" i="0" u="none" strike="noStrike" baseline="0" dirty="0">
                <a:latin typeface="TimesNewRoman,Bold"/>
              </a:rPr>
              <a:t> v </a:t>
            </a:r>
            <a:r>
              <a:rPr lang="en-GB" sz="1800" b="1" i="0" u="none" strike="noStrike" baseline="0" dirty="0" err="1">
                <a:latin typeface="TimesNewRoman,Bold"/>
              </a:rPr>
              <a:t>dlouhém</a:t>
            </a:r>
            <a:r>
              <a:rPr lang="en-GB" sz="1800" b="1" i="0" u="none" strike="noStrike" baseline="0" dirty="0">
                <a:latin typeface="TimesNewRoman,Bold"/>
              </a:rPr>
              <a:t> </a:t>
            </a:r>
            <a:r>
              <a:rPr lang="en-GB" sz="1800" b="1" i="0" u="none" strike="noStrike" baseline="0" dirty="0" err="1">
                <a:latin typeface="TimesNewRoman,Bold"/>
              </a:rPr>
              <a:t>období</a:t>
            </a:r>
            <a:r>
              <a:rPr lang="en-GB" sz="1800" b="1" i="0" u="none" strike="noStrike" baseline="0" dirty="0">
                <a:latin typeface="TimesNewRoman,Bold"/>
              </a:rPr>
              <a:t> </a:t>
            </a:r>
            <a:r>
              <a:rPr lang="en-GB" sz="1800" b="0" i="0" u="none" strike="noStrike" baseline="0" dirty="0">
                <a:latin typeface="TimesNewRoman"/>
              </a:rPr>
              <a:t>(LTC) </a:t>
            </a:r>
            <a:r>
              <a:rPr lang="en-GB" sz="1800" b="0" i="0" u="none" strike="noStrike" baseline="0" dirty="0" err="1">
                <a:latin typeface="TimesNewRoman"/>
              </a:rPr>
              <a:t>odvodíme</a:t>
            </a:r>
            <a:r>
              <a:rPr lang="en-GB" sz="1800" b="0" i="0" u="none" strike="noStrike" baseline="0" dirty="0">
                <a:latin typeface="TimesNewRoman"/>
              </a:rPr>
              <a:t> </a:t>
            </a:r>
            <a:r>
              <a:rPr lang="en-GB" sz="1800" b="0" i="0" u="none" strike="noStrike" baseline="0" dirty="0" err="1">
                <a:latin typeface="TimesNewRoman"/>
              </a:rPr>
              <a:t>stejným</a:t>
            </a:r>
            <a:r>
              <a:rPr lang="en-GB" sz="1800" b="0" i="0" u="none" strike="noStrike" baseline="0" dirty="0">
                <a:latin typeface="TimesNewRoman"/>
              </a:rPr>
              <a:t> </a:t>
            </a:r>
            <a:r>
              <a:rPr lang="en-GB" sz="1800" b="0" i="0" u="none" strike="noStrike" baseline="0" dirty="0" err="1">
                <a:latin typeface="TimesNewRoman"/>
              </a:rPr>
              <a:t>způsobem</a:t>
            </a:r>
            <a:r>
              <a:rPr lang="cs-CZ" sz="1800" b="0" i="0" u="none" strike="noStrike" baseline="0" dirty="0">
                <a:latin typeface="TimesNewRoman"/>
              </a:rPr>
              <a:t> </a:t>
            </a:r>
            <a:r>
              <a:rPr lang="en-GB" sz="1800" b="0" i="0" u="none" strike="noStrike" baseline="0" dirty="0" err="1">
                <a:latin typeface="TimesNewRoman"/>
              </a:rPr>
              <a:t>jako</a:t>
            </a:r>
            <a:r>
              <a:rPr lang="en-GB" sz="1800" b="0" i="0" u="none" strike="noStrike" baseline="0" dirty="0">
                <a:latin typeface="TimesNewRoman"/>
              </a:rPr>
              <a:t> </a:t>
            </a:r>
            <a:r>
              <a:rPr lang="en-GB" sz="1800" b="0" i="0" u="none" strike="noStrike" baseline="0" dirty="0" err="1">
                <a:latin typeface="TimesNewRoman"/>
              </a:rPr>
              <a:t>křivku</a:t>
            </a:r>
            <a:r>
              <a:rPr lang="en-GB" sz="1800" b="0" i="0" u="none" strike="noStrike" baseline="0" dirty="0">
                <a:latin typeface="TimesNewRoman"/>
              </a:rPr>
              <a:t> </a:t>
            </a:r>
            <a:r>
              <a:rPr lang="en-GB" sz="1800" b="0" i="0" u="none" strike="noStrike" baseline="0" dirty="0" err="1">
                <a:latin typeface="TimesNewRoman"/>
              </a:rPr>
              <a:t>celkových</a:t>
            </a:r>
            <a:r>
              <a:rPr lang="en-GB" sz="1800" b="0" i="0" u="none" strike="noStrike" baseline="0" dirty="0">
                <a:latin typeface="TimesNewRoman"/>
              </a:rPr>
              <a:t> </a:t>
            </a:r>
            <a:r>
              <a:rPr lang="en-GB" sz="1800" b="0" i="0" u="none" strike="noStrike" baseline="0" dirty="0" err="1">
                <a:latin typeface="TimesNewRoman"/>
              </a:rPr>
              <a:t>nákladů</a:t>
            </a:r>
            <a:r>
              <a:rPr lang="en-GB" sz="1800" b="0" i="0" u="none" strike="noStrike" baseline="0" dirty="0">
                <a:latin typeface="TimesNewRoman"/>
              </a:rPr>
              <a:t> v </a:t>
            </a:r>
            <a:r>
              <a:rPr lang="en-GB" sz="1800" b="0" i="0" u="none" strike="noStrike" baseline="0" dirty="0" err="1">
                <a:latin typeface="TimesNewRoman"/>
              </a:rPr>
              <a:t>krátkém</a:t>
            </a:r>
            <a:r>
              <a:rPr lang="en-GB" sz="1800" b="0" i="0" u="none" strike="noStrike" baseline="0" dirty="0">
                <a:latin typeface="TimesNewRoman"/>
              </a:rPr>
              <a:t> </a:t>
            </a:r>
            <a:r>
              <a:rPr lang="en-GB" sz="1800" b="0" i="0" u="none" strike="noStrike" baseline="0" dirty="0" err="1">
                <a:latin typeface="TimesNewRoman"/>
              </a:rPr>
              <a:t>období</a:t>
            </a:r>
            <a:r>
              <a:rPr lang="en-GB" sz="1800" b="0" i="0" u="none" strike="noStrike" baseline="0" dirty="0">
                <a:latin typeface="TimesNewRoman"/>
              </a:rPr>
              <a:t> (STC). </a:t>
            </a:r>
            <a:r>
              <a:rPr lang="en-GB" sz="1800" b="0" i="0" u="none" strike="noStrike" baseline="0" dirty="0" err="1">
                <a:latin typeface="TimesNewRoman"/>
              </a:rPr>
              <a:t>Zásadní</a:t>
            </a:r>
            <a:r>
              <a:rPr lang="en-GB" sz="1800" b="0" i="0" u="none" strike="noStrike" baseline="0" dirty="0">
                <a:latin typeface="TimesNewRoman"/>
              </a:rPr>
              <a:t> </a:t>
            </a:r>
            <a:r>
              <a:rPr lang="en-GB" sz="1800" b="0" i="0" u="none" strike="noStrike" baseline="0" dirty="0" err="1">
                <a:latin typeface="TimesNewRoman"/>
              </a:rPr>
              <a:t>rozdíl</a:t>
            </a:r>
            <a:r>
              <a:rPr lang="en-GB" sz="1800" b="0" i="0" u="none" strike="noStrike" baseline="0" dirty="0">
                <a:latin typeface="TimesNewRoman"/>
              </a:rPr>
              <a:t> je </a:t>
            </a:r>
            <a:r>
              <a:rPr lang="en-GB" sz="1800" b="0" i="0" u="none" strike="noStrike" baseline="0" dirty="0" err="1">
                <a:latin typeface="TimesNewRoman"/>
              </a:rPr>
              <a:t>však</a:t>
            </a:r>
            <a:r>
              <a:rPr lang="en-GB" sz="1800" b="0" i="0" u="none" strike="noStrike" baseline="0" dirty="0">
                <a:latin typeface="TimesNewRoman"/>
              </a:rPr>
              <a:t> v tom, </a:t>
            </a:r>
            <a:r>
              <a:rPr lang="en-GB" sz="1800" b="0" i="0" u="none" strike="noStrike" baseline="0" dirty="0" err="1">
                <a:latin typeface="TimesNewRoman"/>
              </a:rPr>
              <a:t>že</a:t>
            </a:r>
            <a:endParaRPr lang="en-GB" sz="1800" b="0" i="0" u="none" strike="noStrike" baseline="0" dirty="0">
              <a:latin typeface="TimesNewRoman"/>
            </a:endParaRPr>
          </a:p>
          <a:p>
            <a:pPr algn="l"/>
            <a:r>
              <a:rPr lang="en-GB" sz="1800" b="0" i="0" u="none" strike="noStrike" baseline="0" dirty="0" err="1">
                <a:latin typeface="TimesNewRoman"/>
              </a:rPr>
              <a:t>zatímco</a:t>
            </a:r>
            <a:r>
              <a:rPr lang="en-GB" sz="1800" b="0" i="0" u="none" strike="noStrike" baseline="0" dirty="0">
                <a:latin typeface="TimesNewRoman"/>
              </a:rPr>
              <a:t> </a:t>
            </a:r>
            <a:r>
              <a:rPr lang="en-GB" sz="1800" b="0" i="0" u="none" strike="noStrike" baseline="0" dirty="0" err="1">
                <a:latin typeface="TimesNewRoman"/>
              </a:rPr>
              <a:t>tvar</a:t>
            </a:r>
            <a:r>
              <a:rPr lang="en-GB" sz="1800" b="0" i="0" u="none" strike="noStrike" baseline="0" dirty="0">
                <a:latin typeface="TimesNewRoman"/>
              </a:rPr>
              <a:t> </a:t>
            </a:r>
            <a:r>
              <a:rPr lang="en-GB" sz="1800" b="0" i="0" u="none" strike="noStrike" baseline="0" dirty="0" err="1">
                <a:latin typeface="TimesNewRoman"/>
              </a:rPr>
              <a:t>křivky</a:t>
            </a:r>
            <a:r>
              <a:rPr lang="en-GB" sz="1800" b="0" i="0" u="none" strike="noStrike" baseline="0" dirty="0">
                <a:latin typeface="TimesNewRoman"/>
              </a:rPr>
              <a:t> STC </a:t>
            </a:r>
            <a:r>
              <a:rPr lang="en-GB" sz="1800" b="0" i="0" u="none" strike="noStrike" baseline="0" dirty="0" err="1">
                <a:latin typeface="TimesNewRoman"/>
              </a:rPr>
              <a:t>byl</a:t>
            </a:r>
            <a:r>
              <a:rPr lang="en-GB" sz="1800" b="0" i="0" u="none" strike="noStrike" baseline="0" dirty="0">
                <a:latin typeface="TimesNewRoman"/>
              </a:rPr>
              <a:t> </a:t>
            </a:r>
            <a:r>
              <a:rPr lang="en-GB" sz="1800" b="0" i="0" u="none" strike="noStrike" baseline="0" dirty="0" err="1">
                <a:latin typeface="TimesNewRoman"/>
              </a:rPr>
              <a:t>ovlivněn</a:t>
            </a:r>
            <a:r>
              <a:rPr lang="en-GB" sz="1800" b="0" i="0" u="none" strike="noStrike" baseline="0" dirty="0">
                <a:latin typeface="TimesNewRoman"/>
              </a:rPr>
              <a:t> </a:t>
            </a:r>
            <a:r>
              <a:rPr lang="en-GB" sz="1800" b="0" i="0" u="none" strike="noStrike" baseline="0" dirty="0" err="1">
                <a:latin typeface="TimesNewRoman"/>
              </a:rPr>
              <a:t>výnosy</a:t>
            </a:r>
            <a:r>
              <a:rPr lang="en-GB" sz="1800" b="0" i="0" u="none" strike="noStrike" baseline="0" dirty="0">
                <a:latin typeface="TimesNewRoman"/>
              </a:rPr>
              <a:t> z </a:t>
            </a:r>
            <a:r>
              <a:rPr lang="en-GB" sz="1800" b="0" i="0" u="none" strike="noStrike" baseline="0" dirty="0" err="1">
                <a:latin typeface="TimesNewRoman"/>
              </a:rPr>
              <a:t>variabilního</a:t>
            </a:r>
            <a:r>
              <a:rPr lang="en-GB" sz="1800" b="0" i="0" u="none" strike="noStrike" baseline="0" dirty="0">
                <a:latin typeface="TimesNewRoman"/>
              </a:rPr>
              <a:t> </a:t>
            </a:r>
            <a:r>
              <a:rPr lang="en-GB" sz="1800" b="0" i="0" u="none" strike="noStrike" baseline="0" dirty="0" err="1">
                <a:latin typeface="TimesNewRoman"/>
              </a:rPr>
              <a:t>faktoru</a:t>
            </a:r>
            <a:r>
              <a:rPr lang="en-GB" sz="1800" b="0" i="0" u="none" strike="noStrike" baseline="0" dirty="0">
                <a:latin typeface="TimesNewRoman"/>
              </a:rPr>
              <a:t>, </a:t>
            </a:r>
            <a:r>
              <a:rPr lang="en-GB" sz="1800" b="1" i="0" u="none" strike="noStrike" baseline="0" dirty="0" err="1">
                <a:latin typeface="TimesNewRoman,Bold"/>
              </a:rPr>
              <a:t>tvar</a:t>
            </a:r>
            <a:r>
              <a:rPr lang="en-GB" sz="1800" b="1" i="0" u="none" strike="noStrike" baseline="0" dirty="0">
                <a:latin typeface="TimesNewRoman,Bold"/>
              </a:rPr>
              <a:t> </a:t>
            </a:r>
            <a:r>
              <a:rPr lang="en-GB" sz="1800" b="1" i="0" u="none" strike="noStrike" baseline="0" dirty="0" err="1">
                <a:latin typeface="TimesNewRoman,Bold"/>
              </a:rPr>
              <a:t>křivky</a:t>
            </a:r>
            <a:r>
              <a:rPr lang="en-GB" sz="1800" b="1" i="0" u="none" strike="noStrike" baseline="0" dirty="0">
                <a:latin typeface="TimesNewRoman,Bold"/>
              </a:rPr>
              <a:t> LTC je</a:t>
            </a:r>
            <a:r>
              <a:rPr lang="cs-CZ" sz="1800" b="1" i="0" u="none" strike="noStrike" baseline="0" dirty="0">
                <a:latin typeface="TimesNewRoman,Bold"/>
              </a:rPr>
              <a:t> </a:t>
            </a:r>
            <a:r>
              <a:rPr lang="en-GB" sz="1800" b="1" i="0" u="none" strike="noStrike" baseline="0" dirty="0" err="1">
                <a:latin typeface="TimesNewRoman,Bold"/>
              </a:rPr>
              <a:t>determinován</a:t>
            </a:r>
            <a:r>
              <a:rPr lang="en-GB" sz="1800" b="1" i="0" u="none" strike="noStrike" baseline="0" dirty="0">
                <a:latin typeface="TimesNewRoman,Bold"/>
              </a:rPr>
              <a:t> </a:t>
            </a:r>
            <a:r>
              <a:rPr lang="en-GB" sz="1800" b="1" i="0" u="none" strike="noStrike" baseline="0" dirty="0" err="1">
                <a:latin typeface="TimesNewRoman,Bold"/>
              </a:rPr>
              <a:t>výnosy</a:t>
            </a:r>
            <a:r>
              <a:rPr lang="en-GB" sz="1800" b="1" i="0" u="none" strike="noStrike" baseline="0" dirty="0">
                <a:latin typeface="TimesNewRoman,Bold"/>
              </a:rPr>
              <a:t> z </a:t>
            </a:r>
            <a:r>
              <a:rPr lang="en-GB" sz="1800" b="1" i="0" u="none" strike="noStrike" baseline="0" dirty="0" err="1">
                <a:latin typeface="TimesNewRoman,Bold"/>
              </a:rPr>
              <a:t>rozsahu</a:t>
            </a:r>
            <a:r>
              <a:rPr lang="en-GB" sz="1800" b="1" i="0" u="none" strike="noStrike" baseline="0" dirty="0">
                <a:latin typeface="TimesNewRoman,Bold"/>
              </a:rPr>
              <a:t>.</a:t>
            </a:r>
          </a:p>
          <a:p>
            <a:pPr algn="l"/>
            <a:r>
              <a:rPr lang="en-GB" sz="1800" b="0" i="0" u="none" strike="noStrike" baseline="0" dirty="0">
                <a:latin typeface="TimesNewRoman"/>
              </a:rPr>
              <a:t>V </a:t>
            </a:r>
            <a:r>
              <a:rPr lang="en-GB" sz="1800" b="0" i="0" u="none" strike="noStrike" baseline="0" dirty="0" err="1">
                <a:latin typeface="TimesNewRoman"/>
              </a:rPr>
              <a:t>případě</a:t>
            </a:r>
            <a:r>
              <a:rPr lang="en-GB" sz="1800" b="0" i="0" u="none" strike="noStrike" baseline="0" dirty="0">
                <a:latin typeface="TimesNewRoman"/>
              </a:rPr>
              <a:t> </a:t>
            </a:r>
            <a:r>
              <a:rPr lang="en-GB" sz="1800" b="1" i="0" u="none" strike="noStrike" baseline="0" dirty="0" err="1">
                <a:latin typeface="TimesNewRoman,Bold"/>
              </a:rPr>
              <a:t>konstantních</a:t>
            </a:r>
            <a:r>
              <a:rPr lang="en-GB" sz="1800" b="1" i="0" u="none" strike="noStrike" baseline="0" dirty="0">
                <a:latin typeface="TimesNewRoman,Bold"/>
              </a:rPr>
              <a:t> </a:t>
            </a:r>
            <a:r>
              <a:rPr lang="en-GB" sz="1800" b="1" i="0" u="none" strike="noStrike" baseline="0" dirty="0" err="1">
                <a:latin typeface="TimesNewRoman,Bold"/>
              </a:rPr>
              <a:t>výnosů</a:t>
            </a:r>
            <a:r>
              <a:rPr lang="en-GB" sz="1800" b="1" i="0" u="none" strike="noStrike" baseline="0" dirty="0">
                <a:latin typeface="TimesNewRoman,Bold"/>
              </a:rPr>
              <a:t> z </a:t>
            </a:r>
            <a:r>
              <a:rPr lang="en-GB" sz="1800" b="1" i="0" u="none" strike="noStrike" baseline="0" dirty="0" err="1">
                <a:latin typeface="TimesNewRoman,Bold"/>
              </a:rPr>
              <a:t>rozsahu</a:t>
            </a:r>
            <a:r>
              <a:rPr lang="en-GB" sz="1800" b="1" i="0" u="none" strike="noStrike" baseline="0" dirty="0">
                <a:latin typeface="TimesNewRoman,Bold"/>
              </a:rPr>
              <a:t> </a:t>
            </a:r>
            <a:r>
              <a:rPr lang="en-GB" sz="1800" b="0" i="0" u="none" strike="noStrike" baseline="0" dirty="0" err="1">
                <a:latin typeface="TimesNewRoman"/>
              </a:rPr>
              <a:t>budou</a:t>
            </a:r>
            <a:r>
              <a:rPr lang="en-GB" sz="1800" b="0" i="0" u="none" strike="noStrike" baseline="0" dirty="0">
                <a:latin typeface="TimesNewRoman"/>
              </a:rPr>
              <a:t> </a:t>
            </a:r>
            <a:r>
              <a:rPr lang="en-GB" sz="1800" b="0" i="0" u="none" strike="noStrike" baseline="0" dirty="0" err="1">
                <a:latin typeface="TimesNewRoman"/>
              </a:rPr>
              <a:t>růst</a:t>
            </a:r>
            <a:r>
              <a:rPr lang="en-GB" sz="1800" b="0" i="0" u="none" strike="noStrike" baseline="0" dirty="0">
                <a:latin typeface="TimesNewRoman"/>
              </a:rPr>
              <a:t> </a:t>
            </a:r>
            <a:r>
              <a:rPr lang="en-GB" sz="1800" b="0" i="0" u="none" strike="noStrike" baseline="0" dirty="0" err="1">
                <a:latin typeface="TimesNewRoman"/>
              </a:rPr>
              <a:t>celkové</a:t>
            </a:r>
            <a:r>
              <a:rPr lang="en-GB" sz="1800" b="0" i="0" u="none" strike="noStrike" baseline="0" dirty="0">
                <a:latin typeface="TimesNewRoman"/>
              </a:rPr>
              <a:t> </a:t>
            </a:r>
            <a:r>
              <a:rPr lang="en-GB" sz="1800" b="0" i="0" u="none" strike="noStrike" baseline="0" dirty="0" err="1">
                <a:latin typeface="TimesNewRoman"/>
              </a:rPr>
              <a:t>dlouhodobé</a:t>
            </a:r>
            <a:r>
              <a:rPr lang="en-GB" sz="1800" b="0" i="0" u="none" strike="noStrike" baseline="0" dirty="0">
                <a:latin typeface="TimesNewRoman"/>
              </a:rPr>
              <a:t> </a:t>
            </a:r>
            <a:r>
              <a:rPr lang="en-GB" sz="1800" b="0" i="0" u="none" strike="noStrike" baseline="0" dirty="0" err="1">
                <a:latin typeface="TimesNewRoman"/>
              </a:rPr>
              <a:t>náklady</a:t>
            </a:r>
            <a:r>
              <a:rPr lang="cs-CZ" sz="1800" b="0" i="0" u="none" strike="noStrike" baseline="0" dirty="0">
                <a:latin typeface="TimesNewRoman"/>
              </a:rPr>
              <a:t> </a:t>
            </a:r>
            <a:r>
              <a:rPr lang="en-GB" sz="1800" b="0" i="0" u="none" strike="noStrike" baseline="0" dirty="0" err="1">
                <a:latin typeface="TimesNewRoman"/>
              </a:rPr>
              <a:t>stejným</a:t>
            </a:r>
            <a:r>
              <a:rPr lang="en-GB" sz="1800" b="0" i="0" u="none" strike="noStrike" baseline="0" dirty="0">
                <a:latin typeface="TimesNewRoman"/>
              </a:rPr>
              <a:t> </a:t>
            </a:r>
            <a:r>
              <a:rPr lang="en-GB" sz="1800" b="0" i="0" u="none" strike="noStrike" baseline="0" dirty="0" err="1">
                <a:latin typeface="TimesNewRoman"/>
              </a:rPr>
              <a:t>tempem</a:t>
            </a:r>
            <a:r>
              <a:rPr lang="en-GB" sz="1800" b="0" i="0" u="none" strike="noStrike" baseline="0" dirty="0">
                <a:latin typeface="TimesNewRoman"/>
              </a:rPr>
              <a:t> </a:t>
            </a:r>
            <a:r>
              <a:rPr lang="en-GB" sz="1800" b="0" i="0" u="none" strike="noStrike" baseline="0" dirty="0" err="1">
                <a:latin typeface="TimesNewRoman"/>
              </a:rPr>
              <a:t>jako</a:t>
            </a:r>
            <a:r>
              <a:rPr lang="en-GB" sz="1800" b="0" i="0" u="none" strike="noStrike" baseline="0" dirty="0">
                <a:latin typeface="TimesNewRoman"/>
              </a:rPr>
              <a:t> </a:t>
            </a:r>
            <a:r>
              <a:rPr lang="en-GB" sz="1800" b="0" i="0" u="none" strike="noStrike" baseline="0" dirty="0" err="1">
                <a:latin typeface="TimesNewRoman"/>
              </a:rPr>
              <a:t>výstup</a:t>
            </a:r>
            <a:r>
              <a:rPr lang="en-GB" sz="1800" b="0" i="0" u="none" strike="noStrike" baseline="0" dirty="0">
                <a:latin typeface="TimesNewRoman"/>
              </a:rPr>
              <a:t> (</a:t>
            </a:r>
            <a:r>
              <a:rPr lang="en-GB" sz="1800" b="0" i="0" u="none" strike="noStrike" baseline="0" dirty="0" err="1">
                <a:latin typeface="TimesNewRoman"/>
              </a:rPr>
              <a:t>jehož</a:t>
            </a:r>
            <a:r>
              <a:rPr lang="en-GB" sz="1800" b="0" i="0" u="none" strike="noStrike" baseline="0" dirty="0">
                <a:latin typeface="TimesNewRoman"/>
              </a:rPr>
              <a:t> </a:t>
            </a:r>
            <a:r>
              <a:rPr lang="en-GB" sz="1800" b="0" i="0" u="none" strike="noStrike" baseline="0" dirty="0" err="1">
                <a:latin typeface="TimesNewRoman"/>
              </a:rPr>
              <a:t>procentní</a:t>
            </a:r>
            <a:r>
              <a:rPr lang="en-GB" sz="1800" b="0" i="0" u="none" strike="noStrike" baseline="0" dirty="0">
                <a:latin typeface="TimesNewRoman"/>
              </a:rPr>
              <a:t> </a:t>
            </a:r>
            <a:r>
              <a:rPr lang="en-GB" sz="1800" b="0" i="0" u="none" strike="noStrike" baseline="0" dirty="0" err="1">
                <a:latin typeface="TimesNewRoman"/>
              </a:rPr>
              <a:t>růst</a:t>
            </a:r>
            <a:r>
              <a:rPr lang="en-GB" sz="1800" b="0" i="0" u="none" strike="noStrike" baseline="0" dirty="0">
                <a:latin typeface="TimesNewRoman"/>
              </a:rPr>
              <a:t> je </a:t>
            </a:r>
            <a:r>
              <a:rPr lang="en-GB" sz="1800" b="0" i="0" u="none" strike="noStrike" baseline="0" dirty="0" err="1">
                <a:latin typeface="TimesNewRoman"/>
              </a:rPr>
              <a:t>stejný</a:t>
            </a:r>
            <a:r>
              <a:rPr lang="en-GB" sz="1800" b="0" i="0" u="none" strike="noStrike" baseline="0" dirty="0">
                <a:latin typeface="TimesNewRoman"/>
              </a:rPr>
              <a:t> </a:t>
            </a:r>
            <a:r>
              <a:rPr lang="en-GB" sz="1800" b="0" i="0" u="none" strike="noStrike" baseline="0" dirty="0" err="1">
                <a:latin typeface="TimesNewRoman"/>
              </a:rPr>
              <a:t>jako</a:t>
            </a:r>
            <a:r>
              <a:rPr lang="en-GB" sz="1800" b="0" i="0" u="none" strike="noStrike" baseline="0" dirty="0">
                <a:latin typeface="TimesNewRoman"/>
              </a:rPr>
              <a:t> </a:t>
            </a:r>
            <a:r>
              <a:rPr lang="en-GB" sz="1800" b="0" i="0" u="none" strike="noStrike" baseline="0" dirty="0" err="1">
                <a:latin typeface="TimesNewRoman"/>
              </a:rPr>
              <a:t>procentní</a:t>
            </a:r>
            <a:r>
              <a:rPr lang="en-GB" sz="1800" b="0" i="0" u="none" strike="noStrike" baseline="0" dirty="0">
                <a:latin typeface="TimesNewRoman"/>
              </a:rPr>
              <a:t> </a:t>
            </a:r>
            <a:r>
              <a:rPr lang="en-GB" sz="1800" b="0" i="0" u="none" strike="noStrike" baseline="0" dirty="0" err="1">
                <a:latin typeface="TimesNewRoman"/>
              </a:rPr>
              <a:t>růst</a:t>
            </a:r>
            <a:r>
              <a:rPr lang="en-GB" sz="1800" b="0" i="0" u="none" strike="noStrike" baseline="0" dirty="0">
                <a:latin typeface="TimesNewRoman"/>
              </a:rPr>
              <a:t> </a:t>
            </a:r>
            <a:r>
              <a:rPr lang="en-GB" sz="1800" b="0" i="0" u="none" strike="noStrike" baseline="0" dirty="0" err="1">
                <a:latin typeface="TimesNewRoman"/>
              </a:rPr>
              <a:t>objemu</a:t>
            </a:r>
            <a:r>
              <a:rPr lang="en-GB" sz="1800" b="0" i="0" u="none" strike="noStrike" baseline="0" dirty="0">
                <a:latin typeface="TimesNewRoman"/>
              </a:rPr>
              <a:t> </a:t>
            </a:r>
            <a:r>
              <a:rPr lang="en-GB" sz="1800" b="0" i="0" u="none" strike="noStrike" baseline="0" dirty="0" err="1">
                <a:latin typeface="TimesNewRoman"/>
              </a:rPr>
              <a:t>obou</a:t>
            </a:r>
            <a:endParaRPr lang="en-GB" sz="1800" b="0" i="0" u="none" strike="noStrike" baseline="0" dirty="0">
              <a:latin typeface="TimesNewRoman"/>
            </a:endParaRPr>
          </a:p>
          <a:p>
            <a:pPr algn="l"/>
            <a:r>
              <a:rPr lang="en-GB" sz="1800" b="0" i="0" u="none" strike="noStrike" baseline="0" dirty="0" err="1">
                <a:latin typeface="TimesNewRoman"/>
              </a:rPr>
              <a:t>vstupů</a:t>
            </a:r>
            <a:r>
              <a:rPr lang="en-GB" sz="1800" b="0" i="0" u="none" strike="noStrike" baseline="0" dirty="0">
                <a:latin typeface="TimesNewRoman"/>
              </a:rPr>
              <a:t>). Proto </a:t>
            </a:r>
            <a:r>
              <a:rPr lang="en-GB" sz="1800" b="0" i="0" u="none" strike="noStrike" baseline="0" dirty="0" err="1">
                <a:latin typeface="TimesNewRoman"/>
              </a:rPr>
              <a:t>bude</a:t>
            </a:r>
            <a:r>
              <a:rPr lang="en-GB" sz="1800" b="0" i="0" u="none" strike="noStrike" baseline="0" dirty="0">
                <a:latin typeface="TimesNewRoman"/>
              </a:rPr>
              <a:t> </a:t>
            </a:r>
            <a:r>
              <a:rPr lang="en-GB" sz="1800" b="0" i="0" u="none" strike="noStrike" baseline="0" dirty="0" err="1">
                <a:latin typeface="TimesNewRoman"/>
              </a:rPr>
              <a:t>mít</a:t>
            </a:r>
            <a:r>
              <a:rPr lang="en-GB" sz="1800" b="0" i="0" u="none" strike="noStrike" baseline="0" dirty="0">
                <a:latin typeface="TimesNewRoman"/>
              </a:rPr>
              <a:t> </a:t>
            </a:r>
            <a:r>
              <a:rPr lang="en-GB" sz="1800" b="1" i="0" u="none" strike="noStrike" baseline="0" dirty="0" err="1">
                <a:latin typeface="TimesNewRoman,Bold"/>
              </a:rPr>
              <a:t>křivka</a:t>
            </a:r>
            <a:r>
              <a:rPr lang="en-GB" sz="1800" b="1" i="0" u="none" strike="noStrike" baseline="0" dirty="0">
                <a:latin typeface="TimesNewRoman,Bold"/>
              </a:rPr>
              <a:t> LTC </a:t>
            </a:r>
            <a:r>
              <a:rPr lang="en-GB" sz="1800" b="1" i="0" u="none" strike="noStrike" baseline="0" dirty="0" err="1">
                <a:latin typeface="TimesNewRoman,Bold"/>
              </a:rPr>
              <a:t>tvar</a:t>
            </a:r>
            <a:r>
              <a:rPr lang="en-GB" sz="1800" b="1" i="0" u="none" strike="noStrike" baseline="0" dirty="0">
                <a:latin typeface="TimesNewRoman,Bold"/>
              </a:rPr>
              <a:t> </a:t>
            </a:r>
            <a:r>
              <a:rPr lang="en-GB" sz="1800" b="1" i="0" u="none" strike="noStrike" baseline="0" dirty="0" err="1">
                <a:latin typeface="TimesNewRoman,Bold"/>
              </a:rPr>
              <a:t>rostoucí</a:t>
            </a:r>
            <a:r>
              <a:rPr lang="en-GB" sz="1800" b="1" i="0" u="none" strike="noStrike" baseline="0" dirty="0">
                <a:latin typeface="TimesNewRoman,Bold"/>
              </a:rPr>
              <a:t> </a:t>
            </a:r>
            <a:r>
              <a:rPr lang="en-GB" sz="1800" b="1" i="0" u="none" strike="noStrike" baseline="0" dirty="0" err="1">
                <a:latin typeface="TimesNewRoman,Bold"/>
              </a:rPr>
              <a:t>přímky</a:t>
            </a:r>
            <a:r>
              <a:rPr lang="en-GB" sz="1800" b="0" i="0" u="none" strike="noStrike" baseline="0" dirty="0">
                <a:latin typeface="TimesNewRoman"/>
              </a:rPr>
              <a:t>.</a:t>
            </a:r>
          </a:p>
          <a:p>
            <a:pPr algn="l"/>
            <a:r>
              <a:rPr lang="en-GB" sz="1800" b="0" i="0" u="none" strike="noStrike" baseline="0" dirty="0" err="1">
                <a:latin typeface="TimesNewRoman"/>
              </a:rPr>
              <a:t>Budou</a:t>
            </a:r>
            <a:r>
              <a:rPr lang="en-GB" sz="1800" b="0" i="0" u="none" strike="noStrike" baseline="0" dirty="0">
                <a:latin typeface="TimesNewRoman"/>
              </a:rPr>
              <a:t>-li se v </a:t>
            </a:r>
            <a:r>
              <a:rPr lang="en-GB" sz="1800" b="0" i="0" u="none" strike="noStrike" baseline="0" dirty="0" err="1">
                <a:latin typeface="TimesNewRoman"/>
              </a:rPr>
              <a:t>dlouhodobé</a:t>
            </a:r>
            <a:r>
              <a:rPr lang="en-GB" sz="1800" b="0" i="0" u="none" strike="noStrike" baseline="0" dirty="0">
                <a:latin typeface="TimesNewRoman"/>
              </a:rPr>
              <a:t> </a:t>
            </a:r>
            <a:r>
              <a:rPr lang="en-GB" sz="1800" b="0" i="0" u="none" strike="noStrike" baseline="0" dirty="0" err="1">
                <a:latin typeface="TimesNewRoman"/>
              </a:rPr>
              <a:t>produkční</a:t>
            </a:r>
            <a:r>
              <a:rPr lang="en-GB" sz="1800" b="0" i="0" u="none" strike="noStrike" baseline="0" dirty="0">
                <a:latin typeface="TimesNewRoman"/>
              </a:rPr>
              <a:t> </a:t>
            </a:r>
            <a:r>
              <a:rPr lang="en-GB" sz="1800" b="0" i="0" u="none" strike="noStrike" baseline="0" dirty="0" err="1">
                <a:latin typeface="TimesNewRoman"/>
              </a:rPr>
              <a:t>funkci</a:t>
            </a:r>
            <a:r>
              <a:rPr lang="en-GB" sz="1800" b="0" i="0" u="none" strike="noStrike" baseline="0" dirty="0">
                <a:latin typeface="TimesNewRoman"/>
              </a:rPr>
              <a:t> </a:t>
            </a:r>
            <a:r>
              <a:rPr lang="en-GB" sz="1800" b="0" i="0" u="none" strike="noStrike" baseline="0" dirty="0" err="1">
                <a:latin typeface="TimesNewRoman"/>
              </a:rPr>
              <a:t>prosazovat</a:t>
            </a:r>
            <a:r>
              <a:rPr lang="en-GB" sz="1800" b="0" i="0" u="none" strike="noStrike" baseline="0" dirty="0">
                <a:latin typeface="TimesNewRoman"/>
              </a:rPr>
              <a:t> </a:t>
            </a:r>
            <a:r>
              <a:rPr lang="en-GB" sz="1800" b="1" i="0" u="none" strike="noStrike" baseline="0" dirty="0" err="1">
                <a:latin typeface="TimesNewRoman,Bold"/>
              </a:rPr>
              <a:t>rostoucí</a:t>
            </a:r>
            <a:r>
              <a:rPr lang="en-GB" sz="1800" b="1" i="0" u="none" strike="noStrike" baseline="0" dirty="0">
                <a:latin typeface="TimesNewRoman,Bold"/>
              </a:rPr>
              <a:t> </a:t>
            </a:r>
            <a:r>
              <a:rPr lang="en-GB" sz="1800" b="1" i="0" u="none" strike="noStrike" baseline="0" dirty="0" err="1">
                <a:latin typeface="TimesNewRoman,Bold"/>
              </a:rPr>
              <a:t>výnosy</a:t>
            </a:r>
            <a:r>
              <a:rPr lang="en-GB" sz="1800" b="1" i="0" u="none" strike="noStrike" baseline="0" dirty="0">
                <a:latin typeface="TimesNewRoman,Bold"/>
              </a:rPr>
              <a:t> z </a:t>
            </a:r>
            <a:r>
              <a:rPr lang="en-GB" sz="1800" b="1" i="0" u="none" strike="noStrike" baseline="0" dirty="0" err="1">
                <a:latin typeface="TimesNewRoman,Bold"/>
              </a:rPr>
              <a:t>rozsahu</a:t>
            </a:r>
            <a:r>
              <a:rPr lang="en-GB" sz="1800" b="1" i="0" u="none" strike="noStrike" baseline="0" dirty="0">
                <a:latin typeface="TimesNewRoman,Bold"/>
              </a:rPr>
              <a:t>,</a:t>
            </a:r>
            <a:r>
              <a:rPr lang="cs-CZ" sz="1800" b="1" i="0" u="none" strike="noStrike" baseline="0" dirty="0">
                <a:latin typeface="TimesNewRoman,Bold"/>
              </a:rPr>
              <a:t> </a:t>
            </a:r>
            <a:r>
              <a:rPr lang="en-GB" sz="1800" b="0" i="0" u="none" strike="noStrike" baseline="0" dirty="0" err="1">
                <a:latin typeface="TimesNewRoman"/>
              </a:rPr>
              <a:t>potom</a:t>
            </a:r>
            <a:r>
              <a:rPr lang="en-GB" sz="1800" b="0" i="0" u="none" strike="noStrike" baseline="0" dirty="0">
                <a:latin typeface="TimesNewRoman"/>
              </a:rPr>
              <a:t> </a:t>
            </a:r>
            <a:r>
              <a:rPr lang="en-GB" sz="1800" b="1" i="0" u="none" strike="noStrike" baseline="0" dirty="0" err="1">
                <a:latin typeface="TimesNewRoman,Bold"/>
              </a:rPr>
              <a:t>křivka</a:t>
            </a:r>
            <a:r>
              <a:rPr lang="en-GB" sz="1800" b="1" i="0" u="none" strike="noStrike" baseline="0" dirty="0">
                <a:latin typeface="TimesNewRoman,Bold"/>
              </a:rPr>
              <a:t> LTC </a:t>
            </a:r>
            <a:r>
              <a:rPr lang="en-GB" sz="1800" b="1" i="0" u="none" strike="noStrike" baseline="0" dirty="0" err="1">
                <a:latin typeface="TimesNewRoman,Bold"/>
              </a:rPr>
              <a:t>bude</a:t>
            </a:r>
            <a:r>
              <a:rPr lang="en-GB" sz="1800" b="1" i="0" u="none" strike="noStrike" baseline="0" dirty="0">
                <a:latin typeface="TimesNewRoman,Bold"/>
              </a:rPr>
              <a:t> </a:t>
            </a:r>
            <a:r>
              <a:rPr lang="en-GB" sz="1800" b="1" i="0" u="none" strike="noStrike" baseline="0" dirty="0" err="1">
                <a:latin typeface="TimesNewRoman,Bold"/>
              </a:rPr>
              <a:t>růst</a:t>
            </a:r>
            <a:r>
              <a:rPr lang="en-GB" sz="1800" b="1" i="0" u="none" strike="noStrike" baseline="0" dirty="0">
                <a:latin typeface="TimesNewRoman,Bold"/>
              </a:rPr>
              <a:t> s </a:t>
            </a:r>
            <a:r>
              <a:rPr lang="en-GB" sz="1800" b="1" i="0" u="none" strike="noStrike" baseline="0" dirty="0" err="1">
                <a:latin typeface="TimesNewRoman,Bold"/>
              </a:rPr>
              <a:t>růstem</a:t>
            </a:r>
            <a:r>
              <a:rPr lang="en-GB" sz="1800" b="1" i="0" u="none" strike="noStrike" baseline="0" dirty="0">
                <a:latin typeface="TimesNewRoman,Bold"/>
              </a:rPr>
              <a:t> </a:t>
            </a:r>
            <a:r>
              <a:rPr lang="en-GB" sz="1800" b="1" i="0" u="none" strike="noStrike" baseline="0" dirty="0" err="1">
                <a:latin typeface="TimesNewRoman,Bold"/>
              </a:rPr>
              <a:t>výstupu</a:t>
            </a:r>
            <a:r>
              <a:rPr lang="en-GB" sz="1800" b="1" i="0" u="none" strike="noStrike" baseline="0" dirty="0">
                <a:latin typeface="TimesNewRoman,Bold"/>
              </a:rPr>
              <a:t> </a:t>
            </a:r>
            <a:r>
              <a:rPr lang="en-GB" sz="1800" b="1" i="0" u="none" strike="noStrike" baseline="0" dirty="0" err="1">
                <a:latin typeface="TimesNewRoman,Bold"/>
              </a:rPr>
              <a:t>klesajícím</a:t>
            </a:r>
            <a:r>
              <a:rPr lang="en-GB" sz="1800" b="1" i="0" u="none" strike="noStrike" baseline="0" dirty="0">
                <a:latin typeface="TimesNewRoman,Bold"/>
              </a:rPr>
              <a:t> </a:t>
            </a:r>
            <a:r>
              <a:rPr lang="en-GB" sz="1800" b="1" i="0" u="none" strike="noStrike" baseline="0" dirty="0" err="1">
                <a:latin typeface="TimesNewRoman,Bold"/>
              </a:rPr>
              <a:t>tempem</a:t>
            </a:r>
            <a:r>
              <a:rPr lang="en-GB" sz="1800" b="1" i="0" u="none" strike="noStrike" baseline="0" dirty="0">
                <a:latin typeface="TimesNewRoman,Bold"/>
              </a:rPr>
              <a:t> </a:t>
            </a:r>
            <a:r>
              <a:rPr lang="en-GB" sz="1800" b="0" i="0" u="none" strike="noStrike" baseline="0" dirty="0">
                <a:latin typeface="TimesNewRoman"/>
              </a:rPr>
              <a:t>(</a:t>
            </a:r>
            <a:r>
              <a:rPr lang="en-GB" sz="1800" b="0" i="0" u="none" strike="noStrike" baseline="0" dirty="0" err="1">
                <a:latin typeface="TimesNewRoman"/>
              </a:rPr>
              <a:t>protože</a:t>
            </a:r>
            <a:endParaRPr lang="en-GB" sz="1800" b="0" i="0" u="none" strike="noStrike" baseline="0" dirty="0">
              <a:latin typeface="TimesNewRoman"/>
            </a:endParaRPr>
          </a:p>
          <a:p>
            <a:pPr algn="l"/>
            <a:r>
              <a:rPr lang="en-GB" sz="1800" b="0" i="0" u="none" strike="noStrike" baseline="0" dirty="0" err="1">
                <a:latin typeface="TimesNewRoman"/>
              </a:rPr>
              <a:t>při</a:t>
            </a:r>
            <a:r>
              <a:rPr lang="en-GB" sz="1800" b="0" i="0" u="none" strike="noStrike" baseline="0" dirty="0">
                <a:latin typeface="TimesNewRoman"/>
              </a:rPr>
              <a:t> </a:t>
            </a:r>
            <a:r>
              <a:rPr lang="en-GB" sz="1800" b="0" i="0" u="none" strike="noStrike" baseline="0" dirty="0" err="1">
                <a:latin typeface="TimesNewRoman"/>
              </a:rPr>
              <a:t>konstantních</a:t>
            </a:r>
            <a:r>
              <a:rPr lang="en-GB" sz="1800" b="0" i="0" u="none" strike="noStrike" baseline="0" dirty="0">
                <a:latin typeface="TimesNewRoman"/>
              </a:rPr>
              <a:t> </a:t>
            </a:r>
            <a:r>
              <a:rPr lang="en-GB" sz="1800" b="0" i="0" u="none" strike="noStrike" baseline="0" dirty="0" err="1">
                <a:latin typeface="TimesNewRoman"/>
              </a:rPr>
              <a:t>cenách</a:t>
            </a:r>
            <a:r>
              <a:rPr lang="en-GB" sz="1800" b="0" i="0" u="none" strike="noStrike" baseline="0" dirty="0">
                <a:latin typeface="TimesNewRoman"/>
              </a:rPr>
              <a:t> </a:t>
            </a:r>
            <a:r>
              <a:rPr lang="en-GB" sz="1800" b="0" i="0" u="none" strike="noStrike" baseline="0" dirty="0" err="1">
                <a:latin typeface="TimesNewRoman"/>
              </a:rPr>
              <a:t>práce</a:t>
            </a:r>
            <a:r>
              <a:rPr lang="en-GB" sz="1800" b="0" i="0" u="none" strike="noStrike" baseline="0" dirty="0">
                <a:latin typeface="TimesNewRoman"/>
              </a:rPr>
              <a:t> a </a:t>
            </a:r>
            <a:r>
              <a:rPr lang="en-GB" sz="1800" b="0" i="0" u="none" strike="noStrike" baseline="0" dirty="0" err="1">
                <a:latin typeface="TimesNewRoman"/>
              </a:rPr>
              <a:t>kapitálu</a:t>
            </a:r>
            <a:r>
              <a:rPr lang="en-GB" sz="1800" b="0" i="0" u="none" strike="noStrike" baseline="0" dirty="0">
                <a:latin typeface="TimesNewRoman"/>
              </a:rPr>
              <a:t> </a:t>
            </a:r>
            <a:r>
              <a:rPr lang="en-GB" sz="1800" b="0" i="0" u="none" strike="noStrike" baseline="0" dirty="0" err="1">
                <a:latin typeface="TimesNewRoman"/>
              </a:rPr>
              <a:t>porostou</a:t>
            </a:r>
            <a:r>
              <a:rPr lang="en-GB" sz="1800" b="0" i="0" u="none" strike="noStrike" baseline="0" dirty="0">
                <a:latin typeface="TimesNewRoman"/>
              </a:rPr>
              <a:t> </a:t>
            </a:r>
            <a:r>
              <a:rPr lang="en-GB" sz="1800" b="0" i="0" u="none" strike="noStrike" baseline="0" dirty="0" err="1">
                <a:latin typeface="TimesNewRoman"/>
              </a:rPr>
              <a:t>celkové</a:t>
            </a:r>
            <a:r>
              <a:rPr lang="en-GB" sz="1800" b="0" i="0" u="none" strike="noStrike" baseline="0" dirty="0">
                <a:latin typeface="TimesNewRoman"/>
              </a:rPr>
              <a:t> </a:t>
            </a:r>
            <a:r>
              <a:rPr lang="en-GB" sz="1800" b="0" i="0" u="none" strike="noStrike" baseline="0" dirty="0" err="1">
                <a:latin typeface="TimesNewRoman"/>
              </a:rPr>
              <a:t>dlouhodobé</a:t>
            </a:r>
            <a:r>
              <a:rPr lang="en-GB" sz="1800" b="0" i="0" u="none" strike="noStrike" baseline="0" dirty="0">
                <a:latin typeface="TimesNewRoman"/>
              </a:rPr>
              <a:t> </a:t>
            </a:r>
            <a:r>
              <a:rPr lang="en-GB" sz="1800" b="0" i="0" u="none" strike="noStrike" baseline="0" dirty="0" err="1">
                <a:latin typeface="TimesNewRoman"/>
              </a:rPr>
              <a:t>náklady</a:t>
            </a:r>
            <a:r>
              <a:rPr lang="en-GB" sz="1800" b="0" i="0" u="none" strike="noStrike" baseline="0" dirty="0">
                <a:latin typeface="TimesNewRoman"/>
              </a:rPr>
              <a:t> </a:t>
            </a:r>
            <a:r>
              <a:rPr lang="en-GB" sz="1800" b="0" i="0" u="none" strike="noStrike" baseline="0" dirty="0" err="1">
                <a:latin typeface="TimesNewRoman"/>
              </a:rPr>
              <a:t>relativně</a:t>
            </a:r>
            <a:r>
              <a:rPr lang="cs-CZ" sz="1800" b="0" i="0" u="none" strike="noStrike" baseline="0" dirty="0">
                <a:latin typeface="TimesNewRoman"/>
              </a:rPr>
              <a:t> </a:t>
            </a:r>
            <a:r>
              <a:rPr lang="en-GB" sz="1800" b="0" i="0" u="none" strike="noStrike" baseline="0" dirty="0" err="1">
                <a:latin typeface="TimesNewRoman"/>
              </a:rPr>
              <a:t>pomaleji</a:t>
            </a:r>
            <a:r>
              <a:rPr lang="en-GB" sz="1800" b="0" i="0" u="none" strike="noStrike" baseline="0" dirty="0">
                <a:latin typeface="TimesNewRoman"/>
              </a:rPr>
              <a:t> </a:t>
            </a:r>
            <a:r>
              <a:rPr lang="en-GB" sz="1800" b="0" i="0" u="none" strike="noStrike" baseline="0" dirty="0" err="1">
                <a:latin typeface="TimesNewRoman"/>
              </a:rPr>
              <a:t>než</a:t>
            </a:r>
            <a:r>
              <a:rPr lang="en-GB" sz="1800" b="0" i="0" u="none" strike="noStrike" baseline="0" dirty="0">
                <a:latin typeface="TimesNewRoman"/>
              </a:rPr>
              <a:t> </a:t>
            </a:r>
            <a:r>
              <a:rPr lang="en-GB" sz="1800" b="0" i="0" u="none" strike="noStrike" baseline="0" dirty="0" err="1">
                <a:latin typeface="TimesNewRoman"/>
              </a:rPr>
              <a:t>výstup</a:t>
            </a:r>
            <a:r>
              <a:rPr lang="en-GB" sz="1800" b="0" i="0" u="none" strike="noStrike" baseline="0" dirty="0">
                <a:latin typeface="TimesNewRoman"/>
              </a:rPr>
              <a:t>).</a:t>
            </a:r>
          </a:p>
          <a:p>
            <a:pPr algn="l"/>
            <a:r>
              <a:rPr lang="en-GB" sz="1800" b="0" i="0" u="none" strike="noStrike" baseline="0" dirty="0" err="1">
                <a:latin typeface="TimesNewRoman"/>
              </a:rPr>
              <a:t>Naopak</a:t>
            </a:r>
            <a:r>
              <a:rPr lang="en-GB" sz="1800" b="0" i="0" u="none" strike="noStrike" baseline="0" dirty="0">
                <a:latin typeface="TimesNewRoman"/>
              </a:rPr>
              <a:t> </a:t>
            </a:r>
            <a:r>
              <a:rPr lang="en-GB" sz="1800" b="0" i="0" u="none" strike="noStrike" baseline="0" dirty="0" err="1">
                <a:latin typeface="TimesNewRoman"/>
              </a:rPr>
              <a:t>při</a:t>
            </a:r>
            <a:r>
              <a:rPr lang="en-GB" sz="1800" b="0" i="0" u="none" strike="noStrike" baseline="0" dirty="0">
                <a:latin typeface="TimesNewRoman"/>
              </a:rPr>
              <a:t> </a:t>
            </a:r>
            <a:r>
              <a:rPr lang="en-GB" sz="1800" b="1" i="0" u="none" strike="noStrike" baseline="0" dirty="0" err="1">
                <a:latin typeface="TimesNewRoman,Bold"/>
              </a:rPr>
              <a:t>klesajících</a:t>
            </a:r>
            <a:r>
              <a:rPr lang="en-GB" sz="1800" b="1" i="0" u="none" strike="noStrike" baseline="0" dirty="0">
                <a:latin typeface="TimesNewRoman,Bold"/>
              </a:rPr>
              <a:t> </a:t>
            </a:r>
            <a:r>
              <a:rPr lang="en-GB" sz="1800" b="1" i="0" u="none" strike="noStrike" baseline="0" dirty="0" err="1">
                <a:latin typeface="TimesNewRoman,Bold"/>
              </a:rPr>
              <a:t>výnosech</a:t>
            </a:r>
            <a:r>
              <a:rPr lang="en-GB" sz="1800" b="1" i="0" u="none" strike="noStrike" baseline="0" dirty="0">
                <a:latin typeface="TimesNewRoman,Bold"/>
              </a:rPr>
              <a:t> z </a:t>
            </a:r>
            <a:r>
              <a:rPr lang="en-GB" sz="1800" b="1" i="0" u="none" strike="noStrike" baseline="0" dirty="0" err="1">
                <a:latin typeface="TimesNewRoman,Bold"/>
              </a:rPr>
              <a:t>rozsahu</a:t>
            </a:r>
            <a:r>
              <a:rPr lang="en-GB" sz="1800" b="1" i="0" u="none" strike="noStrike" baseline="0" dirty="0">
                <a:latin typeface="TimesNewRoman,Bold"/>
              </a:rPr>
              <a:t> </a:t>
            </a:r>
            <a:r>
              <a:rPr lang="en-GB" sz="1800" b="1" i="0" u="none" strike="noStrike" baseline="0" dirty="0" err="1">
                <a:latin typeface="TimesNewRoman,Bold"/>
              </a:rPr>
              <a:t>budou</a:t>
            </a:r>
            <a:r>
              <a:rPr lang="en-GB" sz="1800" b="1" i="0" u="none" strike="noStrike" baseline="0" dirty="0">
                <a:latin typeface="TimesNewRoman,Bold"/>
              </a:rPr>
              <a:t> </a:t>
            </a:r>
            <a:r>
              <a:rPr lang="en-GB" sz="1800" b="1" i="0" u="none" strike="noStrike" baseline="0" dirty="0" err="1">
                <a:latin typeface="TimesNewRoman,Bold"/>
              </a:rPr>
              <a:t>růst</a:t>
            </a:r>
            <a:r>
              <a:rPr lang="en-GB" sz="1800" b="1" i="0" u="none" strike="noStrike" baseline="0" dirty="0">
                <a:latin typeface="TimesNewRoman,Bold"/>
              </a:rPr>
              <a:t> LTC </a:t>
            </a:r>
            <a:r>
              <a:rPr lang="en-GB" sz="1800" b="1" i="0" u="none" strike="noStrike" baseline="0" dirty="0" err="1">
                <a:latin typeface="TimesNewRoman,Bold"/>
              </a:rPr>
              <a:t>rychleji</a:t>
            </a:r>
            <a:r>
              <a:rPr lang="en-GB" sz="1800" b="1" i="0" u="none" strike="noStrike" baseline="0" dirty="0">
                <a:latin typeface="TimesNewRoman,Bold"/>
              </a:rPr>
              <a:t> </a:t>
            </a:r>
            <a:r>
              <a:rPr lang="en-GB" sz="1800" b="1" i="0" u="none" strike="noStrike" baseline="0" dirty="0" err="1">
                <a:latin typeface="TimesNewRoman,Bold"/>
              </a:rPr>
              <a:t>než</a:t>
            </a:r>
            <a:r>
              <a:rPr lang="en-GB" sz="1800" b="1" i="0" u="none" strike="noStrike" baseline="0" dirty="0">
                <a:latin typeface="TimesNewRoman,Bold"/>
              </a:rPr>
              <a:t> </a:t>
            </a:r>
            <a:r>
              <a:rPr lang="en-GB" sz="1800" b="1" i="0" u="none" strike="noStrike" baseline="0" dirty="0" err="1">
                <a:latin typeface="TimesNewRoman,Bold"/>
              </a:rPr>
              <a:t>výstup</a:t>
            </a:r>
            <a:r>
              <a:rPr lang="en-GB" sz="1800" b="1" i="0" u="none" strike="noStrike" baseline="0" dirty="0">
                <a:latin typeface="TimesNewRoman,Bold"/>
              </a:rPr>
              <a:t>.</a:t>
            </a:r>
          </a:p>
          <a:p>
            <a:pPr algn="l"/>
            <a:endParaRPr lang="cs-CZ" b="1"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r>
              <a:rPr lang="pl-PL" sz="1800" b="1" i="0" u="none" strike="noStrike" baseline="0" dirty="0">
                <a:latin typeface="Arial,Bold"/>
              </a:rPr>
              <a:t>Náklady firmy v dlouhém období</a:t>
            </a:r>
          </a:p>
          <a:p>
            <a:pPr algn="l"/>
            <a:r>
              <a:rPr lang="en-GB" sz="1800" b="0" i="0" u="none" strike="noStrike" baseline="0" dirty="0" err="1">
                <a:latin typeface="TimesNewRoman"/>
              </a:rPr>
              <a:t>Budeme</a:t>
            </a:r>
            <a:r>
              <a:rPr lang="en-GB" sz="1800" b="0" i="0" u="none" strike="noStrike" baseline="0" dirty="0">
                <a:latin typeface="TimesNewRoman"/>
              </a:rPr>
              <a:t>-li </a:t>
            </a:r>
            <a:r>
              <a:rPr lang="en-GB" sz="1800" b="0" i="0" u="none" strike="noStrike" baseline="0" dirty="0" err="1">
                <a:latin typeface="TimesNewRoman"/>
              </a:rPr>
              <a:t>předpokládat</a:t>
            </a:r>
            <a:r>
              <a:rPr lang="en-GB" sz="1800" b="0" i="0" u="none" strike="noStrike" baseline="0" dirty="0">
                <a:latin typeface="TimesNewRoman"/>
              </a:rPr>
              <a:t>, </a:t>
            </a:r>
            <a:r>
              <a:rPr lang="en-GB" sz="1800" b="0" i="0" u="none" strike="noStrike" baseline="0" dirty="0" err="1">
                <a:latin typeface="TimesNewRoman"/>
              </a:rPr>
              <a:t>že</a:t>
            </a:r>
            <a:r>
              <a:rPr lang="en-GB" sz="1800" b="0" i="0" u="none" strike="noStrike" baseline="0" dirty="0">
                <a:latin typeface="TimesNewRoman"/>
              </a:rPr>
              <a:t> </a:t>
            </a:r>
            <a:r>
              <a:rPr lang="en-GB" sz="1800" b="0" i="0" u="none" strike="noStrike" baseline="0" dirty="0" err="1">
                <a:latin typeface="TimesNewRoman"/>
              </a:rPr>
              <a:t>firma</a:t>
            </a:r>
            <a:r>
              <a:rPr lang="en-GB" sz="1800" b="0" i="0" u="none" strike="noStrike" baseline="0" dirty="0">
                <a:latin typeface="TimesNewRoman"/>
              </a:rPr>
              <a:t> </a:t>
            </a:r>
            <a:r>
              <a:rPr lang="en-GB" sz="1800" b="0" i="0" u="none" strike="noStrike" baseline="0" dirty="0" err="1">
                <a:latin typeface="TimesNewRoman"/>
              </a:rPr>
              <a:t>bude</a:t>
            </a:r>
            <a:r>
              <a:rPr lang="en-GB" sz="1800" b="0" i="0" u="none" strike="noStrike" baseline="0" dirty="0">
                <a:latin typeface="TimesNewRoman"/>
              </a:rPr>
              <a:t> </a:t>
            </a:r>
            <a:r>
              <a:rPr lang="en-GB" sz="1800" b="0" i="0" u="none" strike="noStrike" baseline="0" dirty="0" err="1">
                <a:latin typeface="TimesNewRoman"/>
              </a:rPr>
              <a:t>menší</a:t>
            </a:r>
            <a:r>
              <a:rPr lang="en-GB" sz="1800" b="0" i="0" u="none" strike="noStrike" baseline="0" dirty="0">
                <a:latin typeface="TimesNewRoman"/>
              </a:rPr>
              <a:t> </a:t>
            </a:r>
            <a:r>
              <a:rPr lang="en-GB" sz="1800" b="0" i="0" u="none" strike="noStrike" baseline="0" dirty="0" err="1">
                <a:latin typeface="TimesNewRoman"/>
              </a:rPr>
              <a:t>výstup</a:t>
            </a:r>
            <a:r>
              <a:rPr lang="en-GB" sz="1800" b="0" i="0" u="none" strike="noStrike" baseline="0" dirty="0">
                <a:latin typeface="TimesNewRoman"/>
              </a:rPr>
              <a:t> </a:t>
            </a:r>
            <a:r>
              <a:rPr lang="en-GB" sz="1800" b="0" i="0" u="none" strike="noStrike" baseline="0" dirty="0" err="1">
                <a:latin typeface="TimesNewRoman"/>
              </a:rPr>
              <a:t>vyrábět</a:t>
            </a:r>
            <a:r>
              <a:rPr lang="en-GB" sz="1800" b="0" i="0" u="none" strike="noStrike" baseline="0" dirty="0">
                <a:latin typeface="TimesNewRoman"/>
              </a:rPr>
              <a:t> s </a:t>
            </a:r>
            <a:r>
              <a:rPr lang="en-GB" sz="1800" b="0" i="0" u="none" strike="noStrike" baseline="0" dirty="0" err="1">
                <a:latin typeface="TimesNewRoman"/>
              </a:rPr>
              <a:t>rostoucími</a:t>
            </a:r>
            <a:r>
              <a:rPr lang="en-GB" sz="1800" b="0" i="0" u="none" strike="noStrike" baseline="0" dirty="0">
                <a:latin typeface="TimesNewRoman"/>
              </a:rPr>
              <a:t> </a:t>
            </a:r>
            <a:r>
              <a:rPr lang="en-GB" sz="1800" b="0" i="0" u="none" strike="noStrike" baseline="0" dirty="0" err="1">
                <a:latin typeface="TimesNewRoman"/>
              </a:rPr>
              <a:t>výnosy</a:t>
            </a:r>
            <a:r>
              <a:rPr lang="cs-CZ" sz="1800" b="0" i="0" u="none" strike="noStrike" baseline="0" dirty="0">
                <a:latin typeface="TimesNewRoman"/>
              </a:rPr>
              <a:t> </a:t>
            </a:r>
            <a:r>
              <a:rPr lang="en-GB" sz="1800" b="0" i="0" u="none" strike="noStrike" baseline="0" dirty="0">
                <a:latin typeface="TimesNewRoman"/>
              </a:rPr>
              <a:t>z </a:t>
            </a:r>
            <a:r>
              <a:rPr lang="en-GB" sz="1800" b="0" i="0" u="none" strike="noStrike" baseline="0" dirty="0" err="1">
                <a:latin typeface="TimesNewRoman"/>
              </a:rPr>
              <a:t>rozsahu</a:t>
            </a:r>
            <a:r>
              <a:rPr lang="en-GB" sz="1800" b="0" i="0" u="none" strike="noStrike" baseline="0" dirty="0">
                <a:latin typeface="TimesNewRoman"/>
              </a:rPr>
              <a:t> a </a:t>
            </a:r>
            <a:r>
              <a:rPr lang="en-GB" sz="1800" b="0" i="0" u="none" strike="noStrike" baseline="0" dirty="0" err="1">
                <a:latin typeface="TimesNewRoman"/>
              </a:rPr>
              <a:t>větší</a:t>
            </a:r>
            <a:r>
              <a:rPr lang="en-GB" sz="1800" b="0" i="0" u="none" strike="noStrike" baseline="0" dirty="0">
                <a:latin typeface="TimesNewRoman"/>
              </a:rPr>
              <a:t> </a:t>
            </a:r>
            <a:r>
              <a:rPr lang="en-GB" sz="1800" b="0" i="0" u="none" strike="noStrike" baseline="0" dirty="0" err="1">
                <a:latin typeface="TimesNewRoman"/>
              </a:rPr>
              <a:t>výstup</a:t>
            </a:r>
            <a:r>
              <a:rPr lang="en-GB" sz="1800" b="0" i="0" u="none" strike="noStrike" baseline="0" dirty="0">
                <a:latin typeface="TimesNewRoman"/>
              </a:rPr>
              <a:t> s </a:t>
            </a:r>
            <a:r>
              <a:rPr lang="en-GB" sz="1800" b="0" i="0" u="none" strike="noStrike" baseline="0" dirty="0" err="1">
                <a:latin typeface="TimesNewRoman"/>
              </a:rPr>
              <a:t>klesajícími</a:t>
            </a:r>
            <a:r>
              <a:rPr lang="en-GB" sz="1800" b="0" i="0" u="none" strike="noStrike" baseline="0" dirty="0">
                <a:latin typeface="TimesNewRoman"/>
              </a:rPr>
              <a:t> </a:t>
            </a:r>
            <a:r>
              <a:rPr lang="en-GB" sz="1800" b="0" i="0" u="none" strike="noStrike" baseline="0" dirty="0" err="1">
                <a:latin typeface="TimesNewRoman"/>
              </a:rPr>
              <a:t>výnosy</a:t>
            </a:r>
            <a:r>
              <a:rPr lang="en-GB" sz="1800" b="0" i="0" u="none" strike="noStrike" baseline="0" dirty="0">
                <a:latin typeface="TimesNewRoman"/>
              </a:rPr>
              <a:t> z </a:t>
            </a:r>
            <a:r>
              <a:rPr lang="en-GB" sz="1800" b="0" i="0" u="none" strike="noStrike" baseline="0" dirty="0" err="1">
                <a:latin typeface="TimesNewRoman"/>
              </a:rPr>
              <a:t>rozsahu</a:t>
            </a:r>
            <a:r>
              <a:rPr lang="en-GB" sz="1800" b="0" i="0" u="none" strike="noStrike" baseline="0" dirty="0">
                <a:latin typeface="TimesNewRoman"/>
              </a:rPr>
              <a:t>, </a:t>
            </a:r>
            <a:r>
              <a:rPr lang="en-GB" sz="1800" b="0" i="0" u="none" strike="noStrike" baseline="0" dirty="0" err="1">
                <a:latin typeface="TimesNewRoman"/>
              </a:rPr>
              <a:t>potom</a:t>
            </a:r>
            <a:r>
              <a:rPr lang="en-GB" sz="1800" b="0" i="0" u="none" strike="noStrike" baseline="0" dirty="0">
                <a:latin typeface="TimesNewRoman"/>
              </a:rPr>
              <a:t> </a:t>
            </a:r>
            <a:r>
              <a:rPr lang="en-GB" sz="1800" b="0" i="0" u="none" strike="noStrike" baseline="0" dirty="0" err="1">
                <a:latin typeface="TimesNewRoman"/>
              </a:rPr>
              <a:t>můžeme</a:t>
            </a:r>
            <a:r>
              <a:rPr lang="en-GB" sz="1800" b="0" i="0" u="none" strike="noStrike" baseline="0" dirty="0">
                <a:latin typeface="TimesNewRoman"/>
              </a:rPr>
              <a:t> </a:t>
            </a:r>
            <a:r>
              <a:rPr lang="en-GB" sz="1800" b="0" i="0" u="none" strike="noStrike" baseline="0" dirty="0" err="1">
                <a:latin typeface="TimesNewRoman"/>
              </a:rPr>
              <a:t>křivku</a:t>
            </a:r>
            <a:r>
              <a:rPr lang="en-GB" sz="1800" b="0" i="0" u="none" strike="noStrike" baseline="0" dirty="0">
                <a:latin typeface="TimesNewRoman"/>
              </a:rPr>
              <a:t> LTC </a:t>
            </a:r>
            <a:r>
              <a:rPr lang="en-GB" sz="1800" b="0" i="0" u="none" strike="noStrike" baseline="0" dirty="0" err="1">
                <a:latin typeface="TimesNewRoman"/>
              </a:rPr>
              <a:t>znázornitgraficky</a:t>
            </a:r>
            <a:r>
              <a:rPr lang="en-GB" sz="1800" b="0" i="0" u="none" strike="noStrike" baseline="0" dirty="0">
                <a:latin typeface="TimesNewRoman"/>
              </a:rPr>
              <a:t> (</a:t>
            </a:r>
            <a:r>
              <a:rPr lang="en-GB" sz="1800" b="0" i="0" u="none" strike="noStrike" baseline="0" dirty="0" err="1">
                <a:latin typeface="TimesNewRoman"/>
              </a:rPr>
              <a:t>obr</a:t>
            </a:r>
            <a:r>
              <a:rPr lang="en-GB" sz="1800" b="0" i="0" u="none" strike="noStrike" baseline="0" dirty="0">
                <a:latin typeface="TimesNewRoman"/>
              </a:rPr>
              <a:t>. ).</a:t>
            </a:r>
            <a:r>
              <a:rPr lang="cs-CZ" sz="1800" b="0" i="0" u="none" strike="noStrike" baseline="0" dirty="0">
                <a:latin typeface="TimesNewRoman"/>
              </a:rPr>
              <a:t> </a:t>
            </a:r>
            <a:r>
              <a:rPr lang="en-GB" sz="1800" b="0" i="0" u="none" strike="noStrike" baseline="0" dirty="0">
                <a:latin typeface="TimesNewRoman"/>
              </a:rPr>
              <a:t>Na </a:t>
            </a:r>
            <a:r>
              <a:rPr lang="en-GB" sz="1800" b="0" i="0" u="none" strike="noStrike" baseline="0" dirty="0" err="1">
                <a:latin typeface="TimesNewRoman"/>
              </a:rPr>
              <a:t>obrázku</a:t>
            </a:r>
            <a:r>
              <a:rPr lang="cs-CZ" sz="1800" b="0" i="0" u="none" strike="noStrike" baseline="0" dirty="0">
                <a:latin typeface="TimesNewRoman"/>
              </a:rPr>
              <a:t>:</a:t>
            </a:r>
            <a:r>
              <a:rPr lang="en-GB" sz="1800" b="0" i="0" u="none" strike="noStrike" baseline="0" dirty="0">
                <a:latin typeface="TimesNewRoman"/>
              </a:rPr>
              <a:t> </a:t>
            </a:r>
            <a:r>
              <a:rPr lang="en-GB" sz="1800" b="0" i="0" u="none" strike="noStrike" baseline="0" dirty="0" err="1">
                <a:latin typeface="TimesNewRoman"/>
              </a:rPr>
              <a:t>křivka</a:t>
            </a:r>
            <a:r>
              <a:rPr lang="en-GB" sz="1800" b="0" i="0" u="none" strike="noStrike" baseline="0" dirty="0">
                <a:latin typeface="TimesNewRoman"/>
              </a:rPr>
              <a:t> LTC </a:t>
            </a:r>
            <a:r>
              <a:rPr lang="en-GB" sz="1800" b="0" i="0" u="none" strike="noStrike" baseline="0" dirty="0" err="1">
                <a:latin typeface="TimesNewRoman"/>
              </a:rPr>
              <a:t>vychází</a:t>
            </a:r>
            <a:r>
              <a:rPr lang="en-GB" sz="1800" b="0" i="0" u="none" strike="noStrike" baseline="0" dirty="0">
                <a:latin typeface="TimesNewRoman"/>
              </a:rPr>
              <a:t> z </a:t>
            </a:r>
            <a:r>
              <a:rPr lang="en-GB" sz="1800" b="0" i="0" u="none" strike="noStrike" baseline="0" dirty="0" err="1">
                <a:latin typeface="TimesNewRoman"/>
              </a:rPr>
              <a:t>počátku</a:t>
            </a:r>
            <a:r>
              <a:rPr lang="en-GB" sz="1800" b="0" i="0" u="none" strike="noStrike" baseline="0" dirty="0">
                <a:latin typeface="TimesNewRoman"/>
              </a:rPr>
              <a:t>, </a:t>
            </a:r>
            <a:r>
              <a:rPr lang="en-GB" sz="1800" b="0" i="0" u="none" strike="noStrike" baseline="0" dirty="0" err="1">
                <a:latin typeface="TimesNewRoman"/>
              </a:rPr>
              <a:t>což</a:t>
            </a:r>
            <a:r>
              <a:rPr lang="en-GB" sz="1800" b="0" i="0" u="none" strike="noStrike" baseline="0" dirty="0">
                <a:latin typeface="TimesNewRoman"/>
              </a:rPr>
              <a:t> je </a:t>
            </a:r>
            <a:r>
              <a:rPr lang="en-GB" sz="1800" b="0" i="0" u="none" strike="noStrike" baseline="0" dirty="0" err="1">
                <a:latin typeface="TimesNewRoman"/>
              </a:rPr>
              <a:t>způsobeno</a:t>
            </a:r>
            <a:r>
              <a:rPr lang="en-GB" sz="1800" b="0" i="0" u="none" strike="noStrike" baseline="0" dirty="0">
                <a:latin typeface="TimesNewRoman"/>
              </a:rPr>
              <a:t> </a:t>
            </a:r>
            <a:r>
              <a:rPr lang="en-GB" sz="1800" b="0" i="0" u="none" strike="noStrike" baseline="0" dirty="0" err="1">
                <a:latin typeface="TimesNewRoman"/>
              </a:rPr>
              <a:t>absencí</a:t>
            </a:r>
            <a:r>
              <a:rPr lang="cs-CZ" sz="1800" b="0" i="0" u="none" strike="noStrike" baseline="0" dirty="0">
                <a:latin typeface="TimesNewRoman"/>
              </a:rPr>
              <a:t> </a:t>
            </a:r>
            <a:r>
              <a:rPr lang="en-GB" sz="1800" b="0" i="0" u="none" strike="noStrike" baseline="0" dirty="0" err="1">
                <a:latin typeface="TimesNewRoman"/>
              </a:rPr>
              <a:t>fixních</a:t>
            </a:r>
            <a:r>
              <a:rPr lang="en-GB" sz="1800" b="0" i="0" u="none" strike="noStrike" baseline="0" dirty="0">
                <a:latin typeface="TimesNewRoman"/>
              </a:rPr>
              <a:t> </a:t>
            </a:r>
            <a:r>
              <a:rPr lang="en-GB" sz="1800" b="0" i="0" u="none" strike="noStrike" baseline="0" dirty="0" err="1">
                <a:latin typeface="TimesNewRoman"/>
              </a:rPr>
              <a:t>nákladů</a:t>
            </a:r>
            <a:r>
              <a:rPr lang="en-GB" sz="1800" b="0" i="0" u="none" strike="noStrike" baseline="0" dirty="0">
                <a:latin typeface="TimesNewRoman"/>
              </a:rPr>
              <a:t> v </a:t>
            </a:r>
            <a:r>
              <a:rPr lang="en-GB" sz="1800" b="0" i="0" u="none" strike="noStrike" baseline="0" dirty="0" err="1">
                <a:latin typeface="TimesNewRoman"/>
              </a:rPr>
              <a:t>dlouhém</a:t>
            </a:r>
            <a:r>
              <a:rPr lang="en-GB" sz="1800" b="0" i="0" u="none" strike="noStrike" baseline="0" dirty="0">
                <a:latin typeface="TimesNewRoman"/>
              </a:rPr>
              <a:t> </a:t>
            </a:r>
            <a:r>
              <a:rPr lang="en-GB" sz="1800" b="0" i="0" u="none" strike="noStrike" baseline="0" dirty="0" err="1">
                <a:latin typeface="TimesNewRoman"/>
              </a:rPr>
              <a:t>období</a:t>
            </a:r>
            <a:r>
              <a:rPr lang="en-GB" sz="1800" b="0" i="0" u="none" strike="noStrike" baseline="0" dirty="0">
                <a:latin typeface="TimesNewRoman"/>
              </a:rPr>
              <a:t>.</a:t>
            </a:r>
          </a:p>
          <a:p>
            <a:pPr algn="l"/>
            <a:endParaRPr lang="cs-CZ" b="1"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r>
              <a:rPr lang="cs-CZ" sz="1200" b="0" i="0" u="none" strike="noStrike" baseline="0" noProof="0" dirty="0">
                <a:latin typeface="TimesNewRoman"/>
              </a:rPr>
              <a:t>Podobně jako v krátkém období můžeme i v dlouhém období odvodit z křivky celkových nákladů křivky jednotkových nákladů (tj. průměrných nákladů LAC a mezních nákladů LMC).</a:t>
            </a:r>
          </a:p>
          <a:p>
            <a:pPr algn="l"/>
            <a:r>
              <a:rPr lang="cs-CZ" sz="1200" b="0" i="0" u="none" strike="noStrike" baseline="0" noProof="0" dirty="0">
                <a:latin typeface="TimesNewRoman"/>
              </a:rPr>
              <a:t>Protože </a:t>
            </a:r>
            <a:r>
              <a:rPr lang="cs-CZ" sz="1200" b="1" i="0" u="none" strike="noStrike" baseline="0" noProof="0" dirty="0">
                <a:latin typeface="TimesNewRoman,Bold"/>
              </a:rPr>
              <a:t>dlouhodobé průměrné náklady </a:t>
            </a:r>
            <a:r>
              <a:rPr lang="cs-CZ" sz="1200" b="0" i="0" u="none" strike="noStrike" baseline="0" noProof="0" dirty="0">
                <a:latin typeface="TimesNewRoman"/>
              </a:rPr>
              <a:t>LAC jsou geometricky směrnicí úsečky z počátku do bodu na křivce LTC, je zřejmé, že LAC nejprve s růstem výstupu klesají</a:t>
            </a:r>
          </a:p>
          <a:p>
            <a:pPr algn="l"/>
            <a:r>
              <a:rPr lang="cs-CZ" sz="1200" b="0" i="0" u="none" strike="noStrike" baseline="0" noProof="0" dirty="0">
                <a:latin typeface="TimesNewRoman"/>
              </a:rPr>
              <a:t>a posléze rostou. Svého minima dosahují při výstupu Q1, kde je přímka z počátku tečnou křivky LTC.</a:t>
            </a:r>
          </a:p>
          <a:p>
            <a:pPr algn="l"/>
            <a:r>
              <a:rPr lang="cs-CZ" sz="1200" b="1" i="0" u="none" strike="noStrike" baseline="0" noProof="0" dirty="0">
                <a:latin typeface="TimesNewRoman,Bold"/>
              </a:rPr>
              <a:t>Dlouhodobé mezní náklady </a:t>
            </a:r>
            <a:r>
              <a:rPr lang="cs-CZ" sz="1200" b="0" i="0" u="none" strike="noStrike" baseline="0" noProof="0" dirty="0">
                <a:latin typeface="TimesNewRoman"/>
              </a:rPr>
              <a:t>(LMC) představují změnu celkových dlouhodobých nákladů způsobenou změnou výstupu o jednotku. Na obrázku 6-7 vidíme, že až do úrovně výstupu Q2 vyrábí firma rostoucí objem produkce s relativně pomaleji rostoucími celkovými dlouhodobými náklady. Výstup až do úrovně Q2 bude pro ni znamenat při konstantních cenách vstupů klesající dlouhodobé mezní náklady (viz. obr.). Naopak při výrobě výstupu většího než Q2 porostou její dlouhodobé celkové náklady relativně rychleji, tzn. že dlouhodobé mezní náklady budou růst. Svého minima dlouhodobé mezní náklady dosahují při menším výstupu než dlouhodobé průměrné náklady.</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r>
              <a:rPr lang="en-GB" sz="1200" b="0" i="0" u="none" strike="noStrike" baseline="0" dirty="0" err="1">
                <a:latin typeface="TimesNewRoman"/>
              </a:rPr>
              <a:t>Porovnejme</a:t>
            </a:r>
            <a:r>
              <a:rPr lang="en-GB" sz="1200" b="0" i="0" u="none" strike="noStrike" baseline="0" dirty="0">
                <a:latin typeface="TimesNewRoman"/>
              </a:rPr>
              <a:t> </a:t>
            </a:r>
            <a:r>
              <a:rPr lang="en-GB" sz="1200" b="0" i="0" u="none" strike="noStrike" baseline="0" dirty="0" err="1">
                <a:latin typeface="TimesNewRoman"/>
              </a:rPr>
              <a:t>nyní</a:t>
            </a:r>
            <a:r>
              <a:rPr lang="en-GB" sz="1200" b="0" i="0" u="none" strike="noStrike" baseline="0" dirty="0">
                <a:latin typeface="TimesNewRoman"/>
              </a:rPr>
              <a:t> </a:t>
            </a:r>
            <a:r>
              <a:rPr lang="en-GB" sz="1200" b="0" i="0" u="none" strike="noStrike" baseline="0" dirty="0" err="1">
                <a:latin typeface="TimesNewRoman"/>
              </a:rPr>
              <a:t>dlouhodobé</a:t>
            </a:r>
            <a:r>
              <a:rPr lang="en-GB" sz="1200" b="0" i="0" u="none" strike="noStrike" baseline="0" dirty="0">
                <a:latin typeface="TimesNewRoman"/>
              </a:rPr>
              <a:t> </a:t>
            </a:r>
            <a:r>
              <a:rPr lang="en-GB" sz="1200" b="0" i="0" u="none" strike="noStrike" baseline="0" dirty="0" err="1">
                <a:latin typeface="TimesNewRoman"/>
              </a:rPr>
              <a:t>mezní</a:t>
            </a:r>
            <a:r>
              <a:rPr lang="en-GB" sz="1200" b="0" i="0" u="none" strike="noStrike" baseline="0" dirty="0">
                <a:latin typeface="TimesNewRoman"/>
              </a:rPr>
              <a:t> a </a:t>
            </a:r>
            <a:r>
              <a:rPr lang="en-GB" sz="1200" b="0" i="0" u="none" strike="noStrike" baseline="0" dirty="0" err="1">
                <a:latin typeface="TimesNewRoman"/>
              </a:rPr>
              <a:t>průměrné</a:t>
            </a:r>
            <a:r>
              <a:rPr lang="en-GB" sz="1200" b="0" i="0" u="none" strike="noStrike" baseline="0" dirty="0">
                <a:latin typeface="TimesNewRoman"/>
              </a:rPr>
              <a:t> </a:t>
            </a:r>
            <a:r>
              <a:rPr lang="en-GB" sz="1200" b="0" i="0" u="none" strike="noStrike" baseline="0" dirty="0" err="1">
                <a:latin typeface="TimesNewRoman"/>
              </a:rPr>
              <a:t>náklady</a:t>
            </a:r>
            <a:r>
              <a:rPr lang="en-GB" sz="1200" b="0" i="0" u="none" strike="noStrike" baseline="0" dirty="0">
                <a:latin typeface="TimesNewRoman"/>
              </a:rPr>
              <a:t> (</a:t>
            </a:r>
            <a:r>
              <a:rPr lang="en-GB" sz="1200" b="0" i="0" u="none" strike="noStrike" baseline="0" dirty="0" err="1">
                <a:latin typeface="TimesNewRoman"/>
              </a:rPr>
              <a:t>tj</a:t>
            </a:r>
            <a:r>
              <a:rPr lang="en-GB" sz="1200" b="0" i="0" u="none" strike="noStrike" baseline="0" dirty="0">
                <a:latin typeface="TimesNewRoman"/>
              </a:rPr>
              <a:t>. LMC a LAC). </a:t>
            </a:r>
            <a:r>
              <a:rPr lang="en-GB" sz="1200" b="0" i="0" u="none" strike="noStrike" baseline="0" dirty="0" err="1">
                <a:latin typeface="TimesNewRoman"/>
              </a:rPr>
              <a:t>Až</a:t>
            </a:r>
            <a:r>
              <a:rPr lang="cs-CZ" sz="1200" b="0" i="0" u="none" strike="noStrike" baseline="0" dirty="0">
                <a:latin typeface="TimesNewRoman"/>
              </a:rPr>
              <a:t> </a:t>
            </a:r>
            <a:r>
              <a:rPr lang="en-GB" sz="1200" b="0" i="0" u="none" strike="noStrike" baseline="0" dirty="0">
                <a:latin typeface="TimesNewRoman"/>
              </a:rPr>
              <a:t>do </a:t>
            </a:r>
            <a:r>
              <a:rPr lang="en-GB" sz="1200" b="0" i="0" u="none" strike="noStrike" baseline="0" dirty="0" err="1">
                <a:latin typeface="TimesNewRoman"/>
              </a:rPr>
              <a:t>výstupu</a:t>
            </a:r>
            <a:r>
              <a:rPr lang="en-GB" sz="1200" b="0" i="0" u="none" strike="noStrike" baseline="0" dirty="0">
                <a:latin typeface="TimesNewRoman"/>
              </a:rPr>
              <a:t> Q1 se </a:t>
            </a:r>
            <a:r>
              <a:rPr lang="en-GB" sz="1200" b="0" i="0" u="none" strike="noStrike" baseline="0" dirty="0" err="1">
                <a:latin typeface="TimesNewRoman"/>
              </a:rPr>
              <a:t>firmě</a:t>
            </a:r>
            <a:r>
              <a:rPr lang="en-GB" sz="1200" b="0" i="0" u="none" strike="noStrike" baseline="0" dirty="0">
                <a:latin typeface="TimesNewRoman"/>
              </a:rPr>
              <a:t> </a:t>
            </a:r>
            <a:r>
              <a:rPr lang="en-GB" sz="1200" b="0" i="0" u="none" strike="noStrike" baseline="0" dirty="0" err="1">
                <a:latin typeface="TimesNewRoman"/>
              </a:rPr>
              <a:t>daří</a:t>
            </a:r>
            <a:r>
              <a:rPr lang="en-GB" sz="1200" b="0" i="0" u="none" strike="noStrike" baseline="0" dirty="0">
                <a:latin typeface="TimesNewRoman"/>
              </a:rPr>
              <a:t> </a:t>
            </a:r>
            <a:r>
              <a:rPr lang="en-GB" sz="1200" b="0" i="0" u="none" strike="noStrike" baseline="0" dirty="0" err="1">
                <a:latin typeface="TimesNewRoman"/>
              </a:rPr>
              <a:t>vyrábět</a:t>
            </a:r>
            <a:r>
              <a:rPr lang="en-GB" sz="1200" b="0" i="0" u="none" strike="noStrike" baseline="0" dirty="0">
                <a:latin typeface="TimesNewRoman"/>
              </a:rPr>
              <a:t> s </a:t>
            </a:r>
            <a:r>
              <a:rPr lang="en-GB" sz="1200" b="0" i="0" u="none" strike="noStrike" baseline="0" dirty="0" err="1">
                <a:latin typeface="TimesNewRoman"/>
              </a:rPr>
              <a:t>nižšími</a:t>
            </a:r>
            <a:r>
              <a:rPr lang="en-GB" sz="1200" b="0" i="0" u="none" strike="noStrike" baseline="0" dirty="0">
                <a:latin typeface="TimesNewRoman"/>
              </a:rPr>
              <a:t> </a:t>
            </a:r>
            <a:r>
              <a:rPr lang="en-GB" sz="1200" b="0" i="0" u="none" strike="noStrike" baseline="0" dirty="0" err="1">
                <a:latin typeface="TimesNewRoman"/>
              </a:rPr>
              <a:t>dodatečnými</a:t>
            </a:r>
            <a:r>
              <a:rPr lang="en-GB" sz="1200" b="0" i="0" u="none" strike="noStrike" baseline="0" dirty="0">
                <a:latin typeface="TimesNewRoman"/>
              </a:rPr>
              <a:t> </a:t>
            </a:r>
            <a:r>
              <a:rPr lang="en-GB" sz="1200" b="0" i="0" u="none" strike="noStrike" baseline="0" dirty="0" err="1">
                <a:latin typeface="TimesNewRoman"/>
              </a:rPr>
              <a:t>než</a:t>
            </a:r>
            <a:r>
              <a:rPr lang="en-GB" sz="1200" b="0" i="0" u="none" strike="noStrike" baseline="0" dirty="0">
                <a:latin typeface="TimesNewRoman"/>
              </a:rPr>
              <a:t> </a:t>
            </a:r>
            <a:r>
              <a:rPr lang="en-GB" sz="1200" b="0" i="0" u="none" strike="noStrike" baseline="0" dirty="0" err="1">
                <a:latin typeface="TimesNewRoman"/>
              </a:rPr>
              <a:t>průměrnými</a:t>
            </a:r>
            <a:r>
              <a:rPr lang="en-GB" sz="1200" b="0" i="0" u="none" strike="noStrike" baseline="0" dirty="0">
                <a:latin typeface="TimesNewRoman"/>
              </a:rPr>
              <a:t> </a:t>
            </a:r>
            <a:r>
              <a:rPr lang="en-GB" sz="1200" b="0" i="0" u="none" strike="noStrike" baseline="0" dirty="0" err="1">
                <a:latin typeface="TimesNewRoman"/>
              </a:rPr>
              <a:t>dlouhodobými</a:t>
            </a:r>
            <a:r>
              <a:rPr lang="cs-CZ" sz="1200" b="0" i="0" u="none" strike="noStrike" baseline="0" dirty="0">
                <a:latin typeface="TimesNewRoman"/>
              </a:rPr>
              <a:t> </a:t>
            </a:r>
            <a:r>
              <a:rPr lang="en-GB" sz="1200" b="0" i="0" u="none" strike="noStrike" baseline="0" dirty="0" err="1">
                <a:latin typeface="TimesNewRoman"/>
              </a:rPr>
              <a:t>náklady</a:t>
            </a:r>
            <a:r>
              <a:rPr lang="en-GB" sz="1200" b="0" i="0" u="none" strike="noStrike" baseline="0" dirty="0">
                <a:latin typeface="TimesNewRoman"/>
              </a:rPr>
              <a:t>; </a:t>
            </a:r>
            <a:r>
              <a:rPr lang="en-GB" sz="1200" b="0" i="0" u="none" strike="noStrike" baseline="0" dirty="0" err="1">
                <a:latin typeface="TimesNewRoman"/>
              </a:rPr>
              <a:t>křivka</a:t>
            </a:r>
            <a:r>
              <a:rPr lang="en-GB" sz="1200" b="0" i="0" u="none" strike="noStrike" baseline="0" dirty="0">
                <a:latin typeface="TimesNewRoman"/>
              </a:rPr>
              <a:t> LMC </a:t>
            </a:r>
            <a:r>
              <a:rPr lang="en-GB" sz="1200" b="0" i="0" u="none" strike="noStrike" baseline="0" dirty="0" err="1">
                <a:latin typeface="TimesNewRoman"/>
              </a:rPr>
              <a:t>leží</a:t>
            </a:r>
            <a:r>
              <a:rPr lang="en-GB" sz="1200" b="0" i="0" u="none" strike="noStrike" baseline="0" dirty="0">
                <a:latin typeface="TimesNewRoman"/>
              </a:rPr>
              <a:t> pod </a:t>
            </a:r>
            <a:r>
              <a:rPr lang="en-GB" sz="1200" b="0" i="0" u="none" strike="noStrike" baseline="0" dirty="0" err="1">
                <a:latin typeface="TimesNewRoman"/>
              </a:rPr>
              <a:t>křivkou</a:t>
            </a:r>
            <a:r>
              <a:rPr lang="en-GB" sz="1200" b="0" i="0" u="none" strike="noStrike" baseline="0" dirty="0">
                <a:latin typeface="TimesNewRoman"/>
              </a:rPr>
              <a:t> LAC.</a:t>
            </a:r>
          </a:p>
          <a:p>
            <a:pPr algn="l"/>
            <a:r>
              <a:rPr lang="en-GB" sz="1200" b="0" i="1" u="none" strike="noStrike" baseline="0" dirty="0">
                <a:latin typeface="Times New Roman" panose="02020603050405020304" pitchFamily="18" charset="0"/>
              </a:rPr>
              <a:t>Z </a:t>
            </a:r>
            <a:r>
              <a:rPr lang="en-GB" sz="1200" b="0" i="1" u="none" strike="noStrike" baseline="0" dirty="0" err="1">
                <a:latin typeface="Times New Roman,Italic"/>
              </a:rPr>
              <a:t>geometrické</a:t>
            </a:r>
            <a:r>
              <a:rPr lang="en-GB" sz="1200" b="0" i="1" u="none" strike="noStrike" baseline="0" dirty="0">
                <a:latin typeface="Times New Roman,Italic"/>
              </a:rPr>
              <a:t> </a:t>
            </a:r>
            <a:r>
              <a:rPr lang="en-GB" sz="1200" b="0" i="1" u="none" strike="noStrike" baseline="0" dirty="0" err="1">
                <a:latin typeface="Times New Roman,Italic"/>
              </a:rPr>
              <a:t>interpretace</a:t>
            </a:r>
            <a:r>
              <a:rPr lang="en-GB" sz="1200" b="0" i="1" u="none" strike="noStrike" baseline="0" dirty="0">
                <a:latin typeface="Times New Roman,Italic"/>
              </a:rPr>
              <a:t> </a:t>
            </a:r>
            <a:r>
              <a:rPr lang="en-GB" sz="1200" b="0" i="1" u="none" strike="noStrike" baseline="0" dirty="0" err="1">
                <a:latin typeface="Times New Roman,Italic"/>
              </a:rPr>
              <a:t>vztahů</a:t>
            </a:r>
            <a:r>
              <a:rPr lang="en-GB" sz="1200" b="0" i="1" u="none" strike="noStrike" baseline="0" dirty="0">
                <a:latin typeface="Times New Roman,Italic"/>
              </a:rPr>
              <a:t> </a:t>
            </a:r>
            <a:r>
              <a:rPr lang="en-GB" sz="1200" b="0" i="1" u="none" strike="noStrike" baseline="0" dirty="0" err="1">
                <a:latin typeface="Times New Roman,Italic"/>
              </a:rPr>
              <a:t>celkových</a:t>
            </a:r>
            <a:r>
              <a:rPr lang="en-GB" sz="1200" b="0" i="1" u="none" strike="noStrike" baseline="0" dirty="0">
                <a:latin typeface="Times New Roman,Italic"/>
              </a:rPr>
              <a:t>, </a:t>
            </a:r>
            <a:r>
              <a:rPr lang="en-GB" sz="1200" b="0" i="1" u="none" strike="noStrike" baseline="0" dirty="0" err="1">
                <a:latin typeface="Times New Roman,Italic"/>
              </a:rPr>
              <a:t>mezních</a:t>
            </a:r>
            <a:r>
              <a:rPr lang="en-GB" sz="1200" b="0" i="1" u="none" strike="noStrike" baseline="0" dirty="0">
                <a:latin typeface="Times New Roman,Italic"/>
              </a:rPr>
              <a:t> a </a:t>
            </a:r>
            <a:r>
              <a:rPr lang="en-GB" sz="1200" b="0" i="1" u="none" strike="noStrike" baseline="0" dirty="0" err="1">
                <a:latin typeface="Times New Roman,Italic"/>
              </a:rPr>
              <a:t>průměrných</a:t>
            </a:r>
            <a:r>
              <a:rPr lang="en-GB" sz="1200" b="0" i="1" u="none" strike="noStrike" baseline="0" dirty="0">
                <a:latin typeface="Times New Roman,Italic"/>
              </a:rPr>
              <a:t> </a:t>
            </a:r>
            <a:r>
              <a:rPr lang="en-GB" sz="1200" b="0" i="1" u="none" strike="noStrike" baseline="0" dirty="0" err="1">
                <a:latin typeface="Times New Roman,Italic"/>
              </a:rPr>
              <a:t>veličin</a:t>
            </a:r>
            <a:r>
              <a:rPr lang="en-GB" sz="1200" b="0" i="1" u="none" strike="noStrike" baseline="0" dirty="0">
                <a:latin typeface="Times New Roman,Italic"/>
              </a:rPr>
              <a:t> </a:t>
            </a:r>
            <a:r>
              <a:rPr lang="en-GB" sz="1200" b="0" i="1" u="none" strike="noStrike" baseline="0" dirty="0" err="1">
                <a:latin typeface="Times New Roman,Italic"/>
              </a:rPr>
              <a:t>plyne</a:t>
            </a:r>
            <a:r>
              <a:rPr lang="en-GB" sz="1200" b="0" i="1" u="none" strike="noStrike" baseline="0" dirty="0">
                <a:latin typeface="Times New Roman,Italic"/>
              </a:rPr>
              <a:t>, </a:t>
            </a:r>
            <a:r>
              <a:rPr lang="en-GB" sz="1200" b="0" i="1" u="none" strike="noStrike" baseline="0" dirty="0" err="1">
                <a:latin typeface="Times New Roman,Italic"/>
              </a:rPr>
              <a:t>že</a:t>
            </a:r>
            <a:r>
              <a:rPr lang="cs-CZ" sz="1200" b="0" i="1" u="none" strike="noStrike" baseline="0" dirty="0">
                <a:latin typeface="Times New Roman,Italic"/>
              </a:rPr>
              <a:t> </a:t>
            </a:r>
            <a:r>
              <a:rPr lang="en-GB" sz="1200" b="0" i="1" u="none" strike="noStrike" baseline="0" dirty="0" err="1">
                <a:latin typeface="Times New Roman,Italic"/>
              </a:rPr>
              <a:t>až</a:t>
            </a:r>
            <a:r>
              <a:rPr lang="en-GB" sz="1200" b="0" i="1" u="none" strike="noStrike" baseline="0" dirty="0">
                <a:latin typeface="Times New Roman,Italic"/>
              </a:rPr>
              <a:t> do </a:t>
            </a:r>
            <a:r>
              <a:rPr lang="en-GB" sz="1200" b="0" i="1" u="none" strike="noStrike" baseline="0" dirty="0" err="1">
                <a:latin typeface="Times New Roman,Italic"/>
              </a:rPr>
              <a:t>výstupu</a:t>
            </a:r>
            <a:r>
              <a:rPr lang="en-GB" sz="1200" b="0" i="1" u="none" strike="noStrike" baseline="0" dirty="0">
                <a:latin typeface="Times New Roman,Italic"/>
              </a:rPr>
              <a:t> Q</a:t>
            </a:r>
            <a:r>
              <a:rPr lang="en-GB" sz="1200" b="0" i="1" u="none" strike="noStrike" baseline="0" dirty="0">
                <a:latin typeface="Times New Roman" panose="02020603050405020304" pitchFamily="18" charset="0"/>
              </a:rPr>
              <a:t>1 </a:t>
            </a:r>
            <a:r>
              <a:rPr lang="en-GB" sz="1200" b="0" i="1" u="none" strike="noStrike" baseline="0" dirty="0">
                <a:latin typeface="Times New Roman,Italic"/>
              </a:rPr>
              <a:t>je </a:t>
            </a:r>
            <a:r>
              <a:rPr lang="en-GB" sz="1200" b="0" i="1" u="none" strike="noStrike" baseline="0" dirty="0" err="1">
                <a:latin typeface="Times New Roman,Italic"/>
              </a:rPr>
              <a:t>směrnice</a:t>
            </a:r>
            <a:r>
              <a:rPr lang="en-GB" sz="1200" b="0" i="1" u="none" strike="noStrike" baseline="0" dirty="0">
                <a:latin typeface="Times New Roman,Italic"/>
              </a:rPr>
              <a:t> </a:t>
            </a:r>
            <a:r>
              <a:rPr lang="en-GB" sz="1200" b="0" i="1" u="none" strike="noStrike" baseline="0" dirty="0" err="1">
                <a:latin typeface="Times New Roman,Italic"/>
              </a:rPr>
              <a:t>křivky</a:t>
            </a:r>
            <a:r>
              <a:rPr lang="en-GB" sz="1200" b="0" i="1" u="none" strike="noStrike" baseline="0" dirty="0">
                <a:latin typeface="Times New Roman,Italic"/>
              </a:rPr>
              <a:t> LTC (LMC) </a:t>
            </a:r>
            <a:r>
              <a:rPr lang="en-GB" sz="1200" b="0" i="1" u="none" strike="noStrike" baseline="0" dirty="0" err="1">
                <a:latin typeface="Times New Roman,Italic"/>
              </a:rPr>
              <a:t>menší</a:t>
            </a:r>
            <a:r>
              <a:rPr lang="en-GB" sz="1200" b="0" i="1" u="none" strike="noStrike" baseline="0" dirty="0">
                <a:latin typeface="Times New Roman,Italic"/>
              </a:rPr>
              <a:t> </a:t>
            </a:r>
            <a:r>
              <a:rPr lang="en-GB" sz="1200" b="0" i="1" u="none" strike="noStrike" baseline="0" dirty="0" err="1">
                <a:latin typeface="Times New Roman,Italic"/>
              </a:rPr>
              <a:t>než</a:t>
            </a:r>
            <a:r>
              <a:rPr lang="en-GB" sz="1200" b="0" i="1" u="none" strike="noStrike" baseline="0" dirty="0">
                <a:latin typeface="Times New Roman,Italic"/>
              </a:rPr>
              <a:t> </a:t>
            </a:r>
            <a:r>
              <a:rPr lang="en-GB" sz="1200" b="0" i="1" u="none" strike="noStrike" baseline="0" dirty="0" err="1">
                <a:latin typeface="Times New Roman,Italic"/>
              </a:rPr>
              <a:t>směrnice</a:t>
            </a:r>
            <a:r>
              <a:rPr lang="en-GB" sz="1200" b="0" i="1" u="none" strike="noStrike" baseline="0" dirty="0">
                <a:latin typeface="Times New Roman,Italic"/>
              </a:rPr>
              <a:t> </a:t>
            </a:r>
            <a:r>
              <a:rPr lang="en-GB" sz="1200" b="0" i="1" u="none" strike="noStrike" baseline="0" dirty="0" err="1">
                <a:latin typeface="Times New Roman,Italic"/>
              </a:rPr>
              <a:t>úsečky</a:t>
            </a:r>
            <a:r>
              <a:rPr lang="en-GB" sz="1200" b="0" i="1" u="none" strike="noStrike" baseline="0" dirty="0">
                <a:latin typeface="Times New Roman,Italic"/>
              </a:rPr>
              <a:t> z </a:t>
            </a:r>
            <a:r>
              <a:rPr lang="en-GB" sz="1200" b="0" i="1" u="none" strike="noStrike" baseline="0" dirty="0" err="1">
                <a:latin typeface="Times New Roman,Italic"/>
              </a:rPr>
              <a:t>počátku</a:t>
            </a:r>
            <a:endParaRPr lang="en-GB" sz="1200" b="0" i="1" u="none" strike="noStrike" baseline="0" dirty="0">
              <a:latin typeface="Times New Roman,Italic"/>
            </a:endParaRPr>
          </a:p>
          <a:p>
            <a:pPr algn="l"/>
            <a:r>
              <a:rPr lang="en-GB" sz="1200" b="0" i="1" u="none" strike="noStrike" baseline="0" dirty="0" err="1">
                <a:latin typeface="Times New Roman" panose="02020603050405020304" pitchFamily="18" charset="0"/>
              </a:rPr>
              <a:t>na</a:t>
            </a:r>
            <a:r>
              <a:rPr lang="en-GB" sz="1200" b="0" i="1" u="none" strike="noStrike" baseline="0" dirty="0">
                <a:latin typeface="Times New Roman" panose="02020603050405020304" pitchFamily="18" charset="0"/>
              </a:rPr>
              <a:t> </a:t>
            </a:r>
            <a:r>
              <a:rPr lang="en-GB" sz="1200" b="0" i="1" u="none" strike="noStrike" baseline="0" dirty="0" err="1">
                <a:latin typeface="Times New Roman,Italic"/>
              </a:rPr>
              <a:t>křivku</a:t>
            </a:r>
            <a:r>
              <a:rPr lang="en-GB" sz="1200" b="0" i="1" u="none" strike="noStrike" baseline="0" dirty="0">
                <a:latin typeface="Times New Roman,Italic"/>
              </a:rPr>
              <a:t> LTC (LAC). LMC proto </a:t>
            </a:r>
            <a:r>
              <a:rPr lang="en-GB" sz="1200" b="0" i="1" u="none" strike="noStrike" baseline="0" dirty="0" err="1">
                <a:latin typeface="Times New Roman,Italic"/>
              </a:rPr>
              <a:t>musí</a:t>
            </a:r>
            <a:r>
              <a:rPr lang="en-GB" sz="1200" b="0" i="1" u="none" strike="noStrike" baseline="0" dirty="0">
                <a:latin typeface="Times New Roman,Italic"/>
              </a:rPr>
              <a:t> </a:t>
            </a:r>
            <a:r>
              <a:rPr lang="en-GB" sz="1200" b="0" i="1" u="none" strike="noStrike" baseline="0" dirty="0" err="1">
                <a:latin typeface="Times New Roman,Italic"/>
              </a:rPr>
              <a:t>být</a:t>
            </a:r>
            <a:r>
              <a:rPr lang="en-GB" sz="1200" b="0" i="1" u="none" strike="noStrike" baseline="0" dirty="0">
                <a:latin typeface="Times New Roman,Italic"/>
              </a:rPr>
              <a:t> do </a:t>
            </a:r>
            <a:r>
              <a:rPr lang="en-GB" sz="1200" b="0" i="1" u="none" strike="noStrike" baseline="0" dirty="0" err="1">
                <a:latin typeface="Times New Roman,Italic"/>
              </a:rPr>
              <a:t>výstupu</a:t>
            </a:r>
            <a:r>
              <a:rPr lang="en-GB" sz="1200" b="0" i="1" u="none" strike="noStrike" baseline="0" dirty="0">
                <a:latin typeface="Times New Roman,Italic"/>
              </a:rPr>
              <a:t> Q</a:t>
            </a:r>
            <a:r>
              <a:rPr lang="en-GB" sz="1200" b="0" i="1" u="none" strike="noStrike" baseline="0" dirty="0">
                <a:latin typeface="Times New Roman" panose="02020603050405020304" pitchFamily="18" charset="0"/>
              </a:rPr>
              <a:t>1 </a:t>
            </a:r>
            <a:r>
              <a:rPr lang="en-GB" sz="1200" b="0" i="1" u="none" strike="noStrike" baseline="0" dirty="0" err="1">
                <a:latin typeface="Times New Roman,Italic"/>
              </a:rPr>
              <a:t>menší</a:t>
            </a:r>
            <a:r>
              <a:rPr lang="en-GB" sz="1200" b="0" i="1" u="none" strike="noStrike" baseline="0" dirty="0">
                <a:latin typeface="Times New Roman,Italic"/>
              </a:rPr>
              <a:t> </a:t>
            </a:r>
            <a:r>
              <a:rPr lang="en-GB" sz="1200" b="0" i="1" u="none" strike="noStrike" baseline="0" dirty="0" err="1">
                <a:latin typeface="Times New Roman,Italic"/>
              </a:rPr>
              <a:t>než</a:t>
            </a:r>
            <a:r>
              <a:rPr lang="en-GB" sz="1200" b="0" i="1" u="none" strike="noStrike" baseline="0" dirty="0">
                <a:latin typeface="Times New Roman,Italic"/>
              </a:rPr>
              <a:t> LAC.</a:t>
            </a:r>
          </a:p>
          <a:p>
            <a:pPr algn="l"/>
            <a:r>
              <a:rPr lang="en-GB" sz="1200" b="0" i="0" u="none" strike="noStrike" baseline="0" dirty="0" err="1">
                <a:latin typeface="TimesNewRoman"/>
              </a:rPr>
              <a:t>Při</a:t>
            </a:r>
            <a:r>
              <a:rPr lang="en-GB" sz="1200" b="0" i="0" u="none" strike="noStrike" baseline="0" dirty="0">
                <a:latin typeface="TimesNewRoman"/>
              </a:rPr>
              <a:t> </a:t>
            </a:r>
            <a:r>
              <a:rPr lang="en-GB" sz="1200" b="0" i="0" u="none" strike="noStrike" baseline="0" dirty="0" err="1">
                <a:latin typeface="TimesNewRoman"/>
              </a:rPr>
              <a:t>výrobě</a:t>
            </a:r>
            <a:r>
              <a:rPr lang="en-GB" sz="1200" b="0" i="0" u="none" strike="noStrike" baseline="0" dirty="0">
                <a:latin typeface="TimesNewRoman"/>
              </a:rPr>
              <a:t> </a:t>
            </a:r>
            <a:r>
              <a:rPr lang="en-GB" sz="1200" b="0" i="0" u="none" strike="noStrike" baseline="0" dirty="0" err="1">
                <a:latin typeface="TimesNewRoman"/>
              </a:rPr>
              <a:t>výstupu</a:t>
            </a:r>
            <a:r>
              <a:rPr lang="en-GB" sz="1200" b="0" i="0" u="none" strike="noStrike" baseline="0" dirty="0">
                <a:latin typeface="TimesNewRoman"/>
              </a:rPr>
              <a:t> Q1 </a:t>
            </a:r>
            <a:r>
              <a:rPr lang="en-GB" sz="1200" b="0" i="0" u="none" strike="noStrike" baseline="0" dirty="0" err="1">
                <a:latin typeface="TimesNewRoman"/>
              </a:rPr>
              <a:t>jsou</a:t>
            </a:r>
            <a:r>
              <a:rPr lang="en-GB" sz="1200" b="0" i="0" u="none" strike="noStrike" baseline="0" dirty="0">
                <a:latin typeface="TimesNewRoman"/>
              </a:rPr>
              <a:t> </a:t>
            </a:r>
            <a:r>
              <a:rPr lang="en-GB" sz="1200" b="0" i="0" u="none" strike="noStrike" baseline="0" dirty="0" err="1">
                <a:latin typeface="TimesNewRoman"/>
              </a:rPr>
              <a:t>dlouhodobé</a:t>
            </a:r>
            <a:r>
              <a:rPr lang="en-GB" sz="1200" b="0" i="0" u="none" strike="noStrike" baseline="0" dirty="0">
                <a:latin typeface="TimesNewRoman"/>
              </a:rPr>
              <a:t> </a:t>
            </a:r>
            <a:r>
              <a:rPr lang="en-GB" sz="1200" b="0" i="0" u="none" strike="noStrike" baseline="0" dirty="0" err="1">
                <a:latin typeface="TimesNewRoman"/>
              </a:rPr>
              <a:t>průměrné</a:t>
            </a:r>
            <a:r>
              <a:rPr lang="en-GB" sz="1200" b="0" i="0" u="none" strike="noStrike" baseline="0" dirty="0">
                <a:latin typeface="TimesNewRoman"/>
              </a:rPr>
              <a:t> </a:t>
            </a:r>
            <a:r>
              <a:rPr lang="en-GB" sz="1200" b="0" i="0" u="none" strike="noStrike" baseline="0" dirty="0" err="1">
                <a:latin typeface="TimesNewRoman"/>
              </a:rPr>
              <a:t>náklady</a:t>
            </a:r>
            <a:r>
              <a:rPr lang="en-GB" sz="1200" b="0" i="0" u="none" strike="noStrike" baseline="0" dirty="0">
                <a:latin typeface="TimesNewRoman"/>
              </a:rPr>
              <a:t> </a:t>
            </a:r>
            <a:r>
              <a:rPr lang="en-GB" sz="1200" b="0" i="0" u="none" strike="noStrike" baseline="0" dirty="0" err="1">
                <a:latin typeface="TimesNewRoman"/>
              </a:rPr>
              <a:t>minimální</a:t>
            </a:r>
            <a:r>
              <a:rPr lang="en-GB" sz="1200" b="0" i="0" u="none" strike="noStrike" baseline="0" dirty="0">
                <a:latin typeface="TimesNewRoman"/>
              </a:rPr>
              <a:t> a </a:t>
            </a:r>
            <a:r>
              <a:rPr lang="en-GB" sz="1200" b="0" i="0" u="none" strike="noStrike" baseline="0" dirty="0" err="1">
                <a:latin typeface="TimesNewRoman"/>
              </a:rPr>
              <a:t>současně</a:t>
            </a:r>
            <a:r>
              <a:rPr lang="en-GB" sz="1200" b="0" i="0" u="none" strike="noStrike" baseline="0" dirty="0">
                <a:latin typeface="TimesNewRoman"/>
              </a:rPr>
              <a:t> </a:t>
            </a:r>
            <a:r>
              <a:rPr lang="en-GB" sz="1200" b="0" i="0" u="none" strike="noStrike" baseline="0" dirty="0" err="1">
                <a:latin typeface="TimesNewRoman"/>
              </a:rPr>
              <a:t>stejně</a:t>
            </a:r>
            <a:r>
              <a:rPr lang="cs-CZ" sz="1200" b="0" i="0" u="none" strike="noStrike" baseline="0" dirty="0">
                <a:latin typeface="TimesNewRoman"/>
              </a:rPr>
              <a:t> </a:t>
            </a:r>
            <a:r>
              <a:rPr lang="en-GB" sz="1200" b="0" i="0" u="none" strike="noStrike" baseline="0" dirty="0" err="1">
                <a:latin typeface="TimesNewRoman"/>
              </a:rPr>
              <a:t>vysoké</a:t>
            </a:r>
            <a:r>
              <a:rPr lang="en-GB" sz="1200" b="0" i="0" u="none" strike="noStrike" baseline="0" dirty="0">
                <a:latin typeface="TimesNewRoman"/>
              </a:rPr>
              <a:t> </a:t>
            </a:r>
            <a:r>
              <a:rPr lang="en-GB" sz="1200" b="0" i="0" u="none" strike="noStrike" baseline="0" dirty="0" err="1">
                <a:latin typeface="TimesNewRoman"/>
              </a:rPr>
              <a:t>jako</a:t>
            </a:r>
            <a:r>
              <a:rPr lang="en-GB" sz="1200" b="0" i="0" u="none" strike="noStrike" baseline="0" dirty="0">
                <a:latin typeface="TimesNewRoman"/>
              </a:rPr>
              <a:t> </a:t>
            </a:r>
            <a:r>
              <a:rPr lang="en-GB" sz="1200" b="0" i="0" u="none" strike="noStrike" baseline="0" dirty="0" err="1">
                <a:latin typeface="TimesNewRoman"/>
              </a:rPr>
              <a:t>dlouhodobé</a:t>
            </a:r>
            <a:r>
              <a:rPr lang="en-GB" sz="1200" b="0" i="0" u="none" strike="noStrike" baseline="0" dirty="0">
                <a:latin typeface="TimesNewRoman"/>
              </a:rPr>
              <a:t> </a:t>
            </a:r>
            <a:r>
              <a:rPr lang="en-GB" sz="1200" b="0" i="0" u="none" strike="noStrike" baseline="0" dirty="0" err="1">
                <a:latin typeface="TimesNewRoman"/>
              </a:rPr>
              <a:t>mezní</a:t>
            </a:r>
            <a:r>
              <a:rPr lang="en-GB" sz="1200" b="0" i="0" u="none" strike="noStrike" baseline="0" dirty="0">
                <a:latin typeface="TimesNewRoman"/>
              </a:rPr>
              <a:t> </a:t>
            </a:r>
            <a:r>
              <a:rPr lang="en-GB" sz="1200" b="0" i="0" u="none" strike="noStrike" baseline="0" dirty="0" err="1">
                <a:latin typeface="TimesNewRoman"/>
              </a:rPr>
              <a:t>náklady</a:t>
            </a:r>
            <a:r>
              <a:rPr lang="en-GB" sz="1200" b="0" i="0" u="none" strike="noStrike" baseline="0" dirty="0">
                <a:latin typeface="TimesNewRoman"/>
              </a:rPr>
              <a:t> (</a:t>
            </a:r>
            <a:r>
              <a:rPr lang="en-GB" sz="1200" b="0" i="0" u="none" strike="noStrike" baseline="0" dirty="0" err="1">
                <a:latin typeface="TimesNewRoman"/>
              </a:rPr>
              <a:t>směrnice</a:t>
            </a:r>
            <a:r>
              <a:rPr lang="en-GB" sz="1200" b="0" i="0" u="none" strike="noStrike" baseline="0" dirty="0">
                <a:latin typeface="TimesNewRoman"/>
              </a:rPr>
              <a:t> LTC a </a:t>
            </a:r>
            <a:r>
              <a:rPr lang="en-GB" sz="1200" b="0" i="0" u="none" strike="noStrike" baseline="0" dirty="0" err="1">
                <a:latin typeface="TimesNewRoman"/>
              </a:rPr>
              <a:t>směrnice</a:t>
            </a:r>
            <a:r>
              <a:rPr lang="en-GB" sz="1200" b="0" i="0" u="none" strike="noStrike" baseline="0" dirty="0">
                <a:latin typeface="TimesNewRoman"/>
              </a:rPr>
              <a:t> </a:t>
            </a:r>
            <a:r>
              <a:rPr lang="en-GB" sz="1200" b="0" i="0" u="none" strike="noStrike" baseline="0" dirty="0" err="1">
                <a:latin typeface="TimesNewRoman"/>
              </a:rPr>
              <a:t>úsečky</a:t>
            </a:r>
            <a:r>
              <a:rPr lang="en-GB" sz="1200" b="0" i="0" u="none" strike="noStrike" baseline="0" dirty="0">
                <a:latin typeface="TimesNewRoman"/>
              </a:rPr>
              <a:t> </a:t>
            </a:r>
            <a:r>
              <a:rPr lang="en-GB" sz="1200" b="0" i="0" u="none" strike="noStrike" baseline="0" dirty="0" err="1">
                <a:latin typeface="TimesNewRoman"/>
              </a:rPr>
              <a:t>vedené</a:t>
            </a:r>
            <a:r>
              <a:rPr lang="en-GB" sz="1200" b="0" i="0" u="none" strike="noStrike" baseline="0" dirty="0">
                <a:latin typeface="TimesNewRoman"/>
              </a:rPr>
              <a:t> z </a:t>
            </a:r>
            <a:r>
              <a:rPr lang="en-GB" sz="1200" b="0" i="0" u="none" strike="noStrike" baseline="0" dirty="0" err="1">
                <a:latin typeface="TimesNewRoman"/>
              </a:rPr>
              <a:t>počátku</a:t>
            </a:r>
            <a:r>
              <a:rPr lang="cs-CZ" sz="1200" b="0" i="0" u="none" strike="noStrike" baseline="0" dirty="0">
                <a:latin typeface="TimesNewRoman"/>
              </a:rPr>
              <a:t> </a:t>
            </a:r>
            <a:r>
              <a:rPr lang="en-GB" sz="1200" b="0" i="0" u="none" strike="noStrike" baseline="0" dirty="0" err="1">
                <a:latin typeface="TimesNewRoman"/>
              </a:rPr>
              <a:t>na</a:t>
            </a:r>
            <a:r>
              <a:rPr lang="en-GB" sz="1200" b="0" i="0" u="none" strike="noStrike" baseline="0" dirty="0">
                <a:latin typeface="TimesNewRoman"/>
              </a:rPr>
              <a:t> </a:t>
            </a:r>
            <a:r>
              <a:rPr lang="en-GB" sz="1200" b="0" i="0" u="none" strike="noStrike" baseline="0" dirty="0" err="1">
                <a:latin typeface="TimesNewRoman"/>
              </a:rPr>
              <a:t>funkci</a:t>
            </a:r>
            <a:r>
              <a:rPr lang="en-GB" sz="1200" b="0" i="0" u="none" strike="noStrike" baseline="0" dirty="0">
                <a:latin typeface="TimesNewRoman"/>
              </a:rPr>
              <a:t> LTC, </a:t>
            </a:r>
            <a:r>
              <a:rPr lang="en-GB" sz="1200" b="0" i="0" u="none" strike="noStrike" baseline="0" dirty="0" err="1">
                <a:latin typeface="TimesNewRoman"/>
              </a:rPr>
              <a:t>tj</a:t>
            </a:r>
            <a:r>
              <a:rPr lang="en-GB" sz="1200" b="0" i="0" u="none" strike="noStrike" baseline="0" dirty="0">
                <a:latin typeface="TimesNewRoman"/>
              </a:rPr>
              <a:t>. LMC a LAC, </a:t>
            </a:r>
            <a:r>
              <a:rPr lang="en-GB" sz="1200" b="0" i="0" u="none" strike="noStrike" baseline="0" dirty="0" err="1">
                <a:latin typeface="TimesNewRoman"/>
              </a:rPr>
              <a:t>jsou</a:t>
            </a:r>
            <a:r>
              <a:rPr lang="en-GB" sz="1200" b="0" i="0" u="none" strike="noStrike" baseline="0" dirty="0">
                <a:latin typeface="TimesNewRoman"/>
              </a:rPr>
              <a:t> </a:t>
            </a:r>
            <a:r>
              <a:rPr lang="en-GB" sz="1200" b="0" i="0" u="none" strike="noStrike" baseline="0" dirty="0" err="1">
                <a:latin typeface="TimesNewRoman"/>
              </a:rPr>
              <a:t>stejné</a:t>
            </a:r>
            <a:r>
              <a:rPr lang="en-GB" sz="1200" b="0" i="0" u="none" strike="noStrike" baseline="0" dirty="0">
                <a:latin typeface="TimesNewRoman"/>
              </a:rPr>
              <a:t>). </a:t>
            </a:r>
            <a:r>
              <a:rPr lang="en-GB" sz="1200" b="0" i="0" u="none" strike="noStrike" baseline="0" dirty="0" err="1">
                <a:latin typeface="TimesNewRoman"/>
              </a:rPr>
              <a:t>Výrobu</a:t>
            </a:r>
            <a:r>
              <a:rPr lang="en-GB" sz="1200" b="0" i="0" u="none" strike="noStrike" baseline="0" dirty="0">
                <a:latin typeface="TimesNewRoman"/>
              </a:rPr>
              <a:t> </a:t>
            </a:r>
            <a:r>
              <a:rPr lang="en-GB" sz="1200" b="0" i="0" u="none" strike="noStrike" baseline="0" dirty="0" err="1">
                <a:latin typeface="TimesNewRoman"/>
              </a:rPr>
              <a:t>výstupu</a:t>
            </a:r>
            <a:r>
              <a:rPr lang="en-GB" sz="1200" b="0" i="0" u="none" strike="noStrike" baseline="0" dirty="0">
                <a:latin typeface="TimesNewRoman"/>
              </a:rPr>
              <a:t> </a:t>
            </a:r>
            <a:r>
              <a:rPr lang="en-GB" sz="1200" b="0" i="0" u="none" strike="noStrike" baseline="0" dirty="0" err="1">
                <a:latin typeface="TimesNewRoman"/>
              </a:rPr>
              <a:t>většího</a:t>
            </a:r>
            <a:r>
              <a:rPr lang="en-GB" sz="1200" b="0" i="0" u="none" strike="noStrike" baseline="0" dirty="0">
                <a:latin typeface="TimesNewRoman"/>
              </a:rPr>
              <a:t> </a:t>
            </a:r>
            <a:r>
              <a:rPr lang="en-GB" sz="1200" b="0" i="0" u="none" strike="noStrike" baseline="0" dirty="0" err="1">
                <a:latin typeface="TimesNewRoman"/>
              </a:rPr>
              <a:t>než</a:t>
            </a:r>
            <a:r>
              <a:rPr lang="en-GB" sz="1200" b="0" i="0" u="none" strike="noStrike" baseline="0" dirty="0">
                <a:latin typeface="TimesNewRoman"/>
              </a:rPr>
              <a:t> Q1 </a:t>
            </a:r>
            <a:r>
              <a:rPr lang="en-GB" sz="1200" b="0" i="0" u="none" strike="noStrike" baseline="0" dirty="0" err="1">
                <a:latin typeface="TimesNewRoman"/>
              </a:rPr>
              <a:t>zajišťuje</a:t>
            </a:r>
            <a:r>
              <a:rPr lang="en-GB" sz="1200" b="0" i="0" u="none" strike="noStrike" baseline="0" dirty="0">
                <a:latin typeface="TimesNewRoman"/>
              </a:rPr>
              <a:t> </a:t>
            </a:r>
            <a:r>
              <a:rPr lang="en-GB" sz="1200" b="0" i="0" u="none" strike="noStrike" baseline="0" dirty="0" err="1">
                <a:latin typeface="TimesNewRoman"/>
              </a:rPr>
              <a:t>firma</a:t>
            </a:r>
            <a:r>
              <a:rPr lang="cs-CZ" sz="1200" b="0" i="0" u="none" strike="noStrike" baseline="0" dirty="0">
                <a:latin typeface="TimesNewRoman"/>
              </a:rPr>
              <a:t> </a:t>
            </a:r>
            <a:r>
              <a:rPr lang="en-GB" sz="1200" b="0" i="0" u="none" strike="noStrike" baseline="0" dirty="0">
                <a:latin typeface="TimesNewRoman"/>
              </a:rPr>
              <a:t>s </a:t>
            </a:r>
            <a:r>
              <a:rPr lang="en-GB" sz="1200" b="0" i="0" u="none" strike="noStrike" baseline="0" dirty="0" err="1">
                <a:latin typeface="TimesNewRoman"/>
              </a:rPr>
              <a:t>vyššími</a:t>
            </a:r>
            <a:r>
              <a:rPr lang="en-GB" sz="1200" b="0" i="0" u="none" strike="noStrike" baseline="0" dirty="0">
                <a:latin typeface="TimesNewRoman"/>
              </a:rPr>
              <a:t> </a:t>
            </a:r>
            <a:r>
              <a:rPr lang="en-GB" sz="1200" b="0" i="0" u="none" strike="noStrike" baseline="0" dirty="0" err="1">
                <a:latin typeface="TimesNewRoman"/>
              </a:rPr>
              <a:t>dlouhodobými</a:t>
            </a:r>
            <a:r>
              <a:rPr lang="en-GB" sz="1200" b="0" i="0" u="none" strike="noStrike" baseline="0" dirty="0">
                <a:latin typeface="TimesNewRoman"/>
              </a:rPr>
              <a:t> </a:t>
            </a:r>
            <a:r>
              <a:rPr lang="en-GB" sz="1200" b="0" i="0" u="none" strike="noStrike" baseline="0" dirty="0" err="1">
                <a:latin typeface="TimesNewRoman"/>
              </a:rPr>
              <a:t>mezními</a:t>
            </a:r>
            <a:r>
              <a:rPr lang="en-GB" sz="1200" b="0" i="0" u="none" strike="noStrike" baseline="0" dirty="0">
                <a:latin typeface="TimesNewRoman"/>
              </a:rPr>
              <a:t> </a:t>
            </a:r>
            <a:r>
              <a:rPr lang="en-GB" sz="1200" b="0" i="0" u="none" strike="noStrike" baseline="0" dirty="0" err="1">
                <a:latin typeface="TimesNewRoman"/>
              </a:rPr>
              <a:t>náklady</a:t>
            </a:r>
            <a:r>
              <a:rPr lang="en-GB" sz="1200" b="0" i="0" u="none" strike="noStrike" baseline="0" dirty="0">
                <a:latin typeface="TimesNewRoman"/>
              </a:rPr>
              <a:t>, </a:t>
            </a:r>
            <a:r>
              <a:rPr lang="en-GB" sz="1200" b="0" i="0" u="none" strike="noStrike" baseline="0" dirty="0" err="1">
                <a:latin typeface="TimesNewRoman"/>
              </a:rPr>
              <a:t>které</a:t>
            </a:r>
            <a:r>
              <a:rPr lang="en-GB" sz="1200" b="0" i="0" u="none" strike="noStrike" baseline="0" dirty="0">
                <a:latin typeface="TimesNewRoman"/>
              </a:rPr>
              <a:t> </a:t>
            </a:r>
            <a:r>
              <a:rPr lang="en-GB" sz="1200" b="0" i="0" u="none" strike="noStrike" baseline="0" dirty="0" err="1">
                <a:latin typeface="TimesNewRoman"/>
              </a:rPr>
              <a:t>vytahují</a:t>
            </a:r>
            <a:r>
              <a:rPr lang="en-GB" sz="1200" b="0" i="0" u="none" strike="noStrike" baseline="0" dirty="0">
                <a:latin typeface="TimesNewRoman"/>
              </a:rPr>
              <a:t> </a:t>
            </a:r>
            <a:r>
              <a:rPr lang="en-GB" sz="1200" b="0" i="0" u="none" strike="noStrike" baseline="0" dirty="0" err="1">
                <a:latin typeface="TimesNewRoman"/>
              </a:rPr>
              <a:t>směrem</a:t>
            </a:r>
            <a:r>
              <a:rPr lang="en-GB" sz="1200" b="0" i="0" u="none" strike="noStrike" baseline="0" dirty="0">
                <a:latin typeface="TimesNewRoman"/>
              </a:rPr>
              <a:t> </a:t>
            </a:r>
            <a:r>
              <a:rPr lang="en-GB" sz="1200" b="0" i="0" u="none" strike="noStrike" baseline="0" dirty="0" err="1">
                <a:latin typeface="TimesNewRoman"/>
              </a:rPr>
              <a:t>nahoru</a:t>
            </a:r>
            <a:r>
              <a:rPr lang="en-GB" sz="1200" b="0" i="0" u="none" strike="noStrike" baseline="0" dirty="0">
                <a:latin typeface="TimesNewRoman"/>
              </a:rPr>
              <a:t> </a:t>
            </a:r>
            <a:r>
              <a:rPr lang="en-GB" sz="1200" b="0" i="0" u="none" strike="noStrike" baseline="0" dirty="0" err="1">
                <a:latin typeface="TimesNewRoman"/>
              </a:rPr>
              <a:t>i</a:t>
            </a:r>
            <a:r>
              <a:rPr lang="en-GB" sz="1200" b="0" i="0" u="none" strike="noStrike" baseline="0" dirty="0">
                <a:latin typeface="TimesNewRoman"/>
              </a:rPr>
              <a:t> </a:t>
            </a:r>
            <a:r>
              <a:rPr lang="en-GB" sz="1200" b="0" i="0" u="none" strike="noStrike" baseline="0" dirty="0" err="1">
                <a:latin typeface="TimesNewRoman"/>
              </a:rPr>
              <a:t>průměrné</a:t>
            </a:r>
            <a:r>
              <a:rPr lang="cs-CZ" sz="1200" b="0" i="0" u="none" strike="noStrike" baseline="0" dirty="0">
                <a:latin typeface="TimesNewRoman"/>
              </a:rPr>
              <a:t> </a:t>
            </a:r>
            <a:r>
              <a:rPr lang="en-GB" sz="1200" b="0" i="0" u="none" strike="noStrike" baseline="0" dirty="0" err="1">
                <a:latin typeface="TimesNewRoman"/>
              </a:rPr>
              <a:t>dlouhodobé</a:t>
            </a:r>
            <a:r>
              <a:rPr lang="en-GB" sz="1200" b="0" i="0" u="none" strike="noStrike" baseline="0" dirty="0">
                <a:latin typeface="TimesNewRoman"/>
              </a:rPr>
              <a:t> </a:t>
            </a:r>
            <a:r>
              <a:rPr lang="en-GB" sz="1200" b="0" i="0" u="none" strike="noStrike" baseline="0" dirty="0" err="1">
                <a:latin typeface="TimesNewRoman"/>
              </a:rPr>
              <a:t>náklady</a:t>
            </a:r>
            <a:r>
              <a:rPr lang="en-GB" sz="1200" b="0" i="0" u="none" strike="noStrike" baseline="0" dirty="0">
                <a:latin typeface="TimesNewRoman"/>
              </a:rPr>
              <a:t>.</a:t>
            </a:r>
            <a:endParaRPr lang="cs-CZ" b="1" noProof="0" dirty="0"/>
          </a:p>
          <a:p>
            <a:pPr algn="l"/>
            <a:endParaRPr lang="cs-CZ" b="1"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r>
              <a:rPr lang="pl-PL" sz="1800" b="1" i="0" u="none" strike="noStrike" baseline="0" dirty="0">
                <a:latin typeface="Arial,Bold"/>
              </a:rPr>
              <a:t>Obecně platí, že náklady v krátkém období bývají vyšší než náklady v dlouhém období. Hlavní příčinou je existence fixních nákladů v krátkém období, </a:t>
            </a:r>
          </a:p>
          <a:p>
            <a:pPr algn="l"/>
            <a:r>
              <a:rPr lang="pl-PL" sz="1800" b="1" i="0" u="none" strike="noStrike" baseline="0" dirty="0">
                <a:latin typeface="Arial,Bold"/>
              </a:rPr>
              <a:t>které neumožňují firmě optimalizovat kombinace vstupů při měnícím se výstupu. Je tedy důležité mít na paměti, že krátkodobé náklady nepředstavují minimální náklady na měnící se výstup. </a:t>
            </a:r>
          </a:p>
          <a:p>
            <a:pPr algn="l"/>
            <a:r>
              <a:rPr lang="pl-PL" sz="1800" b="1" i="0" u="none" strike="noStrike" baseline="0" dirty="0">
                <a:latin typeface="Arial,Bold"/>
              </a:rPr>
              <a:t>V dlouhém období naproti tomu může firma vyrábět rostoucí výstup s měnící se kombinací vstupů (protože jsou všechny variabilní). Racionálně se chovající firma se bude snažit každou zvýšenou úroveň výstupu vyrábět s minimálními náklady. Analýza dlouhodobých nákladů předpokládá minimalizaci nákladů firmou, tzn. pohyb podél její křivky růstu výstupu.</a:t>
            </a:r>
            <a:endParaRPr lang="cs-CZ" b="1"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r>
              <a:rPr lang="cs-CZ" b="1" noProof="0" dirty="0"/>
              <a:t>Chce-li firma vyrábět výstup Q2, potom v krátkém období, kdy je kapitál fixní, může tohoto cíle dosáhnout použitím K1 jednotek kapitálu a L3 jednotek práce (bod B). Náklady na výstup Q2 v krátkém období by ležely na </a:t>
            </a:r>
            <a:r>
              <a:rPr lang="cs-CZ" b="1" noProof="0" dirty="0" err="1"/>
              <a:t>izokostě</a:t>
            </a:r>
            <a:r>
              <a:rPr lang="cs-CZ" b="1" noProof="0" dirty="0"/>
              <a:t> TC2. Z dlouhodobého hlediska nepředstavuje kombinace K1L3 optimální řešení, neboť </a:t>
            </a:r>
            <a:r>
              <a:rPr lang="cs-CZ" b="1" noProof="0" dirty="0" err="1"/>
              <a:t>izokosta</a:t>
            </a:r>
            <a:r>
              <a:rPr lang="cs-CZ" b="1" noProof="0" dirty="0"/>
              <a:t> TC2 je sečnou izokvanty Q2. </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r>
              <a:rPr lang="cs-CZ" b="1" noProof="0" dirty="0"/>
              <a:t>V dlouhém období, kdy kapitál není fixní, by firma vyráběla výstup Q2 kombinací vstupů K2L2 (bod C), tedy s náklady TC‘2. Náklady na výrobu výstupu Q2 v krátkém období (znázorněné </a:t>
            </a:r>
            <a:r>
              <a:rPr lang="cs-CZ" b="1" noProof="0" dirty="0" err="1"/>
              <a:t>izokostou</a:t>
            </a:r>
            <a:r>
              <a:rPr lang="cs-CZ" b="1" noProof="0" dirty="0"/>
              <a:t> TC2) jsou tedy vyšší než náklady na výrobu stejného výstupu v dlouhém období (</a:t>
            </a:r>
            <a:r>
              <a:rPr lang="cs-CZ" b="1" noProof="0" dirty="0" err="1"/>
              <a:t>izokosta</a:t>
            </a:r>
            <a:r>
              <a:rPr lang="cs-CZ" b="1" noProof="0" dirty="0"/>
              <a:t> TC‘2). Analogicky bychom mohli posuzovat krátkodobé náklady TC0 na výrobu výstupu Q0: také kombinace práce a kapitálu v bodě D nepředstavuje minimální dlouhodobé náklady na tento výstup.</a:t>
            </a:r>
          </a:p>
          <a:p>
            <a:pPr algn="l"/>
            <a:endParaRPr lang="cs-CZ" b="1" noProof="0" dirty="0"/>
          </a:p>
          <a:p>
            <a:pPr algn="l"/>
            <a:endParaRPr lang="cs-CZ" b="1"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r>
              <a:rPr lang="cs-CZ" b="1" noProof="0" dirty="0"/>
              <a:t>Křivka LTC leží pod křivkou STC, tedy dlouhodobé celkové náklady jsou pro jednotlivé úrovně výstupu menší než krátkodobé celkové náklady. Pouze při výstupu Q1,</a:t>
            </a:r>
          </a:p>
          <a:p>
            <a:pPr algn="l"/>
            <a:r>
              <a:rPr lang="cs-CZ" b="1" noProof="0" dirty="0"/>
              <a:t>kde se obě křivky dotýkají, se celkové náklady v krátkém a dlouhém období rovnají (STC = LTC). </a:t>
            </a:r>
          </a:p>
          <a:p>
            <a:pPr algn="l"/>
            <a:r>
              <a:rPr lang="cs-CZ" b="1" noProof="0" dirty="0"/>
              <a:t>Z </a:t>
            </a:r>
            <a:r>
              <a:rPr lang="cs-CZ" b="1" noProof="0" dirty="0" err="1"/>
              <a:t>izokvantové</a:t>
            </a:r>
            <a:r>
              <a:rPr lang="cs-CZ" b="1" noProof="0" dirty="0"/>
              <a:t> analýzy: použité množství kapitálu K1 umožňuje minimalizovat náklady na výstup Q1 v dlouhém období. V bodě A tedy platí STC (Q1K1) = min. LTC.</a:t>
            </a:r>
          </a:p>
          <a:p>
            <a:pPr algn="l"/>
            <a:endParaRPr lang="cs-CZ" b="1" noProof="0" dirty="0"/>
          </a:p>
          <a:p>
            <a:pPr algn="l"/>
            <a:r>
              <a:rPr lang="cs-CZ" b="1" noProof="0" dirty="0"/>
              <a:t>Z tohoto obrázku můžeme odvodit i vztahy mezi krátkodobými a dlouhodobými mezními náklady (SMC a LMC) a krátkodobými a dlouhodobými průměrnými náklady (SAC a LAC).</a:t>
            </a:r>
          </a:p>
          <a:p>
            <a:pPr algn="l"/>
            <a:r>
              <a:rPr lang="cs-CZ" b="1" noProof="0" dirty="0"/>
              <a:t>Krátkodobé a dlouhodobé mezní náklady (SMC a LMC) dosahují stejné výše při výrobě takového výstupu, kdy jsou fixní náklady firmy nejlépe využity. Tímto výstupem je výstup Q1, kdy jsou stejné směrnice obou křivek celkových nákladů (STC, LTC). Při výrobě Q1 tedy platí: SMC = LMC. </a:t>
            </a:r>
          </a:p>
          <a:p>
            <a:pPr algn="l"/>
            <a:r>
              <a:rPr lang="cs-CZ" b="1" noProof="0" dirty="0"/>
              <a:t>Na obrázku níže odpovídá této situaci průsečík SMC a LMC. Při výstupu menším než Q1 jsou krátkodobé mezní náklady menší než dlouhodobé mezní náklady (směrnice křivky STC je menší než směrnice křivky LTC).</a:t>
            </a:r>
          </a:p>
          <a:p>
            <a:pPr algn="l"/>
            <a:r>
              <a:rPr lang="cs-CZ" b="1" noProof="0" dirty="0"/>
              <a:t>Při výstupu větším než Q1 budou krátkodobé mezní náklady firmy vyšší než její dlouhodobé mezní náklady (směrnice STC je větší než směrnice LTC).</a:t>
            </a:r>
          </a:p>
          <a:p>
            <a:pPr algn="l"/>
            <a:endParaRPr lang="cs-CZ" b="1"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dirty="0"/>
              <a:t>V pojetí nákladů na práci není mezi účetním a ekonomickým chápáním podstatný rozdíl: oba přístupy je považují za explicitní náklady. Z hlediska účetního jsou součástí</a:t>
            </a:r>
          </a:p>
          <a:p>
            <a:pPr marL="0" lvl="0" indent="0" algn="l" rtl="0">
              <a:spcBef>
                <a:spcPts val="0"/>
              </a:spcBef>
              <a:spcAft>
                <a:spcPts val="0"/>
              </a:spcAft>
              <a:buNone/>
            </a:pPr>
            <a:r>
              <a:rPr lang="cs-CZ" dirty="0"/>
              <a:t>skutečně vynaložených nákladů. Z hlediska ekonomického jsou náklady na práci odvozeny ze mzdové sazby, která je součástí pracovní smlouvy. Předpokládá se, že tato mzdová sazby je stejně velká jako nejlepší jiný alternativní výnos tohoto vstupu pro jeho vlastníka.</a:t>
            </a:r>
          </a:p>
          <a:p>
            <a:pPr marL="0" lvl="0" indent="0" algn="l" rtl="0">
              <a:spcBef>
                <a:spcPts val="0"/>
              </a:spcBef>
              <a:spcAft>
                <a:spcPts val="0"/>
              </a:spcAft>
              <a:buNone/>
            </a:pPr>
            <a:endParaRPr lang="cs-CZ" dirty="0"/>
          </a:p>
          <a:p>
            <a:pPr marL="0" lvl="0" indent="0" algn="l" rtl="0">
              <a:spcBef>
                <a:spcPts val="0"/>
              </a:spcBef>
              <a:spcAft>
                <a:spcPts val="0"/>
              </a:spcAft>
              <a:buNone/>
            </a:pPr>
            <a:endParaRPr lang="cs-CZ" dirty="0"/>
          </a:p>
          <a:p>
            <a:pPr marL="0" lvl="0" indent="0" algn="l" rtl="0">
              <a:spcBef>
                <a:spcPts val="0"/>
              </a:spcBef>
              <a:spcAft>
                <a:spcPts val="0"/>
              </a:spcAft>
              <a:buNone/>
            </a:pPr>
            <a:endParaRPr lang="cs-CZ" dirty="0"/>
          </a:p>
          <a:p>
            <a:pPr marL="0" lvl="0" indent="0" algn="l" rtl="0">
              <a:spcBef>
                <a:spcPts val="0"/>
              </a:spcBef>
              <a:spcAft>
                <a:spcPts val="0"/>
              </a:spcAft>
              <a:buNone/>
            </a:pPr>
            <a:r>
              <a:rPr lang="cs-CZ" dirty="0"/>
              <a:t>F</a:t>
            </a:r>
            <a:r>
              <a:rPr lang="en-GB" dirty="0" err="1"/>
              <a:t>irma</a:t>
            </a:r>
            <a:r>
              <a:rPr lang="en-GB" dirty="0"/>
              <a:t> </a:t>
            </a:r>
            <a:r>
              <a:rPr lang="en-GB" dirty="0" err="1"/>
              <a:t>tím</a:t>
            </a:r>
            <a:r>
              <a:rPr lang="en-GB" dirty="0"/>
              <a:t>, </a:t>
            </a:r>
            <a:r>
              <a:rPr lang="en-GB" dirty="0" err="1"/>
              <a:t>že</a:t>
            </a:r>
            <a:r>
              <a:rPr lang="en-GB" dirty="0"/>
              <a:t> </a:t>
            </a:r>
            <a:r>
              <a:rPr lang="en-GB" dirty="0" err="1"/>
              <a:t>používá</a:t>
            </a:r>
            <a:r>
              <a:rPr lang="en-GB" dirty="0"/>
              <a:t> </a:t>
            </a:r>
            <a:r>
              <a:rPr lang="en-GB" dirty="0" err="1"/>
              <a:t>daný</a:t>
            </a:r>
            <a:r>
              <a:rPr lang="en-GB" dirty="0"/>
              <a:t> </a:t>
            </a:r>
            <a:r>
              <a:rPr lang="en-GB" dirty="0" err="1"/>
              <a:t>kapitálový</a:t>
            </a:r>
            <a:r>
              <a:rPr lang="en-GB" dirty="0"/>
              <a:t> </a:t>
            </a:r>
            <a:r>
              <a:rPr lang="en-GB" dirty="0" err="1"/>
              <a:t>statek</a:t>
            </a:r>
            <a:r>
              <a:rPr lang="en-GB" dirty="0"/>
              <a:t> </a:t>
            </a:r>
            <a:r>
              <a:rPr lang="en-GB" dirty="0" err="1"/>
              <a:t>sama</a:t>
            </a:r>
            <a:r>
              <a:rPr lang="en-GB" dirty="0"/>
              <a:t>, </a:t>
            </a:r>
            <a:r>
              <a:rPr lang="en-GB" dirty="0" err="1"/>
              <a:t>přichází</a:t>
            </a:r>
            <a:r>
              <a:rPr lang="en-GB" dirty="0"/>
              <a:t> o </a:t>
            </a:r>
            <a:r>
              <a:rPr lang="en-GB" dirty="0" err="1"/>
              <a:t>alternativní</a:t>
            </a:r>
            <a:r>
              <a:rPr lang="en-GB" dirty="0"/>
              <a:t> </a:t>
            </a:r>
            <a:r>
              <a:rPr lang="en-GB" dirty="0" err="1"/>
              <a:t>výnos</a:t>
            </a:r>
            <a:r>
              <a:rPr lang="en-GB" dirty="0"/>
              <a:t> z </a:t>
            </a:r>
            <a:r>
              <a:rPr lang="en-GB" dirty="0" err="1"/>
              <a:t>jeho</a:t>
            </a:r>
            <a:r>
              <a:rPr lang="en-GB" dirty="0"/>
              <a:t> </a:t>
            </a:r>
            <a:r>
              <a:rPr lang="en-GB" dirty="0" err="1"/>
              <a:t>použití</a:t>
            </a:r>
            <a:r>
              <a:rPr lang="cs-CZ" dirty="0"/>
              <a:t> </a:t>
            </a:r>
            <a:r>
              <a:rPr lang="en-GB" dirty="0" err="1"/>
              <a:t>někým</a:t>
            </a:r>
            <a:r>
              <a:rPr lang="en-GB" dirty="0"/>
              <a:t> </a:t>
            </a:r>
            <a:r>
              <a:rPr lang="en-GB" dirty="0" err="1"/>
              <a:t>jiným</a:t>
            </a:r>
            <a:r>
              <a:rPr lang="en-GB" dirty="0"/>
              <a:t>, </a:t>
            </a:r>
            <a:r>
              <a:rPr lang="en-GB" dirty="0" err="1"/>
              <a:t>tj</a:t>
            </a:r>
            <a:r>
              <a:rPr lang="en-GB" dirty="0"/>
              <a:t>. o </a:t>
            </a:r>
            <a:r>
              <a:rPr lang="en-GB" dirty="0" err="1"/>
              <a:t>nájemné</a:t>
            </a:r>
            <a:r>
              <a:rPr lang="en-GB" dirty="0"/>
              <a:t>. </a:t>
            </a:r>
            <a:r>
              <a:rPr lang="en-GB" dirty="0" err="1"/>
              <a:t>Náklady</a:t>
            </a:r>
            <a:r>
              <a:rPr lang="en-GB" dirty="0"/>
              <a:t> </a:t>
            </a:r>
            <a:r>
              <a:rPr lang="en-GB" dirty="0" err="1"/>
              <a:t>na</a:t>
            </a:r>
            <a:r>
              <a:rPr lang="en-GB" dirty="0"/>
              <a:t> </a:t>
            </a:r>
            <a:r>
              <a:rPr lang="en-GB" dirty="0" err="1"/>
              <a:t>kapitál</a:t>
            </a:r>
            <a:r>
              <a:rPr lang="en-GB" dirty="0"/>
              <a:t> </a:t>
            </a:r>
            <a:r>
              <a:rPr lang="en-GB" dirty="0" err="1"/>
              <a:t>jsou</a:t>
            </a:r>
            <a:r>
              <a:rPr lang="en-GB" dirty="0"/>
              <a:t> proto </a:t>
            </a:r>
            <a:r>
              <a:rPr lang="en-GB" dirty="0" err="1"/>
              <a:t>dány</a:t>
            </a:r>
            <a:r>
              <a:rPr lang="en-GB" dirty="0"/>
              <a:t> </a:t>
            </a:r>
            <a:r>
              <a:rPr lang="en-GB" dirty="0" err="1"/>
              <a:t>výší</a:t>
            </a:r>
            <a:r>
              <a:rPr lang="en-GB" dirty="0"/>
              <a:t> </a:t>
            </a:r>
            <a:r>
              <a:rPr lang="en-GB" dirty="0" err="1"/>
              <a:t>nájemného</a:t>
            </a:r>
            <a:r>
              <a:rPr lang="en-GB" dirty="0"/>
              <a:t> </a:t>
            </a:r>
            <a:r>
              <a:rPr lang="en-GB" dirty="0" err="1"/>
              <a:t>plynoucího</a:t>
            </a:r>
            <a:r>
              <a:rPr lang="cs-CZ" dirty="0"/>
              <a:t> </a:t>
            </a:r>
            <a:r>
              <a:rPr lang="en-GB" dirty="0"/>
              <a:t>z </a:t>
            </a:r>
            <a:r>
              <a:rPr lang="en-GB" dirty="0" err="1"/>
              <a:t>nejlepšího</a:t>
            </a:r>
            <a:r>
              <a:rPr lang="en-GB" dirty="0"/>
              <a:t> </a:t>
            </a:r>
            <a:r>
              <a:rPr lang="en-GB" dirty="0" err="1"/>
              <a:t>alternativního</a:t>
            </a:r>
            <a:r>
              <a:rPr lang="en-GB" dirty="0"/>
              <a:t> </a:t>
            </a:r>
            <a:r>
              <a:rPr lang="en-GB" dirty="0" err="1"/>
              <a:t>užití</a:t>
            </a:r>
            <a:r>
              <a:rPr lang="en-GB" dirty="0"/>
              <a:t> </a:t>
            </a:r>
            <a:r>
              <a:rPr lang="en-GB" dirty="0" err="1"/>
              <a:t>daného</a:t>
            </a:r>
            <a:r>
              <a:rPr lang="en-GB" dirty="0"/>
              <a:t> </a:t>
            </a:r>
            <a:r>
              <a:rPr lang="en-GB" dirty="0" err="1"/>
              <a:t>kapitálového</a:t>
            </a:r>
            <a:r>
              <a:rPr lang="en-GB" dirty="0"/>
              <a:t> </a:t>
            </a:r>
            <a:r>
              <a:rPr lang="en-GB" dirty="0" err="1"/>
              <a:t>statku</a:t>
            </a:r>
            <a:r>
              <a:rPr lang="en-GB" dirty="0"/>
              <a:t>.</a:t>
            </a:r>
          </a:p>
          <a:p>
            <a:pPr marL="0" lvl="0" indent="0" algn="l" rtl="0">
              <a:spcBef>
                <a:spcPts val="0"/>
              </a:spcBef>
              <a:spcAft>
                <a:spcPts val="0"/>
              </a:spcAft>
              <a:buNone/>
            </a:pPr>
            <a:r>
              <a:rPr lang="en-GB" dirty="0" err="1"/>
              <a:t>Součástí</a:t>
            </a:r>
            <a:r>
              <a:rPr lang="en-GB" dirty="0"/>
              <a:t> </a:t>
            </a:r>
            <a:r>
              <a:rPr lang="en-GB" dirty="0" err="1"/>
              <a:t>nákladů</a:t>
            </a:r>
            <a:r>
              <a:rPr lang="en-GB" dirty="0"/>
              <a:t> </a:t>
            </a:r>
            <a:r>
              <a:rPr lang="en-GB" dirty="0" err="1"/>
              <a:t>na</a:t>
            </a:r>
            <a:r>
              <a:rPr lang="en-GB" dirty="0"/>
              <a:t> </a:t>
            </a:r>
            <a:r>
              <a:rPr lang="en-GB" dirty="0" err="1"/>
              <a:t>kapitál</a:t>
            </a:r>
            <a:r>
              <a:rPr lang="en-GB" dirty="0"/>
              <a:t> </a:t>
            </a:r>
            <a:r>
              <a:rPr lang="en-GB" dirty="0" err="1"/>
              <a:t>jsou</a:t>
            </a:r>
            <a:r>
              <a:rPr lang="en-GB" dirty="0"/>
              <a:t> z </a:t>
            </a:r>
            <a:r>
              <a:rPr lang="en-GB" dirty="0" err="1"/>
              <a:t>ekonomického</a:t>
            </a:r>
            <a:r>
              <a:rPr lang="en-GB" dirty="0"/>
              <a:t> </a:t>
            </a:r>
            <a:r>
              <a:rPr lang="en-GB" dirty="0" err="1"/>
              <a:t>hlediska</a:t>
            </a:r>
            <a:r>
              <a:rPr lang="en-GB" dirty="0"/>
              <a:t> </a:t>
            </a:r>
            <a:r>
              <a:rPr lang="en-GB" dirty="0" err="1"/>
              <a:t>i</a:t>
            </a:r>
            <a:r>
              <a:rPr lang="en-GB" dirty="0"/>
              <a:t> </a:t>
            </a:r>
            <a:r>
              <a:rPr lang="en-GB" dirty="0" err="1"/>
              <a:t>tzv</a:t>
            </a:r>
            <a:r>
              <a:rPr lang="en-GB" dirty="0"/>
              <a:t>. </a:t>
            </a:r>
            <a:r>
              <a:rPr lang="en-GB" dirty="0" err="1"/>
              <a:t>náklady</a:t>
            </a:r>
            <a:r>
              <a:rPr lang="cs-CZ" dirty="0"/>
              <a:t> </a:t>
            </a:r>
            <a:r>
              <a:rPr lang="en-GB" dirty="0" err="1"/>
              <a:t>na</a:t>
            </a:r>
            <a:r>
              <a:rPr lang="en-GB" dirty="0"/>
              <a:t> </a:t>
            </a:r>
            <a:r>
              <a:rPr lang="en-GB" dirty="0" err="1"/>
              <a:t>služby</a:t>
            </a:r>
            <a:r>
              <a:rPr lang="en-GB" dirty="0"/>
              <a:t> </a:t>
            </a:r>
            <a:r>
              <a:rPr lang="en-GB" dirty="0" err="1"/>
              <a:t>podnikatelů</a:t>
            </a:r>
            <a:r>
              <a:rPr lang="en-GB" dirty="0"/>
              <a:t>, </a:t>
            </a:r>
            <a:r>
              <a:rPr lang="en-GB" dirty="0" err="1"/>
              <a:t>které</a:t>
            </a:r>
            <a:r>
              <a:rPr lang="en-GB" dirty="0"/>
              <a:t> </a:t>
            </a:r>
            <a:r>
              <a:rPr lang="en-GB" dirty="0" err="1"/>
              <a:t>účetní</a:t>
            </a:r>
            <a:r>
              <a:rPr lang="en-GB" dirty="0"/>
              <a:t> </a:t>
            </a:r>
            <a:r>
              <a:rPr lang="en-GB" dirty="0" err="1"/>
              <a:t>zpravidla</a:t>
            </a:r>
            <a:r>
              <a:rPr lang="en-GB" dirty="0"/>
              <a:t> </a:t>
            </a:r>
            <a:r>
              <a:rPr lang="en-GB" dirty="0" err="1"/>
              <a:t>vůbec</a:t>
            </a:r>
            <a:r>
              <a:rPr lang="en-GB" dirty="0"/>
              <a:t> </a:t>
            </a:r>
            <a:r>
              <a:rPr lang="en-GB" dirty="0" err="1"/>
              <a:t>nezajímají</a:t>
            </a:r>
            <a:r>
              <a:rPr lang="en-GB" dirty="0"/>
              <a:t>. </a:t>
            </a:r>
            <a:r>
              <a:rPr lang="en-GB" dirty="0" err="1"/>
              <a:t>Jde</a:t>
            </a:r>
            <a:r>
              <a:rPr lang="en-GB" dirty="0"/>
              <a:t> o to, </a:t>
            </a:r>
            <a:r>
              <a:rPr lang="en-GB" dirty="0" err="1"/>
              <a:t>že</a:t>
            </a:r>
            <a:r>
              <a:rPr lang="en-GB" dirty="0"/>
              <a:t> </a:t>
            </a:r>
            <a:r>
              <a:rPr lang="en-GB" dirty="0" err="1"/>
              <a:t>ekonomové</a:t>
            </a:r>
            <a:r>
              <a:rPr lang="en-GB" dirty="0"/>
              <a:t> </a:t>
            </a:r>
            <a:r>
              <a:rPr lang="en-GB" dirty="0" err="1"/>
              <a:t>berou</a:t>
            </a:r>
            <a:endParaRPr lang="en-GB" dirty="0"/>
          </a:p>
          <a:p>
            <a:pPr marL="0" lvl="0" indent="0" algn="l" rtl="0">
              <a:spcBef>
                <a:spcPts val="0"/>
              </a:spcBef>
              <a:spcAft>
                <a:spcPts val="0"/>
              </a:spcAft>
              <a:buNone/>
            </a:pPr>
            <a:r>
              <a:rPr lang="en-GB" dirty="0"/>
              <a:t>v </a:t>
            </a:r>
            <a:r>
              <a:rPr lang="en-GB" dirty="0" err="1"/>
              <a:t>úvahu</a:t>
            </a:r>
            <a:r>
              <a:rPr lang="en-GB" dirty="0"/>
              <a:t> </a:t>
            </a:r>
            <a:r>
              <a:rPr lang="en-GB" dirty="0" err="1"/>
              <a:t>alternativní</a:t>
            </a:r>
            <a:r>
              <a:rPr lang="en-GB" dirty="0"/>
              <a:t> </a:t>
            </a:r>
            <a:r>
              <a:rPr lang="en-GB" dirty="0" err="1"/>
              <a:t>náklady</a:t>
            </a:r>
            <a:r>
              <a:rPr lang="en-GB" dirty="0"/>
              <a:t> </a:t>
            </a:r>
            <a:r>
              <a:rPr lang="en-GB" dirty="0" err="1"/>
              <a:t>spojené</a:t>
            </a:r>
            <a:r>
              <a:rPr lang="en-GB" dirty="0"/>
              <a:t> s </a:t>
            </a:r>
            <a:r>
              <a:rPr lang="en-GB" dirty="0" err="1"/>
              <a:t>použitím</a:t>
            </a:r>
            <a:r>
              <a:rPr lang="en-GB" dirty="0"/>
              <a:t> </a:t>
            </a:r>
            <a:r>
              <a:rPr lang="en-GB" dirty="0" err="1"/>
              <a:t>práce</a:t>
            </a:r>
            <a:r>
              <a:rPr lang="en-GB" dirty="0"/>
              <a:t> </a:t>
            </a:r>
            <a:r>
              <a:rPr lang="en-GB" dirty="0" err="1"/>
              <a:t>podnikatelů</a:t>
            </a:r>
            <a:r>
              <a:rPr lang="en-GB" dirty="0"/>
              <a:t> </a:t>
            </a:r>
            <a:r>
              <a:rPr lang="en-GB" dirty="0" err="1"/>
              <a:t>jiným</a:t>
            </a:r>
            <a:r>
              <a:rPr lang="en-GB" dirty="0"/>
              <a:t> </a:t>
            </a:r>
            <a:r>
              <a:rPr lang="en-GB" dirty="0" err="1"/>
              <a:t>způsobem</a:t>
            </a:r>
            <a:r>
              <a:rPr lang="en-GB" dirty="0"/>
              <a:t>.</a:t>
            </a: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364D2737-597B-D324-8BD1-96FA654A395C}"/>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0530564F-2888-1055-0124-3C709CE0BB7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r>
              <a:rPr lang="cs-CZ" b="1" noProof="0" dirty="0"/>
              <a:t>Vztah krátkodobých a dlouhodobých průměrných nákladů je zásadně ovlivněn existencí fixních nákladů v krátkém období, které neumožňují firmě měnit objem kapitálu a volit tak jeho náklady minimalizující kombinace s faktorem práce. Tento intuitivní závěr potvrzuje i geometrická analýza. </a:t>
            </a:r>
          </a:p>
          <a:p>
            <a:pPr algn="l"/>
            <a:endParaRPr lang="cs-CZ" b="1" noProof="0" dirty="0"/>
          </a:p>
          <a:p>
            <a:pPr algn="l"/>
            <a:r>
              <a:rPr lang="cs-CZ" b="1" noProof="0" dirty="0"/>
              <a:t>Na obrázku (předchozí snímek výše) vidíme, že směrnice úsečky vedené z počátku na křivku STC je při všech úrovních výstupu větší než směrnice úsečky vedené</a:t>
            </a:r>
          </a:p>
          <a:p>
            <a:pPr algn="l"/>
            <a:r>
              <a:rPr lang="cs-CZ" b="1" noProof="0" dirty="0"/>
              <a:t>z počátku na křivku LTC, tzn. krátkodobé průměrné náklady jsou vyšší než dlouhodobé průměrné náklady. Výjimkou je opět bod A, kde jsou směrnice úseček z počátku na křivky STC a LTC stejné, tzn. že se při výstupu Q1 rovnají krátkodobé průměrné náklady dlouhodobým. Při výstupu Q1 však nejde o průsečík křivek SAC a LAC, ale o bod jejich vzájemného dotyku (předchozí snímek níže). Krátkodobé průměrné náklady jsou minimální při výstupu Q‘; dlouhodobé průměrné náklady jsou minimální při výrobě výstupu Q‘‘.</a:t>
            </a:r>
          </a:p>
        </p:txBody>
      </p:sp>
      <p:sp>
        <p:nvSpPr>
          <p:cNvPr id="95" name="Google Shape;95;p2:notes">
            <a:extLst>
              <a:ext uri="{FF2B5EF4-FFF2-40B4-BE49-F238E27FC236}">
                <a16:creationId xmlns:a16="http://schemas.microsoft.com/office/drawing/2014/main" id="{2F1800CA-BEBD-7ED7-E1F0-C1F85C75145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43462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DC0A3224-DD90-4729-CE5E-AA40FA0056EC}"/>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B3938C17-054F-3164-4022-BF22C13C8F0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r>
              <a:rPr lang="cs-CZ" b="1" noProof="0" dirty="0"/>
              <a:t>Předpokládejme nyní, že do výroby jsou zapojovány další jednotky kapitálu (K1, K2, K3) spojené s úrovněmi fixních nákladů FC1, FC2 a FC3. Celkové náklady v jednotlivých krátkých obdobích jsou potom STC1, STC2, STC3, jak znázorňuje obrázek – následující snímek. Vidíme na něm, že celkové náklady jsou v krátkém období větší než celkové náklady v dlouhém období s výjimkou té velikosti výstupu, při níž umožňuje dané fixní množství kapitálu minimalizovat dlouhodobé náklady (tj. Q1 při FC1, Q2 při FC2, resp. Q3 při FC3). Kdybychom předpokládali více měnících se úrovní kapitálu než jen tři, dostali bychom více bodů než A, B, C. Jejich množina by tvořila křivku celkových nákladů v dlouhém období jako spodní obal jednotlivých křivek celkových nákladů v krátkém období. Proto bývá křivka LTC nazývána rovněž obalová křivka. Podél obalové křivky LTC vyrábí firma měnící se výstup s minimálními dlouhodobými celkovými náklady. Tím se potvrzuje jeden z předpokladů o racionálním chování firmy.</a:t>
            </a:r>
          </a:p>
        </p:txBody>
      </p:sp>
      <p:sp>
        <p:nvSpPr>
          <p:cNvPr id="95" name="Google Shape;95;p2:notes">
            <a:extLst>
              <a:ext uri="{FF2B5EF4-FFF2-40B4-BE49-F238E27FC236}">
                <a16:creationId xmlns:a16="http://schemas.microsoft.com/office/drawing/2014/main" id="{9B8E33BC-EAA4-653C-2D2E-783BB736FC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56790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r>
              <a:rPr lang="cs-CZ" b="1" noProof="0" dirty="0"/>
              <a:t>Z obalové křivky LTC znázorněné na obrázku můžeme odvodit jednotkové dlouhodobé náklady.</a:t>
            </a:r>
          </a:p>
          <a:p>
            <a:pPr algn="l"/>
            <a:r>
              <a:rPr lang="cs-CZ" b="1" noProof="0" dirty="0"/>
              <a:t>Pro každou křivku krátkodobých celkových nákladů (STC1, STC2, STC3) na obrázku výše existuje křivka krátkodobých průměrných nákladů (SAC1, SAC2, SAC3) na obrázku níže ve svém minimu zespodu protínaná křivkou krátkodobých mezních nákladů (SMC1, SMC2, SMC3).</a:t>
            </a:r>
          </a:p>
          <a:p>
            <a:pPr algn="l"/>
            <a:r>
              <a:rPr lang="cs-CZ" b="1" noProof="0" dirty="0"/>
              <a:t>Průměrné náklady jsou v krátkém i dlouhém období stejně vysoké při výrobě takové velikosti výstupu, při které použité množství fixního kapitálu umožňuje</a:t>
            </a:r>
          </a:p>
          <a:p>
            <a:pPr algn="l"/>
            <a:r>
              <a:rPr lang="cs-CZ" b="1" noProof="0" dirty="0"/>
              <a:t>minimalizovat celkové náklady. Graficky jde o bod dotyku křivek SAC pro jednotlivé úrovně výstupu a křivky LAC. Například pro výstup Q1 vyrobený s fixními náklady FC1 platí SAC1 = LAC. </a:t>
            </a:r>
          </a:p>
          <a:p>
            <a:pPr algn="l"/>
            <a:r>
              <a:rPr lang="cs-CZ" b="1" noProof="0" dirty="0"/>
              <a:t>Množina bodů, pro které platí SAC = LAC pro měnící se úroveň výstupu, je označována jako obalová křivka LAC.</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C4C46D2C-A378-CB7A-6A6C-F3412BF49013}"/>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91EA3C48-E783-B996-66FE-C7E53E95A45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r>
              <a:rPr lang="cs-CZ" b="1" noProof="0" dirty="0"/>
              <a:t>Z obrázku na předchozím snímku je zřejmé, že bude-li firma vyrábět větší nebo menší výstup než Q1, bude tak činit při vyšších krátkodobých než dlouhodobých průměrných nákladech. Tak se potvrzuje, že křivka LTC je křivkou minimálních dlouhodobých nákladů.</a:t>
            </a:r>
          </a:p>
          <a:p>
            <a:pPr algn="l"/>
            <a:r>
              <a:rPr lang="cs-CZ" b="1" noProof="0" dirty="0"/>
              <a:t>Mezní náklady v krátkém a dlouhém období se rovnají při výrobě takového výstupu, při které množství fixního kapitálu umožňuje minimalizovat celkové náklady.</a:t>
            </a:r>
          </a:p>
          <a:p>
            <a:pPr algn="l"/>
            <a:r>
              <a:rPr lang="cs-CZ" b="1" noProof="0" dirty="0"/>
              <a:t>Graficky jde o průsečík jednotlivých křivek SMC a křivky LMC při měnícím se výstupu.</a:t>
            </a:r>
          </a:p>
          <a:p>
            <a:pPr algn="l"/>
            <a:r>
              <a:rPr lang="cs-CZ" b="1" noProof="0" dirty="0"/>
              <a:t>Například při výrobě výstupu Q1 platí: SMC1 = LMC.</a:t>
            </a:r>
          </a:p>
          <a:p>
            <a:pPr algn="l"/>
            <a:r>
              <a:rPr lang="cs-CZ" b="1" noProof="0" dirty="0"/>
              <a:t>Bod minima obalové křivky LAC hraje důležitou roli při volbě optimálního výstupu firmy v dlouhém období. Platí v něm: LAC = LMC = SAC2 = SMC2.</a:t>
            </a:r>
          </a:p>
          <a:p>
            <a:pPr algn="l"/>
            <a:r>
              <a:rPr lang="cs-CZ" b="1" noProof="0" dirty="0"/>
              <a:t>Pouze v tomto bodě platí, že LAC = min. SAC. Při výrobě výstupu většího než Q2 rostou průměrné dlouhodobé náklady pomaleji než průměrné krátkodobé náklady.</a:t>
            </a:r>
          </a:p>
        </p:txBody>
      </p:sp>
      <p:sp>
        <p:nvSpPr>
          <p:cNvPr id="95" name="Google Shape;95;p2:notes">
            <a:extLst>
              <a:ext uri="{FF2B5EF4-FFF2-40B4-BE49-F238E27FC236}">
                <a16:creationId xmlns:a16="http://schemas.microsoft.com/office/drawing/2014/main" id="{D39DD2A4-070B-6AFF-C307-9B5B1DB0683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27344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1B682C2F-AAED-C61D-857A-62A76F234CB7}"/>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C67452CA-CA79-122C-0EC4-CEE9CD49690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r>
              <a:rPr lang="cs-CZ" b="1" noProof="0" dirty="0"/>
              <a:t>Pokud firma vyrábí v dlouhém období, má možnost velikost závodu měnit v závislosti na potřebách uspokojení poptávky po její produkci.</a:t>
            </a:r>
          </a:p>
          <a:p>
            <a:pPr algn="l"/>
            <a:endParaRPr lang="cs-CZ" b="1" noProof="0" dirty="0"/>
          </a:p>
          <a:p>
            <a:pPr algn="l"/>
            <a:endParaRPr lang="cs-CZ" b="1" noProof="0" dirty="0"/>
          </a:p>
          <a:p>
            <a:pPr algn="l"/>
            <a:endParaRPr lang="cs-CZ" b="1" noProof="0" dirty="0"/>
          </a:p>
        </p:txBody>
      </p:sp>
      <p:sp>
        <p:nvSpPr>
          <p:cNvPr id="95" name="Google Shape;95;p2:notes">
            <a:extLst>
              <a:ext uri="{FF2B5EF4-FFF2-40B4-BE49-F238E27FC236}">
                <a16:creationId xmlns:a16="http://schemas.microsoft.com/office/drawing/2014/main" id="{3F8811B6-F991-CB49-3FA7-47AEC6EFABD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13115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r>
              <a:rPr lang="cs-CZ" b="1" noProof="0" dirty="0"/>
              <a:t>Jestliže očekávané poptávané množství bude představováno objemem výstupu Q1, rozhodne se firma pro výrobu v malém závodě, neboť tento výstup v něm vyrobí s průměrnými náklady AC1 (které jsou menší než průměrné náklady středního závodu AC2 i než průměrné náklady velkého závodu AC3).</a:t>
            </a:r>
          </a:p>
          <a:p>
            <a:pPr algn="l"/>
            <a:r>
              <a:rPr lang="cs-CZ" b="1" noProof="0" dirty="0"/>
              <a:t>Jestliže bude očekávané poptávané množství Q2, potom nejnižší průměrné náklady představuje výroba ve středním závodě. </a:t>
            </a:r>
          </a:p>
          <a:p>
            <a:pPr algn="l"/>
            <a:r>
              <a:rPr lang="cs-CZ" b="1" noProof="0" dirty="0"/>
              <a:t>V případě, že spotřebitelé budou žádat množství Q3, může firma toto množství vyrobit s nejnižšími průměrnými náklady jak ve středním, tak ve velkém závodě. Volba konkrétní velikosti závodu by závisela na odhadovaném trendu poptávky.</a:t>
            </a:r>
          </a:p>
          <a:p>
            <a:pPr algn="l"/>
            <a:r>
              <a:rPr lang="cs-CZ" b="1" noProof="0" dirty="0"/>
              <a:t>Silně vyznačená křivka dlouhodobých průměrných nákladů je tvořena částmi krátkodobých křivek průměrných nákladů, které představují minimální náklady na výrobu daného výstupu.</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r>
              <a:rPr lang="cs-CZ" b="1" noProof="0" dirty="0"/>
              <a:t>Křivka dlouhodobých průměrných nákladů není tvořena minimy křivek krátkodobých průměrných nákladů (s výjimkou SAC4) rovněž proto, že v případě předpokládaných nejprve rostoucích a potom klesajících výnosů z rozsahu je geometricky nemožné zkonstruovat křivku LAC tak, aby byla tvořena pouze body minima jednotlivých křivek SAC a současně ležela pod nimi. Další příčina této skutečnosti vyplývá z podstaty dlouhodobých průměrných</a:t>
            </a:r>
          </a:p>
          <a:p>
            <a:pPr algn="l"/>
            <a:r>
              <a:rPr lang="cs-CZ" b="1" noProof="0" dirty="0"/>
              <a:t>nákladů: ty představují nejnižší průměrné náklady na výrobu jakéhokoliv výstupu – tj. „spodní obal“ jednotlivých křivek krátkodobých průměrných nákladů. Body tvořící tento obal nemusí být nutně minimální náklady na výstup při jakékoliv dané úrovni fixních nákladů.</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5F622178-0645-2504-2DC9-1FA417310274}"/>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DD89B739-89D9-4072-2E3E-C44C48B473B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r>
              <a:rPr lang="cs-CZ" b="1" noProof="0" dirty="0"/>
              <a:t>Představme si, že firma si může vybrat nikoliv ze tří, ale z nekonečného počtu velikostí závodů. Potom vzniká křivka dlouhodobých průměrných nákladů jako vnější obal křivek krátkodobých průměrných nákladů. Dostáváme se opět k již zmíněné obalové křivce.</a:t>
            </a:r>
          </a:p>
          <a:p>
            <a:pPr algn="l"/>
            <a:r>
              <a:rPr lang="cs-CZ" b="1" noProof="0" dirty="0"/>
              <a:t>Obrázek: Obalová křivka v případě velkého množství závodů: obalová křivka není tvořena minimálními body křivek SAC (s výjimkou SAC4).</a:t>
            </a:r>
          </a:p>
          <a:p>
            <a:pPr algn="l"/>
            <a:r>
              <a:rPr lang="cs-CZ" b="1" noProof="0" dirty="0"/>
              <a:t>Když se prosazují rostoucí výnosy z rozsahu a křivka LAC klesá (tj. při výrobě výstupu 0-Q4), je obalová křivka tvořena body dotyku s křivkami SAC vlevo od jejich</a:t>
            </a:r>
          </a:p>
          <a:p>
            <a:pPr algn="l"/>
            <a:r>
              <a:rPr lang="cs-CZ" b="1" noProof="0" dirty="0"/>
              <a:t>minima. To znamená, že pro firmu je ekonomičtější vyrábět požadovaný výstup raději ve větším závodě a nevyužívat zcela jeho výrobní kapacity. Například výstup Q2 je výhodnější vyrábět v závodě 2 s průměrnými náklady odpovídajícími bodu B než v menším závodě 1 s vyššími průměrnými náklady odpovídajícími bodu A.</a:t>
            </a:r>
          </a:p>
          <a:p>
            <a:pPr algn="l"/>
            <a:endParaRPr lang="cs-CZ" b="1" noProof="0" dirty="0"/>
          </a:p>
          <a:p>
            <a:pPr algn="l"/>
            <a:r>
              <a:rPr lang="cs-CZ" b="1" noProof="0" dirty="0"/>
              <a:t>Pokud se prosazují klesající výnosy z rozsahu a křivka LAC roste (při výrobě většího výstupu než Q4), je obalová křivka tvořena body křivek SAC ležícími vpravo od jejich minima. V tomto případě je výhodnější vyrábět výstup větší než Q4 spíše přetěžováním výrobní kapacity menšího závodu než postavit větší závod (např. výrobu výstupu Q7 realizovat spíše v závodě s náklady SAC6 než ve větším závodě s náklady SAC7).</a:t>
            </a:r>
          </a:p>
        </p:txBody>
      </p:sp>
      <p:sp>
        <p:nvSpPr>
          <p:cNvPr id="95" name="Google Shape;95;p2:notes">
            <a:extLst>
              <a:ext uri="{FF2B5EF4-FFF2-40B4-BE49-F238E27FC236}">
                <a16:creationId xmlns:a16="http://schemas.microsoft.com/office/drawing/2014/main" id="{2D133AB5-7725-5EE6-E410-843133800CF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29984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r>
              <a:rPr lang="cs-CZ" b="1" noProof="0" dirty="0"/>
              <a:t>Všechny náklady, které jsme dosud analyzovali, vycházely z konstantních cen vstupů. </a:t>
            </a:r>
          </a:p>
          <a:p>
            <a:pPr algn="l"/>
            <a:r>
              <a:rPr lang="cs-CZ" b="1" noProof="0" dirty="0"/>
              <a:t>Kdybychom brali v úvahu změnu cen vstupů, došlo by pravděpodobně ke změně křivky růstu výstupu firmy (představující množinu minimálních nákladů při výrobě rostoucího výstupu), a to by následně vedlo ke změně nákladů firmy projevující se v posunu nákladových křivek.</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endParaRPr lang="cs-CZ" b="1"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Pro </a:t>
            </a:r>
            <a:r>
              <a:rPr lang="en-GB" dirty="0" err="1"/>
              <a:t>úplnost</a:t>
            </a:r>
            <a:r>
              <a:rPr lang="en-GB" dirty="0"/>
              <a:t> </a:t>
            </a:r>
            <a:r>
              <a:rPr lang="cs-CZ" dirty="0"/>
              <a:t>– </a:t>
            </a:r>
            <a:r>
              <a:rPr lang="en-GB" dirty="0"/>
              <a:t> </a:t>
            </a:r>
            <a:r>
              <a:rPr lang="en-GB" dirty="0" err="1"/>
              <a:t>tzv</a:t>
            </a:r>
            <a:r>
              <a:rPr lang="en-GB" dirty="0"/>
              <a:t>. </a:t>
            </a:r>
            <a:r>
              <a:rPr lang="en-GB" dirty="0" err="1"/>
              <a:t>zapuštěn</a:t>
            </a:r>
            <a:r>
              <a:rPr lang="cs-CZ" dirty="0"/>
              <a:t>é</a:t>
            </a:r>
            <a:r>
              <a:rPr lang="en-GB" dirty="0"/>
              <a:t> </a:t>
            </a:r>
            <a:r>
              <a:rPr lang="en-GB" dirty="0" err="1"/>
              <a:t>náklad</a:t>
            </a:r>
            <a:r>
              <a:rPr lang="cs-CZ" dirty="0"/>
              <a:t>y</a:t>
            </a:r>
            <a:r>
              <a:rPr lang="en-GB" dirty="0"/>
              <a:t> (Sunk Costs) </a:t>
            </a:r>
            <a:r>
              <a:rPr lang="cs-CZ" dirty="0"/>
              <a:t>= </a:t>
            </a:r>
            <a:r>
              <a:rPr lang="en-GB" dirty="0"/>
              <a:t>v </a:t>
            </a:r>
            <a:r>
              <a:rPr lang="en-GB" dirty="0" err="1"/>
              <a:t>podobě</a:t>
            </a:r>
            <a:r>
              <a:rPr lang="en-GB" dirty="0"/>
              <a:t> </a:t>
            </a:r>
            <a:r>
              <a:rPr lang="en-GB" dirty="0" err="1"/>
              <a:t>výdajů</a:t>
            </a:r>
            <a:r>
              <a:rPr lang="en-GB" dirty="0"/>
              <a:t>,</a:t>
            </a:r>
            <a:r>
              <a:rPr lang="cs-CZ" dirty="0"/>
              <a:t> </a:t>
            </a:r>
            <a:r>
              <a:rPr lang="en-GB" dirty="0" err="1"/>
              <a:t>které</a:t>
            </a:r>
            <a:r>
              <a:rPr lang="en-GB" dirty="0"/>
              <a:t> </a:t>
            </a:r>
            <a:r>
              <a:rPr lang="en-GB" dirty="0" err="1"/>
              <a:t>firma</a:t>
            </a:r>
            <a:r>
              <a:rPr lang="en-GB" dirty="0"/>
              <a:t> </a:t>
            </a:r>
            <a:r>
              <a:rPr lang="en-GB" dirty="0" err="1"/>
              <a:t>nemůže</a:t>
            </a:r>
            <a:r>
              <a:rPr lang="en-GB" dirty="0"/>
              <a:t> </a:t>
            </a:r>
            <a:r>
              <a:rPr lang="en-GB" dirty="0" err="1"/>
              <a:t>žádným</a:t>
            </a:r>
            <a:r>
              <a:rPr lang="en-GB" dirty="0"/>
              <a:t> </a:t>
            </a:r>
            <a:r>
              <a:rPr lang="en-GB" dirty="0" err="1"/>
              <a:t>způsobem</a:t>
            </a:r>
            <a:r>
              <a:rPr lang="en-GB" dirty="0"/>
              <a:t> </a:t>
            </a:r>
            <a:r>
              <a:rPr lang="en-GB" dirty="0" err="1"/>
              <a:t>získat</a:t>
            </a:r>
            <a:r>
              <a:rPr lang="en-GB" dirty="0"/>
              <a:t> </a:t>
            </a:r>
            <a:r>
              <a:rPr lang="en-GB" dirty="0" err="1"/>
              <a:t>zpět</a:t>
            </a:r>
            <a:r>
              <a:rPr lang="en-GB" dirty="0"/>
              <a:t>. </a:t>
            </a:r>
            <a:r>
              <a:rPr lang="en-GB" dirty="0" err="1"/>
              <a:t>Může</a:t>
            </a:r>
            <a:r>
              <a:rPr lang="en-GB" dirty="0"/>
              <a:t> </a:t>
            </a:r>
            <a:r>
              <a:rPr lang="en-GB" dirty="0" err="1"/>
              <a:t>jít</a:t>
            </a:r>
            <a:r>
              <a:rPr lang="en-GB" dirty="0"/>
              <a:t> </a:t>
            </a:r>
            <a:r>
              <a:rPr lang="en-GB" dirty="0" err="1"/>
              <a:t>např</a:t>
            </a:r>
            <a:r>
              <a:rPr lang="en-GB" dirty="0"/>
              <a:t>. o </a:t>
            </a:r>
            <a:r>
              <a:rPr lang="en-GB" dirty="0" err="1"/>
              <a:t>nákup</a:t>
            </a:r>
            <a:r>
              <a:rPr lang="en-GB" dirty="0"/>
              <a:t> </a:t>
            </a:r>
            <a:r>
              <a:rPr lang="en-GB" dirty="0" err="1"/>
              <a:t>speciálního</a:t>
            </a:r>
            <a:endParaRPr lang="en-GB" dirty="0"/>
          </a:p>
          <a:p>
            <a:pPr marL="0" lvl="0" indent="0" algn="l" rtl="0">
              <a:spcBef>
                <a:spcPts val="0"/>
              </a:spcBef>
              <a:spcAft>
                <a:spcPts val="0"/>
              </a:spcAft>
              <a:buNone/>
            </a:pPr>
            <a:r>
              <a:rPr lang="en-GB" dirty="0" err="1"/>
              <a:t>zařízení</a:t>
            </a:r>
            <a:r>
              <a:rPr lang="en-GB" dirty="0"/>
              <a:t>, </a:t>
            </a:r>
            <a:r>
              <a:rPr lang="en-GB" dirty="0" err="1"/>
              <a:t>jež</a:t>
            </a:r>
            <a:r>
              <a:rPr lang="en-GB" dirty="0"/>
              <a:t> </a:t>
            </a:r>
            <a:r>
              <a:rPr lang="en-GB" dirty="0" err="1"/>
              <a:t>může</a:t>
            </a:r>
            <a:r>
              <a:rPr lang="en-GB" dirty="0"/>
              <a:t> </a:t>
            </a:r>
            <a:r>
              <a:rPr lang="en-GB" dirty="0" err="1"/>
              <a:t>být</a:t>
            </a:r>
            <a:r>
              <a:rPr lang="en-GB" dirty="0"/>
              <a:t> </a:t>
            </a:r>
            <a:r>
              <a:rPr lang="en-GB" dirty="0" err="1"/>
              <a:t>použito</a:t>
            </a:r>
            <a:r>
              <a:rPr lang="en-GB" dirty="0"/>
              <a:t> </a:t>
            </a:r>
            <a:r>
              <a:rPr lang="en-GB" dirty="0" err="1"/>
              <a:t>jedině</a:t>
            </a:r>
            <a:r>
              <a:rPr lang="en-GB" dirty="0"/>
              <a:t> pro </a:t>
            </a:r>
            <a:r>
              <a:rPr lang="en-GB" dirty="0" err="1"/>
              <a:t>určený</a:t>
            </a:r>
            <a:r>
              <a:rPr lang="en-GB" dirty="0"/>
              <a:t> </a:t>
            </a:r>
            <a:r>
              <a:rPr lang="en-GB" dirty="0" err="1"/>
              <a:t>účel</a:t>
            </a:r>
            <a:r>
              <a:rPr lang="en-GB" dirty="0"/>
              <a:t>, </a:t>
            </a:r>
            <a:r>
              <a:rPr lang="en-GB" dirty="0" err="1"/>
              <a:t>takže</a:t>
            </a:r>
            <a:r>
              <a:rPr lang="en-GB" dirty="0"/>
              <a:t> </a:t>
            </a:r>
            <a:r>
              <a:rPr lang="en-GB" dirty="0" err="1"/>
              <a:t>jakékoliv</a:t>
            </a:r>
            <a:r>
              <a:rPr lang="en-GB" dirty="0"/>
              <a:t> </a:t>
            </a:r>
            <a:r>
              <a:rPr lang="en-GB" dirty="0" err="1"/>
              <a:t>jeho</a:t>
            </a:r>
            <a:r>
              <a:rPr lang="en-GB" dirty="0"/>
              <a:t> </a:t>
            </a:r>
            <a:r>
              <a:rPr lang="en-GB" dirty="0" err="1"/>
              <a:t>jiné</a:t>
            </a:r>
            <a:r>
              <a:rPr lang="en-GB" dirty="0"/>
              <a:t> </a:t>
            </a:r>
            <a:r>
              <a:rPr lang="en-GB" dirty="0" err="1"/>
              <a:t>použití</a:t>
            </a:r>
            <a:r>
              <a:rPr lang="en-GB" dirty="0"/>
              <a:t> </a:t>
            </a:r>
            <a:r>
              <a:rPr lang="en-GB" dirty="0" err="1"/>
              <a:t>není</a:t>
            </a:r>
            <a:r>
              <a:rPr lang="cs-CZ" dirty="0"/>
              <a:t> </a:t>
            </a:r>
            <a:r>
              <a:rPr lang="en-GB" dirty="0" err="1"/>
              <a:t>možné</a:t>
            </a:r>
            <a:r>
              <a:rPr lang="en-GB" dirty="0"/>
              <a:t>. V </a:t>
            </a:r>
            <a:r>
              <a:rPr lang="en-GB" dirty="0" err="1"/>
              <a:t>takovém</a:t>
            </a:r>
            <a:r>
              <a:rPr lang="en-GB" dirty="0"/>
              <a:t> </a:t>
            </a:r>
            <a:r>
              <a:rPr lang="en-GB" dirty="0" err="1"/>
              <a:t>případě</a:t>
            </a:r>
            <a:r>
              <a:rPr lang="en-GB" dirty="0"/>
              <a:t> </a:t>
            </a:r>
            <a:r>
              <a:rPr lang="en-GB" dirty="0" err="1"/>
              <a:t>jsou</a:t>
            </a:r>
            <a:r>
              <a:rPr lang="en-GB" dirty="0"/>
              <a:t> </a:t>
            </a:r>
            <a:r>
              <a:rPr lang="en-GB" dirty="0" err="1"/>
              <a:t>alternativní</a:t>
            </a:r>
            <a:r>
              <a:rPr lang="en-GB" dirty="0"/>
              <a:t> </a:t>
            </a:r>
            <a:r>
              <a:rPr lang="en-GB" dirty="0" err="1"/>
              <a:t>náklady</a:t>
            </a:r>
            <a:r>
              <a:rPr lang="en-GB" dirty="0"/>
              <a:t> </a:t>
            </a:r>
            <a:r>
              <a:rPr lang="en-GB" dirty="0" err="1"/>
              <a:t>nulové</a:t>
            </a:r>
            <a:r>
              <a:rPr lang="en-GB" dirty="0"/>
              <a:t>.</a:t>
            </a: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endParaRPr lang="cs-CZ" b="1"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dirty="0">
                    <a:solidFill>
                      <a:schemeClr val="tx1"/>
                    </a:solidFill>
                    <a:latin typeface="Times New Roman" panose="02020603050405020304" pitchFamily="18" charset="0"/>
                    <a:cs typeface="Times New Roman" panose="02020603050405020304" pitchFamily="18" charset="0"/>
                  </a:rPr>
                  <a:t>Ve srovnání s elasticitou substituce která předpokládala neměnná množství ostatních používaných vstupů, umožňuje koncept parciální elasticity substituce </a:t>
                </a:r>
                <a14:m>
                  <m:oMath xmlns:m="http://schemas.openxmlformats.org/officeDocument/2006/math">
                    <m:sSub>
                      <m:sSubPr>
                        <m:ctrlPr>
                          <a:rPr lang="cs-CZ" sz="1200" b="1" i="1" smtClean="0">
                            <a:solidFill>
                              <a:schemeClr val="tx1"/>
                            </a:solidFill>
                            <a:latin typeface="Cambria Math" panose="02040503050406030204" pitchFamily="18" charset="0"/>
                            <a:cs typeface="Times New Roman" panose="02020603050405020304" pitchFamily="18" charset="0"/>
                          </a:rPr>
                        </m:ctrlPr>
                      </m:sSubPr>
                      <m:e>
                        <m:r>
                          <a:rPr lang="cs-CZ" sz="1200" b="1" i="1" smtClean="0">
                            <a:solidFill>
                              <a:schemeClr val="tx1"/>
                            </a:solidFill>
                            <a:latin typeface="Cambria Math" panose="02040503050406030204" pitchFamily="18" charset="0"/>
                            <a:cs typeface="Times New Roman" panose="02020603050405020304" pitchFamily="18" charset="0"/>
                          </a:rPr>
                          <m:t>𝒔</m:t>
                        </m:r>
                      </m:e>
                      <m:sub>
                        <m:r>
                          <a:rPr lang="cs-CZ" sz="1200" b="1" i="1" smtClean="0">
                            <a:solidFill>
                              <a:schemeClr val="tx1"/>
                            </a:solidFill>
                            <a:latin typeface="Cambria Math" panose="02040503050406030204" pitchFamily="18" charset="0"/>
                            <a:cs typeface="Times New Roman" panose="02020603050405020304" pitchFamily="18" charset="0"/>
                          </a:rPr>
                          <m:t>𝒊𝒋</m:t>
                        </m:r>
                      </m:sub>
                    </m:sSub>
                    <m:r>
                      <a:rPr lang="cs-CZ" sz="1200" b="1" i="1" smtClean="0">
                        <a:solidFill>
                          <a:schemeClr val="tx1"/>
                        </a:solidFill>
                        <a:latin typeface="Cambria Math" panose="02040503050406030204" pitchFamily="18" charset="0"/>
                        <a:cs typeface="Times New Roman" panose="02020603050405020304" pitchFamily="18" charset="0"/>
                      </a:rPr>
                      <m:t> </m:t>
                    </m:r>
                  </m:oMath>
                </a14:m>
                <a:r>
                  <a:rPr lang="cs-CZ" sz="1200" b="1" dirty="0">
                    <a:solidFill>
                      <a:schemeClr val="tx1"/>
                    </a:solidFill>
                    <a:latin typeface="Times New Roman" panose="02020603050405020304" pitchFamily="18" charset="0"/>
                    <a:cs typeface="Times New Roman" panose="02020603050405020304" pitchFamily="18" charset="0"/>
                  </a:rPr>
                  <a:t>firmě reagovat na změnu ceny vstupu změnou používaného množství jiných vstupů než </a:t>
                </a:r>
                <a:r>
                  <a:rPr lang="cs-CZ" sz="1200" b="1" dirty="0" err="1">
                    <a:solidFill>
                      <a:schemeClr val="tx1"/>
                    </a:solidFill>
                    <a:latin typeface="Times New Roman" panose="02020603050405020304" pitchFamily="18" charset="0"/>
                    <a:cs typeface="Times New Roman" panose="02020603050405020304" pitchFamily="18" charset="0"/>
                  </a:rPr>
                  <a:t>Xi</a:t>
                </a:r>
                <a:r>
                  <a:rPr lang="cs-CZ" sz="1200" b="1" dirty="0">
                    <a:solidFill>
                      <a:schemeClr val="tx1"/>
                    </a:solidFill>
                    <a:latin typeface="Times New Roman" panose="02020603050405020304" pitchFamily="18" charset="0"/>
                    <a:cs typeface="Times New Roman" panose="02020603050405020304" pitchFamily="18" charset="0"/>
                  </a:rPr>
                  <a:t> a </a:t>
                </a:r>
                <a:r>
                  <a:rPr lang="cs-CZ" sz="1200" b="1" dirty="0" err="1">
                    <a:solidFill>
                      <a:schemeClr val="tx1"/>
                    </a:solidFill>
                    <a:latin typeface="Times New Roman" panose="02020603050405020304" pitchFamily="18" charset="0"/>
                    <a:cs typeface="Times New Roman" panose="02020603050405020304" pitchFamily="18" charset="0"/>
                  </a:rPr>
                  <a:t>Xj</a:t>
                </a:r>
                <a:r>
                  <a:rPr lang="cs-CZ" sz="1200" b="1" dirty="0">
                    <a:solidFill>
                      <a:schemeClr val="tx1"/>
                    </a:solidFill>
                    <a:latin typeface="Times New Roman" panose="02020603050405020304" pitchFamily="18" charset="0"/>
                    <a:cs typeface="Times New Roman" panose="02020603050405020304" pitchFamily="18" charset="0"/>
                  </a:rPr>
                  <a:t>.</a:t>
                </a:r>
              </a:p>
              <a:p>
                <a:pPr algn="l"/>
                <a:endParaRPr lang="cs-CZ" b="1" noProof="0" dirty="0"/>
              </a:p>
            </p:txBody>
          </p:sp>
        </mc:Choice>
        <mc:Fallback xmlns="">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dirty="0">
                    <a:solidFill>
                      <a:schemeClr val="tx1"/>
                    </a:solidFill>
                    <a:latin typeface="Times New Roman" panose="02020603050405020304" pitchFamily="18" charset="0"/>
                    <a:cs typeface="Times New Roman" panose="02020603050405020304" pitchFamily="18" charset="0"/>
                  </a:rPr>
                  <a:t>Ve srovnání s elasticitou substituce která předpokládala neměnná množství ostatních používaných vstupů, umožňuje koncept parciální elasticity substituce </a:t>
                </a:r>
                <a:r>
                  <a:rPr lang="cs-CZ" sz="1200" b="1" i="0">
                    <a:solidFill>
                      <a:schemeClr val="tx1"/>
                    </a:solidFill>
                    <a:latin typeface="Cambria Math" panose="02040503050406030204" pitchFamily="18" charset="0"/>
                    <a:cs typeface="Times New Roman" panose="02020603050405020304" pitchFamily="18" charset="0"/>
                  </a:rPr>
                  <a:t>𝒔_𝒊𝒋  </a:t>
                </a:r>
                <a:r>
                  <a:rPr lang="cs-CZ" sz="1200" b="1" dirty="0">
                    <a:solidFill>
                      <a:schemeClr val="tx1"/>
                    </a:solidFill>
                    <a:latin typeface="Times New Roman" panose="02020603050405020304" pitchFamily="18" charset="0"/>
                    <a:cs typeface="Times New Roman" panose="02020603050405020304" pitchFamily="18" charset="0"/>
                  </a:rPr>
                  <a:t>firmě reagovat na změnu ceny vstupu změnou používaného množství jiných vstupů než </a:t>
                </a:r>
                <a:r>
                  <a:rPr lang="cs-CZ" sz="1200" b="1" dirty="0" err="1">
                    <a:solidFill>
                      <a:schemeClr val="tx1"/>
                    </a:solidFill>
                    <a:latin typeface="Times New Roman" panose="02020603050405020304" pitchFamily="18" charset="0"/>
                    <a:cs typeface="Times New Roman" panose="02020603050405020304" pitchFamily="18" charset="0"/>
                  </a:rPr>
                  <a:t>Xi</a:t>
                </a:r>
                <a:r>
                  <a:rPr lang="cs-CZ" sz="1200" b="1" dirty="0">
                    <a:solidFill>
                      <a:schemeClr val="tx1"/>
                    </a:solidFill>
                    <a:latin typeface="Times New Roman" panose="02020603050405020304" pitchFamily="18" charset="0"/>
                    <a:cs typeface="Times New Roman" panose="02020603050405020304" pitchFamily="18" charset="0"/>
                  </a:rPr>
                  <a:t> a </a:t>
                </a:r>
                <a:r>
                  <a:rPr lang="cs-CZ" sz="1200" b="1" dirty="0" err="1">
                    <a:solidFill>
                      <a:schemeClr val="tx1"/>
                    </a:solidFill>
                    <a:latin typeface="Times New Roman" panose="02020603050405020304" pitchFamily="18" charset="0"/>
                    <a:cs typeface="Times New Roman" panose="02020603050405020304" pitchFamily="18" charset="0"/>
                  </a:rPr>
                  <a:t>Xj</a:t>
                </a:r>
                <a:r>
                  <a:rPr lang="cs-CZ" sz="1200" b="1" dirty="0">
                    <a:solidFill>
                      <a:schemeClr val="tx1"/>
                    </a:solidFill>
                    <a:latin typeface="Times New Roman" panose="02020603050405020304" pitchFamily="18" charset="0"/>
                    <a:cs typeface="Times New Roman" panose="02020603050405020304" pitchFamily="18" charset="0"/>
                  </a:rPr>
                  <a:t>.</a:t>
                </a:r>
              </a:p>
              <a:p>
                <a:pPr algn="l"/>
                <a:endParaRPr lang="cs-CZ" b="1" noProof="0" dirty="0"/>
              </a:p>
            </p:txBody>
          </p:sp>
        </mc:Fallback>
      </mc:AlternateContent>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42900" algn="just">
              <a:lnSpc>
                <a:spcPct val="115000"/>
              </a:lnSpc>
              <a:buFont typeface="Wingdings" panose="05000000000000000000" pitchFamily="2" charset="2"/>
              <a:buChar char="§"/>
            </a:pPr>
            <a:r>
              <a:rPr lang="cs-CZ" sz="1200" b="1" dirty="0">
                <a:solidFill>
                  <a:schemeClr val="tx1"/>
                </a:solidFill>
                <a:latin typeface="Times New Roman" panose="02020603050405020304" pitchFamily="18" charset="0"/>
                <a:cs typeface="Times New Roman" panose="02020603050405020304" pitchFamily="18" charset="0"/>
              </a:rPr>
              <a:t> </a:t>
            </a:r>
            <a:endParaRPr lang="cs-CZ" b="1"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cs-CZ" noProof="0" dirty="0"/>
              <a:t>Jestliže vycházíme z cíle firmy v podobě maximalizace zisku, jednou z možností, jak tento cíl dosáhnout, je vedle minimalizace nákladů maximalizace příjmů. </a:t>
            </a:r>
          </a:p>
          <a:p>
            <a:pPr marL="0" marR="0" lvl="0" indent="0" algn="l" defTabSz="914400" rtl="0" eaLnBrk="1" fontAlgn="auto" latinLnBrk="0" hangingPunct="1">
              <a:lnSpc>
                <a:spcPct val="100000"/>
              </a:lnSpc>
              <a:spcBef>
                <a:spcPts val="0"/>
              </a:spcBef>
              <a:spcAft>
                <a:spcPts val="0"/>
              </a:spcAft>
              <a:buClrTx/>
              <a:buSzTx/>
              <a:buFontTx/>
              <a:buNone/>
              <a:defRPr/>
            </a:pPr>
            <a:r>
              <a:rPr lang="cs-CZ" noProof="0" dirty="0"/>
              <a:t>Vývoj příjmů je ovlivněn charakterem trhu, na němž firma realizuje svou produkci. Na dokonale konkurenčním trhu prodává a kupuje zcela stejný statek mnoho malých nezávislých výrobců a spotřebitelů, takže žádný z nich nemůže ovlivnit tržní cenu. Počet obchodujících na nedokonale konkurenčním trhu je omezen a prodávající, kupující či oba současně jsou ve výsadním postavení, které jim umožňuje ovlivňovat tržní cenu ve svůj prospěch. </a:t>
            </a:r>
          </a:p>
          <a:p>
            <a:pPr marL="0" marR="0" lvl="0" indent="0" algn="l" defTabSz="914400" rtl="0" eaLnBrk="1" fontAlgn="auto" latinLnBrk="0" hangingPunct="1">
              <a:lnSpc>
                <a:spcPct val="100000"/>
              </a:lnSpc>
              <a:spcBef>
                <a:spcPts val="0"/>
              </a:spcBef>
              <a:spcAft>
                <a:spcPts val="0"/>
              </a:spcAft>
              <a:buClrTx/>
              <a:buSzTx/>
              <a:buFontTx/>
              <a:buNone/>
              <a:defRPr/>
            </a:pPr>
            <a:r>
              <a:rPr lang="cs-CZ" noProof="0" dirty="0"/>
              <a:t>Příjmy firmy můžeme rozdělit na celkové, průměrné a mezní</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cs-CZ" sz="12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Když nedokonale konkurenční firma snižuje cenu, aby prodala větší výstup, může být procentní snížení ceny menší, stejné nebo větší než procentní zvýšení realizovaného množství, takže celkový příjem může růst, neměnit se nebo dokonce klesat.</a:t>
            </a:r>
          </a:p>
          <a:p>
            <a:pPr marL="0" marR="0" lvl="0" indent="0" algn="l" defTabSz="914400" rtl="0" eaLnBrk="1" fontAlgn="auto" latinLnBrk="0" hangingPunct="1">
              <a:lnSpc>
                <a:spcPct val="100000"/>
              </a:lnSpc>
              <a:spcBef>
                <a:spcPts val="0"/>
              </a:spcBef>
              <a:spcAft>
                <a:spcPts val="0"/>
              </a:spcAft>
              <a:buClrTx/>
              <a:buSzTx/>
              <a:buFontTx/>
              <a:buNone/>
              <a:defRPr/>
            </a:pP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cs-CZ" sz="12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Část uvedené poptávkové křivky FB je tedy cenové elastická, v bodě B má tato poptávková křivka jednotkovou elasticitu a část BE je cenově neelastická. Tomuto charakteru poptávkové křivky odpovídají i jednotlivé části křivky celkového příjmu TR na obrázku</a:t>
            </a: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Na </a:t>
            </a:r>
            <a:r>
              <a:rPr lang="en-GB" dirty="0" err="1"/>
              <a:t>rozdíl</a:t>
            </a:r>
            <a:r>
              <a:rPr lang="en-GB" dirty="0"/>
              <a:t> od </a:t>
            </a:r>
            <a:r>
              <a:rPr lang="en-GB" dirty="0" err="1"/>
              <a:t>teorie</a:t>
            </a:r>
            <a:r>
              <a:rPr lang="en-GB" dirty="0"/>
              <a:t> </a:t>
            </a:r>
            <a:r>
              <a:rPr lang="en-GB" dirty="0" err="1"/>
              <a:t>spotřebitele</a:t>
            </a:r>
            <a:r>
              <a:rPr lang="en-GB" dirty="0"/>
              <a:t>, </a:t>
            </a:r>
            <a:r>
              <a:rPr lang="en-GB" dirty="0" err="1"/>
              <a:t>kdy</a:t>
            </a:r>
            <a:r>
              <a:rPr lang="en-GB" dirty="0"/>
              <a:t> </a:t>
            </a:r>
            <a:r>
              <a:rPr lang="en-GB" dirty="0" err="1"/>
              <a:t>individuální</a:t>
            </a:r>
            <a:r>
              <a:rPr lang="en-GB" dirty="0"/>
              <a:t> </a:t>
            </a:r>
            <a:r>
              <a:rPr lang="en-GB" dirty="0" err="1"/>
              <a:t>poptávka</a:t>
            </a:r>
            <a:r>
              <a:rPr lang="en-GB" dirty="0"/>
              <a:t> je </a:t>
            </a:r>
            <a:r>
              <a:rPr lang="en-GB" dirty="0" err="1"/>
              <a:t>poptávkou</a:t>
            </a:r>
            <a:r>
              <a:rPr lang="en-GB" dirty="0"/>
              <a:t> </a:t>
            </a:r>
            <a:r>
              <a:rPr lang="en-GB" dirty="0" err="1"/>
              <a:t>jednotlivce</a:t>
            </a:r>
            <a:r>
              <a:rPr lang="en-GB" dirty="0"/>
              <a:t> po </a:t>
            </a:r>
            <a:r>
              <a:rPr lang="en-GB" dirty="0" err="1"/>
              <a:t>daném</a:t>
            </a:r>
            <a:r>
              <a:rPr lang="en-GB" dirty="0"/>
              <a:t> </a:t>
            </a:r>
            <a:r>
              <a:rPr lang="en-GB" dirty="0" err="1"/>
              <a:t>statku</a:t>
            </a:r>
            <a:r>
              <a:rPr lang="en-GB" dirty="0"/>
              <a:t>, </a:t>
            </a:r>
            <a:r>
              <a:rPr lang="en-GB" dirty="0" err="1"/>
              <a:t>chápeme</a:t>
            </a:r>
            <a:r>
              <a:rPr lang="en-GB" dirty="0"/>
              <a:t> v </a:t>
            </a:r>
            <a:r>
              <a:rPr lang="en-GB" dirty="0" err="1"/>
              <a:t>teorii</a:t>
            </a:r>
            <a:r>
              <a:rPr lang="en-GB" dirty="0"/>
              <a:t> </a:t>
            </a:r>
            <a:r>
              <a:rPr lang="en-GB" dirty="0" err="1"/>
              <a:t>firmy</a:t>
            </a:r>
            <a:r>
              <a:rPr lang="en-GB" dirty="0"/>
              <a:t> </a:t>
            </a:r>
            <a:r>
              <a:rPr lang="en-GB" dirty="0" err="1"/>
              <a:t>individuální</a:t>
            </a:r>
            <a:r>
              <a:rPr lang="en-GB" dirty="0"/>
              <a:t> </a:t>
            </a:r>
            <a:r>
              <a:rPr lang="en-GB" dirty="0" err="1"/>
              <a:t>poptávku</a:t>
            </a:r>
            <a:r>
              <a:rPr lang="en-GB" dirty="0"/>
              <a:t> </a:t>
            </a:r>
            <a:r>
              <a:rPr lang="en-GB" dirty="0" err="1"/>
              <a:t>jako</a:t>
            </a:r>
            <a:r>
              <a:rPr lang="en-GB" dirty="0"/>
              <a:t> </a:t>
            </a:r>
            <a:r>
              <a:rPr lang="en-GB" dirty="0" err="1"/>
              <a:t>poptávku</a:t>
            </a:r>
            <a:r>
              <a:rPr lang="en-GB" dirty="0"/>
              <a:t> po </a:t>
            </a:r>
            <a:r>
              <a:rPr lang="en-GB" dirty="0" err="1"/>
              <a:t>produkci</a:t>
            </a:r>
            <a:r>
              <a:rPr lang="en-GB" dirty="0"/>
              <a:t> </a:t>
            </a:r>
            <a:r>
              <a:rPr lang="en-GB" dirty="0" err="1"/>
              <a:t>jedné</a:t>
            </a:r>
            <a:r>
              <a:rPr lang="en-GB" dirty="0"/>
              <a:t> </a:t>
            </a:r>
            <a:r>
              <a:rPr lang="en-GB" dirty="0" err="1"/>
              <a:t>firmy</a:t>
            </a:r>
            <a:r>
              <a:rPr lang="en-GB" dirty="0"/>
              <a:t>.</a:t>
            </a: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Na </a:t>
            </a:r>
            <a:r>
              <a:rPr lang="en-GB" dirty="0" err="1"/>
              <a:t>rozdíl</a:t>
            </a:r>
            <a:r>
              <a:rPr lang="en-GB" dirty="0"/>
              <a:t> od </a:t>
            </a:r>
            <a:r>
              <a:rPr lang="en-GB" dirty="0" err="1"/>
              <a:t>teorie</a:t>
            </a:r>
            <a:r>
              <a:rPr lang="en-GB" dirty="0"/>
              <a:t> </a:t>
            </a:r>
            <a:r>
              <a:rPr lang="en-GB" dirty="0" err="1"/>
              <a:t>spotřebitele</a:t>
            </a:r>
            <a:r>
              <a:rPr lang="en-GB" dirty="0"/>
              <a:t>, </a:t>
            </a:r>
            <a:r>
              <a:rPr lang="en-GB" dirty="0" err="1"/>
              <a:t>kdy</a:t>
            </a:r>
            <a:r>
              <a:rPr lang="en-GB" dirty="0"/>
              <a:t> </a:t>
            </a:r>
            <a:r>
              <a:rPr lang="en-GB" dirty="0" err="1"/>
              <a:t>individuální</a:t>
            </a:r>
            <a:r>
              <a:rPr lang="en-GB" dirty="0"/>
              <a:t> </a:t>
            </a:r>
            <a:r>
              <a:rPr lang="en-GB" dirty="0" err="1"/>
              <a:t>poptávka</a:t>
            </a:r>
            <a:r>
              <a:rPr lang="en-GB" dirty="0"/>
              <a:t> je </a:t>
            </a:r>
            <a:r>
              <a:rPr lang="en-GB" dirty="0" err="1"/>
              <a:t>poptávkou</a:t>
            </a:r>
            <a:r>
              <a:rPr lang="en-GB" dirty="0"/>
              <a:t> </a:t>
            </a:r>
            <a:r>
              <a:rPr lang="en-GB" dirty="0" err="1"/>
              <a:t>jednotlivce</a:t>
            </a:r>
            <a:r>
              <a:rPr lang="en-GB" dirty="0"/>
              <a:t> po </a:t>
            </a:r>
            <a:r>
              <a:rPr lang="en-GB" dirty="0" err="1"/>
              <a:t>daném</a:t>
            </a:r>
            <a:r>
              <a:rPr lang="en-GB" dirty="0"/>
              <a:t> </a:t>
            </a:r>
            <a:r>
              <a:rPr lang="en-GB" dirty="0" err="1"/>
              <a:t>statku</a:t>
            </a:r>
            <a:r>
              <a:rPr lang="en-GB" dirty="0"/>
              <a:t>, </a:t>
            </a:r>
            <a:r>
              <a:rPr lang="en-GB" dirty="0" err="1"/>
              <a:t>chápeme</a:t>
            </a:r>
            <a:r>
              <a:rPr lang="en-GB" dirty="0"/>
              <a:t> v </a:t>
            </a:r>
            <a:r>
              <a:rPr lang="en-GB" dirty="0" err="1"/>
              <a:t>teorii</a:t>
            </a:r>
            <a:r>
              <a:rPr lang="en-GB" dirty="0"/>
              <a:t> </a:t>
            </a:r>
            <a:r>
              <a:rPr lang="en-GB" dirty="0" err="1"/>
              <a:t>firmy</a:t>
            </a:r>
            <a:r>
              <a:rPr lang="en-GB" dirty="0"/>
              <a:t> </a:t>
            </a:r>
            <a:r>
              <a:rPr lang="en-GB" dirty="0" err="1"/>
              <a:t>individuální</a:t>
            </a:r>
            <a:r>
              <a:rPr lang="en-GB" dirty="0"/>
              <a:t> </a:t>
            </a:r>
            <a:r>
              <a:rPr lang="en-GB" dirty="0" err="1"/>
              <a:t>poptávku</a:t>
            </a:r>
            <a:r>
              <a:rPr lang="en-GB" dirty="0"/>
              <a:t> </a:t>
            </a:r>
            <a:r>
              <a:rPr lang="en-GB" dirty="0" err="1"/>
              <a:t>jako</a:t>
            </a:r>
            <a:r>
              <a:rPr lang="en-GB" dirty="0"/>
              <a:t> </a:t>
            </a:r>
            <a:r>
              <a:rPr lang="en-GB" dirty="0" err="1"/>
              <a:t>poptávku</a:t>
            </a:r>
            <a:r>
              <a:rPr lang="en-GB" dirty="0"/>
              <a:t> po </a:t>
            </a:r>
            <a:r>
              <a:rPr lang="en-GB" dirty="0" err="1"/>
              <a:t>produkci</a:t>
            </a:r>
            <a:r>
              <a:rPr lang="en-GB" dirty="0"/>
              <a:t> </a:t>
            </a:r>
            <a:r>
              <a:rPr lang="en-GB" dirty="0" err="1"/>
              <a:t>jedné</a:t>
            </a:r>
            <a:r>
              <a:rPr lang="en-GB" dirty="0"/>
              <a:t> </a:t>
            </a:r>
            <a:r>
              <a:rPr lang="en-GB" dirty="0" err="1"/>
              <a:t>firmy</a:t>
            </a:r>
            <a:r>
              <a:rPr lang="en-GB" dirty="0"/>
              <a:t>.</a:t>
            </a: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a:t>
            </a: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err="1"/>
              <a:t>Východiskem</a:t>
            </a:r>
            <a:r>
              <a:rPr lang="en-GB" dirty="0"/>
              <a:t> </a:t>
            </a:r>
            <a:r>
              <a:rPr lang="en-GB" dirty="0" err="1"/>
              <a:t>analýzy</a:t>
            </a:r>
            <a:r>
              <a:rPr lang="en-GB" dirty="0"/>
              <a:t> </a:t>
            </a:r>
            <a:r>
              <a:rPr lang="en-GB" dirty="0" err="1"/>
              <a:t>nákladů</a:t>
            </a:r>
            <a:r>
              <a:rPr lang="en-GB" dirty="0"/>
              <a:t> je </a:t>
            </a:r>
            <a:r>
              <a:rPr lang="en-GB" dirty="0" err="1"/>
              <a:t>funkční</a:t>
            </a:r>
            <a:r>
              <a:rPr lang="en-GB" dirty="0"/>
              <a:t> </a:t>
            </a:r>
            <a:r>
              <a:rPr lang="en-GB" dirty="0" err="1"/>
              <a:t>vztah</a:t>
            </a:r>
            <a:r>
              <a:rPr lang="en-GB" dirty="0"/>
              <a:t> </a:t>
            </a:r>
            <a:r>
              <a:rPr lang="en-GB" dirty="0" err="1"/>
              <a:t>mezi</a:t>
            </a:r>
            <a:r>
              <a:rPr lang="en-GB" dirty="0"/>
              <a:t> </a:t>
            </a:r>
            <a:r>
              <a:rPr lang="en-GB" dirty="0" err="1"/>
              <a:t>náklady</a:t>
            </a:r>
            <a:r>
              <a:rPr lang="en-GB" dirty="0"/>
              <a:t> a </a:t>
            </a:r>
            <a:r>
              <a:rPr lang="en-GB" dirty="0" err="1"/>
              <a:t>výstupem</a:t>
            </a:r>
            <a:r>
              <a:rPr lang="en-GB" dirty="0"/>
              <a:t> za </a:t>
            </a:r>
            <a:r>
              <a:rPr lang="en-GB" dirty="0" err="1"/>
              <a:t>jednotku</a:t>
            </a:r>
            <a:r>
              <a:rPr lang="cs-CZ" dirty="0"/>
              <a:t> </a:t>
            </a:r>
            <a:r>
              <a:rPr lang="en-GB" dirty="0" err="1"/>
              <a:t>času</a:t>
            </a:r>
            <a:r>
              <a:rPr lang="en-GB" dirty="0"/>
              <a:t>. </a:t>
            </a:r>
            <a:r>
              <a:rPr lang="en-GB" dirty="0" err="1"/>
              <a:t>Protože</a:t>
            </a:r>
            <a:r>
              <a:rPr lang="en-GB" dirty="0"/>
              <a:t> </a:t>
            </a:r>
            <a:r>
              <a:rPr lang="en-GB" dirty="0" err="1"/>
              <a:t>již</a:t>
            </a:r>
            <a:r>
              <a:rPr lang="en-GB" dirty="0"/>
              <a:t> </a:t>
            </a:r>
            <a:r>
              <a:rPr lang="en-GB" dirty="0" err="1"/>
              <a:t>víme</a:t>
            </a:r>
            <a:r>
              <a:rPr lang="en-GB" dirty="0"/>
              <a:t>, </a:t>
            </a:r>
            <a:r>
              <a:rPr lang="en-GB" dirty="0" err="1"/>
              <a:t>že</a:t>
            </a:r>
            <a:r>
              <a:rPr lang="en-GB" dirty="0"/>
              <a:t> </a:t>
            </a:r>
            <a:r>
              <a:rPr lang="en-GB" dirty="0" err="1"/>
              <a:t>objem</a:t>
            </a:r>
            <a:r>
              <a:rPr lang="en-GB" dirty="0"/>
              <a:t> </a:t>
            </a:r>
            <a:r>
              <a:rPr lang="en-GB" dirty="0" err="1"/>
              <a:t>výstupu</a:t>
            </a:r>
            <a:r>
              <a:rPr lang="en-GB" dirty="0"/>
              <a:t> je </a:t>
            </a:r>
            <a:r>
              <a:rPr lang="en-GB" dirty="0" err="1"/>
              <a:t>funkcí</a:t>
            </a:r>
            <a:r>
              <a:rPr lang="en-GB" dirty="0"/>
              <a:t> </a:t>
            </a:r>
            <a:r>
              <a:rPr lang="en-GB" dirty="0" err="1"/>
              <a:t>používaných</a:t>
            </a:r>
            <a:r>
              <a:rPr lang="en-GB" dirty="0"/>
              <a:t> </a:t>
            </a:r>
            <a:r>
              <a:rPr lang="en-GB" dirty="0" err="1"/>
              <a:t>vstupů</a:t>
            </a:r>
            <a:r>
              <a:rPr lang="en-GB" dirty="0"/>
              <a:t>, a </a:t>
            </a:r>
            <a:r>
              <a:rPr lang="en-GB" dirty="0" err="1"/>
              <a:t>jsou</a:t>
            </a:r>
            <a:r>
              <a:rPr lang="en-GB" dirty="0"/>
              <a:t>-li </a:t>
            </a:r>
            <a:r>
              <a:rPr lang="en-GB" dirty="0" err="1"/>
              <a:t>známy</a:t>
            </a:r>
            <a:r>
              <a:rPr lang="en-GB" dirty="0"/>
              <a:t> </a:t>
            </a:r>
            <a:r>
              <a:rPr lang="en-GB" dirty="0" err="1"/>
              <a:t>ceny</a:t>
            </a:r>
            <a:r>
              <a:rPr lang="cs-CZ" dirty="0"/>
              <a:t> </a:t>
            </a:r>
            <a:r>
              <a:rPr lang="en-GB" dirty="0" err="1"/>
              <a:t>vstupů</a:t>
            </a:r>
            <a:r>
              <a:rPr lang="en-GB" dirty="0"/>
              <a:t>, </a:t>
            </a:r>
            <a:r>
              <a:rPr lang="en-GB" dirty="0" err="1"/>
              <a:t>které</a:t>
            </a:r>
            <a:r>
              <a:rPr lang="en-GB" dirty="0"/>
              <a:t> </a:t>
            </a:r>
            <a:r>
              <a:rPr lang="en-GB" dirty="0" err="1"/>
              <a:t>firma</a:t>
            </a:r>
            <a:r>
              <a:rPr lang="en-GB" dirty="0"/>
              <a:t> </a:t>
            </a:r>
            <a:r>
              <a:rPr lang="en-GB" dirty="0" err="1"/>
              <a:t>ve</a:t>
            </a:r>
            <a:r>
              <a:rPr lang="en-GB" dirty="0"/>
              <a:t> </a:t>
            </a:r>
            <a:r>
              <a:rPr lang="en-GB" dirty="0" err="1"/>
              <a:t>výrobním</a:t>
            </a:r>
            <a:r>
              <a:rPr lang="en-GB" dirty="0"/>
              <a:t> </a:t>
            </a:r>
            <a:r>
              <a:rPr lang="en-GB" dirty="0" err="1"/>
              <a:t>procesu</a:t>
            </a:r>
            <a:r>
              <a:rPr lang="en-GB" dirty="0"/>
              <a:t> </a:t>
            </a:r>
            <a:r>
              <a:rPr lang="en-GB" dirty="0" err="1"/>
              <a:t>používá</a:t>
            </a:r>
            <a:r>
              <a:rPr lang="en-GB" dirty="0"/>
              <a:t>, </a:t>
            </a:r>
            <a:r>
              <a:rPr lang="en-GB" dirty="0" err="1"/>
              <a:t>mohou</a:t>
            </a:r>
            <a:r>
              <a:rPr lang="en-GB" dirty="0"/>
              <a:t> </a:t>
            </a:r>
            <a:r>
              <a:rPr lang="en-GB" dirty="0" err="1"/>
              <a:t>být</a:t>
            </a:r>
            <a:r>
              <a:rPr lang="en-GB" dirty="0"/>
              <a:t> </a:t>
            </a:r>
            <a:r>
              <a:rPr lang="en-GB" dirty="0" err="1"/>
              <a:t>vypočítány</a:t>
            </a:r>
            <a:r>
              <a:rPr lang="en-GB" dirty="0"/>
              <a:t> </a:t>
            </a:r>
            <a:r>
              <a:rPr lang="en-GB" dirty="0" err="1"/>
              <a:t>náklady</a:t>
            </a:r>
            <a:r>
              <a:rPr lang="en-GB" dirty="0"/>
              <a:t> </a:t>
            </a:r>
            <a:r>
              <a:rPr lang="en-GB" dirty="0" err="1"/>
              <a:t>na</a:t>
            </a:r>
            <a:r>
              <a:rPr lang="en-GB" dirty="0"/>
              <a:t> </a:t>
            </a:r>
            <a:r>
              <a:rPr lang="en-GB" dirty="0" err="1"/>
              <a:t>výrobu</a:t>
            </a:r>
            <a:r>
              <a:rPr lang="cs-CZ" dirty="0"/>
              <a:t> </a:t>
            </a:r>
            <a:r>
              <a:rPr lang="en-GB" dirty="0" err="1"/>
              <a:t>specifického</a:t>
            </a:r>
            <a:r>
              <a:rPr lang="en-GB" dirty="0"/>
              <a:t> </a:t>
            </a:r>
            <a:r>
              <a:rPr lang="en-GB" dirty="0" err="1"/>
              <a:t>výstupu</a:t>
            </a:r>
            <a:r>
              <a:rPr lang="en-GB" dirty="0"/>
              <a:t>. </a:t>
            </a:r>
            <a:r>
              <a:rPr lang="en-GB" dirty="0" err="1"/>
              <a:t>Úroveň</a:t>
            </a:r>
            <a:r>
              <a:rPr lang="en-GB" dirty="0"/>
              <a:t> a </a:t>
            </a:r>
            <a:r>
              <a:rPr lang="en-GB" dirty="0" err="1"/>
              <a:t>vývoj</a:t>
            </a:r>
            <a:r>
              <a:rPr lang="en-GB" dirty="0"/>
              <a:t> </a:t>
            </a:r>
            <a:r>
              <a:rPr lang="en-GB" dirty="0" err="1"/>
              <a:t>nákladů</a:t>
            </a:r>
            <a:r>
              <a:rPr lang="en-GB" dirty="0"/>
              <a:t> v </a:t>
            </a:r>
            <a:r>
              <a:rPr lang="en-GB" dirty="0" err="1"/>
              <a:t>důsledku</a:t>
            </a:r>
            <a:r>
              <a:rPr lang="en-GB" dirty="0"/>
              <a:t> </a:t>
            </a:r>
            <a:r>
              <a:rPr lang="en-GB" dirty="0" err="1"/>
              <a:t>změn</a:t>
            </a:r>
            <a:r>
              <a:rPr lang="en-GB" dirty="0"/>
              <a:t> </a:t>
            </a:r>
            <a:r>
              <a:rPr lang="en-GB" dirty="0" err="1"/>
              <a:t>výstupu</a:t>
            </a:r>
            <a:r>
              <a:rPr lang="en-GB" dirty="0"/>
              <a:t> </a:t>
            </a:r>
            <a:r>
              <a:rPr lang="en-GB" dirty="0" err="1"/>
              <a:t>firmy</a:t>
            </a:r>
            <a:r>
              <a:rPr lang="en-GB" dirty="0"/>
              <a:t> </a:t>
            </a:r>
            <a:r>
              <a:rPr lang="en-GB" dirty="0" err="1"/>
              <a:t>závisí</a:t>
            </a:r>
            <a:r>
              <a:rPr lang="en-GB" dirty="0"/>
              <a:t> </a:t>
            </a:r>
            <a:r>
              <a:rPr lang="en-GB" dirty="0" err="1"/>
              <a:t>tedy</a:t>
            </a:r>
            <a:r>
              <a:rPr lang="cs-CZ" dirty="0"/>
              <a:t> </a:t>
            </a:r>
            <a:r>
              <a:rPr lang="en-GB" dirty="0" err="1"/>
              <a:t>na</a:t>
            </a:r>
            <a:r>
              <a:rPr lang="en-GB" dirty="0"/>
              <a:t> </a:t>
            </a:r>
            <a:r>
              <a:rPr lang="en-GB" dirty="0" err="1"/>
              <a:t>dvou</a:t>
            </a:r>
            <a:r>
              <a:rPr lang="en-GB" dirty="0"/>
              <a:t> </a:t>
            </a:r>
            <a:r>
              <a:rPr lang="en-GB" dirty="0" err="1"/>
              <a:t>významných</a:t>
            </a:r>
            <a:r>
              <a:rPr lang="en-GB" dirty="0"/>
              <a:t> </a:t>
            </a:r>
            <a:r>
              <a:rPr lang="en-GB" dirty="0" err="1"/>
              <a:t>faktorech</a:t>
            </a:r>
            <a:r>
              <a:rPr lang="en-GB" dirty="0"/>
              <a:t>:</a:t>
            </a:r>
          </a:p>
          <a:p>
            <a:pPr marL="0" lvl="0" indent="0" algn="l" rtl="0">
              <a:spcBef>
                <a:spcPts val="0"/>
              </a:spcBef>
              <a:spcAft>
                <a:spcPts val="0"/>
              </a:spcAft>
              <a:buNone/>
            </a:pPr>
            <a:r>
              <a:rPr lang="en-GB" dirty="0"/>
              <a:t>1. </a:t>
            </a:r>
            <a:r>
              <a:rPr lang="en-GB" dirty="0" err="1"/>
              <a:t>na</a:t>
            </a:r>
            <a:r>
              <a:rPr lang="en-GB" dirty="0"/>
              <a:t> </a:t>
            </a:r>
            <a:r>
              <a:rPr lang="en-GB" dirty="0" err="1"/>
              <a:t>charakteru</a:t>
            </a:r>
            <a:r>
              <a:rPr lang="en-GB" dirty="0"/>
              <a:t> </a:t>
            </a:r>
            <a:r>
              <a:rPr lang="en-GB" dirty="0" err="1"/>
              <a:t>příslušné</a:t>
            </a:r>
            <a:r>
              <a:rPr lang="en-GB" dirty="0"/>
              <a:t> </a:t>
            </a:r>
            <a:r>
              <a:rPr lang="en-GB" dirty="0" err="1"/>
              <a:t>produkční</a:t>
            </a:r>
            <a:r>
              <a:rPr lang="en-GB" dirty="0"/>
              <a:t> </a:t>
            </a:r>
            <a:r>
              <a:rPr lang="en-GB" dirty="0" err="1"/>
              <a:t>funkce</a:t>
            </a:r>
            <a:r>
              <a:rPr lang="en-GB" dirty="0"/>
              <a:t> (</a:t>
            </a:r>
            <a:r>
              <a:rPr lang="en-GB" dirty="0" err="1"/>
              <a:t>který</a:t>
            </a:r>
            <a:r>
              <a:rPr lang="en-GB" dirty="0"/>
              <a:t> </a:t>
            </a:r>
            <a:r>
              <a:rPr lang="en-GB" dirty="0" err="1"/>
              <a:t>determinuje</a:t>
            </a:r>
            <a:r>
              <a:rPr lang="en-GB" dirty="0"/>
              <a:t> </a:t>
            </a:r>
            <a:r>
              <a:rPr lang="en-GB" dirty="0" err="1"/>
              <a:t>tvar</a:t>
            </a:r>
            <a:r>
              <a:rPr lang="en-GB" dirty="0"/>
              <a:t> </a:t>
            </a:r>
            <a:r>
              <a:rPr lang="en-GB" dirty="0" err="1"/>
              <a:t>nákladových</a:t>
            </a:r>
            <a:r>
              <a:rPr lang="en-GB" dirty="0"/>
              <a:t> </a:t>
            </a:r>
            <a:r>
              <a:rPr lang="en-GB" dirty="0" err="1"/>
              <a:t>funkcí</a:t>
            </a:r>
            <a:r>
              <a:rPr lang="cs-CZ" dirty="0"/>
              <a:t> </a:t>
            </a:r>
            <a:r>
              <a:rPr lang="en-GB" dirty="0" err="1"/>
              <a:t>firmy</a:t>
            </a:r>
            <a:r>
              <a:rPr lang="en-GB" dirty="0"/>
              <a:t>);</a:t>
            </a:r>
          </a:p>
          <a:p>
            <a:pPr marL="0" lvl="0" indent="0" algn="l" rtl="0">
              <a:spcBef>
                <a:spcPts val="0"/>
              </a:spcBef>
              <a:spcAft>
                <a:spcPts val="0"/>
              </a:spcAft>
              <a:buNone/>
            </a:pPr>
            <a:r>
              <a:rPr lang="en-GB" dirty="0"/>
              <a:t>2. </a:t>
            </a:r>
            <a:r>
              <a:rPr lang="en-GB" dirty="0" err="1"/>
              <a:t>na</a:t>
            </a:r>
            <a:r>
              <a:rPr lang="en-GB" dirty="0"/>
              <a:t> </a:t>
            </a:r>
            <a:r>
              <a:rPr lang="en-GB" dirty="0" err="1"/>
              <a:t>cenách</a:t>
            </a:r>
            <a:r>
              <a:rPr lang="en-GB" dirty="0"/>
              <a:t> </a:t>
            </a:r>
            <a:r>
              <a:rPr lang="en-GB" dirty="0" err="1"/>
              <a:t>vstupů</a:t>
            </a:r>
            <a:r>
              <a:rPr lang="en-GB" dirty="0"/>
              <a:t> (ty </a:t>
            </a:r>
            <a:r>
              <a:rPr lang="en-GB" dirty="0" err="1"/>
              <a:t>determinují</a:t>
            </a:r>
            <a:r>
              <a:rPr lang="en-GB" dirty="0"/>
              <a:t> </a:t>
            </a:r>
            <a:r>
              <a:rPr lang="en-GB" dirty="0" err="1"/>
              <a:t>výši</a:t>
            </a:r>
            <a:r>
              <a:rPr lang="en-GB" dirty="0"/>
              <a:t> </a:t>
            </a:r>
            <a:r>
              <a:rPr lang="en-GB" dirty="0" err="1"/>
              <a:t>nákladů</a:t>
            </a:r>
            <a:r>
              <a:rPr lang="en-GB" dirty="0"/>
              <a:t>).</a:t>
            </a:r>
            <a:r>
              <a:rPr lang="cs-CZ" dirty="0"/>
              <a:t> </a:t>
            </a:r>
            <a:r>
              <a:rPr lang="en-GB" dirty="0" err="1"/>
              <a:t>Nákladovou</a:t>
            </a:r>
            <a:r>
              <a:rPr lang="en-GB" dirty="0"/>
              <a:t> </a:t>
            </a:r>
            <a:r>
              <a:rPr lang="en-GB" dirty="0" err="1"/>
              <a:t>funkci</a:t>
            </a:r>
            <a:r>
              <a:rPr lang="en-GB" dirty="0"/>
              <a:t> </a:t>
            </a:r>
            <a:r>
              <a:rPr lang="en-GB" dirty="0" err="1"/>
              <a:t>tedy</a:t>
            </a:r>
            <a:r>
              <a:rPr lang="en-GB" dirty="0"/>
              <a:t> </a:t>
            </a:r>
            <a:r>
              <a:rPr lang="en-GB" dirty="0" err="1"/>
              <a:t>můžeme</a:t>
            </a:r>
            <a:r>
              <a:rPr lang="en-GB" dirty="0"/>
              <a:t> </a:t>
            </a:r>
            <a:r>
              <a:rPr lang="en-GB" dirty="0" err="1"/>
              <a:t>vyjádřit</a:t>
            </a:r>
            <a:r>
              <a:rPr lang="en-GB" dirty="0"/>
              <a:t> </a:t>
            </a:r>
            <a:r>
              <a:rPr lang="en-GB" dirty="0" err="1"/>
              <a:t>jako</a:t>
            </a:r>
            <a:r>
              <a:rPr lang="cs-CZ" dirty="0"/>
              <a:t> </a:t>
            </a:r>
            <a:r>
              <a:rPr lang="en-GB" dirty="0"/>
              <a:t>TC = f(</a:t>
            </a:r>
            <a:r>
              <a:rPr lang="en-GB" dirty="0" err="1"/>
              <a:t>Q,w,r</a:t>
            </a:r>
            <a:r>
              <a:rPr lang="en-GB" dirty="0"/>
              <a:t>)</a:t>
            </a: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Na </a:t>
            </a:r>
            <a:r>
              <a:rPr lang="en-GB" dirty="0" err="1"/>
              <a:t>rozdíl</a:t>
            </a:r>
            <a:r>
              <a:rPr lang="en-GB" dirty="0"/>
              <a:t> od </a:t>
            </a:r>
            <a:r>
              <a:rPr lang="en-GB" dirty="0" err="1"/>
              <a:t>teorie</a:t>
            </a:r>
            <a:r>
              <a:rPr lang="en-GB" dirty="0"/>
              <a:t> </a:t>
            </a:r>
            <a:r>
              <a:rPr lang="en-GB" dirty="0" err="1"/>
              <a:t>spotřebitele</a:t>
            </a:r>
            <a:r>
              <a:rPr lang="en-GB" dirty="0"/>
              <a:t>, </a:t>
            </a:r>
            <a:r>
              <a:rPr lang="en-GB" dirty="0" err="1"/>
              <a:t>kdy</a:t>
            </a:r>
            <a:r>
              <a:rPr lang="en-GB" dirty="0"/>
              <a:t> </a:t>
            </a:r>
            <a:r>
              <a:rPr lang="en-GB" dirty="0" err="1"/>
              <a:t>individuální</a:t>
            </a:r>
            <a:r>
              <a:rPr lang="en-GB" dirty="0"/>
              <a:t> </a:t>
            </a:r>
            <a:r>
              <a:rPr lang="en-GB" dirty="0" err="1"/>
              <a:t>poptávka</a:t>
            </a:r>
            <a:r>
              <a:rPr lang="en-GB" dirty="0"/>
              <a:t> je </a:t>
            </a:r>
            <a:r>
              <a:rPr lang="en-GB" dirty="0" err="1"/>
              <a:t>poptávkou</a:t>
            </a:r>
            <a:r>
              <a:rPr lang="en-GB" dirty="0"/>
              <a:t> </a:t>
            </a:r>
            <a:r>
              <a:rPr lang="en-GB" dirty="0" err="1"/>
              <a:t>jednotlivce</a:t>
            </a:r>
            <a:r>
              <a:rPr lang="en-GB" dirty="0"/>
              <a:t> po </a:t>
            </a:r>
            <a:r>
              <a:rPr lang="en-GB" dirty="0" err="1"/>
              <a:t>daném</a:t>
            </a:r>
            <a:r>
              <a:rPr lang="en-GB" dirty="0"/>
              <a:t> </a:t>
            </a:r>
            <a:r>
              <a:rPr lang="en-GB" dirty="0" err="1"/>
              <a:t>statku</a:t>
            </a:r>
            <a:r>
              <a:rPr lang="en-GB" dirty="0"/>
              <a:t>, </a:t>
            </a:r>
            <a:r>
              <a:rPr lang="en-GB" dirty="0" err="1"/>
              <a:t>chápeme</a:t>
            </a:r>
            <a:r>
              <a:rPr lang="en-GB" dirty="0"/>
              <a:t> v </a:t>
            </a:r>
            <a:r>
              <a:rPr lang="en-GB" dirty="0" err="1"/>
              <a:t>teorii</a:t>
            </a:r>
            <a:r>
              <a:rPr lang="en-GB" dirty="0"/>
              <a:t> </a:t>
            </a:r>
            <a:r>
              <a:rPr lang="en-GB" dirty="0" err="1"/>
              <a:t>firmy</a:t>
            </a:r>
            <a:r>
              <a:rPr lang="en-GB" dirty="0"/>
              <a:t> </a:t>
            </a:r>
            <a:r>
              <a:rPr lang="en-GB" dirty="0" err="1"/>
              <a:t>individuální</a:t>
            </a:r>
            <a:r>
              <a:rPr lang="en-GB" dirty="0"/>
              <a:t> </a:t>
            </a:r>
            <a:r>
              <a:rPr lang="en-GB" dirty="0" err="1"/>
              <a:t>poptávku</a:t>
            </a:r>
            <a:r>
              <a:rPr lang="en-GB" dirty="0"/>
              <a:t> </a:t>
            </a:r>
            <a:r>
              <a:rPr lang="en-GB" dirty="0" err="1"/>
              <a:t>jako</a:t>
            </a:r>
            <a:r>
              <a:rPr lang="en-GB" dirty="0"/>
              <a:t> </a:t>
            </a:r>
            <a:r>
              <a:rPr lang="en-GB" dirty="0" err="1"/>
              <a:t>poptávku</a:t>
            </a:r>
            <a:r>
              <a:rPr lang="en-GB" dirty="0"/>
              <a:t> po </a:t>
            </a:r>
            <a:r>
              <a:rPr lang="en-GB" dirty="0" err="1"/>
              <a:t>produkci</a:t>
            </a:r>
            <a:r>
              <a:rPr lang="en-GB" dirty="0"/>
              <a:t> </a:t>
            </a:r>
            <a:r>
              <a:rPr lang="en-GB" dirty="0" err="1"/>
              <a:t>jedné</a:t>
            </a:r>
            <a:r>
              <a:rPr lang="en-GB" dirty="0"/>
              <a:t> </a:t>
            </a:r>
            <a:r>
              <a:rPr lang="en-GB" dirty="0" err="1"/>
              <a:t>firmy</a:t>
            </a:r>
            <a:r>
              <a:rPr lang="en-GB" dirty="0"/>
              <a:t>.</a:t>
            </a: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Na </a:t>
            </a:r>
            <a:r>
              <a:rPr lang="en-GB" dirty="0" err="1"/>
              <a:t>rozdíl</a:t>
            </a:r>
            <a:r>
              <a:rPr lang="en-GB" dirty="0"/>
              <a:t> od </a:t>
            </a:r>
            <a:r>
              <a:rPr lang="en-GB" dirty="0" err="1"/>
              <a:t>teorie</a:t>
            </a:r>
            <a:r>
              <a:rPr lang="en-GB" dirty="0"/>
              <a:t> </a:t>
            </a:r>
            <a:r>
              <a:rPr lang="en-GB" dirty="0" err="1"/>
              <a:t>spotřebitele</a:t>
            </a:r>
            <a:r>
              <a:rPr lang="en-GB" dirty="0"/>
              <a:t>, </a:t>
            </a:r>
            <a:r>
              <a:rPr lang="en-GB" dirty="0" err="1"/>
              <a:t>kdy</a:t>
            </a:r>
            <a:r>
              <a:rPr lang="en-GB" dirty="0"/>
              <a:t> </a:t>
            </a:r>
            <a:r>
              <a:rPr lang="en-GB" dirty="0" err="1"/>
              <a:t>individuální</a:t>
            </a:r>
            <a:r>
              <a:rPr lang="en-GB" dirty="0"/>
              <a:t> </a:t>
            </a:r>
            <a:r>
              <a:rPr lang="en-GB" dirty="0" err="1"/>
              <a:t>poptávka</a:t>
            </a:r>
            <a:r>
              <a:rPr lang="en-GB" dirty="0"/>
              <a:t> je </a:t>
            </a:r>
            <a:r>
              <a:rPr lang="en-GB" dirty="0" err="1"/>
              <a:t>poptávkou</a:t>
            </a:r>
            <a:r>
              <a:rPr lang="en-GB" dirty="0"/>
              <a:t> </a:t>
            </a:r>
            <a:r>
              <a:rPr lang="en-GB" dirty="0" err="1"/>
              <a:t>jednotlivce</a:t>
            </a:r>
            <a:r>
              <a:rPr lang="en-GB" dirty="0"/>
              <a:t> po </a:t>
            </a:r>
            <a:r>
              <a:rPr lang="en-GB" dirty="0" err="1"/>
              <a:t>daném</a:t>
            </a:r>
            <a:r>
              <a:rPr lang="en-GB" dirty="0"/>
              <a:t> </a:t>
            </a:r>
            <a:r>
              <a:rPr lang="en-GB" dirty="0" err="1"/>
              <a:t>statku</a:t>
            </a:r>
            <a:r>
              <a:rPr lang="en-GB" dirty="0"/>
              <a:t>, </a:t>
            </a:r>
            <a:r>
              <a:rPr lang="en-GB" dirty="0" err="1"/>
              <a:t>chápeme</a:t>
            </a:r>
            <a:r>
              <a:rPr lang="en-GB" dirty="0"/>
              <a:t> v </a:t>
            </a:r>
            <a:r>
              <a:rPr lang="en-GB" dirty="0" err="1"/>
              <a:t>teorii</a:t>
            </a:r>
            <a:r>
              <a:rPr lang="en-GB" dirty="0"/>
              <a:t> </a:t>
            </a:r>
            <a:r>
              <a:rPr lang="en-GB" dirty="0" err="1"/>
              <a:t>firmy</a:t>
            </a:r>
            <a:r>
              <a:rPr lang="en-GB" dirty="0"/>
              <a:t> </a:t>
            </a:r>
            <a:r>
              <a:rPr lang="en-GB" dirty="0" err="1"/>
              <a:t>individuální</a:t>
            </a:r>
            <a:r>
              <a:rPr lang="en-GB" dirty="0"/>
              <a:t> </a:t>
            </a:r>
            <a:r>
              <a:rPr lang="en-GB" dirty="0" err="1"/>
              <a:t>poptávku</a:t>
            </a:r>
            <a:r>
              <a:rPr lang="en-GB" dirty="0"/>
              <a:t> </a:t>
            </a:r>
            <a:r>
              <a:rPr lang="en-GB" dirty="0" err="1"/>
              <a:t>jako</a:t>
            </a:r>
            <a:r>
              <a:rPr lang="en-GB" dirty="0"/>
              <a:t> </a:t>
            </a:r>
            <a:r>
              <a:rPr lang="en-GB" dirty="0" err="1"/>
              <a:t>poptávku</a:t>
            </a:r>
            <a:r>
              <a:rPr lang="en-GB" dirty="0"/>
              <a:t> po </a:t>
            </a:r>
            <a:r>
              <a:rPr lang="en-GB" dirty="0" err="1"/>
              <a:t>produkci</a:t>
            </a:r>
            <a:r>
              <a:rPr lang="en-GB" dirty="0"/>
              <a:t> </a:t>
            </a:r>
            <a:r>
              <a:rPr lang="en-GB" dirty="0" err="1"/>
              <a:t>jedné</a:t>
            </a:r>
            <a:r>
              <a:rPr lang="en-GB" dirty="0"/>
              <a:t> </a:t>
            </a:r>
            <a:r>
              <a:rPr lang="en-GB" dirty="0" err="1"/>
              <a:t>firmy</a:t>
            </a:r>
            <a:r>
              <a:rPr lang="en-GB" dirty="0"/>
              <a:t>.</a:t>
            </a: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42900">
              <a:lnSpc>
                <a:spcPct val="115000"/>
              </a:lnSpc>
            </a:pPr>
            <a:r>
              <a:rPr lang="cs-CZ" sz="12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Podobně jako existuje vztah mezi celkovým příjmem a cenovou elasticitou poptávky, existuje souvislost mezi mezním příjmem a cenovou elasticitou poptávky.</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Na </a:t>
            </a:r>
            <a:r>
              <a:rPr lang="en-GB" dirty="0" err="1"/>
              <a:t>rozdíl</a:t>
            </a:r>
            <a:r>
              <a:rPr lang="en-GB" dirty="0"/>
              <a:t> od </a:t>
            </a:r>
            <a:r>
              <a:rPr lang="en-GB" dirty="0" err="1"/>
              <a:t>teorie</a:t>
            </a:r>
            <a:r>
              <a:rPr lang="en-GB" dirty="0"/>
              <a:t> </a:t>
            </a:r>
            <a:r>
              <a:rPr lang="en-GB" dirty="0" err="1"/>
              <a:t>spotřebitele</a:t>
            </a:r>
            <a:r>
              <a:rPr lang="en-GB" dirty="0"/>
              <a:t>, </a:t>
            </a:r>
            <a:r>
              <a:rPr lang="en-GB" dirty="0" err="1"/>
              <a:t>kdy</a:t>
            </a:r>
            <a:r>
              <a:rPr lang="en-GB" dirty="0"/>
              <a:t> </a:t>
            </a:r>
            <a:r>
              <a:rPr lang="en-GB" dirty="0" err="1"/>
              <a:t>individuální</a:t>
            </a:r>
            <a:r>
              <a:rPr lang="en-GB" dirty="0"/>
              <a:t> </a:t>
            </a:r>
            <a:r>
              <a:rPr lang="en-GB" dirty="0" err="1"/>
              <a:t>poptávka</a:t>
            </a:r>
            <a:r>
              <a:rPr lang="en-GB" dirty="0"/>
              <a:t> je </a:t>
            </a:r>
            <a:r>
              <a:rPr lang="en-GB" dirty="0" err="1"/>
              <a:t>poptávkou</a:t>
            </a:r>
            <a:r>
              <a:rPr lang="en-GB" dirty="0"/>
              <a:t> </a:t>
            </a:r>
            <a:r>
              <a:rPr lang="en-GB" dirty="0" err="1"/>
              <a:t>jednotlivce</a:t>
            </a:r>
            <a:r>
              <a:rPr lang="en-GB" dirty="0"/>
              <a:t> po </a:t>
            </a:r>
            <a:r>
              <a:rPr lang="en-GB" dirty="0" err="1"/>
              <a:t>daném</a:t>
            </a:r>
            <a:r>
              <a:rPr lang="en-GB" dirty="0"/>
              <a:t> </a:t>
            </a:r>
            <a:r>
              <a:rPr lang="en-GB" dirty="0" err="1"/>
              <a:t>statku</a:t>
            </a:r>
            <a:r>
              <a:rPr lang="en-GB" dirty="0"/>
              <a:t>, </a:t>
            </a:r>
            <a:r>
              <a:rPr lang="en-GB" dirty="0" err="1"/>
              <a:t>chápeme</a:t>
            </a:r>
            <a:r>
              <a:rPr lang="en-GB" dirty="0"/>
              <a:t> v </a:t>
            </a:r>
            <a:r>
              <a:rPr lang="en-GB" dirty="0" err="1"/>
              <a:t>teorii</a:t>
            </a:r>
            <a:r>
              <a:rPr lang="en-GB" dirty="0"/>
              <a:t> </a:t>
            </a:r>
            <a:r>
              <a:rPr lang="en-GB" dirty="0" err="1"/>
              <a:t>firmy</a:t>
            </a:r>
            <a:r>
              <a:rPr lang="en-GB" dirty="0"/>
              <a:t> </a:t>
            </a:r>
            <a:r>
              <a:rPr lang="en-GB" dirty="0" err="1"/>
              <a:t>individuální</a:t>
            </a:r>
            <a:r>
              <a:rPr lang="en-GB" dirty="0"/>
              <a:t> </a:t>
            </a:r>
            <a:r>
              <a:rPr lang="en-GB" dirty="0" err="1"/>
              <a:t>poptávku</a:t>
            </a:r>
            <a:r>
              <a:rPr lang="en-GB" dirty="0"/>
              <a:t> </a:t>
            </a:r>
            <a:r>
              <a:rPr lang="en-GB" dirty="0" err="1"/>
              <a:t>jako</a:t>
            </a:r>
            <a:r>
              <a:rPr lang="en-GB" dirty="0"/>
              <a:t> </a:t>
            </a:r>
            <a:r>
              <a:rPr lang="en-GB" dirty="0" err="1"/>
              <a:t>poptávku</a:t>
            </a:r>
            <a:r>
              <a:rPr lang="en-GB" dirty="0"/>
              <a:t> po </a:t>
            </a:r>
            <a:r>
              <a:rPr lang="en-GB" dirty="0" err="1"/>
              <a:t>produkci</a:t>
            </a:r>
            <a:r>
              <a:rPr lang="en-GB" dirty="0"/>
              <a:t> </a:t>
            </a:r>
            <a:r>
              <a:rPr lang="en-GB" dirty="0" err="1"/>
              <a:t>jedné</a:t>
            </a:r>
            <a:r>
              <a:rPr lang="en-GB" dirty="0"/>
              <a:t> </a:t>
            </a:r>
            <a:r>
              <a:rPr lang="en-GB" dirty="0" err="1"/>
              <a:t>firmy</a:t>
            </a:r>
            <a:r>
              <a:rPr lang="en-GB" dirty="0"/>
              <a:t>.</a:t>
            </a: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just" rtl="0">
              <a:spcBef>
                <a:spcPts val="0"/>
              </a:spcBef>
              <a:spcAft>
                <a:spcPts val="0"/>
              </a:spcAft>
              <a:buNone/>
            </a:pPr>
            <a:r>
              <a:rPr lang="cs-CZ" noProof="0" dirty="0"/>
              <a:t>Charakter nákladů v krátkém období se v mnohém liší od charakteru nákladů v dlouhém období. Protože v krátkém období nemůže firma zvětšovat výstup změnou</a:t>
            </a:r>
          </a:p>
          <a:p>
            <a:pPr marL="0" lvl="0" indent="0" algn="just" rtl="0">
              <a:spcBef>
                <a:spcPts val="0"/>
              </a:spcBef>
              <a:spcAft>
                <a:spcPts val="0"/>
              </a:spcAft>
              <a:buNone/>
            </a:pPr>
            <a:r>
              <a:rPr lang="cs-CZ" noProof="0" dirty="0"/>
              <a:t>výrobního prostoru nebo používané technologie, může tohoto cíle dosáhnout pouze změnou použití variabilních vstupů (práce, surovin apod.) Na rozdíl od toho poskytuje dlouhé období dostatečný prostor pro to, aby firma mohla změnit výstup jak rozšířením výrobních kapacit (např. v podobě výstavby nového závodu), tak změnou použitého množství jakéhokoliv vstupu. Pro odlišení krátkodobých a dlouhodobých nákladů používáme někdy písmen „S“ a „L“, která dáváme před označení jednotlivých nákladů (např. krátkodobé celkové náklady označujeme jako STC s dlouhodobé průměrné náklady jako LAC). Nejprve budeme věnovat pozornost nákladům v krátkém období.</a:t>
            </a:r>
          </a:p>
          <a:p>
            <a:pPr marL="0" lvl="0" indent="0" algn="just" rtl="0">
              <a:spcBef>
                <a:spcPts val="0"/>
              </a:spcBef>
              <a:spcAft>
                <a:spcPts val="0"/>
              </a:spcAft>
              <a:buNone/>
            </a:pPr>
            <a:r>
              <a:rPr lang="cs-CZ" noProof="0" dirty="0"/>
              <a:t>S růstem výstupu v naprosté většině případů rostou i celkové náklady. Analýzu nákladů proto začneme zkoumáním souvislostí mezi celkovými náklady a výstupem</a:t>
            </a:r>
          </a:p>
          <a:p>
            <a:pPr marL="0" lvl="0" indent="0" algn="just" rtl="0">
              <a:spcBef>
                <a:spcPts val="0"/>
              </a:spcBef>
              <a:spcAft>
                <a:spcPts val="0"/>
              </a:spcAft>
              <a:buNone/>
            </a:pPr>
            <a:r>
              <a:rPr lang="cs-CZ" noProof="0" dirty="0"/>
              <a:t>při současném předpokladu fixních cen práce a kapitálu. Potom tento předpoklad opustíme a podíváme se ba vliv změny cen vstupů na náklady firmy.</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just" rtl="0">
              <a:spcBef>
                <a:spcPts val="0"/>
              </a:spcBef>
              <a:spcAft>
                <a:spcPts val="0"/>
              </a:spcAft>
              <a:buNone/>
            </a:pPr>
            <a:r>
              <a:rPr lang="cs-CZ" noProof="0" dirty="0"/>
              <a:t>S růstem výstupu v naprosté většině případů rostou i celkové náklady. Analýzu nákladů proto začneme zkoumáním souvislostí mezi celkovými náklady a výstupem</a:t>
            </a:r>
          </a:p>
          <a:p>
            <a:pPr marL="0" lvl="0" indent="0" algn="just" rtl="0">
              <a:spcBef>
                <a:spcPts val="0"/>
              </a:spcBef>
              <a:spcAft>
                <a:spcPts val="0"/>
              </a:spcAft>
              <a:buNone/>
            </a:pPr>
            <a:r>
              <a:rPr lang="cs-CZ" noProof="0" dirty="0"/>
              <a:t>při současném předpokladu fixních cen práce a kapitálu. Potom tento předpoklad opustíme a podíváme se ba vliv změny cen vstupů na náklady firmy.</a:t>
            </a:r>
          </a:p>
          <a:p>
            <a:pPr marL="0" lvl="0" indent="0" algn="just" rtl="0">
              <a:spcBef>
                <a:spcPts val="0"/>
              </a:spcBef>
              <a:spcAft>
                <a:spcPts val="0"/>
              </a:spcAft>
              <a:buNone/>
            </a:pPr>
            <a:endParaRPr lang="cs-CZ" noProof="0" dirty="0"/>
          </a:p>
          <a:p>
            <a:pPr marL="0" lvl="0" indent="0" algn="just" rtl="0">
              <a:spcBef>
                <a:spcPts val="0"/>
              </a:spcBef>
              <a:spcAft>
                <a:spcPts val="0"/>
              </a:spcAft>
              <a:buNone/>
            </a:pPr>
            <a:r>
              <a:rPr lang="cs-CZ" noProof="0" dirty="0"/>
              <a:t>Jelikož objem kapitálu je v krátkém období konstantní, náklady na něj vynaložené se s růstem výstupu nemění. Označujeme je proto jako fixní náklady (</a:t>
            </a:r>
            <a:r>
              <a:rPr lang="cs-CZ" noProof="0" dirty="0" err="1"/>
              <a:t>Fixed</a:t>
            </a:r>
            <a:r>
              <a:rPr lang="cs-CZ" noProof="0" dirty="0"/>
              <a:t> </a:t>
            </a:r>
            <a:r>
              <a:rPr lang="cs-CZ" noProof="0" dirty="0" err="1"/>
              <a:t>Costs</a:t>
            </a:r>
            <a:r>
              <a:rPr lang="cs-CZ" noProof="0" dirty="0"/>
              <a:t>, FC). Fixní</a:t>
            </a:r>
          </a:p>
          <a:p>
            <a:pPr marL="0" lvl="0" indent="0" algn="just" rtl="0">
              <a:spcBef>
                <a:spcPts val="0"/>
              </a:spcBef>
              <a:spcAft>
                <a:spcPts val="0"/>
              </a:spcAft>
              <a:buNone/>
            </a:pPr>
            <a:r>
              <a:rPr lang="cs-CZ" noProof="0" dirty="0"/>
              <a:t>náklady existují i v případě, že je objem výstupu nulový, tzn. firma v daném okamžiku kapitál nepoužívá. To je důsledkem nutnosti platit např. pojištění, ochranu objektu apod. Kromě těchto nákladů firma v krátkém období vynakládá náklady, jejichž výše se mění s růstem výstupu – tzv. variabilní náklady (</a:t>
            </a:r>
            <a:r>
              <a:rPr lang="cs-CZ" noProof="0" dirty="0" err="1"/>
              <a:t>Variable</a:t>
            </a:r>
            <a:r>
              <a:rPr lang="cs-CZ" noProof="0" dirty="0"/>
              <a:t> </a:t>
            </a:r>
            <a:r>
              <a:rPr lang="cs-CZ" noProof="0" dirty="0" err="1"/>
              <a:t>Costs</a:t>
            </a:r>
            <a:r>
              <a:rPr lang="cs-CZ" noProof="0" dirty="0"/>
              <a:t>, VC). Variabilní náklady představují např. náklady na mzdy, suroviny apod. Jestliže je výstup nulový, jsou nulové i variabilní náklady. </a:t>
            </a:r>
            <a:r>
              <a:rPr lang="cs-CZ" b="1" noProof="0" dirty="0"/>
              <a:t>Celkové náklady v krátkém období jsou potom součtem fixních a variabilních nákladů</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just" rtl="0">
              <a:spcBef>
                <a:spcPts val="0"/>
              </a:spcBef>
              <a:spcAft>
                <a:spcPts val="0"/>
              </a:spcAft>
              <a:buNone/>
            </a:pPr>
            <a:r>
              <a:rPr lang="cs-CZ" noProof="0" dirty="0"/>
              <a:t>Při grafickém znázornění nákladových křivek má křivka fixních nákladů tvar přímky rovnoběžné s osou x. Pro vývoj celkových krátkodobých nákladů je proto podstatný</a:t>
            </a:r>
          </a:p>
          <a:p>
            <a:pPr marL="0" lvl="0" indent="0" algn="just" rtl="0">
              <a:spcBef>
                <a:spcPts val="0"/>
              </a:spcBef>
              <a:spcAft>
                <a:spcPts val="0"/>
              </a:spcAft>
              <a:buNone/>
            </a:pPr>
            <a:r>
              <a:rPr lang="cs-CZ" noProof="0" dirty="0"/>
              <a:t>vývoj variabilních nákladů. Průběh křivky variabilních nákladů v sobě odráží výnosy z variabilního vstupu (v našem případě výnosy z práce neboli mezní produkt práce – MPL).</a:t>
            </a:r>
          </a:p>
          <a:p>
            <a:pPr marL="0" lvl="0" indent="0" algn="just" rtl="0">
              <a:spcBef>
                <a:spcPts val="0"/>
              </a:spcBef>
              <a:spcAft>
                <a:spcPts val="0"/>
              </a:spcAft>
              <a:buNone/>
            </a:pPr>
            <a:r>
              <a:rPr lang="cs-CZ" noProof="0" dirty="0"/>
              <a:t>Prosazují-li se (zpravidla při malém objemu zapojeného variabilního vstupu) rostoucí výnosy z variabilního faktoru, což znamená, že každá dodatečná jednotka práce vytvoří větší přírůstek výstupu než předcházející jednotka práce, potom při předpokládané konstantní ceně práce budou celkové náklady růst relativně pomaleji než výstup. Na obrázku – následující snímek –  se náklady takto vyvíjejí do velikosti výstupu Q1.</a:t>
            </a:r>
          </a:p>
          <a:p>
            <a:pPr marL="0" lvl="0" indent="0" algn="just" rtl="0">
              <a:spcBef>
                <a:spcPts val="0"/>
              </a:spcBef>
              <a:spcAft>
                <a:spcPts val="0"/>
              </a:spcAft>
              <a:buNone/>
            </a:pPr>
            <a:r>
              <a:rPr lang="cs-CZ" noProof="0" dirty="0"/>
              <a:t>V případě klesajících výnosů z variabilního vstupu vytvoří dodatečná jednotka práce menší přírůstek výstupu než každá předcházející jednotka, takže při konstantní mzdové sazbě porostou celkové náklady rychleji než výstup. To platí pro výstup větší než Q1 na obrázku.</a:t>
            </a:r>
          </a:p>
          <a:p>
            <a:pPr marL="0" lvl="0" indent="0" algn="just" rtl="0">
              <a:spcBef>
                <a:spcPts val="0"/>
              </a:spcBef>
              <a:spcAft>
                <a:spcPts val="0"/>
              </a:spcAft>
              <a:buNone/>
            </a:pPr>
            <a:endParaRPr lang="cs-CZ" noProof="0" dirty="0"/>
          </a:p>
          <a:p>
            <a:pPr marL="0" lvl="0" indent="0" algn="just" rtl="0">
              <a:spcBef>
                <a:spcPts val="0"/>
              </a:spcBef>
              <a:spcAft>
                <a:spcPts val="0"/>
              </a:spcAft>
              <a:buNone/>
            </a:pPr>
            <a:r>
              <a:rPr lang="cs-CZ" noProof="0" dirty="0"/>
              <a:t>Předpoklad: efektivnost práce se ve výrobním procesu mění výše popsaným způsobem. Znázorňujeme krátkodobé nákladové funkce za předpokladu, že se v krátkodobé produkční funkci prosazují nejprve rostoucí a následně klesající výnosy variabilního vstupu práce. Jak jsme však ukázali při analýze krátkodobé produkční funkce, můžeme předpokládat takové situace ve výrobě, kdy se prosazují pouze rostoucí, pouze konstantní nebo pouze klesající výnosy z variabilního vstupu.</a:t>
            </a:r>
            <a:endParaRPr lang="cs-CZ" b="1"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just" rtl="0">
              <a:spcBef>
                <a:spcPts val="0"/>
              </a:spcBef>
              <a:spcAft>
                <a:spcPts val="0"/>
              </a:spcAft>
              <a:buNone/>
            </a:pPr>
            <a:endParaRPr lang="cs-CZ" b="1"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6"/>
            <a:ext cx="1274720" cy="994283"/>
          </a:xfrm>
          <a:prstGeom prst="rect">
            <a:avLst/>
          </a:prstGeom>
        </p:spPr>
      </p:pic>
      <p:sp>
        <p:nvSpPr>
          <p:cNvPr id="7" name="Nadpis 1"/>
          <p:cNvSpPr>
            <a:spLocks noGrp="1"/>
          </p:cNvSpPr>
          <p:nvPr>
            <p:ph type="title" hasCustomPrompt="1"/>
          </p:nvPr>
        </p:nvSpPr>
        <p:spPr>
          <a:xfrm>
            <a:off x="335360" y="260650"/>
            <a:ext cx="6048672"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1"/>
            <a:ext cx="38608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1"/>
            <a:ext cx="1440160" cy="365125"/>
          </a:xfrm>
          <a:prstGeom prst="rect">
            <a:avLst/>
          </a:prstGeom>
        </p:spPr>
        <p:txBody>
          <a:bodyPr/>
          <a:lstStyle>
            <a:lvl1pPr algn="r">
              <a:defRPr/>
            </a:lvl1pPr>
          </a:lstStyle>
          <a:p>
            <a:fld id="{560808B9-4D1F-4069-9EB9-CD8802008F4E}"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6"/>
            <a:ext cx="1274720" cy="994283"/>
          </a:xfrm>
          <a:prstGeom prst="rect">
            <a:avLst/>
          </a:prstGeom>
        </p:spPr>
      </p:pic>
      <p:sp>
        <p:nvSpPr>
          <p:cNvPr id="7" name="Nadpis 1"/>
          <p:cNvSpPr>
            <a:spLocks noGrp="1"/>
          </p:cNvSpPr>
          <p:nvPr>
            <p:ph type="title" hasCustomPrompt="1"/>
          </p:nvPr>
        </p:nvSpPr>
        <p:spPr>
          <a:xfrm>
            <a:off x="335360" y="260650"/>
            <a:ext cx="6048672"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1"/>
            <a:ext cx="38608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1"/>
            <a:ext cx="1440160" cy="365125"/>
          </a:xfrm>
          <a:prstGeom prst="rect">
            <a:avLst/>
          </a:prstGeom>
        </p:spPr>
        <p:txBody>
          <a:bodyPr/>
          <a:lstStyle>
            <a:lvl1pPr algn="r">
              <a:defRPr/>
            </a:lvl1pPr>
          </a:lstStyle>
          <a:p>
            <a:fld id="{560808B9-4D1F-4069-9EB9-CD8802008F4E}"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endParaRPr lang="cs-CZ" altLang="cs-CZ"/>
          </a:p>
        </p:txBody>
      </p:sp>
      <p:sp>
        <p:nvSpPr>
          <p:cNvPr id="3" name="Zástupný symbol pro zápatí 4"/>
          <p:cNvSpPr>
            <a:spLocks noGrp="1"/>
          </p:cNvSpPr>
          <p:nvPr>
            <p:ph type="ftr" sz="quarter" idx="11"/>
          </p:nvPr>
        </p:nvSpPr>
        <p:spPr/>
        <p:txBody>
          <a:bodyPr/>
          <a:lstStyle>
            <a:lvl1pPr>
              <a:defRPr/>
            </a:lvl1pPr>
          </a:lstStyle>
          <a:p>
            <a:pPr>
              <a:defRPr/>
            </a:pPr>
            <a:endParaRPr lang="cs-CZ" altLang="cs-CZ"/>
          </a:p>
        </p:txBody>
      </p:sp>
      <p:sp>
        <p:nvSpPr>
          <p:cNvPr id="4" name="Zástupný symbol pro číslo snímku 5"/>
          <p:cNvSpPr>
            <a:spLocks noGrp="1"/>
          </p:cNvSpPr>
          <p:nvPr>
            <p:ph type="sldNum" sz="quarter" idx="12"/>
          </p:nvPr>
        </p:nvSpPr>
        <p:spPr/>
        <p:txBody>
          <a:bodyPr/>
          <a:lstStyle>
            <a:lvl1pPr>
              <a:defRPr/>
            </a:lvl1pPr>
          </a:lstStyle>
          <a:p>
            <a:pPr>
              <a:defRPr/>
            </a:pPr>
            <a:fld id="{268048C7-E40B-490C-831A-CBA34959DE19}" type="slidenum">
              <a:rPr lang="cs-CZ" altLang="cs-CZ"/>
              <a:t>‹#›</a:t>
            </a:fld>
            <a:endParaRPr lang="cs-CZ" alt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panose="020F0502020204030204"/>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panose="020F050202020403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2389717" y="612775"/>
            <a:ext cx="7315200" cy="4114800"/>
          </a:xfrm>
          <a:prstGeom prst="rect">
            <a:avLst/>
          </a:prstGeom>
          <a:noFill/>
          <a:ln>
            <a:noFill/>
          </a:ln>
        </p:spPr>
      </p:sp>
      <p:sp>
        <p:nvSpPr>
          <p:cNvPr id="68" name="Google Shape;68;p1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833020"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285039" y="1828801"/>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697039" y="-812800"/>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0"/>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fld id="{00000000-1234-1234-1234-123412341234}" type="slidenum">
              <a:rPr lang="cs-CZ" smtClean="0"/>
              <a:t>‹#›</a:t>
            </a:fld>
            <a:endParaRPr lang="cs-CZ"/>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567159" y="1159707"/>
            <a:ext cx="10776031" cy="3901282"/>
          </a:xfrm>
          <a:prstGeom prst="rect">
            <a:avLst/>
          </a:prstGeom>
          <a:noFill/>
          <a:ln>
            <a:noFill/>
          </a:ln>
        </p:spPr>
        <p:txBody>
          <a:bodyPr spcFirstLastPara="1" wrap="square" lIns="0" tIns="0" rIns="0" bIns="0" anchor="t" anchorCtr="0">
            <a:noAutofit/>
          </a:bodyPr>
          <a:lstStyle/>
          <a:p>
            <a:pPr>
              <a:lnSpc>
                <a:spcPct val="150000"/>
              </a:lnSpc>
              <a:buClr>
                <a:srgbClr val="D10202"/>
              </a:buClr>
              <a:buSzPts val="4400"/>
            </a:pPr>
            <a:r>
              <a:rPr lang="cs-CZ" sz="6000" b="1" noProof="0" dirty="0">
                <a:solidFill>
                  <a:srgbClr val="D10202"/>
                </a:solidFill>
              </a:rPr>
              <a:t>Náklady, příjmy, zisk firmy</a:t>
            </a:r>
            <a:endParaRPr lang="cs-CZ" sz="6000" b="1" noProof="0" dirty="0"/>
          </a:p>
        </p:txBody>
      </p:sp>
      <p:sp>
        <p:nvSpPr>
          <p:cNvPr id="91" name="Google Shape;91;p13" descr="Výsledek obrázku pro ikea logo"/>
          <p:cNvSpPr/>
          <p:nvPr/>
        </p:nvSpPr>
        <p:spPr>
          <a:xfrm>
            <a:off x="5943600" y="1703718"/>
            <a:ext cx="1877683" cy="1877683"/>
          </a:xfrm>
          <a:prstGeom prst="rect">
            <a:avLst/>
          </a:prstGeom>
          <a:noFill/>
          <a:ln>
            <a:noFill/>
          </a:ln>
        </p:spPr>
        <p:txBody>
          <a:bodyPr spcFirstLastPara="1" wrap="square" lIns="91425" tIns="45700" rIns="91425" bIns="45700" anchor="t" anchorCtr="0">
            <a:noAutofit/>
          </a:bodyPr>
          <a:lstStyle/>
          <a:p>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2" name="Google Shape;92;p13"/>
          <p:cNvSpPr txBox="1"/>
          <p:nvPr/>
        </p:nvSpPr>
        <p:spPr>
          <a:xfrm>
            <a:off x="6324942" y="5604869"/>
            <a:ext cx="3878824" cy="725593"/>
          </a:xfrm>
          <a:prstGeom prst="rect">
            <a:avLst/>
          </a:prstGeom>
          <a:noFill/>
          <a:ln>
            <a:noFill/>
          </a:ln>
        </p:spPr>
        <p:txBody>
          <a:bodyPr spcFirstLastPara="1" wrap="square" lIns="0" tIns="0" rIns="0" bIns="0" anchor="t" anchorCtr="0">
            <a:normAutofit/>
          </a:bodyPr>
          <a:lstStyle/>
          <a:p>
            <a:pPr algn="r">
              <a:buClr>
                <a:schemeClr val="dk1"/>
              </a:buClr>
              <a:buSzPts val="1800"/>
            </a:pPr>
            <a:r>
              <a:rPr lang="cs-CZ" b="1" dirty="0">
                <a:solidFill>
                  <a:schemeClr val="dk1"/>
                </a:solidFill>
                <a:latin typeface="Calibri" panose="020F0502020204030204"/>
                <a:ea typeface="Calibri" panose="020F0502020204030204"/>
                <a:cs typeface="Calibri" panose="020F0502020204030204"/>
                <a:sym typeface="Calibri" panose="020F0502020204030204"/>
              </a:rPr>
              <a:t>06. 03. 2025</a:t>
            </a:r>
          </a:p>
          <a:p>
            <a:pPr algn="r">
              <a:buClr>
                <a:schemeClr val="dk1"/>
              </a:buClr>
              <a:buSzPts val="1800"/>
            </a:pPr>
            <a:r>
              <a:rPr lang="cs-CZ" b="1" dirty="0">
                <a:solidFill>
                  <a:schemeClr val="dk1"/>
                </a:solidFill>
                <a:latin typeface="Calibri" panose="020F0502020204030204"/>
                <a:ea typeface="Calibri" panose="020F0502020204030204"/>
                <a:cs typeface="Calibri" panose="020F0502020204030204"/>
                <a:sym typeface="Calibri" panose="020F0502020204030204"/>
              </a:rPr>
              <a:t>Olomouc</a:t>
            </a:r>
            <a:endParaRPr dirty="0"/>
          </a:p>
          <a:p>
            <a:pPr>
              <a:buClr>
                <a:schemeClr val="dk1"/>
              </a:buClr>
              <a:buSzPts val="1600"/>
            </a:pPr>
            <a:endParaRPr sz="16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 name="Google Shape;90;p13"/>
          <p:cNvSpPr txBox="1"/>
          <p:nvPr/>
        </p:nvSpPr>
        <p:spPr>
          <a:xfrm>
            <a:off x="1988234" y="5884219"/>
            <a:ext cx="4894206" cy="534096"/>
          </a:xfrm>
          <a:prstGeom prst="rect">
            <a:avLst/>
          </a:prstGeom>
          <a:noFill/>
          <a:ln>
            <a:noFill/>
          </a:ln>
        </p:spPr>
        <p:txBody>
          <a:bodyPr spcFirstLastPara="1" wrap="square" lIns="0" tIns="0" rIns="0" bIns="0" anchor="t" anchorCtr="0">
            <a:normAutofit/>
          </a:bodyPr>
          <a:lstStyle/>
          <a:p>
            <a:pPr>
              <a:buClr>
                <a:schemeClr val="dk1"/>
              </a:buClr>
              <a:buSzPts val="1800"/>
            </a:pPr>
            <a:r>
              <a:rPr lang="cs-CZ" b="1" dirty="0">
                <a:solidFill>
                  <a:schemeClr val="dk1"/>
                </a:solidFill>
                <a:latin typeface="Calibri" panose="020F0502020204030204"/>
                <a:ea typeface="Calibri" panose="020F0502020204030204"/>
                <a:cs typeface="Calibri" panose="020F0502020204030204"/>
                <a:sym typeface="Calibri" panose="020F0502020204030204"/>
              </a:rPr>
              <a:t>Autor: doc. Ing. Magdaléna Drastichová, Ph.D.</a:t>
            </a:r>
            <a:endParaRPr dirty="0"/>
          </a:p>
          <a:p>
            <a:pPr>
              <a:buClr>
                <a:schemeClr val="dk1"/>
              </a:buClr>
              <a:buSzPts val="1600"/>
            </a:pPr>
            <a:endParaRPr sz="1600" dirty="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3154680" y="422044"/>
            <a:ext cx="8767244" cy="631690"/>
          </a:xfrm>
        </p:spPr>
        <p:txBody>
          <a:bodyPr>
            <a:noAutofit/>
          </a:bodyPr>
          <a:lstStyle/>
          <a:p>
            <a:r>
              <a:rPr lang="cs-CZ" sz="2800" b="1" dirty="0">
                <a:solidFill>
                  <a:srgbClr val="FF0000"/>
                </a:solidFill>
              </a:rPr>
              <a:t>Náklady v krátkém období</a:t>
            </a:r>
          </a:p>
        </p:txBody>
      </p:sp>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205740" y="1062243"/>
                <a:ext cx="11716184" cy="5278173"/>
              </a:xfrm>
              <a:prstGeom prst="rect">
                <a:avLst/>
              </a:prstGeom>
              <a:noFill/>
              <a:ln>
                <a:noFill/>
              </a:ln>
            </p:spPr>
            <p:txBody>
              <a:bodyPr spcFirstLastPara="1" wrap="square" lIns="91425" tIns="45700" rIns="91425" bIns="45700" anchor="t" anchorCtr="0">
                <a:normAutofit fontScale="92500" lnSpcReduction="10000"/>
              </a:bodyPr>
              <a:lstStyle/>
              <a:p>
                <a:pPr indent="-457200" algn="just">
                  <a:lnSpc>
                    <a:spcPct val="115000"/>
                  </a:lnSpc>
                  <a:buFont typeface="+mj-lt"/>
                  <a:buAutoNum type="arabicPeriod" startAt="2"/>
                </a:pP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PRŮMĚRNÉ NÁKLADY </a:t>
                </a:r>
                <a:r>
                  <a:rPr lang="cs-CZ" sz="2400" b="1" noProof="0" dirty="0">
                    <a:solidFill>
                      <a:schemeClr val="tx1"/>
                    </a:solidFill>
                    <a:effectLst/>
                    <a:latin typeface="Times New Roman" panose="02020603050405020304" pitchFamily="18" charset="0"/>
                    <a:cs typeface="Times New Roman" panose="02020603050405020304" pitchFamily="18" charset="0"/>
                  </a:rPr>
                  <a:t>(</a:t>
                </a:r>
                <a:r>
                  <a:rPr lang="cs-CZ" sz="2400" b="1" noProof="0" dirty="0" err="1">
                    <a:solidFill>
                      <a:schemeClr val="tx1"/>
                    </a:solidFill>
                    <a:effectLst/>
                    <a:latin typeface="Times New Roman" panose="02020603050405020304" pitchFamily="18" charset="0"/>
                    <a:cs typeface="Times New Roman" panose="02020603050405020304" pitchFamily="18" charset="0"/>
                  </a:rPr>
                  <a:t>Average</a:t>
                </a:r>
                <a:r>
                  <a:rPr lang="cs-CZ" sz="2400" b="1" noProof="0" dirty="0">
                    <a:solidFill>
                      <a:schemeClr val="tx1"/>
                    </a:solidFill>
                    <a:effectLst/>
                    <a:latin typeface="Times New Roman" panose="02020603050405020304" pitchFamily="18" charset="0"/>
                    <a:cs typeface="Times New Roman" panose="02020603050405020304" pitchFamily="18" charset="0"/>
                  </a:rPr>
                  <a:t> </a:t>
                </a:r>
                <a:r>
                  <a:rPr lang="cs-CZ" sz="2400" b="1" noProof="0" dirty="0" err="1">
                    <a:solidFill>
                      <a:schemeClr val="tx1"/>
                    </a:solidFill>
                    <a:effectLst/>
                    <a:latin typeface="Times New Roman" panose="02020603050405020304" pitchFamily="18" charset="0"/>
                    <a:cs typeface="Times New Roman" panose="02020603050405020304" pitchFamily="18" charset="0"/>
                  </a:rPr>
                  <a:t>Costs</a:t>
                </a:r>
                <a:r>
                  <a:rPr lang="cs-CZ" sz="2400" b="1" noProof="0" dirty="0">
                    <a:solidFill>
                      <a:schemeClr val="tx1"/>
                    </a:solidFill>
                    <a:effectLst/>
                    <a:latin typeface="Times New Roman" panose="02020603050405020304" pitchFamily="18" charset="0"/>
                    <a:cs typeface="Times New Roman" panose="02020603050405020304" pitchFamily="18" charset="0"/>
                  </a:rPr>
                  <a:t>, AC): vydělíme-li TC na výrobu výstupu jeho velikostí:</a:t>
                </a:r>
              </a:p>
              <a:p>
                <a:pPr marL="0" indent="0" algn="ctr">
                  <a:lnSpc>
                    <a:spcPct val="115000"/>
                  </a:lnSpc>
                  <a:buNone/>
                </a:pPr>
                <a14:m>
                  <m:oMath xmlns:m="http://schemas.openxmlformats.org/officeDocument/2006/math">
                    <m:r>
                      <a:rPr lang="cs-CZ" sz="2400" b="1" i="1" noProof="0" smtClean="0">
                        <a:solidFill>
                          <a:schemeClr val="tx1"/>
                        </a:solidFill>
                        <a:effectLst/>
                        <a:latin typeface="Cambria Math" panose="02040503050406030204" pitchFamily="18" charset="0"/>
                        <a:cs typeface="Times New Roman" panose="02020603050405020304" pitchFamily="18" charset="0"/>
                      </a:rPr>
                      <m:t>𝑺𝑨𝑪</m:t>
                    </m:r>
                    <m:r>
                      <a:rPr lang="cs-CZ" sz="2400" b="1" i="1" noProof="0" smtClean="0">
                        <a:solidFill>
                          <a:schemeClr val="tx1"/>
                        </a:solidFill>
                        <a:effectLst/>
                        <a:latin typeface="Cambria Math" panose="02040503050406030204" pitchFamily="18" charset="0"/>
                        <a:cs typeface="Times New Roman" panose="02020603050405020304" pitchFamily="18" charset="0"/>
                      </a:rPr>
                      <m:t> = </m:t>
                    </m:r>
                    <m:f>
                      <m:fPr>
                        <m:ctrlPr>
                          <a:rPr lang="cs-CZ" sz="2400" b="1" i="1" noProof="0" smtClean="0">
                            <a:solidFill>
                              <a:schemeClr val="tx1"/>
                            </a:solidFill>
                            <a:effectLst/>
                            <a:latin typeface="Cambria Math" panose="02040503050406030204" pitchFamily="18" charset="0"/>
                            <a:cs typeface="Times New Roman" panose="02020603050405020304" pitchFamily="18" charset="0"/>
                          </a:rPr>
                        </m:ctrlPr>
                      </m:fPr>
                      <m:num>
                        <m:r>
                          <a:rPr lang="cs-CZ" sz="2400" b="1" i="1" noProof="0" smtClean="0">
                            <a:solidFill>
                              <a:schemeClr val="tx1"/>
                            </a:solidFill>
                            <a:effectLst/>
                            <a:latin typeface="Cambria Math" panose="02040503050406030204" pitchFamily="18" charset="0"/>
                            <a:cs typeface="Times New Roman" panose="02020603050405020304" pitchFamily="18" charset="0"/>
                          </a:rPr>
                          <m:t>𝑺𝑻𝑪</m:t>
                        </m:r>
                      </m:num>
                      <m:den>
                        <m:r>
                          <a:rPr lang="cs-CZ" sz="2400" b="1" i="1" noProof="0" smtClean="0">
                            <a:solidFill>
                              <a:schemeClr val="tx1"/>
                            </a:solidFill>
                            <a:effectLst/>
                            <a:latin typeface="Cambria Math" panose="02040503050406030204" pitchFamily="18" charset="0"/>
                            <a:cs typeface="Times New Roman" panose="02020603050405020304" pitchFamily="18" charset="0"/>
                          </a:rPr>
                          <m:t>𝑸</m:t>
                        </m:r>
                      </m:den>
                    </m:f>
                  </m:oMath>
                </a14:m>
                <a:r>
                  <a:rPr lang="cs-CZ" sz="2400" b="1" noProof="0" dirty="0">
                    <a:solidFill>
                      <a:schemeClr val="tx1"/>
                    </a:solidFill>
                    <a:effectLst/>
                    <a:latin typeface="Times New Roman" panose="02020603050405020304" pitchFamily="18" charset="0"/>
                    <a:cs typeface="Times New Roman" panose="02020603050405020304" pitchFamily="18" charset="0"/>
                  </a:rPr>
                  <a:t> </a:t>
                </a:r>
              </a:p>
              <a:p>
                <a:pPr marL="342900" algn="just">
                  <a:lnSpc>
                    <a:spcPct val="115000"/>
                  </a:lnSpc>
                </a:pPr>
                <a:r>
                  <a:rPr lang="cs-CZ" sz="2400" b="1" dirty="0">
                    <a:solidFill>
                      <a:schemeClr val="tx1"/>
                    </a:solidFill>
                    <a:latin typeface="Times New Roman" panose="02020603050405020304" pitchFamily="18" charset="0"/>
                    <a:cs typeface="Times New Roman" panose="02020603050405020304" pitchFamily="18" charset="0"/>
                  </a:rPr>
                  <a:t>Upravením: </a:t>
                </a:r>
                <a:endParaRPr lang="cs-CZ" sz="2400" b="1" i="0" noProof="0" dirty="0">
                  <a:solidFill>
                    <a:schemeClr val="tx1"/>
                  </a:solidFill>
                  <a:effectLst/>
                  <a:latin typeface="Cambria Math" panose="02040503050406030204" pitchFamily="18" charset="0"/>
                  <a:cs typeface="Times New Roman" panose="02020603050405020304" pitchFamily="18" charset="0"/>
                </a:endParaRPr>
              </a:p>
              <a:p>
                <a:pPr marL="0" indent="0" algn="ctr">
                  <a:lnSpc>
                    <a:spcPct val="115000"/>
                  </a:lnSpc>
                  <a:buNone/>
                </a:pPr>
                <a14:m>
                  <m:oMath xmlns:m="http://schemas.openxmlformats.org/officeDocument/2006/math">
                    <m:r>
                      <a:rPr lang="cs-CZ" sz="2400" b="1" i="0" noProof="0" smtClean="0">
                        <a:solidFill>
                          <a:schemeClr val="tx1"/>
                        </a:solidFill>
                        <a:effectLst/>
                        <a:latin typeface="Cambria Math" panose="02040503050406030204" pitchFamily="18" charset="0"/>
                        <a:cs typeface="Times New Roman" panose="02020603050405020304" pitchFamily="18" charset="0"/>
                      </a:rPr>
                      <m:t>𝐒</m:t>
                    </m:r>
                    <m:r>
                      <a:rPr lang="cs-CZ" sz="2400" b="1" i="1" noProof="0" smtClean="0">
                        <a:solidFill>
                          <a:schemeClr val="tx1"/>
                        </a:solidFill>
                        <a:effectLst/>
                        <a:latin typeface="Cambria Math" panose="02040503050406030204" pitchFamily="18" charset="0"/>
                        <a:cs typeface="Times New Roman" panose="02020603050405020304" pitchFamily="18" charset="0"/>
                      </a:rPr>
                      <m:t>𝑨𝑪</m:t>
                    </m:r>
                    <m:r>
                      <a:rPr lang="cs-CZ" sz="2400" b="1" i="1" noProof="0" smtClean="0">
                        <a:solidFill>
                          <a:schemeClr val="tx1"/>
                        </a:solidFill>
                        <a:effectLst/>
                        <a:latin typeface="Cambria Math" panose="02040503050406030204" pitchFamily="18" charset="0"/>
                        <a:cs typeface="Times New Roman" panose="02020603050405020304" pitchFamily="18" charset="0"/>
                      </a:rPr>
                      <m:t> = </m:t>
                    </m:r>
                    <m:f>
                      <m:fPr>
                        <m:ctrlPr>
                          <a:rPr lang="cs-CZ" sz="2400" b="1" i="1" noProof="0" smtClean="0">
                            <a:solidFill>
                              <a:schemeClr val="tx1"/>
                            </a:solidFill>
                            <a:effectLst/>
                            <a:latin typeface="Cambria Math" panose="02040503050406030204" pitchFamily="18" charset="0"/>
                            <a:cs typeface="Times New Roman" panose="02020603050405020304" pitchFamily="18" charset="0"/>
                          </a:rPr>
                        </m:ctrlPr>
                      </m:fPr>
                      <m:num>
                        <m:r>
                          <a:rPr lang="cs-CZ" sz="2400" b="1" i="1" noProof="0" smtClean="0">
                            <a:solidFill>
                              <a:schemeClr val="tx1"/>
                            </a:solidFill>
                            <a:effectLst/>
                            <a:latin typeface="Cambria Math" panose="02040503050406030204" pitchFamily="18" charset="0"/>
                            <a:cs typeface="Times New Roman" panose="02020603050405020304" pitchFamily="18" charset="0"/>
                          </a:rPr>
                          <m:t>𝑺𝑻𝑪</m:t>
                        </m:r>
                      </m:num>
                      <m:den>
                        <m:r>
                          <a:rPr lang="cs-CZ" sz="2400" b="1" i="1" noProof="0" smtClean="0">
                            <a:solidFill>
                              <a:schemeClr val="tx1"/>
                            </a:solidFill>
                            <a:effectLst/>
                            <a:latin typeface="Cambria Math" panose="02040503050406030204" pitchFamily="18" charset="0"/>
                            <a:cs typeface="Times New Roman" panose="02020603050405020304" pitchFamily="18" charset="0"/>
                          </a:rPr>
                          <m:t>𝑸</m:t>
                        </m:r>
                      </m:den>
                    </m:f>
                    <m:r>
                      <a:rPr lang="cs-CZ" sz="2400" b="1" i="1" noProof="0" smtClean="0">
                        <a:solidFill>
                          <a:schemeClr val="tx1"/>
                        </a:solidFill>
                        <a:effectLst/>
                        <a:latin typeface="Cambria Math" panose="02040503050406030204" pitchFamily="18" charset="0"/>
                        <a:cs typeface="Times New Roman" panose="02020603050405020304" pitchFamily="18" charset="0"/>
                      </a:rPr>
                      <m:t>=</m:t>
                    </m:r>
                    <m:f>
                      <m:fPr>
                        <m:ctrlPr>
                          <a:rPr lang="cs-CZ" sz="2400" b="1" i="1" noProof="0" smtClean="0">
                            <a:solidFill>
                              <a:schemeClr val="tx1"/>
                            </a:solidFill>
                            <a:effectLst/>
                            <a:latin typeface="Cambria Math" panose="02040503050406030204" pitchFamily="18" charset="0"/>
                            <a:cs typeface="Times New Roman" panose="02020603050405020304" pitchFamily="18" charset="0"/>
                          </a:rPr>
                        </m:ctrlPr>
                      </m:fPr>
                      <m:num>
                        <m:r>
                          <a:rPr lang="cs-CZ" sz="2400" b="1" i="1" noProof="0" smtClean="0">
                            <a:solidFill>
                              <a:schemeClr val="tx1"/>
                            </a:solidFill>
                            <a:effectLst/>
                            <a:latin typeface="Cambria Math" panose="02040503050406030204" pitchFamily="18" charset="0"/>
                            <a:cs typeface="Times New Roman" panose="02020603050405020304" pitchFamily="18" charset="0"/>
                          </a:rPr>
                          <m:t>𝑭𝑪</m:t>
                        </m:r>
                        <m:r>
                          <a:rPr lang="cs-CZ" sz="2400" b="1" i="1" noProof="0" smtClean="0">
                            <a:solidFill>
                              <a:schemeClr val="tx1"/>
                            </a:solidFill>
                            <a:effectLst/>
                            <a:latin typeface="Cambria Math" panose="02040503050406030204" pitchFamily="18" charset="0"/>
                            <a:cs typeface="Times New Roman" panose="02020603050405020304" pitchFamily="18" charset="0"/>
                          </a:rPr>
                          <m:t>+</m:t>
                        </m:r>
                        <m:r>
                          <a:rPr lang="cs-CZ" sz="2400" b="1" i="1" noProof="0" smtClean="0">
                            <a:solidFill>
                              <a:schemeClr val="tx1"/>
                            </a:solidFill>
                            <a:effectLst/>
                            <a:latin typeface="Cambria Math" panose="02040503050406030204" pitchFamily="18" charset="0"/>
                            <a:cs typeface="Times New Roman" panose="02020603050405020304" pitchFamily="18" charset="0"/>
                          </a:rPr>
                          <m:t>𝑽𝑪</m:t>
                        </m:r>
                      </m:num>
                      <m:den>
                        <m:r>
                          <a:rPr lang="cs-CZ" sz="2400" b="1" i="1" noProof="0" smtClean="0">
                            <a:solidFill>
                              <a:schemeClr val="tx1"/>
                            </a:solidFill>
                            <a:effectLst/>
                            <a:latin typeface="Cambria Math" panose="02040503050406030204" pitchFamily="18" charset="0"/>
                            <a:cs typeface="Times New Roman" panose="02020603050405020304" pitchFamily="18" charset="0"/>
                          </a:rPr>
                          <m:t>𝑸</m:t>
                        </m:r>
                      </m:den>
                    </m:f>
                    <m:r>
                      <a:rPr lang="cs-CZ" sz="2400" b="1" i="1" noProof="0" smtClean="0">
                        <a:solidFill>
                          <a:schemeClr val="tx1"/>
                        </a:solidFill>
                        <a:effectLst/>
                        <a:latin typeface="Cambria Math" panose="02040503050406030204" pitchFamily="18" charset="0"/>
                        <a:cs typeface="Times New Roman" panose="02020603050405020304" pitchFamily="18" charset="0"/>
                      </a:rPr>
                      <m:t>=</m:t>
                    </m:r>
                    <m:f>
                      <m:fPr>
                        <m:ctrlPr>
                          <a:rPr lang="cs-CZ" sz="2400" b="1" i="1" noProof="0" smtClean="0">
                            <a:solidFill>
                              <a:schemeClr val="tx1"/>
                            </a:solidFill>
                            <a:effectLst/>
                            <a:latin typeface="Cambria Math" panose="02040503050406030204" pitchFamily="18" charset="0"/>
                            <a:cs typeface="Times New Roman" panose="02020603050405020304" pitchFamily="18" charset="0"/>
                          </a:rPr>
                        </m:ctrlPr>
                      </m:fPr>
                      <m:num>
                        <m:r>
                          <a:rPr lang="cs-CZ" sz="2400" b="1" i="1" noProof="0" smtClean="0">
                            <a:solidFill>
                              <a:schemeClr val="tx1"/>
                            </a:solidFill>
                            <a:effectLst/>
                            <a:latin typeface="Cambria Math" panose="02040503050406030204" pitchFamily="18" charset="0"/>
                            <a:cs typeface="Times New Roman" panose="02020603050405020304" pitchFamily="18" charset="0"/>
                          </a:rPr>
                          <m:t>𝑭𝑪</m:t>
                        </m:r>
                      </m:num>
                      <m:den>
                        <m:r>
                          <a:rPr lang="cs-CZ" sz="2400" b="1" i="1" noProof="0" smtClean="0">
                            <a:solidFill>
                              <a:schemeClr val="tx1"/>
                            </a:solidFill>
                            <a:effectLst/>
                            <a:latin typeface="Cambria Math" panose="02040503050406030204" pitchFamily="18" charset="0"/>
                            <a:cs typeface="Times New Roman" panose="02020603050405020304" pitchFamily="18" charset="0"/>
                          </a:rPr>
                          <m:t>𝑸</m:t>
                        </m:r>
                      </m:den>
                    </m:f>
                    <m:r>
                      <a:rPr lang="cs-CZ" sz="2400" b="1" i="1" noProof="0" smtClean="0">
                        <a:solidFill>
                          <a:schemeClr val="tx1"/>
                        </a:solidFill>
                        <a:effectLst/>
                        <a:latin typeface="Cambria Math" panose="02040503050406030204" pitchFamily="18" charset="0"/>
                        <a:cs typeface="Times New Roman" panose="02020603050405020304" pitchFamily="18" charset="0"/>
                      </a:rPr>
                      <m:t>+</m:t>
                    </m:r>
                    <m:f>
                      <m:fPr>
                        <m:ctrlPr>
                          <a:rPr lang="cs-CZ" sz="2400" b="1" i="1" noProof="0" smtClean="0">
                            <a:solidFill>
                              <a:schemeClr val="tx1"/>
                            </a:solidFill>
                            <a:effectLst/>
                            <a:latin typeface="Cambria Math" panose="02040503050406030204" pitchFamily="18" charset="0"/>
                            <a:cs typeface="Times New Roman" panose="02020603050405020304" pitchFamily="18" charset="0"/>
                          </a:rPr>
                        </m:ctrlPr>
                      </m:fPr>
                      <m:num>
                        <m:r>
                          <a:rPr lang="cs-CZ" sz="2400" b="1" i="1" noProof="0" smtClean="0">
                            <a:solidFill>
                              <a:schemeClr val="tx1"/>
                            </a:solidFill>
                            <a:effectLst/>
                            <a:latin typeface="Cambria Math" panose="02040503050406030204" pitchFamily="18" charset="0"/>
                            <a:cs typeface="Times New Roman" panose="02020603050405020304" pitchFamily="18" charset="0"/>
                          </a:rPr>
                          <m:t>𝑽𝑪</m:t>
                        </m:r>
                      </m:num>
                      <m:den>
                        <m:r>
                          <a:rPr lang="cs-CZ" sz="2400" b="1" i="1" noProof="0" smtClean="0">
                            <a:solidFill>
                              <a:schemeClr val="tx1"/>
                            </a:solidFill>
                            <a:effectLst/>
                            <a:latin typeface="Cambria Math" panose="02040503050406030204" pitchFamily="18" charset="0"/>
                            <a:cs typeface="Times New Roman" panose="02020603050405020304" pitchFamily="18" charset="0"/>
                          </a:rPr>
                          <m:t>𝑸</m:t>
                        </m:r>
                      </m:den>
                    </m:f>
                  </m:oMath>
                </a14:m>
                <a:r>
                  <a:rPr lang="cs-CZ" sz="2400" b="1" noProof="0" dirty="0">
                    <a:solidFill>
                      <a:schemeClr val="tx1"/>
                    </a:solidFill>
                    <a:effectLst/>
                    <a:latin typeface="Times New Roman" panose="02020603050405020304" pitchFamily="18" charset="0"/>
                    <a:cs typeface="Times New Roman" panose="02020603050405020304" pitchFamily="18" charset="0"/>
                  </a:rPr>
                  <a:t> </a:t>
                </a:r>
              </a:p>
              <a:p>
                <a:pPr indent="-457200" algn="just">
                  <a:lnSpc>
                    <a:spcPct val="115000"/>
                  </a:lnSpc>
                  <a:buFont typeface="+mj-lt"/>
                  <a:buAutoNum type="alphaUcPeriod"/>
                </a:pP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Průměrné fixní náklady </a:t>
                </a:r>
                <a:r>
                  <a:rPr lang="cs-CZ" sz="2400" b="1" noProof="0" dirty="0">
                    <a:solidFill>
                      <a:schemeClr val="tx1"/>
                    </a:solidFill>
                    <a:effectLst/>
                    <a:latin typeface="Times New Roman" panose="02020603050405020304" pitchFamily="18" charset="0"/>
                    <a:cs typeface="Times New Roman" panose="02020603050405020304" pitchFamily="18" charset="0"/>
                  </a:rPr>
                  <a:t>(</a:t>
                </a:r>
                <a:r>
                  <a:rPr lang="cs-CZ" sz="2400" b="1" noProof="0" dirty="0" err="1">
                    <a:solidFill>
                      <a:schemeClr val="tx1"/>
                    </a:solidFill>
                    <a:effectLst/>
                    <a:latin typeface="Times New Roman" panose="02020603050405020304" pitchFamily="18" charset="0"/>
                    <a:cs typeface="Times New Roman" panose="02020603050405020304" pitchFamily="18" charset="0"/>
                  </a:rPr>
                  <a:t>Average</a:t>
                </a:r>
                <a:r>
                  <a:rPr lang="cs-CZ" sz="2400" b="1" noProof="0" dirty="0">
                    <a:solidFill>
                      <a:schemeClr val="tx1"/>
                    </a:solidFill>
                    <a:effectLst/>
                    <a:latin typeface="Times New Roman" panose="02020603050405020304" pitchFamily="18" charset="0"/>
                    <a:cs typeface="Times New Roman" panose="02020603050405020304" pitchFamily="18" charset="0"/>
                  </a:rPr>
                  <a:t> </a:t>
                </a:r>
                <a:r>
                  <a:rPr lang="cs-CZ" sz="2400" b="1" noProof="0" dirty="0" err="1">
                    <a:solidFill>
                      <a:schemeClr val="tx1"/>
                    </a:solidFill>
                    <a:effectLst/>
                    <a:latin typeface="Times New Roman" panose="02020603050405020304" pitchFamily="18" charset="0"/>
                    <a:cs typeface="Times New Roman" panose="02020603050405020304" pitchFamily="18" charset="0"/>
                  </a:rPr>
                  <a:t>Fixed</a:t>
                </a:r>
                <a:r>
                  <a:rPr lang="cs-CZ" sz="2400" b="1" noProof="0" dirty="0">
                    <a:solidFill>
                      <a:schemeClr val="tx1"/>
                    </a:solidFill>
                    <a:effectLst/>
                    <a:latin typeface="Times New Roman" panose="02020603050405020304" pitchFamily="18" charset="0"/>
                    <a:cs typeface="Times New Roman" panose="02020603050405020304" pitchFamily="18" charset="0"/>
                  </a:rPr>
                  <a:t> </a:t>
                </a:r>
                <a:r>
                  <a:rPr lang="cs-CZ" sz="2400" b="1" noProof="0" dirty="0" err="1">
                    <a:solidFill>
                      <a:schemeClr val="tx1"/>
                    </a:solidFill>
                    <a:effectLst/>
                    <a:latin typeface="Times New Roman" panose="02020603050405020304" pitchFamily="18" charset="0"/>
                    <a:cs typeface="Times New Roman" panose="02020603050405020304" pitchFamily="18" charset="0"/>
                  </a:rPr>
                  <a:t>Costs</a:t>
                </a:r>
                <a:r>
                  <a:rPr lang="cs-CZ" sz="2400" b="1" noProof="0" dirty="0">
                    <a:solidFill>
                      <a:schemeClr val="tx1"/>
                    </a:solidFill>
                    <a:effectLst/>
                    <a:latin typeface="Times New Roman" panose="02020603050405020304" pitchFamily="18" charset="0"/>
                    <a:cs typeface="Times New Roman" panose="02020603050405020304" pitchFamily="18" charset="0"/>
                  </a:rPr>
                  <a:t>, AFC): fixní náklady na jednotku výstupu:</a:t>
                </a:r>
              </a:p>
              <a:p>
                <a:pPr marL="0" indent="0" algn="ctr">
                  <a:lnSpc>
                    <a:spcPct val="115000"/>
                  </a:lnSpc>
                  <a:buNone/>
                </a:pPr>
                <a14:m>
                  <m:oMathPara xmlns:m="http://schemas.openxmlformats.org/officeDocument/2006/math">
                    <m:oMathParaPr>
                      <m:jc m:val="centerGroup"/>
                    </m:oMathParaPr>
                    <m:oMath xmlns:m="http://schemas.openxmlformats.org/officeDocument/2006/math">
                      <m:r>
                        <a:rPr lang="cs-CZ" sz="2400" b="1" i="1" noProof="0" smtClean="0">
                          <a:solidFill>
                            <a:schemeClr val="tx1"/>
                          </a:solidFill>
                          <a:effectLst/>
                          <a:latin typeface="Cambria Math" panose="02040503050406030204" pitchFamily="18" charset="0"/>
                          <a:cs typeface="Times New Roman" panose="02020603050405020304" pitchFamily="18" charset="0"/>
                        </a:rPr>
                        <m:t>𝑨𝑭𝑪</m:t>
                      </m:r>
                      <m:r>
                        <a:rPr lang="cs-CZ" sz="2400" b="1" i="1" noProof="0" smtClean="0">
                          <a:solidFill>
                            <a:schemeClr val="tx1"/>
                          </a:solidFill>
                          <a:effectLst/>
                          <a:latin typeface="Cambria Math" panose="02040503050406030204" pitchFamily="18" charset="0"/>
                          <a:cs typeface="Times New Roman" panose="02020603050405020304" pitchFamily="18" charset="0"/>
                        </a:rPr>
                        <m:t> = </m:t>
                      </m:r>
                      <m:f>
                        <m:fPr>
                          <m:ctrlPr>
                            <a:rPr lang="cs-CZ" sz="2400" b="1" i="1" noProof="0" smtClean="0">
                              <a:solidFill>
                                <a:schemeClr val="tx1"/>
                              </a:solidFill>
                              <a:effectLst/>
                              <a:latin typeface="Cambria Math" panose="02040503050406030204" pitchFamily="18" charset="0"/>
                              <a:cs typeface="Times New Roman" panose="02020603050405020304" pitchFamily="18" charset="0"/>
                            </a:rPr>
                          </m:ctrlPr>
                        </m:fPr>
                        <m:num>
                          <m:r>
                            <a:rPr lang="cs-CZ" sz="2400" b="1" i="1" noProof="0" smtClean="0">
                              <a:solidFill>
                                <a:schemeClr val="tx1"/>
                              </a:solidFill>
                              <a:effectLst/>
                              <a:latin typeface="Cambria Math" panose="02040503050406030204" pitchFamily="18" charset="0"/>
                              <a:cs typeface="Times New Roman" panose="02020603050405020304" pitchFamily="18" charset="0"/>
                            </a:rPr>
                            <m:t>𝑭𝑪</m:t>
                          </m:r>
                        </m:num>
                        <m:den>
                          <m:r>
                            <a:rPr lang="cs-CZ" sz="2400" b="1" i="1" noProof="0" smtClean="0">
                              <a:solidFill>
                                <a:schemeClr val="tx1"/>
                              </a:solidFill>
                              <a:effectLst/>
                              <a:latin typeface="Cambria Math" panose="02040503050406030204" pitchFamily="18" charset="0"/>
                              <a:cs typeface="Times New Roman" panose="02020603050405020304" pitchFamily="18" charset="0"/>
                            </a:rPr>
                            <m:t>𝑸</m:t>
                          </m:r>
                        </m:den>
                      </m:f>
                      <m:r>
                        <a:rPr lang="cs-CZ" sz="2400" b="1" i="1" noProof="0" smtClean="0">
                          <a:solidFill>
                            <a:schemeClr val="tx1"/>
                          </a:solidFill>
                          <a:effectLst/>
                          <a:latin typeface="Cambria Math" panose="02040503050406030204" pitchFamily="18" charset="0"/>
                          <a:cs typeface="Times New Roman" panose="02020603050405020304" pitchFamily="18" charset="0"/>
                        </a:rPr>
                        <m:t>=</m:t>
                      </m:r>
                      <m:f>
                        <m:fPr>
                          <m:ctrlPr>
                            <a:rPr lang="cs-CZ" sz="2400" b="1" i="1" noProof="0" smtClean="0">
                              <a:solidFill>
                                <a:schemeClr val="tx1"/>
                              </a:solidFill>
                              <a:effectLst/>
                              <a:latin typeface="Cambria Math" panose="02040503050406030204" pitchFamily="18" charset="0"/>
                              <a:cs typeface="Times New Roman" panose="02020603050405020304" pitchFamily="18" charset="0"/>
                            </a:rPr>
                          </m:ctrlPr>
                        </m:fPr>
                        <m:num>
                          <m:r>
                            <a:rPr lang="cs-CZ" sz="2400" b="1" i="1" noProof="0" smtClean="0">
                              <a:solidFill>
                                <a:schemeClr val="tx1"/>
                              </a:solidFill>
                              <a:effectLst/>
                              <a:latin typeface="Cambria Math" panose="02040503050406030204" pitchFamily="18" charset="0"/>
                              <a:cs typeface="Times New Roman" panose="02020603050405020304" pitchFamily="18" charset="0"/>
                            </a:rPr>
                            <m:t>𝒓</m:t>
                          </m:r>
                          <m:r>
                            <a:rPr lang="cs-CZ" sz="2400" b="1" i="1" noProof="0" smtClean="0">
                              <a:solidFill>
                                <a:schemeClr val="tx1"/>
                              </a:solidFill>
                              <a:effectLst/>
                              <a:latin typeface="Cambria Math" panose="02040503050406030204" pitchFamily="18" charset="0"/>
                              <a:cs typeface="Times New Roman" panose="02020603050405020304" pitchFamily="18" charset="0"/>
                            </a:rPr>
                            <m:t>.</m:t>
                          </m:r>
                          <m:r>
                            <a:rPr lang="cs-CZ" sz="2400" b="1" i="1" noProof="0" smtClean="0">
                              <a:solidFill>
                                <a:schemeClr val="tx1"/>
                              </a:solidFill>
                              <a:effectLst/>
                              <a:latin typeface="Cambria Math" panose="02040503050406030204" pitchFamily="18" charset="0"/>
                              <a:cs typeface="Times New Roman" panose="02020603050405020304" pitchFamily="18" charset="0"/>
                            </a:rPr>
                            <m:t>𝑲</m:t>
                          </m:r>
                        </m:num>
                        <m:den>
                          <m:r>
                            <a:rPr lang="cs-CZ" sz="2400" b="1" i="1" noProof="0" smtClean="0">
                              <a:solidFill>
                                <a:schemeClr val="tx1"/>
                              </a:solidFill>
                              <a:effectLst/>
                              <a:latin typeface="Cambria Math" panose="02040503050406030204" pitchFamily="18" charset="0"/>
                              <a:cs typeface="Times New Roman" panose="02020603050405020304" pitchFamily="18" charset="0"/>
                            </a:rPr>
                            <m:t>𝑸</m:t>
                          </m:r>
                        </m:den>
                      </m:f>
                      <m:r>
                        <a:rPr lang="cs-CZ" sz="2400" b="1" i="1" noProof="0" smtClean="0">
                          <a:solidFill>
                            <a:schemeClr val="tx1"/>
                          </a:solidFill>
                          <a:effectLst/>
                          <a:latin typeface="Cambria Math" panose="02040503050406030204" pitchFamily="18" charset="0"/>
                          <a:cs typeface="Times New Roman" panose="02020603050405020304" pitchFamily="18" charset="0"/>
                        </a:rPr>
                        <m:t>=</m:t>
                      </m:r>
                      <m:r>
                        <a:rPr lang="cs-CZ" sz="2400" b="1" i="1" noProof="0" smtClean="0">
                          <a:solidFill>
                            <a:schemeClr val="tx1"/>
                          </a:solidFill>
                          <a:effectLst/>
                          <a:latin typeface="Cambria Math" panose="02040503050406030204" pitchFamily="18" charset="0"/>
                          <a:cs typeface="Times New Roman" panose="02020603050405020304" pitchFamily="18" charset="0"/>
                        </a:rPr>
                        <m:t>𝒓</m:t>
                      </m:r>
                      <m:r>
                        <a:rPr lang="cs-CZ" sz="2400" b="1" i="1" noProof="0" smtClean="0">
                          <a:solidFill>
                            <a:schemeClr val="tx1"/>
                          </a:solidFill>
                          <a:effectLst/>
                          <a:latin typeface="Cambria Math" panose="02040503050406030204" pitchFamily="18" charset="0"/>
                          <a:cs typeface="Times New Roman" panose="02020603050405020304" pitchFamily="18" charset="0"/>
                        </a:rPr>
                        <m:t>.</m:t>
                      </m:r>
                      <m:f>
                        <m:fPr>
                          <m:ctrlPr>
                            <a:rPr lang="cs-CZ" sz="2400" b="1" i="1" noProof="0" smtClean="0">
                              <a:solidFill>
                                <a:schemeClr val="tx1"/>
                              </a:solidFill>
                              <a:effectLst/>
                              <a:latin typeface="Cambria Math" panose="02040503050406030204" pitchFamily="18" charset="0"/>
                              <a:cs typeface="Times New Roman" panose="02020603050405020304" pitchFamily="18" charset="0"/>
                            </a:rPr>
                          </m:ctrlPr>
                        </m:fPr>
                        <m:num>
                          <m:r>
                            <a:rPr lang="cs-CZ" sz="2400" b="1" i="1" noProof="0" smtClean="0">
                              <a:solidFill>
                                <a:schemeClr val="tx1"/>
                              </a:solidFill>
                              <a:effectLst/>
                              <a:latin typeface="Cambria Math" panose="02040503050406030204" pitchFamily="18" charset="0"/>
                              <a:cs typeface="Times New Roman" panose="02020603050405020304" pitchFamily="18" charset="0"/>
                            </a:rPr>
                            <m:t>𝟏</m:t>
                          </m:r>
                        </m:num>
                        <m:den>
                          <m:sSub>
                            <m:sSubPr>
                              <m:ctrlPr>
                                <a:rPr lang="cs-CZ" sz="2400" b="1" i="1" noProof="0" smtClean="0">
                                  <a:solidFill>
                                    <a:schemeClr val="tx1"/>
                                  </a:solidFill>
                                  <a:effectLst/>
                                  <a:latin typeface="Cambria Math" panose="02040503050406030204" pitchFamily="18" charset="0"/>
                                  <a:cs typeface="Times New Roman" panose="02020603050405020304" pitchFamily="18" charset="0"/>
                                </a:rPr>
                              </m:ctrlPr>
                            </m:sSubPr>
                            <m:e>
                              <m:r>
                                <a:rPr lang="cs-CZ" sz="2400" b="1" i="1" noProof="0" smtClean="0">
                                  <a:solidFill>
                                    <a:schemeClr val="tx1"/>
                                  </a:solidFill>
                                  <a:effectLst/>
                                  <a:latin typeface="Cambria Math" panose="02040503050406030204" pitchFamily="18" charset="0"/>
                                  <a:cs typeface="Times New Roman" panose="02020603050405020304" pitchFamily="18" charset="0"/>
                                </a:rPr>
                                <m:t>𝑨𝑷</m:t>
                              </m:r>
                            </m:e>
                            <m:sub>
                              <m:r>
                                <a:rPr lang="cs-CZ" sz="2400" b="1" i="1" noProof="0" smtClean="0">
                                  <a:solidFill>
                                    <a:schemeClr val="tx1"/>
                                  </a:solidFill>
                                  <a:effectLst/>
                                  <a:latin typeface="Cambria Math" panose="02040503050406030204" pitchFamily="18" charset="0"/>
                                  <a:cs typeface="Times New Roman" panose="02020603050405020304" pitchFamily="18" charset="0"/>
                                </a:rPr>
                                <m:t>𝑲</m:t>
                              </m:r>
                            </m:sub>
                          </m:sSub>
                        </m:den>
                      </m:f>
                      <m:r>
                        <a:rPr lang="cs-CZ" sz="2400" b="1" i="1" noProof="0" smtClean="0">
                          <a:solidFill>
                            <a:schemeClr val="tx1"/>
                          </a:solidFill>
                          <a:effectLst/>
                          <a:latin typeface="Cambria Math" panose="02040503050406030204" pitchFamily="18" charset="0"/>
                          <a:cs typeface="Times New Roman" panose="02020603050405020304" pitchFamily="18" charset="0"/>
                        </a:rPr>
                        <m:t>=</m:t>
                      </m:r>
                      <m:f>
                        <m:fPr>
                          <m:ctrlPr>
                            <a:rPr lang="cs-CZ" sz="2400" b="1" i="1">
                              <a:solidFill>
                                <a:schemeClr val="tx1"/>
                              </a:solidFill>
                              <a:latin typeface="Cambria Math" panose="02040503050406030204" pitchFamily="18" charset="0"/>
                              <a:cs typeface="Times New Roman" panose="02020603050405020304" pitchFamily="18" charset="0"/>
                            </a:rPr>
                          </m:ctrlPr>
                        </m:fPr>
                        <m:num>
                          <m:r>
                            <a:rPr lang="cs-CZ" sz="2400" b="1" i="1" smtClean="0">
                              <a:solidFill>
                                <a:schemeClr val="tx1"/>
                              </a:solidFill>
                              <a:latin typeface="Cambria Math" panose="02040503050406030204" pitchFamily="18" charset="0"/>
                              <a:cs typeface="Times New Roman" panose="02020603050405020304" pitchFamily="18" charset="0"/>
                            </a:rPr>
                            <m:t>𝒓</m:t>
                          </m:r>
                        </m:num>
                        <m:den>
                          <m:sSub>
                            <m:sSubPr>
                              <m:ctrlPr>
                                <a:rPr lang="cs-CZ" sz="2400" b="1" i="1">
                                  <a:solidFill>
                                    <a:schemeClr val="tx1"/>
                                  </a:solidFill>
                                  <a:latin typeface="Cambria Math" panose="02040503050406030204" pitchFamily="18" charset="0"/>
                                  <a:cs typeface="Times New Roman" panose="02020603050405020304" pitchFamily="18" charset="0"/>
                                </a:rPr>
                              </m:ctrlPr>
                            </m:sSubPr>
                            <m:e>
                              <m:r>
                                <a:rPr lang="cs-CZ" sz="2400" b="1" i="1">
                                  <a:solidFill>
                                    <a:schemeClr val="tx1"/>
                                  </a:solidFill>
                                  <a:latin typeface="Cambria Math" panose="02040503050406030204" pitchFamily="18" charset="0"/>
                                  <a:cs typeface="Times New Roman" panose="02020603050405020304" pitchFamily="18" charset="0"/>
                                </a:rPr>
                                <m:t>𝑨𝑷</m:t>
                              </m:r>
                            </m:e>
                            <m:sub>
                              <m:r>
                                <a:rPr lang="cs-CZ" sz="2400" b="1" i="1">
                                  <a:solidFill>
                                    <a:schemeClr val="tx1"/>
                                  </a:solidFill>
                                  <a:latin typeface="Cambria Math" panose="02040503050406030204" pitchFamily="18" charset="0"/>
                                  <a:cs typeface="Times New Roman" panose="02020603050405020304" pitchFamily="18" charset="0"/>
                                </a:rPr>
                                <m:t>𝑲</m:t>
                              </m:r>
                            </m:sub>
                          </m:sSub>
                        </m:den>
                      </m:f>
                    </m:oMath>
                  </m:oMathPara>
                </a14:m>
                <a:endParaRPr lang="cs-CZ" sz="2400" b="1" noProof="0" dirty="0">
                  <a:solidFill>
                    <a:schemeClr val="tx1"/>
                  </a:solidFill>
                  <a:effectLst/>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Ø"/>
                </a:pPr>
                <a:r>
                  <a:rPr lang="cs-CZ" sz="2400" b="1" noProof="0" dirty="0">
                    <a:solidFill>
                      <a:srgbClr val="FF0000"/>
                    </a:solidFill>
                    <a:effectLst/>
                    <a:latin typeface="Times New Roman" panose="02020603050405020304" pitchFamily="18" charset="0"/>
                    <a:cs typeface="Times New Roman" panose="02020603050405020304" pitchFamily="18" charset="0"/>
                  </a:rPr>
                  <a:t>Q/K </a:t>
                </a:r>
                <a:r>
                  <a:rPr lang="cs-CZ" sz="2400" b="1" noProof="0" dirty="0">
                    <a:solidFill>
                      <a:schemeClr val="tx1"/>
                    </a:solidFill>
                    <a:effectLst/>
                    <a:latin typeface="Times New Roman" panose="02020603050405020304" pitchFamily="18" charset="0"/>
                    <a:cs typeface="Times New Roman" panose="02020603050405020304" pitchFamily="18" charset="0"/>
                  </a:rPr>
                  <a:t>– kolik výstupu připadá na jednotku kapitálu = průměrný produkt kapitálu (AP</a:t>
                </a:r>
                <a:r>
                  <a:rPr lang="cs-CZ" sz="1900" b="1" noProof="0" dirty="0">
                    <a:solidFill>
                      <a:schemeClr val="tx1"/>
                    </a:solidFill>
                    <a:effectLst/>
                    <a:latin typeface="Times New Roman" panose="02020603050405020304" pitchFamily="18" charset="0"/>
                    <a:cs typeface="Times New Roman" panose="02020603050405020304" pitchFamily="18" charset="0"/>
                  </a:rPr>
                  <a:t>K</a:t>
                </a:r>
                <a:r>
                  <a:rPr lang="cs-CZ" sz="2400" b="1" noProof="0" dirty="0">
                    <a:solidFill>
                      <a:schemeClr val="tx1"/>
                    </a:solidFill>
                    <a:effectLst/>
                    <a:latin typeface="Times New Roman" panose="02020603050405020304" pitchFamily="18" charset="0"/>
                    <a:cs typeface="Times New Roman" panose="02020603050405020304" pitchFamily="18" charset="0"/>
                  </a:rPr>
                  <a:t>). </a:t>
                </a:r>
              </a:p>
              <a:p>
                <a:pPr marL="342900" algn="just">
                  <a:lnSpc>
                    <a:spcPct val="115000"/>
                  </a:lnSpc>
                  <a:buFont typeface="Wingdings" panose="05000000000000000000" pitchFamily="2" charset="2"/>
                  <a:buChar char="Ø"/>
                </a:pPr>
                <a:r>
                  <a:rPr lang="cs-CZ" sz="2400" b="1" noProof="0" dirty="0">
                    <a:solidFill>
                      <a:schemeClr val="tx1"/>
                    </a:solidFill>
                    <a:effectLst/>
                    <a:latin typeface="Times New Roman" panose="02020603050405020304" pitchFamily="18" charset="0"/>
                    <a:cs typeface="Times New Roman" panose="02020603050405020304" pitchFamily="18" charset="0"/>
                  </a:rPr>
                  <a:t>Vztah </a:t>
                </a:r>
                <a:r>
                  <a:rPr lang="cs-CZ" sz="2400" b="1" noProof="0" dirty="0">
                    <a:solidFill>
                      <a:srgbClr val="FF0000"/>
                    </a:solidFill>
                    <a:effectLst/>
                    <a:latin typeface="Times New Roman" panose="02020603050405020304" pitchFamily="18" charset="0"/>
                    <a:cs typeface="Times New Roman" panose="02020603050405020304" pitchFamily="18" charset="0"/>
                  </a:rPr>
                  <a:t>K/Q </a:t>
                </a:r>
                <a:r>
                  <a:rPr lang="cs-CZ" sz="2400" b="1" noProof="0" dirty="0">
                    <a:solidFill>
                      <a:schemeClr val="tx1"/>
                    </a:solidFill>
                    <a:effectLst/>
                    <a:latin typeface="Times New Roman" panose="02020603050405020304" pitchFamily="18" charset="0"/>
                    <a:cs typeface="Times New Roman" panose="02020603050405020304" pitchFamily="18" charset="0"/>
                  </a:rPr>
                  <a:t>v rovnici – reciproká hodnota AP</a:t>
                </a:r>
                <a:r>
                  <a:rPr lang="cs-CZ" sz="1900" b="1" noProof="0" dirty="0">
                    <a:solidFill>
                      <a:schemeClr val="tx1"/>
                    </a:solidFill>
                    <a:effectLst/>
                    <a:latin typeface="Times New Roman" panose="02020603050405020304" pitchFamily="18" charset="0"/>
                    <a:cs typeface="Times New Roman" panose="02020603050405020304" pitchFamily="18" charset="0"/>
                  </a:rPr>
                  <a:t>K</a:t>
                </a:r>
                <a:r>
                  <a:rPr lang="cs-CZ" sz="2400" b="1" noProof="0" dirty="0">
                    <a:solidFill>
                      <a:schemeClr val="tx1"/>
                    </a:solidFill>
                    <a:effectLst/>
                    <a:latin typeface="Times New Roman" panose="02020603050405020304" pitchFamily="18" charset="0"/>
                    <a:cs typeface="Times New Roman" panose="02020603050405020304" pitchFamily="18" charset="0"/>
                  </a:rPr>
                  <a:t>, tzn. 1/APK.</a:t>
                </a:r>
              </a:p>
              <a:p>
                <a:pPr marL="342900" algn="just">
                  <a:lnSpc>
                    <a:spcPct val="115000"/>
                  </a:lnSpc>
                  <a:buFont typeface="Wingdings" panose="05000000000000000000" pitchFamily="2" charset="2"/>
                  <a:buChar char="§"/>
                </a:pPr>
                <a:r>
                  <a:rPr lang="cs-CZ" sz="2400" b="1" noProof="0" dirty="0">
                    <a:solidFill>
                      <a:schemeClr val="tx1"/>
                    </a:solidFill>
                    <a:effectLst/>
                    <a:latin typeface="Times New Roman" panose="02020603050405020304" pitchFamily="18" charset="0"/>
                    <a:cs typeface="Times New Roman" panose="02020603050405020304" pitchFamily="18" charset="0"/>
                  </a:rPr>
                  <a:t>Výše fixních nákladů – konstantní</a:t>
                </a:r>
                <a:r>
                  <a:rPr lang="cs-CZ" sz="2400" b="1" noProof="0" dirty="0">
                    <a:solidFill>
                      <a:schemeClr val="tx1"/>
                    </a:solidFill>
                    <a:effectLst/>
                    <a:cs typeface="Times New Roman" panose="02020603050405020304" pitchFamily="18" charset="0"/>
                  </a:rPr>
                  <a:t> </a:t>
                </a:r>
                <a14:m>
                  <m:oMath xmlns:m="http://schemas.openxmlformats.org/officeDocument/2006/math">
                    <m:r>
                      <a:rPr lang="cs-CZ" sz="2400" b="1" i="0" noProof="0" smtClean="0">
                        <a:solidFill>
                          <a:schemeClr val="tx1"/>
                        </a:solidFill>
                        <a:effectLst/>
                        <a:latin typeface="Cambria Math" panose="02040503050406030204" pitchFamily="18" charset="0"/>
                        <a:cs typeface="Times New Roman" panose="02020603050405020304" pitchFamily="18" charset="0"/>
                      </a:rPr>
                      <m:t>=</m:t>
                    </m:r>
                    <m:r>
                      <a:rPr lang="cs-CZ" sz="2400" b="1" i="1" noProof="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&gt;</m:t>
                    </m:r>
                    <m:r>
                      <a:rPr lang="cs-CZ" sz="2400" b="1" i="1" noProof="0" smtClean="0">
                        <a:solidFill>
                          <a:srgbClr val="FF0000"/>
                        </a:solidFill>
                        <a:effectLst/>
                        <a:latin typeface="Cambria Math" panose="02040503050406030204" pitchFamily="18" charset="0"/>
                        <a:ea typeface="Cambria Math" panose="02040503050406030204" pitchFamily="18" charset="0"/>
                        <a:cs typeface="Times New Roman" panose="02020603050405020304" pitchFamily="18" charset="0"/>
                      </a:rPr>
                      <m:t>𝒑𝒐𝒌𝒍𝒆𝒔</m:t>
                    </m:r>
                    <m:r>
                      <a:rPr lang="cs-CZ" sz="2400" b="1" i="1" noProof="0" smtClean="0">
                        <a:solidFill>
                          <a:srgbClr val="FF0000"/>
                        </a:solidFill>
                        <a:effectLst/>
                        <a:latin typeface="Cambria Math" panose="02040503050406030204" pitchFamily="18" charset="0"/>
                        <a:ea typeface="Cambria Math" panose="02040503050406030204" pitchFamily="18" charset="0"/>
                        <a:cs typeface="Times New Roman" panose="02020603050405020304" pitchFamily="18" charset="0"/>
                      </a:rPr>
                      <m:t> </m:t>
                    </m:r>
                    <m:r>
                      <a:rPr lang="cs-CZ" sz="2400" b="1" i="1" noProof="0" smtClean="0">
                        <a:solidFill>
                          <a:srgbClr val="FF0000"/>
                        </a:solidFill>
                        <a:effectLst/>
                        <a:latin typeface="Cambria Math" panose="02040503050406030204" pitchFamily="18" charset="0"/>
                        <a:cs typeface="Times New Roman" panose="02020603050405020304" pitchFamily="18" charset="0"/>
                      </a:rPr>
                      <m:t>𝑨𝑭𝑪</m:t>
                    </m:r>
                    <m:r>
                      <a:rPr lang="cs-CZ" sz="2400" b="1" i="1" noProof="0" smtClean="0">
                        <a:solidFill>
                          <a:srgbClr val="FF0000"/>
                        </a:solidFill>
                        <a:effectLst/>
                        <a:latin typeface="Cambria Math" panose="02040503050406030204" pitchFamily="18" charset="0"/>
                        <a:cs typeface="Times New Roman" panose="02020603050405020304" pitchFamily="18" charset="0"/>
                      </a:rPr>
                      <m:t> </m:t>
                    </m:r>
                  </m:oMath>
                </a14:m>
                <a:r>
                  <a:rPr lang="cs-CZ" sz="2400" b="1" noProof="0" dirty="0">
                    <a:solidFill>
                      <a:srgbClr val="FF0000"/>
                    </a:solidFill>
                    <a:effectLst/>
                    <a:latin typeface="Times New Roman" panose="02020603050405020304" pitchFamily="18" charset="0"/>
                    <a:cs typeface="Times New Roman" panose="02020603050405020304" pitchFamily="18" charset="0"/>
                  </a:rPr>
                  <a:t>s růstem výstupu </a:t>
                </a:r>
                <a14:m>
                  <m:oMath xmlns:m="http://schemas.openxmlformats.org/officeDocument/2006/math">
                    <m:r>
                      <a:rPr lang="cs-CZ" sz="2400" b="1">
                        <a:solidFill>
                          <a:schemeClr val="tx1"/>
                        </a:solidFill>
                        <a:latin typeface="Cambria Math" panose="02040503050406030204" pitchFamily="18" charset="0"/>
                        <a:cs typeface="Times New Roman" panose="02020603050405020304" pitchFamily="18" charset="0"/>
                      </a:rPr>
                      <m:t>=</m:t>
                    </m:r>
                    <m:r>
                      <a:rPr lang="cs-CZ" sz="24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&gt; </m:t>
                    </m:r>
                  </m:oMath>
                </a14:m>
                <a:r>
                  <a:rPr lang="cs-CZ" sz="2400" b="1" noProof="0" dirty="0">
                    <a:solidFill>
                      <a:schemeClr val="tx1"/>
                    </a:solidFill>
                    <a:effectLst/>
                    <a:latin typeface="Times New Roman" panose="02020603050405020304" pitchFamily="18" charset="0"/>
                    <a:cs typeface="Times New Roman" panose="02020603050405020304" pitchFamily="18" charset="0"/>
                  </a:rPr>
                  <a:t>křivka AFC s růstem Q klesá a </a:t>
                </a:r>
                <a:r>
                  <a:rPr lang="cs-CZ" sz="2400" b="1" noProof="0" dirty="0">
                    <a:solidFill>
                      <a:srgbClr val="FF0000"/>
                    </a:solidFill>
                    <a:effectLst/>
                    <a:latin typeface="Times New Roman" panose="02020603050405020304" pitchFamily="18" charset="0"/>
                    <a:cs typeface="Times New Roman" panose="02020603050405020304" pitchFamily="18" charset="0"/>
                  </a:rPr>
                  <a:t>asymptoticky se přibližuje ose x. </a:t>
                </a:r>
              </a:p>
            </p:txBody>
          </p:sp>
        </mc:Choice>
        <mc:Fallback xmlns="">
          <p:sp>
            <p:nvSpPr>
              <p:cNvPr id="98" name="Google Shape;98;p14"/>
              <p:cNvSpPr txBox="1">
                <a:spLocks noGrp="1" noRot="1" noChangeAspect="1" noMove="1" noResize="1" noEditPoints="1" noAdjustHandles="1" noChangeArrowheads="1" noChangeShapeType="1" noTextEdit="1"/>
              </p:cNvSpPr>
              <p:nvPr>
                <p:ph type="body" idx="1"/>
              </p:nvPr>
            </p:nvSpPr>
            <p:spPr>
              <a:xfrm>
                <a:off x="205740" y="1062243"/>
                <a:ext cx="11716184" cy="5278173"/>
              </a:xfrm>
              <a:prstGeom prst="rect">
                <a:avLst/>
              </a:prstGeom>
              <a:blipFill>
                <a:blip r:embed="rId3"/>
                <a:stretch>
                  <a:fillRect l="-364" r="-676" b="-462"/>
                </a:stretch>
              </a:blipFill>
              <a:ln>
                <a:noFill/>
              </a:ln>
            </p:spPr>
            <p:txBody>
              <a:bodyPr/>
              <a:lstStyle/>
              <a:p>
                <a:r>
                  <a:rPr lang="en-GB">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3154680" y="422044"/>
            <a:ext cx="8767244" cy="631690"/>
          </a:xfrm>
        </p:spPr>
        <p:txBody>
          <a:bodyPr>
            <a:noAutofit/>
          </a:bodyPr>
          <a:lstStyle/>
          <a:p>
            <a:r>
              <a:rPr lang="cs-CZ" sz="2800" b="1" dirty="0">
                <a:solidFill>
                  <a:srgbClr val="FF0000"/>
                </a:solidFill>
              </a:rPr>
              <a:t>Náklady v krátkém období</a:t>
            </a:r>
          </a:p>
        </p:txBody>
      </p:sp>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205740" y="1157783"/>
                <a:ext cx="11716184" cy="5368747"/>
              </a:xfrm>
              <a:prstGeom prst="rect">
                <a:avLst/>
              </a:prstGeom>
              <a:noFill/>
              <a:ln>
                <a:noFill/>
              </a:ln>
            </p:spPr>
            <p:txBody>
              <a:bodyPr spcFirstLastPara="1" wrap="square" lIns="91425" tIns="45700" rIns="91425" bIns="45700" anchor="t" anchorCtr="0">
                <a:normAutofit fontScale="92500" lnSpcReduction="10000"/>
              </a:bodyPr>
              <a:lstStyle/>
              <a:p>
                <a:pPr indent="-457200" algn="just">
                  <a:lnSpc>
                    <a:spcPct val="115000"/>
                  </a:lnSpc>
                  <a:buFont typeface="+mj-lt"/>
                  <a:buAutoNum type="alphaUcPeriod" startAt="2"/>
                </a:pPr>
                <a:r>
                  <a:rPr lang="cs-CZ" sz="28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Průměrné variabilní náklady </a:t>
                </a:r>
                <a:r>
                  <a:rPr lang="cs-CZ" sz="2800" b="1" noProof="0" dirty="0">
                    <a:solidFill>
                      <a:schemeClr val="tx1"/>
                    </a:solidFill>
                    <a:effectLst/>
                    <a:latin typeface="Times New Roman" panose="02020603050405020304" pitchFamily="18" charset="0"/>
                    <a:cs typeface="Times New Roman" panose="02020603050405020304" pitchFamily="18" charset="0"/>
                  </a:rPr>
                  <a:t>(</a:t>
                </a:r>
                <a:r>
                  <a:rPr lang="cs-CZ" sz="2800" b="1" noProof="0" dirty="0" err="1">
                    <a:solidFill>
                      <a:schemeClr val="tx1"/>
                    </a:solidFill>
                    <a:effectLst/>
                    <a:latin typeface="Times New Roman" panose="02020603050405020304" pitchFamily="18" charset="0"/>
                    <a:cs typeface="Times New Roman" panose="02020603050405020304" pitchFamily="18" charset="0"/>
                  </a:rPr>
                  <a:t>Average</a:t>
                </a:r>
                <a:r>
                  <a:rPr lang="cs-CZ" sz="2800" b="1" noProof="0" dirty="0">
                    <a:solidFill>
                      <a:schemeClr val="tx1"/>
                    </a:solidFill>
                    <a:effectLst/>
                    <a:latin typeface="Times New Roman" panose="02020603050405020304" pitchFamily="18" charset="0"/>
                    <a:cs typeface="Times New Roman" panose="02020603050405020304" pitchFamily="18" charset="0"/>
                  </a:rPr>
                  <a:t> </a:t>
                </a:r>
                <a:r>
                  <a:rPr lang="cs-CZ" sz="2800" b="1" noProof="0" dirty="0" err="1">
                    <a:solidFill>
                      <a:schemeClr val="tx1"/>
                    </a:solidFill>
                    <a:effectLst/>
                    <a:latin typeface="Times New Roman" panose="02020603050405020304" pitchFamily="18" charset="0"/>
                    <a:cs typeface="Times New Roman" panose="02020603050405020304" pitchFamily="18" charset="0"/>
                  </a:rPr>
                  <a:t>Variable</a:t>
                </a:r>
                <a:r>
                  <a:rPr lang="cs-CZ" sz="2800" b="1" noProof="0" dirty="0">
                    <a:solidFill>
                      <a:schemeClr val="tx1"/>
                    </a:solidFill>
                    <a:effectLst/>
                    <a:latin typeface="Times New Roman" panose="02020603050405020304" pitchFamily="18" charset="0"/>
                    <a:cs typeface="Times New Roman" panose="02020603050405020304" pitchFamily="18" charset="0"/>
                  </a:rPr>
                  <a:t> </a:t>
                </a:r>
                <a:r>
                  <a:rPr lang="cs-CZ" sz="2800" b="1" noProof="0" dirty="0" err="1">
                    <a:solidFill>
                      <a:schemeClr val="tx1"/>
                    </a:solidFill>
                    <a:effectLst/>
                    <a:latin typeface="Times New Roman" panose="02020603050405020304" pitchFamily="18" charset="0"/>
                    <a:cs typeface="Times New Roman" panose="02020603050405020304" pitchFamily="18" charset="0"/>
                  </a:rPr>
                  <a:t>Costs</a:t>
                </a:r>
                <a:r>
                  <a:rPr lang="cs-CZ" sz="2800" b="1" noProof="0" dirty="0">
                    <a:solidFill>
                      <a:schemeClr val="tx1"/>
                    </a:solidFill>
                    <a:effectLst/>
                    <a:latin typeface="Times New Roman" panose="02020603050405020304" pitchFamily="18" charset="0"/>
                    <a:cs typeface="Times New Roman" panose="02020603050405020304" pitchFamily="18" charset="0"/>
                  </a:rPr>
                  <a:t>, AVC): variabilní náklady na jednotku výstupu:</a:t>
                </a:r>
              </a:p>
              <a:p>
                <a:pPr marL="0" indent="0" algn="ctr">
                  <a:lnSpc>
                    <a:spcPct val="115000"/>
                  </a:lnSpc>
                  <a:buNone/>
                </a:pPr>
                <a14:m>
                  <m:oMathPara xmlns:m="http://schemas.openxmlformats.org/officeDocument/2006/math">
                    <m:oMathParaPr>
                      <m:jc m:val="centerGroup"/>
                    </m:oMathParaPr>
                    <m:oMath xmlns:m="http://schemas.openxmlformats.org/officeDocument/2006/math">
                      <m:r>
                        <a:rPr lang="cs-CZ" sz="2800" b="1" i="1" noProof="0" smtClean="0">
                          <a:solidFill>
                            <a:schemeClr val="tx1"/>
                          </a:solidFill>
                          <a:effectLst/>
                          <a:latin typeface="Cambria Math" panose="02040503050406030204" pitchFamily="18" charset="0"/>
                          <a:cs typeface="Times New Roman" panose="02020603050405020304" pitchFamily="18" charset="0"/>
                        </a:rPr>
                        <m:t>𝑨𝑽𝑪</m:t>
                      </m:r>
                      <m:r>
                        <a:rPr lang="cs-CZ" sz="2800" b="1" i="1" noProof="0" smtClean="0">
                          <a:solidFill>
                            <a:schemeClr val="tx1"/>
                          </a:solidFill>
                          <a:effectLst/>
                          <a:latin typeface="Cambria Math" panose="02040503050406030204" pitchFamily="18" charset="0"/>
                          <a:cs typeface="Times New Roman" panose="02020603050405020304" pitchFamily="18" charset="0"/>
                        </a:rPr>
                        <m:t> = </m:t>
                      </m:r>
                      <m:f>
                        <m:fPr>
                          <m:ctrlPr>
                            <a:rPr lang="cs-CZ" sz="2800" b="1" i="1" noProof="0" smtClean="0">
                              <a:solidFill>
                                <a:schemeClr val="tx1"/>
                              </a:solidFill>
                              <a:effectLst/>
                              <a:latin typeface="Cambria Math" panose="02040503050406030204" pitchFamily="18" charset="0"/>
                              <a:cs typeface="Times New Roman" panose="02020603050405020304" pitchFamily="18" charset="0"/>
                            </a:rPr>
                          </m:ctrlPr>
                        </m:fPr>
                        <m:num>
                          <m:r>
                            <a:rPr lang="cs-CZ" sz="2800" b="1" i="1" noProof="0" smtClean="0">
                              <a:solidFill>
                                <a:schemeClr val="tx1"/>
                              </a:solidFill>
                              <a:effectLst/>
                              <a:latin typeface="Cambria Math" panose="02040503050406030204" pitchFamily="18" charset="0"/>
                              <a:cs typeface="Times New Roman" panose="02020603050405020304" pitchFamily="18" charset="0"/>
                            </a:rPr>
                            <m:t>𝑽𝑪</m:t>
                          </m:r>
                        </m:num>
                        <m:den>
                          <m:r>
                            <a:rPr lang="cs-CZ" sz="2800" b="1" i="1" noProof="0" smtClean="0">
                              <a:solidFill>
                                <a:schemeClr val="tx1"/>
                              </a:solidFill>
                              <a:effectLst/>
                              <a:latin typeface="Cambria Math" panose="02040503050406030204" pitchFamily="18" charset="0"/>
                              <a:cs typeface="Times New Roman" panose="02020603050405020304" pitchFamily="18" charset="0"/>
                            </a:rPr>
                            <m:t>𝑸</m:t>
                          </m:r>
                        </m:den>
                      </m:f>
                      <m:r>
                        <a:rPr lang="cs-CZ" sz="2800" b="1" i="1" noProof="0" smtClean="0">
                          <a:solidFill>
                            <a:schemeClr val="tx1"/>
                          </a:solidFill>
                          <a:effectLst/>
                          <a:latin typeface="Cambria Math" panose="02040503050406030204" pitchFamily="18" charset="0"/>
                          <a:cs typeface="Times New Roman" panose="02020603050405020304" pitchFamily="18" charset="0"/>
                        </a:rPr>
                        <m:t>=</m:t>
                      </m:r>
                      <m:f>
                        <m:fPr>
                          <m:ctrlPr>
                            <a:rPr lang="cs-CZ" sz="2800" b="1" i="1" noProof="0" smtClean="0">
                              <a:solidFill>
                                <a:schemeClr val="tx1"/>
                              </a:solidFill>
                              <a:effectLst/>
                              <a:latin typeface="Cambria Math" panose="02040503050406030204" pitchFamily="18" charset="0"/>
                              <a:cs typeface="Times New Roman" panose="02020603050405020304" pitchFamily="18" charset="0"/>
                            </a:rPr>
                          </m:ctrlPr>
                        </m:fPr>
                        <m:num>
                          <m:r>
                            <a:rPr lang="cs-CZ" sz="2800" b="1" i="1" noProof="0" smtClean="0">
                              <a:solidFill>
                                <a:schemeClr val="tx1"/>
                              </a:solidFill>
                              <a:effectLst/>
                              <a:latin typeface="Cambria Math" panose="02040503050406030204" pitchFamily="18" charset="0"/>
                              <a:cs typeface="Times New Roman" panose="02020603050405020304" pitchFamily="18" charset="0"/>
                            </a:rPr>
                            <m:t>𝒘</m:t>
                          </m:r>
                          <m:r>
                            <a:rPr lang="cs-CZ" sz="2800" b="1" i="1" noProof="0" smtClean="0">
                              <a:solidFill>
                                <a:schemeClr val="tx1"/>
                              </a:solidFill>
                              <a:effectLst/>
                              <a:latin typeface="Cambria Math" panose="02040503050406030204" pitchFamily="18" charset="0"/>
                              <a:cs typeface="Times New Roman" panose="02020603050405020304" pitchFamily="18" charset="0"/>
                            </a:rPr>
                            <m:t>.</m:t>
                          </m:r>
                          <m:r>
                            <a:rPr lang="cs-CZ" sz="2800" b="1" i="1" noProof="0" smtClean="0">
                              <a:solidFill>
                                <a:schemeClr val="tx1"/>
                              </a:solidFill>
                              <a:effectLst/>
                              <a:latin typeface="Cambria Math" panose="02040503050406030204" pitchFamily="18" charset="0"/>
                              <a:cs typeface="Times New Roman" panose="02020603050405020304" pitchFamily="18" charset="0"/>
                            </a:rPr>
                            <m:t>𝑳</m:t>
                          </m:r>
                        </m:num>
                        <m:den>
                          <m:r>
                            <a:rPr lang="cs-CZ" sz="2800" b="1" i="1" noProof="0" smtClean="0">
                              <a:solidFill>
                                <a:schemeClr val="tx1"/>
                              </a:solidFill>
                              <a:effectLst/>
                              <a:latin typeface="Cambria Math" panose="02040503050406030204" pitchFamily="18" charset="0"/>
                              <a:cs typeface="Times New Roman" panose="02020603050405020304" pitchFamily="18" charset="0"/>
                            </a:rPr>
                            <m:t>𝑸</m:t>
                          </m:r>
                        </m:den>
                      </m:f>
                      <m:r>
                        <a:rPr lang="cs-CZ" sz="2800" b="1" i="1" noProof="0" smtClean="0">
                          <a:solidFill>
                            <a:schemeClr val="tx1"/>
                          </a:solidFill>
                          <a:effectLst/>
                          <a:latin typeface="Cambria Math" panose="02040503050406030204" pitchFamily="18" charset="0"/>
                          <a:cs typeface="Times New Roman" panose="02020603050405020304" pitchFamily="18" charset="0"/>
                        </a:rPr>
                        <m:t>=</m:t>
                      </m:r>
                      <m:r>
                        <a:rPr lang="cs-CZ" sz="2800" b="1" i="1" noProof="0" smtClean="0">
                          <a:solidFill>
                            <a:schemeClr val="tx1"/>
                          </a:solidFill>
                          <a:effectLst/>
                          <a:latin typeface="Cambria Math" panose="02040503050406030204" pitchFamily="18" charset="0"/>
                          <a:cs typeface="Times New Roman" panose="02020603050405020304" pitchFamily="18" charset="0"/>
                        </a:rPr>
                        <m:t>𝒘</m:t>
                      </m:r>
                      <m:r>
                        <a:rPr lang="cs-CZ" sz="2800" b="1" i="1" noProof="0" smtClean="0">
                          <a:solidFill>
                            <a:schemeClr val="tx1"/>
                          </a:solidFill>
                          <a:effectLst/>
                          <a:latin typeface="Cambria Math" panose="02040503050406030204" pitchFamily="18" charset="0"/>
                          <a:cs typeface="Times New Roman" panose="02020603050405020304" pitchFamily="18" charset="0"/>
                        </a:rPr>
                        <m:t>.</m:t>
                      </m:r>
                      <m:f>
                        <m:fPr>
                          <m:ctrlPr>
                            <a:rPr lang="cs-CZ" sz="2800" b="1" i="1" noProof="0" smtClean="0">
                              <a:solidFill>
                                <a:schemeClr val="tx1"/>
                              </a:solidFill>
                              <a:effectLst/>
                              <a:latin typeface="Cambria Math" panose="02040503050406030204" pitchFamily="18" charset="0"/>
                              <a:cs typeface="Times New Roman" panose="02020603050405020304" pitchFamily="18" charset="0"/>
                            </a:rPr>
                          </m:ctrlPr>
                        </m:fPr>
                        <m:num>
                          <m:r>
                            <a:rPr lang="cs-CZ" sz="2800" b="1" i="1" noProof="0" smtClean="0">
                              <a:solidFill>
                                <a:schemeClr val="tx1"/>
                              </a:solidFill>
                              <a:effectLst/>
                              <a:latin typeface="Cambria Math" panose="02040503050406030204" pitchFamily="18" charset="0"/>
                              <a:cs typeface="Times New Roman" panose="02020603050405020304" pitchFamily="18" charset="0"/>
                            </a:rPr>
                            <m:t>𝟏</m:t>
                          </m:r>
                        </m:num>
                        <m:den>
                          <m:sSub>
                            <m:sSubPr>
                              <m:ctrlPr>
                                <a:rPr lang="cs-CZ" sz="2800" b="1" i="1" noProof="0" smtClean="0">
                                  <a:solidFill>
                                    <a:schemeClr val="tx1"/>
                                  </a:solidFill>
                                  <a:effectLst/>
                                  <a:latin typeface="Cambria Math" panose="02040503050406030204" pitchFamily="18" charset="0"/>
                                  <a:cs typeface="Times New Roman" panose="02020603050405020304" pitchFamily="18" charset="0"/>
                                </a:rPr>
                              </m:ctrlPr>
                            </m:sSubPr>
                            <m:e>
                              <m:r>
                                <a:rPr lang="cs-CZ" sz="2800" b="1" i="1" noProof="0" smtClean="0">
                                  <a:solidFill>
                                    <a:schemeClr val="tx1"/>
                                  </a:solidFill>
                                  <a:effectLst/>
                                  <a:latin typeface="Cambria Math" panose="02040503050406030204" pitchFamily="18" charset="0"/>
                                  <a:cs typeface="Times New Roman" panose="02020603050405020304" pitchFamily="18" charset="0"/>
                                </a:rPr>
                                <m:t>𝑨𝑷</m:t>
                              </m:r>
                            </m:e>
                            <m:sub>
                              <m:r>
                                <a:rPr lang="cs-CZ" sz="2800" b="1" i="1" noProof="0" smtClean="0">
                                  <a:solidFill>
                                    <a:schemeClr val="tx1"/>
                                  </a:solidFill>
                                  <a:effectLst/>
                                  <a:latin typeface="Cambria Math" panose="02040503050406030204" pitchFamily="18" charset="0"/>
                                  <a:cs typeface="Times New Roman" panose="02020603050405020304" pitchFamily="18" charset="0"/>
                                </a:rPr>
                                <m:t>𝑳</m:t>
                              </m:r>
                            </m:sub>
                          </m:sSub>
                        </m:den>
                      </m:f>
                      <m:r>
                        <a:rPr lang="cs-CZ" sz="2800" b="1" i="1" noProof="0" smtClean="0">
                          <a:solidFill>
                            <a:schemeClr val="tx1"/>
                          </a:solidFill>
                          <a:effectLst/>
                          <a:latin typeface="Cambria Math" panose="02040503050406030204" pitchFamily="18" charset="0"/>
                          <a:cs typeface="Times New Roman" panose="02020603050405020304" pitchFamily="18" charset="0"/>
                        </a:rPr>
                        <m:t>=</m:t>
                      </m:r>
                      <m:f>
                        <m:fPr>
                          <m:ctrlPr>
                            <a:rPr lang="cs-CZ" sz="2800" b="1" i="1">
                              <a:solidFill>
                                <a:schemeClr val="tx1"/>
                              </a:solidFill>
                              <a:latin typeface="Cambria Math" panose="02040503050406030204" pitchFamily="18" charset="0"/>
                              <a:cs typeface="Times New Roman" panose="02020603050405020304" pitchFamily="18" charset="0"/>
                            </a:rPr>
                          </m:ctrlPr>
                        </m:fPr>
                        <m:num>
                          <m:r>
                            <a:rPr lang="cs-CZ" sz="2800" b="1" i="1" smtClean="0">
                              <a:solidFill>
                                <a:schemeClr val="tx1"/>
                              </a:solidFill>
                              <a:latin typeface="Cambria Math" panose="02040503050406030204" pitchFamily="18" charset="0"/>
                              <a:cs typeface="Times New Roman" panose="02020603050405020304" pitchFamily="18" charset="0"/>
                            </a:rPr>
                            <m:t>𝑾</m:t>
                          </m:r>
                        </m:num>
                        <m:den>
                          <m:sSub>
                            <m:sSubPr>
                              <m:ctrlPr>
                                <a:rPr lang="cs-CZ" sz="2800" b="1" i="1">
                                  <a:solidFill>
                                    <a:schemeClr val="tx1"/>
                                  </a:solidFill>
                                  <a:latin typeface="Cambria Math" panose="02040503050406030204" pitchFamily="18" charset="0"/>
                                  <a:cs typeface="Times New Roman" panose="02020603050405020304" pitchFamily="18" charset="0"/>
                                </a:rPr>
                              </m:ctrlPr>
                            </m:sSubPr>
                            <m:e>
                              <m:r>
                                <a:rPr lang="cs-CZ" sz="2800" b="1" i="1">
                                  <a:solidFill>
                                    <a:schemeClr val="tx1"/>
                                  </a:solidFill>
                                  <a:latin typeface="Cambria Math" panose="02040503050406030204" pitchFamily="18" charset="0"/>
                                  <a:cs typeface="Times New Roman" panose="02020603050405020304" pitchFamily="18" charset="0"/>
                                </a:rPr>
                                <m:t>𝑨𝑷</m:t>
                              </m:r>
                            </m:e>
                            <m:sub>
                              <m:r>
                                <a:rPr lang="cs-CZ" sz="2800" b="1" i="1" smtClean="0">
                                  <a:solidFill>
                                    <a:schemeClr val="tx1"/>
                                  </a:solidFill>
                                  <a:latin typeface="Cambria Math" panose="02040503050406030204" pitchFamily="18" charset="0"/>
                                  <a:cs typeface="Times New Roman" panose="02020603050405020304" pitchFamily="18" charset="0"/>
                                </a:rPr>
                                <m:t>𝑳</m:t>
                              </m:r>
                            </m:sub>
                          </m:sSub>
                        </m:den>
                      </m:f>
                    </m:oMath>
                  </m:oMathPara>
                </a14:m>
                <a:endParaRPr lang="cs-CZ" sz="2800" b="1" noProof="0" dirty="0">
                  <a:solidFill>
                    <a:schemeClr val="tx1"/>
                  </a:solidFill>
                  <a:effectLst/>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Ø"/>
                </a:pPr>
                <a:r>
                  <a:rPr lang="cs-CZ" sz="2800" b="1" noProof="0" dirty="0">
                    <a:solidFill>
                      <a:schemeClr val="tx1"/>
                    </a:solidFill>
                    <a:effectLst/>
                    <a:latin typeface="Times New Roman" panose="02020603050405020304" pitchFamily="18" charset="0"/>
                    <a:cs typeface="Times New Roman" panose="02020603050405020304" pitchFamily="18" charset="0"/>
                  </a:rPr>
                  <a:t>Obrácený vztah mezi vývojem </a:t>
                </a:r>
                <a14:m>
                  <m:oMath xmlns:m="http://schemas.openxmlformats.org/officeDocument/2006/math">
                    <m:r>
                      <a:rPr lang="cs-CZ" sz="2800" b="1" i="1" noProof="0" smtClean="0">
                        <a:solidFill>
                          <a:schemeClr val="tx1"/>
                        </a:solidFill>
                        <a:effectLst/>
                        <a:latin typeface="Cambria Math" panose="02040503050406030204" pitchFamily="18" charset="0"/>
                        <a:cs typeface="Times New Roman" panose="02020603050405020304" pitchFamily="18" charset="0"/>
                      </a:rPr>
                      <m:t>𝑨𝑽𝑪</m:t>
                    </m:r>
                    <m:r>
                      <a:rPr lang="cs-CZ" sz="2800" b="1" i="1" noProof="0" smtClean="0">
                        <a:solidFill>
                          <a:schemeClr val="tx1"/>
                        </a:solidFill>
                        <a:effectLst/>
                        <a:latin typeface="Cambria Math" panose="02040503050406030204" pitchFamily="18" charset="0"/>
                        <a:cs typeface="Times New Roman" panose="02020603050405020304" pitchFamily="18" charset="0"/>
                      </a:rPr>
                      <m:t> </m:t>
                    </m:r>
                  </m:oMath>
                </a14:m>
                <a:r>
                  <a:rPr lang="cs-CZ" sz="2800" b="1" noProof="0" dirty="0">
                    <a:solidFill>
                      <a:schemeClr val="tx1"/>
                    </a:solidFill>
                    <a:effectLst/>
                    <a:latin typeface="Times New Roman" panose="02020603050405020304" pitchFamily="18" charset="0"/>
                    <a:cs typeface="Times New Roman" panose="02020603050405020304" pitchFamily="18" charset="0"/>
                  </a:rPr>
                  <a:t>a průměrného produktu variabilního vstupu. </a:t>
                </a:r>
              </a:p>
              <a:p>
                <a:pPr marL="342900" algn="just">
                  <a:lnSpc>
                    <a:spcPct val="115000"/>
                  </a:lnSpc>
                  <a:buFont typeface="Wingdings" panose="05000000000000000000" pitchFamily="2" charset="2"/>
                  <a:buChar char="Ø"/>
                </a:pPr>
                <a:r>
                  <a:rPr lang="cs-CZ" sz="2800" b="1" noProof="0" dirty="0">
                    <a:solidFill>
                      <a:schemeClr val="tx1"/>
                    </a:solidFill>
                    <a:effectLst/>
                    <a:latin typeface="Times New Roman" panose="02020603050405020304" pitchFamily="18" charset="0"/>
                    <a:cs typeface="Times New Roman" panose="02020603050405020304" pitchFamily="18" charset="0"/>
                  </a:rPr>
                  <a:t>Růst produktivity práce = růst </a:t>
                </a:r>
                <a14:m>
                  <m:oMath xmlns:m="http://schemas.openxmlformats.org/officeDocument/2006/math">
                    <m:sSub>
                      <m:sSubPr>
                        <m:ctrlPr>
                          <a:rPr lang="cs-CZ" sz="2800" b="1" i="1" smtClean="0">
                            <a:solidFill>
                              <a:schemeClr val="tx1"/>
                            </a:solidFill>
                            <a:latin typeface="Cambria Math" panose="02040503050406030204" pitchFamily="18" charset="0"/>
                            <a:cs typeface="Times New Roman" panose="02020603050405020304" pitchFamily="18" charset="0"/>
                          </a:rPr>
                        </m:ctrlPr>
                      </m:sSubPr>
                      <m:e>
                        <m:r>
                          <a:rPr lang="cs-CZ" sz="2800" b="1" i="1">
                            <a:solidFill>
                              <a:schemeClr val="tx1"/>
                            </a:solidFill>
                            <a:latin typeface="Cambria Math" panose="02040503050406030204" pitchFamily="18" charset="0"/>
                            <a:cs typeface="Times New Roman" panose="02020603050405020304" pitchFamily="18" charset="0"/>
                          </a:rPr>
                          <m:t>𝑨𝑷</m:t>
                        </m:r>
                      </m:e>
                      <m:sub>
                        <m:r>
                          <a:rPr lang="cs-CZ" sz="2800" b="1" i="1" smtClean="0">
                            <a:solidFill>
                              <a:schemeClr val="tx1"/>
                            </a:solidFill>
                            <a:latin typeface="Cambria Math" panose="02040503050406030204" pitchFamily="18" charset="0"/>
                            <a:cs typeface="Times New Roman" panose="02020603050405020304" pitchFamily="18" charset="0"/>
                          </a:rPr>
                          <m:t>𝑳</m:t>
                        </m:r>
                      </m:sub>
                    </m:sSub>
                  </m:oMath>
                </a14:m>
                <a:r>
                  <a:rPr lang="cs-CZ" sz="2800" b="1" dirty="0">
                    <a:solidFill>
                      <a:schemeClr val="tx1"/>
                    </a:solidFill>
                    <a:cs typeface="Times New Roman" panose="02020603050405020304" pitchFamily="18" charset="0"/>
                  </a:rPr>
                  <a:t> </a:t>
                </a:r>
                <a14:m>
                  <m:oMath xmlns:m="http://schemas.openxmlformats.org/officeDocument/2006/math">
                    <m:r>
                      <a:rPr lang="cs-CZ" sz="2800" b="1">
                        <a:solidFill>
                          <a:schemeClr val="tx1"/>
                        </a:solidFill>
                        <a:latin typeface="Cambria Math" panose="02040503050406030204" pitchFamily="18" charset="0"/>
                        <a:cs typeface="Times New Roman" panose="02020603050405020304" pitchFamily="18" charset="0"/>
                      </a:rPr>
                      <m:t>=</m:t>
                    </m:r>
                    <m:r>
                      <a:rPr lang="cs-CZ" sz="28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&gt;</m:t>
                    </m:r>
                  </m:oMath>
                </a14:m>
                <a:r>
                  <a:rPr lang="cs-CZ" sz="2800" b="1" noProof="0" dirty="0">
                    <a:solidFill>
                      <a:schemeClr val="tx1"/>
                    </a:solidFill>
                    <a:effectLst/>
                    <a:latin typeface="Times New Roman" panose="02020603050405020304" pitchFamily="18" charset="0"/>
                    <a:cs typeface="Times New Roman" panose="02020603050405020304" pitchFamily="18" charset="0"/>
                  </a:rPr>
                  <a:t> pokles </a:t>
                </a:r>
                <a14:m>
                  <m:oMath xmlns:m="http://schemas.openxmlformats.org/officeDocument/2006/math">
                    <m:r>
                      <a:rPr lang="cs-CZ" sz="2800" b="1" i="1">
                        <a:solidFill>
                          <a:schemeClr val="tx1"/>
                        </a:solidFill>
                        <a:latin typeface="Cambria Math" panose="02040503050406030204" pitchFamily="18" charset="0"/>
                        <a:cs typeface="Times New Roman" panose="02020603050405020304" pitchFamily="18" charset="0"/>
                      </a:rPr>
                      <m:t>𝑨𝑽𝑪</m:t>
                    </m:r>
                    <m:r>
                      <a:rPr lang="cs-CZ" sz="2800" b="1" i="1">
                        <a:solidFill>
                          <a:schemeClr val="tx1"/>
                        </a:solidFill>
                        <a:latin typeface="Cambria Math" panose="02040503050406030204" pitchFamily="18" charset="0"/>
                        <a:cs typeface="Times New Roman" panose="02020603050405020304" pitchFamily="18" charset="0"/>
                      </a:rPr>
                      <m:t> </m:t>
                    </m:r>
                  </m:oMath>
                </a14:m>
                <a:r>
                  <a:rPr lang="cs-CZ" sz="2800" b="1" noProof="0" dirty="0">
                    <a:solidFill>
                      <a:schemeClr val="tx1"/>
                    </a:solidFill>
                    <a:effectLst/>
                    <a:latin typeface="Times New Roman" panose="02020603050405020304" pitchFamily="18" charset="0"/>
                    <a:cs typeface="Times New Roman" panose="02020603050405020304" pitchFamily="18" charset="0"/>
                  </a:rPr>
                  <a:t>za předpokladu konstantní mzdové sazby a opačně </a:t>
                </a:r>
                <a14:m>
                  <m:oMath xmlns:m="http://schemas.openxmlformats.org/officeDocument/2006/math">
                    <m:r>
                      <a:rPr lang="cs-CZ" sz="2800" b="1">
                        <a:solidFill>
                          <a:schemeClr val="tx1"/>
                        </a:solidFill>
                        <a:latin typeface="Cambria Math" panose="02040503050406030204" pitchFamily="18" charset="0"/>
                        <a:cs typeface="Times New Roman" panose="02020603050405020304" pitchFamily="18" charset="0"/>
                      </a:rPr>
                      <m:t>=</m:t>
                    </m:r>
                    <m:r>
                      <a:rPr lang="cs-CZ" sz="28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&gt; </m:t>
                    </m:r>
                  </m:oMath>
                </a14:m>
                <a:r>
                  <a:rPr lang="cs-CZ" sz="2800" b="1" dirty="0">
                    <a:solidFill>
                      <a:schemeClr val="tx1"/>
                    </a:solidFill>
                    <a:latin typeface="Times New Roman" panose="02020603050405020304" pitchFamily="18" charset="0"/>
                    <a:cs typeface="Times New Roman" panose="02020603050405020304" pitchFamily="18" charset="0"/>
                  </a:rPr>
                  <a:t>tvar písmene „U“ k</a:t>
                </a:r>
                <a:r>
                  <a:rPr lang="cs-CZ" sz="2800" b="1" noProof="0" dirty="0" err="1">
                    <a:solidFill>
                      <a:schemeClr val="tx1"/>
                    </a:solidFill>
                    <a:effectLst/>
                    <a:latin typeface="Times New Roman" panose="02020603050405020304" pitchFamily="18" charset="0"/>
                    <a:cs typeface="Times New Roman" panose="02020603050405020304" pitchFamily="18" charset="0"/>
                  </a:rPr>
                  <a:t>řivky</a:t>
                </a:r>
                <a:r>
                  <a:rPr lang="cs-CZ" sz="2800" b="1" noProof="0" dirty="0">
                    <a:solidFill>
                      <a:schemeClr val="tx1"/>
                    </a:solidFill>
                    <a:effectLst/>
                    <a:latin typeface="Times New Roman" panose="02020603050405020304" pitchFamily="18" charset="0"/>
                    <a:cs typeface="Times New Roman" panose="02020603050405020304" pitchFamily="18" charset="0"/>
                  </a:rPr>
                  <a:t> AVC.</a:t>
                </a:r>
              </a:p>
              <a:p>
                <a:pPr marL="342900" algn="just">
                  <a:lnSpc>
                    <a:spcPct val="115000"/>
                  </a:lnSpc>
                  <a:buFont typeface="Wingdings" panose="05000000000000000000" pitchFamily="2" charset="2"/>
                  <a:buChar char="ü"/>
                </a:pPr>
                <a:endParaRPr lang="cs-CZ" sz="2800" b="1" noProof="0" dirty="0">
                  <a:solidFill>
                    <a:schemeClr val="tx1"/>
                  </a:solidFill>
                  <a:effectLst/>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ü"/>
                </a:pPr>
                <a:r>
                  <a:rPr lang="cs-CZ" sz="2800" b="1" noProof="0" dirty="0">
                    <a:solidFill>
                      <a:srgbClr val="FF0000"/>
                    </a:solidFill>
                    <a:effectLst/>
                    <a:latin typeface="Times New Roman" panose="02020603050405020304" pitchFamily="18" charset="0"/>
                    <a:cs typeface="Times New Roman" panose="02020603050405020304" pitchFamily="18" charset="0"/>
                  </a:rPr>
                  <a:t>Vertikální součet křivek AFC a AVC pro každou velikost výstupu</a:t>
                </a:r>
                <a:r>
                  <a:rPr lang="cs-CZ" sz="2800" b="1" noProof="0" dirty="0">
                    <a:solidFill>
                      <a:schemeClr val="tx1"/>
                    </a:solidFill>
                    <a:effectLst/>
                    <a:latin typeface="Times New Roman" panose="02020603050405020304" pitchFamily="18" charset="0"/>
                    <a:cs typeface="Times New Roman" panose="02020603050405020304" pitchFamily="18" charset="0"/>
                  </a:rPr>
                  <a:t>:</a:t>
                </a:r>
              </a:p>
              <a:p>
                <a:pPr marL="0" indent="0" algn="ctr">
                  <a:lnSpc>
                    <a:spcPct val="115000"/>
                  </a:lnSpc>
                  <a:buNone/>
                </a:pPr>
                <a14:m>
                  <m:oMathPara xmlns:m="http://schemas.openxmlformats.org/officeDocument/2006/math">
                    <m:oMathParaPr>
                      <m:jc m:val="centerGroup"/>
                    </m:oMathParaPr>
                    <m:oMath xmlns:m="http://schemas.openxmlformats.org/officeDocument/2006/math">
                      <m:r>
                        <a:rPr lang="cs-CZ" sz="2800" b="1" i="1" noProof="0" dirty="0" smtClean="0">
                          <a:solidFill>
                            <a:srgbClr val="FF0000"/>
                          </a:solidFill>
                          <a:effectLst/>
                          <a:latin typeface="Cambria Math" panose="02040503050406030204" pitchFamily="18" charset="0"/>
                          <a:cs typeface="Times New Roman" panose="02020603050405020304" pitchFamily="18" charset="0"/>
                        </a:rPr>
                        <m:t>𝑺𝑨𝑪</m:t>
                      </m:r>
                      <m:r>
                        <a:rPr lang="cs-CZ" sz="2800" b="1" i="1" noProof="0" dirty="0" smtClean="0">
                          <a:solidFill>
                            <a:srgbClr val="FF0000"/>
                          </a:solidFill>
                          <a:effectLst/>
                          <a:latin typeface="Cambria Math" panose="02040503050406030204" pitchFamily="18" charset="0"/>
                          <a:cs typeface="Times New Roman" panose="02020603050405020304" pitchFamily="18" charset="0"/>
                        </a:rPr>
                        <m:t> = </m:t>
                      </m:r>
                      <m:r>
                        <a:rPr lang="cs-CZ" sz="2800" b="1" i="1" noProof="0" dirty="0" smtClean="0">
                          <a:solidFill>
                            <a:srgbClr val="FF0000"/>
                          </a:solidFill>
                          <a:effectLst/>
                          <a:latin typeface="Cambria Math" panose="02040503050406030204" pitchFamily="18" charset="0"/>
                          <a:cs typeface="Times New Roman" panose="02020603050405020304" pitchFamily="18" charset="0"/>
                        </a:rPr>
                        <m:t>𝑨𝑭𝑪</m:t>
                      </m:r>
                      <m:r>
                        <a:rPr lang="cs-CZ" sz="2800" b="1" i="1" noProof="0" dirty="0" smtClean="0">
                          <a:solidFill>
                            <a:srgbClr val="FF0000"/>
                          </a:solidFill>
                          <a:effectLst/>
                          <a:latin typeface="Cambria Math" panose="02040503050406030204" pitchFamily="18" charset="0"/>
                          <a:cs typeface="Times New Roman" panose="02020603050405020304" pitchFamily="18" charset="0"/>
                        </a:rPr>
                        <m:t> + </m:t>
                      </m:r>
                      <m:r>
                        <a:rPr lang="cs-CZ" sz="2800" b="1" i="1" noProof="0" dirty="0" smtClean="0">
                          <a:solidFill>
                            <a:srgbClr val="FF0000"/>
                          </a:solidFill>
                          <a:effectLst/>
                          <a:latin typeface="Cambria Math" panose="02040503050406030204" pitchFamily="18" charset="0"/>
                          <a:cs typeface="Times New Roman" panose="02020603050405020304" pitchFamily="18" charset="0"/>
                        </a:rPr>
                        <m:t>𝑨𝑽𝑪</m:t>
                      </m:r>
                      <m:r>
                        <a:rPr lang="cs-CZ" sz="2800" b="1" i="1" noProof="0" dirty="0" smtClean="0">
                          <a:solidFill>
                            <a:srgbClr val="FF0000"/>
                          </a:solidFill>
                          <a:effectLst/>
                          <a:latin typeface="Cambria Math" panose="02040503050406030204" pitchFamily="18" charset="0"/>
                          <a:cs typeface="Times New Roman" panose="02020603050405020304" pitchFamily="18" charset="0"/>
                        </a:rPr>
                        <m:t>.</m:t>
                      </m:r>
                    </m:oMath>
                  </m:oMathPara>
                </a14:m>
                <a:endParaRPr lang="cs-CZ" sz="2800" b="1" noProof="0" dirty="0">
                  <a:solidFill>
                    <a:srgbClr val="FF0000"/>
                  </a:solidFill>
                  <a:effectLst/>
                  <a:latin typeface="Times New Roman" panose="02020603050405020304" pitchFamily="18" charset="0"/>
                  <a:cs typeface="Times New Roman" panose="02020603050405020304" pitchFamily="18" charset="0"/>
                </a:endParaRPr>
              </a:p>
            </p:txBody>
          </p:sp>
        </mc:Choice>
        <mc:Fallback xmlns="">
          <p:sp>
            <p:nvSpPr>
              <p:cNvPr id="98" name="Google Shape;98;p14"/>
              <p:cNvSpPr txBox="1">
                <a:spLocks noGrp="1" noRot="1" noChangeAspect="1" noMove="1" noResize="1" noEditPoints="1" noAdjustHandles="1" noChangeArrowheads="1" noChangeShapeType="1" noTextEdit="1"/>
              </p:cNvSpPr>
              <p:nvPr>
                <p:ph type="body" idx="1"/>
              </p:nvPr>
            </p:nvSpPr>
            <p:spPr>
              <a:xfrm>
                <a:off x="205740" y="1157783"/>
                <a:ext cx="11716184" cy="5368747"/>
              </a:xfrm>
              <a:prstGeom prst="rect">
                <a:avLst/>
              </a:prstGeom>
              <a:blipFill>
                <a:blip r:embed="rId3"/>
                <a:stretch>
                  <a:fillRect l="-364" t="-114" r="-937"/>
                </a:stretch>
              </a:blipFill>
              <a:ln>
                <a:noFill/>
              </a:ln>
            </p:spPr>
            <p:txBody>
              <a:bodyPr/>
              <a:lstStyle/>
              <a:p>
                <a:r>
                  <a:rPr lang="en-GB">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3154680" y="422044"/>
            <a:ext cx="8767244" cy="631690"/>
          </a:xfrm>
        </p:spPr>
        <p:txBody>
          <a:bodyPr>
            <a:noAutofit/>
          </a:bodyPr>
          <a:lstStyle/>
          <a:p>
            <a:r>
              <a:rPr lang="cs-CZ" sz="2800" b="1" dirty="0">
                <a:solidFill>
                  <a:srgbClr val="FF0000"/>
                </a:solidFill>
              </a:rPr>
              <a:t>Náklady v krátkém období – ke grafickému znázornění</a:t>
            </a:r>
          </a:p>
        </p:txBody>
      </p:sp>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205740" y="1157783"/>
                <a:ext cx="11716184" cy="5368747"/>
              </a:xfrm>
              <a:prstGeom prst="rect">
                <a:avLst/>
              </a:prstGeom>
              <a:noFill/>
              <a:ln>
                <a:noFill/>
              </a:ln>
            </p:spPr>
            <p:txBody>
              <a:bodyPr spcFirstLastPara="1" wrap="square" lIns="91425" tIns="45700" rIns="91425" bIns="45700" anchor="t" anchorCtr="0">
                <a:normAutofit/>
              </a:bodyPr>
              <a:lstStyle/>
              <a:p>
                <a:pPr marL="342900" algn="just">
                  <a:lnSpc>
                    <a:spcPct val="115000"/>
                  </a:lnSpc>
                </a:pPr>
                <a:r>
                  <a:rPr lang="cs-CZ" sz="2400" b="1" noProof="0" dirty="0">
                    <a:solidFill>
                      <a:schemeClr val="tx1"/>
                    </a:solidFill>
                    <a:effectLst/>
                    <a:latin typeface="Times New Roman" panose="02020603050405020304" pitchFamily="18" charset="0"/>
                    <a:cs typeface="Times New Roman" panose="02020603050405020304" pitchFamily="18" charset="0"/>
                  </a:rPr>
                  <a:t>Přibližující se křivky SAC a AVC: </a:t>
                </a:r>
              </a:p>
              <a:p>
                <a:pPr marL="342900" algn="just">
                  <a:lnSpc>
                    <a:spcPct val="115000"/>
                  </a:lnSpc>
                  <a:buFont typeface="Wingdings" panose="05000000000000000000" pitchFamily="2" charset="2"/>
                  <a:buChar char="Ø"/>
                </a:pPr>
                <a:r>
                  <a:rPr lang="cs-CZ" sz="2400" b="1" noProof="0" dirty="0">
                    <a:solidFill>
                      <a:schemeClr val="tx1"/>
                    </a:solidFill>
                    <a:effectLst/>
                    <a:latin typeface="Times New Roman" panose="02020603050405020304" pitchFamily="18" charset="0"/>
                    <a:cs typeface="Times New Roman" panose="02020603050405020304" pitchFamily="18" charset="0"/>
                  </a:rPr>
                  <a:t>AFC s růstem výstupu stále klesají</a:t>
                </a:r>
                <a:r>
                  <a:rPr lang="cs-CZ" sz="2400" b="1" noProof="0" dirty="0">
                    <a:solidFill>
                      <a:schemeClr val="tx1"/>
                    </a:solidFill>
                    <a:effectLst/>
                    <a:cs typeface="Times New Roman" panose="02020603050405020304" pitchFamily="18" charset="0"/>
                  </a:rPr>
                  <a:t> </a:t>
                </a:r>
                <a14:m>
                  <m:oMath xmlns:m="http://schemas.openxmlformats.org/officeDocument/2006/math">
                    <m:r>
                      <a:rPr lang="cs-CZ" sz="2400" b="1" i="0" noProof="0" smtClean="0">
                        <a:solidFill>
                          <a:schemeClr val="tx1"/>
                        </a:solidFill>
                        <a:effectLst/>
                        <a:latin typeface="Cambria Math" panose="02040503050406030204" pitchFamily="18" charset="0"/>
                        <a:cs typeface="Times New Roman" panose="02020603050405020304" pitchFamily="18" charset="0"/>
                      </a:rPr>
                      <m:t>=</m:t>
                    </m:r>
                    <m:r>
                      <a:rPr lang="cs-CZ" sz="2400" b="1" i="1" noProof="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&gt; </m:t>
                    </m:r>
                  </m:oMath>
                </a14:m>
                <a:r>
                  <a:rPr lang="cs-CZ" sz="2400" b="1" noProof="0" dirty="0">
                    <a:solidFill>
                      <a:schemeClr val="tx1"/>
                    </a:solidFill>
                    <a:effectLst/>
                    <a:latin typeface="Times New Roman" panose="02020603050405020304" pitchFamily="18" charset="0"/>
                    <a:cs typeface="Times New Roman" panose="02020603050405020304" pitchFamily="18" charset="0"/>
                  </a:rPr>
                  <a:t>s rostoucím výstupem – přibližování hodnot SAC a AVC</a:t>
                </a:r>
              </a:p>
              <a:p>
                <a:pPr marL="342900" algn="just">
                  <a:lnSpc>
                    <a:spcPct val="115000"/>
                  </a:lnSpc>
                </a:pPr>
                <a:r>
                  <a:rPr lang="cs-CZ" sz="2400" b="1" noProof="0" dirty="0">
                    <a:solidFill>
                      <a:schemeClr val="tx1"/>
                    </a:solidFill>
                    <a:effectLst/>
                    <a:latin typeface="Times New Roman" panose="02020603050405020304" pitchFamily="18" charset="0"/>
                    <a:cs typeface="Times New Roman" panose="02020603050405020304" pitchFamily="18" charset="0"/>
                  </a:rPr>
                  <a:t>AVC = minimální při menším objemu výstupu (Q</a:t>
                </a:r>
                <a:r>
                  <a:rPr lang="cs-CZ" sz="1800" b="1" noProof="0" dirty="0">
                    <a:solidFill>
                      <a:schemeClr val="tx1"/>
                    </a:solidFill>
                    <a:effectLst/>
                    <a:latin typeface="Times New Roman" panose="02020603050405020304" pitchFamily="18" charset="0"/>
                    <a:cs typeface="Times New Roman" panose="02020603050405020304" pitchFamily="18" charset="0"/>
                  </a:rPr>
                  <a:t>2</a:t>
                </a:r>
                <a:r>
                  <a:rPr lang="cs-CZ" sz="2400" b="1" noProof="0" dirty="0">
                    <a:solidFill>
                      <a:schemeClr val="tx1"/>
                    </a:solidFill>
                    <a:effectLst/>
                    <a:latin typeface="Times New Roman" panose="02020603050405020304" pitchFamily="18" charset="0"/>
                    <a:cs typeface="Times New Roman" panose="02020603050405020304" pitchFamily="18" charset="0"/>
                  </a:rPr>
                  <a:t>) než průměrné náklady SAC (Q</a:t>
                </a:r>
                <a:r>
                  <a:rPr lang="cs-CZ" sz="1800" b="1" noProof="0" dirty="0">
                    <a:solidFill>
                      <a:schemeClr val="tx1"/>
                    </a:solidFill>
                    <a:effectLst/>
                    <a:latin typeface="Times New Roman" panose="02020603050405020304" pitchFamily="18" charset="0"/>
                    <a:cs typeface="Times New Roman" panose="02020603050405020304" pitchFamily="18" charset="0"/>
                  </a:rPr>
                  <a:t>3</a:t>
                </a:r>
                <a:r>
                  <a:rPr lang="cs-CZ" sz="2400" b="1" noProof="0" dirty="0">
                    <a:solidFill>
                      <a:schemeClr val="tx1"/>
                    </a:solidFill>
                    <a:effectLst/>
                    <a:latin typeface="Times New Roman" panose="02020603050405020304" pitchFamily="18" charset="0"/>
                    <a:cs typeface="Times New Roman" panose="02020603050405020304" pitchFamily="18" charset="0"/>
                  </a:rPr>
                  <a:t>):</a:t>
                </a:r>
              </a:p>
              <a:p>
                <a:pPr marL="342900" algn="just">
                  <a:lnSpc>
                    <a:spcPct val="115000"/>
                  </a:lnSpc>
                  <a:buFont typeface="Wingdings" panose="05000000000000000000" pitchFamily="2" charset="2"/>
                  <a:buChar char="Ø"/>
                </a:pPr>
                <a:r>
                  <a:rPr lang="cs-CZ" sz="2400" b="1" noProof="0" dirty="0">
                    <a:solidFill>
                      <a:schemeClr val="tx1"/>
                    </a:solidFill>
                    <a:effectLst/>
                    <a:latin typeface="Times New Roman" panose="02020603050405020304" pitchFamily="18" charset="0"/>
                    <a:cs typeface="Times New Roman" panose="02020603050405020304" pitchFamily="18" charset="0"/>
                  </a:rPr>
                  <a:t>Důvod – zahrnutí AFC v SAC.</a:t>
                </a:r>
              </a:p>
              <a:p>
                <a:pPr marL="0" indent="0" algn="just">
                  <a:lnSpc>
                    <a:spcPct val="115000"/>
                  </a:lnSpc>
                  <a:buNone/>
                </a:pPr>
                <a:endParaRPr lang="cs-CZ" sz="2400" b="1" noProof="0" dirty="0">
                  <a:solidFill>
                    <a:schemeClr val="tx1"/>
                  </a:solidFill>
                  <a:effectLst/>
                  <a:latin typeface="Times New Roman" panose="02020603050405020304" pitchFamily="18" charset="0"/>
                  <a:cs typeface="Times New Roman" panose="02020603050405020304" pitchFamily="18" charset="0"/>
                </a:endParaRPr>
              </a:p>
              <a:p>
                <a:pPr indent="-457200" algn="just">
                  <a:lnSpc>
                    <a:spcPct val="115000"/>
                  </a:lnSpc>
                  <a:buFont typeface="+mj-lt"/>
                  <a:buAutoNum type="arabicPeriod" startAt="3"/>
                </a:pP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MEZNÍ NÁKLADY</a:t>
                </a:r>
                <a:r>
                  <a:rPr lang="cs-CZ" sz="2400" b="1" noProof="0" dirty="0">
                    <a:solidFill>
                      <a:schemeClr val="tx1"/>
                    </a:solidFill>
                    <a:effectLst/>
                    <a:latin typeface="Times New Roman" panose="02020603050405020304" pitchFamily="18" charset="0"/>
                    <a:cs typeface="Times New Roman" panose="02020603050405020304" pitchFamily="18" charset="0"/>
                  </a:rPr>
                  <a:t> (</a:t>
                </a:r>
                <a:r>
                  <a:rPr lang="cs-CZ" sz="2400" b="1" noProof="0" dirty="0" err="1">
                    <a:solidFill>
                      <a:schemeClr val="tx1"/>
                    </a:solidFill>
                    <a:effectLst/>
                    <a:latin typeface="Times New Roman" panose="02020603050405020304" pitchFamily="18" charset="0"/>
                    <a:cs typeface="Times New Roman" panose="02020603050405020304" pitchFamily="18" charset="0"/>
                  </a:rPr>
                  <a:t>Marginal</a:t>
                </a:r>
                <a:r>
                  <a:rPr lang="cs-CZ" sz="2400" b="1" noProof="0" dirty="0">
                    <a:solidFill>
                      <a:schemeClr val="tx1"/>
                    </a:solidFill>
                    <a:effectLst/>
                    <a:latin typeface="Times New Roman" panose="02020603050405020304" pitchFamily="18" charset="0"/>
                    <a:cs typeface="Times New Roman" panose="02020603050405020304" pitchFamily="18" charset="0"/>
                  </a:rPr>
                  <a:t> </a:t>
                </a:r>
                <a:r>
                  <a:rPr lang="cs-CZ" sz="2400" b="1" noProof="0" dirty="0" err="1">
                    <a:solidFill>
                      <a:schemeClr val="tx1"/>
                    </a:solidFill>
                    <a:effectLst/>
                    <a:latin typeface="Times New Roman" panose="02020603050405020304" pitchFamily="18" charset="0"/>
                    <a:cs typeface="Times New Roman" panose="02020603050405020304" pitchFamily="18" charset="0"/>
                  </a:rPr>
                  <a:t>Costs</a:t>
                </a:r>
                <a:r>
                  <a:rPr lang="cs-CZ" sz="2400" b="1" noProof="0" dirty="0">
                    <a:solidFill>
                      <a:schemeClr val="tx1"/>
                    </a:solidFill>
                    <a:effectLst/>
                    <a:latin typeface="Times New Roman" panose="02020603050405020304" pitchFamily="18" charset="0"/>
                    <a:cs typeface="Times New Roman" panose="02020603050405020304" pitchFamily="18" charset="0"/>
                  </a:rPr>
                  <a:t>, MC) – Přírůstková nákladová veličina:</a:t>
                </a:r>
              </a:p>
              <a:p>
                <a:pPr marL="342900" algn="just">
                  <a:lnSpc>
                    <a:spcPct val="115000"/>
                  </a:lnSpc>
                  <a:buFont typeface="Wingdings" panose="05000000000000000000" pitchFamily="2" charset="2"/>
                  <a:buChar char="Ø"/>
                </a:pPr>
                <a:r>
                  <a:rPr lang="cs-CZ" sz="2400" b="1" noProof="0" dirty="0">
                    <a:solidFill>
                      <a:schemeClr val="tx1"/>
                    </a:solidFill>
                    <a:effectLst/>
                    <a:latin typeface="Times New Roman" panose="02020603050405020304" pitchFamily="18" charset="0"/>
                    <a:cs typeface="Times New Roman" panose="02020603050405020304" pitchFamily="18" charset="0"/>
                  </a:rPr>
                  <a:t>přírůstek celkových nákladů vyvolaný zvětšením výstupu o jednotku: </a:t>
                </a:r>
              </a:p>
              <a:p>
                <a:pPr marL="0" indent="0" algn="ctr">
                  <a:lnSpc>
                    <a:spcPct val="115000"/>
                  </a:lnSpc>
                  <a:buNone/>
                </a:pPr>
                <a14:m>
                  <m:oMath xmlns:m="http://schemas.openxmlformats.org/officeDocument/2006/math">
                    <m:r>
                      <a:rPr lang="cs-CZ" sz="2800" b="1" i="1" noProof="0" smtClean="0">
                        <a:solidFill>
                          <a:schemeClr val="tx1"/>
                        </a:solidFill>
                        <a:effectLst/>
                        <a:latin typeface="Cambria Math" panose="02040503050406030204" pitchFamily="18" charset="0"/>
                        <a:cs typeface="Times New Roman" panose="02020603050405020304" pitchFamily="18" charset="0"/>
                      </a:rPr>
                      <m:t>𝑺𝑴𝑪</m:t>
                    </m:r>
                    <m:r>
                      <a:rPr lang="cs-CZ" sz="2800" b="1" i="1" noProof="0" smtClean="0">
                        <a:solidFill>
                          <a:schemeClr val="tx1"/>
                        </a:solidFill>
                        <a:effectLst/>
                        <a:latin typeface="Cambria Math" panose="02040503050406030204" pitchFamily="18" charset="0"/>
                        <a:cs typeface="Times New Roman" panose="02020603050405020304" pitchFamily="18" charset="0"/>
                      </a:rPr>
                      <m:t> = </m:t>
                    </m:r>
                    <m:f>
                      <m:fPr>
                        <m:ctrlPr>
                          <a:rPr lang="cs-CZ" sz="2800" b="1" i="1" noProof="0" smtClean="0">
                            <a:solidFill>
                              <a:schemeClr val="tx1"/>
                            </a:solidFill>
                            <a:effectLst/>
                            <a:latin typeface="Cambria Math" panose="02040503050406030204" pitchFamily="18" charset="0"/>
                            <a:cs typeface="Times New Roman" panose="02020603050405020304" pitchFamily="18" charset="0"/>
                          </a:rPr>
                        </m:ctrlPr>
                      </m:fPr>
                      <m:num>
                        <m:r>
                          <a:rPr lang="cs-CZ" sz="2800" b="1" i="1" noProof="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𝜹</m:t>
                        </m:r>
                        <m:r>
                          <a:rPr lang="cs-CZ" sz="2800" b="1" i="1" noProof="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𝑻𝑪</m:t>
                        </m:r>
                      </m:num>
                      <m:den>
                        <m:r>
                          <a:rPr lang="cs-CZ" sz="2800" b="1" i="1" noProof="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𝜹</m:t>
                        </m:r>
                        <m:r>
                          <a:rPr lang="cs-CZ" sz="2800" b="1" i="1" noProof="0" smtClean="0">
                            <a:solidFill>
                              <a:schemeClr val="tx1"/>
                            </a:solidFill>
                            <a:effectLst/>
                            <a:latin typeface="Cambria Math" panose="02040503050406030204" pitchFamily="18" charset="0"/>
                            <a:cs typeface="Times New Roman" panose="02020603050405020304" pitchFamily="18" charset="0"/>
                          </a:rPr>
                          <m:t>𝑸</m:t>
                        </m:r>
                      </m:den>
                    </m:f>
                  </m:oMath>
                </a14:m>
                <a:r>
                  <a:rPr lang="cs-CZ" sz="2800" b="1" noProof="0" dirty="0">
                    <a:solidFill>
                      <a:schemeClr val="tx1"/>
                    </a:solidFill>
                    <a:effectLst/>
                    <a:latin typeface="Times New Roman" panose="02020603050405020304" pitchFamily="18" charset="0"/>
                    <a:cs typeface="Times New Roman" panose="02020603050405020304" pitchFamily="18" charset="0"/>
                  </a:rPr>
                  <a:t>= </a:t>
                </a:r>
                <a14:m>
                  <m:oMath xmlns:m="http://schemas.openxmlformats.org/officeDocument/2006/math">
                    <m:f>
                      <m:fPr>
                        <m:ctrlPr>
                          <a:rPr lang="cs-CZ" sz="2800" b="1" i="1">
                            <a:solidFill>
                              <a:schemeClr val="tx1"/>
                            </a:solidFill>
                            <a:latin typeface="Cambria Math" panose="02040503050406030204" pitchFamily="18" charset="0"/>
                            <a:cs typeface="Times New Roman" panose="02020603050405020304" pitchFamily="18" charset="0"/>
                          </a:rPr>
                        </m:ctrlPr>
                      </m:fPr>
                      <m:num>
                        <m:r>
                          <a:rPr lang="cs-CZ" sz="2800" b="1" i="1" smtClean="0">
                            <a:solidFill>
                              <a:schemeClr val="tx1"/>
                            </a:solidFill>
                            <a:latin typeface="Cambria Math" panose="02040503050406030204" pitchFamily="18" charset="0"/>
                            <a:cs typeface="Times New Roman" panose="02020603050405020304" pitchFamily="18" charset="0"/>
                          </a:rPr>
                          <m:t>𝒘</m:t>
                        </m:r>
                        <m:r>
                          <a:rPr lang="cs-CZ" sz="2800" b="1" i="1" smtClean="0">
                            <a:solidFill>
                              <a:schemeClr val="tx1"/>
                            </a:solidFill>
                            <a:latin typeface="Cambria Math" panose="02040503050406030204" pitchFamily="18" charset="0"/>
                            <a:cs typeface="Times New Roman" panose="02020603050405020304" pitchFamily="18" charset="0"/>
                          </a:rPr>
                          <m:t>.</m:t>
                        </m:r>
                        <m:r>
                          <a:rPr lang="cs-CZ" sz="28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𝜹</m:t>
                        </m:r>
                        <m:r>
                          <a:rPr lang="cs-CZ" sz="28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𝑳</m:t>
                        </m:r>
                      </m:num>
                      <m:den>
                        <m:r>
                          <a:rPr lang="cs-CZ" sz="28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𝜹</m:t>
                        </m:r>
                        <m:r>
                          <a:rPr lang="cs-CZ" sz="2800" b="1" i="1">
                            <a:solidFill>
                              <a:schemeClr val="tx1"/>
                            </a:solidFill>
                            <a:latin typeface="Cambria Math" panose="02040503050406030204" pitchFamily="18" charset="0"/>
                            <a:cs typeface="Times New Roman" panose="02020603050405020304" pitchFamily="18" charset="0"/>
                          </a:rPr>
                          <m:t>𝑸</m:t>
                        </m:r>
                      </m:den>
                    </m:f>
                    <m:r>
                      <a:rPr lang="cs-CZ" sz="2800" b="1" i="0" smtClean="0">
                        <a:solidFill>
                          <a:schemeClr val="tx1"/>
                        </a:solidFill>
                        <a:latin typeface="Cambria Math" panose="02040503050406030204" pitchFamily="18" charset="0"/>
                        <a:cs typeface="Times New Roman" panose="02020603050405020304" pitchFamily="18" charset="0"/>
                      </a:rPr>
                      <m:t>=</m:t>
                    </m:r>
                    <m:r>
                      <a:rPr lang="cs-CZ" sz="2800" b="1" i="0" smtClean="0">
                        <a:solidFill>
                          <a:schemeClr val="tx1"/>
                        </a:solidFill>
                        <a:latin typeface="Cambria Math" panose="02040503050406030204" pitchFamily="18" charset="0"/>
                        <a:cs typeface="Times New Roman" panose="02020603050405020304" pitchFamily="18" charset="0"/>
                      </a:rPr>
                      <m:t>𝐰</m:t>
                    </m:r>
                    <m:r>
                      <a:rPr lang="cs-CZ" sz="2800" b="1" i="0" smtClean="0">
                        <a:solidFill>
                          <a:schemeClr val="tx1"/>
                        </a:solidFill>
                        <a:latin typeface="Cambria Math" panose="02040503050406030204" pitchFamily="18" charset="0"/>
                        <a:cs typeface="Times New Roman" panose="02020603050405020304" pitchFamily="18" charset="0"/>
                      </a:rPr>
                      <m:t>.</m:t>
                    </m:r>
                    <m:r>
                      <a:rPr lang="cs-CZ" sz="2800" b="1" i="1" smtClean="0">
                        <a:solidFill>
                          <a:schemeClr val="tx1"/>
                        </a:solidFill>
                        <a:latin typeface="Cambria Math" panose="02040503050406030204" pitchFamily="18" charset="0"/>
                        <a:cs typeface="Times New Roman" panose="02020603050405020304" pitchFamily="18" charset="0"/>
                      </a:rPr>
                      <m:t> </m:t>
                    </m:r>
                    <m:f>
                      <m:fPr>
                        <m:ctrlPr>
                          <a:rPr lang="cs-CZ" sz="2800" b="1" i="1">
                            <a:solidFill>
                              <a:schemeClr val="tx1"/>
                            </a:solidFill>
                            <a:latin typeface="Cambria Math" panose="02040503050406030204" pitchFamily="18" charset="0"/>
                            <a:cs typeface="Times New Roman" panose="02020603050405020304" pitchFamily="18" charset="0"/>
                          </a:rPr>
                        </m:ctrlPr>
                      </m:fPr>
                      <m:num>
                        <m:r>
                          <a:rPr lang="cs-CZ" sz="28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𝟏</m:t>
                        </m:r>
                      </m:num>
                      <m:den>
                        <m:sSub>
                          <m:sSubPr>
                            <m:ctrlPr>
                              <a:rPr lang="cs-CZ" sz="28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sz="28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𝑴𝑷</m:t>
                            </m:r>
                          </m:e>
                          <m:sub>
                            <m:r>
                              <a:rPr lang="cs-CZ" sz="28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𝑳</m:t>
                            </m:r>
                          </m:sub>
                        </m:sSub>
                      </m:den>
                    </m:f>
                    <m:r>
                      <a:rPr lang="cs-CZ" sz="2800" b="1" i="1" smtClean="0">
                        <a:solidFill>
                          <a:schemeClr val="tx1"/>
                        </a:solidFill>
                        <a:latin typeface="Cambria Math" panose="02040503050406030204" pitchFamily="18" charset="0"/>
                        <a:cs typeface="Times New Roman" panose="02020603050405020304" pitchFamily="18" charset="0"/>
                      </a:rPr>
                      <m:t>=</m:t>
                    </m:r>
                    <m:f>
                      <m:fPr>
                        <m:ctrlPr>
                          <a:rPr lang="cs-CZ" sz="2800" b="1" i="1">
                            <a:solidFill>
                              <a:schemeClr val="tx1"/>
                            </a:solidFill>
                            <a:latin typeface="Cambria Math" panose="02040503050406030204" pitchFamily="18" charset="0"/>
                            <a:cs typeface="Times New Roman" panose="02020603050405020304" pitchFamily="18" charset="0"/>
                          </a:rPr>
                        </m:ctrlPr>
                      </m:fPr>
                      <m:num>
                        <m:r>
                          <a:rPr lang="cs-CZ" sz="2800" b="1" i="1" smtClean="0">
                            <a:solidFill>
                              <a:schemeClr val="tx1"/>
                            </a:solidFill>
                            <a:latin typeface="Cambria Math" panose="02040503050406030204" pitchFamily="18" charset="0"/>
                            <a:cs typeface="Times New Roman" panose="02020603050405020304" pitchFamily="18" charset="0"/>
                          </a:rPr>
                          <m:t>𝑾</m:t>
                        </m:r>
                      </m:num>
                      <m:den>
                        <m:sSub>
                          <m:sSubPr>
                            <m:ctrlPr>
                              <a:rPr lang="cs-CZ" sz="28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sz="28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𝑴𝑷</m:t>
                            </m:r>
                          </m:e>
                          <m:sub>
                            <m:r>
                              <a:rPr lang="cs-CZ" sz="28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𝑳</m:t>
                            </m:r>
                          </m:sub>
                        </m:sSub>
                      </m:den>
                    </m:f>
                  </m:oMath>
                </a14:m>
                <a:endParaRPr lang="cs-CZ" sz="2400" b="1" noProof="0" dirty="0">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98" name="Google Shape;98;p14"/>
              <p:cNvSpPr txBox="1">
                <a:spLocks noGrp="1" noRot="1" noChangeAspect="1" noMove="1" noResize="1" noEditPoints="1" noAdjustHandles="1" noChangeArrowheads="1" noChangeShapeType="1" noTextEdit="1"/>
              </p:cNvSpPr>
              <p:nvPr>
                <p:ph type="body" idx="1"/>
              </p:nvPr>
            </p:nvSpPr>
            <p:spPr>
              <a:xfrm>
                <a:off x="205740" y="1157783"/>
                <a:ext cx="11716184" cy="5368747"/>
              </a:xfrm>
              <a:prstGeom prst="rect">
                <a:avLst/>
              </a:prstGeom>
              <a:blipFill>
                <a:blip r:embed="rId3"/>
                <a:stretch>
                  <a:fillRect l="-364" r="-780"/>
                </a:stretch>
              </a:blipFill>
              <a:ln>
                <a:noFill/>
              </a:ln>
            </p:spPr>
            <p:txBody>
              <a:bodyPr/>
              <a:lstStyle/>
              <a:p>
                <a:r>
                  <a:rPr lang="en-GB">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3154680" y="422044"/>
            <a:ext cx="8767244" cy="631690"/>
          </a:xfrm>
        </p:spPr>
        <p:txBody>
          <a:bodyPr>
            <a:noAutofit/>
          </a:bodyPr>
          <a:lstStyle/>
          <a:p>
            <a:r>
              <a:rPr lang="cs-CZ" sz="2800" b="1" dirty="0">
                <a:solidFill>
                  <a:srgbClr val="FF0000"/>
                </a:solidFill>
              </a:rPr>
              <a:t>Náklady v krátkém období – ke grafickému znázornění</a:t>
            </a:r>
          </a:p>
        </p:txBody>
      </p:sp>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205740" y="1157783"/>
                <a:ext cx="11716184" cy="5368747"/>
              </a:xfrm>
              <a:prstGeom prst="rect">
                <a:avLst/>
              </a:prstGeom>
              <a:noFill/>
              <a:ln>
                <a:noFill/>
              </a:ln>
            </p:spPr>
            <p:txBody>
              <a:bodyPr spcFirstLastPara="1" wrap="square" lIns="91425" tIns="45700" rIns="91425" bIns="45700" anchor="t" anchorCtr="0">
                <a:normAutofit/>
              </a:bodyPr>
              <a:lstStyle/>
              <a:p>
                <a:pPr marL="342900" algn="just">
                  <a:lnSpc>
                    <a:spcPct val="115000"/>
                  </a:lnSpc>
                </a:pPr>
                <a:r>
                  <a:rPr lang="cs-CZ" sz="28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INVERZNÍ VZTAH mezi krátkodobými </a:t>
                </a:r>
                <a14:m>
                  <m:oMath xmlns:m="http://schemas.openxmlformats.org/officeDocument/2006/math">
                    <m:r>
                      <a:rPr lang="cs-CZ" sz="2800" b="1" i="1" noProof="0" dirty="0" smtClean="0">
                        <a:solidFill>
                          <a:schemeClr val="tx1"/>
                        </a:solidFill>
                        <a:effectLst/>
                        <a:highlight>
                          <a:srgbClr val="FFFF00"/>
                        </a:highlight>
                        <a:latin typeface="Cambria Math" panose="02040503050406030204" pitchFamily="18" charset="0"/>
                        <a:cs typeface="Times New Roman" panose="02020603050405020304" pitchFamily="18" charset="0"/>
                      </a:rPr>
                      <m:t>𝑴𝑪</m:t>
                    </m:r>
                  </m:oMath>
                </a14:m>
                <a:r>
                  <a:rPr lang="cs-CZ" sz="28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 na práci a </a:t>
                </a:r>
                <a14:m>
                  <m:oMath xmlns:m="http://schemas.openxmlformats.org/officeDocument/2006/math">
                    <m:sSub>
                      <m:sSubPr>
                        <m:ctrlPr>
                          <a:rPr lang="cs-CZ" sz="2800" b="1" i="1" smtClean="0">
                            <a:solidFill>
                              <a:schemeClr val="tx1"/>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ctrlPr>
                      </m:sSubPr>
                      <m:e>
                        <m:r>
                          <a:rPr lang="cs-CZ" sz="2800" b="1" i="1" smtClean="0">
                            <a:solidFill>
                              <a:schemeClr val="tx1"/>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𝑴𝑷</m:t>
                        </m:r>
                      </m:e>
                      <m:sub>
                        <m:r>
                          <a:rPr lang="cs-CZ" sz="2800" b="1" i="1" smtClean="0">
                            <a:solidFill>
                              <a:schemeClr val="tx1"/>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𝑳</m:t>
                        </m:r>
                      </m:sub>
                    </m:sSub>
                  </m:oMath>
                </a14:m>
                <a:r>
                  <a:rPr lang="cs-CZ" sz="28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 </a:t>
                </a:r>
              </a:p>
              <a:p>
                <a:pPr marL="342900" algn="just">
                  <a:lnSpc>
                    <a:spcPct val="115000"/>
                  </a:lnSpc>
                  <a:buFont typeface="Wingdings" panose="05000000000000000000" pitchFamily="2" charset="2"/>
                  <a:buChar char="§"/>
                </a:pPr>
                <a:r>
                  <a:rPr lang="cs-CZ" sz="2800" b="1" noProof="0" dirty="0">
                    <a:solidFill>
                      <a:schemeClr val="tx1"/>
                    </a:solidFill>
                    <a:effectLst/>
                    <a:latin typeface="Times New Roman" panose="02020603050405020304" pitchFamily="18" charset="0"/>
                    <a:cs typeface="Times New Roman" panose="02020603050405020304" pitchFamily="18" charset="0"/>
                  </a:rPr>
                  <a:t>Obrázek – </a:t>
                </a:r>
                <a:r>
                  <a:rPr lang="cs-CZ" sz="2800" b="1" noProof="0" dirty="0" err="1">
                    <a:solidFill>
                      <a:schemeClr val="tx1"/>
                    </a:solidFill>
                    <a:effectLst/>
                    <a:latin typeface="Times New Roman" panose="02020603050405020304" pitchFamily="18" charset="0"/>
                    <a:cs typeface="Times New Roman" panose="02020603050405020304" pitchFamily="18" charset="0"/>
                  </a:rPr>
                  <a:t>sn</a:t>
                </a:r>
                <a:r>
                  <a:rPr lang="cs-CZ" sz="2800" b="1" noProof="0" dirty="0">
                    <a:solidFill>
                      <a:schemeClr val="tx1"/>
                    </a:solidFill>
                    <a:effectLst/>
                    <a:latin typeface="Times New Roman" panose="02020603050405020304" pitchFamily="18" charset="0"/>
                    <a:cs typeface="Times New Roman" panose="02020603050405020304" pitchFamily="18" charset="0"/>
                  </a:rPr>
                  <a:t>. 9: </a:t>
                </a:r>
              </a:p>
              <a:p>
                <a:pPr marL="514350" indent="-514350" algn="just">
                  <a:lnSpc>
                    <a:spcPct val="115000"/>
                  </a:lnSpc>
                  <a:buFont typeface="+mj-lt"/>
                  <a:buAutoNum type="romanUcPeriod"/>
                </a:pPr>
                <a:r>
                  <a:rPr lang="cs-CZ" sz="2800" b="1" noProof="0" dirty="0">
                    <a:solidFill>
                      <a:schemeClr val="tx1"/>
                    </a:solidFill>
                    <a:effectLst/>
                    <a:latin typeface="Times New Roman" panose="02020603050405020304" pitchFamily="18" charset="0"/>
                    <a:cs typeface="Times New Roman" panose="02020603050405020304" pitchFamily="18" charset="0"/>
                  </a:rPr>
                  <a:t>Výstup menší než </a:t>
                </a:r>
                <a:r>
                  <a:rPr lang="cs-CZ" sz="28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Q</a:t>
                </a:r>
                <a:r>
                  <a:rPr lang="cs-CZ" sz="20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1</a:t>
                </a:r>
                <a:r>
                  <a:rPr lang="cs-CZ" sz="2800" b="1" noProof="0" dirty="0">
                    <a:solidFill>
                      <a:schemeClr val="tx1"/>
                    </a:solidFill>
                    <a:effectLst/>
                    <a:latin typeface="Times New Roman" panose="02020603050405020304" pitchFamily="18" charset="0"/>
                    <a:cs typeface="Times New Roman" panose="02020603050405020304" pitchFamily="18" charset="0"/>
                  </a:rPr>
                  <a:t> – vyráběn s rostoucími výnosy z variabilního vstupu =&gt; </a:t>
                </a:r>
                <a14:m>
                  <m:oMath xmlns:m="http://schemas.openxmlformats.org/officeDocument/2006/math">
                    <m:sSub>
                      <m:sSubPr>
                        <m:ctrlPr>
                          <a:rPr lang="cs-CZ" sz="28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sz="28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𝑴𝑷</m:t>
                        </m:r>
                      </m:e>
                      <m:sub>
                        <m:r>
                          <a:rPr lang="cs-CZ" sz="28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𝑳</m:t>
                        </m:r>
                      </m:sub>
                    </m:sSub>
                  </m:oMath>
                </a14:m>
                <a:r>
                  <a:rPr lang="cs-CZ" sz="2800" b="1" noProof="0" dirty="0">
                    <a:solidFill>
                      <a:schemeClr val="tx1"/>
                    </a:solidFill>
                    <a:effectLst/>
                    <a:latin typeface="Times New Roman" panose="02020603050405020304" pitchFamily="18" charset="0"/>
                    <a:cs typeface="Times New Roman" panose="02020603050405020304" pitchFamily="18" charset="0"/>
                  </a:rPr>
                  <a:t> roste</a:t>
                </a:r>
                <a:r>
                  <a:rPr lang="cs-CZ" sz="2800" b="1" dirty="0">
                    <a:solidFill>
                      <a:schemeClr val="tx1"/>
                    </a:solidFill>
                    <a:latin typeface="Times New Roman" panose="02020603050405020304" pitchFamily="18" charset="0"/>
                    <a:cs typeface="Times New Roman" panose="02020603050405020304" pitchFamily="18" charset="0"/>
                  </a:rPr>
                  <a:t> =&gt; </a:t>
                </a:r>
                <a:r>
                  <a:rPr lang="cs-CZ" sz="2800" b="1" noProof="0" dirty="0">
                    <a:solidFill>
                      <a:schemeClr val="tx1"/>
                    </a:solidFill>
                    <a:effectLst/>
                    <a:latin typeface="Times New Roman" panose="02020603050405020304" pitchFamily="18" charset="0"/>
                    <a:cs typeface="Times New Roman" panose="02020603050405020304" pitchFamily="18" charset="0"/>
                  </a:rPr>
                  <a:t>při konstantní ceně práce musí krátkodobé </a:t>
                </a:r>
                <a14:m>
                  <m:oMath xmlns:m="http://schemas.openxmlformats.org/officeDocument/2006/math">
                    <m:r>
                      <a:rPr lang="cs-CZ" sz="2800" b="1" i="1" dirty="0">
                        <a:solidFill>
                          <a:schemeClr val="tx1"/>
                        </a:solidFill>
                        <a:highlight>
                          <a:srgbClr val="FFFF00"/>
                        </a:highlight>
                        <a:latin typeface="Cambria Math" panose="02040503050406030204" pitchFamily="18" charset="0"/>
                        <a:cs typeface="Times New Roman" panose="02020603050405020304" pitchFamily="18" charset="0"/>
                      </a:rPr>
                      <m:t>𝑴𝑪</m:t>
                    </m:r>
                    <m:r>
                      <a:rPr lang="cs-CZ" sz="2800" b="1" i="1" dirty="0">
                        <a:solidFill>
                          <a:schemeClr val="tx1"/>
                        </a:solidFill>
                        <a:highlight>
                          <a:srgbClr val="FFFF00"/>
                        </a:highlight>
                        <a:latin typeface="Cambria Math" panose="02040503050406030204" pitchFamily="18" charset="0"/>
                        <a:cs typeface="Times New Roman" panose="02020603050405020304" pitchFamily="18" charset="0"/>
                      </a:rPr>
                      <m:t> </m:t>
                    </m:r>
                  </m:oMath>
                </a14:m>
                <a:r>
                  <a:rPr lang="cs-CZ" sz="2800" b="1" noProof="0" dirty="0">
                    <a:solidFill>
                      <a:schemeClr val="tx1"/>
                    </a:solidFill>
                    <a:effectLst/>
                    <a:latin typeface="Times New Roman" panose="02020603050405020304" pitchFamily="18" charset="0"/>
                    <a:cs typeface="Times New Roman" panose="02020603050405020304" pitchFamily="18" charset="0"/>
                  </a:rPr>
                  <a:t>klesat </a:t>
                </a:r>
                <a:r>
                  <a:rPr lang="cs-CZ" sz="2800" b="1" dirty="0">
                    <a:solidFill>
                      <a:schemeClr val="tx1"/>
                    </a:solidFill>
                    <a:latin typeface="Times New Roman" panose="02020603050405020304" pitchFamily="18" charset="0"/>
                    <a:cs typeface="Times New Roman" panose="02020603050405020304" pitchFamily="18" charset="0"/>
                  </a:rPr>
                  <a:t>=&gt; pokles s</a:t>
                </a:r>
                <a:r>
                  <a:rPr lang="cs-CZ" sz="2800" b="1" noProof="0" dirty="0">
                    <a:solidFill>
                      <a:schemeClr val="tx1"/>
                    </a:solidFill>
                    <a:effectLst/>
                    <a:latin typeface="Times New Roman" panose="02020603050405020304" pitchFamily="18" charset="0"/>
                    <a:cs typeface="Times New Roman" panose="02020603050405020304" pitchFamily="18" charset="0"/>
                  </a:rPr>
                  <a:t>měrnice funkce STC do Q</a:t>
                </a:r>
                <a:r>
                  <a:rPr lang="cs-CZ" sz="2000" b="1" noProof="0" dirty="0">
                    <a:solidFill>
                      <a:schemeClr val="tx1"/>
                    </a:solidFill>
                    <a:effectLst/>
                    <a:latin typeface="Times New Roman" panose="02020603050405020304" pitchFamily="18" charset="0"/>
                    <a:cs typeface="Times New Roman" panose="02020603050405020304" pitchFamily="18" charset="0"/>
                  </a:rPr>
                  <a:t>1</a:t>
                </a:r>
                <a:r>
                  <a:rPr lang="cs-CZ" sz="2800" b="1" noProof="0" dirty="0">
                    <a:solidFill>
                      <a:schemeClr val="tx1"/>
                    </a:solidFill>
                    <a:effectLst/>
                    <a:latin typeface="Times New Roman" panose="02020603050405020304" pitchFamily="18" charset="0"/>
                    <a:cs typeface="Times New Roman" panose="02020603050405020304" pitchFamily="18" charset="0"/>
                  </a:rPr>
                  <a:t> </a:t>
                </a:r>
              </a:p>
              <a:p>
                <a:pPr marL="342900" algn="just">
                  <a:lnSpc>
                    <a:spcPct val="115000"/>
                  </a:lnSpc>
                  <a:buFont typeface="Wingdings" panose="05000000000000000000" pitchFamily="2" charset="2"/>
                  <a:buChar char="Ø"/>
                </a:pPr>
                <a:r>
                  <a:rPr lang="cs-CZ" sz="2800" b="1" noProof="0" dirty="0">
                    <a:solidFill>
                      <a:schemeClr val="tx1"/>
                    </a:solidFill>
                    <a:effectLst/>
                    <a:latin typeface="Times New Roman" panose="02020603050405020304" pitchFamily="18" charset="0"/>
                    <a:cs typeface="Times New Roman" panose="02020603050405020304" pitchFamily="18" charset="0"/>
                  </a:rPr>
                  <a:t>Geometricky: </a:t>
                </a:r>
                <a14:m>
                  <m:oMath xmlns:m="http://schemas.openxmlformats.org/officeDocument/2006/math">
                    <m:r>
                      <a:rPr lang="cs-CZ" sz="2800" b="1" i="1" noProof="0" dirty="0" smtClean="0">
                        <a:solidFill>
                          <a:schemeClr val="tx1"/>
                        </a:solidFill>
                        <a:effectLst/>
                        <a:highlight>
                          <a:srgbClr val="FFFF00"/>
                        </a:highlight>
                        <a:latin typeface="Cambria Math" panose="02040503050406030204" pitchFamily="18" charset="0"/>
                        <a:cs typeface="Times New Roman" panose="02020603050405020304" pitchFamily="18" charset="0"/>
                      </a:rPr>
                      <m:t>𝑴𝑪</m:t>
                    </m:r>
                    <m:r>
                      <a:rPr lang="cs-CZ" sz="2800" b="1" i="1" noProof="0" dirty="0" smtClean="0">
                        <a:solidFill>
                          <a:schemeClr val="tx1"/>
                        </a:solidFill>
                        <a:effectLst/>
                        <a:highlight>
                          <a:srgbClr val="FFFF00"/>
                        </a:highlight>
                        <a:latin typeface="Cambria Math" panose="02040503050406030204" pitchFamily="18" charset="0"/>
                        <a:cs typeface="Times New Roman" panose="02020603050405020304" pitchFamily="18" charset="0"/>
                      </a:rPr>
                      <m:t> </m:t>
                    </m:r>
                  </m:oMath>
                </a14:m>
                <a:r>
                  <a:rPr lang="cs-CZ" sz="2800" b="1" noProof="0" dirty="0">
                    <a:solidFill>
                      <a:schemeClr val="tx1"/>
                    </a:solidFill>
                    <a:effectLst/>
                    <a:latin typeface="Times New Roman" panose="02020603050405020304" pitchFamily="18" charset="0"/>
                    <a:cs typeface="Times New Roman" panose="02020603050405020304" pitchFamily="18" charset="0"/>
                  </a:rPr>
                  <a:t>= směrnice funkce </a:t>
                </a:r>
                <a:r>
                  <a:rPr lang="cs-CZ" sz="2800" b="1" i="1" noProof="0" dirty="0">
                    <a:solidFill>
                      <a:schemeClr val="tx1"/>
                    </a:solidFill>
                    <a:effectLst/>
                    <a:latin typeface="Times New Roman" panose="02020603050405020304" pitchFamily="18" charset="0"/>
                    <a:cs typeface="Times New Roman" panose="02020603050405020304" pitchFamily="18" charset="0"/>
                  </a:rPr>
                  <a:t>TC:</a:t>
                </a:r>
              </a:p>
              <a:p>
                <a:pPr marL="514350" indent="-514350" algn="just">
                  <a:lnSpc>
                    <a:spcPct val="115000"/>
                  </a:lnSpc>
                  <a:buFont typeface="+mj-lt"/>
                  <a:buAutoNum type="romanUcPeriod" startAt="2"/>
                </a:pPr>
                <a:r>
                  <a:rPr lang="cs-CZ" sz="2800" b="1" noProof="0" dirty="0">
                    <a:solidFill>
                      <a:schemeClr val="tx1"/>
                    </a:solidFill>
                    <a:effectLst/>
                    <a:latin typeface="Times New Roman" panose="02020603050405020304" pitchFamily="18" charset="0"/>
                    <a:cs typeface="Times New Roman" panose="02020603050405020304" pitchFamily="18" charset="0"/>
                  </a:rPr>
                  <a:t>Výstup větší než </a:t>
                </a:r>
                <a:r>
                  <a:rPr lang="cs-CZ" sz="28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Q</a:t>
                </a:r>
                <a:r>
                  <a:rPr lang="cs-CZ" sz="20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1 </a:t>
                </a:r>
                <a:r>
                  <a:rPr lang="cs-CZ" sz="2000" b="1" noProof="0" dirty="0">
                    <a:solidFill>
                      <a:schemeClr val="tx1"/>
                    </a:solidFill>
                    <a:effectLst/>
                    <a:latin typeface="Times New Roman" panose="02020603050405020304" pitchFamily="18" charset="0"/>
                    <a:cs typeface="Times New Roman" panose="02020603050405020304" pitchFamily="18" charset="0"/>
                  </a:rPr>
                  <a:t>– </a:t>
                </a:r>
                <a:r>
                  <a:rPr lang="cs-CZ" sz="2800" b="1" noProof="0" dirty="0">
                    <a:solidFill>
                      <a:schemeClr val="tx1"/>
                    </a:solidFill>
                    <a:effectLst/>
                    <a:latin typeface="Times New Roman" panose="02020603050405020304" pitchFamily="18" charset="0"/>
                    <a:cs typeface="Times New Roman" panose="02020603050405020304" pitchFamily="18" charset="0"/>
                  </a:rPr>
                  <a:t>v krátkodobé produkční funkci = klesající výnosy z variabilního vstupu práce</a:t>
                </a:r>
                <a:r>
                  <a:rPr lang="cs-CZ" sz="2800" b="1" dirty="0">
                    <a:solidFill>
                      <a:schemeClr val="tx1"/>
                    </a:solidFill>
                    <a:latin typeface="Times New Roman" panose="02020603050405020304" pitchFamily="18" charset="0"/>
                    <a:cs typeface="Times New Roman" panose="02020603050405020304" pitchFamily="18" charset="0"/>
                  </a:rPr>
                  <a:t> =&gt;</a:t>
                </a:r>
                <a:r>
                  <a:rPr lang="cs-CZ" sz="2800" b="1" noProof="0" dirty="0">
                    <a:solidFill>
                      <a:schemeClr val="tx1"/>
                    </a:solidFill>
                    <a:effectLst/>
                    <a:latin typeface="Times New Roman" panose="02020603050405020304" pitchFamily="18" charset="0"/>
                    <a:cs typeface="Times New Roman" panose="02020603050405020304" pitchFamily="18" charset="0"/>
                  </a:rPr>
                  <a:t> růst krátkodobých MC:</a:t>
                </a:r>
              </a:p>
              <a:p>
                <a:pPr marL="514350" indent="-514350" algn="just">
                  <a:lnSpc>
                    <a:spcPct val="115000"/>
                  </a:lnSpc>
                  <a:buFont typeface="Wingdings" panose="05000000000000000000" pitchFamily="2" charset="2"/>
                  <a:buChar char="Ø"/>
                </a:pPr>
                <a:r>
                  <a:rPr lang="cs-CZ" sz="2800" b="1" noProof="0" dirty="0">
                    <a:solidFill>
                      <a:schemeClr val="tx1"/>
                    </a:solidFill>
                    <a:effectLst/>
                    <a:latin typeface="Times New Roman" panose="02020603050405020304" pitchFamily="18" charset="0"/>
                    <a:cs typeface="Times New Roman" panose="02020603050405020304" pitchFamily="18" charset="0"/>
                  </a:rPr>
                  <a:t>růst směrnice křivky STC a rostoucí funkce SMC od výstupu Q</a:t>
                </a:r>
                <a:r>
                  <a:rPr lang="cs-CZ" sz="2000" b="1" noProof="0" dirty="0">
                    <a:solidFill>
                      <a:schemeClr val="tx1"/>
                    </a:solidFill>
                    <a:effectLst/>
                    <a:latin typeface="Times New Roman" panose="02020603050405020304" pitchFamily="18" charset="0"/>
                    <a:cs typeface="Times New Roman" panose="02020603050405020304" pitchFamily="18" charset="0"/>
                  </a:rPr>
                  <a:t>1</a:t>
                </a:r>
                <a:r>
                  <a:rPr lang="cs-CZ" sz="2800" b="1" noProof="0" dirty="0">
                    <a:solidFill>
                      <a:schemeClr val="tx1"/>
                    </a:solidFill>
                    <a:effectLst/>
                    <a:latin typeface="Times New Roman" panose="02020603050405020304" pitchFamily="18" charset="0"/>
                    <a:cs typeface="Times New Roman" panose="02020603050405020304" pitchFamily="18" charset="0"/>
                  </a:rPr>
                  <a:t>.</a:t>
                </a:r>
              </a:p>
            </p:txBody>
          </p:sp>
        </mc:Choice>
        <mc:Fallback xmlns="">
          <p:sp>
            <p:nvSpPr>
              <p:cNvPr id="98" name="Google Shape;98;p14"/>
              <p:cNvSpPr txBox="1">
                <a:spLocks noGrp="1" noRot="1" noChangeAspect="1" noMove="1" noResize="1" noEditPoints="1" noAdjustHandles="1" noChangeArrowheads="1" noChangeShapeType="1" noTextEdit="1"/>
              </p:cNvSpPr>
              <p:nvPr>
                <p:ph type="body" idx="1"/>
              </p:nvPr>
            </p:nvSpPr>
            <p:spPr>
              <a:xfrm>
                <a:off x="205740" y="1157783"/>
                <a:ext cx="11716184" cy="5368747"/>
              </a:xfrm>
              <a:prstGeom prst="rect">
                <a:avLst/>
              </a:prstGeom>
              <a:blipFill>
                <a:blip r:embed="rId3"/>
                <a:stretch>
                  <a:fillRect l="-364" r="-1041"/>
                </a:stretch>
              </a:blipFill>
              <a:ln>
                <a:noFill/>
              </a:ln>
            </p:spPr>
            <p:txBody>
              <a:bodyPr/>
              <a:lstStyle/>
              <a:p>
                <a:r>
                  <a:rPr lang="en-GB">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5566410" y="274638"/>
                <a:ext cx="6526530" cy="6065778"/>
              </a:xfrm>
              <a:prstGeom prst="rect">
                <a:avLst/>
              </a:prstGeom>
              <a:noFill/>
              <a:ln>
                <a:noFill/>
              </a:ln>
            </p:spPr>
            <p:txBody>
              <a:bodyPr spcFirstLastPara="1" wrap="square" lIns="91425" tIns="45700" rIns="91425" bIns="45700" anchor="t" anchorCtr="0">
                <a:normAutofit fontScale="92500" lnSpcReduction="20000"/>
              </a:bodyPr>
              <a:lstStyle/>
              <a:p>
                <a:pPr marL="0" indent="0" algn="ctr">
                  <a:lnSpc>
                    <a:spcPct val="115000"/>
                  </a:lnSpc>
                  <a:buNone/>
                </a:pPr>
                <a:r>
                  <a:rPr lang="cs-CZ" sz="2600" b="1" noProof="0" dirty="0">
                    <a:solidFill>
                      <a:srgbClr val="FF0000"/>
                    </a:solidFill>
                    <a:effectLst/>
                    <a:latin typeface="Times New Roman" panose="02020603050405020304" pitchFamily="18" charset="0"/>
                    <a:cs typeface="Times New Roman" panose="02020603050405020304" pitchFamily="18" charset="0"/>
                  </a:rPr>
                  <a:t>Náklady v podmínkách rostoucích výnosů</a:t>
                </a:r>
              </a:p>
              <a:p>
                <a:pPr marL="0" indent="0" algn="just">
                  <a:lnSpc>
                    <a:spcPct val="115000"/>
                  </a:lnSpc>
                  <a:buNone/>
                </a:pPr>
                <a:endParaRPr lang="cs-CZ" sz="2400" b="1" dirty="0">
                  <a:solidFill>
                    <a:schemeClr val="tx1"/>
                  </a:solidFill>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
                </a:pP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PRODUKČNÍ FUNKCE:</a:t>
                </a:r>
              </a:p>
              <a:p>
                <a:pPr marL="0" indent="0" algn="just">
                  <a:lnSpc>
                    <a:spcPct val="115000"/>
                  </a:lnSpc>
                  <a:buNone/>
                </a:pPr>
                <a14:m>
                  <m:oMathPara xmlns:m="http://schemas.openxmlformats.org/officeDocument/2006/math">
                    <m:oMathParaPr>
                      <m:jc m:val="centerGroup"/>
                    </m:oMathParaPr>
                    <m:oMath xmlns:m="http://schemas.openxmlformats.org/officeDocument/2006/math">
                      <m:r>
                        <a:rPr lang="cs-CZ" sz="2400" b="1" i="1" noProof="0" dirty="0" smtClean="0">
                          <a:solidFill>
                            <a:schemeClr val="tx1"/>
                          </a:solidFill>
                          <a:effectLst/>
                          <a:latin typeface="Cambria Math" panose="02040503050406030204" pitchFamily="18" charset="0"/>
                          <a:cs typeface="Times New Roman" panose="02020603050405020304" pitchFamily="18" charset="0"/>
                        </a:rPr>
                        <m:t>𝑸</m:t>
                      </m:r>
                      <m:r>
                        <a:rPr lang="cs-CZ" sz="2400" b="1" i="1" noProof="0" dirty="0" smtClean="0">
                          <a:solidFill>
                            <a:schemeClr val="tx1"/>
                          </a:solidFill>
                          <a:effectLst/>
                          <a:latin typeface="Cambria Math" panose="02040503050406030204" pitchFamily="18" charset="0"/>
                          <a:cs typeface="Times New Roman" panose="02020603050405020304" pitchFamily="18" charset="0"/>
                        </a:rPr>
                        <m:t> = </m:t>
                      </m:r>
                      <m:r>
                        <a:rPr lang="cs-CZ" sz="2400" b="1" i="1" noProof="0" dirty="0" smtClean="0">
                          <a:solidFill>
                            <a:schemeClr val="tx1"/>
                          </a:solidFill>
                          <a:effectLst/>
                          <a:latin typeface="Cambria Math" panose="02040503050406030204" pitchFamily="18" charset="0"/>
                          <a:cs typeface="Times New Roman" panose="02020603050405020304" pitchFamily="18" charset="0"/>
                        </a:rPr>
                        <m:t>𝒂</m:t>
                      </m:r>
                      <m:r>
                        <a:rPr lang="cs-CZ" sz="2400" b="1" i="1" noProof="0" dirty="0" smtClean="0">
                          <a:solidFill>
                            <a:schemeClr val="tx1"/>
                          </a:solidFill>
                          <a:effectLst/>
                          <a:latin typeface="Cambria Math" panose="02040503050406030204" pitchFamily="18" charset="0"/>
                          <a:cs typeface="Times New Roman" panose="02020603050405020304" pitchFamily="18" charset="0"/>
                        </a:rPr>
                        <m:t> + </m:t>
                      </m:r>
                      <m:r>
                        <a:rPr lang="cs-CZ" sz="2400" b="1" i="1" noProof="0" dirty="0" smtClean="0">
                          <a:solidFill>
                            <a:schemeClr val="tx1"/>
                          </a:solidFill>
                          <a:effectLst/>
                          <a:latin typeface="Cambria Math" panose="02040503050406030204" pitchFamily="18" charset="0"/>
                          <a:cs typeface="Times New Roman" panose="02020603050405020304" pitchFamily="18" charset="0"/>
                        </a:rPr>
                        <m:t>𝒃</m:t>
                      </m:r>
                      <m:r>
                        <a:rPr lang="cs-CZ" sz="2400" b="1" i="1" noProof="0" dirty="0" smtClean="0">
                          <a:solidFill>
                            <a:schemeClr val="tx1"/>
                          </a:solidFill>
                          <a:effectLst/>
                          <a:latin typeface="Cambria Math" panose="02040503050406030204" pitchFamily="18" charset="0"/>
                          <a:cs typeface="Times New Roman" panose="02020603050405020304" pitchFamily="18" charset="0"/>
                        </a:rPr>
                        <m:t>·</m:t>
                      </m:r>
                      <m:r>
                        <a:rPr lang="cs-CZ" sz="2400" b="1" i="1" noProof="0" dirty="0" smtClean="0">
                          <a:solidFill>
                            <a:schemeClr val="tx1"/>
                          </a:solidFill>
                          <a:effectLst/>
                          <a:latin typeface="Cambria Math" panose="02040503050406030204" pitchFamily="18" charset="0"/>
                          <a:cs typeface="Times New Roman" panose="02020603050405020304" pitchFamily="18" charset="0"/>
                        </a:rPr>
                        <m:t>𝑳</m:t>
                      </m:r>
                      <m:r>
                        <a:rPr lang="cs-CZ" sz="2400" b="1" i="1" noProof="0" dirty="0" smtClean="0">
                          <a:solidFill>
                            <a:schemeClr val="tx1"/>
                          </a:solidFill>
                          <a:effectLst/>
                          <a:latin typeface="Cambria Math" panose="02040503050406030204" pitchFamily="18" charset="0"/>
                          <a:cs typeface="Times New Roman" panose="02020603050405020304" pitchFamily="18" charset="0"/>
                        </a:rPr>
                        <m:t> + </m:t>
                      </m:r>
                      <m:r>
                        <a:rPr lang="cs-CZ" sz="2400" b="1" i="1" noProof="0" dirty="0" smtClean="0">
                          <a:solidFill>
                            <a:schemeClr val="tx1"/>
                          </a:solidFill>
                          <a:effectLst/>
                          <a:latin typeface="Cambria Math" panose="02040503050406030204" pitchFamily="18" charset="0"/>
                          <a:cs typeface="Times New Roman" panose="02020603050405020304" pitchFamily="18" charset="0"/>
                        </a:rPr>
                        <m:t>𝒄</m:t>
                      </m:r>
                      <m:r>
                        <a:rPr lang="cs-CZ" sz="2400" b="1" i="1" noProof="0" dirty="0" smtClean="0">
                          <a:solidFill>
                            <a:schemeClr val="tx1"/>
                          </a:solidFill>
                          <a:effectLst/>
                          <a:latin typeface="Cambria Math" panose="02040503050406030204" pitchFamily="18" charset="0"/>
                          <a:cs typeface="Times New Roman" panose="02020603050405020304" pitchFamily="18" charset="0"/>
                        </a:rPr>
                        <m:t> ·</m:t>
                      </m:r>
                      <m:sSup>
                        <m:sSupPr>
                          <m:ctrlPr>
                            <a:rPr lang="cs-CZ" sz="2400" b="1" i="1" noProof="0" dirty="0" smtClean="0">
                              <a:solidFill>
                                <a:schemeClr val="tx1"/>
                              </a:solidFill>
                              <a:effectLst/>
                              <a:latin typeface="Cambria Math" panose="02040503050406030204" pitchFamily="18" charset="0"/>
                              <a:cs typeface="Times New Roman" panose="02020603050405020304" pitchFamily="18" charset="0"/>
                            </a:rPr>
                          </m:ctrlPr>
                        </m:sSupPr>
                        <m:e>
                          <m:r>
                            <a:rPr lang="cs-CZ" sz="2400" b="1" i="1" noProof="0" dirty="0" smtClean="0">
                              <a:solidFill>
                                <a:schemeClr val="tx1"/>
                              </a:solidFill>
                              <a:effectLst/>
                              <a:latin typeface="Cambria Math" panose="02040503050406030204" pitchFamily="18" charset="0"/>
                              <a:cs typeface="Times New Roman" panose="02020603050405020304" pitchFamily="18" charset="0"/>
                            </a:rPr>
                            <m:t>𝑳</m:t>
                          </m:r>
                        </m:e>
                        <m:sup>
                          <m:r>
                            <a:rPr lang="cs-CZ" sz="2400" b="1" i="1" noProof="0" dirty="0" smtClean="0">
                              <a:solidFill>
                                <a:schemeClr val="tx1"/>
                              </a:solidFill>
                              <a:effectLst/>
                              <a:latin typeface="Cambria Math" panose="02040503050406030204" pitchFamily="18" charset="0"/>
                              <a:cs typeface="Times New Roman" panose="02020603050405020304" pitchFamily="18" charset="0"/>
                            </a:rPr>
                            <m:t>𝟐</m:t>
                          </m:r>
                        </m:sup>
                      </m:sSup>
                    </m:oMath>
                  </m:oMathPara>
                </a14:m>
                <a:endParaRPr lang="cs-CZ" sz="2400" b="1" noProof="0" dirty="0">
                  <a:solidFill>
                    <a:schemeClr val="tx1"/>
                  </a:solidFill>
                  <a:effectLst/>
                  <a:latin typeface="Times New Roman" panose="02020603050405020304" pitchFamily="18" charset="0"/>
                  <a:cs typeface="Times New Roman" panose="02020603050405020304" pitchFamily="18" charset="0"/>
                </a:endParaRPr>
              </a:p>
              <a:p>
                <a:pPr marL="342900" algn="just">
                  <a:lnSpc>
                    <a:spcPct val="115000"/>
                  </a:lnSpc>
                </a:pP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FIXNÍ/ VARIABILNÍ / CELKOVÉ NÁKLADY</a:t>
                </a:r>
              </a:p>
              <a:p>
                <a:pPr marL="0" indent="0" algn="ctr">
                  <a:lnSpc>
                    <a:spcPct val="115000"/>
                  </a:lnSpc>
                  <a:buNone/>
                </a:pPr>
                <a:r>
                  <a:rPr lang="cs-CZ" sz="2400" b="1" i="1" noProof="0" dirty="0">
                    <a:solidFill>
                      <a:schemeClr val="tx1"/>
                    </a:solidFill>
                    <a:effectLst/>
                    <a:latin typeface="Times New Roman" panose="02020603050405020304" pitchFamily="18" charset="0"/>
                    <a:cs typeface="Times New Roman" panose="02020603050405020304" pitchFamily="18" charset="0"/>
                  </a:rPr>
                  <a:t>FC = a</a:t>
                </a:r>
              </a:p>
              <a:p>
                <a:pPr marL="0" indent="0" algn="ctr">
                  <a:lnSpc>
                    <a:spcPct val="115000"/>
                  </a:lnSpc>
                  <a:buNone/>
                </a:pPr>
                <a:r>
                  <a:rPr lang="fr-FR" sz="2400" b="1" i="1" noProof="0" dirty="0">
                    <a:solidFill>
                      <a:schemeClr val="tx1"/>
                    </a:solidFill>
                    <a:effectLst/>
                    <a:latin typeface="Times New Roman" panose="02020603050405020304" pitchFamily="18" charset="0"/>
                    <a:cs typeface="Times New Roman" panose="02020603050405020304" pitchFamily="18" charset="0"/>
                  </a:rPr>
                  <a:t>VC = b · Q </a:t>
                </a:r>
                <a:r>
                  <a:rPr lang="fr-FR" sz="2400" b="1" i="1" noProof="0" dirty="0">
                    <a:solidFill>
                      <a:srgbClr val="FF0000"/>
                    </a:solidFill>
                    <a:effectLst/>
                    <a:latin typeface="Times New Roman" panose="02020603050405020304" pitchFamily="18" charset="0"/>
                    <a:cs typeface="Times New Roman" panose="02020603050405020304" pitchFamily="18" charset="0"/>
                  </a:rPr>
                  <a:t>– </a:t>
                </a:r>
                <a:r>
                  <a:rPr lang="fr-FR" sz="2400" b="1" i="1" noProof="0" dirty="0">
                    <a:solidFill>
                      <a:schemeClr val="tx1"/>
                    </a:solidFill>
                    <a:effectLst/>
                    <a:latin typeface="Times New Roman" panose="02020603050405020304" pitchFamily="18" charset="0"/>
                    <a:cs typeface="Times New Roman" panose="02020603050405020304" pitchFamily="18" charset="0"/>
                  </a:rPr>
                  <a:t>c · </a:t>
                </a:r>
                <a14:m>
                  <m:oMath xmlns:m="http://schemas.openxmlformats.org/officeDocument/2006/math">
                    <m:sSup>
                      <m:sSupPr>
                        <m:ctrlPr>
                          <a:rPr lang="cs-CZ" sz="2400" b="1" i="1" noProof="0" dirty="0" smtClean="0">
                            <a:solidFill>
                              <a:schemeClr val="tx1"/>
                            </a:solidFill>
                            <a:effectLst/>
                            <a:latin typeface="Cambria Math" panose="02040503050406030204" pitchFamily="18" charset="0"/>
                            <a:cs typeface="Times New Roman" panose="02020603050405020304" pitchFamily="18" charset="0"/>
                          </a:rPr>
                        </m:ctrlPr>
                      </m:sSupPr>
                      <m:e>
                        <m:r>
                          <a:rPr lang="cs-CZ" sz="2400" b="1" i="1" noProof="0" dirty="0" smtClean="0">
                            <a:solidFill>
                              <a:schemeClr val="tx1"/>
                            </a:solidFill>
                            <a:effectLst/>
                            <a:latin typeface="Cambria Math" panose="02040503050406030204" pitchFamily="18" charset="0"/>
                            <a:cs typeface="Times New Roman" panose="02020603050405020304" pitchFamily="18" charset="0"/>
                          </a:rPr>
                          <m:t>𝑸</m:t>
                        </m:r>
                      </m:e>
                      <m:sup>
                        <m:r>
                          <a:rPr lang="cs-CZ" sz="2400" b="1" i="1" noProof="0" dirty="0" smtClean="0">
                            <a:solidFill>
                              <a:schemeClr val="tx1"/>
                            </a:solidFill>
                            <a:effectLst/>
                            <a:latin typeface="Cambria Math" panose="02040503050406030204" pitchFamily="18" charset="0"/>
                            <a:cs typeface="Times New Roman" panose="02020603050405020304" pitchFamily="18" charset="0"/>
                          </a:rPr>
                          <m:t>𝟐</m:t>
                        </m:r>
                      </m:sup>
                    </m:sSup>
                  </m:oMath>
                </a14:m>
                <a:r>
                  <a:rPr lang="fr-FR" sz="2400" b="1" i="1" noProof="0" dirty="0">
                    <a:solidFill>
                      <a:schemeClr val="tx1"/>
                    </a:solidFill>
                    <a:effectLst/>
                    <a:latin typeface="Times New Roman" panose="02020603050405020304" pitchFamily="18" charset="0"/>
                    <a:cs typeface="Times New Roman" panose="02020603050405020304" pitchFamily="18" charset="0"/>
                  </a:rPr>
                  <a:t>.</a:t>
                </a:r>
                <a:endParaRPr lang="cs-CZ" sz="2400" b="1" i="1" noProof="0" dirty="0">
                  <a:solidFill>
                    <a:schemeClr val="tx1"/>
                  </a:solidFill>
                  <a:effectLst/>
                  <a:latin typeface="Times New Roman" panose="02020603050405020304" pitchFamily="18" charset="0"/>
                  <a:cs typeface="Times New Roman" panose="02020603050405020304" pitchFamily="18" charset="0"/>
                </a:endParaRPr>
              </a:p>
              <a:p>
                <a:pPr marL="0" indent="0" algn="ctr">
                  <a:lnSpc>
                    <a:spcPct val="115000"/>
                  </a:lnSpc>
                  <a:buNone/>
                </a:pPr>
                <a:r>
                  <a:rPr lang="cs-CZ" sz="2400" b="1" i="1" noProof="0" dirty="0">
                    <a:solidFill>
                      <a:schemeClr val="tx1"/>
                    </a:solidFill>
                    <a:effectLst/>
                    <a:latin typeface="Times New Roman" panose="02020603050405020304" pitchFamily="18" charset="0"/>
                    <a:cs typeface="Times New Roman" panose="02020603050405020304" pitchFamily="18" charset="0"/>
                  </a:rPr>
                  <a:t>STC </a:t>
                </a:r>
                <a:r>
                  <a:rPr lang="cs-CZ" sz="2400" b="1" i="1" dirty="0">
                    <a:solidFill>
                      <a:schemeClr val="tx1"/>
                    </a:solidFill>
                    <a:latin typeface="Times New Roman" panose="02020603050405020304" pitchFamily="18" charset="0"/>
                    <a:cs typeface="Times New Roman" panose="02020603050405020304" pitchFamily="18" charset="0"/>
                  </a:rPr>
                  <a:t>= FC + VC= a </a:t>
                </a:r>
                <a:r>
                  <a:rPr lang="cs-CZ" sz="2400" b="1" i="1" noProof="0" dirty="0">
                    <a:solidFill>
                      <a:schemeClr val="tx1"/>
                    </a:solidFill>
                    <a:effectLst/>
                    <a:latin typeface="Times New Roman" panose="02020603050405020304" pitchFamily="18" charset="0"/>
                    <a:cs typeface="Times New Roman" panose="02020603050405020304" pitchFamily="18" charset="0"/>
                  </a:rPr>
                  <a:t>+ b · Q </a:t>
                </a:r>
                <a:r>
                  <a:rPr lang="cs-CZ" sz="2400" b="1" i="1" noProof="0" dirty="0">
                    <a:solidFill>
                      <a:srgbClr val="FF0000"/>
                    </a:solidFill>
                    <a:effectLst/>
                    <a:latin typeface="Times New Roman" panose="02020603050405020304" pitchFamily="18" charset="0"/>
                    <a:cs typeface="Times New Roman" panose="02020603050405020304" pitchFamily="18" charset="0"/>
                  </a:rPr>
                  <a:t>–</a:t>
                </a:r>
                <a:r>
                  <a:rPr lang="cs-CZ" sz="2400" b="1" i="1" noProof="0" dirty="0">
                    <a:solidFill>
                      <a:schemeClr val="tx1"/>
                    </a:solidFill>
                    <a:effectLst/>
                    <a:latin typeface="Times New Roman" panose="02020603050405020304" pitchFamily="18" charset="0"/>
                    <a:cs typeface="Times New Roman" panose="02020603050405020304" pitchFamily="18" charset="0"/>
                  </a:rPr>
                  <a:t> c · </a:t>
                </a:r>
                <a14:m>
                  <m:oMath xmlns:m="http://schemas.openxmlformats.org/officeDocument/2006/math">
                    <m:sSup>
                      <m:sSupPr>
                        <m:ctrlPr>
                          <a:rPr lang="cs-CZ" sz="2400" b="1" i="1" noProof="0" dirty="0" smtClean="0">
                            <a:solidFill>
                              <a:schemeClr val="tx1"/>
                            </a:solidFill>
                            <a:effectLst/>
                            <a:latin typeface="Cambria Math" panose="02040503050406030204" pitchFamily="18" charset="0"/>
                            <a:cs typeface="Times New Roman" panose="02020603050405020304" pitchFamily="18" charset="0"/>
                          </a:rPr>
                        </m:ctrlPr>
                      </m:sSupPr>
                      <m:e>
                        <m:r>
                          <a:rPr lang="cs-CZ" sz="2400" b="1" i="1" noProof="0" dirty="0" smtClean="0">
                            <a:solidFill>
                              <a:schemeClr val="tx1"/>
                            </a:solidFill>
                            <a:effectLst/>
                            <a:latin typeface="Cambria Math" panose="02040503050406030204" pitchFamily="18" charset="0"/>
                            <a:cs typeface="Times New Roman" panose="02020603050405020304" pitchFamily="18" charset="0"/>
                          </a:rPr>
                          <m:t>𝑸</m:t>
                        </m:r>
                      </m:e>
                      <m:sup>
                        <m:r>
                          <a:rPr lang="cs-CZ" sz="2400" b="1" i="1" noProof="0" dirty="0" smtClean="0">
                            <a:solidFill>
                              <a:schemeClr val="tx1"/>
                            </a:solidFill>
                            <a:effectLst/>
                            <a:latin typeface="Cambria Math" panose="02040503050406030204" pitchFamily="18" charset="0"/>
                            <a:cs typeface="Times New Roman" panose="02020603050405020304" pitchFamily="18" charset="0"/>
                          </a:rPr>
                          <m:t>𝟐</m:t>
                        </m:r>
                      </m:sup>
                    </m:sSup>
                  </m:oMath>
                </a14:m>
                <a:r>
                  <a:rPr lang="cs-CZ" sz="2400" b="1" i="1" noProof="0" dirty="0">
                    <a:solidFill>
                      <a:schemeClr val="tx1"/>
                    </a:solidFill>
                    <a:effectLst/>
                    <a:latin typeface="Times New Roman" panose="02020603050405020304" pitchFamily="18" charset="0"/>
                    <a:cs typeface="Times New Roman" panose="02020603050405020304" pitchFamily="18" charset="0"/>
                  </a:rPr>
                  <a:t>.</a:t>
                </a:r>
              </a:p>
              <a:p>
                <a:pPr marL="0" indent="0" algn="ctr">
                  <a:lnSpc>
                    <a:spcPct val="115000"/>
                  </a:lnSpc>
                  <a:buNone/>
                </a:pPr>
                <a:r>
                  <a:rPr lang="cs-CZ" sz="2400" b="1" i="1" noProof="0" dirty="0">
                    <a:solidFill>
                      <a:schemeClr val="tx1"/>
                    </a:solidFill>
                    <a:effectLst/>
                    <a:latin typeface="Times New Roman" panose="02020603050405020304" pitchFamily="18" charset="0"/>
                    <a:cs typeface="Times New Roman" panose="02020603050405020304" pitchFamily="18" charset="0"/>
                  </a:rPr>
                  <a:t>AFC = </a:t>
                </a:r>
                <a14:m>
                  <m:oMath xmlns:m="http://schemas.openxmlformats.org/officeDocument/2006/math">
                    <m:f>
                      <m:fPr>
                        <m:ctrlPr>
                          <a:rPr lang="cs-CZ" sz="2400" b="1" i="1" noProof="0" smtClean="0">
                            <a:solidFill>
                              <a:schemeClr val="tx1"/>
                            </a:solidFill>
                            <a:effectLst/>
                            <a:latin typeface="Cambria Math" panose="02040503050406030204" pitchFamily="18" charset="0"/>
                            <a:cs typeface="Times New Roman" panose="02020603050405020304" pitchFamily="18" charset="0"/>
                          </a:rPr>
                        </m:ctrlPr>
                      </m:fPr>
                      <m:num>
                        <m:r>
                          <a:rPr lang="cs-CZ" sz="2400" b="1" i="1" noProof="0" smtClean="0">
                            <a:solidFill>
                              <a:schemeClr val="tx1"/>
                            </a:solidFill>
                            <a:effectLst/>
                            <a:latin typeface="Cambria Math" panose="02040503050406030204" pitchFamily="18" charset="0"/>
                            <a:cs typeface="Times New Roman" panose="02020603050405020304" pitchFamily="18" charset="0"/>
                          </a:rPr>
                          <m:t>𝑭𝑪</m:t>
                        </m:r>
                      </m:num>
                      <m:den>
                        <m:r>
                          <a:rPr lang="cs-CZ" sz="2400" b="1" i="1" noProof="0" smtClean="0">
                            <a:solidFill>
                              <a:schemeClr val="tx1"/>
                            </a:solidFill>
                            <a:effectLst/>
                            <a:latin typeface="Cambria Math" panose="02040503050406030204" pitchFamily="18" charset="0"/>
                            <a:cs typeface="Times New Roman" panose="02020603050405020304" pitchFamily="18" charset="0"/>
                          </a:rPr>
                          <m:t>𝑸</m:t>
                        </m:r>
                      </m:den>
                    </m:f>
                    <m:r>
                      <a:rPr lang="cs-CZ" sz="2400" b="1" i="1" noProof="0" smtClean="0">
                        <a:solidFill>
                          <a:schemeClr val="tx1"/>
                        </a:solidFill>
                        <a:effectLst/>
                        <a:latin typeface="Cambria Math" panose="02040503050406030204" pitchFamily="18" charset="0"/>
                        <a:cs typeface="Times New Roman" panose="02020603050405020304" pitchFamily="18" charset="0"/>
                      </a:rPr>
                      <m:t>=</m:t>
                    </m:r>
                    <m:f>
                      <m:fPr>
                        <m:ctrlPr>
                          <a:rPr lang="cs-CZ" sz="2400" b="1" i="1" noProof="0" smtClean="0">
                            <a:solidFill>
                              <a:schemeClr val="tx1"/>
                            </a:solidFill>
                            <a:effectLst/>
                            <a:latin typeface="Cambria Math" panose="02040503050406030204" pitchFamily="18" charset="0"/>
                            <a:cs typeface="Times New Roman" panose="02020603050405020304" pitchFamily="18" charset="0"/>
                          </a:rPr>
                        </m:ctrlPr>
                      </m:fPr>
                      <m:num>
                        <m:r>
                          <a:rPr lang="cs-CZ" sz="2400" b="1" i="1" noProof="0" smtClean="0">
                            <a:solidFill>
                              <a:schemeClr val="tx1"/>
                            </a:solidFill>
                            <a:effectLst/>
                            <a:latin typeface="Cambria Math" panose="02040503050406030204" pitchFamily="18" charset="0"/>
                            <a:cs typeface="Times New Roman" panose="02020603050405020304" pitchFamily="18" charset="0"/>
                          </a:rPr>
                          <m:t>𝒂</m:t>
                        </m:r>
                      </m:num>
                      <m:den>
                        <m:r>
                          <a:rPr lang="cs-CZ" sz="2400" b="1" i="1" noProof="0" smtClean="0">
                            <a:solidFill>
                              <a:schemeClr val="tx1"/>
                            </a:solidFill>
                            <a:effectLst/>
                            <a:latin typeface="Cambria Math" panose="02040503050406030204" pitchFamily="18" charset="0"/>
                            <a:cs typeface="Times New Roman" panose="02020603050405020304" pitchFamily="18" charset="0"/>
                          </a:rPr>
                          <m:t>𝑸</m:t>
                        </m:r>
                      </m:den>
                    </m:f>
                  </m:oMath>
                </a14:m>
                <a:r>
                  <a:rPr lang="cs-CZ" sz="2400" b="1" i="1" noProof="0" dirty="0">
                    <a:solidFill>
                      <a:schemeClr val="tx1"/>
                    </a:solidFill>
                    <a:effectLst/>
                    <a:latin typeface="Times New Roman" panose="02020603050405020304" pitchFamily="18" charset="0"/>
                    <a:cs typeface="Times New Roman" panose="02020603050405020304" pitchFamily="18" charset="0"/>
                  </a:rPr>
                  <a:t> </a:t>
                </a:r>
                <a14:m>
                  <m:oMath xmlns:m="http://schemas.openxmlformats.org/officeDocument/2006/math">
                    <m:r>
                      <a:rPr lang="cs-CZ" sz="2400" b="1" i="1" smtClean="0">
                        <a:solidFill>
                          <a:schemeClr val="tx1"/>
                        </a:solidFill>
                        <a:latin typeface="Cambria Math" panose="02040503050406030204" pitchFamily="18" charset="0"/>
                        <a:cs typeface="Times New Roman" panose="02020603050405020304" pitchFamily="18" charset="0"/>
                      </a:rPr>
                      <m:t> </m:t>
                    </m:r>
                  </m:oMath>
                </a14:m>
                <a:endParaRPr lang="cs-CZ" sz="2400" b="1" i="1" dirty="0">
                  <a:solidFill>
                    <a:schemeClr val="tx1"/>
                  </a:solidFill>
                  <a:latin typeface="Cambria Math" panose="02040503050406030204" pitchFamily="18" charset="0"/>
                  <a:cs typeface="Times New Roman" panose="02020603050405020304" pitchFamily="18" charset="0"/>
                </a:endParaRPr>
              </a:p>
              <a:p>
                <a:pPr marL="0" indent="0" algn="ctr">
                  <a:lnSpc>
                    <a:spcPct val="115000"/>
                  </a:lnSpc>
                  <a:buNone/>
                </a:pPr>
                <a14:m>
                  <m:oMathPara xmlns:m="http://schemas.openxmlformats.org/officeDocument/2006/math">
                    <m:oMathParaPr>
                      <m:jc m:val="centerGroup"/>
                    </m:oMathParaPr>
                    <m:oMath xmlns:m="http://schemas.openxmlformats.org/officeDocument/2006/math">
                      <m:r>
                        <a:rPr lang="cs-CZ" sz="2400" b="1" i="1">
                          <a:solidFill>
                            <a:schemeClr val="tx1"/>
                          </a:solidFill>
                          <a:latin typeface="Cambria Math" panose="02040503050406030204" pitchFamily="18" charset="0"/>
                          <a:cs typeface="Times New Roman" panose="02020603050405020304" pitchFamily="18" charset="0"/>
                        </a:rPr>
                        <m:t>𝑨𝑽𝑪</m:t>
                      </m:r>
                      <m:r>
                        <a:rPr lang="cs-CZ" sz="2400" b="1" i="1">
                          <a:solidFill>
                            <a:schemeClr val="tx1"/>
                          </a:solidFill>
                          <a:latin typeface="Cambria Math" panose="02040503050406030204" pitchFamily="18" charset="0"/>
                          <a:cs typeface="Times New Roman" panose="02020603050405020304" pitchFamily="18" charset="0"/>
                        </a:rPr>
                        <m:t> = </m:t>
                      </m:r>
                      <m:f>
                        <m:fPr>
                          <m:ctrlPr>
                            <a:rPr lang="cs-CZ" sz="2400" b="1" i="1">
                              <a:solidFill>
                                <a:schemeClr val="tx1"/>
                              </a:solidFill>
                              <a:latin typeface="Cambria Math" panose="02040503050406030204" pitchFamily="18" charset="0"/>
                              <a:cs typeface="Times New Roman" panose="02020603050405020304" pitchFamily="18" charset="0"/>
                            </a:rPr>
                          </m:ctrlPr>
                        </m:fPr>
                        <m:num>
                          <m:r>
                            <a:rPr lang="cs-CZ" sz="2400" b="1" i="1">
                              <a:solidFill>
                                <a:schemeClr val="tx1"/>
                              </a:solidFill>
                              <a:latin typeface="Cambria Math" panose="02040503050406030204" pitchFamily="18" charset="0"/>
                              <a:cs typeface="Times New Roman" panose="02020603050405020304" pitchFamily="18" charset="0"/>
                            </a:rPr>
                            <m:t>𝑽𝑪</m:t>
                          </m:r>
                        </m:num>
                        <m:den>
                          <m:r>
                            <a:rPr lang="cs-CZ" sz="2400" b="1" i="1">
                              <a:solidFill>
                                <a:schemeClr val="tx1"/>
                              </a:solidFill>
                              <a:latin typeface="Cambria Math" panose="02040503050406030204" pitchFamily="18" charset="0"/>
                              <a:cs typeface="Times New Roman" panose="02020603050405020304" pitchFamily="18" charset="0"/>
                            </a:rPr>
                            <m:t>𝑸</m:t>
                          </m:r>
                        </m:den>
                      </m:f>
                      <m:r>
                        <a:rPr lang="cs-CZ" sz="2400" b="1" i="1">
                          <a:solidFill>
                            <a:schemeClr val="tx1"/>
                          </a:solidFill>
                          <a:latin typeface="Cambria Math" panose="02040503050406030204" pitchFamily="18" charset="0"/>
                          <a:cs typeface="Times New Roman" panose="02020603050405020304" pitchFamily="18" charset="0"/>
                        </a:rPr>
                        <m:t>=</m:t>
                      </m:r>
                      <m:f>
                        <m:fPr>
                          <m:ctrlPr>
                            <a:rPr lang="cs-CZ" sz="2400" b="1" i="1">
                              <a:solidFill>
                                <a:schemeClr val="tx1"/>
                              </a:solidFill>
                              <a:latin typeface="Cambria Math" panose="02040503050406030204" pitchFamily="18" charset="0"/>
                              <a:cs typeface="Times New Roman" panose="02020603050405020304" pitchFamily="18" charset="0"/>
                            </a:rPr>
                          </m:ctrlPr>
                        </m:fPr>
                        <m:num>
                          <m:r>
                            <m:rPr>
                              <m:nor/>
                            </m:rPr>
                            <a:rPr lang="fr-FR" sz="2400" b="1" i="1" dirty="0">
                              <a:solidFill>
                                <a:schemeClr val="tx1"/>
                              </a:solidFill>
                              <a:latin typeface="Times New Roman" panose="02020603050405020304" pitchFamily="18" charset="0"/>
                              <a:cs typeface="Times New Roman" panose="02020603050405020304" pitchFamily="18" charset="0"/>
                            </a:rPr>
                            <m:t>b</m:t>
                          </m:r>
                          <m:r>
                            <m:rPr>
                              <m:nor/>
                            </m:rPr>
                            <a:rPr lang="fr-FR" sz="2400" b="1" i="1" dirty="0">
                              <a:solidFill>
                                <a:schemeClr val="tx1"/>
                              </a:solidFill>
                              <a:latin typeface="Times New Roman" panose="02020603050405020304" pitchFamily="18" charset="0"/>
                              <a:cs typeface="Times New Roman" panose="02020603050405020304" pitchFamily="18" charset="0"/>
                            </a:rPr>
                            <m:t> · </m:t>
                          </m:r>
                          <m:r>
                            <m:rPr>
                              <m:nor/>
                            </m:rPr>
                            <a:rPr lang="fr-FR" sz="2400" b="1" i="1" dirty="0">
                              <a:solidFill>
                                <a:schemeClr val="tx1"/>
                              </a:solidFill>
                              <a:latin typeface="Times New Roman" panose="02020603050405020304" pitchFamily="18" charset="0"/>
                              <a:cs typeface="Times New Roman" panose="02020603050405020304" pitchFamily="18" charset="0"/>
                            </a:rPr>
                            <m:t>Q</m:t>
                          </m:r>
                          <m:r>
                            <m:rPr>
                              <m:nor/>
                            </m:rPr>
                            <a:rPr lang="fr-FR" sz="2400" b="1" i="1" dirty="0">
                              <a:solidFill>
                                <a:schemeClr val="tx1"/>
                              </a:solidFill>
                              <a:latin typeface="Times New Roman" panose="02020603050405020304" pitchFamily="18" charset="0"/>
                              <a:cs typeface="Times New Roman" panose="02020603050405020304" pitchFamily="18" charset="0"/>
                            </a:rPr>
                            <m:t> – </m:t>
                          </m:r>
                          <m:r>
                            <m:rPr>
                              <m:nor/>
                            </m:rPr>
                            <a:rPr lang="fr-FR" sz="2400" b="1" i="1" dirty="0">
                              <a:solidFill>
                                <a:schemeClr val="tx1"/>
                              </a:solidFill>
                              <a:latin typeface="Times New Roman" panose="02020603050405020304" pitchFamily="18" charset="0"/>
                              <a:cs typeface="Times New Roman" panose="02020603050405020304" pitchFamily="18" charset="0"/>
                            </a:rPr>
                            <m:t>c</m:t>
                          </m:r>
                          <m:r>
                            <m:rPr>
                              <m:nor/>
                            </m:rPr>
                            <a:rPr lang="fr-FR" sz="2400" b="1" i="1" dirty="0">
                              <a:solidFill>
                                <a:schemeClr val="tx1"/>
                              </a:solidFill>
                              <a:latin typeface="Times New Roman" panose="02020603050405020304" pitchFamily="18" charset="0"/>
                              <a:cs typeface="Times New Roman" panose="02020603050405020304" pitchFamily="18" charset="0"/>
                            </a:rPr>
                            <m:t> · </m:t>
                          </m:r>
                          <m:sSup>
                            <m:sSupPr>
                              <m:ctrlPr>
                                <a:rPr lang="cs-CZ" sz="2400" b="1" i="1" dirty="0">
                                  <a:solidFill>
                                    <a:schemeClr val="tx1"/>
                                  </a:solidFill>
                                  <a:latin typeface="Cambria Math" panose="02040503050406030204" pitchFamily="18" charset="0"/>
                                  <a:cs typeface="Times New Roman" panose="02020603050405020304" pitchFamily="18" charset="0"/>
                                </a:rPr>
                              </m:ctrlPr>
                            </m:sSupPr>
                            <m:e>
                              <m:r>
                                <a:rPr lang="cs-CZ" sz="2400" b="1" i="1" dirty="0">
                                  <a:solidFill>
                                    <a:schemeClr val="tx1"/>
                                  </a:solidFill>
                                  <a:latin typeface="Cambria Math" panose="02040503050406030204" pitchFamily="18" charset="0"/>
                                  <a:cs typeface="Times New Roman" panose="02020603050405020304" pitchFamily="18" charset="0"/>
                                </a:rPr>
                                <m:t>𝑸</m:t>
                              </m:r>
                            </m:e>
                            <m:sup>
                              <m:r>
                                <a:rPr lang="cs-CZ" sz="2400" b="1" i="1" dirty="0">
                                  <a:solidFill>
                                    <a:schemeClr val="tx1"/>
                                  </a:solidFill>
                                  <a:latin typeface="Cambria Math" panose="02040503050406030204" pitchFamily="18" charset="0"/>
                                  <a:cs typeface="Times New Roman" panose="02020603050405020304" pitchFamily="18" charset="0"/>
                                </a:rPr>
                                <m:t>𝟐</m:t>
                              </m:r>
                            </m:sup>
                          </m:sSup>
                        </m:num>
                        <m:den>
                          <m:r>
                            <a:rPr lang="cs-CZ" sz="2400" b="1" i="1">
                              <a:solidFill>
                                <a:schemeClr val="tx1"/>
                              </a:solidFill>
                              <a:latin typeface="Cambria Math" panose="02040503050406030204" pitchFamily="18" charset="0"/>
                              <a:cs typeface="Times New Roman" panose="02020603050405020304" pitchFamily="18" charset="0"/>
                            </a:rPr>
                            <m:t>𝑸</m:t>
                          </m:r>
                        </m:den>
                      </m:f>
                      <m:r>
                        <m:rPr>
                          <m:nor/>
                        </m:rPr>
                        <a:rPr lang="cs-CZ" sz="2400" b="1" i="1" smtClean="0">
                          <a:solidFill>
                            <a:schemeClr val="tx1"/>
                          </a:solidFill>
                          <a:latin typeface="Cambria Math" panose="02040503050406030204" pitchFamily="18" charset="0"/>
                          <a:cs typeface="Times New Roman" panose="02020603050405020304" pitchFamily="18" charset="0"/>
                        </a:rPr>
                        <m:t>= </m:t>
                      </m:r>
                      <m:r>
                        <m:rPr>
                          <m:nor/>
                        </m:rPr>
                        <a:rPr lang="fr-FR" sz="2400" b="1" i="1" dirty="0">
                          <a:solidFill>
                            <a:schemeClr val="tx1"/>
                          </a:solidFill>
                          <a:latin typeface="Times New Roman" panose="02020603050405020304" pitchFamily="18" charset="0"/>
                          <a:cs typeface="Times New Roman" panose="02020603050405020304" pitchFamily="18" charset="0"/>
                        </a:rPr>
                        <m:t>b</m:t>
                      </m:r>
                      <m:r>
                        <m:rPr>
                          <m:nor/>
                        </m:rPr>
                        <a:rPr lang="fr-FR" sz="2400" b="1" i="1" dirty="0">
                          <a:solidFill>
                            <a:schemeClr val="tx1"/>
                          </a:solidFill>
                          <a:latin typeface="Times New Roman" panose="02020603050405020304" pitchFamily="18" charset="0"/>
                          <a:cs typeface="Times New Roman" panose="02020603050405020304" pitchFamily="18" charset="0"/>
                        </a:rPr>
                        <m:t>  – </m:t>
                      </m:r>
                      <m:r>
                        <m:rPr>
                          <m:nor/>
                        </m:rPr>
                        <a:rPr lang="fr-FR" sz="2400" b="1" i="1" dirty="0" smtClean="0">
                          <a:solidFill>
                            <a:srgbClr val="FF0000"/>
                          </a:solidFill>
                          <a:latin typeface="Times New Roman" panose="02020603050405020304" pitchFamily="18" charset="0"/>
                          <a:cs typeface="Times New Roman" panose="02020603050405020304" pitchFamily="18" charset="0"/>
                        </a:rPr>
                        <m:t>c</m:t>
                      </m:r>
                      <m:r>
                        <m:rPr>
                          <m:nor/>
                        </m:rPr>
                        <a:rPr lang="fr-FR" sz="2400" b="1" i="1" dirty="0">
                          <a:solidFill>
                            <a:schemeClr val="tx1"/>
                          </a:solidFill>
                          <a:latin typeface="Times New Roman" panose="02020603050405020304" pitchFamily="18" charset="0"/>
                          <a:cs typeface="Times New Roman" panose="02020603050405020304" pitchFamily="18" charset="0"/>
                        </a:rPr>
                        <m:t> · </m:t>
                      </m:r>
                      <m:r>
                        <a:rPr lang="cs-CZ" sz="2400" b="1" i="1" dirty="0" smtClean="0">
                          <a:solidFill>
                            <a:schemeClr val="tx1"/>
                          </a:solidFill>
                          <a:latin typeface="Cambria Math" panose="02040503050406030204" pitchFamily="18" charset="0"/>
                          <a:cs typeface="Times New Roman" panose="02020603050405020304" pitchFamily="18" charset="0"/>
                        </a:rPr>
                        <m:t>𝑸</m:t>
                      </m:r>
                    </m:oMath>
                  </m:oMathPara>
                </a14:m>
                <a:endParaRPr lang="cs-CZ" sz="2400" b="1" i="1" dirty="0">
                  <a:solidFill>
                    <a:schemeClr val="tx1"/>
                  </a:solidFill>
                  <a:latin typeface="Cambria Math" panose="02040503050406030204" pitchFamily="18" charset="0"/>
                  <a:cs typeface="Times New Roman" panose="02020603050405020304" pitchFamily="18" charset="0"/>
                </a:endParaRPr>
              </a:p>
              <a:p>
                <a:pPr marL="0" indent="0" algn="ctr">
                  <a:lnSpc>
                    <a:spcPct val="115000"/>
                  </a:lnSpc>
                  <a:buNone/>
                </a:pPr>
                <a14:m>
                  <m:oMath xmlns:m="http://schemas.openxmlformats.org/officeDocument/2006/math">
                    <m:r>
                      <a:rPr lang="cs-CZ" sz="2400" b="1" i="1" smtClean="0">
                        <a:solidFill>
                          <a:schemeClr val="tx1"/>
                        </a:solidFill>
                        <a:latin typeface="Cambria Math" panose="02040503050406030204" pitchFamily="18" charset="0"/>
                        <a:cs typeface="Times New Roman" panose="02020603050405020304" pitchFamily="18" charset="0"/>
                      </a:rPr>
                      <m:t>𝑨</m:t>
                    </m:r>
                    <m:r>
                      <a:rPr lang="cs-CZ" sz="2400" b="1" i="1">
                        <a:solidFill>
                          <a:schemeClr val="tx1"/>
                        </a:solidFill>
                        <a:latin typeface="Cambria Math" panose="02040503050406030204" pitchFamily="18" charset="0"/>
                        <a:cs typeface="Times New Roman" panose="02020603050405020304" pitchFamily="18" charset="0"/>
                      </a:rPr>
                      <m:t>𝑽𝑪</m:t>
                    </m:r>
                    <m:r>
                      <a:rPr lang="cs-CZ" sz="2400" b="1" i="1" smtClean="0">
                        <a:solidFill>
                          <a:schemeClr val="tx1"/>
                        </a:solidFill>
                        <a:latin typeface="Cambria Math" panose="02040503050406030204" pitchFamily="18" charset="0"/>
                        <a:cs typeface="Times New Roman" panose="02020603050405020304" pitchFamily="18" charset="0"/>
                      </a:rPr>
                      <m:t>=</m:t>
                    </m:r>
                    <m:f>
                      <m:fPr>
                        <m:ctrlPr>
                          <a:rPr lang="cs-CZ" sz="2400" b="1" i="1">
                            <a:solidFill>
                              <a:schemeClr val="tx1"/>
                            </a:solidFill>
                            <a:latin typeface="Cambria Math" panose="02040503050406030204" pitchFamily="18" charset="0"/>
                            <a:cs typeface="Times New Roman" panose="02020603050405020304" pitchFamily="18" charset="0"/>
                          </a:rPr>
                        </m:ctrlPr>
                      </m:fPr>
                      <m:num>
                        <m:r>
                          <a:rPr lang="cs-CZ" sz="2400" b="1" i="1">
                            <a:solidFill>
                              <a:schemeClr val="tx1"/>
                            </a:solidFill>
                            <a:latin typeface="Cambria Math" panose="02040503050406030204" pitchFamily="18" charset="0"/>
                            <a:cs typeface="Times New Roman" panose="02020603050405020304" pitchFamily="18" charset="0"/>
                          </a:rPr>
                          <m:t>𝑾</m:t>
                        </m:r>
                      </m:num>
                      <m:den>
                        <m:sSub>
                          <m:sSubPr>
                            <m:ctrlPr>
                              <a:rPr lang="cs-CZ" sz="2400" b="1" i="1">
                                <a:solidFill>
                                  <a:schemeClr val="tx1"/>
                                </a:solidFill>
                                <a:latin typeface="Cambria Math" panose="02040503050406030204" pitchFamily="18" charset="0"/>
                                <a:cs typeface="Times New Roman" panose="02020603050405020304" pitchFamily="18" charset="0"/>
                              </a:rPr>
                            </m:ctrlPr>
                          </m:sSubPr>
                          <m:e>
                            <m:r>
                              <a:rPr lang="cs-CZ" sz="2400" b="1" i="1">
                                <a:solidFill>
                                  <a:schemeClr val="tx1"/>
                                </a:solidFill>
                                <a:latin typeface="Cambria Math" panose="02040503050406030204" pitchFamily="18" charset="0"/>
                                <a:cs typeface="Times New Roman" panose="02020603050405020304" pitchFamily="18" charset="0"/>
                              </a:rPr>
                              <m:t>𝑨𝑷</m:t>
                            </m:r>
                          </m:e>
                          <m:sub>
                            <m:r>
                              <a:rPr lang="cs-CZ" sz="2400" b="1" i="1">
                                <a:solidFill>
                                  <a:schemeClr val="tx1"/>
                                </a:solidFill>
                                <a:latin typeface="Cambria Math" panose="02040503050406030204" pitchFamily="18" charset="0"/>
                                <a:cs typeface="Times New Roman" panose="02020603050405020304" pitchFamily="18" charset="0"/>
                              </a:rPr>
                              <m:t>𝑳</m:t>
                            </m:r>
                          </m:sub>
                        </m:sSub>
                      </m:den>
                    </m:f>
                  </m:oMath>
                </a14:m>
                <a:r>
                  <a:rPr lang="cs-CZ" sz="2400" b="1" i="1" noProof="0" dirty="0">
                    <a:solidFill>
                      <a:schemeClr val="tx1"/>
                    </a:solidFill>
                    <a:effectLst/>
                    <a:latin typeface="Times New Roman" panose="02020603050405020304" pitchFamily="18" charset="0"/>
                    <a:cs typeface="Times New Roman" panose="02020603050405020304" pitchFamily="18" charset="0"/>
                  </a:rPr>
                  <a:t> </a:t>
                </a:r>
                <a14:m>
                  <m:oMath xmlns:m="http://schemas.openxmlformats.org/officeDocument/2006/math">
                    <m:r>
                      <a:rPr lang="cs-CZ" sz="2400" b="1">
                        <a:solidFill>
                          <a:schemeClr val="tx1"/>
                        </a:solidFill>
                        <a:latin typeface="Cambria Math" panose="02040503050406030204" pitchFamily="18" charset="0"/>
                        <a:cs typeface="Times New Roman" panose="02020603050405020304" pitchFamily="18" charset="0"/>
                      </a:rPr>
                      <m:t>=</m:t>
                    </m:r>
                    <m:r>
                      <a:rPr lang="cs-CZ" sz="24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&gt;</m:t>
                    </m:r>
                  </m:oMath>
                </a14:m>
                <a:endParaRPr lang="cs-CZ" sz="2400" b="1" i="1" noProof="0" dirty="0">
                  <a:solidFill>
                    <a:schemeClr val="tx1"/>
                  </a:solidFill>
                  <a:effectLst/>
                  <a:latin typeface="Times New Roman" panose="02020603050405020304" pitchFamily="18" charset="0"/>
                  <a:cs typeface="Times New Roman" panose="02020603050405020304" pitchFamily="18" charset="0"/>
                </a:endParaRPr>
              </a:p>
              <a:p>
                <a:pPr marL="342900" algn="just">
                  <a:lnSpc>
                    <a:spcPct val="115000"/>
                  </a:lnSpc>
                </a:pPr>
                <a:r>
                  <a:rPr lang="cs-CZ" sz="2400" b="1" i="1" noProof="0" dirty="0">
                    <a:solidFill>
                      <a:srgbClr val="FF0000"/>
                    </a:solidFill>
                    <a:effectLst/>
                    <a:latin typeface="Times New Roman" panose="02020603050405020304" pitchFamily="18" charset="0"/>
                    <a:cs typeface="Times New Roman" panose="02020603050405020304" pitchFamily="18" charset="0"/>
                  </a:rPr>
                  <a:t>Rostoucí výnosy z variabilního vstupu </a:t>
                </a:r>
                <a14:m>
                  <m:oMath xmlns:m="http://schemas.openxmlformats.org/officeDocument/2006/math">
                    <m:r>
                      <a:rPr lang="cs-CZ" sz="2400" b="1" smtClean="0">
                        <a:solidFill>
                          <a:schemeClr val="tx1"/>
                        </a:solidFill>
                        <a:latin typeface="Cambria Math" panose="02040503050406030204" pitchFamily="18" charset="0"/>
                        <a:cs typeface="Times New Roman" panose="02020603050405020304" pitchFamily="18" charset="0"/>
                      </a:rPr>
                      <m:t>=</m:t>
                    </m:r>
                    <m:r>
                      <a:rPr lang="cs-CZ" sz="24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&gt; </m:t>
                    </m:r>
                  </m:oMath>
                </a14:m>
                <a:r>
                  <a:rPr lang="cs-CZ" sz="2400" b="1" i="1" noProof="0" dirty="0">
                    <a:solidFill>
                      <a:srgbClr val="FF0000"/>
                    </a:solidFill>
                    <a:effectLst/>
                    <a:latin typeface="Times New Roman" panose="02020603050405020304" pitchFamily="18" charset="0"/>
                    <a:cs typeface="Times New Roman" panose="02020603050405020304" pitchFamily="18" charset="0"/>
                  </a:rPr>
                  <a:t>Pokles průměrných variabilních nákladů s růstem výstupu!</a:t>
                </a:r>
              </a:p>
              <a:p>
                <a:pPr marL="0" indent="0" algn="ctr">
                  <a:lnSpc>
                    <a:spcPct val="115000"/>
                  </a:lnSpc>
                  <a:buNone/>
                </a:pPr>
                <a:endParaRPr lang="cs-CZ" sz="2400" b="1" i="1" noProof="0" dirty="0">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98" name="Google Shape;98;p14"/>
              <p:cNvSpPr txBox="1">
                <a:spLocks noRot="1" noChangeAspect="1" noMove="1" noResize="1" noEditPoints="1" noAdjustHandles="1" noChangeArrowheads="1" noChangeShapeType="1" noTextEdit="1"/>
              </p:cNvSpPr>
              <p:nvPr>
                <p:ph type="body" idx="1"/>
              </p:nvPr>
            </p:nvSpPr>
            <p:spPr>
              <a:xfrm>
                <a:off x="5566410" y="274638"/>
                <a:ext cx="6526530" cy="6065778"/>
              </a:xfrm>
              <a:prstGeom prst="rect">
                <a:avLst/>
              </a:prstGeom>
              <a:blipFill rotWithShape="1">
                <a:blip r:embed="rId3"/>
                <a:stretch>
                  <a:fillRect t="-5" b="9"/>
                </a:stretch>
              </a:blipFill>
              <a:ln>
                <a:noFill/>
              </a:ln>
            </p:spPr>
            <p:txBody>
              <a:bodyPr/>
              <a:lstStyle/>
              <a:p>
                <a:r>
                  <a:rPr lang="en-US" altLang="en-US">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6" name="Picture 5"/>
          <p:cNvPicPr>
            <a:picLocks noChangeAspect="1"/>
          </p:cNvPicPr>
          <p:nvPr/>
        </p:nvPicPr>
        <p:blipFill>
          <a:blip r:embed="rId4"/>
          <a:stretch>
            <a:fillRect/>
          </a:stretch>
        </p:blipFill>
        <p:spPr>
          <a:xfrm>
            <a:off x="0" y="123082"/>
            <a:ext cx="5463540" cy="64943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Title 1"/>
          <p:cNvSpPr>
            <a:spLocks noGrp="1"/>
          </p:cNvSpPr>
          <p:nvPr>
            <p:ph type="title"/>
          </p:nvPr>
        </p:nvSpPr>
        <p:spPr>
          <a:xfrm>
            <a:off x="483870" y="788670"/>
            <a:ext cx="10972800" cy="697230"/>
          </a:xfrm>
        </p:spPr>
        <p:txBody>
          <a:bodyPr>
            <a:normAutofit fontScale="90000"/>
          </a:bodyPr>
          <a:lstStyle/>
          <a:p>
            <a:r>
              <a:rPr lang="cs-CZ" sz="4400" b="1" noProof="0" dirty="0">
                <a:solidFill>
                  <a:srgbClr val="FF0000"/>
                </a:solidFill>
                <a:effectLst/>
                <a:latin typeface="Times New Roman" panose="02020603050405020304" pitchFamily="18" charset="0"/>
                <a:cs typeface="Times New Roman" panose="02020603050405020304" pitchFamily="18" charset="0"/>
              </a:rPr>
              <a:t>Náklady v podmínkách rostoucích výnosů</a:t>
            </a:r>
            <a:br>
              <a:rPr lang="cs-CZ" sz="4400" b="1" noProof="0" dirty="0">
                <a:solidFill>
                  <a:srgbClr val="FF0000"/>
                </a:solidFill>
                <a:effectLst/>
                <a:latin typeface="Times New Roman" panose="02020603050405020304" pitchFamily="18" charset="0"/>
                <a:cs typeface="Times New Roman" panose="02020603050405020304" pitchFamily="18" charset="0"/>
              </a:rPr>
            </a:br>
            <a:endParaRPr lang="en-GB" dirty="0"/>
          </a:p>
        </p:txBody>
      </p:sp>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297180" y="1394460"/>
                <a:ext cx="11525250" cy="5086349"/>
              </a:xfrm>
              <a:prstGeom prst="rect">
                <a:avLst/>
              </a:prstGeom>
              <a:noFill/>
              <a:ln>
                <a:noFill/>
              </a:ln>
            </p:spPr>
            <p:txBody>
              <a:bodyPr spcFirstLastPara="1" wrap="square" lIns="91425" tIns="45700" rIns="91425" bIns="45700" anchor="t" anchorCtr="0">
                <a:normAutofit/>
              </a:bodyPr>
              <a:lstStyle/>
              <a:p>
                <a:pPr indent="-457200" algn="just">
                  <a:lnSpc>
                    <a:spcPct val="115000"/>
                  </a:lnSpc>
                </a:pP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PRŮMĚRNÉ NÁKLADY </a:t>
                </a:r>
                <a:r>
                  <a:rPr lang="cs-CZ" sz="2400" b="1" noProof="0" dirty="0">
                    <a:solidFill>
                      <a:schemeClr val="tx1"/>
                    </a:solidFill>
                    <a:effectLst/>
                    <a:latin typeface="Times New Roman" panose="02020603050405020304" pitchFamily="18" charset="0"/>
                    <a:cs typeface="Times New Roman" panose="02020603050405020304" pitchFamily="18" charset="0"/>
                  </a:rPr>
                  <a:t>= vertikální součet křivek AFC a AVC při každé úrovni výstupu:</a:t>
                </a:r>
              </a:p>
              <a:p>
                <a:pPr marL="0" indent="0" algn="ctr">
                  <a:lnSpc>
                    <a:spcPct val="115000"/>
                  </a:lnSpc>
                  <a:buNone/>
                </a:pPr>
                <a14:m>
                  <m:oMathPara xmlns:m="http://schemas.openxmlformats.org/officeDocument/2006/math">
                    <m:oMathParaPr>
                      <m:jc m:val="centerGroup"/>
                    </m:oMathParaPr>
                    <m:oMath xmlns:m="http://schemas.openxmlformats.org/officeDocument/2006/math">
                      <m:r>
                        <a:rPr lang="cs-CZ" sz="2400" b="1" i="1" noProof="0" smtClean="0">
                          <a:solidFill>
                            <a:schemeClr val="tx1"/>
                          </a:solidFill>
                          <a:effectLst/>
                          <a:latin typeface="Cambria Math" panose="02040503050406030204" pitchFamily="18" charset="0"/>
                          <a:cs typeface="Times New Roman" panose="02020603050405020304" pitchFamily="18" charset="0"/>
                        </a:rPr>
                        <m:t>𝑺𝑨𝑪</m:t>
                      </m:r>
                      <m:r>
                        <a:rPr lang="cs-CZ" sz="2400" b="1" i="1" noProof="0" smtClean="0">
                          <a:solidFill>
                            <a:schemeClr val="tx1"/>
                          </a:solidFill>
                          <a:effectLst/>
                          <a:latin typeface="Cambria Math" panose="02040503050406030204" pitchFamily="18" charset="0"/>
                          <a:cs typeface="Times New Roman" panose="02020603050405020304" pitchFamily="18" charset="0"/>
                        </a:rPr>
                        <m:t> = </m:t>
                      </m:r>
                      <m:f>
                        <m:fPr>
                          <m:ctrlPr>
                            <a:rPr lang="cs-CZ" sz="2400" b="1" i="1" noProof="0" smtClean="0">
                              <a:solidFill>
                                <a:schemeClr val="tx1"/>
                              </a:solidFill>
                              <a:effectLst/>
                              <a:latin typeface="Cambria Math" panose="02040503050406030204" pitchFamily="18" charset="0"/>
                              <a:cs typeface="Times New Roman" panose="02020603050405020304" pitchFamily="18" charset="0"/>
                            </a:rPr>
                          </m:ctrlPr>
                        </m:fPr>
                        <m:num>
                          <m:r>
                            <a:rPr lang="cs-CZ" sz="2400" b="1" i="1" noProof="0" smtClean="0">
                              <a:solidFill>
                                <a:schemeClr val="tx1"/>
                              </a:solidFill>
                              <a:effectLst/>
                              <a:latin typeface="Cambria Math" panose="02040503050406030204" pitchFamily="18" charset="0"/>
                              <a:cs typeface="Times New Roman" panose="02020603050405020304" pitchFamily="18" charset="0"/>
                            </a:rPr>
                            <m:t>𝑺𝑻𝑪</m:t>
                          </m:r>
                        </m:num>
                        <m:den>
                          <m:r>
                            <a:rPr lang="cs-CZ" sz="2400" b="1" i="1" noProof="0" smtClean="0">
                              <a:solidFill>
                                <a:schemeClr val="tx1"/>
                              </a:solidFill>
                              <a:effectLst/>
                              <a:latin typeface="Cambria Math" panose="02040503050406030204" pitchFamily="18" charset="0"/>
                              <a:cs typeface="Times New Roman" panose="02020603050405020304" pitchFamily="18" charset="0"/>
                            </a:rPr>
                            <m:t>𝑸</m:t>
                          </m:r>
                        </m:den>
                      </m:f>
                      <m:r>
                        <a:rPr lang="cs-CZ" sz="2400" b="1" i="1" noProof="0" smtClean="0">
                          <a:solidFill>
                            <a:schemeClr val="tx1"/>
                          </a:solidFill>
                          <a:effectLst/>
                          <a:latin typeface="Cambria Math" panose="02040503050406030204" pitchFamily="18" charset="0"/>
                          <a:cs typeface="Times New Roman" panose="02020603050405020304" pitchFamily="18" charset="0"/>
                        </a:rPr>
                        <m:t>=</m:t>
                      </m:r>
                      <m:f>
                        <m:fPr>
                          <m:ctrlPr>
                            <a:rPr lang="cs-CZ" sz="2400" b="1" i="1" noProof="0" smtClean="0">
                              <a:solidFill>
                                <a:schemeClr val="tx1"/>
                              </a:solidFill>
                              <a:effectLst/>
                              <a:latin typeface="Cambria Math" panose="02040503050406030204" pitchFamily="18" charset="0"/>
                              <a:cs typeface="Times New Roman" panose="02020603050405020304" pitchFamily="18" charset="0"/>
                            </a:rPr>
                          </m:ctrlPr>
                        </m:fPr>
                        <m:num>
                          <m:r>
                            <m:rPr>
                              <m:nor/>
                            </m:rPr>
                            <a:rPr lang="cs-CZ" sz="2400" b="1" i="1" dirty="0">
                              <a:solidFill>
                                <a:schemeClr val="tx1"/>
                              </a:solidFill>
                              <a:latin typeface="Times New Roman" panose="02020603050405020304" pitchFamily="18" charset="0"/>
                              <a:cs typeface="Times New Roman" panose="02020603050405020304" pitchFamily="18" charset="0"/>
                            </a:rPr>
                            <m:t>a</m:t>
                          </m:r>
                          <m:r>
                            <m:rPr>
                              <m:nor/>
                            </m:rPr>
                            <a:rPr lang="cs-CZ" sz="2400" b="1" i="1" dirty="0">
                              <a:solidFill>
                                <a:schemeClr val="tx1"/>
                              </a:solidFill>
                              <a:latin typeface="Times New Roman" panose="02020603050405020304" pitchFamily="18" charset="0"/>
                              <a:cs typeface="Times New Roman" panose="02020603050405020304" pitchFamily="18" charset="0"/>
                            </a:rPr>
                            <m:t> + </m:t>
                          </m:r>
                          <m:r>
                            <m:rPr>
                              <m:nor/>
                            </m:rPr>
                            <a:rPr lang="cs-CZ" sz="2400" b="1" i="1" dirty="0">
                              <a:solidFill>
                                <a:schemeClr val="tx1"/>
                              </a:solidFill>
                              <a:latin typeface="Times New Roman" panose="02020603050405020304" pitchFamily="18" charset="0"/>
                              <a:cs typeface="Times New Roman" panose="02020603050405020304" pitchFamily="18" charset="0"/>
                            </a:rPr>
                            <m:t>b</m:t>
                          </m:r>
                          <m:r>
                            <m:rPr>
                              <m:nor/>
                            </m:rPr>
                            <a:rPr lang="cs-CZ" sz="2400" b="1" i="1" dirty="0">
                              <a:solidFill>
                                <a:schemeClr val="tx1"/>
                              </a:solidFill>
                              <a:latin typeface="Times New Roman" panose="02020603050405020304" pitchFamily="18" charset="0"/>
                              <a:cs typeface="Times New Roman" panose="02020603050405020304" pitchFamily="18" charset="0"/>
                            </a:rPr>
                            <m:t> · </m:t>
                          </m:r>
                          <m:r>
                            <m:rPr>
                              <m:nor/>
                            </m:rPr>
                            <a:rPr lang="cs-CZ" sz="2400" b="1" i="1" dirty="0">
                              <a:solidFill>
                                <a:schemeClr val="tx1"/>
                              </a:solidFill>
                              <a:latin typeface="Times New Roman" panose="02020603050405020304" pitchFamily="18" charset="0"/>
                              <a:cs typeface="Times New Roman" panose="02020603050405020304" pitchFamily="18" charset="0"/>
                            </a:rPr>
                            <m:t>Q</m:t>
                          </m:r>
                          <m:r>
                            <m:rPr>
                              <m:nor/>
                            </m:rPr>
                            <a:rPr lang="cs-CZ" sz="2400" b="1" i="1" dirty="0">
                              <a:solidFill>
                                <a:schemeClr val="tx1"/>
                              </a:solidFill>
                              <a:latin typeface="Times New Roman" panose="02020603050405020304" pitchFamily="18" charset="0"/>
                              <a:cs typeface="Times New Roman" panose="02020603050405020304" pitchFamily="18" charset="0"/>
                            </a:rPr>
                            <m:t> – </m:t>
                          </m:r>
                          <m:r>
                            <m:rPr>
                              <m:nor/>
                            </m:rPr>
                            <a:rPr lang="cs-CZ" sz="2400" b="1" i="1" dirty="0">
                              <a:solidFill>
                                <a:schemeClr val="tx1"/>
                              </a:solidFill>
                              <a:latin typeface="Times New Roman" panose="02020603050405020304" pitchFamily="18" charset="0"/>
                              <a:cs typeface="Times New Roman" panose="02020603050405020304" pitchFamily="18" charset="0"/>
                            </a:rPr>
                            <m:t>c</m:t>
                          </m:r>
                          <m:r>
                            <m:rPr>
                              <m:nor/>
                            </m:rPr>
                            <a:rPr lang="cs-CZ" sz="2400" b="1" i="1" dirty="0">
                              <a:solidFill>
                                <a:schemeClr val="tx1"/>
                              </a:solidFill>
                              <a:latin typeface="Times New Roman" panose="02020603050405020304" pitchFamily="18" charset="0"/>
                              <a:cs typeface="Times New Roman" panose="02020603050405020304" pitchFamily="18" charset="0"/>
                            </a:rPr>
                            <m:t> · </m:t>
                          </m:r>
                          <m:sSup>
                            <m:sSupPr>
                              <m:ctrlPr>
                                <a:rPr lang="cs-CZ" sz="2400" b="1" i="1" dirty="0">
                                  <a:solidFill>
                                    <a:schemeClr val="tx1"/>
                                  </a:solidFill>
                                  <a:latin typeface="Cambria Math" panose="02040503050406030204" pitchFamily="18" charset="0"/>
                                  <a:cs typeface="Times New Roman" panose="02020603050405020304" pitchFamily="18" charset="0"/>
                                </a:rPr>
                              </m:ctrlPr>
                            </m:sSupPr>
                            <m:e>
                              <m:r>
                                <a:rPr lang="cs-CZ" sz="2400" b="1" i="1" dirty="0">
                                  <a:solidFill>
                                    <a:schemeClr val="tx1"/>
                                  </a:solidFill>
                                  <a:latin typeface="Cambria Math" panose="02040503050406030204" pitchFamily="18" charset="0"/>
                                  <a:cs typeface="Times New Roman" panose="02020603050405020304" pitchFamily="18" charset="0"/>
                                </a:rPr>
                                <m:t>𝑸</m:t>
                              </m:r>
                            </m:e>
                            <m:sup>
                              <m:r>
                                <a:rPr lang="cs-CZ" sz="2400" b="1" i="1" dirty="0">
                                  <a:solidFill>
                                    <a:schemeClr val="tx1"/>
                                  </a:solidFill>
                                  <a:latin typeface="Cambria Math" panose="02040503050406030204" pitchFamily="18" charset="0"/>
                                  <a:cs typeface="Times New Roman" panose="02020603050405020304" pitchFamily="18" charset="0"/>
                                </a:rPr>
                                <m:t>𝟐</m:t>
                              </m:r>
                            </m:sup>
                          </m:sSup>
                        </m:num>
                        <m:den>
                          <m:r>
                            <a:rPr lang="cs-CZ" sz="2400" b="1" i="1" noProof="0" smtClean="0">
                              <a:solidFill>
                                <a:schemeClr val="tx1"/>
                              </a:solidFill>
                              <a:effectLst/>
                              <a:latin typeface="Cambria Math" panose="02040503050406030204" pitchFamily="18" charset="0"/>
                              <a:cs typeface="Times New Roman" panose="02020603050405020304" pitchFamily="18" charset="0"/>
                            </a:rPr>
                            <m:t>𝑸</m:t>
                          </m:r>
                        </m:den>
                      </m:f>
                      <m:r>
                        <a:rPr lang="cs-CZ" sz="2400" b="1" i="1" noProof="0" smtClean="0">
                          <a:solidFill>
                            <a:schemeClr val="tx1"/>
                          </a:solidFill>
                          <a:effectLst/>
                          <a:latin typeface="Cambria Math" panose="02040503050406030204" pitchFamily="18" charset="0"/>
                          <a:cs typeface="Times New Roman" panose="02020603050405020304" pitchFamily="18" charset="0"/>
                        </a:rPr>
                        <m:t>=</m:t>
                      </m:r>
                      <m:f>
                        <m:fPr>
                          <m:ctrlPr>
                            <a:rPr lang="cs-CZ" sz="2400" b="1" i="1">
                              <a:solidFill>
                                <a:schemeClr val="tx1"/>
                              </a:solidFill>
                              <a:latin typeface="Cambria Math" panose="02040503050406030204" pitchFamily="18" charset="0"/>
                              <a:cs typeface="Times New Roman" panose="02020603050405020304" pitchFamily="18" charset="0"/>
                            </a:rPr>
                          </m:ctrlPr>
                        </m:fPr>
                        <m:num>
                          <m:r>
                            <a:rPr lang="cs-CZ" sz="2400" b="1" i="1" smtClean="0">
                              <a:solidFill>
                                <a:schemeClr val="tx1"/>
                              </a:solidFill>
                              <a:latin typeface="Cambria Math" panose="02040503050406030204" pitchFamily="18" charset="0"/>
                              <a:cs typeface="Times New Roman" panose="02020603050405020304" pitchFamily="18" charset="0"/>
                            </a:rPr>
                            <m:t>𝒂</m:t>
                          </m:r>
                        </m:num>
                        <m:den>
                          <m:r>
                            <a:rPr lang="cs-CZ" sz="2400" b="1" i="1">
                              <a:solidFill>
                                <a:schemeClr val="tx1"/>
                              </a:solidFill>
                              <a:latin typeface="Cambria Math" panose="02040503050406030204" pitchFamily="18" charset="0"/>
                              <a:cs typeface="Times New Roman" panose="02020603050405020304" pitchFamily="18" charset="0"/>
                            </a:rPr>
                            <m:t>𝑸</m:t>
                          </m:r>
                        </m:den>
                      </m:f>
                      <m:r>
                        <a:rPr lang="cs-CZ" sz="2400" b="1" i="1" smtClean="0">
                          <a:solidFill>
                            <a:schemeClr val="tx1"/>
                          </a:solidFill>
                          <a:latin typeface="Cambria Math" panose="02040503050406030204" pitchFamily="18" charset="0"/>
                          <a:cs typeface="Times New Roman" panose="02020603050405020304" pitchFamily="18" charset="0"/>
                        </a:rPr>
                        <m:t>+</m:t>
                      </m:r>
                      <m:r>
                        <a:rPr lang="cs-CZ" sz="2400" b="1" i="1" smtClean="0">
                          <a:solidFill>
                            <a:schemeClr val="tx1"/>
                          </a:solidFill>
                          <a:latin typeface="Cambria Math" panose="02040503050406030204" pitchFamily="18" charset="0"/>
                          <a:cs typeface="Times New Roman" panose="02020603050405020304" pitchFamily="18" charset="0"/>
                        </a:rPr>
                        <m:t>𝒃</m:t>
                      </m:r>
                      <m:r>
                        <a:rPr lang="cs-CZ" sz="2400" b="1" i="1" smtClean="0">
                          <a:solidFill>
                            <a:schemeClr val="tx1"/>
                          </a:solidFill>
                          <a:latin typeface="Cambria Math" panose="02040503050406030204" pitchFamily="18" charset="0"/>
                          <a:cs typeface="Times New Roman" panose="02020603050405020304" pitchFamily="18" charset="0"/>
                        </a:rPr>
                        <m:t>−</m:t>
                      </m:r>
                      <m:r>
                        <a:rPr lang="cs-CZ" sz="2400" b="1" i="1" smtClean="0">
                          <a:solidFill>
                            <a:schemeClr val="tx1"/>
                          </a:solidFill>
                          <a:latin typeface="Cambria Math" panose="02040503050406030204" pitchFamily="18" charset="0"/>
                          <a:cs typeface="Times New Roman" panose="02020603050405020304" pitchFamily="18" charset="0"/>
                        </a:rPr>
                        <m:t>𝒄</m:t>
                      </m:r>
                      <m:r>
                        <a:rPr lang="cs-CZ" sz="2400" b="1" i="1" smtClean="0">
                          <a:solidFill>
                            <a:schemeClr val="tx1"/>
                          </a:solidFill>
                          <a:latin typeface="Cambria Math" panose="02040503050406030204" pitchFamily="18" charset="0"/>
                          <a:cs typeface="Times New Roman" panose="02020603050405020304" pitchFamily="18" charset="0"/>
                        </a:rPr>
                        <m:t>.</m:t>
                      </m:r>
                      <m:r>
                        <a:rPr lang="cs-CZ" sz="2400" b="1" i="1" smtClean="0">
                          <a:solidFill>
                            <a:schemeClr val="tx1"/>
                          </a:solidFill>
                          <a:latin typeface="Cambria Math" panose="02040503050406030204" pitchFamily="18" charset="0"/>
                          <a:cs typeface="Times New Roman" panose="02020603050405020304" pitchFamily="18" charset="0"/>
                        </a:rPr>
                        <m:t>𝑸</m:t>
                      </m:r>
                    </m:oMath>
                  </m:oMathPara>
                </a14:m>
                <a:endParaRPr lang="cs-CZ" sz="2400" b="1" noProof="0" dirty="0">
                  <a:solidFill>
                    <a:schemeClr val="tx1"/>
                  </a:solidFill>
                  <a:effectLst/>
                  <a:latin typeface="Times New Roman" panose="02020603050405020304" pitchFamily="18" charset="0"/>
                  <a:cs typeface="Times New Roman" panose="02020603050405020304" pitchFamily="18" charset="0"/>
                </a:endParaRPr>
              </a:p>
              <a:p>
                <a:pPr marL="342900" algn="just">
                  <a:lnSpc>
                    <a:spcPct val="115000"/>
                  </a:lnSpc>
                </a:pP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MEZNÍ NÁKLADY </a:t>
                </a:r>
              </a:p>
              <a:p>
                <a:pPr marL="0" indent="2778125" algn="just">
                  <a:lnSpc>
                    <a:spcPct val="115000"/>
                  </a:lnSpc>
                  <a:buNone/>
                </a:pPr>
                <a14:m>
                  <m:oMath xmlns:m="http://schemas.openxmlformats.org/officeDocument/2006/math">
                    <m:r>
                      <a:rPr lang="cs-CZ" sz="2400" b="1" i="1" noProof="0" smtClean="0">
                        <a:solidFill>
                          <a:schemeClr val="tx1"/>
                        </a:solidFill>
                        <a:effectLst/>
                        <a:latin typeface="Cambria Math" panose="02040503050406030204" pitchFamily="18" charset="0"/>
                        <a:cs typeface="Times New Roman" panose="02020603050405020304" pitchFamily="18" charset="0"/>
                      </a:rPr>
                      <m:t>𝑺𝑴𝑪</m:t>
                    </m:r>
                    <m:r>
                      <a:rPr lang="cs-CZ" sz="2400" b="1" i="1" noProof="0" smtClean="0">
                        <a:solidFill>
                          <a:schemeClr val="tx1"/>
                        </a:solidFill>
                        <a:effectLst/>
                        <a:latin typeface="Cambria Math" panose="02040503050406030204" pitchFamily="18" charset="0"/>
                        <a:cs typeface="Times New Roman" panose="02020603050405020304" pitchFamily="18" charset="0"/>
                      </a:rPr>
                      <m:t> = </m:t>
                    </m:r>
                    <m:f>
                      <m:fPr>
                        <m:ctrlPr>
                          <a:rPr lang="cs-CZ" sz="2400" b="1" i="1" noProof="0" smtClean="0">
                            <a:solidFill>
                              <a:schemeClr val="tx1"/>
                            </a:solidFill>
                            <a:effectLst/>
                            <a:latin typeface="Cambria Math" panose="02040503050406030204" pitchFamily="18" charset="0"/>
                            <a:cs typeface="Times New Roman" panose="02020603050405020304" pitchFamily="18" charset="0"/>
                          </a:rPr>
                        </m:ctrlPr>
                      </m:fPr>
                      <m:num>
                        <m:r>
                          <a:rPr lang="cs-CZ" sz="2400" b="1" i="1" noProof="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𝜹</m:t>
                        </m:r>
                        <m:r>
                          <a:rPr lang="cs-CZ" sz="2400" b="1" i="1" noProof="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𝑻𝑪</m:t>
                        </m:r>
                      </m:num>
                      <m:den>
                        <m:r>
                          <a:rPr lang="cs-CZ" sz="2400" b="1" i="1" noProof="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𝜹</m:t>
                        </m:r>
                        <m:r>
                          <a:rPr lang="cs-CZ" sz="2400" b="1" i="1" noProof="0" smtClean="0">
                            <a:solidFill>
                              <a:schemeClr val="tx1"/>
                            </a:solidFill>
                            <a:effectLst/>
                            <a:latin typeface="Cambria Math" panose="02040503050406030204" pitchFamily="18" charset="0"/>
                            <a:cs typeface="Times New Roman" panose="02020603050405020304" pitchFamily="18" charset="0"/>
                          </a:rPr>
                          <m:t>𝑸</m:t>
                        </m:r>
                      </m:den>
                    </m:f>
                  </m:oMath>
                </a14:m>
                <a:r>
                  <a:rPr lang="cs-CZ" sz="2400" b="1" noProof="0" dirty="0">
                    <a:solidFill>
                      <a:schemeClr val="tx1"/>
                    </a:solidFill>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cs-CZ" sz="2400" b="1" i="1">
                            <a:solidFill>
                              <a:schemeClr val="tx1"/>
                            </a:solidFill>
                            <a:latin typeface="Cambria Math" panose="02040503050406030204" pitchFamily="18" charset="0"/>
                            <a:cs typeface="Times New Roman" panose="02020603050405020304" pitchFamily="18" charset="0"/>
                          </a:rPr>
                        </m:ctrlPr>
                      </m:fPr>
                      <m:num>
                        <m:r>
                          <a:rPr lang="cs-CZ" sz="24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𝜹</m:t>
                        </m:r>
                        <m:r>
                          <a:rPr 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𝑽</m:t>
                        </m:r>
                        <m:r>
                          <a:rPr lang="cs-CZ" sz="24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𝑪</m:t>
                        </m:r>
                      </m:num>
                      <m:den>
                        <m:r>
                          <a:rPr lang="cs-CZ" sz="24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𝜹</m:t>
                        </m:r>
                        <m:r>
                          <a:rPr lang="cs-CZ" sz="2400" b="1" i="1">
                            <a:solidFill>
                              <a:schemeClr val="tx1"/>
                            </a:solidFill>
                            <a:latin typeface="Cambria Math" panose="02040503050406030204" pitchFamily="18" charset="0"/>
                            <a:cs typeface="Times New Roman" panose="02020603050405020304" pitchFamily="18" charset="0"/>
                          </a:rPr>
                          <m:t>𝑸</m:t>
                        </m:r>
                      </m:den>
                    </m:f>
                  </m:oMath>
                </a14:m>
                <a:r>
                  <a:rPr lang="cs-CZ" sz="2400" b="1" i="1" noProof="0" dirty="0">
                    <a:solidFill>
                      <a:schemeClr val="tx1"/>
                    </a:solidFill>
                    <a:effectLst/>
                    <a:latin typeface="Times New Roman" panose="02020603050405020304" pitchFamily="18" charset="0"/>
                    <a:cs typeface="Times New Roman" panose="02020603050405020304" pitchFamily="18" charset="0"/>
                  </a:rPr>
                  <a:t> </a:t>
                </a:r>
                <a14:m>
                  <m:oMath xmlns:m="http://schemas.openxmlformats.org/officeDocument/2006/math">
                    <m:r>
                      <a:rPr lang="cs-CZ" sz="2400" b="1">
                        <a:solidFill>
                          <a:schemeClr val="tx1"/>
                        </a:solidFill>
                        <a:latin typeface="Cambria Math" panose="02040503050406030204" pitchFamily="18" charset="0"/>
                        <a:cs typeface="Times New Roman" panose="02020603050405020304" pitchFamily="18" charset="0"/>
                      </a:rPr>
                      <m:t>=</m:t>
                    </m:r>
                    <m:r>
                      <a:rPr lang="cs-CZ" sz="24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&gt;</m:t>
                    </m:r>
                  </m:oMath>
                </a14:m>
                <a:endParaRPr lang="cs-CZ" sz="2400" b="1" i="1" noProof="0" dirty="0">
                  <a:solidFill>
                    <a:schemeClr val="tx1"/>
                  </a:solidFill>
                  <a:effectLst/>
                  <a:latin typeface="Times New Roman" panose="02020603050405020304" pitchFamily="18" charset="0"/>
                  <a:cs typeface="Times New Roman" panose="02020603050405020304" pitchFamily="18" charset="0"/>
                </a:endParaRPr>
              </a:p>
              <a:p>
                <a:pPr marL="0" indent="2778125" algn="just">
                  <a:lnSpc>
                    <a:spcPct val="115000"/>
                  </a:lnSpc>
                  <a:buNone/>
                </a:pPr>
                <a14:m>
                  <m:oMath xmlns:m="http://schemas.openxmlformats.org/officeDocument/2006/math">
                    <m:r>
                      <a:rPr lang="cs-CZ" sz="2400" b="1" i="1" noProof="0" dirty="0" smtClean="0">
                        <a:solidFill>
                          <a:schemeClr val="tx1"/>
                        </a:solidFill>
                        <a:effectLst/>
                        <a:latin typeface="Cambria Math" panose="02040503050406030204" pitchFamily="18" charset="0"/>
                        <a:cs typeface="Times New Roman" panose="02020603050405020304" pitchFamily="18" charset="0"/>
                      </a:rPr>
                      <m:t>𝑺𝑴𝑪</m:t>
                    </m:r>
                    <m:r>
                      <a:rPr lang="cs-CZ" sz="2400" b="1" i="1" noProof="0" dirty="0" smtClean="0">
                        <a:solidFill>
                          <a:schemeClr val="tx1"/>
                        </a:solidFill>
                        <a:effectLst/>
                        <a:latin typeface="Cambria Math" panose="02040503050406030204" pitchFamily="18" charset="0"/>
                        <a:cs typeface="Times New Roman" panose="02020603050405020304" pitchFamily="18" charset="0"/>
                      </a:rPr>
                      <m:t> = </m:t>
                    </m:r>
                    <m:r>
                      <a:rPr lang="cs-CZ" sz="2400" b="1" i="1" noProof="0" dirty="0" smtClean="0">
                        <a:solidFill>
                          <a:schemeClr val="tx1"/>
                        </a:solidFill>
                        <a:effectLst/>
                        <a:latin typeface="Cambria Math" panose="02040503050406030204" pitchFamily="18" charset="0"/>
                        <a:cs typeface="Times New Roman" panose="02020603050405020304" pitchFamily="18" charset="0"/>
                      </a:rPr>
                      <m:t>𝒃</m:t>
                    </m:r>
                    <m:r>
                      <a:rPr lang="cs-CZ" sz="2400" b="1" i="1" noProof="0" dirty="0" smtClean="0">
                        <a:solidFill>
                          <a:schemeClr val="tx1"/>
                        </a:solidFill>
                        <a:effectLst/>
                        <a:latin typeface="Cambria Math" panose="02040503050406030204" pitchFamily="18" charset="0"/>
                        <a:cs typeface="Times New Roman" panose="02020603050405020304" pitchFamily="18" charset="0"/>
                      </a:rPr>
                      <m:t> – </m:t>
                    </m:r>
                    <m:r>
                      <a:rPr lang="cs-CZ" sz="2400" b="1" i="1" noProof="0" dirty="0" smtClean="0">
                        <a:solidFill>
                          <a:srgbClr val="FF0000"/>
                        </a:solidFill>
                        <a:effectLst/>
                        <a:latin typeface="Cambria Math" panose="02040503050406030204" pitchFamily="18" charset="0"/>
                        <a:cs typeface="Times New Roman" panose="02020603050405020304" pitchFamily="18" charset="0"/>
                      </a:rPr>
                      <m:t>𝟐</m:t>
                    </m:r>
                    <m:r>
                      <a:rPr lang="cs-CZ" sz="2400" b="1" i="1" noProof="0" dirty="0" smtClean="0">
                        <a:solidFill>
                          <a:srgbClr val="FF0000"/>
                        </a:solidFill>
                        <a:effectLst/>
                        <a:latin typeface="Cambria Math" panose="02040503050406030204" pitchFamily="18" charset="0"/>
                        <a:cs typeface="Times New Roman" panose="02020603050405020304" pitchFamily="18" charset="0"/>
                      </a:rPr>
                      <m:t>𝒄</m:t>
                    </m:r>
                    <m:r>
                      <a:rPr lang="cs-CZ" sz="2400" b="1" i="1" noProof="0" dirty="0" smtClean="0">
                        <a:solidFill>
                          <a:srgbClr val="FF0000"/>
                        </a:solidFill>
                        <a:effectLst/>
                        <a:latin typeface="Cambria Math" panose="02040503050406030204" pitchFamily="18" charset="0"/>
                        <a:cs typeface="Times New Roman" panose="02020603050405020304" pitchFamily="18" charset="0"/>
                      </a:rPr>
                      <m:t> ·</m:t>
                    </m:r>
                    <m:r>
                      <a:rPr lang="cs-CZ" sz="2400" b="1" i="1" noProof="0" dirty="0" smtClean="0">
                        <a:solidFill>
                          <a:schemeClr val="tx1"/>
                        </a:solidFill>
                        <a:effectLst/>
                        <a:latin typeface="Cambria Math" panose="02040503050406030204" pitchFamily="18" charset="0"/>
                        <a:cs typeface="Times New Roman" panose="02020603050405020304" pitchFamily="18" charset="0"/>
                      </a:rPr>
                      <m:t>𝑸</m:t>
                    </m:r>
                  </m:oMath>
                </a14:m>
                <a:r>
                  <a:rPr lang="cs-CZ" sz="2400" b="1" i="1" noProof="0" dirty="0">
                    <a:solidFill>
                      <a:schemeClr val="tx1"/>
                    </a:solidFill>
                    <a:effectLst/>
                    <a:latin typeface="Times New Roman" panose="02020603050405020304" pitchFamily="18" charset="0"/>
                    <a:cs typeface="Times New Roman" panose="02020603050405020304" pitchFamily="18" charset="0"/>
                  </a:rPr>
                  <a:t> </a:t>
                </a:r>
                <a14:m>
                  <m:oMath xmlns:m="http://schemas.openxmlformats.org/officeDocument/2006/math">
                    <m:r>
                      <a:rPr lang="cs-CZ" sz="2400" b="1">
                        <a:solidFill>
                          <a:schemeClr val="tx1"/>
                        </a:solidFill>
                        <a:latin typeface="Cambria Math" panose="02040503050406030204" pitchFamily="18" charset="0"/>
                        <a:cs typeface="Times New Roman" panose="02020603050405020304" pitchFamily="18" charset="0"/>
                      </a:rPr>
                      <m:t>=</m:t>
                    </m:r>
                    <m:r>
                      <a:rPr lang="cs-CZ" sz="24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&gt;</m:t>
                    </m:r>
                  </m:oMath>
                </a14:m>
                <a:endParaRPr lang="cs-CZ" sz="2400" b="1" i="1" dirty="0">
                  <a:solidFill>
                    <a:schemeClr val="tx1"/>
                  </a:solidFill>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Ø"/>
                </a:pPr>
                <a:r>
                  <a:rPr lang="cs-CZ" sz="2400" b="1" noProof="0" dirty="0">
                    <a:solidFill>
                      <a:schemeClr val="tx1"/>
                    </a:solidFill>
                    <a:effectLst/>
                    <a:latin typeface="Times New Roman" panose="02020603050405020304" pitchFamily="18" charset="0"/>
                    <a:cs typeface="Times New Roman" panose="02020603050405020304" pitchFamily="18" charset="0"/>
                  </a:rPr>
                  <a:t>Křivka SMC = lineární, dolů skloněná</a:t>
                </a:r>
                <a:r>
                  <a:rPr lang="cs-CZ" sz="2400" b="1" dirty="0">
                    <a:solidFill>
                      <a:schemeClr val="tx1"/>
                    </a:solidFill>
                    <a:cs typeface="Times New Roman" panose="02020603050405020304" pitchFamily="18" charset="0"/>
                  </a:rPr>
                  <a:t> </a:t>
                </a:r>
                <a14:m>
                  <m:oMath xmlns:m="http://schemas.openxmlformats.org/officeDocument/2006/math">
                    <m:r>
                      <a:rPr lang="cs-CZ" sz="2400" b="1" i="0">
                        <a:solidFill>
                          <a:schemeClr val="tx1"/>
                        </a:solidFill>
                        <a:latin typeface="Cambria Math" panose="02040503050406030204" pitchFamily="18" charset="0"/>
                        <a:cs typeface="Times New Roman" panose="02020603050405020304" pitchFamily="18" charset="0"/>
                      </a:rPr>
                      <m:t>=</m:t>
                    </m:r>
                    <m:r>
                      <a:rPr lang="cs-CZ" sz="2400" b="1" i="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&gt; </m:t>
                    </m:r>
                  </m:oMath>
                </a14:m>
                <a:r>
                  <a:rPr lang="cs-CZ" sz="2400" b="1" noProof="0" dirty="0">
                    <a:solidFill>
                      <a:schemeClr val="tx1"/>
                    </a:solidFill>
                    <a:effectLst/>
                    <a:latin typeface="Times New Roman" panose="02020603050405020304" pitchFamily="18" charset="0"/>
                    <a:cs typeface="Times New Roman" panose="02020603050405020304" pitchFamily="18" charset="0"/>
                  </a:rPr>
                  <a:t>MC v podmínkách rostoucích výnosů z variabilního vstupu s růstem výstupu </a:t>
                </a:r>
                <a:r>
                  <a:rPr lang="cs-CZ" sz="2400" b="1" dirty="0">
                    <a:solidFill>
                      <a:schemeClr val="tx1"/>
                    </a:solidFill>
                    <a:latin typeface="Times New Roman" panose="02020603050405020304" pitchFamily="18" charset="0"/>
                    <a:cs typeface="Times New Roman" panose="02020603050405020304" pitchFamily="18" charset="0"/>
                  </a:rPr>
                  <a:t>klesají. </a:t>
                </a:r>
              </a:p>
              <a:p>
                <a:pPr marL="342900" algn="just">
                  <a:lnSpc>
                    <a:spcPct val="115000"/>
                  </a:lnSpc>
                  <a:buFont typeface="Wingdings" panose="05000000000000000000" pitchFamily="2" charset="2"/>
                  <a:buChar char="Ø"/>
                </a:pPr>
                <a:r>
                  <a:rPr lang="cs-CZ" sz="2400" b="1" i="1" dirty="0">
                    <a:solidFill>
                      <a:schemeClr val="tx1"/>
                    </a:solidFill>
                    <a:latin typeface="Times New Roman" panose="02020603050405020304" pitchFamily="18" charset="0"/>
                    <a:cs typeface="Times New Roman" panose="02020603050405020304" pitchFamily="18" charset="0"/>
                  </a:rPr>
                  <a:t> </a:t>
                </a:r>
                <a:r>
                  <a:rPr lang="cs-CZ" sz="2400" b="1" i="1" dirty="0">
                    <a:solidFill>
                      <a:srgbClr val="FF0000"/>
                    </a:solidFill>
                    <a:latin typeface="Times New Roman" panose="02020603050405020304" pitchFamily="18" charset="0"/>
                    <a:cs typeface="Times New Roman" panose="02020603050405020304" pitchFamily="18" charset="0"/>
                  </a:rPr>
                  <a:t>Směrnice funkce MC (= -2c) = dvakrát větší než směrnice funkce AVC (= -c).</a:t>
                </a:r>
                <a:r>
                  <a:rPr lang="cs-CZ" sz="2400" b="1" i="1" dirty="0">
                    <a:solidFill>
                      <a:schemeClr val="tx1"/>
                    </a:solidFill>
                    <a:latin typeface="Times New Roman" panose="02020603050405020304" pitchFamily="18" charset="0"/>
                    <a:cs typeface="Times New Roman" panose="02020603050405020304" pitchFamily="18" charset="0"/>
                  </a:rPr>
                  <a:t> </a:t>
                </a:r>
                <a:endParaRPr lang="cs-CZ" sz="2400" b="1" i="1" noProof="0" dirty="0">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98" name="Google Shape;98;p14"/>
              <p:cNvSpPr txBox="1">
                <a:spLocks noRot="1" noChangeAspect="1" noMove="1" noResize="1" noEditPoints="1" noAdjustHandles="1" noChangeArrowheads="1" noChangeShapeType="1" noTextEdit="1"/>
              </p:cNvSpPr>
              <p:nvPr>
                <p:ph type="body" idx="1"/>
              </p:nvPr>
            </p:nvSpPr>
            <p:spPr>
              <a:xfrm>
                <a:off x="297180" y="1394460"/>
                <a:ext cx="11525250" cy="5086349"/>
              </a:xfrm>
              <a:prstGeom prst="rect">
                <a:avLst/>
              </a:prstGeom>
              <a:blipFill rotWithShape="1">
                <a:blip r:embed="rId3"/>
                <a:stretch>
                  <a:fillRect b="12"/>
                </a:stretch>
              </a:blipFill>
              <a:ln>
                <a:noFill/>
              </a:ln>
            </p:spPr>
            <p:txBody>
              <a:bodyPr/>
              <a:lstStyle/>
              <a:p>
                <a:r>
                  <a:rPr lang="en-US" altLang="en-US">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7" name="Picture 6"/>
          <p:cNvPicPr>
            <a:picLocks noChangeAspect="1"/>
          </p:cNvPicPr>
          <p:nvPr/>
        </p:nvPicPr>
        <p:blipFill>
          <a:blip r:embed="rId4"/>
          <a:stretch>
            <a:fillRect/>
          </a:stretch>
        </p:blipFill>
        <p:spPr>
          <a:xfrm>
            <a:off x="6267450" y="3353280"/>
            <a:ext cx="5554980" cy="13714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6275070" y="274320"/>
                <a:ext cx="5558342" cy="5870985"/>
              </a:xfrm>
              <a:prstGeom prst="rect">
                <a:avLst/>
              </a:prstGeom>
              <a:noFill/>
              <a:ln>
                <a:noFill/>
              </a:ln>
            </p:spPr>
            <p:txBody>
              <a:bodyPr spcFirstLastPara="1" wrap="square" lIns="91425" tIns="45700" rIns="91425" bIns="45700" anchor="t" anchorCtr="0">
                <a:normAutofit fontScale="77500" lnSpcReduction="20000"/>
              </a:bodyPr>
              <a:lstStyle/>
              <a:p>
                <a:pPr marL="0" indent="0" algn="just">
                  <a:lnSpc>
                    <a:spcPct val="115000"/>
                  </a:lnSpc>
                  <a:buNone/>
                </a:pPr>
                <a:r>
                  <a:rPr lang="cs-CZ" sz="2800" b="1" noProof="0" dirty="0">
                    <a:solidFill>
                      <a:srgbClr val="FF0000"/>
                    </a:solidFill>
                    <a:effectLst/>
                    <a:latin typeface="Times New Roman" panose="02020603050405020304" pitchFamily="18" charset="0"/>
                    <a:cs typeface="Times New Roman" panose="02020603050405020304" pitchFamily="18" charset="0"/>
                  </a:rPr>
                  <a:t>Náklady v podmínkách klesajících výnosů</a:t>
                </a:r>
              </a:p>
              <a:p>
                <a:pPr marL="342900" algn="just">
                  <a:lnSpc>
                    <a:spcPct val="115000"/>
                  </a:lnSpc>
                  <a:buFont typeface="Wingdings" panose="05000000000000000000" pitchFamily="2" charset="2"/>
                  <a:buChar char="§"/>
                </a:pPr>
                <a:r>
                  <a:rPr lang="cs-CZ" sz="2600" b="1" noProof="0" dirty="0">
                    <a:solidFill>
                      <a:schemeClr val="tx1"/>
                    </a:solidFill>
                    <a:effectLst/>
                    <a:latin typeface="Times New Roman" panose="02020603050405020304" pitchFamily="18" charset="0"/>
                    <a:cs typeface="Times New Roman" panose="02020603050405020304" pitchFamily="18" charset="0"/>
                  </a:rPr>
                  <a:t>Produkční funkce:</a:t>
                </a:r>
              </a:p>
              <a:p>
                <a:pPr marL="0" indent="0" algn="just">
                  <a:lnSpc>
                    <a:spcPct val="115000"/>
                  </a:lnSpc>
                  <a:buNone/>
                </a:pPr>
                <a14:m>
                  <m:oMathPara xmlns:m="http://schemas.openxmlformats.org/officeDocument/2006/math">
                    <m:oMathParaPr>
                      <m:jc m:val="centerGroup"/>
                    </m:oMathParaPr>
                    <m:oMath xmlns:m="http://schemas.openxmlformats.org/officeDocument/2006/math">
                      <m:r>
                        <a:rPr lang="cs-CZ" sz="2600" b="1" i="1" noProof="0" dirty="0" smtClean="0">
                          <a:solidFill>
                            <a:schemeClr val="tx1"/>
                          </a:solidFill>
                          <a:effectLst/>
                          <a:latin typeface="Cambria Math" panose="02040503050406030204" pitchFamily="18" charset="0"/>
                          <a:cs typeface="Times New Roman" panose="02020603050405020304" pitchFamily="18" charset="0"/>
                        </a:rPr>
                        <m:t>𝑸</m:t>
                      </m:r>
                      <m:r>
                        <a:rPr lang="cs-CZ" sz="2600" b="1" i="1" noProof="0" dirty="0" smtClean="0">
                          <a:solidFill>
                            <a:schemeClr val="tx1"/>
                          </a:solidFill>
                          <a:effectLst/>
                          <a:latin typeface="Cambria Math" panose="02040503050406030204" pitchFamily="18" charset="0"/>
                          <a:cs typeface="Times New Roman" panose="02020603050405020304" pitchFamily="18" charset="0"/>
                        </a:rPr>
                        <m:t> = </m:t>
                      </m:r>
                      <m:r>
                        <a:rPr lang="cs-CZ" sz="2600" b="1" i="1" noProof="0" dirty="0" smtClean="0">
                          <a:solidFill>
                            <a:schemeClr val="tx1"/>
                          </a:solidFill>
                          <a:effectLst/>
                          <a:latin typeface="Cambria Math" panose="02040503050406030204" pitchFamily="18" charset="0"/>
                          <a:cs typeface="Times New Roman" panose="02020603050405020304" pitchFamily="18" charset="0"/>
                        </a:rPr>
                        <m:t>𝒂</m:t>
                      </m:r>
                      <m:r>
                        <a:rPr lang="cs-CZ" sz="2600" b="1" i="1" noProof="0" dirty="0" smtClean="0">
                          <a:solidFill>
                            <a:schemeClr val="tx1"/>
                          </a:solidFill>
                          <a:effectLst/>
                          <a:latin typeface="Cambria Math" panose="02040503050406030204" pitchFamily="18" charset="0"/>
                          <a:cs typeface="Times New Roman" panose="02020603050405020304" pitchFamily="18" charset="0"/>
                        </a:rPr>
                        <m:t> + </m:t>
                      </m:r>
                      <m:r>
                        <a:rPr lang="cs-CZ" sz="2600" b="1" i="1" noProof="0" dirty="0" smtClean="0">
                          <a:solidFill>
                            <a:schemeClr val="tx1"/>
                          </a:solidFill>
                          <a:effectLst/>
                          <a:latin typeface="Cambria Math" panose="02040503050406030204" pitchFamily="18" charset="0"/>
                          <a:cs typeface="Times New Roman" panose="02020603050405020304" pitchFamily="18" charset="0"/>
                        </a:rPr>
                        <m:t>𝒃</m:t>
                      </m:r>
                      <m:r>
                        <a:rPr lang="cs-CZ" sz="2600" b="1" i="1" noProof="0" dirty="0" smtClean="0">
                          <a:solidFill>
                            <a:schemeClr val="tx1"/>
                          </a:solidFill>
                          <a:effectLst/>
                          <a:latin typeface="Cambria Math" panose="02040503050406030204" pitchFamily="18" charset="0"/>
                          <a:cs typeface="Times New Roman" panose="02020603050405020304" pitchFamily="18" charset="0"/>
                        </a:rPr>
                        <m:t>·</m:t>
                      </m:r>
                      <m:r>
                        <a:rPr lang="cs-CZ" sz="2600" b="1" i="1" noProof="0" dirty="0" smtClean="0">
                          <a:solidFill>
                            <a:schemeClr val="tx1"/>
                          </a:solidFill>
                          <a:effectLst/>
                          <a:latin typeface="Cambria Math" panose="02040503050406030204" pitchFamily="18" charset="0"/>
                          <a:cs typeface="Times New Roman" panose="02020603050405020304" pitchFamily="18" charset="0"/>
                        </a:rPr>
                        <m:t>𝑳</m:t>
                      </m:r>
                      <m:r>
                        <a:rPr lang="cs-CZ" sz="2600" b="1" i="1" noProof="0" dirty="0" smtClean="0">
                          <a:solidFill>
                            <a:schemeClr val="tx1"/>
                          </a:solidFill>
                          <a:effectLst/>
                          <a:latin typeface="Cambria Math" panose="02040503050406030204" pitchFamily="18" charset="0"/>
                          <a:cs typeface="Times New Roman" panose="02020603050405020304" pitchFamily="18" charset="0"/>
                        </a:rPr>
                        <m:t> − </m:t>
                      </m:r>
                      <m:r>
                        <a:rPr lang="cs-CZ" sz="2600" b="1" i="1" noProof="0" dirty="0" smtClean="0">
                          <a:solidFill>
                            <a:schemeClr val="tx1"/>
                          </a:solidFill>
                          <a:effectLst/>
                          <a:latin typeface="Cambria Math" panose="02040503050406030204" pitchFamily="18" charset="0"/>
                          <a:cs typeface="Times New Roman" panose="02020603050405020304" pitchFamily="18" charset="0"/>
                        </a:rPr>
                        <m:t>𝒄</m:t>
                      </m:r>
                      <m:r>
                        <a:rPr lang="cs-CZ" sz="2600" b="1" i="1" noProof="0" dirty="0" smtClean="0">
                          <a:solidFill>
                            <a:schemeClr val="tx1"/>
                          </a:solidFill>
                          <a:effectLst/>
                          <a:latin typeface="Cambria Math" panose="02040503050406030204" pitchFamily="18" charset="0"/>
                          <a:cs typeface="Times New Roman" panose="02020603050405020304" pitchFamily="18" charset="0"/>
                        </a:rPr>
                        <m:t> ·</m:t>
                      </m:r>
                      <m:sSup>
                        <m:sSupPr>
                          <m:ctrlPr>
                            <a:rPr lang="cs-CZ" sz="2600" b="1" i="1" noProof="0" dirty="0" smtClean="0">
                              <a:solidFill>
                                <a:schemeClr val="tx1"/>
                              </a:solidFill>
                              <a:effectLst/>
                              <a:latin typeface="Cambria Math" panose="02040503050406030204" pitchFamily="18" charset="0"/>
                              <a:cs typeface="Times New Roman" panose="02020603050405020304" pitchFamily="18" charset="0"/>
                            </a:rPr>
                          </m:ctrlPr>
                        </m:sSupPr>
                        <m:e>
                          <m:r>
                            <a:rPr lang="cs-CZ" sz="2600" b="1" i="1" noProof="0" dirty="0" smtClean="0">
                              <a:solidFill>
                                <a:schemeClr val="tx1"/>
                              </a:solidFill>
                              <a:effectLst/>
                              <a:latin typeface="Cambria Math" panose="02040503050406030204" pitchFamily="18" charset="0"/>
                              <a:cs typeface="Times New Roman" panose="02020603050405020304" pitchFamily="18" charset="0"/>
                            </a:rPr>
                            <m:t>𝑳</m:t>
                          </m:r>
                        </m:e>
                        <m:sup>
                          <m:r>
                            <a:rPr lang="cs-CZ" sz="2600" b="1" i="1" noProof="0" dirty="0" smtClean="0">
                              <a:solidFill>
                                <a:schemeClr val="tx1"/>
                              </a:solidFill>
                              <a:effectLst/>
                              <a:latin typeface="Cambria Math" panose="02040503050406030204" pitchFamily="18" charset="0"/>
                              <a:cs typeface="Times New Roman" panose="02020603050405020304" pitchFamily="18" charset="0"/>
                            </a:rPr>
                            <m:t>𝟐</m:t>
                          </m:r>
                        </m:sup>
                      </m:sSup>
                    </m:oMath>
                  </m:oMathPara>
                </a14:m>
                <a:endParaRPr lang="cs-CZ" sz="2600" b="1" noProof="0" dirty="0">
                  <a:solidFill>
                    <a:schemeClr val="tx1"/>
                  </a:solidFill>
                  <a:effectLst/>
                  <a:latin typeface="Times New Roman" panose="02020603050405020304" pitchFamily="18" charset="0"/>
                  <a:cs typeface="Times New Roman" panose="02020603050405020304" pitchFamily="18" charset="0"/>
                </a:endParaRPr>
              </a:p>
              <a:p>
                <a:pPr marL="342900" algn="just">
                  <a:lnSpc>
                    <a:spcPct val="115000"/>
                  </a:lnSpc>
                </a:pPr>
                <a:endParaRPr lang="cs-CZ" sz="2600" b="1" dirty="0">
                  <a:solidFill>
                    <a:schemeClr val="tx1"/>
                  </a:solidFill>
                  <a:latin typeface="Times New Roman" panose="02020603050405020304" pitchFamily="18" charset="0"/>
                  <a:cs typeface="Times New Roman" panose="02020603050405020304" pitchFamily="18" charset="0"/>
                </a:endParaRPr>
              </a:p>
              <a:p>
                <a:pPr marL="342900" algn="just">
                  <a:lnSpc>
                    <a:spcPct val="115000"/>
                  </a:lnSpc>
                </a:pPr>
                <a:r>
                  <a:rPr lang="cs-CZ" sz="2600" b="1" dirty="0">
                    <a:solidFill>
                      <a:schemeClr val="tx1"/>
                    </a:solidFill>
                    <a:latin typeface="Times New Roman" panose="02020603050405020304" pitchFamily="18" charset="0"/>
                    <a:cs typeface="Times New Roman" panose="02020603050405020304" pitchFamily="18" charset="0"/>
                  </a:rPr>
                  <a:t>Fixní/ Variabilní / Celkové náklady</a:t>
                </a:r>
              </a:p>
              <a:p>
                <a:pPr marL="0" indent="0" algn="ctr">
                  <a:lnSpc>
                    <a:spcPct val="115000"/>
                  </a:lnSpc>
                  <a:buNone/>
                </a:pPr>
                <a:r>
                  <a:rPr lang="cs-CZ" sz="2600" b="1" i="1" noProof="0" dirty="0">
                    <a:solidFill>
                      <a:schemeClr val="tx1"/>
                    </a:solidFill>
                    <a:effectLst/>
                    <a:latin typeface="Times New Roman" panose="02020603050405020304" pitchFamily="18" charset="0"/>
                    <a:cs typeface="Times New Roman" panose="02020603050405020304" pitchFamily="18" charset="0"/>
                  </a:rPr>
                  <a:t>FC = a</a:t>
                </a:r>
              </a:p>
              <a:p>
                <a:pPr marL="0" indent="0" algn="ctr">
                  <a:lnSpc>
                    <a:spcPct val="115000"/>
                  </a:lnSpc>
                  <a:buNone/>
                </a:pPr>
                <a:r>
                  <a:rPr lang="fr-FR" sz="2600" b="1" i="1" noProof="0" dirty="0">
                    <a:solidFill>
                      <a:schemeClr val="tx1"/>
                    </a:solidFill>
                    <a:effectLst/>
                    <a:latin typeface="Times New Roman" panose="02020603050405020304" pitchFamily="18" charset="0"/>
                    <a:cs typeface="Times New Roman" panose="02020603050405020304" pitchFamily="18" charset="0"/>
                  </a:rPr>
                  <a:t>VC = b · Q </a:t>
                </a:r>
                <a:r>
                  <a:rPr lang="cs-CZ" sz="2600" b="1" i="1" noProof="0" dirty="0">
                    <a:solidFill>
                      <a:srgbClr val="FF0000"/>
                    </a:solidFill>
                    <a:effectLst/>
                    <a:latin typeface="Times New Roman" panose="02020603050405020304" pitchFamily="18" charset="0"/>
                    <a:cs typeface="Times New Roman" panose="02020603050405020304" pitchFamily="18" charset="0"/>
                  </a:rPr>
                  <a:t>+</a:t>
                </a:r>
                <a:r>
                  <a:rPr lang="fr-FR" sz="2600" b="1" i="1" noProof="0" dirty="0">
                    <a:solidFill>
                      <a:schemeClr val="tx1"/>
                    </a:solidFill>
                    <a:effectLst/>
                    <a:latin typeface="Times New Roman" panose="02020603050405020304" pitchFamily="18" charset="0"/>
                    <a:cs typeface="Times New Roman" panose="02020603050405020304" pitchFamily="18" charset="0"/>
                  </a:rPr>
                  <a:t> c · </a:t>
                </a:r>
                <a14:m>
                  <m:oMath xmlns:m="http://schemas.openxmlformats.org/officeDocument/2006/math">
                    <m:sSup>
                      <m:sSupPr>
                        <m:ctrlPr>
                          <a:rPr lang="cs-CZ" sz="2600" b="1" i="1" noProof="0" dirty="0" smtClean="0">
                            <a:solidFill>
                              <a:schemeClr val="tx1"/>
                            </a:solidFill>
                            <a:effectLst/>
                            <a:latin typeface="Cambria Math" panose="02040503050406030204" pitchFamily="18" charset="0"/>
                            <a:cs typeface="Times New Roman" panose="02020603050405020304" pitchFamily="18" charset="0"/>
                          </a:rPr>
                        </m:ctrlPr>
                      </m:sSupPr>
                      <m:e>
                        <m:r>
                          <a:rPr lang="cs-CZ" sz="2600" b="1" i="1" noProof="0" dirty="0" smtClean="0">
                            <a:solidFill>
                              <a:schemeClr val="tx1"/>
                            </a:solidFill>
                            <a:effectLst/>
                            <a:latin typeface="Cambria Math" panose="02040503050406030204" pitchFamily="18" charset="0"/>
                            <a:cs typeface="Times New Roman" panose="02020603050405020304" pitchFamily="18" charset="0"/>
                          </a:rPr>
                          <m:t>𝑸</m:t>
                        </m:r>
                      </m:e>
                      <m:sup>
                        <m:r>
                          <a:rPr lang="cs-CZ" sz="2600" b="1" i="1" noProof="0" dirty="0" smtClean="0">
                            <a:solidFill>
                              <a:schemeClr val="tx1"/>
                            </a:solidFill>
                            <a:effectLst/>
                            <a:latin typeface="Cambria Math" panose="02040503050406030204" pitchFamily="18" charset="0"/>
                            <a:cs typeface="Times New Roman" panose="02020603050405020304" pitchFamily="18" charset="0"/>
                          </a:rPr>
                          <m:t>𝟐</m:t>
                        </m:r>
                      </m:sup>
                    </m:sSup>
                  </m:oMath>
                </a14:m>
                <a:r>
                  <a:rPr lang="fr-FR" sz="2600" b="1" i="1" noProof="0" dirty="0">
                    <a:solidFill>
                      <a:schemeClr val="tx1"/>
                    </a:solidFill>
                    <a:effectLst/>
                    <a:latin typeface="Times New Roman" panose="02020603050405020304" pitchFamily="18" charset="0"/>
                    <a:cs typeface="Times New Roman" panose="02020603050405020304" pitchFamily="18" charset="0"/>
                  </a:rPr>
                  <a:t>.</a:t>
                </a:r>
                <a:endParaRPr lang="cs-CZ" sz="2600" b="1" i="1" noProof="0" dirty="0">
                  <a:solidFill>
                    <a:schemeClr val="tx1"/>
                  </a:solidFill>
                  <a:effectLst/>
                  <a:latin typeface="Times New Roman" panose="02020603050405020304" pitchFamily="18" charset="0"/>
                  <a:cs typeface="Times New Roman" panose="02020603050405020304" pitchFamily="18" charset="0"/>
                </a:endParaRPr>
              </a:p>
              <a:p>
                <a:pPr marL="0" indent="0" algn="ctr">
                  <a:lnSpc>
                    <a:spcPct val="115000"/>
                  </a:lnSpc>
                  <a:buNone/>
                </a:pPr>
                <a:r>
                  <a:rPr lang="cs-CZ" sz="2600" b="1" i="1" noProof="0" dirty="0">
                    <a:solidFill>
                      <a:schemeClr val="tx1"/>
                    </a:solidFill>
                    <a:effectLst/>
                    <a:latin typeface="Times New Roman" panose="02020603050405020304" pitchFamily="18" charset="0"/>
                    <a:cs typeface="Times New Roman" panose="02020603050405020304" pitchFamily="18" charset="0"/>
                  </a:rPr>
                  <a:t>STC = </a:t>
                </a:r>
                <a:r>
                  <a:rPr lang="cs-CZ" sz="2600" b="1" i="1" dirty="0">
                    <a:solidFill>
                      <a:schemeClr val="tx1"/>
                    </a:solidFill>
                    <a:latin typeface="Times New Roman" panose="02020603050405020304" pitchFamily="18" charset="0"/>
                    <a:cs typeface="Times New Roman" panose="02020603050405020304" pitchFamily="18" charset="0"/>
                  </a:rPr>
                  <a:t>FC + VC = a </a:t>
                </a:r>
                <a:r>
                  <a:rPr lang="cs-CZ" sz="2600" b="1" i="1" noProof="0" dirty="0">
                    <a:solidFill>
                      <a:schemeClr val="tx1"/>
                    </a:solidFill>
                    <a:effectLst/>
                    <a:latin typeface="Times New Roman" panose="02020603050405020304" pitchFamily="18" charset="0"/>
                    <a:cs typeface="Times New Roman" panose="02020603050405020304" pitchFamily="18" charset="0"/>
                  </a:rPr>
                  <a:t>+ b · Q </a:t>
                </a:r>
                <a:r>
                  <a:rPr lang="cs-CZ" sz="2600" b="1" i="1" noProof="0" dirty="0">
                    <a:solidFill>
                      <a:srgbClr val="FF0000"/>
                    </a:solidFill>
                    <a:effectLst/>
                    <a:latin typeface="Times New Roman" panose="02020603050405020304" pitchFamily="18" charset="0"/>
                    <a:cs typeface="Times New Roman" panose="02020603050405020304" pitchFamily="18" charset="0"/>
                  </a:rPr>
                  <a:t>+</a:t>
                </a:r>
                <a:r>
                  <a:rPr lang="cs-CZ" sz="2600" b="1" i="1" noProof="0" dirty="0">
                    <a:solidFill>
                      <a:schemeClr val="tx1"/>
                    </a:solidFill>
                    <a:effectLst/>
                    <a:latin typeface="Times New Roman" panose="02020603050405020304" pitchFamily="18" charset="0"/>
                    <a:cs typeface="Times New Roman" panose="02020603050405020304" pitchFamily="18" charset="0"/>
                  </a:rPr>
                  <a:t> c · </a:t>
                </a:r>
                <a14:m>
                  <m:oMath xmlns:m="http://schemas.openxmlformats.org/officeDocument/2006/math">
                    <m:sSup>
                      <m:sSupPr>
                        <m:ctrlPr>
                          <a:rPr lang="cs-CZ" sz="2600" b="1" i="1" noProof="0" dirty="0" smtClean="0">
                            <a:solidFill>
                              <a:schemeClr val="tx1"/>
                            </a:solidFill>
                            <a:effectLst/>
                            <a:latin typeface="Cambria Math" panose="02040503050406030204" pitchFamily="18" charset="0"/>
                            <a:cs typeface="Times New Roman" panose="02020603050405020304" pitchFamily="18" charset="0"/>
                          </a:rPr>
                        </m:ctrlPr>
                      </m:sSupPr>
                      <m:e>
                        <m:r>
                          <a:rPr lang="cs-CZ" sz="2600" b="1" i="1" noProof="0" dirty="0" smtClean="0">
                            <a:solidFill>
                              <a:schemeClr val="tx1"/>
                            </a:solidFill>
                            <a:effectLst/>
                            <a:latin typeface="Cambria Math" panose="02040503050406030204" pitchFamily="18" charset="0"/>
                            <a:cs typeface="Times New Roman" panose="02020603050405020304" pitchFamily="18" charset="0"/>
                          </a:rPr>
                          <m:t>𝑸</m:t>
                        </m:r>
                      </m:e>
                      <m:sup>
                        <m:r>
                          <a:rPr lang="cs-CZ" sz="2600" b="1" i="1" noProof="0" dirty="0" smtClean="0">
                            <a:solidFill>
                              <a:schemeClr val="tx1"/>
                            </a:solidFill>
                            <a:effectLst/>
                            <a:latin typeface="Cambria Math" panose="02040503050406030204" pitchFamily="18" charset="0"/>
                            <a:cs typeface="Times New Roman" panose="02020603050405020304" pitchFamily="18" charset="0"/>
                          </a:rPr>
                          <m:t>𝟐</m:t>
                        </m:r>
                      </m:sup>
                    </m:sSup>
                  </m:oMath>
                </a14:m>
                <a:r>
                  <a:rPr lang="cs-CZ" sz="2600" b="1" i="1" noProof="0" dirty="0">
                    <a:solidFill>
                      <a:schemeClr val="tx1"/>
                    </a:solidFill>
                    <a:effectLst/>
                    <a:latin typeface="Times New Roman" panose="02020603050405020304" pitchFamily="18" charset="0"/>
                    <a:cs typeface="Times New Roman" panose="02020603050405020304" pitchFamily="18" charset="0"/>
                  </a:rPr>
                  <a:t>.</a:t>
                </a:r>
              </a:p>
              <a:p>
                <a:pPr marL="0" indent="0" algn="ctr">
                  <a:lnSpc>
                    <a:spcPct val="115000"/>
                  </a:lnSpc>
                  <a:buNone/>
                </a:pPr>
                <a:r>
                  <a:rPr lang="cs-CZ" sz="2600" b="1" i="1" noProof="0" dirty="0">
                    <a:solidFill>
                      <a:schemeClr val="tx1"/>
                    </a:solidFill>
                    <a:effectLst/>
                    <a:latin typeface="Times New Roman" panose="02020603050405020304" pitchFamily="18" charset="0"/>
                    <a:cs typeface="Times New Roman" panose="02020603050405020304" pitchFamily="18" charset="0"/>
                  </a:rPr>
                  <a:t>AFC = </a:t>
                </a:r>
                <a14:m>
                  <m:oMath xmlns:m="http://schemas.openxmlformats.org/officeDocument/2006/math">
                    <m:f>
                      <m:fPr>
                        <m:ctrlPr>
                          <a:rPr lang="cs-CZ" sz="2600" b="1" i="1" noProof="0" smtClean="0">
                            <a:solidFill>
                              <a:schemeClr val="tx1"/>
                            </a:solidFill>
                            <a:effectLst/>
                            <a:latin typeface="Cambria Math" panose="02040503050406030204" pitchFamily="18" charset="0"/>
                            <a:cs typeface="Times New Roman" panose="02020603050405020304" pitchFamily="18" charset="0"/>
                          </a:rPr>
                        </m:ctrlPr>
                      </m:fPr>
                      <m:num>
                        <m:r>
                          <a:rPr lang="cs-CZ" sz="2600" b="1" i="1" noProof="0" smtClean="0">
                            <a:solidFill>
                              <a:schemeClr val="tx1"/>
                            </a:solidFill>
                            <a:effectLst/>
                            <a:latin typeface="Cambria Math" panose="02040503050406030204" pitchFamily="18" charset="0"/>
                            <a:cs typeface="Times New Roman" panose="02020603050405020304" pitchFamily="18" charset="0"/>
                          </a:rPr>
                          <m:t>𝑭𝑪</m:t>
                        </m:r>
                      </m:num>
                      <m:den>
                        <m:r>
                          <a:rPr lang="cs-CZ" sz="2600" b="1" i="1" noProof="0" smtClean="0">
                            <a:solidFill>
                              <a:schemeClr val="tx1"/>
                            </a:solidFill>
                            <a:effectLst/>
                            <a:latin typeface="Cambria Math" panose="02040503050406030204" pitchFamily="18" charset="0"/>
                            <a:cs typeface="Times New Roman" panose="02020603050405020304" pitchFamily="18" charset="0"/>
                          </a:rPr>
                          <m:t>𝑸</m:t>
                        </m:r>
                      </m:den>
                    </m:f>
                    <m:r>
                      <a:rPr lang="cs-CZ" sz="2600" b="1" i="1" noProof="0" smtClean="0">
                        <a:solidFill>
                          <a:schemeClr val="tx1"/>
                        </a:solidFill>
                        <a:effectLst/>
                        <a:latin typeface="Cambria Math" panose="02040503050406030204" pitchFamily="18" charset="0"/>
                        <a:cs typeface="Times New Roman" panose="02020603050405020304" pitchFamily="18" charset="0"/>
                      </a:rPr>
                      <m:t>=</m:t>
                    </m:r>
                    <m:f>
                      <m:fPr>
                        <m:ctrlPr>
                          <a:rPr lang="cs-CZ" sz="2600" b="1" i="1" noProof="0" smtClean="0">
                            <a:solidFill>
                              <a:schemeClr val="tx1"/>
                            </a:solidFill>
                            <a:effectLst/>
                            <a:latin typeface="Cambria Math" panose="02040503050406030204" pitchFamily="18" charset="0"/>
                            <a:cs typeface="Times New Roman" panose="02020603050405020304" pitchFamily="18" charset="0"/>
                          </a:rPr>
                        </m:ctrlPr>
                      </m:fPr>
                      <m:num>
                        <m:r>
                          <a:rPr lang="cs-CZ" sz="2600" b="1" i="1" noProof="0" smtClean="0">
                            <a:solidFill>
                              <a:schemeClr val="tx1"/>
                            </a:solidFill>
                            <a:effectLst/>
                            <a:latin typeface="Cambria Math" panose="02040503050406030204" pitchFamily="18" charset="0"/>
                            <a:cs typeface="Times New Roman" panose="02020603050405020304" pitchFamily="18" charset="0"/>
                          </a:rPr>
                          <m:t>𝒂</m:t>
                        </m:r>
                      </m:num>
                      <m:den>
                        <m:r>
                          <a:rPr lang="cs-CZ" sz="2600" b="1" i="1" noProof="0" smtClean="0">
                            <a:solidFill>
                              <a:schemeClr val="tx1"/>
                            </a:solidFill>
                            <a:effectLst/>
                            <a:latin typeface="Cambria Math" panose="02040503050406030204" pitchFamily="18" charset="0"/>
                            <a:cs typeface="Times New Roman" panose="02020603050405020304" pitchFamily="18" charset="0"/>
                          </a:rPr>
                          <m:t>𝑸</m:t>
                        </m:r>
                      </m:den>
                    </m:f>
                  </m:oMath>
                </a14:m>
                <a:r>
                  <a:rPr lang="cs-CZ" sz="2600" b="1" i="1" noProof="0" dirty="0">
                    <a:solidFill>
                      <a:schemeClr val="tx1"/>
                    </a:solidFill>
                    <a:effectLst/>
                    <a:latin typeface="Times New Roman" panose="02020603050405020304" pitchFamily="18" charset="0"/>
                    <a:cs typeface="Times New Roman" panose="02020603050405020304" pitchFamily="18" charset="0"/>
                  </a:rPr>
                  <a:t> </a:t>
                </a:r>
                <a14:m>
                  <m:oMath xmlns:m="http://schemas.openxmlformats.org/officeDocument/2006/math">
                    <m:r>
                      <a:rPr lang="cs-CZ" sz="2600" b="1" i="1" smtClean="0">
                        <a:solidFill>
                          <a:schemeClr val="tx1"/>
                        </a:solidFill>
                        <a:latin typeface="Cambria Math" panose="02040503050406030204" pitchFamily="18" charset="0"/>
                        <a:cs typeface="Times New Roman" panose="02020603050405020304" pitchFamily="18" charset="0"/>
                      </a:rPr>
                      <m:t> </m:t>
                    </m:r>
                  </m:oMath>
                </a14:m>
                <a:endParaRPr lang="cs-CZ" sz="2600" b="1" i="1" dirty="0">
                  <a:solidFill>
                    <a:schemeClr val="tx1"/>
                  </a:solidFill>
                  <a:latin typeface="Cambria Math" panose="02040503050406030204" pitchFamily="18" charset="0"/>
                  <a:cs typeface="Times New Roman" panose="02020603050405020304" pitchFamily="18" charset="0"/>
                </a:endParaRPr>
              </a:p>
              <a:p>
                <a:pPr marL="0" indent="0" algn="ctr">
                  <a:lnSpc>
                    <a:spcPct val="115000"/>
                  </a:lnSpc>
                  <a:buNone/>
                </a:pPr>
                <a14:m>
                  <m:oMathPara xmlns:m="http://schemas.openxmlformats.org/officeDocument/2006/math">
                    <m:oMathParaPr>
                      <m:jc m:val="centerGroup"/>
                    </m:oMathParaPr>
                    <m:oMath xmlns:m="http://schemas.openxmlformats.org/officeDocument/2006/math">
                      <m:r>
                        <a:rPr lang="cs-CZ" sz="2600" b="1" i="1">
                          <a:solidFill>
                            <a:schemeClr val="tx1"/>
                          </a:solidFill>
                          <a:latin typeface="Cambria Math" panose="02040503050406030204" pitchFamily="18" charset="0"/>
                          <a:cs typeface="Times New Roman" panose="02020603050405020304" pitchFamily="18" charset="0"/>
                        </a:rPr>
                        <m:t>𝑨𝑽𝑪</m:t>
                      </m:r>
                      <m:r>
                        <a:rPr lang="cs-CZ" sz="2600" b="1" i="1">
                          <a:solidFill>
                            <a:schemeClr val="tx1"/>
                          </a:solidFill>
                          <a:latin typeface="Cambria Math" panose="02040503050406030204" pitchFamily="18" charset="0"/>
                          <a:cs typeface="Times New Roman" panose="02020603050405020304" pitchFamily="18" charset="0"/>
                        </a:rPr>
                        <m:t> = </m:t>
                      </m:r>
                      <m:f>
                        <m:fPr>
                          <m:ctrlPr>
                            <a:rPr lang="cs-CZ" sz="2600" b="1" i="1">
                              <a:solidFill>
                                <a:schemeClr val="tx1"/>
                              </a:solidFill>
                              <a:latin typeface="Cambria Math" panose="02040503050406030204" pitchFamily="18" charset="0"/>
                              <a:cs typeface="Times New Roman" panose="02020603050405020304" pitchFamily="18" charset="0"/>
                            </a:rPr>
                          </m:ctrlPr>
                        </m:fPr>
                        <m:num>
                          <m:r>
                            <a:rPr lang="cs-CZ" sz="2600" b="1" i="1">
                              <a:solidFill>
                                <a:schemeClr val="tx1"/>
                              </a:solidFill>
                              <a:latin typeface="Cambria Math" panose="02040503050406030204" pitchFamily="18" charset="0"/>
                              <a:cs typeface="Times New Roman" panose="02020603050405020304" pitchFamily="18" charset="0"/>
                            </a:rPr>
                            <m:t>𝑽𝑪</m:t>
                          </m:r>
                        </m:num>
                        <m:den>
                          <m:r>
                            <a:rPr lang="cs-CZ" sz="2600" b="1" i="1">
                              <a:solidFill>
                                <a:schemeClr val="tx1"/>
                              </a:solidFill>
                              <a:latin typeface="Cambria Math" panose="02040503050406030204" pitchFamily="18" charset="0"/>
                              <a:cs typeface="Times New Roman" panose="02020603050405020304" pitchFamily="18" charset="0"/>
                            </a:rPr>
                            <m:t>𝑸</m:t>
                          </m:r>
                        </m:den>
                      </m:f>
                      <m:r>
                        <a:rPr lang="cs-CZ" sz="2600" b="1" i="1">
                          <a:solidFill>
                            <a:schemeClr val="tx1"/>
                          </a:solidFill>
                          <a:latin typeface="Cambria Math" panose="02040503050406030204" pitchFamily="18" charset="0"/>
                          <a:cs typeface="Times New Roman" panose="02020603050405020304" pitchFamily="18" charset="0"/>
                        </a:rPr>
                        <m:t>=</m:t>
                      </m:r>
                      <m:f>
                        <m:fPr>
                          <m:ctrlPr>
                            <a:rPr lang="cs-CZ" sz="2600" b="1" i="1">
                              <a:solidFill>
                                <a:schemeClr val="tx1"/>
                              </a:solidFill>
                              <a:latin typeface="Cambria Math" panose="02040503050406030204" pitchFamily="18" charset="0"/>
                              <a:cs typeface="Times New Roman" panose="02020603050405020304" pitchFamily="18" charset="0"/>
                            </a:rPr>
                          </m:ctrlPr>
                        </m:fPr>
                        <m:num>
                          <m:r>
                            <m:rPr>
                              <m:nor/>
                            </m:rPr>
                            <a:rPr lang="fr-FR" sz="2600" b="1" i="1" dirty="0">
                              <a:solidFill>
                                <a:schemeClr val="tx1"/>
                              </a:solidFill>
                              <a:latin typeface="Times New Roman" panose="02020603050405020304" pitchFamily="18" charset="0"/>
                              <a:cs typeface="Times New Roman" panose="02020603050405020304" pitchFamily="18" charset="0"/>
                            </a:rPr>
                            <m:t>b</m:t>
                          </m:r>
                          <m:r>
                            <m:rPr>
                              <m:nor/>
                            </m:rPr>
                            <a:rPr lang="fr-FR" sz="2600" b="1" i="1" dirty="0">
                              <a:solidFill>
                                <a:schemeClr val="tx1"/>
                              </a:solidFill>
                              <a:latin typeface="Times New Roman" panose="02020603050405020304" pitchFamily="18" charset="0"/>
                              <a:cs typeface="Times New Roman" panose="02020603050405020304" pitchFamily="18" charset="0"/>
                            </a:rPr>
                            <m:t> · </m:t>
                          </m:r>
                          <m:r>
                            <m:rPr>
                              <m:nor/>
                            </m:rPr>
                            <a:rPr lang="fr-FR" sz="2600" b="1" i="1" dirty="0">
                              <a:solidFill>
                                <a:schemeClr val="tx1"/>
                              </a:solidFill>
                              <a:latin typeface="Times New Roman" panose="02020603050405020304" pitchFamily="18" charset="0"/>
                              <a:cs typeface="Times New Roman" panose="02020603050405020304" pitchFamily="18" charset="0"/>
                            </a:rPr>
                            <m:t>Q</m:t>
                          </m:r>
                          <m:r>
                            <m:rPr>
                              <m:nor/>
                            </m:rPr>
                            <a:rPr lang="fr-FR" sz="2600" b="1" i="1" dirty="0">
                              <a:solidFill>
                                <a:schemeClr val="tx1"/>
                              </a:solidFill>
                              <a:latin typeface="Times New Roman" panose="02020603050405020304" pitchFamily="18" charset="0"/>
                              <a:cs typeface="Times New Roman" panose="02020603050405020304" pitchFamily="18" charset="0"/>
                            </a:rPr>
                            <m:t> </m:t>
                          </m:r>
                          <m:r>
                            <m:rPr>
                              <m:nor/>
                            </m:rPr>
                            <a:rPr lang="cs-CZ" sz="2600" b="1" i="1" dirty="0" smtClean="0">
                              <a:solidFill>
                                <a:schemeClr val="tx1"/>
                              </a:solidFill>
                              <a:latin typeface="Times New Roman" panose="02020603050405020304" pitchFamily="18" charset="0"/>
                              <a:cs typeface="Times New Roman" panose="02020603050405020304" pitchFamily="18" charset="0"/>
                            </a:rPr>
                            <m:t>+</m:t>
                          </m:r>
                          <m:r>
                            <m:rPr>
                              <m:nor/>
                            </m:rPr>
                            <a:rPr lang="fr-FR" sz="2600" b="1" i="1" dirty="0">
                              <a:solidFill>
                                <a:schemeClr val="tx1"/>
                              </a:solidFill>
                              <a:latin typeface="Times New Roman" panose="02020603050405020304" pitchFamily="18" charset="0"/>
                              <a:cs typeface="Times New Roman" panose="02020603050405020304" pitchFamily="18" charset="0"/>
                            </a:rPr>
                            <m:t> </m:t>
                          </m:r>
                          <m:r>
                            <m:rPr>
                              <m:nor/>
                            </m:rPr>
                            <a:rPr lang="fr-FR" sz="2600" b="1" i="1" dirty="0">
                              <a:solidFill>
                                <a:schemeClr val="tx1"/>
                              </a:solidFill>
                              <a:latin typeface="Times New Roman" panose="02020603050405020304" pitchFamily="18" charset="0"/>
                              <a:cs typeface="Times New Roman" panose="02020603050405020304" pitchFamily="18" charset="0"/>
                            </a:rPr>
                            <m:t>c</m:t>
                          </m:r>
                          <m:r>
                            <m:rPr>
                              <m:nor/>
                            </m:rPr>
                            <a:rPr lang="fr-FR" sz="2600" b="1" i="1" dirty="0">
                              <a:solidFill>
                                <a:schemeClr val="tx1"/>
                              </a:solidFill>
                              <a:latin typeface="Times New Roman" panose="02020603050405020304" pitchFamily="18" charset="0"/>
                              <a:cs typeface="Times New Roman" panose="02020603050405020304" pitchFamily="18" charset="0"/>
                            </a:rPr>
                            <m:t> · </m:t>
                          </m:r>
                          <m:sSup>
                            <m:sSupPr>
                              <m:ctrlPr>
                                <a:rPr lang="cs-CZ" sz="2600" b="1" i="1" dirty="0">
                                  <a:solidFill>
                                    <a:schemeClr val="tx1"/>
                                  </a:solidFill>
                                  <a:latin typeface="Cambria Math" panose="02040503050406030204" pitchFamily="18" charset="0"/>
                                  <a:cs typeface="Times New Roman" panose="02020603050405020304" pitchFamily="18" charset="0"/>
                                </a:rPr>
                              </m:ctrlPr>
                            </m:sSupPr>
                            <m:e>
                              <m:r>
                                <a:rPr lang="cs-CZ" sz="2600" b="1" i="1" dirty="0">
                                  <a:solidFill>
                                    <a:schemeClr val="tx1"/>
                                  </a:solidFill>
                                  <a:latin typeface="Cambria Math" panose="02040503050406030204" pitchFamily="18" charset="0"/>
                                  <a:cs typeface="Times New Roman" panose="02020603050405020304" pitchFamily="18" charset="0"/>
                                </a:rPr>
                                <m:t>𝑸</m:t>
                              </m:r>
                            </m:e>
                            <m:sup>
                              <m:r>
                                <a:rPr lang="cs-CZ" sz="2600" b="1" i="1" dirty="0">
                                  <a:solidFill>
                                    <a:schemeClr val="tx1"/>
                                  </a:solidFill>
                                  <a:latin typeface="Cambria Math" panose="02040503050406030204" pitchFamily="18" charset="0"/>
                                  <a:cs typeface="Times New Roman" panose="02020603050405020304" pitchFamily="18" charset="0"/>
                                </a:rPr>
                                <m:t>𝟐</m:t>
                              </m:r>
                            </m:sup>
                          </m:sSup>
                        </m:num>
                        <m:den>
                          <m:r>
                            <a:rPr lang="cs-CZ" sz="2600" b="1" i="1">
                              <a:solidFill>
                                <a:schemeClr val="tx1"/>
                              </a:solidFill>
                              <a:latin typeface="Cambria Math" panose="02040503050406030204" pitchFamily="18" charset="0"/>
                              <a:cs typeface="Times New Roman" panose="02020603050405020304" pitchFamily="18" charset="0"/>
                            </a:rPr>
                            <m:t>𝑸</m:t>
                          </m:r>
                        </m:den>
                      </m:f>
                      <m:r>
                        <m:rPr>
                          <m:nor/>
                        </m:rPr>
                        <a:rPr lang="cs-CZ" sz="2600" b="1" i="1" smtClean="0">
                          <a:solidFill>
                            <a:schemeClr val="tx1"/>
                          </a:solidFill>
                          <a:latin typeface="Cambria Math" panose="02040503050406030204" pitchFamily="18" charset="0"/>
                          <a:cs typeface="Times New Roman" panose="02020603050405020304" pitchFamily="18" charset="0"/>
                        </a:rPr>
                        <m:t>=  </m:t>
                      </m:r>
                      <m:r>
                        <m:rPr>
                          <m:nor/>
                        </m:rPr>
                        <a:rPr lang="fr-FR" sz="2600" b="1" i="1" dirty="0">
                          <a:solidFill>
                            <a:schemeClr val="tx1"/>
                          </a:solidFill>
                          <a:latin typeface="Times New Roman" panose="02020603050405020304" pitchFamily="18" charset="0"/>
                          <a:cs typeface="Times New Roman" panose="02020603050405020304" pitchFamily="18" charset="0"/>
                        </a:rPr>
                        <m:t>b</m:t>
                      </m:r>
                      <m:r>
                        <m:rPr>
                          <m:nor/>
                        </m:rPr>
                        <a:rPr lang="fr-FR" sz="2600" b="1" i="1" dirty="0">
                          <a:solidFill>
                            <a:schemeClr val="tx1"/>
                          </a:solidFill>
                          <a:latin typeface="Times New Roman" panose="02020603050405020304" pitchFamily="18" charset="0"/>
                          <a:cs typeface="Times New Roman" panose="02020603050405020304" pitchFamily="18" charset="0"/>
                        </a:rPr>
                        <m:t>  </m:t>
                      </m:r>
                      <m:r>
                        <m:rPr>
                          <m:nor/>
                        </m:rPr>
                        <a:rPr lang="cs-CZ" sz="2600" b="1" i="1" dirty="0" smtClean="0">
                          <a:solidFill>
                            <a:schemeClr val="tx1"/>
                          </a:solidFill>
                          <a:latin typeface="Times New Roman" panose="02020603050405020304" pitchFamily="18" charset="0"/>
                          <a:cs typeface="Times New Roman" panose="02020603050405020304" pitchFamily="18" charset="0"/>
                        </a:rPr>
                        <m:t>+</m:t>
                      </m:r>
                      <m:r>
                        <m:rPr>
                          <m:nor/>
                        </m:rPr>
                        <a:rPr lang="fr-FR" sz="2600" b="1" i="1" dirty="0">
                          <a:solidFill>
                            <a:schemeClr val="tx1"/>
                          </a:solidFill>
                          <a:latin typeface="Times New Roman" panose="02020603050405020304" pitchFamily="18" charset="0"/>
                          <a:cs typeface="Times New Roman" panose="02020603050405020304" pitchFamily="18" charset="0"/>
                        </a:rPr>
                        <m:t> </m:t>
                      </m:r>
                      <m:r>
                        <m:rPr>
                          <m:nor/>
                        </m:rPr>
                        <a:rPr lang="fr-FR" sz="2600" b="1" i="1" dirty="0">
                          <a:solidFill>
                            <a:schemeClr val="tx1"/>
                          </a:solidFill>
                          <a:latin typeface="Times New Roman" panose="02020603050405020304" pitchFamily="18" charset="0"/>
                          <a:cs typeface="Times New Roman" panose="02020603050405020304" pitchFamily="18" charset="0"/>
                        </a:rPr>
                        <m:t>c</m:t>
                      </m:r>
                      <m:r>
                        <m:rPr>
                          <m:nor/>
                        </m:rPr>
                        <a:rPr lang="fr-FR" sz="2600" b="1" i="1" dirty="0">
                          <a:solidFill>
                            <a:schemeClr val="tx1"/>
                          </a:solidFill>
                          <a:latin typeface="Times New Roman" panose="02020603050405020304" pitchFamily="18" charset="0"/>
                          <a:cs typeface="Times New Roman" panose="02020603050405020304" pitchFamily="18" charset="0"/>
                        </a:rPr>
                        <m:t> · </m:t>
                      </m:r>
                      <m:r>
                        <a:rPr lang="cs-CZ" sz="2600" b="1" i="1" dirty="0" smtClean="0">
                          <a:solidFill>
                            <a:schemeClr val="tx1"/>
                          </a:solidFill>
                          <a:latin typeface="Cambria Math" panose="02040503050406030204" pitchFamily="18" charset="0"/>
                          <a:cs typeface="Times New Roman" panose="02020603050405020304" pitchFamily="18" charset="0"/>
                        </a:rPr>
                        <m:t>𝑸</m:t>
                      </m:r>
                    </m:oMath>
                  </m:oMathPara>
                </a14:m>
                <a:endParaRPr lang="cs-CZ" sz="2600" b="1" i="1" dirty="0">
                  <a:solidFill>
                    <a:schemeClr val="tx1"/>
                  </a:solidFill>
                  <a:latin typeface="Cambria Math" panose="02040503050406030204" pitchFamily="18" charset="0"/>
                  <a:cs typeface="Times New Roman" panose="02020603050405020304" pitchFamily="18" charset="0"/>
                </a:endParaRPr>
              </a:p>
              <a:p>
                <a:pPr marL="0" indent="0" algn="ctr">
                  <a:lnSpc>
                    <a:spcPct val="115000"/>
                  </a:lnSpc>
                  <a:buNone/>
                </a:pPr>
                <a14:m>
                  <m:oMath xmlns:m="http://schemas.openxmlformats.org/officeDocument/2006/math">
                    <m:r>
                      <a:rPr lang="cs-CZ" sz="2600" b="1" i="1" smtClean="0">
                        <a:solidFill>
                          <a:schemeClr val="tx1"/>
                        </a:solidFill>
                        <a:latin typeface="Cambria Math" panose="02040503050406030204" pitchFamily="18" charset="0"/>
                        <a:cs typeface="Times New Roman" panose="02020603050405020304" pitchFamily="18" charset="0"/>
                      </a:rPr>
                      <m:t>𝑨</m:t>
                    </m:r>
                    <m:r>
                      <a:rPr lang="cs-CZ" sz="2600" b="1" i="1">
                        <a:solidFill>
                          <a:schemeClr val="tx1"/>
                        </a:solidFill>
                        <a:latin typeface="Cambria Math" panose="02040503050406030204" pitchFamily="18" charset="0"/>
                        <a:cs typeface="Times New Roman" panose="02020603050405020304" pitchFamily="18" charset="0"/>
                      </a:rPr>
                      <m:t>𝑽𝑪</m:t>
                    </m:r>
                    <m:r>
                      <a:rPr lang="cs-CZ" sz="2600" b="1" i="1" smtClean="0">
                        <a:solidFill>
                          <a:schemeClr val="tx1"/>
                        </a:solidFill>
                        <a:latin typeface="Cambria Math" panose="02040503050406030204" pitchFamily="18" charset="0"/>
                        <a:cs typeface="Times New Roman" panose="02020603050405020304" pitchFamily="18" charset="0"/>
                      </a:rPr>
                      <m:t>=</m:t>
                    </m:r>
                    <m:f>
                      <m:fPr>
                        <m:ctrlPr>
                          <a:rPr lang="cs-CZ" sz="2600" b="1" i="1">
                            <a:solidFill>
                              <a:schemeClr val="tx1"/>
                            </a:solidFill>
                            <a:latin typeface="Cambria Math" panose="02040503050406030204" pitchFamily="18" charset="0"/>
                            <a:cs typeface="Times New Roman" panose="02020603050405020304" pitchFamily="18" charset="0"/>
                          </a:rPr>
                        </m:ctrlPr>
                      </m:fPr>
                      <m:num>
                        <m:r>
                          <a:rPr lang="cs-CZ" sz="2600" b="1" i="1">
                            <a:solidFill>
                              <a:schemeClr val="tx1"/>
                            </a:solidFill>
                            <a:latin typeface="Cambria Math" panose="02040503050406030204" pitchFamily="18" charset="0"/>
                            <a:cs typeface="Times New Roman" panose="02020603050405020304" pitchFamily="18" charset="0"/>
                          </a:rPr>
                          <m:t>𝑾</m:t>
                        </m:r>
                      </m:num>
                      <m:den>
                        <m:sSub>
                          <m:sSubPr>
                            <m:ctrlPr>
                              <a:rPr lang="cs-CZ" sz="2600" b="1" i="1">
                                <a:solidFill>
                                  <a:schemeClr val="tx1"/>
                                </a:solidFill>
                                <a:latin typeface="Cambria Math" panose="02040503050406030204" pitchFamily="18" charset="0"/>
                                <a:cs typeface="Times New Roman" panose="02020603050405020304" pitchFamily="18" charset="0"/>
                              </a:rPr>
                            </m:ctrlPr>
                          </m:sSubPr>
                          <m:e>
                            <m:r>
                              <a:rPr lang="cs-CZ" sz="2600" b="1" i="1">
                                <a:solidFill>
                                  <a:schemeClr val="tx1"/>
                                </a:solidFill>
                                <a:latin typeface="Cambria Math" panose="02040503050406030204" pitchFamily="18" charset="0"/>
                                <a:cs typeface="Times New Roman" panose="02020603050405020304" pitchFamily="18" charset="0"/>
                              </a:rPr>
                              <m:t>𝑨𝑷</m:t>
                            </m:r>
                          </m:e>
                          <m:sub>
                            <m:r>
                              <a:rPr lang="cs-CZ" sz="2600" b="1" i="1">
                                <a:solidFill>
                                  <a:schemeClr val="tx1"/>
                                </a:solidFill>
                                <a:latin typeface="Cambria Math" panose="02040503050406030204" pitchFamily="18" charset="0"/>
                                <a:cs typeface="Times New Roman" panose="02020603050405020304" pitchFamily="18" charset="0"/>
                              </a:rPr>
                              <m:t>𝑳</m:t>
                            </m:r>
                          </m:sub>
                        </m:sSub>
                      </m:den>
                    </m:f>
                  </m:oMath>
                </a14:m>
                <a:r>
                  <a:rPr lang="cs-CZ" sz="2600" b="1" i="1" noProof="0" dirty="0">
                    <a:solidFill>
                      <a:schemeClr val="tx1"/>
                    </a:solidFill>
                    <a:effectLst/>
                    <a:latin typeface="Times New Roman" panose="02020603050405020304" pitchFamily="18" charset="0"/>
                    <a:cs typeface="Times New Roman" panose="02020603050405020304" pitchFamily="18" charset="0"/>
                  </a:rPr>
                  <a:t> </a:t>
                </a:r>
                <a14:m>
                  <m:oMath xmlns:m="http://schemas.openxmlformats.org/officeDocument/2006/math">
                    <m:r>
                      <a:rPr lang="cs-CZ" sz="2600" b="1">
                        <a:solidFill>
                          <a:schemeClr val="tx1"/>
                        </a:solidFill>
                        <a:latin typeface="Cambria Math" panose="02040503050406030204" pitchFamily="18" charset="0"/>
                        <a:cs typeface="Times New Roman" panose="02020603050405020304" pitchFamily="18" charset="0"/>
                      </a:rPr>
                      <m:t>=</m:t>
                    </m:r>
                    <m:r>
                      <a:rPr lang="cs-CZ" sz="26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&gt;</m:t>
                    </m:r>
                  </m:oMath>
                </a14:m>
                <a:endParaRPr lang="cs-CZ" sz="2600" b="1" i="1" noProof="0" dirty="0">
                  <a:solidFill>
                    <a:schemeClr val="tx1"/>
                  </a:solidFill>
                  <a:effectLst/>
                  <a:latin typeface="Times New Roman" panose="02020603050405020304" pitchFamily="18" charset="0"/>
                  <a:cs typeface="Times New Roman" panose="02020603050405020304" pitchFamily="18" charset="0"/>
                </a:endParaRPr>
              </a:p>
              <a:p>
                <a:pPr marL="342900" algn="just">
                  <a:lnSpc>
                    <a:spcPct val="115000"/>
                  </a:lnSpc>
                </a:pPr>
                <a:r>
                  <a:rPr lang="cs-CZ" sz="3100" b="1" i="1" noProof="0" dirty="0">
                    <a:solidFill>
                      <a:srgbClr val="FF0000"/>
                    </a:solidFill>
                    <a:effectLst/>
                    <a:latin typeface="Times New Roman" panose="02020603050405020304" pitchFamily="18" charset="0"/>
                    <a:cs typeface="Times New Roman" panose="02020603050405020304" pitchFamily="18" charset="0"/>
                  </a:rPr>
                  <a:t>Klesající výnosy z variabilního vstupu =&gt; Růst průměrných variabilních nákladů s růstem výstupu!</a:t>
                </a:r>
              </a:p>
              <a:p>
                <a:pPr marL="0" indent="0" algn="just">
                  <a:lnSpc>
                    <a:spcPct val="115000"/>
                  </a:lnSpc>
                  <a:buNone/>
                </a:pPr>
                <a:endParaRPr lang="cs-CZ" sz="2400" b="1" noProof="0" dirty="0">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98" name="Google Shape;98;p14"/>
              <p:cNvSpPr txBox="1">
                <a:spLocks noGrp="1" noRot="1" noChangeAspect="1" noMove="1" noResize="1" noEditPoints="1" noAdjustHandles="1" noChangeArrowheads="1" noChangeShapeType="1" noTextEdit="1"/>
              </p:cNvSpPr>
              <p:nvPr>
                <p:ph type="body" idx="1"/>
              </p:nvPr>
            </p:nvSpPr>
            <p:spPr>
              <a:xfrm>
                <a:off x="6275070" y="274320"/>
                <a:ext cx="5558342" cy="5870985"/>
              </a:xfrm>
              <a:prstGeom prst="rect">
                <a:avLst/>
              </a:prstGeom>
              <a:blipFill>
                <a:blip r:embed="rId3"/>
                <a:stretch>
                  <a:fillRect l="-1425" t="-104" r="-1754" b="-104"/>
                </a:stretch>
              </a:blipFill>
              <a:ln>
                <a:noFill/>
              </a:ln>
            </p:spPr>
            <p:txBody>
              <a:bodyPr/>
              <a:lstStyle/>
              <a:p>
                <a:r>
                  <a:rPr lang="en-GB">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3" name="Picture 2"/>
          <p:cNvPicPr>
            <a:picLocks noChangeAspect="1"/>
          </p:cNvPicPr>
          <p:nvPr/>
        </p:nvPicPr>
        <p:blipFill>
          <a:blip r:embed="rId4"/>
          <a:stretch>
            <a:fillRect/>
          </a:stretch>
        </p:blipFill>
        <p:spPr>
          <a:xfrm>
            <a:off x="72390" y="19318"/>
            <a:ext cx="5893989" cy="68386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Title 1"/>
          <p:cNvSpPr>
            <a:spLocks noGrp="1"/>
          </p:cNvSpPr>
          <p:nvPr>
            <p:ph type="title"/>
          </p:nvPr>
        </p:nvSpPr>
        <p:spPr>
          <a:xfrm>
            <a:off x="483870" y="788670"/>
            <a:ext cx="10972800" cy="697230"/>
          </a:xfrm>
        </p:spPr>
        <p:txBody>
          <a:bodyPr>
            <a:normAutofit fontScale="90000"/>
          </a:bodyPr>
          <a:lstStyle/>
          <a:p>
            <a:r>
              <a:rPr lang="cs-CZ" sz="4400" b="1" noProof="0" dirty="0">
                <a:solidFill>
                  <a:srgbClr val="FF0000"/>
                </a:solidFill>
                <a:effectLst/>
                <a:latin typeface="Times New Roman" panose="02020603050405020304" pitchFamily="18" charset="0"/>
                <a:cs typeface="Times New Roman" panose="02020603050405020304" pitchFamily="18" charset="0"/>
              </a:rPr>
              <a:t>Náklady v podmínkách klesajících výnosů</a:t>
            </a:r>
            <a:br>
              <a:rPr lang="cs-CZ" sz="4400" b="1" noProof="0" dirty="0">
                <a:solidFill>
                  <a:srgbClr val="FF0000"/>
                </a:solidFill>
                <a:effectLst/>
                <a:latin typeface="Times New Roman" panose="02020603050405020304" pitchFamily="18" charset="0"/>
                <a:cs typeface="Times New Roman" panose="02020603050405020304" pitchFamily="18" charset="0"/>
              </a:rPr>
            </a:br>
            <a:endParaRPr lang="en-GB" dirty="0"/>
          </a:p>
        </p:txBody>
      </p:sp>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194310" y="1255960"/>
                <a:ext cx="11814810" cy="5222955"/>
              </a:xfrm>
              <a:prstGeom prst="rect">
                <a:avLst/>
              </a:prstGeom>
              <a:noFill/>
              <a:ln>
                <a:noFill/>
              </a:ln>
            </p:spPr>
            <p:txBody>
              <a:bodyPr spcFirstLastPara="1" wrap="square" lIns="91425" tIns="45700" rIns="91425" bIns="45700" anchor="t" anchorCtr="0">
                <a:normAutofit fontScale="92500" lnSpcReduction="20000"/>
              </a:bodyPr>
              <a:lstStyle/>
              <a:p>
                <a:pPr indent="-457200" algn="just">
                  <a:lnSpc>
                    <a:spcPct val="115000"/>
                  </a:lnSpc>
                </a:pP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PRŮMĚRNÉ NÁKLADY</a:t>
                </a:r>
                <a:r>
                  <a:rPr lang="cs-CZ" sz="2400" b="1" noProof="0" dirty="0">
                    <a:solidFill>
                      <a:schemeClr val="tx1"/>
                    </a:solidFill>
                    <a:effectLst/>
                    <a:latin typeface="Times New Roman" panose="02020603050405020304" pitchFamily="18" charset="0"/>
                    <a:cs typeface="Times New Roman" panose="02020603050405020304" pitchFamily="18" charset="0"/>
                  </a:rPr>
                  <a:t>:</a:t>
                </a:r>
              </a:p>
              <a:p>
                <a:pPr marL="0" indent="0" algn="ctr">
                  <a:lnSpc>
                    <a:spcPct val="115000"/>
                  </a:lnSpc>
                  <a:buNone/>
                </a:pPr>
                <a14:m>
                  <m:oMathPara xmlns:m="http://schemas.openxmlformats.org/officeDocument/2006/math">
                    <m:oMathParaPr>
                      <m:jc m:val="centerGroup"/>
                    </m:oMathParaPr>
                    <m:oMath xmlns:m="http://schemas.openxmlformats.org/officeDocument/2006/math">
                      <m:r>
                        <a:rPr lang="cs-CZ" sz="2400" b="1" i="1" noProof="0" smtClean="0">
                          <a:solidFill>
                            <a:schemeClr val="tx1"/>
                          </a:solidFill>
                          <a:effectLst/>
                          <a:latin typeface="Cambria Math" panose="02040503050406030204" pitchFamily="18" charset="0"/>
                          <a:cs typeface="Times New Roman" panose="02020603050405020304" pitchFamily="18" charset="0"/>
                        </a:rPr>
                        <m:t>𝑺𝑨𝑪</m:t>
                      </m:r>
                      <m:r>
                        <a:rPr lang="cs-CZ" sz="2400" b="1" i="1" noProof="0" smtClean="0">
                          <a:solidFill>
                            <a:schemeClr val="tx1"/>
                          </a:solidFill>
                          <a:effectLst/>
                          <a:latin typeface="Cambria Math" panose="02040503050406030204" pitchFamily="18" charset="0"/>
                          <a:cs typeface="Times New Roman" panose="02020603050405020304" pitchFamily="18" charset="0"/>
                        </a:rPr>
                        <m:t> = </m:t>
                      </m:r>
                      <m:f>
                        <m:fPr>
                          <m:ctrlPr>
                            <a:rPr lang="cs-CZ" sz="2400" b="1" i="1" noProof="0" smtClean="0">
                              <a:solidFill>
                                <a:schemeClr val="tx1"/>
                              </a:solidFill>
                              <a:effectLst/>
                              <a:latin typeface="Cambria Math" panose="02040503050406030204" pitchFamily="18" charset="0"/>
                              <a:cs typeface="Times New Roman" panose="02020603050405020304" pitchFamily="18" charset="0"/>
                            </a:rPr>
                          </m:ctrlPr>
                        </m:fPr>
                        <m:num>
                          <m:r>
                            <a:rPr lang="cs-CZ" sz="2400" b="1" i="1" noProof="0" smtClean="0">
                              <a:solidFill>
                                <a:schemeClr val="tx1"/>
                              </a:solidFill>
                              <a:effectLst/>
                              <a:latin typeface="Cambria Math" panose="02040503050406030204" pitchFamily="18" charset="0"/>
                              <a:cs typeface="Times New Roman" panose="02020603050405020304" pitchFamily="18" charset="0"/>
                            </a:rPr>
                            <m:t>𝑺𝑻𝑪</m:t>
                          </m:r>
                        </m:num>
                        <m:den>
                          <m:r>
                            <a:rPr lang="cs-CZ" sz="2400" b="1" i="1" noProof="0" smtClean="0">
                              <a:solidFill>
                                <a:schemeClr val="tx1"/>
                              </a:solidFill>
                              <a:effectLst/>
                              <a:latin typeface="Cambria Math" panose="02040503050406030204" pitchFamily="18" charset="0"/>
                              <a:cs typeface="Times New Roman" panose="02020603050405020304" pitchFamily="18" charset="0"/>
                            </a:rPr>
                            <m:t>𝑸</m:t>
                          </m:r>
                        </m:den>
                      </m:f>
                      <m:r>
                        <a:rPr lang="cs-CZ" sz="2400" b="1" i="1" noProof="0" smtClean="0">
                          <a:solidFill>
                            <a:schemeClr val="tx1"/>
                          </a:solidFill>
                          <a:effectLst/>
                          <a:latin typeface="Cambria Math" panose="02040503050406030204" pitchFamily="18" charset="0"/>
                          <a:cs typeface="Times New Roman" panose="02020603050405020304" pitchFamily="18" charset="0"/>
                        </a:rPr>
                        <m:t>=</m:t>
                      </m:r>
                      <m:f>
                        <m:fPr>
                          <m:ctrlPr>
                            <a:rPr lang="cs-CZ" sz="2400" b="1" i="1" noProof="0" smtClean="0">
                              <a:solidFill>
                                <a:schemeClr val="tx1"/>
                              </a:solidFill>
                              <a:effectLst/>
                              <a:latin typeface="Cambria Math" panose="02040503050406030204" pitchFamily="18" charset="0"/>
                              <a:cs typeface="Times New Roman" panose="02020603050405020304" pitchFamily="18" charset="0"/>
                            </a:rPr>
                          </m:ctrlPr>
                        </m:fPr>
                        <m:num>
                          <m:r>
                            <m:rPr>
                              <m:nor/>
                            </m:rPr>
                            <a:rPr lang="cs-CZ" sz="2400" b="1" i="1" dirty="0">
                              <a:solidFill>
                                <a:schemeClr val="tx1"/>
                              </a:solidFill>
                              <a:latin typeface="Times New Roman" panose="02020603050405020304" pitchFamily="18" charset="0"/>
                              <a:cs typeface="Times New Roman" panose="02020603050405020304" pitchFamily="18" charset="0"/>
                            </a:rPr>
                            <m:t>a</m:t>
                          </m:r>
                          <m:r>
                            <m:rPr>
                              <m:nor/>
                            </m:rPr>
                            <a:rPr lang="cs-CZ" sz="2400" b="1" i="1" dirty="0">
                              <a:solidFill>
                                <a:schemeClr val="tx1"/>
                              </a:solidFill>
                              <a:latin typeface="Times New Roman" panose="02020603050405020304" pitchFamily="18" charset="0"/>
                              <a:cs typeface="Times New Roman" panose="02020603050405020304" pitchFamily="18" charset="0"/>
                            </a:rPr>
                            <m:t> + </m:t>
                          </m:r>
                          <m:r>
                            <m:rPr>
                              <m:nor/>
                            </m:rPr>
                            <a:rPr lang="cs-CZ" sz="2400" b="1" i="1" dirty="0">
                              <a:solidFill>
                                <a:schemeClr val="tx1"/>
                              </a:solidFill>
                              <a:latin typeface="Times New Roman" panose="02020603050405020304" pitchFamily="18" charset="0"/>
                              <a:cs typeface="Times New Roman" panose="02020603050405020304" pitchFamily="18" charset="0"/>
                            </a:rPr>
                            <m:t>b</m:t>
                          </m:r>
                          <m:r>
                            <m:rPr>
                              <m:nor/>
                            </m:rPr>
                            <a:rPr lang="cs-CZ" sz="2400" b="1" i="1" dirty="0">
                              <a:solidFill>
                                <a:schemeClr val="tx1"/>
                              </a:solidFill>
                              <a:latin typeface="Times New Roman" panose="02020603050405020304" pitchFamily="18" charset="0"/>
                              <a:cs typeface="Times New Roman" panose="02020603050405020304" pitchFamily="18" charset="0"/>
                            </a:rPr>
                            <m:t> · </m:t>
                          </m:r>
                          <m:r>
                            <m:rPr>
                              <m:nor/>
                            </m:rPr>
                            <a:rPr lang="cs-CZ" sz="2400" b="1" i="1" dirty="0">
                              <a:solidFill>
                                <a:schemeClr val="tx1"/>
                              </a:solidFill>
                              <a:latin typeface="Times New Roman" panose="02020603050405020304" pitchFamily="18" charset="0"/>
                              <a:cs typeface="Times New Roman" panose="02020603050405020304" pitchFamily="18" charset="0"/>
                            </a:rPr>
                            <m:t>Q</m:t>
                          </m:r>
                          <m:r>
                            <m:rPr>
                              <m:nor/>
                            </m:rPr>
                            <a:rPr lang="cs-CZ" sz="2400" b="1" i="1" dirty="0">
                              <a:solidFill>
                                <a:schemeClr val="tx1"/>
                              </a:solidFill>
                              <a:latin typeface="Times New Roman" panose="02020603050405020304" pitchFamily="18" charset="0"/>
                              <a:cs typeface="Times New Roman" panose="02020603050405020304" pitchFamily="18" charset="0"/>
                            </a:rPr>
                            <m:t> + </m:t>
                          </m:r>
                          <m:r>
                            <m:rPr>
                              <m:nor/>
                            </m:rPr>
                            <a:rPr lang="cs-CZ" sz="2400" b="1" i="1" dirty="0">
                              <a:solidFill>
                                <a:schemeClr val="tx1"/>
                              </a:solidFill>
                              <a:latin typeface="Times New Roman" panose="02020603050405020304" pitchFamily="18" charset="0"/>
                              <a:cs typeface="Times New Roman" panose="02020603050405020304" pitchFamily="18" charset="0"/>
                            </a:rPr>
                            <m:t>c</m:t>
                          </m:r>
                          <m:r>
                            <m:rPr>
                              <m:nor/>
                            </m:rPr>
                            <a:rPr lang="cs-CZ" sz="2400" b="1" i="1" dirty="0">
                              <a:solidFill>
                                <a:schemeClr val="tx1"/>
                              </a:solidFill>
                              <a:latin typeface="Times New Roman" panose="02020603050405020304" pitchFamily="18" charset="0"/>
                              <a:cs typeface="Times New Roman" panose="02020603050405020304" pitchFamily="18" charset="0"/>
                            </a:rPr>
                            <m:t> · </m:t>
                          </m:r>
                          <m:sSup>
                            <m:sSupPr>
                              <m:ctrlPr>
                                <a:rPr lang="cs-CZ" sz="2400" b="1" i="1" dirty="0">
                                  <a:solidFill>
                                    <a:schemeClr val="tx1"/>
                                  </a:solidFill>
                                  <a:latin typeface="Cambria Math" panose="02040503050406030204" pitchFamily="18" charset="0"/>
                                  <a:cs typeface="Times New Roman" panose="02020603050405020304" pitchFamily="18" charset="0"/>
                                </a:rPr>
                              </m:ctrlPr>
                            </m:sSupPr>
                            <m:e>
                              <m:r>
                                <a:rPr lang="cs-CZ" sz="2400" b="1" i="1" dirty="0">
                                  <a:solidFill>
                                    <a:schemeClr val="tx1"/>
                                  </a:solidFill>
                                  <a:latin typeface="Cambria Math" panose="02040503050406030204" pitchFamily="18" charset="0"/>
                                  <a:cs typeface="Times New Roman" panose="02020603050405020304" pitchFamily="18" charset="0"/>
                                </a:rPr>
                                <m:t>𝑸</m:t>
                              </m:r>
                            </m:e>
                            <m:sup>
                              <m:r>
                                <a:rPr lang="cs-CZ" sz="2400" b="1" i="1" dirty="0">
                                  <a:solidFill>
                                    <a:schemeClr val="tx1"/>
                                  </a:solidFill>
                                  <a:latin typeface="Cambria Math" panose="02040503050406030204" pitchFamily="18" charset="0"/>
                                  <a:cs typeface="Times New Roman" panose="02020603050405020304" pitchFamily="18" charset="0"/>
                                </a:rPr>
                                <m:t>𝟐</m:t>
                              </m:r>
                            </m:sup>
                          </m:sSup>
                        </m:num>
                        <m:den>
                          <m:r>
                            <a:rPr lang="cs-CZ" sz="2400" b="1" i="1" noProof="0" smtClean="0">
                              <a:solidFill>
                                <a:schemeClr val="tx1"/>
                              </a:solidFill>
                              <a:effectLst/>
                              <a:latin typeface="Cambria Math" panose="02040503050406030204" pitchFamily="18" charset="0"/>
                              <a:cs typeface="Times New Roman" panose="02020603050405020304" pitchFamily="18" charset="0"/>
                            </a:rPr>
                            <m:t>𝑸</m:t>
                          </m:r>
                        </m:den>
                      </m:f>
                      <m:r>
                        <a:rPr lang="cs-CZ" sz="2400" b="1" i="1" noProof="0" smtClean="0">
                          <a:solidFill>
                            <a:schemeClr val="tx1"/>
                          </a:solidFill>
                          <a:effectLst/>
                          <a:latin typeface="Cambria Math" panose="02040503050406030204" pitchFamily="18" charset="0"/>
                          <a:cs typeface="Times New Roman" panose="02020603050405020304" pitchFamily="18" charset="0"/>
                        </a:rPr>
                        <m:t>=</m:t>
                      </m:r>
                      <m:f>
                        <m:fPr>
                          <m:ctrlPr>
                            <a:rPr lang="cs-CZ" sz="2400" b="1" i="1">
                              <a:solidFill>
                                <a:schemeClr val="tx1"/>
                              </a:solidFill>
                              <a:latin typeface="Cambria Math" panose="02040503050406030204" pitchFamily="18" charset="0"/>
                              <a:cs typeface="Times New Roman" panose="02020603050405020304" pitchFamily="18" charset="0"/>
                            </a:rPr>
                          </m:ctrlPr>
                        </m:fPr>
                        <m:num>
                          <m:r>
                            <a:rPr lang="cs-CZ" sz="2400" b="1" i="1" smtClean="0">
                              <a:solidFill>
                                <a:schemeClr val="tx1"/>
                              </a:solidFill>
                              <a:latin typeface="Cambria Math" panose="02040503050406030204" pitchFamily="18" charset="0"/>
                              <a:cs typeface="Times New Roman" panose="02020603050405020304" pitchFamily="18" charset="0"/>
                            </a:rPr>
                            <m:t>𝒂</m:t>
                          </m:r>
                        </m:num>
                        <m:den>
                          <m:r>
                            <a:rPr lang="cs-CZ" sz="2400" b="1" i="1">
                              <a:solidFill>
                                <a:schemeClr val="tx1"/>
                              </a:solidFill>
                              <a:latin typeface="Cambria Math" panose="02040503050406030204" pitchFamily="18" charset="0"/>
                              <a:cs typeface="Times New Roman" panose="02020603050405020304" pitchFamily="18" charset="0"/>
                            </a:rPr>
                            <m:t>𝑸</m:t>
                          </m:r>
                        </m:den>
                      </m:f>
                      <m:r>
                        <a:rPr lang="cs-CZ" sz="2400" b="1" i="1" smtClean="0">
                          <a:solidFill>
                            <a:schemeClr val="tx1"/>
                          </a:solidFill>
                          <a:latin typeface="Cambria Math" panose="02040503050406030204" pitchFamily="18" charset="0"/>
                          <a:cs typeface="Times New Roman" panose="02020603050405020304" pitchFamily="18" charset="0"/>
                        </a:rPr>
                        <m:t>+</m:t>
                      </m:r>
                      <m:r>
                        <a:rPr lang="cs-CZ" sz="2400" b="1" i="1" smtClean="0">
                          <a:solidFill>
                            <a:schemeClr val="tx1"/>
                          </a:solidFill>
                          <a:latin typeface="Cambria Math" panose="02040503050406030204" pitchFamily="18" charset="0"/>
                          <a:cs typeface="Times New Roman" panose="02020603050405020304" pitchFamily="18" charset="0"/>
                        </a:rPr>
                        <m:t>𝒃</m:t>
                      </m:r>
                      <m:r>
                        <a:rPr lang="cs-CZ" sz="2400" b="1" i="1" smtClean="0">
                          <a:solidFill>
                            <a:schemeClr val="tx1"/>
                          </a:solidFill>
                          <a:latin typeface="Cambria Math" panose="02040503050406030204" pitchFamily="18" charset="0"/>
                          <a:cs typeface="Times New Roman" panose="02020603050405020304" pitchFamily="18" charset="0"/>
                        </a:rPr>
                        <m:t>+</m:t>
                      </m:r>
                      <m:r>
                        <a:rPr lang="cs-CZ" sz="2400" b="1" i="1" smtClean="0">
                          <a:solidFill>
                            <a:schemeClr val="tx1"/>
                          </a:solidFill>
                          <a:latin typeface="Cambria Math" panose="02040503050406030204" pitchFamily="18" charset="0"/>
                          <a:cs typeface="Times New Roman" panose="02020603050405020304" pitchFamily="18" charset="0"/>
                        </a:rPr>
                        <m:t>𝒄</m:t>
                      </m:r>
                      <m:r>
                        <a:rPr lang="cs-CZ" sz="2400" b="1" i="1" smtClean="0">
                          <a:solidFill>
                            <a:schemeClr val="tx1"/>
                          </a:solidFill>
                          <a:latin typeface="Cambria Math" panose="02040503050406030204" pitchFamily="18" charset="0"/>
                          <a:cs typeface="Times New Roman" panose="02020603050405020304" pitchFamily="18" charset="0"/>
                        </a:rPr>
                        <m:t>.</m:t>
                      </m:r>
                      <m:r>
                        <a:rPr lang="cs-CZ" sz="2400" b="1" i="1" smtClean="0">
                          <a:solidFill>
                            <a:schemeClr val="tx1"/>
                          </a:solidFill>
                          <a:latin typeface="Cambria Math" panose="02040503050406030204" pitchFamily="18" charset="0"/>
                          <a:cs typeface="Times New Roman" panose="02020603050405020304" pitchFamily="18" charset="0"/>
                        </a:rPr>
                        <m:t>𝑸</m:t>
                      </m:r>
                    </m:oMath>
                  </m:oMathPara>
                </a14:m>
                <a:endParaRPr lang="cs-CZ" sz="2400" b="1" noProof="0" dirty="0">
                  <a:solidFill>
                    <a:schemeClr val="tx1"/>
                  </a:solidFill>
                  <a:effectLst/>
                  <a:latin typeface="Times New Roman" panose="02020603050405020304" pitchFamily="18" charset="0"/>
                  <a:cs typeface="Times New Roman" panose="02020603050405020304" pitchFamily="18" charset="0"/>
                </a:endParaRPr>
              </a:p>
              <a:p>
                <a:pPr marL="342900" algn="just">
                  <a:lnSpc>
                    <a:spcPct val="115000"/>
                  </a:lnSpc>
                </a:pPr>
                <a:r>
                  <a:rPr lang="cs-CZ" sz="2400" b="1" noProof="0" dirty="0">
                    <a:solidFill>
                      <a:srgbClr val="FF0000"/>
                    </a:solidFill>
                    <a:effectLst/>
                    <a:latin typeface="Times New Roman" panose="02020603050405020304" pitchFamily="18" charset="0"/>
                    <a:cs typeface="Times New Roman" panose="02020603050405020304" pitchFamily="18" charset="0"/>
                  </a:rPr>
                  <a:t>AFC s růstem výstupu klesají a AVC s růstem výstupu rostou </a:t>
                </a:r>
                <a14:m>
                  <m:oMath xmlns:m="http://schemas.openxmlformats.org/officeDocument/2006/math">
                    <m:r>
                      <a:rPr lang="cs-CZ" sz="2400" b="1" smtClean="0">
                        <a:solidFill>
                          <a:schemeClr val="tx1"/>
                        </a:solidFill>
                        <a:latin typeface="Cambria Math" panose="02040503050406030204" pitchFamily="18" charset="0"/>
                        <a:cs typeface="Times New Roman" panose="02020603050405020304" pitchFamily="18" charset="0"/>
                      </a:rPr>
                      <m:t>=</m:t>
                    </m:r>
                    <m:r>
                      <a:rPr lang="cs-CZ" sz="24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&gt;</m:t>
                    </m:r>
                  </m:oMath>
                </a14:m>
                <a:r>
                  <a:rPr lang="cs-CZ" sz="2400" b="1" noProof="0" dirty="0">
                    <a:solidFill>
                      <a:schemeClr val="tx1"/>
                    </a:solidFill>
                    <a:effectLst/>
                    <a:latin typeface="Times New Roman" panose="02020603050405020304" pitchFamily="18" charset="0"/>
                    <a:cs typeface="Times New Roman" panose="02020603050405020304" pitchFamily="18" charset="0"/>
                  </a:rPr>
                  <a:t> tvar křivky SAC závislý na vztahu mezi poklesem AFC a růstem AVC: obr. předchozí snímek –</a:t>
                </a:r>
              </a:p>
              <a:p>
                <a:pPr marL="342900" algn="just">
                  <a:lnSpc>
                    <a:spcPct val="115000"/>
                  </a:lnSpc>
                  <a:buFont typeface="Wingdings" panose="05000000000000000000" pitchFamily="2" charset="2"/>
                  <a:buChar char="Ø"/>
                </a:pPr>
                <a:r>
                  <a:rPr lang="cs-CZ" sz="2400" b="1" noProof="0" dirty="0">
                    <a:solidFill>
                      <a:schemeClr val="tx1"/>
                    </a:solidFill>
                    <a:effectLst/>
                    <a:latin typeface="Times New Roman" panose="02020603050405020304" pitchFamily="18" charset="0"/>
                    <a:cs typeface="Times New Roman" panose="02020603050405020304" pitchFamily="18" charset="0"/>
                  </a:rPr>
                  <a:t>Výstup do Q</a:t>
                </a:r>
                <a:r>
                  <a:rPr lang="cs-CZ" sz="1900" b="1" noProof="0" dirty="0">
                    <a:solidFill>
                      <a:schemeClr val="tx1"/>
                    </a:solidFill>
                    <a:effectLst/>
                    <a:latin typeface="Times New Roman" panose="02020603050405020304" pitchFamily="18" charset="0"/>
                    <a:cs typeface="Times New Roman" panose="02020603050405020304" pitchFamily="18" charset="0"/>
                  </a:rPr>
                  <a:t>2</a:t>
                </a:r>
                <a:r>
                  <a:rPr lang="cs-CZ" sz="2200" b="1" noProof="0" dirty="0">
                    <a:solidFill>
                      <a:schemeClr val="tx1"/>
                    </a:solidFill>
                    <a:effectLst/>
                    <a:latin typeface="Times New Roman" panose="02020603050405020304" pitchFamily="18" charset="0"/>
                    <a:cs typeface="Times New Roman" panose="02020603050405020304" pitchFamily="18" charset="0"/>
                  </a:rPr>
                  <a:t>:</a:t>
                </a:r>
                <a:r>
                  <a:rPr lang="cs-CZ" sz="2400" b="1" noProof="0" dirty="0">
                    <a:solidFill>
                      <a:schemeClr val="tx1"/>
                    </a:solidFill>
                    <a:effectLst/>
                    <a:latin typeface="Times New Roman" panose="02020603050405020304" pitchFamily="18" charset="0"/>
                    <a:cs typeface="Times New Roman" panose="02020603050405020304" pitchFamily="18" charset="0"/>
                  </a:rPr>
                  <a:t> pokles AFC větší než růst AVC</a:t>
                </a:r>
                <a:r>
                  <a:rPr lang="cs-CZ" sz="2400" b="1" dirty="0">
                    <a:solidFill>
                      <a:schemeClr val="tx1"/>
                    </a:solidFill>
                    <a:cs typeface="Times New Roman" panose="02020603050405020304" pitchFamily="18" charset="0"/>
                  </a:rPr>
                  <a:t> </a:t>
                </a:r>
                <a14:m>
                  <m:oMath xmlns:m="http://schemas.openxmlformats.org/officeDocument/2006/math">
                    <m:r>
                      <a:rPr lang="cs-CZ" sz="2400" b="1" smtClean="0">
                        <a:solidFill>
                          <a:schemeClr val="tx1"/>
                        </a:solidFill>
                        <a:latin typeface="Cambria Math" panose="02040503050406030204" pitchFamily="18" charset="0"/>
                        <a:cs typeface="Times New Roman" panose="02020603050405020304" pitchFamily="18" charset="0"/>
                      </a:rPr>
                      <m:t>=</m:t>
                    </m:r>
                    <m:r>
                      <a:rPr lang="cs-CZ" sz="24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&gt;</m:t>
                    </m:r>
                  </m:oMath>
                </a14:m>
                <a:r>
                  <a:rPr lang="cs-CZ" sz="2400" b="1" noProof="0" dirty="0">
                    <a:solidFill>
                      <a:schemeClr val="tx1"/>
                    </a:solidFill>
                    <a:effectLst/>
                    <a:latin typeface="Times New Roman" panose="02020603050405020304" pitchFamily="18" charset="0"/>
                    <a:cs typeface="Times New Roman" panose="02020603050405020304" pitchFamily="18" charset="0"/>
                  </a:rPr>
                  <a:t> křivka SAC klesá; </a:t>
                </a:r>
              </a:p>
              <a:p>
                <a:pPr marL="342900" algn="just">
                  <a:lnSpc>
                    <a:spcPct val="115000"/>
                  </a:lnSpc>
                  <a:buFont typeface="Wingdings" panose="05000000000000000000" pitchFamily="2" charset="2"/>
                  <a:buChar char="Ø"/>
                </a:pPr>
                <a:r>
                  <a:rPr lang="cs-CZ" sz="2400" b="1" noProof="0" dirty="0">
                    <a:solidFill>
                      <a:schemeClr val="tx1"/>
                    </a:solidFill>
                    <a:effectLst/>
                    <a:latin typeface="Times New Roman" panose="02020603050405020304" pitchFamily="18" charset="0"/>
                    <a:cs typeface="Times New Roman" panose="02020603050405020304" pitchFamily="18" charset="0"/>
                  </a:rPr>
                  <a:t>Výstup Q</a:t>
                </a:r>
                <a:r>
                  <a:rPr lang="cs-CZ" sz="1900" b="1" noProof="0" dirty="0">
                    <a:solidFill>
                      <a:schemeClr val="tx1"/>
                    </a:solidFill>
                    <a:effectLst/>
                    <a:latin typeface="Times New Roman" panose="02020603050405020304" pitchFamily="18" charset="0"/>
                    <a:cs typeface="Times New Roman" panose="02020603050405020304" pitchFamily="18" charset="0"/>
                  </a:rPr>
                  <a:t>2</a:t>
                </a:r>
                <a:r>
                  <a:rPr lang="cs-CZ" sz="2400" b="1" noProof="0" dirty="0">
                    <a:solidFill>
                      <a:schemeClr val="tx1"/>
                    </a:solidFill>
                    <a:effectLst/>
                    <a:latin typeface="Times New Roman" panose="02020603050405020304" pitchFamily="18" charset="0"/>
                    <a:cs typeface="Times New Roman" panose="02020603050405020304" pitchFamily="18" charset="0"/>
                  </a:rPr>
                  <a:t>: pokles AFC vyrovnán růstem AVC </a:t>
                </a:r>
                <a14:m>
                  <m:oMath xmlns:m="http://schemas.openxmlformats.org/officeDocument/2006/math">
                    <m:r>
                      <a:rPr lang="cs-CZ" sz="2400" b="1" smtClean="0">
                        <a:solidFill>
                          <a:schemeClr val="tx1"/>
                        </a:solidFill>
                        <a:latin typeface="Cambria Math" panose="02040503050406030204" pitchFamily="18" charset="0"/>
                        <a:cs typeface="Times New Roman" panose="02020603050405020304" pitchFamily="18" charset="0"/>
                      </a:rPr>
                      <m:t>=</m:t>
                    </m:r>
                    <m:r>
                      <a:rPr lang="cs-CZ" sz="24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&gt;</m:t>
                    </m:r>
                  </m:oMath>
                </a14:m>
                <a:r>
                  <a:rPr lang="cs-CZ" sz="2400" b="1" noProof="0" dirty="0">
                    <a:solidFill>
                      <a:schemeClr val="tx1"/>
                    </a:solidFill>
                    <a:effectLst/>
                    <a:latin typeface="Times New Roman" panose="02020603050405020304" pitchFamily="18" charset="0"/>
                    <a:cs typeface="Times New Roman" panose="02020603050405020304" pitchFamily="18" charset="0"/>
                  </a:rPr>
                  <a:t> křivka SAC ve svém minimu; </a:t>
                </a:r>
              </a:p>
              <a:p>
                <a:pPr marL="342900" algn="just">
                  <a:lnSpc>
                    <a:spcPct val="115000"/>
                  </a:lnSpc>
                  <a:buFont typeface="Wingdings" panose="05000000000000000000" pitchFamily="2" charset="2"/>
                  <a:buChar char="Ø"/>
                </a:pPr>
                <a:r>
                  <a:rPr lang="cs-CZ" sz="2400" b="1" noProof="0" dirty="0">
                    <a:solidFill>
                      <a:schemeClr val="tx1"/>
                    </a:solidFill>
                    <a:effectLst/>
                    <a:latin typeface="Times New Roman" panose="02020603050405020304" pitchFamily="18" charset="0"/>
                    <a:cs typeface="Times New Roman" panose="02020603050405020304" pitchFamily="18" charset="0"/>
                  </a:rPr>
                  <a:t>Výstup větší než Q</a:t>
                </a:r>
                <a:r>
                  <a:rPr lang="cs-CZ" sz="2200" b="1" noProof="0" dirty="0">
                    <a:solidFill>
                      <a:schemeClr val="tx1"/>
                    </a:solidFill>
                    <a:effectLst/>
                    <a:latin typeface="Times New Roman" panose="02020603050405020304" pitchFamily="18" charset="0"/>
                    <a:cs typeface="Times New Roman" panose="02020603050405020304" pitchFamily="18" charset="0"/>
                  </a:rPr>
                  <a:t>2</a:t>
                </a:r>
                <a:r>
                  <a:rPr lang="cs-CZ" sz="2400" b="1" noProof="0" dirty="0">
                    <a:solidFill>
                      <a:schemeClr val="tx1"/>
                    </a:solidFill>
                    <a:effectLst/>
                    <a:latin typeface="Times New Roman" panose="02020603050405020304" pitchFamily="18" charset="0"/>
                    <a:cs typeface="Times New Roman" panose="02020603050405020304" pitchFamily="18" charset="0"/>
                  </a:rPr>
                  <a:t>: růst AVC větší než pokles AFC</a:t>
                </a:r>
                <a:r>
                  <a:rPr lang="cs-CZ" sz="2400" b="1" dirty="0">
                    <a:solidFill>
                      <a:schemeClr val="tx1"/>
                    </a:solidFill>
                    <a:cs typeface="Times New Roman" panose="02020603050405020304" pitchFamily="18" charset="0"/>
                  </a:rPr>
                  <a:t> </a:t>
                </a:r>
                <a14:m>
                  <m:oMath xmlns:m="http://schemas.openxmlformats.org/officeDocument/2006/math">
                    <m:r>
                      <a:rPr lang="cs-CZ" sz="2400" b="1" smtClean="0">
                        <a:solidFill>
                          <a:schemeClr val="tx1"/>
                        </a:solidFill>
                        <a:latin typeface="Cambria Math" panose="02040503050406030204" pitchFamily="18" charset="0"/>
                        <a:cs typeface="Times New Roman" panose="02020603050405020304" pitchFamily="18" charset="0"/>
                      </a:rPr>
                      <m:t>=</m:t>
                    </m:r>
                    <m:r>
                      <a:rPr lang="cs-CZ" sz="24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&gt; </m:t>
                    </m:r>
                  </m:oMath>
                </a14:m>
                <a:r>
                  <a:rPr lang="cs-CZ" sz="2400" b="1" noProof="0" dirty="0">
                    <a:solidFill>
                      <a:schemeClr val="tx1"/>
                    </a:solidFill>
                    <a:effectLst/>
                    <a:latin typeface="Times New Roman" panose="02020603050405020304" pitchFamily="18" charset="0"/>
                    <a:cs typeface="Times New Roman" panose="02020603050405020304" pitchFamily="18" charset="0"/>
                  </a:rPr>
                  <a:t>křivka SAC se stáčí nahoru</a:t>
                </a: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a:t>
                </a:r>
              </a:p>
              <a:p>
                <a:pPr marL="342900" algn="just">
                  <a:lnSpc>
                    <a:spcPct val="115000"/>
                  </a:lnSpc>
                </a:pPr>
                <a:endPar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endParaRPr>
              </a:p>
              <a:p>
                <a:pPr marL="342900" algn="just">
                  <a:lnSpc>
                    <a:spcPct val="115000"/>
                  </a:lnSpc>
                </a:pP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MEZNÍ NÁKLADY </a:t>
                </a:r>
              </a:p>
              <a:p>
                <a:pPr marL="0" indent="2778125" algn="just">
                  <a:lnSpc>
                    <a:spcPct val="115000"/>
                  </a:lnSpc>
                  <a:buNone/>
                </a:pPr>
                <a14:m>
                  <m:oMath xmlns:m="http://schemas.openxmlformats.org/officeDocument/2006/math">
                    <m:r>
                      <a:rPr lang="cs-CZ" sz="2400" b="1" i="1" noProof="0" smtClean="0">
                        <a:solidFill>
                          <a:schemeClr val="tx1"/>
                        </a:solidFill>
                        <a:effectLst/>
                        <a:latin typeface="Cambria Math" panose="02040503050406030204" pitchFamily="18" charset="0"/>
                        <a:cs typeface="Times New Roman" panose="02020603050405020304" pitchFamily="18" charset="0"/>
                      </a:rPr>
                      <m:t>𝑺𝑴𝑪</m:t>
                    </m:r>
                    <m:r>
                      <a:rPr lang="cs-CZ" sz="2400" b="1" i="1" noProof="0" smtClean="0">
                        <a:solidFill>
                          <a:schemeClr val="tx1"/>
                        </a:solidFill>
                        <a:effectLst/>
                        <a:latin typeface="Cambria Math" panose="02040503050406030204" pitchFamily="18" charset="0"/>
                        <a:cs typeface="Times New Roman" panose="02020603050405020304" pitchFamily="18" charset="0"/>
                      </a:rPr>
                      <m:t> = </m:t>
                    </m:r>
                    <m:f>
                      <m:fPr>
                        <m:ctrlPr>
                          <a:rPr lang="cs-CZ" sz="2400" b="1" i="1" noProof="0" smtClean="0">
                            <a:solidFill>
                              <a:schemeClr val="tx1"/>
                            </a:solidFill>
                            <a:effectLst/>
                            <a:latin typeface="Cambria Math" panose="02040503050406030204" pitchFamily="18" charset="0"/>
                            <a:cs typeface="Times New Roman" panose="02020603050405020304" pitchFamily="18" charset="0"/>
                          </a:rPr>
                        </m:ctrlPr>
                      </m:fPr>
                      <m:num>
                        <m:r>
                          <a:rPr lang="cs-CZ" sz="2400" b="1" i="1" noProof="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𝜹</m:t>
                        </m:r>
                        <m:r>
                          <a:rPr lang="cs-CZ" sz="2400" b="1" i="1" noProof="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𝑻𝑪</m:t>
                        </m:r>
                      </m:num>
                      <m:den>
                        <m:r>
                          <a:rPr lang="cs-CZ" sz="2400" b="1" i="1" noProof="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𝜹</m:t>
                        </m:r>
                        <m:r>
                          <a:rPr lang="cs-CZ" sz="2400" b="1" i="1" noProof="0" smtClean="0">
                            <a:solidFill>
                              <a:schemeClr val="tx1"/>
                            </a:solidFill>
                            <a:effectLst/>
                            <a:latin typeface="Cambria Math" panose="02040503050406030204" pitchFamily="18" charset="0"/>
                            <a:cs typeface="Times New Roman" panose="02020603050405020304" pitchFamily="18" charset="0"/>
                          </a:rPr>
                          <m:t>𝑸</m:t>
                        </m:r>
                      </m:den>
                    </m:f>
                  </m:oMath>
                </a14:m>
                <a:r>
                  <a:rPr lang="cs-CZ" sz="2400" b="1" noProof="0" dirty="0">
                    <a:solidFill>
                      <a:schemeClr val="tx1"/>
                    </a:solidFill>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cs-CZ" sz="2400" b="1" i="1">
                            <a:solidFill>
                              <a:schemeClr val="tx1"/>
                            </a:solidFill>
                            <a:latin typeface="Cambria Math" panose="02040503050406030204" pitchFamily="18" charset="0"/>
                            <a:cs typeface="Times New Roman" panose="02020603050405020304" pitchFamily="18" charset="0"/>
                          </a:rPr>
                        </m:ctrlPr>
                      </m:fPr>
                      <m:num>
                        <m:r>
                          <a:rPr lang="cs-CZ" sz="24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𝜹</m:t>
                        </m:r>
                        <m:r>
                          <a:rPr 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𝑽</m:t>
                        </m:r>
                        <m:r>
                          <a:rPr lang="cs-CZ" sz="24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𝑪</m:t>
                        </m:r>
                      </m:num>
                      <m:den>
                        <m:r>
                          <a:rPr lang="cs-CZ" sz="24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𝜹</m:t>
                        </m:r>
                        <m:r>
                          <a:rPr lang="cs-CZ" sz="2400" b="1" i="1">
                            <a:solidFill>
                              <a:schemeClr val="tx1"/>
                            </a:solidFill>
                            <a:latin typeface="Cambria Math" panose="02040503050406030204" pitchFamily="18" charset="0"/>
                            <a:cs typeface="Times New Roman" panose="02020603050405020304" pitchFamily="18" charset="0"/>
                          </a:rPr>
                          <m:t>𝑸</m:t>
                        </m:r>
                      </m:den>
                    </m:f>
                  </m:oMath>
                </a14:m>
                <a:r>
                  <a:rPr lang="cs-CZ" sz="2400" b="1" i="1" noProof="0" dirty="0">
                    <a:solidFill>
                      <a:schemeClr val="tx1"/>
                    </a:solidFill>
                    <a:effectLst/>
                    <a:latin typeface="Times New Roman" panose="02020603050405020304" pitchFamily="18" charset="0"/>
                    <a:cs typeface="Times New Roman" panose="02020603050405020304" pitchFamily="18" charset="0"/>
                  </a:rPr>
                  <a:t> </a:t>
                </a:r>
                <a14:m>
                  <m:oMath xmlns:m="http://schemas.openxmlformats.org/officeDocument/2006/math">
                    <m:r>
                      <a:rPr lang="cs-CZ" sz="2400" b="1">
                        <a:solidFill>
                          <a:schemeClr val="tx1"/>
                        </a:solidFill>
                        <a:latin typeface="Cambria Math" panose="02040503050406030204" pitchFamily="18" charset="0"/>
                        <a:cs typeface="Times New Roman" panose="02020603050405020304" pitchFamily="18" charset="0"/>
                      </a:rPr>
                      <m:t>=</m:t>
                    </m:r>
                  </m:oMath>
                </a14:m>
                <a:r>
                  <a:rPr lang="cs-CZ" sz="2400" b="1" i="1" noProof="0" dirty="0">
                    <a:solidFill>
                      <a:schemeClr val="tx1"/>
                    </a:solidFill>
                    <a:effectLst/>
                    <a:latin typeface="Times New Roman" panose="02020603050405020304" pitchFamily="18" charset="0"/>
                    <a:cs typeface="Times New Roman" panose="02020603050405020304" pitchFamily="18" charset="0"/>
                  </a:rPr>
                  <a:t> </a:t>
                </a:r>
                <a14:m>
                  <m:oMath xmlns:m="http://schemas.openxmlformats.org/officeDocument/2006/math">
                    <m:r>
                      <a:rPr lang="cs-CZ" sz="2400" b="1" i="1" noProof="0" dirty="0" smtClean="0">
                        <a:solidFill>
                          <a:schemeClr val="tx1"/>
                        </a:solidFill>
                        <a:effectLst/>
                        <a:latin typeface="Cambria Math" panose="02040503050406030204" pitchFamily="18" charset="0"/>
                        <a:cs typeface="Times New Roman" panose="02020603050405020304" pitchFamily="18" charset="0"/>
                      </a:rPr>
                      <m:t> </m:t>
                    </m:r>
                    <m:r>
                      <a:rPr lang="cs-CZ" sz="2400" b="1" i="1" noProof="0" dirty="0" smtClean="0">
                        <a:solidFill>
                          <a:schemeClr val="tx1"/>
                        </a:solidFill>
                        <a:effectLst/>
                        <a:latin typeface="Cambria Math" panose="02040503050406030204" pitchFamily="18" charset="0"/>
                        <a:cs typeface="Times New Roman" panose="02020603050405020304" pitchFamily="18" charset="0"/>
                      </a:rPr>
                      <m:t>𝒃</m:t>
                    </m:r>
                    <m:r>
                      <a:rPr lang="cs-CZ" sz="2400" b="1" i="1" noProof="0" dirty="0" smtClean="0">
                        <a:solidFill>
                          <a:srgbClr val="FF0000"/>
                        </a:solidFill>
                        <a:effectLst/>
                        <a:latin typeface="Cambria Math" panose="02040503050406030204" pitchFamily="18" charset="0"/>
                        <a:cs typeface="Times New Roman" panose="02020603050405020304" pitchFamily="18" charset="0"/>
                      </a:rPr>
                      <m:t>+ </m:t>
                    </m:r>
                    <m:r>
                      <a:rPr lang="cs-CZ" sz="2400" b="1" i="1" noProof="0" dirty="0" smtClean="0">
                        <a:solidFill>
                          <a:srgbClr val="FF0000"/>
                        </a:solidFill>
                        <a:effectLst/>
                        <a:latin typeface="Cambria Math" panose="02040503050406030204" pitchFamily="18" charset="0"/>
                        <a:cs typeface="Times New Roman" panose="02020603050405020304" pitchFamily="18" charset="0"/>
                      </a:rPr>
                      <m:t>𝟐</m:t>
                    </m:r>
                    <m:r>
                      <a:rPr lang="cs-CZ" sz="2400" b="1" i="1" noProof="0" dirty="0" smtClean="0">
                        <a:solidFill>
                          <a:srgbClr val="FF0000"/>
                        </a:solidFill>
                        <a:effectLst/>
                        <a:latin typeface="Cambria Math" panose="02040503050406030204" pitchFamily="18" charset="0"/>
                        <a:cs typeface="Times New Roman" panose="02020603050405020304" pitchFamily="18" charset="0"/>
                      </a:rPr>
                      <m:t>𝒄</m:t>
                    </m:r>
                    <m:r>
                      <a:rPr lang="cs-CZ" sz="2400" b="1" i="1" noProof="0" dirty="0" smtClean="0">
                        <a:solidFill>
                          <a:srgbClr val="FF0000"/>
                        </a:solidFill>
                        <a:effectLst/>
                        <a:latin typeface="Cambria Math" panose="02040503050406030204" pitchFamily="18" charset="0"/>
                        <a:cs typeface="Times New Roman" panose="02020603050405020304" pitchFamily="18" charset="0"/>
                      </a:rPr>
                      <m:t> ·</m:t>
                    </m:r>
                    <m:r>
                      <a:rPr lang="cs-CZ" sz="2400" b="1" i="1" noProof="0" dirty="0" smtClean="0">
                        <a:solidFill>
                          <a:schemeClr val="tx1"/>
                        </a:solidFill>
                        <a:effectLst/>
                        <a:latin typeface="Cambria Math" panose="02040503050406030204" pitchFamily="18" charset="0"/>
                        <a:cs typeface="Times New Roman" panose="02020603050405020304" pitchFamily="18" charset="0"/>
                      </a:rPr>
                      <m:t>𝑸</m:t>
                    </m:r>
                  </m:oMath>
                </a14:m>
                <a:r>
                  <a:rPr lang="cs-CZ" sz="2400" b="1" i="1" noProof="0" dirty="0">
                    <a:solidFill>
                      <a:schemeClr val="tx1"/>
                    </a:solidFill>
                    <a:effectLst/>
                    <a:latin typeface="Times New Roman" panose="02020603050405020304" pitchFamily="18" charset="0"/>
                    <a:cs typeface="Times New Roman" panose="02020603050405020304" pitchFamily="18" charset="0"/>
                  </a:rPr>
                  <a:t> </a:t>
                </a:r>
                <a14:m>
                  <m:oMath xmlns:m="http://schemas.openxmlformats.org/officeDocument/2006/math">
                    <m:r>
                      <a:rPr lang="cs-CZ" sz="2400" b="1" smtClean="0">
                        <a:solidFill>
                          <a:schemeClr val="tx1"/>
                        </a:solidFill>
                        <a:latin typeface="Cambria Math" panose="02040503050406030204" pitchFamily="18" charset="0"/>
                        <a:cs typeface="Times New Roman" panose="02020603050405020304" pitchFamily="18" charset="0"/>
                      </a:rPr>
                      <m:t>=</m:t>
                    </m:r>
                    <m:r>
                      <a:rPr lang="cs-CZ" sz="24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&gt;</m:t>
                    </m:r>
                  </m:oMath>
                </a14:m>
                <a:endParaRPr lang="cs-CZ" sz="2400" b="1" i="1" dirty="0">
                  <a:solidFill>
                    <a:schemeClr val="tx1"/>
                  </a:solidFill>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Klesá MP</a:t>
                </a:r>
                <a:r>
                  <a:rPr lang="cs-CZ" sz="1800" b="1" dirty="0">
                    <a:solidFill>
                      <a:schemeClr val="tx1"/>
                    </a:solidFill>
                    <a:latin typeface="Times New Roman" panose="02020603050405020304" pitchFamily="18" charset="0"/>
                    <a:cs typeface="Times New Roman" panose="02020603050405020304" pitchFamily="18" charset="0"/>
                  </a:rPr>
                  <a:t>L</a:t>
                </a:r>
                <a14:m>
                  <m:oMath xmlns:m="http://schemas.openxmlformats.org/officeDocument/2006/math">
                    <m:r>
                      <a:rPr lang="cs-CZ" sz="2400" b="1" i="0" smtClean="0">
                        <a:solidFill>
                          <a:schemeClr val="tx1"/>
                        </a:solidFill>
                        <a:latin typeface="Cambria Math" panose="02040503050406030204" pitchFamily="18" charset="0"/>
                        <a:cs typeface="Times New Roman" panose="02020603050405020304" pitchFamily="18" charset="0"/>
                      </a:rPr>
                      <m:t>=</m:t>
                    </m:r>
                    <m:r>
                      <a:rPr lang="cs-CZ" sz="2400" b="1" i="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&gt;</m:t>
                    </m:r>
                  </m:oMath>
                </a14:m>
                <a:r>
                  <a:rPr lang="cs-CZ" sz="2400" b="1" dirty="0">
                    <a:solidFill>
                      <a:schemeClr val="tx1"/>
                    </a:solidFill>
                    <a:latin typeface="Times New Roman" panose="02020603050405020304" pitchFamily="18" charset="0"/>
                    <a:cs typeface="Times New Roman" panose="02020603050405020304" pitchFamily="18" charset="0"/>
                  </a:rPr>
                  <a:t>  Křivka SMC = lineární, s pozitivní směrnicí: </a:t>
                </a:r>
                <a:r>
                  <a:rPr lang="cs-CZ" sz="2400" b="1" i="1" dirty="0">
                    <a:solidFill>
                      <a:srgbClr val="FF0000"/>
                    </a:solidFill>
                    <a:latin typeface="Times New Roman" panose="02020603050405020304" pitchFamily="18" charset="0"/>
                    <a:cs typeface="Times New Roman" panose="02020603050405020304" pitchFamily="18" charset="0"/>
                  </a:rPr>
                  <a:t>Směrnice funkce MC (= 2c) – dvakrát větší než směrnice funkce AVC (= c).</a:t>
                </a:r>
                <a:r>
                  <a:rPr lang="cs-CZ" sz="2400" b="1" i="1" dirty="0">
                    <a:solidFill>
                      <a:schemeClr val="tx1"/>
                    </a:solidFill>
                    <a:latin typeface="Times New Roman" panose="02020603050405020304" pitchFamily="18" charset="0"/>
                    <a:cs typeface="Times New Roman" panose="02020603050405020304" pitchFamily="18" charset="0"/>
                  </a:rPr>
                  <a:t> </a:t>
                </a:r>
                <a:endParaRPr lang="cs-CZ" sz="2400" b="1" i="1" noProof="0" dirty="0">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98" name="Google Shape;98;p14"/>
              <p:cNvSpPr txBox="1">
                <a:spLocks noRot="1" noChangeAspect="1" noMove="1" noResize="1" noEditPoints="1" noAdjustHandles="1" noChangeArrowheads="1" noChangeShapeType="1" noTextEdit="1"/>
              </p:cNvSpPr>
              <p:nvPr>
                <p:ph type="body" idx="1"/>
              </p:nvPr>
            </p:nvSpPr>
            <p:spPr>
              <a:xfrm>
                <a:off x="194310" y="1255960"/>
                <a:ext cx="11814810" cy="5222955"/>
              </a:xfrm>
              <a:prstGeom prst="rect">
                <a:avLst/>
              </a:prstGeom>
              <a:blipFill rotWithShape="1">
                <a:blip r:embed="rId3"/>
                <a:stretch>
                  <a:fillRect t="-11"/>
                </a:stretch>
              </a:blipFill>
              <a:ln>
                <a:noFill/>
              </a:ln>
            </p:spPr>
            <p:txBody>
              <a:bodyPr/>
              <a:lstStyle/>
              <a:p>
                <a:r>
                  <a:rPr lang="en-US" altLang="en-US">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5795009" y="274320"/>
                <a:ext cx="6133507" cy="5955030"/>
              </a:xfrm>
              <a:prstGeom prst="rect">
                <a:avLst/>
              </a:prstGeom>
              <a:noFill/>
              <a:ln>
                <a:noFill/>
              </a:ln>
            </p:spPr>
            <p:txBody>
              <a:bodyPr spcFirstLastPara="1" wrap="square" lIns="91425" tIns="45700" rIns="91425" bIns="45700" anchor="t" anchorCtr="0">
                <a:normAutofit fontScale="85000" lnSpcReduction="20000"/>
              </a:bodyPr>
              <a:lstStyle/>
              <a:p>
                <a:pPr marL="0" indent="0" algn="just">
                  <a:lnSpc>
                    <a:spcPct val="115000"/>
                  </a:lnSpc>
                  <a:buNone/>
                </a:pPr>
                <a:r>
                  <a:rPr lang="cs-CZ" sz="3100" b="1" noProof="0" dirty="0">
                    <a:solidFill>
                      <a:srgbClr val="FF0000"/>
                    </a:solidFill>
                    <a:effectLst/>
                    <a:latin typeface="Times New Roman" panose="02020603050405020304" pitchFamily="18" charset="0"/>
                    <a:cs typeface="Times New Roman" panose="02020603050405020304" pitchFamily="18" charset="0"/>
                  </a:rPr>
                  <a:t>Náklady v podmínkách konstantních výnosů</a:t>
                </a:r>
              </a:p>
              <a:p>
                <a:pPr marL="342900" algn="just">
                  <a:lnSpc>
                    <a:spcPct val="115000"/>
                  </a:lnSpc>
                  <a:buFont typeface="Wingdings" panose="05000000000000000000" pitchFamily="2" charset="2"/>
                  <a:buChar char="§"/>
                </a:pPr>
                <a:r>
                  <a:rPr lang="cs-CZ" sz="2400" b="1" noProof="0" dirty="0">
                    <a:solidFill>
                      <a:schemeClr val="tx1"/>
                    </a:solidFill>
                    <a:effectLst/>
                    <a:latin typeface="Times New Roman" panose="02020603050405020304" pitchFamily="18" charset="0"/>
                    <a:cs typeface="Times New Roman" panose="02020603050405020304" pitchFamily="18" charset="0"/>
                  </a:rPr>
                  <a:t>Produkční funkce:</a:t>
                </a:r>
              </a:p>
              <a:p>
                <a:pPr marL="0" indent="0" algn="just">
                  <a:lnSpc>
                    <a:spcPct val="115000"/>
                  </a:lnSpc>
                  <a:buNone/>
                </a:pPr>
                <a14:m>
                  <m:oMathPara xmlns:m="http://schemas.openxmlformats.org/officeDocument/2006/math">
                    <m:oMathParaPr>
                      <m:jc m:val="centerGroup"/>
                    </m:oMathParaPr>
                    <m:oMath xmlns:m="http://schemas.openxmlformats.org/officeDocument/2006/math">
                      <m:r>
                        <a:rPr lang="cs-CZ" sz="2400" b="1" i="1" noProof="0" dirty="0" smtClean="0">
                          <a:solidFill>
                            <a:schemeClr val="tx1"/>
                          </a:solidFill>
                          <a:effectLst/>
                          <a:latin typeface="Cambria Math" panose="02040503050406030204" pitchFamily="18" charset="0"/>
                          <a:cs typeface="Times New Roman" panose="02020603050405020304" pitchFamily="18" charset="0"/>
                        </a:rPr>
                        <m:t>𝑸</m:t>
                      </m:r>
                      <m:r>
                        <a:rPr lang="cs-CZ" sz="2400" b="1" i="1" noProof="0" dirty="0" smtClean="0">
                          <a:solidFill>
                            <a:schemeClr val="tx1"/>
                          </a:solidFill>
                          <a:effectLst/>
                          <a:latin typeface="Cambria Math" panose="02040503050406030204" pitchFamily="18" charset="0"/>
                          <a:cs typeface="Times New Roman" panose="02020603050405020304" pitchFamily="18" charset="0"/>
                        </a:rPr>
                        <m:t> = </m:t>
                      </m:r>
                      <m:r>
                        <a:rPr lang="cs-CZ" sz="2400" b="1" i="1" noProof="0" dirty="0" smtClean="0">
                          <a:solidFill>
                            <a:schemeClr val="tx1"/>
                          </a:solidFill>
                          <a:effectLst/>
                          <a:latin typeface="Cambria Math" panose="02040503050406030204" pitchFamily="18" charset="0"/>
                          <a:cs typeface="Times New Roman" panose="02020603050405020304" pitchFamily="18" charset="0"/>
                        </a:rPr>
                        <m:t>𝒂</m:t>
                      </m:r>
                      <m:r>
                        <a:rPr lang="cs-CZ" sz="2400" b="1" i="1" noProof="0" dirty="0" smtClean="0">
                          <a:solidFill>
                            <a:schemeClr val="tx1"/>
                          </a:solidFill>
                          <a:effectLst/>
                          <a:latin typeface="Cambria Math" panose="02040503050406030204" pitchFamily="18" charset="0"/>
                          <a:cs typeface="Times New Roman" panose="02020603050405020304" pitchFamily="18" charset="0"/>
                        </a:rPr>
                        <m:t> + </m:t>
                      </m:r>
                      <m:r>
                        <a:rPr lang="cs-CZ" sz="2400" b="1" i="1" noProof="0" dirty="0" smtClean="0">
                          <a:solidFill>
                            <a:schemeClr val="tx1"/>
                          </a:solidFill>
                          <a:effectLst/>
                          <a:latin typeface="Cambria Math" panose="02040503050406030204" pitchFamily="18" charset="0"/>
                          <a:cs typeface="Times New Roman" panose="02020603050405020304" pitchFamily="18" charset="0"/>
                        </a:rPr>
                        <m:t>𝒃</m:t>
                      </m:r>
                      <m:r>
                        <a:rPr lang="cs-CZ" sz="2400" b="1" i="1" noProof="0" dirty="0" smtClean="0">
                          <a:solidFill>
                            <a:schemeClr val="tx1"/>
                          </a:solidFill>
                          <a:effectLst/>
                          <a:latin typeface="Cambria Math" panose="02040503050406030204" pitchFamily="18" charset="0"/>
                          <a:cs typeface="Times New Roman" panose="02020603050405020304" pitchFamily="18" charset="0"/>
                        </a:rPr>
                        <m:t>·</m:t>
                      </m:r>
                      <m:r>
                        <a:rPr lang="cs-CZ" sz="2400" b="1" i="1" noProof="0" dirty="0" smtClean="0">
                          <a:solidFill>
                            <a:schemeClr val="tx1"/>
                          </a:solidFill>
                          <a:effectLst/>
                          <a:latin typeface="Cambria Math" panose="02040503050406030204" pitchFamily="18" charset="0"/>
                          <a:cs typeface="Times New Roman" panose="02020603050405020304" pitchFamily="18" charset="0"/>
                        </a:rPr>
                        <m:t>𝑳</m:t>
                      </m:r>
                    </m:oMath>
                  </m:oMathPara>
                </a14:m>
                <a:endParaRPr lang="cs-CZ" sz="2400" b="1" noProof="0" dirty="0">
                  <a:solidFill>
                    <a:schemeClr val="tx1"/>
                  </a:solidFill>
                  <a:effectLst/>
                  <a:latin typeface="Times New Roman" panose="02020603050405020304" pitchFamily="18" charset="0"/>
                  <a:cs typeface="Times New Roman" panose="02020603050405020304" pitchFamily="18" charset="0"/>
                </a:endParaRPr>
              </a:p>
              <a:p>
                <a:pPr marL="342900" algn="just">
                  <a:lnSpc>
                    <a:spcPct val="115000"/>
                  </a:lnSpc>
                </a:pPr>
                <a:r>
                  <a:rPr lang="cs-CZ" sz="2400" b="1" dirty="0">
                    <a:solidFill>
                      <a:schemeClr val="tx1"/>
                    </a:solidFill>
                    <a:latin typeface="Times New Roman" panose="02020603050405020304" pitchFamily="18" charset="0"/>
                    <a:cs typeface="Times New Roman" panose="02020603050405020304" pitchFamily="18" charset="0"/>
                  </a:rPr>
                  <a:t>Fixní/ Variabilní / Celkové náklady</a:t>
                </a:r>
              </a:p>
              <a:p>
                <a:pPr marL="0" indent="0" algn="ctr">
                  <a:lnSpc>
                    <a:spcPct val="115000"/>
                  </a:lnSpc>
                  <a:buNone/>
                </a:pPr>
                <a:r>
                  <a:rPr lang="cs-CZ" sz="2400" b="1" i="1" noProof="0" dirty="0">
                    <a:solidFill>
                      <a:schemeClr val="tx1"/>
                    </a:solidFill>
                    <a:effectLst/>
                    <a:latin typeface="Times New Roman" panose="02020603050405020304" pitchFamily="18" charset="0"/>
                    <a:cs typeface="Times New Roman" panose="02020603050405020304" pitchFamily="18" charset="0"/>
                  </a:rPr>
                  <a:t>FC = a</a:t>
                </a:r>
              </a:p>
              <a:p>
                <a:pPr marL="0" indent="0" algn="ctr">
                  <a:lnSpc>
                    <a:spcPct val="115000"/>
                  </a:lnSpc>
                  <a:buNone/>
                </a:pPr>
                <a:r>
                  <a:rPr lang="fr-FR" sz="2400" b="1" i="1" noProof="0" dirty="0">
                    <a:solidFill>
                      <a:schemeClr val="tx1"/>
                    </a:solidFill>
                    <a:effectLst/>
                    <a:latin typeface="Times New Roman" panose="02020603050405020304" pitchFamily="18" charset="0"/>
                    <a:cs typeface="Times New Roman" panose="02020603050405020304" pitchFamily="18" charset="0"/>
                  </a:rPr>
                  <a:t>VC = b · Q.</a:t>
                </a:r>
                <a:endParaRPr lang="cs-CZ" sz="2400" b="1" i="1" noProof="0" dirty="0">
                  <a:solidFill>
                    <a:schemeClr val="tx1"/>
                  </a:solidFill>
                  <a:effectLst/>
                  <a:latin typeface="Times New Roman" panose="02020603050405020304" pitchFamily="18" charset="0"/>
                  <a:cs typeface="Times New Roman" panose="02020603050405020304" pitchFamily="18" charset="0"/>
                </a:endParaRPr>
              </a:p>
              <a:p>
                <a:pPr marL="0" indent="0" algn="ctr">
                  <a:lnSpc>
                    <a:spcPct val="115000"/>
                  </a:lnSpc>
                  <a:buNone/>
                </a:pPr>
                <a:r>
                  <a:rPr lang="cs-CZ" sz="2400" b="1" i="1" noProof="0" dirty="0">
                    <a:solidFill>
                      <a:schemeClr val="tx1"/>
                    </a:solidFill>
                    <a:effectLst/>
                    <a:latin typeface="Times New Roman" panose="02020603050405020304" pitchFamily="18" charset="0"/>
                    <a:cs typeface="Times New Roman" panose="02020603050405020304" pitchFamily="18" charset="0"/>
                  </a:rPr>
                  <a:t>STC = </a:t>
                </a:r>
                <a:r>
                  <a:rPr lang="cs-CZ" sz="2400" b="1" i="1" dirty="0">
                    <a:solidFill>
                      <a:schemeClr val="tx1"/>
                    </a:solidFill>
                    <a:latin typeface="Times New Roman" panose="02020603050405020304" pitchFamily="18" charset="0"/>
                    <a:cs typeface="Times New Roman" panose="02020603050405020304" pitchFamily="18" charset="0"/>
                  </a:rPr>
                  <a:t>FC + VC = a </a:t>
                </a:r>
                <a:r>
                  <a:rPr lang="cs-CZ" sz="2400" b="1" i="1" noProof="0" dirty="0">
                    <a:solidFill>
                      <a:schemeClr val="tx1"/>
                    </a:solidFill>
                    <a:effectLst/>
                    <a:latin typeface="Times New Roman" panose="02020603050405020304" pitchFamily="18" charset="0"/>
                    <a:cs typeface="Times New Roman" panose="02020603050405020304" pitchFamily="18" charset="0"/>
                  </a:rPr>
                  <a:t>+ b · Q.</a:t>
                </a:r>
              </a:p>
              <a:p>
                <a:pPr marL="0" indent="0" algn="ctr">
                  <a:lnSpc>
                    <a:spcPct val="115000"/>
                  </a:lnSpc>
                  <a:buNone/>
                </a:pPr>
                <a:r>
                  <a:rPr lang="cs-CZ" sz="2400" b="1" i="1" noProof="0" dirty="0">
                    <a:solidFill>
                      <a:schemeClr val="tx1"/>
                    </a:solidFill>
                    <a:effectLst/>
                    <a:latin typeface="Times New Roman" panose="02020603050405020304" pitchFamily="18" charset="0"/>
                    <a:cs typeface="Times New Roman" panose="02020603050405020304" pitchFamily="18" charset="0"/>
                  </a:rPr>
                  <a:t>AFC = </a:t>
                </a:r>
                <a14:m>
                  <m:oMath xmlns:m="http://schemas.openxmlformats.org/officeDocument/2006/math">
                    <m:f>
                      <m:fPr>
                        <m:ctrlPr>
                          <a:rPr lang="cs-CZ" sz="2400" b="1" i="1" noProof="0" smtClean="0">
                            <a:solidFill>
                              <a:schemeClr val="tx1"/>
                            </a:solidFill>
                            <a:effectLst/>
                            <a:latin typeface="Cambria Math" panose="02040503050406030204" pitchFamily="18" charset="0"/>
                            <a:cs typeface="Times New Roman" panose="02020603050405020304" pitchFamily="18" charset="0"/>
                          </a:rPr>
                        </m:ctrlPr>
                      </m:fPr>
                      <m:num>
                        <m:r>
                          <a:rPr lang="cs-CZ" sz="2400" b="1" i="1" noProof="0" smtClean="0">
                            <a:solidFill>
                              <a:schemeClr val="tx1"/>
                            </a:solidFill>
                            <a:effectLst/>
                            <a:latin typeface="Cambria Math" panose="02040503050406030204" pitchFamily="18" charset="0"/>
                            <a:cs typeface="Times New Roman" panose="02020603050405020304" pitchFamily="18" charset="0"/>
                          </a:rPr>
                          <m:t>𝑭𝑪</m:t>
                        </m:r>
                      </m:num>
                      <m:den>
                        <m:r>
                          <a:rPr lang="cs-CZ" sz="2400" b="1" i="1" noProof="0" smtClean="0">
                            <a:solidFill>
                              <a:schemeClr val="tx1"/>
                            </a:solidFill>
                            <a:effectLst/>
                            <a:latin typeface="Cambria Math" panose="02040503050406030204" pitchFamily="18" charset="0"/>
                            <a:cs typeface="Times New Roman" panose="02020603050405020304" pitchFamily="18" charset="0"/>
                          </a:rPr>
                          <m:t>𝑸</m:t>
                        </m:r>
                      </m:den>
                    </m:f>
                    <m:r>
                      <a:rPr lang="cs-CZ" sz="2400" b="1" i="1" noProof="0" smtClean="0">
                        <a:solidFill>
                          <a:schemeClr val="tx1"/>
                        </a:solidFill>
                        <a:effectLst/>
                        <a:latin typeface="Cambria Math" panose="02040503050406030204" pitchFamily="18" charset="0"/>
                        <a:cs typeface="Times New Roman" panose="02020603050405020304" pitchFamily="18" charset="0"/>
                      </a:rPr>
                      <m:t>=</m:t>
                    </m:r>
                    <m:f>
                      <m:fPr>
                        <m:ctrlPr>
                          <a:rPr lang="cs-CZ" sz="2400" b="1" i="1" noProof="0" smtClean="0">
                            <a:solidFill>
                              <a:schemeClr val="tx1"/>
                            </a:solidFill>
                            <a:effectLst/>
                            <a:latin typeface="Cambria Math" panose="02040503050406030204" pitchFamily="18" charset="0"/>
                            <a:cs typeface="Times New Roman" panose="02020603050405020304" pitchFamily="18" charset="0"/>
                          </a:rPr>
                        </m:ctrlPr>
                      </m:fPr>
                      <m:num>
                        <m:r>
                          <a:rPr lang="cs-CZ" sz="2400" b="1" i="1" noProof="0" smtClean="0">
                            <a:solidFill>
                              <a:schemeClr val="tx1"/>
                            </a:solidFill>
                            <a:effectLst/>
                            <a:latin typeface="Cambria Math" panose="02040503050406030204" pitchFamily="18" charset="0"/>
                            <a:cs typeface="Times New Roman" panose="02020603050405020304" pitchFamily="18" charset="0"/>
                          </a:rPr>
                          <m:t>𝒂</m:t>
                        </m:r>
                      </m:num>
                      <m:den>
                        <m:r>
                          <a:rPr lang="cs-CZ" sz="2400" b="1" i="1" noProof="0" smtClean="0">
                            <a:solidFill>
                              <a:schemeClr val="tx1"/>
                            </a:solidFill>
                            <a:effectLst/>
                            <a:latin typeface="Cambria Math" panose="02040503050406030204" pitchFamily="18" charset="0"/>
                            <a:cs typeface="Times New Roman" panose="02020603050405020304" pitchFamily="18" charset="0"/>
                          </a:rPr>
                          <m:t>𝑸</m:t>
                        </m:r>
                      </m:den>
                    </m:f>
                  </m:oMath>
                </a14:m>
                <a:r>
                  <a:rPr lang="cs-CZ" sz="2400" b="1" i="1" noProof="0" dirty="0">
                    <a:solidFill>
                      <a:schemeClr val="tx1"/>
                    </a:solidFill>
                    <a:effectLst/>
                    <a:latin typeface="Times New Roman" panose="02020603050405020304" pitchFamily="18" charset="0"/>
                    <a:cs typeface="Times New Roman" panose="02020603050405020304" pitchFamily="18" charset="0"/>
                  </a:rPr>
                  <a:t> </a:t>
                </a:r>
                <a14:m>
                  <m:oMath xmlns:m="http://schemas.openxmlformats.org/officeDocument/2006/math">
                    <m:r>
                      <a:rPr lang="cs-CZ" sz="2400" b="1" i="1" smtClean="0">
                        <a:solidFill>
                          <a:schemeClr val="tx1"/>
                        </a:solidFill>
                        <a:latin typeface="Cambria Math" panose="02040503050406030204" pitchFamily="18" charset="0"/>
                        <a:cs typeface="Times New Roman" panose="02020603050405020304" pitchFamily="18" charset="0"/>
                      </a:rPr>
                      <m:t> </m:t>
                    </m:r>
                  </m:oMath>
                </a14:m>
                <a:endParaRPr lang="cs-CZ" sz="2400" b="1" i="1" dirty="0">
                  <a:solidFill>
                    <a:schemeClr val="tx1"/>
                  </a:solidFill>
                  <a:latin typeface="Cambria Math" panose="02040503050406030204" pitchFamily="18" charset="0"/>
                  <a:cs typeface="Times New Roman" panose="02020603050405020304" pitchFamily="18" charset="0"/>
                </a:endParaRPr>
              </a:p>
              <a:p>
                <a:pPr marL="0" indent="0" algn="ctr">
                  <a:lnSpc>
                    <a:spcPct val="115000"/>
                  </a:lnSpc>
                  <a:buNone/>
                </a:pPr>
                <a14:m>
                  <m:oMathPara xmlns:m="http://schemas.openxmlformats.org/officeDocument/2006/math">
                    <m:oMathParaPr>
                      <m:jc m:val="centerGroup"/>
                    </m:oMathParaPr>
                    <m:oMath xmlns:m="http://schemas.openxmlformats.org/officeDocument/2006/math">
                      <m:r>
                        <a:rPr lang="cs-CZ" sz="2400" b="1" i="1">
                          <a:solidFill>
                            <a:schemeClr val="tx1"/>
                          </a:solidFill>
                          <a:latin typeface="Cambria Math" panose="02040503050406030204" pitchFamily="18" charset="0"/>
                          <a:cs typeface="Times New Roman" panose="02020603050405020304" pitchFamily="18" charset="0"/>
                        </a:rPr>
                        <m:t>𝑨𝑽𝑪</m:t>
                      </m:r>
                      <m:r>
                        <a:rPr lang="cs-CZ" sz="2400" b="1" i="1">
                          <a:solidFill>
                            <a:schemeClr val="tx1"/>
                          </a:solidFill>
                          <a:latin typeface="Cambria Math" panose="02040503050406030204" pitchFamily="18" charset="0"/>
                          <a:cs typeface="Times New Roman" panose="02020603050405020304" pitchFamily="18" charset="0"/>
                        </a:rPr>
                        <m:t> = </m:t>
                      </m:r>
                      <m:f>
                        <m:fPr>
                          <m:ctrlPr>
                            <a:rPr lang="cs-CZ" sz="2400" b="1" i="1">
                              <a:solidFill>
                                <a:schemeClr val="tx1"/>
                              </a:solidFill>
                              <a:latin typeface="Cambria Math" panose="02040503050406030204" pitchFamily="18" charset="0"/>
                              <a:cs typeface="Times New Roman" panose="02020603050405020304" pitchFamily="18" charset="0"/>
                            </a:rPr>
                          </m:ctrlPr>
                        </m:fPr>
                        <m:num>
                          <m:r>
                            <a:rPr lang="cs-CZ" sz="2400" b="1" i="1">
                              <a:solidFill>
                                <a:schemeClr val="tx1"/>
                              </a:solidFill>
                              <a:latin typeface="Cambria Math" panose="02040503050406030204" pitchFamily="18" charset="0"/>
                              <a:cs typeface="Times New Roman" panose="02020603050405020304" pitchFamily="18" charset="0"/>
                            </a:rPr>
                            <m:t>𝑽𝑪</m:t>
                          </m:r>
                        </m:num>
                        <m:den>
                          <m:r>
                            <a:rPr lang="cs-CZ" sz="2400" b="1" i="1">
                              <a:solidFill>
                                <a:schemeClr val="tx1"/>
                              </a:solidFill>
                              <a:latin typeface="Cambria Math" panose="02040503050406030204" pitchFamily="18" charset="0"/>
                              <a:cs typeface="Times New Roman" panose="02020603050405020304" pitchFamily="18" charset="0"/>
                            </a:rPr>
                            <m:t>𝑸</m:t>
                          </m:r>
                        </m:den>
                      </m:f>
                      <m:r>
                        <a:rPr lang="cs-CZ" sz="2400" b="1" i="1">
                          <a:solidFill>
                            <a:schemeClr val="tx1"/>
                          </a:solidFill>
                          <a:latin typeface="Cambria Math" panose="02040503050406030204" pitchFamily="18" charset="0"/>
                          <a:cs typeface="Times New Roman" panose="02020603050405020304" pitchFamily="18" charset="0"/>
                        </a:rPr>
                        <m:t>=</m:t>
                      </m:r>
                      <m:f>
                        <m:fPr>
                          <m:ctrlPr>
                            <a:rPr lang="cs-CZ" sz="2400" b="1" i="1">
                              <a:solidFill>
                                <a:schemeClr val="tx1"/>
                              </a:solidFill>
                              <a:latin typeface="Cambria Math" panose="02040503050406030204" pitchFamily="18" charset="0"/>
                              <a:cs typeface="Times New Roman" panose="02020603050405020304" pitchFamily="18" charset="0"/>
                            </a:rPr>
                          </m:ctrlPr>
                        </m:fPr>
                        <m:num>
                          <m:r>
                            <m:rPr>
                              <m:nor/>
                            </m:rPr>
                            <a:rPr lang="fr-FR" sz="2400" b="1" i="1" dirty="0">
                              <a:solidFill>
                                <a:schemeClr val="tx1"/>
                              </a:solidFill>
                              <a:latin typeface="Times New Roman" panose="02020603050405020304" pitchFamily="18" charset="0"/>
                              <a:cs typeface="Times New Roman" panose="02020603050405020304" pitchFamily="18" charset="0"/>
                            </a:rPr>
                            <m:t>b</m:t>
                          </m:r>
                          <m:r>
                            <m:rPr>
                              <m:nor/>
                            </m:rPr>
                            <a:rPr lang="fr-FR" sz="2400" b="1" i="1" dirty="0">
                              <a:solidFill>
                                <a:schemeClr val="tx1"/>
                              </a:solidFill>
                              <a:latin typeface="Times New Roman" panose="02020603050405020304" pitchFamily="18" charset="0"/>
                              <a:cs typeface="Times New Roman" panose="02020603050405020304" pitchFamily="18" charset="0"/>
                            </a:rPr>
                            <m:t> · </m:t>
                          </m:r>
                          <m:r>
                            <m:rPr>
                              <m:nor/>
                            </m:rPr>
                            <a:rPr lang="fr-FR" sz="2400" b="1" i="1" dirty="0">
                              <a:solidFill>
                                <a:schemeClr val="tx1"/>
                              </a:solidFill>
                              <a:latin typeface="Times New Roman" panose="02020603050405020304" pitchFamily="18" charset="0"/>
                              <a:cs typeface="Times New Roman" panose="02020603050405020304" pitchFamily="18" charset="0"/>
                            </a:rPr>
                            <m:t>Q</m:t>
                          </m:r>
                          <m:r>
                            <m:rPr>
                              <m:nor/>
                            </m:rPr>
                            <a:rPr lang="fr-FR" sz="2400" b="1" i="1" dirty="0">
                              <a:solidFill>
                                <a:schemeClr val="tx1"/>
                              </a:solidFill>
                              <a:latin typeface="Times New Roman" panose="02020603050405020304" pitchFamily="18" charset="0"/>
                              <a:cs typeface="Times New Roman" panose="02020603050405020304" pitchFamily="18" charset="0"/>
                            </a:rPr>
                            <m:t> </m:t>
                          </m:r>
                          <m:r>
                            <m:rPr>
                              <m:nor/>
                            </m:rPr>
                            <a:rPr lang="cs-CZ" sz="2400" b="1" i="1" dirty="0" smtClean="0">
                              <a:solidFill>
                                <a:schemeClr val="tx1"/>
                              </a:solidFill>
                              <a:latin typeface="Times New Roman" panose="02020603050405020304" pitchFamily="18" charset="0"/>
                              <a:cs typeface="Times New Roman" panose="02020603050405020304" pitchFamily="18" charset="0"/>
                            </a:rPr>
                            <m:t>+</m:t>
                          </m:r>
                          <m:r>
                            <m:rPr>
                              <m:nor/>
                            </m:rPr>
                            <a:rPr lang="fr-FR" sz="2400" b="1" i="1" dirty="0">
                              <a:solidFill>
                                <a:schemeClr val="tx1"/>
                              </a:solidFill>
                              <a:latin typeface="Times New Roman" panose="02020603050405020304" pitchFamily="18" charset="0"/>
                              <a:cs typeface="Times New Roman" panose="02020603050405020304" pitchFamily="18" charset="0"/>
                            </a:rPr>
                            <m:t> </m:t>
                          </m:r>
                          <m:r>
                            <m:rPr>
                              <m:nor/>
                            </m:rPr>
                            <a:rPr lang="fr-FR" sz="2400" b="1" i="1" dirty="0">
                              <a:solidFill>
                                <a:schemeClr val="tx1"/>
                              </a:solidFill>
                              <a:latin typeface="Times New Roman" panose="02020603050405020304" pitchFamily="18" charset="0"/>
                              <a:cs typeface="Times New Roman" panose="02020603050405020304" pitchFamily="18" charset="0"/>
                            </a:rPr>
                            <m:t>c</m:t>
                          </m:r>
                          <m:r>
                            <m:rPr>
                              <m:nor/>
                            </m:rPr>
                            <a:rPr lang="fr-FR" sz="2400" b="1" i="1" dirty="0">
                              <a:solidFill>
                                <a:schemeClr val="tx1"/>
                              </a:solidFill>
                              <a:latin typeface="Times New Roman" panose="02020603050405020304" pitchFamily="18" charset="0"/>
                              <a:cs typeface="Times New Roman" panose="02020603050405020304" pitchFamily="18" charset="0"/>
                            </a:rPr>
                            <m:t> · </m:t>
                          </m:r>
                          <m:sSup>
                            <m:sSupPr>
                              <m:ctrlPr>
                                <a:rPr lang="cs-CZ" sz="2400" b="1" i="1" dirty="0">
                                  <a:solidFill>
                                    <a:schemeClr val="tx1"/>
                                  </a:solidFill>
                                  <a:latin typeface="Cambria Math" panose="02040503050406030204" pitchFamily="18" charset="0"/>
                                  <a:cs typeface="Times New Roman" panose="02020603050405020304" pitchFamily="18" charset="0"/>
                                </a:rPr>
                              </m:ctrlPr>
                            </m:sSupPr>
                            <m:e>
                              <m:r>
                                <a:rPr lang="cs-CZ" sz="2400" b="1" i="1" dirty="0">
                                  <a:solidFill>
                                    <a:schemeClr val="tx1"/>
                                  </a:solidFill>
                                  <a:latin typeface="Cambria Math" panose="02040503050406030204" pitchFamily="18" charset="0"/>
                                  <a:cs typeface="Times New Roman" panose="02020603050405020304" pitchFamily="18" charset="0"/>
                                </a:rPr>
                                <m:t>𝑸</m:t>
                              </m:r>
                            </m:e>
                            <m:sup>
                              <m:r>
                                <a:rPr lang="cs-CZ" sz="2400" b="1" i="1" dirty="0">
                                  <a:solidFill>
                                    <a:schemeClr val="tx1"/>
                                  </a:solidFill>
                                  <a:latin typeface="Cambria Math" panose="02040503050406030204" pitchFamily="18" charset="0"/>
                                  <a:cs typeface="Times New Roman" panose="02020603050405020304" pitchFamily="18" charset="0"/>
                                </a:rPr>
                                <m:t>𝟐</m:t>
                              </m:r>
                            </m:sup>
                          </m:sSup>
                        </m:num>
                        <m:den>
                          <m:r>
                            <a:rPr lang="cs-CZ" sz="2400" b="1" i="1">
                              <a:solidFill>
                                <a:schemeClr val="tx1"/>
                              </a:solidFill>
                              <a:latin typeface="Cambria Math" panose="02040503050406030204" pitchFamily="18" charset="0"/>
                              <a:cs typeface="Times New Roman" panose="02020603050405020304" pitchFamily="18" charset="0"/>
                            </a:rPr>
                            <m:t>𝑸</m:t>
                          </m:r>
                        </m:den>
                      </m:f>
                      <m:r>
                        <m:rPr>
                          <m:nor/>
                        </m:rPr>
                        <a:rPr lang="cs-CZ" sz="2400" b="1" i="1" smtClean="0">
                          <a:solidFill>
                            <a:schemeClr val="tx1"/>
                          </a:solidFill>
                          <a:latin typeface="Cambria Math" panose="02040503050406030204" pitchFamily="18" charset="0"/>
                          <a:cs typeface="Times New Roman" panose="02020603050405020304" pitchFamily="18" charset="0"/>
                        </a:rPr>
                        <m:t>= </m:t>
                      </m:r>
                      <m:r>
                        <m:rPr>
                          <m:nor/>
                        </m:rPr>
                        <a:rPr lang="fr-FR" sz="2400" b="1" i="1" dirty="0">
                          <a:solidFill>
                            <a:schemeClr val="tx1"/>
                          </a:solidFill>
                          <a:latin typeface="Times New Roman" panose="02020603050405020304" pitchFamily="18" charset="0"/>
                          <a:cs typeface="Times New Roman" panose="02020603050405020304" pitchFamily="18" charset="0"/>
                        </a:rPr>
                        <m:t>b</m:t>
                      </m:r>
                      <m:r>
                        <m:rPr>
                          <m:nor/>
                        </m:rPr>
                        <a:rPr lang="fr-FR" sz="2400" b="1" i="1" dirty="0">
                          <a:solidFill>
                            <a:schemeClr val="tx1"/>
                          </a:solidFill>
                          <a:latin typeface="Times New Roman" panose="02020603050405020304" pitchFamily="18" charset="0"/>
                          <a:cs typeface="Times New Roman" panose="02020603050405020304" pitchFamily="18" charset="0"/>
                        </a:rPr>
                        <m:t>  </m:t>
                      </m:r>
                    </m:oMath>
                  </m:oMathPara>
                </a14:m>
                <a:endParaRPr lang="cs-CZ" sz="2400" b="1" i="1" dirty="0">
                  <a:solidFill>
                    <a:schemeClr val="tx1"/>
                  </a:solidFill>
                  <a:latin typeface="Times New Roman" panose="02020603050405020304" pitchFamily="18" charset="0"/>
                  <a:cs typeface="Times New Roman" panose="02020603050405020304" pitchFamily="18" charset="0"/>
                </a:endParaRPr>
              </a:p>
              <a:p>
                <a:pPr marL="0" indent="0" algn="ctr">
                  <a:lnSpc>
                    <a:spcPct val="115000"/>
                  </a:lnSpc>
                  <a:buNone/>
                </a:pPr>
                <a14:m>
                  <m:oMathPara xmlns:m="http://schemas.openxmlformats.org/officeDocument/2006/math">
                    <m:oMathParaPr>
                      <m:jc m:val="centerGroup"/>
                    </m:oMathParaPr>
                    <m:oMath xmlns:m="http://schemas.openxmlformats.org/officeDocument/2006/math">
                      <m:r>
                        <a:rPr lang="cs-CZ" sz="2400" b="1" i="1" smtClean="0">
                          <a:solidFill>
                            <a:schemeClr val="tx1"/>
                          </a:solidFill>
                          <a:latin typeface="Cambria Math" panose="02040503050406030204" pitchFamily="18" charset="0"/>
                          <a:cs typeface="Times New Roman" panose="02020603050405020304" pitchFamily="18" charset="0"/>
                        </a:rPr>
                        <m:t>𝑨</m:t>
                      </m:r>
                      <m:r>
                        <a:rPr lang="cs-CZ" sz="2400" b="1" i="1">
                          <a:solidFill>
                            <a:schemeClr val="tx1"/>
                          </a:solidFill>
                          <a:latin typeface="Cambria Math" panose="02040503050406030204" pitchFamily="18" charset="0"/>
                          <a:cs typeface="Times New Roman" panose="02020603050405020304" pitchFamily="18" charset="0"/>
                        </a:rPr>
                        <m:t>𝑽𝑪</m:t>
                      </m:r>
                      <m:r>
                        <a:rPr lang="cs-CZ" sz="2400" b="1" i="1" smtClean="0">
                          <a:solidFill>
                            <a:schemeClr val="tx1"/>
                          </a:solidFill>
                          <a:latin typeface="Cambria Math" panose="02040503050406030204" pitchFamily="18" charset="0"/>
                          <a:cs typeface="Times New Roman" panose="02020603050405020304" pitchFamily="18" charset="0"/>
                        </a:rPr>
                        <m:t>=</m:t>
                      </m:r>
                      <m:f>
                        <m:fPr>
                          <m:ctrlPr>
                            <a:rPr lang="cs-CZ" sz="2400" b="1" i="1">
                              <a:solidFill>
                                <a:schemeClr val="tx1"/>
                              </a:solidFill>
                              <a:latin typeface="Cambria Math" panose="02040503050406030204" pitchFamily="18" charset="0"/>
                              <a:cs typeface="Times New Roman" panose="02020603050405020304" pitchFamily="18" charset="0"/>
                            </a:rPr>
                          </m:ctrlPr>
                        </m:fPr>
                        <m:num>
                          <m:r>
                            <a:rPr lang="cs-CZ" sz="2400" b="1" i="1">
                              <a:solidFill>
                                <a:schemeClr val="tx1"/>
                              </a:solidFill>
                              <a:latin typeface="Cambria Math" panose="02040503050406030204" pitchFamily="18" charset="0"/>
                              <a:cs typeface="Times New Roman" panose="02020603050405020304" pitchFamily="18" charset="0"/>
                            </a:rPr>
                            <m:t>𝑾</m:t>
                          </m:r>
                        </m:num>
                        <m:den>
                          <m:sSub>
                            <m:sSubPr>
                              <m:ctrlPr>
                                <a:rPr lang="cs-CZ" sz="2400" b="1" i="1">
                                  <a:solidFill>
                                    <a:schemeClr val="tx1"/>
                                  </a:solidFill>
                                  <a:latin typeface="Cambria Math" panose="02040503050406030204" pitchFamily="18" charset="0"/>
                                  <a:cs typeface="Times New Roman" panose="02020603050405020304" pitchFamily="18" charset="0"/>
                                </a:rPr>
                              </m:ctrlPr>
                            </m:sSubPr>
                            <m:e>
                              <m:r>
                                <a:rPr lang="cs-CZ" sz="2400" b="1" i="1">
                                  <a:solidFill>
                                    <a:schemeClr val="tx1"/>
                                  </a:solidFill>
                                  <a:latin typeface="Cambria Math" panose="02040503050406030204" pitchFamily="18" charset="0"/>
                                  <a:cs typeface="Times New Roman" panose="02020603050405020304" pitchFamily="18" charset="0"/>
                                </a:rPr>
                                <m:t>𝑨𝑷</m:t>
                              </m:r>
                            </m:e>
                            <m:sub>
                              <m:r>
                                <a:rPr lang="cs-CZ" sz="2400" b="1" i="1">
                                  <a:solidFill>
                                    <a:schemeClr val="tx1"/>
                                  </a:solidFill>
                                  <a:latin typeface="Cambria Math" panose="02040503050406030204" pitchFamily="18" charset="0"/>
                                  <a:cs typeface="Times New Roman" panose="02020603050405020304" pitchFamily="18" charset="0"/>
                                </a:rPr>
                                <m:t>𝑳</m:t>
                              </m:r>
                            </m:sub>
                          </m:sSub>
                        </m:den>
                      </m:f>
                    </m:oMath>
                  </m:oMathPara>
                </a14:m>
                <a:endParaRPr lang="cs-CZ" sz="2400" b="1" i="1" noProof="0" dirty="0">
                  <a:solidFill>
                    <a:schemeClr val="tx1"/>
                  </a:solidFill>
                  <a:effectLst/>
                  <a:latin typeface="Times New Roman" panose="02020603050405020304" pitchFamily="18" charset="0"/>
                  <a:cs typeface="Times New Roman" panose="02020603050405020304" pitchFamily="18" charset="0"/>
                </a:endParaRPr>
              </a:p>
              <a:p>
                <a:pPr marL="342900" algn="just">
                  <a:lnSpc>
                    <a:spcPct val="115000"/>
                  </a:lnSpc>
                </a:pPr>
                <a:r>
                  <a:rPr lang="cs-CZ" sz="2400" b="1" i="1" noProof="0" dirty="0">
                    <a:solidFill>
                      <a:srgbClr val="FF0000"/>
                    </a:solidFill>
                    <a:effectLst/>
                    <a:latin typeface="Times New Roman" panose="02020603050405020304" pitchFamily="18" charset="0"/>
                    <a:cs typeface="Times New Roman" panose="02020603050405020304" pitchFamily="18" charset="0"/>
                  </a:rPr>
                  <a:t>Dodatečná jednotka variabilního vstupu vyvolá stejný růst výstupu =&gt; MPL je konstantní – VC rostou o stále stejnou částku =&gt; křivka VC lineární.</a:t>
                </a:r>
              </a:p>
              <a:p>
                <a:pPr marL="0" indent="0" algn="just">
                  <a:lnSpc>
                    <a:spcPct val="115000"/>
                  </a:lnSpc>
                  <a:buNone/>
                </a:pPr>
                <a:endParaRPr lang="cs-CZ" sz="2400" b="1" noProof="0" dirty="0">
                  <a:solidFill>
                    <a:srgbClr val="FF0000"/>
                  </a:solidFill>
                  <a:effectLst/>
                  <a:latin typeface="Times New Roman" panose="02020603050405020304" pitchFamily="18" charset="0"/>
                  <a:cs typeface="Times New Roman" panose="02020603050405020304" pitchFamily="18" charset="0"/>
                </a:endParaRPr>
              </a:p>
            </p:txBody>
          </p:sp>
        </mc:Choice>
        <mc:Fallback xmlns="">
          <p:sp>
            <p:nvSpPr>
              <p:cNvPr id="98" name="Google Shape;98;p14"/>
              <p:cNvSpPr txBox="1">
                <a:spLocks noGrp="1" noRot="1" noChangeAspect="1" noMove="1" noResize="1" noEditPoints="1" noAdjustHandles="1" noChangeArrowheads="1" noChangeShapeType="1" noTextEdit="1"/>
              </p:cNvSpPr>
              <p:nvPr>
                <p:ph type="body" idx="1"/>
              </p:nvPr>
            </p:nvSpPr>
            <p:spPr>
              <a:xfrm>
                <a:off x="5795009" y="274320"/>
                <a:ext cx="6133507" cy="5955030"/>
              </a:xfrm>
              <a:prstGeom prst="rect">
                <a:avLst/>
              </a:prstGeom>
              <a:blipFill>
                <a:blip r:embed="rId3"/>
                <a:stretch>
                  <a:fillRect l="-1789" t="-409" r="-1789"/>
                </a:stretch>
              </a:blipFill>
              <a:ln>
                <a:noFill/>
              </a:ln>
            </p:spPr>
            <p:txBody>
              <a:bodyPr/>
              <a:lstStyle/>
              <a:p>
                <a:r>
                  <a:rPr lang="en-GB">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p:cNvPicPr>
            <a:picLocks noChangeAspect="1"/>
          </p:cNvPicPr>
          <p:nvPr/>
        </p:nvPicPr>
        <p:blipFill>
          <a:blip r:embed="rId4"/>
          <a:stretch>
            <a:fillRect/>
          </a:stretch>
        </p:blipFill>
        <p:spPr>
          <a:xfrm>
            <a:off x="141562" y="0"/>
            <a:ext cx="5653447"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Title 1"/>
          <p:cNvSpPr>
            <a:spLocks noGrp="1"/>
          </p:cNvSpPr>
          <p:nvPr>
            <p:ph type="title"/>
          </p:nvPr>
        </p:nvSpPr>
        <p:spPr>
          <a:xfrm>
            <a:off x="573405" y="377191"/>
            <a:ext cx="10972800" cy="1142843"/>
          </a:xfrm>
        </p:spPr>
        <p:txBody>
          <a:bodyPr>
            <a:normAutofit/>
          </a:bodyPr>
          <a:lstStyle/>
          <a:p>
            <a:r>
              <a:rPr lang="cs-CZ" sz="4400" b="1" noProof="0" dirty="0">
                <a:solidFill>
                  <a:srgbClr val="FF0000"/>
                </a:solidFill>
                <a:effectLst/>
                <a:latin typeface="Times New Roman" panose="02020603050405020304" pitchFamily="18" charset="0"/>
                <a:cs typeface="Times New Roman" panose="02020603050405020304" pitchFamily="18" charset="0"/>
              </a:rPr>
              <a:t>Náklady v podmínkách konstantních výnosů</a:t>
            </a:r>
            <a:endParaRPr lang="en-GB" dirty="0"/>
          </a:p>
        </p:txBody>
      </p:sp>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297180" y="1394460"/>
                <a:ext cx="11525250" cy="5086349"/>
              </a:xfrm>
              <a:prstGeom prst="rect">
                <a:avLst/>
              </a:prstGeom>
              <a:noFill/>
              <a:ln>
                <a:noFill/>
              </a:ln>
            </p:spPr>
            <p:txBody>
              <a:bodyPr spcFirstLastPara="1" wrap="square" lIns="91425" tIns="45700" rIns="91425" bIns="45700" anchor="t" anchorCtr="0">
                <a:normAutofit/>
              </a:bodyPr>
              <a:lstStyle/>
              <a:p>
                <a:pPr indent="-457200" algn="just">
                  <a:lnSpc>
                    <a:spcPct val="115000"/>
                  </a:lnSpc>
                </a:pP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PRŮMĚRNÉ NÁKLADY </a:t>
                </a:r>
                <a:r>
                  <a:rPr lang="cs-CZ" sz="2400" b="1" noProof="0" dirty="0">
                    <a:solidFill>
                      <a:schemeClr val="tx1"/>
                    </a:solidFill>
                    <a:effectLst/>
                    <a:latin typeface="Times New Roman" panose="02020603050405020304" pitchFamily="18" charset="0"/>
                    <a:cs typeface="Times New Roman" panose="02020603050405020304" pitchFamily="18" charset="0"/>
                  </a:rPr>
                  <a:t>= vertikálním součtem křivek AFC a AVC při každé úrovni výstupu:</a:t>
                </a:r>
              </a:p>
              <a:p>
                <a:pPr marL="0" indent="0" algn="ctr">
                  <a:lnSpc>
                    <a:spcPct val="115000"/>
                  </a:lnSpc>
                  <a:buNone/>
                </a:pPr>
                <a14:m>
                  <m:oMathPara xmlns:m="http://schemas.openxmlformats.org/officeDocument/2006/math">
                    <m:oMathParaPr>
                      <m:jc m:val="centerGroup"/>
                    </m:oMathParaPr>
                    <m:oMath xmlns:m="http://schemas.openxmlformats.org/officeDocument/2006/math">
                      <m:r>
                        <a:rPr lang="cs-CZ" sz="2400" b="1" i="1" noProof="0" smtClean="0">
                          <a:solidFill>
                            <a:schemeClr val="tx1"/>
                          </a:solidFill>
                          <a:effectLst/>
                          <a:latin typeface="Cambria Math" panose="02040503050406030204" pitchFamily="18" charset="0"/>
                          <a:cs typeface="Times New Roman" panose="02020603050405020304" pitchFamily="18" charset="0"/>
                        </a:rPr>
                        <m:t>𝑺𝑨𝑪</m:t>
                      </m:r>
                      <m:r>
                        <a:rPr lang="cs-CZ" sz="2400" b="1" i="1" noProof="0" smtClean="0">
                          <a:solidFill>
                            <a:schemeClr val="tx1"/>
                          </a:solidFill>
                          <a:effectLst/>
                          <a:latin typeface="Cambria Math" panose="02040503050406030204" pitchFamily="18" charset="0"/>
                          <a:cs typeface="Times New Roman" panose="02020603050405020304" pitchFamily="18" charset="0"/>
                        </a:rPr>
                        <m:t> = </m:t>
                      </m:r>
                      <m:f>
                        <m:fPr>
                          <m:ctrlPr>
                            <a:rPr lang="cs-CZ" sz="2400" b="1" i="1" noProof="0" smtClean="0">
                              <a:solidFill>
                                <a:schemeClr val="tx1"/>
                              </a:solidFill>
                              <a:effectLst/>
                              <a:latin typeface="Cambria Math" panose="02040503050406030204" pitchFamily="18" charset="0"/>
                              <a:cs typeface="Times New Roman" panose="02020603050405020304" pitchFamily="18" charset="0"/>
                            </a:rPr>
                          </m:ctrlPr>
                        </m:fPr>
                        <m:num>
                          <m:r>
                            <a:rPr lang="cs-CZ" sz="2400" b="1" i="1" noProof="0" smtClean="0">
                              <a:solidFill>
                                <a:schemeClr val="tx1"/>
                              </a:solidFill>
                              <a:effectLst/>
                              <a:latin typeface="Cambria Math" panose="02040503050406030204" pitchFamily="18" charset="0"/>
                              <a:cs typeface="Times New Roman" panose="02020603050405020304" pitchFamily="18" charset="0"/>
                            </a:rPr>
                            <m:t>𝑺𝑻𝑪</m:t>
                          </m:r>
                        </m:num>
                        <m:den>
                          <m:r>
                            <a:rPr lang="cs-CZ" sz="2400" b="1" i="1" noProof="0" smtClean="0">
                              <a:solidFill>
                                <a:schemeClr val="tx1"/>
                              </a:solidFill>
                              <a:effectLst/>
                              <a:latin typeface="Cambria Math" panose="02040503050406030204" pitchFamily="18" charset="0"/>
                              <a:cs typeface="Times New Roman" panose="02020603050405020304" pitchFamily="18" charset="0"/>
                            </a:rPr>
                            <m:t>𝑸</m:t>
                          </m:r>
                        </m:den>
                      </m:f>
                      <m:r>
                        <a:rPr lang="cs-CZ" sz="2400" b="1" i="1" noProof="0" smtClean="0">
                          <a:solidFill>
                            <a:schemeClr val="tx1"/>
                          </a:solidFill>
                          <a:effectLst/>
                          <a:latin typeface="Cambria Math" panose="02040503050406030204" pitchFamily="18" charset="0"/>
                          <a:cs typeface="Times New Roman" panose="02020603050405020304" pitchFamily="18" charset="0"/>
                        </a:rPr>
                        <m:t>=</m:t>
                      </m:r>
                      <m:f>
                        <m:fPr>
                          <m:ctrlPr>
                            <a:rPr lang="cs-CZ" sz="2400" b="1" i="1" noProof="0" smtClean="0">
                              <a:solidFill>
                                <a:schemeClr val="tx1"/>
                              </a:solidFill>
                              <a:effectLst/>
                              <a:latin typeface="Cambria Math" panose="02040503050406030204" pitchFamily="18" charset="0"/>
                              <a:cs typeface="Times New Roman" panose="02020603050405020304" pitchFamily="18" charset="0"/>
                            </a:rPr>
                          </m:ctrlPr>
                        </m:fPr>
                        <m:num>
                          <m:r>
                            <m:rPr>
                              <m:nor/>
                            </m:rPr>
                            <a:rPr lang="cs-CZ" sz="2400" b="1" i="1" dirty="0">
                              <a:solidFill>
                                <a:schemeClr val="tx1"/>
                              </a:solidFill>
                              <a:latin typeface="Times New Roman" panose="02020603050405020304" pitchFamily="18" charset="0"/>
                              <a:cs typeface="Times New Roman" panose="02020603050405020304" pitchFamily="18" charset="0"/>
                            </a:rPr>
                            <m:t>a</m:t>
                          </m:r>
                          <m:r>
                            <m:rPr>
                              <m:nor/>
                            </m:rPr>
                            <a:rPr lang="cs-CZ" sz="2400" b="1" i="1" dirty="0">
                              <a:solidFill>
                                <a:schemeClr val="tx1"/>
                              </a:solidFill>
                              <a:latin typeface="Times New Roman" panose="02020603050405020304" pitchFamily="18" charset="0"/>
                              <a:cs typeface="Times New Roman" panose="02020603050405020304" pitchFamily="18" charset="0"/>
                            </a:rPr>
                            <m:t> + </m:t>
                          </m:r>
                          <m:r>
                            <m:rPr>
                              <m:nor/>
                            </m:rPr>
                            <a:rPr lang="cs-CZ" sz="2400" b="1" i="1" dirty="0">
                              <a:solidFill>
                                <a:schemeClr val="tx1"/>
                              </a:solidFill>
                              <a:latin typeface="Times New Roman" panose="02020603050405020304" pitchFamily="18" charset="0"/>
                              <a:cs typeface="Times New Roman" panose="02020603050405020304" pitchFamily="18" charset="0"/>
                            </a:rPr>
                            <m:t>b</m:t>
                          </m:r>
                          <m:r>
                            <m:rPr>
                              <m:nor/>
                            </m:rPr>
                            <a:rPr lang="cs-CZ" sz="2400" b="1" i="1" dirty="0">
                              <a:solidFill>
                                <a:schemeClr val="tx1"/>
                              </a:solidFill>
                              <a:latin typeface="Times New Roman" panose="02020603050405020304" pitchFamily="18" charset="0"/>
                              <a:cs typeface="Times New Roman" panose="02020603050405020304" pitchFamily="18" charset="0"/>
                            </a:rPr>
                            <m:t> · </m:t>
                          </m:r>
                          <m:r>
                            <m:rPr>
                              <m:nor/>
                            </m:rPr>
                            <a:rPr lang="cs-CZ" sz="2400" b="1" i="1" dirty="0">
                              <a:solidFill>
                                <a:schemeClr val="tx1"/>
                              </a:solidFill>
                              <a:latin typeface="Times New Roman" panose="02020603050405020304" pitchFamily="18" charset="0"/>
                              <a:cs typeface="Times New Roman" panose="02020603050405020304" pitchFamily="18" charset="0"/>
                            </a:rPr>
                            <m:t>Q</m:t>
                          </m:r>
                          <m:r>
                            <m:rPr>
                              <m:nor/>
                            </m:rPr>
                            <a:rPr lang="cs-CZ" sz="2400" b="1" i="1" dirty="0">
                              <a:solidFill>
                                <a:schemeClr val="tx1"/>
                              </a:solidFill>
                              <a:latin typeface="Times New Roman" panose="02020603050405020304" pitchFamily="18" charset="0"/>
                              <a:cs typeface="Times New Roman" panose="02020603050405020304" pitchFamily="18" charset="0"/>
                            </a:rPr>
                            <m:t> </m:t>
                          </m:r>
                        </m:num>
                        <m:den>
                          <m:r>
                            <a:rPr lang="cs-CZ" sz="2400" b="1" i="1" noProof="0" smtClean="0">
                              <a:solidFill>
                                <a:schemeClr val="tx1"/>
                              </a:solidFill>
                              <a:effectLst/>
                              <a:latin typeface="Cambria Math" panose="02040503050406030204" pitchFamily="18" charset="0"/>
                              <a:cs typeface="Times New Roman" panose="02020603050405020304" pitchFamily="18" charset="0"/>
                            </a:rPr>
                            <m:t>𝑸</m:t>
                          </m:r>
                        </m:den>
                      </m:f>
                      <m:r>
                        <a:rPr lang="cs-CZ" sz="2400" b="1" i="1" noProof="0" smtClean="0">
                          <a:solidFill>
                            <a:schemeClr val="tx1"/>
                          </a:solidFill>
                          <a:effectLst/>
                          <a:latin typeface="Cambria Math" panose="02040503050406030204" pitchFamily="18" charset="0"/>
                          <a:cs typeface="Times New Roman" panose="02020603050405020304" pitchFamily="18" charset="0"/>
                        </a:rPr>
                        <m:t>=</m:t>
                      </m:r>
                      <m:f>
                        <m:fPr>
                          <m:ctrlPr>
                            <a:rPr lang="cs-CZ" sz="2400" b="1" i="1">
                              <a:solidFill>
                                <a:schemeClr val="tx1"/>
                              </a:solidFill>
                              <a:latin typeface="Cambria Math" panose="02040503050406030204" pitchFamily="18" charset="0"/>
                              <a:cs typeface="Times New Roman" panose="02020603050405020304" pitchFamily="18" charset="0"/>
                            </a:rPr>
                          </m:ctrlPr>
                        </m:fPr>
                        <m:num>
                          <m:r>
                            <a:rPr lang="cs-CZ" sz="2400" b="1" i="1" smtClean="0">
                              <a:solidFill>
                                <a:schemeClr val="tx1"/>
                              </a:solidFill>
                              <a:latin typeface="Cambria Math" panose="02040503050406030204" pitchFamily="18" charset="0"/>
                              <a:cs typeface="Times New Roman" panose="02020603050405020304" pitchFamily="18" charset="0"/>
                            </a:rPr>
                            <m:t>𝒂</m:t>
                          </m:r>
                        </m:num>
                        <m:den>
                          <m:r>
                            <a:rPr lang="cs-CZ" sz="2400" b="1" i="1">
                              <a:solidFill>
                                <a:schemeClr val="tx1"/>
                              </a:solidFill>
                              <a:latin typeface="Cambria Math" panose="02040503050406030204" pitchFamily="18" charset="0"/>
                              <a:cs typeface="Times New Roman" panose="02020603050405020304" pitchFamily="18" charset="0"/>
                            </a:rPr>
                            <m:t>𝑸</m:t>
                          </m:r>
                        </m:den>
                      </m:f>
                      <m:r>
                        <a:rPr lang="cs-CZ" sz="2400" b="1" i="1" smtClean="0">
                          <a:solidFill>
                            <a:schemeClr val="tx1"/>
                          </a:solidFill>
                          <a:latin typeface="Cambria Math" panose="02040503050406030204" pitchFamily="18" charset="0"/>
                          <a:cs typeface="Times New Roman" panose="02020603050405020304" pitchFamily="18" charset="0"/>
                        </a:rPr>
                        <m:t>+</m:t>
                      </m:r>
                      <m:r>
                        <a:rPr lang="cs-CZ" sz="2400" b="1" i="1" smtClean="0">
                          <a:solidFill>
                            <a:schemeClr val="tx1"/>
                          </a:solidFill>
                          <a:latin typeface="Cambria Math" panose="02040503050406030204" pitchFamily="18" charset="0"/>
                          <a:cs typeface="Times New Roman" panose="02020603050405020304" pitchFamily="18" charset="0"/>
                        </a:rPr>
                        <m:t>𝒃</m:t>
                      </m:r>
                    </m:oMath>
                  </m:oMathPara>
                </a14:m>
                <a:endParaRPr lang="cs-CZ" sz="2400" b="1" noProof="0" dirty="0">
                  <a:solidFill>
                    <a:schemeClr val="tx1"/>
                  </a:solidFill>
                  <a:effectLst/>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Ø"/>
                </a:pPr>
                <a:r>
                  <a:rPr lang="cs-CZ" sz="2400" b="1" noProof="0" dirty="0">
                    <a:solidFill>
                      <a:schemeClr val="tx1"/>
                    </a:solidFill>
                    <a:effectLst/>
                    <a:latin typeface="Times New Roman" panose="02020603050405020304" pitchFamily="18" charset="0"/>
                    <a:cs typeface="Times New Roman" panose="02020603050405020304" pitchFamily="18" charset="0"/>
                  </a:rPr>
                  <a:t>𝑨𝑽𝑪 - konstantní</a:t>
                </a:r>
                <a:r>
                  <a:rPr lang="cs-CZ" sz="2400" b="1" i="1" dirty="0">
                    <a:solidFill>
                      <a:schemeClr val="tx1"/>
                    </a:solidFill>
                    <a:latin typeface="Times New Roman" panose="02020603050405020304" pitchFamily="18" charset="0"/>
                    <a:cs typeface="Times New Roman" panose="02020603050405020304" pitchFamily="18" charset="0"/>
                  </a:rPr>
                  <a:t> =&gt;</a:t>
                </a:r>
                <a:r>
                  <a:rPr lang="cs-CZ" sz="2400" b="1" noProof="0" dirty="0">
                    <a:solidFill>
                      <a:schemeClr val="tx1"/>
                    </a:solidFill>
                    <a:effectLst/>
                    <a:latin typeface="Times New Roman" panose="02020603050405020304" pitchFamily="18" charset="0"/>
                    <a:cs typeface="Times New Roman" panose="02020603050405020304" pitchFamily="18" charset="0"/>
                  </a:rPr>
                  <a:t> křivka </a:t>
                </a:r>
                <a:r>
                  <a:rPr lang="cs-CZ" sz="2400" b="1" i="1" noProof="0" dirty="0">
                    <a:solidFill>
                      <a:schemeClr val="tx1"/>
                    </a:solidFill>
                    <a:effectLst/>
                    <a:latin typeface="Times New Roman" panose="02020603050405020304" pitchFamily="18" charset="0"/>
                    <a:cs typeface="Times New Roman" panose="02020603050405020304" pitchFamily="18" charset="0"/>
                  </a:rPr>
                  <a:t>SAC</a:t>
                </a:r>
                <a:r>
                  <a:rPr lang="cs-CZ" sz="2400" b="1" noProof="0" dirty="0">
                    <a:solidFill>
                      <a:schemeClr val="tx1"/>
                    </a:solidFill>
                    <a:effectLst/>
                    <a:latin typeface="Times New Roman" panose="02020603050405020304" pitchFamily="18" charset="0"/>
                    <a:cs typeface="Times New Roman" panose="02020603050405020304" pitchFamily="18" charset="0"/>
                  </a:rPr>
                  <a:t> = stejný tvar jako křivka </a:t>
                </a:r>
                <a:r>
                  <a:rPr lang="cs-CZ" sz="2400" b="1" i="1" noProof="0" dirty="0">
                    <a:solidFill>
                      <a:schemeClr val="tx1"/>
                    </a:solidFill>
                    <a:effectLst/>
                    <a:latin typeface="Times New Roman" panose="02020603050405020304" pitchFamily="18" charset="0"/>
                    <a:cs typeface="Times New Roman" panose="02020603050405020304" pitchFamily="18" charset="0"/>
                  </a:rPr>
                  <a:t>AFC</a:t>
                </a:r>
                <a:r>
                  <a:rPr lang="cs-CZ" sz="2400" b="1" noProof="0" dirty="0">
                    <a:solidFill>
                      <a:schemeClr val="tx1"/>
                    </a:solidFill>
                    <a:effectLst/>
                    <a:latin typeface="Times New Roman" panose="02020603050405020304" pitchFamily="18" charset="0"/>
                    <a:cs typeface="Times New Roman" panose="02020603050405020304" pitchFamily="18" charset="0"/>
                  </a:rPr>
                  <a:t> a leží nad křivkou AFC ve vzdálenosti rovnající se </a:t>
                </a:r>
                <a:r>
                  <a:rPr lang="cs-CZ" sz="2400" b="1" i="1" noProof="0" dirty="0">
                    <a:solidFill>
                      <a:schemeClr val="tx1"/>
                    </a:solidFill>
                    <a:effectLst/>
                    <a:latin typeface="Times New Roman" panose="02020603050405020304" pitchFamily="18" charset="0"/>
                    <a:cs typeface="Times New Roman" panose="02020603050405020304" pitchFamily="18" charset="0"/>
                  </a:rPr>
                  <a:t>AVC</a:t>
                </a:r>
                <a:r>
                  <a:rPr lang="cs-CZ" sz="2400" b="1" noProof="0" dirty="0">
                    <a:solidFill>
                      <a:schemeClr val="tx1"/>
                    </a:solidFill>
                    <a:effectLst/>
                    <a:latin typeface="Times New Roman" panose="02020603050405020304" pitchFamily="18" charset="0"/>
                    <a:cs typeface="Times New Roman" panose="02020603050405020304" pitchFamily="18" charset="0"/>
                  </a:rPr>
                  <a:t> </a:t>
                </a:r>
              </a:p>
              <a:p>
                <a:pPr marL="342900" algn="just">
                  <a:lnSpc>
                    <a:spcPct val="115000"/>
                  </a:lnSpc>
                </a:pPr>
                <a:endPar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endParaRPr>
              </a:p>
              <a:p>
                <a:pPr marL="342900" algn="just">
                  <a:lnSpc>
                    <a:spcPct val="115000"/>
                  </a:lnSpc>
                </a:pP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MEZNÍ NÁKLADY </a:t>
                </a:r>
              </a:p>
              <a:p>
                <a:pPr marL="0" indent="2778125" algn="just">
                  <a:lnSpc>
                    <a:spcPct val="115000"/>
                  </a:lnSpc>
                  <a:buNone/>
                </a:pPr>
                <a14:m>
                  <m:oMath xmlns:m="http://schemas.openxmlformats.org/officeDocument/2006/math">
                    <m:r>
                      <a:rPr lang="cs-CZ" sz="2400" b="1" i="1" noProof="0" smtClean="0">
                        <a:solidFill>
                          <a:schemeClr val="tx1"/>
                        </a:solidFill>
                        <a:effectLst/>
                        <a:latin typeface="Cambria Math" panose="02040503050406030204" pitchFamily="18" charset="0"/>
                        <a:cs typeface="Times New Roman" panose="02020603050405020304" pitchFamily="18" charset="0"/>
                      </a:rPr>
                      <m:t>𝑺𝑴𝑪</m:t>
                    </m:r>
                    <m:r>
                      <a:rPr lang="cs-CZ" sz="2400" b="1" i="1" noProof="0" smtClean="0">
                        <a:solidFill>
                          <a:schemeClr val="tx1"/>
                        </a:solidFill>
                        <a:effectLst/>
                        <a:latin typeface="Cambria Math" panose="02040503050406030204" pitchFamily="18" charset="0"/>
                        <a:cs typeface="Times New Roman" panose="02020603050405020304" pitchFamily="18" charset="0"/>
                      </a:rPr>
                      <m:t> = </m:t>
                    </m:r>
                    <m:f>
                      <m:fPr>
                        <m:ctrlPr>
                          <a:rPr lang="cs-CZ" sz="2400" b="1" i="1" noProof="0" smtClean="0">
                            <a:solidFill>
                              <a:schemeClr val="tx1"/>
                            </a:solidFill>
                            <a:effectLst/>
                            <a:latin typeface="Cambria Math" panose="02040503050406030204" pitchFamily="18" charset="0"/>
                            <a:cs typeface="Times New Roman" panose="02020603050405020304" pitchFamily="18" charset="0"/>
                          </a:rPr>
                        </m:ctrlPr>
                      </m:fPr>
                      <m:num>
                        <m:r>
                          <a:rPr lang="cs-CZ" sz="2400" b="1" i="1" noProof="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𝜹</m:t>
                        </m:r>
                        <m:r>
                          <a:rPr lang="cs-CZ" sz="2400" b="1" i="1" noProof="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𝑻𝑪</m:t>
                        </m:r>
                      </m:num>
                      <m:den>
                        <m:r>
                          <a:rPr lang="cs-CZ" sz="2400" b="1" i="1" noProof="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𝜹</m:t>
                        </m:r>
                        <m:r>
                          <a:rPr lang="cs-CZ" sz="2400" b="1" i="1" noProof="0" smtClean="0">
                            <a:solidFill>
                              <a:schemeClr val="tx1"/>
                            </a:solidFill>
                            <a:effectLst/>
                            <a:latin typeface="Cambria Math" panose="02040503050406030204" pitchFamily="18" charset="0"/>
                            <a:cs typeface="Times New Roman" panose="02020603050405020304" pitchFamily="18" charset="0"/>
                          </a:rPr>
                          <m:t>𝑸</m:t>
                        </m:r>
                      </m:den>
                    </m:f>
                  </m:oMath>
                </a14:m>
                <a:r>
                  <a:rPr lang="cs-CZ" sz="2400" b="1" noProof="0" dirty="0">
                    <a:solidFill>
                      <a:schemeClr val="tx1"/>
                    </a:solidFill>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cs-CZ" sz="2400" b="1" i="1">
                            <a:solidFill>
                              <a:schemeClr val="tx1"/>
                            </a:solidFill>
                            <a:latin typeface="Cambria Math" panose="02040503050406030204" pitchFamily="18" charset="0"/>
                            <a:cs typeface="Times New Roman" panose="02020603050405020304" pitchFamily="18" charset="0"/>
                          </a:rPr>
                        </m:ctrlPr>
                      </m:fPr>
                      <m:num>
                        <m:r>
                          <a:rPr lang="cs-CZ" sz="24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𝜹</m:t>
                        </m:r>
                        <m:r>
                          <a:rPr 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𝑽</m:t>
                        </m:r>
                        <m:r>
                          <a:rPr lang="cs-CZ" sz="24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𝑪</m:t>
                        </m:r>
                      </m:num>
                      <m:den>
                        <m:r>
                          <a:rPr lang="cs-CZ" sz="24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𝜹</m:t>
                        </m:r>
                        <m:r>
                          <a:rPr lang="cs-CZ" sz="2400" b="1" i="1">
                            <a:solidFill>
                              <a:schemeClr val="tx1"/>
                            </a:solidFill>
                            <a:latin typeface="Cambria Math" panose="02040503050406030204" pitchFamily="18" charset="0"/>
                            <a:cs typeface="Times New Roman" panose="02020603050405020304" pitchFamily="18" charset="0"/>
                          </a:rPr>
                          <m:t>𝑸</m:t>
                        </m:r>
                      </m:den>
                    </m:f>
                    <m:r>
                      <a:rPr lang="cs-CZ" sz="2400" b="1" i="1" smtClean="0">
                        <a:solidFill>
                          <a:schemeClr val="tx1"/>
                        </a:solidFill>
                        <a:latin typeface="Cambria Math" panose="02040503050406030204" pitchFamily="18" charset="0"/>
                        <a:cs typeface="Times New Roman" panose="02020603050405020304" pitchFamily="18" charset="0"/>
                      </a:rPr>
                      <m:t>=</m:t>
                    </m:r>
                    <m:r>
                      <a:rPr lang="cs-CZ" sz="2400" b="1" i="1">
                        <a:solidFill>
                          <a:schemeClr val="tx1"/>
                        </a:solidFill>
                        <a:latin typeface="Cambria Math" panose="02040503050406030204" pitchFamily="18" charset="0"/>
                        <a:cs typeface="Times New Roman" panose="02020603050405020304" pitchFamily="18" charset="0"/>
                      </a:rPr>
                      <m:t>𝒃</m:t>
                    </m:r>
                  </m:oMath>
                </a14:m>
                <a:endParaRPr lang="cs-CZ" sz="2400" b="1" i="1" dirty="0">
                  <a:solidFill>
                    <a:schemeClr val="tx1"/>
                  </a:solidFill>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Ø"/>
                </a:pPr>
                <a:r>
                  <a:rPr lang="cs-CZ" sz="2400" b="1" i="1" dirty="0">
                    <a:solidFill>
                      <a:schemeClr val="tx1"/>
                    </a:solidFill>
                    <a:latin typeface="Times New Roman" panose="02020603050405020304" pitchFamily="18" charset="0"/>
                    <a:cs typeface="Times New Roman" panose="02020603050405020304" pitchFamily="18" charset="0"/>
                  </a:rPr>
                  <a:t>SMC = w/MPL (w, MP</a:t>
                </a:r>
                <a:r>
                  <a:rPr lang="cs-CZ" sz="2000" b="1" i="1" dirty="0">
                    <a:solidFill>
                      <a:schemeClr val="tx1"/>
                    </a:solidFill>
                    <a:latin typeface="Times New Roman" panose="02020603050405020304" pitchFamily="18" charset="0"/>
                    <a:cs typeface="Times New Roman" panose="02020603050405020304" pitchFamily="18" charset="0"/>
                  </a:rPr>
                  <a:t>L</a:t>
                </a:r>
                <a:r>
                  <a:rPr lang="cs-CZ" sz="2400" b="1" i="1" dirty="0">
                    <a:solidFill>
                      <a:schemeClr val="tx1"/>
                    </a:solidFill>
                    <a:latin typeface="Times New Roman" panose="02020603050405020304" pitchFamily="18" charset="0"/>
                    <a:cs typeface="Times New Roman" panose="02020603050405020304" pitchFamily="18" charset="0"/>
                  </a:rPr>
                  <a:t> = konstantní) =&gt; konstantní SMC. </a:t>
                </a:r>
                <a:endParaRPr lang="cs-CZ" sz="2400" b="1" i="1" noProof="0" dirty="0">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98" name="Google Shape;98;p14"/>
              <p:cNvSpPr txBox="1">
                <a:spLocks noRot="1" noChangeAspect="1" noMove="1" noResize="1" noEditPoints="1" noAdjustHandles="1" noChangeArrowheads="1" noChangeShapeType="1" noTextEdit="1"/>
              </p:cNvSpPr>
              <p:nvPr>
                <p:ph type="body" idx="1"/>
              </p:nvPr>
            </p:nvSpPr>
            <p:spPr>
              <a:xfrm>
                <a:off x="297180" y="1394460"/>
                <a:ext cx="11525250" cy="5086349"/>
              </a:xfrm>
              <a:prstGeom prst="rect">
                <a:avLst/>
              </a:prstGeom>
              <a:blipFill rotWithShape="1">
                <a:blip r:embed="rId3"/>
                <a:stretch>
                  <a:fillRect b="12"/>
                </a:stretch>
              </a:blipFill>
              <a:ln>
                <a:noFill/>
              </a:ln>
            </p:spPr>
            <p:txBody>
              <a:bodyPr/>
              <a:lstStyle/>
              <a:p>
                <a:r>
                  <a:rPr lang="en-US" altLang="en-US">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914400" y="544010"/>
            <a:ext cx="11019099"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rozdíl mezi ekonomickým a účetním chápáním nákladů</a:t>
            </a:r>
          </a:p>
        </p:txBody>
      </p:sp>
      <p:sp>
        <p:nvSpPr>
          <p:cNvPr id="10243" name="Zástupný symbol pro obsah 2"/>
          <p:cNvSpPr>
            <a:spLocks noGrp="1"/>
          </p:cNvSpPr>
          <p:nvPr>
            <p:ph idx="1" hasCustomPrompt="1"/>
          </p:nvPr>
        </p:nvSpPr>
        <p:spPr>
          <a:xfrm>
            <a:off x="308658" y="1341438"/>
            <a:ext cx="11574684" cy="4972552"/>
          </a:xfrm>
        </p:spPr>
        <p:txBody>
          <a:bodyPr spcFirstLastPara="1" vert="horz" wrap="square" lIns="91440" tIns="45720" rIns="91440" bIns="45720" anchor="t" anchorCtr="0">
            <a:normAutofit fontScale="92500" lnSpcReduction="20000"/>
          </a:bodyPr>
          <a:lstStyle/>
          <a:p>
            <a:pPr marL="628650" indent="-514350" algn="just" eaLnBrk="1" hangingPunct="1">
              <a:buFont typeface="+mj-lt"/>
              <a:buAutoNum type="arabicPeriod"/>
            </a:pPr>
            <a:r>
              <a:rPr lang="cs-CZ" altLang="cs-CZ" b="1" dirty="0">
                <a:solidFill>
                  <a:srgbClr val="FF0000"/>
                </a:solidFill>
              </a:rPr>
              <a:t>HLEDISKO UŽŠÍ – ÚČETNÍ POJETÍ NÁKLADŮ</a:t>
            </a:r>
            <a:r>
              <a:rPr lang="cs-CZ" altLang="cs-CZ" b="1" dirty="0"/>
              <a:t> </a:t>
            </a:r>
          </a:p>
          <a:p>
            <a:pPr algn="just" eaLnBrk="1" hangingPunct="1">
              <a:buFont typeface="Wingdings" panose="05000000000000000000" pitchFamily="2" charset="2"/>
              <a:buChar char="Ø"/>
            </a:pPr>
            <a:r>
              <a:rPr lang="cs-CZ" altLang="cs-CZ" b="1" dirty="0"/>
              <a:t> Náklady: veškeré reálně vynaložené náklady - pohyb zanesen v účetních knihách: </a:t>
            </a:r>
          </a:p>
          <a:p>
            <a:pPr algn="just" eaLnBrk="1" hangingPunct="1">
              <a:buFont typeface="Wingdings" panose="05000000000000000000" pitchFamily="2" charset="2"/>
              <a:buChar char="Ø"/>
            </a:pPr>
            <a:r>
              <a:rPr lang="cs-CZ" altLang="cs-CZ" b="1" dirty="0">
                <a:highlight>
                  <a:srgbClr val="FFFF00"/>
                </a:highlight>
              </a:rPr>
              <a:t>EXPLICITNÍ NÁKLADY. </a:t>
            </a:r>
          </a:p>
          <a:p>
            <a:pPr marL="628650" indent="-514350" algn="just" eaLnBrk="1" hangingPunct="1">
              <a:buFont typeface="+mj-lt"/>
              <a:buAutoNum type="arabicPeriod" startAt="2"/>
            </a:pPr>
            <a:r>
              <a:rPr lang="cs-CZ" altLang="cs-CZ" b="1" dirty="0">
                <a:solidFill>
                  <a:srgbClr val="FF0000"/>
                </a:solidFill>
              </a:rPr>
              <a:t>HLEDISKO ŠIRŠÍ – EKONOMICKÉ POJETÍ NÁKLADŮ</a:t>
            </a:r>
          </a:p>
          <a:p>
            <a:pPr algn="just" eaLnBrk="1" hangingPunct="1">
              <a:buFont typeface="Wingdings" panose="05000000000000000000" pitchFamily="2" charset="2"/>
              <a:buChar char="Ø"/>
            </a:pPr>
            <a:r>
              <a:rPr lang="cs-CZ" altLang="cs-CZ" b="1" dirty="0">
                <a:solidFill>
                  <a:srgbClr val="FF0000"/>
                </a:solidFill>
              </a:rPr>
              <a:t> </a:t>
            </a:r>
            <a:r>
              <a:rPr lang="cs-CZ" altLang="cs-CZ" b="1" dirty="0"/>
              <a:t>ekonomové berou v úvahu nejen náklady explicitní, ale i náklady implicitní:</a:t>
            </a:r>
          </a:p>
          <a:p>
            <a:pPr algn="just" eaLnBrk="1" hangingPunct="1">
              <a:buFont typeface="Wingdings" panose="05000000000000000000" pitchFamily="2" charset="2"/>
              <a:buChar char="Ø"/>
            </a:pPr>
            <a:r>
              <a:rPr lang="cs-CZ" altLang="cs-CZ" b="1" dirty="0">
                <a:highlight>
                  <a:srgbClr val="FFFF00"/>
                </a:highlight>
              </a:rPr>
              <a:t>IMPLICITNÍ NÁKLADY: </a:t>
            </a:r>
            <a:r>
              <a:rPr lang="cs-CZ" altLang="cs-CZ" b="1" dirty="0"/>
              <a:t>náklady, které firma reálně neplatí:</a:t>
            </a:r>
          </a:p>
          <a:p>
            <a:pPr algn="just" eaLnBrk="1" hangingPunct="1">
              <a:buFont typeface="Wingdings" panose="05000000000000000000" pitchFamily="2" charset="2"/>
              <a:buChar char="Ø"/>
            </a:pPr>
            <a:r>
              <a:rPr lang="cs-CZ" altLang="cs-CZ" b="1" dirty="0"/>
              <a:t>založené na principu alternativních nákladů = nákladů obětované příležitosti:</a:t>
            </a:r>
          </a:p>
          <a:p>
            <a:pPr algn="just" eaLnBrk="1" hangingPunct="1">
              <a:buFont typeface="Wingdings" panose="05000000000000000000" pitchFamily="2" charset="2"/>
              <a:buChar char="Ø"/>
            </a:pPr>
            <a:r>
              <a:rPr lang="cs-CZ" altLang="cs-CZ" b="1" i="1" dirty="0"/>
              <a:t>výnosy, o něž firma přichází tím, že užívá omezené zdroje právě určitým a nikoliv jiným způsobem.</a:t>
            </a:r>
          </a:p>
        </p:txBody>
      </p:sp>
      <p:sp>
        <p:nvSpPr>
          <p:cNvPr id="3" name="Arrow: Right 2"/>
          <p:cNvSpPr/>
          <p:nvPr/>
        </p:nvSpPr>
        <p:spPr>
          <a:xfrm>
            <a:off x="6915150" y="5909310"/>
            <a:ext cx="1051560" cy="2514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6" name="Picture 5"/>
          <p:cNvPicPr>
            <a:picLocks noChangeAspect="1"/>
          </p:cNvPicPr>
          <p:nvPr/>
        </p:nvPicPr>
        <p:blipFill>
          <a:blip r:embed="rId3"/>
          <a:stretch>
            <a:fillRect/>
          </a:stretch>
        </p:blipFill>
        <p:spPr>
          <a:xfrm>
            <a:off x="156939" y="81387"/>
            <a:ext cx="6506751" cy="6536028"/>
          </a:xfrm>
          <a:prstGeom prst="rect">
            <a:avLst/>
          </a:prstGeom>
        </p:spPr>
      </p:pic>
      <mc:AlternateContent xmlns:mc="http://schemas.openxmlformats.org/markup-compatibility/2006" xmlns:a14="http://schemas.microsoft.com/office/drawing/2010/main">
        <mc:Choice Requires="a14">
          <p:sp>
            <p:nvSpPr>
              <p:cNvPr id="7" name="Google Shape;98;p14"/>
              <p:cNvSpPr txBox="1"/>
              <p:nvPr/>
            </p:nvSpPr>
            <p:spPr>
              <a:xfrm>
                <a:off x="6663689" y="218280"/>
                <a:ext cx="5371371" cy="742590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42900" algn="l" rtl="0">
                  <a:lnSpc>
                    <a:spcPct val="100000"/>
                  </a:lnSpc>
                  <a:spcBef>
                    <a:spcPts val="360"/>
                  </a:spcBef>
                  <a:spcAft>
                    <a:spcPts val="0"/>
                  </a:spcAft>
                  <a:buClr>
                    <a:schemeClr val="dk1"/>
                  </a:buClr>
                  <a:buSzPts val="1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42900" algn="l" rtl="0">
                  <a:lnSpc>
                    <a:spcPct val="100000"/>
                  </a:lnSpc>
                  <a:spcBef>
                    <a:spcPts val="360"/>
                  </a:spcBef>
                  <a:spcAft>
                    <a:spcPts val="0"/>
                  </a:spcAft>
                  <a:buClr>
                    <a:schemeClr val="dk1"/>
                  </a:buClr>
                  <a:buSzPts val="18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100000"/>
                  </a:lnSpc>
                  <a:spcBef>
                    <a:spcPts val="360"/>
                  </a:spcBef>
                  <a:spcAft>
                    <a:spcPts val="0"/>
                  </a:spcAft>
                  <a:buClr>
                    <a:schemeClr val="dk1"/>
                  </a:buClr>
                  <a:buSzPts val="18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100000"/>
                  </a:lnSpc>
                  <a:spcBef>
                    <a:spcPts val="360"/>
                  </a:spcBef>
                  <a:spcAft>
                    <a:spcPts val="0"/>
                  </a:spcAft>
                  <a:buClr>
                    <a:schemeClr val="dk1"/>
                  </a:buClr>
                  <a:buSzPts val="18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100000"/>
                  </a:lnSpc>
                  <a:spcBef>
                    <a:spcPts val="360"/>
                  </a:spcBef>
                  <a:spcAft>
                    <a:spcPts val="0"/>
                  </a:spcAft>
                  <a:buClr>
                    <a:schemeClr val="dk1"/>
                  </a:buClr>
                  <a:buSzPts val="18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100000"/>
                  </a:lnSpc>
                  <a:spcBef>
                    <a:spcPts val="360"/>
                  </a:spcBef>
                  <a:spcAft>
                    <a:spcPts val="0"/>
                  </a:spcAft>
                  <a:buClr>
                    <a:schemeClr val="dk1"/>
                  </a:buClr>
                  <a:buSzPts val="18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100000"/>
                  </a:lnSpc>
                  <a:spcBef>
                    <a:spcPts val="360"/>
                  </a:spcBef>
                  <a:spcAft>
                    <a:spcPts val="0"/>
                  </a:spcAft>
                  <a:buClr>
                    <a:schemeClr val="dk1"/>
                  </a:buClr>
                  <a:buSzPts val="18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100000"/>
                  </a:lnSpc>
                  <a:spcBef>
                    <a:spcPts val="360"/>
                  </a:spcBef>
                  <a:spcAft>
                    <a:spcPts val="0"/>
                  </a:spcAft>
                  <a:buClr>
                    <a:schemeClr val="dk1"/>
                  </a:buClr>
                  <a:buSzPts val="18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marL="0" indent="0" algn="just">
                  <a:lnSpc>
                    <a:spcPct val="115000"/>
                  </a:lnSpc>
                  <a:buNone/>
                </a:pPr>
                <a:r>
                  <a:rPr lang="cs-CZ" sz="2400" b="1" noProof="0" dirty="0">
                    <a:solidFill>
                      <a:srgbClr val="FF0000"/>
                    </a:solidFill>
                    <a:effectLst/>
                    <a:latin typeface="Times New Roman" panose="02020603050405020304" pitchFamily="18" charset="0"/>
                    <a:cs typeface="Times New Roman" panose="02020603050405020304" pitchFamily="18" charset="0"/>
                  </a:rPr>
                  <a:t>Náklady v podmínkách nejprve rostoucích a potom klesajících výnosů</a:t>
                </a:r>
              </a:p>
              <a:p>
                <a:pPr marL="342900" algn="just">
                  <a:lnSpc>
                    <a:spcPct val="115000"/>
                  </a:lnSpc>
                  <a:buFont typeface="Wingdings" panose="05000000000000000000" pitchFamily="2" charset="2"/>
                  <a:buChar char="§"/>
                </a:pPr>
                <a:r>
                  <a:rPr lang="cs-CZ" sz="2000" b="1" kern="0" dirty="0">
                    <a:solidFill>
                      <a:schemeClr val="tx1"/>
                    </a:solidFill>
                    <a:latin typeface="Times New Roman" panose="02020603050405020304" pitchFamily="18" charset="0"/>
                    <a:cs typeface="Times New Roman" panose="02020603050405020304" pitchFamily="18" charset="0"/>
                  </a:rPr>
                  <a:t>Produkční funkce:</a:t>
                </a:r>
              </a:p>
              <a:p>
                <a:pPr marL="0" indent="0" algn="just">
                  <a:lnSpc>
                    <a:spcPct val="115000"/>
                  </a:lnSpc>
                  <a:buNone/>
                </a:pPr>
                <a14:m>
                  <m:oMathPara xmlns:m="http://schemas.openxmlformats.org/officeDocument/2006/math">
                    <m:oMathParaPr>
                      <m:jc m:val="centerGroup"/>
                    </m:oMathParaPr>
                    <m:oMath xmlns:m="http://schemas.openxmlformats.org/officeDocument/2006/math">
                      <m:r>
                        <a:rPr lang="cs-CZ" sz="2000" b="1" i="1" kern="0" dirty="0" smtClean="0">
                          <a:solidFill>
                            <a:schemeClr val="tx1"/>
                          </a:solidFill>
                          <a:latin typeface="Cambria Math" panose="02040503050406030204" pitchFamily="18" charset="0"/>
                          <a:cs typeface="Times New Roman" panose="02020603050405020304" pitchFamily="18" charset="0"/>
                        </a:rPr>
                        <m:t>𝑸</m:t>
                      </m:r>
                      <m:r>
                        <a:rPr lang="cs-CZ" sz="2000" b="1" i="1" kern="0" dirty="0" smtClean="0">
                          <a:solidFill>
                            <a:schemeClr val="tx1"/>
                          </a:solidFill>
                          <a:latin typeface="Cambria Math" panose="02040503050406030204" pitchFamily="18" charset="0"/>
                          <a:cs typeface="Times New Roman" panose="02020603050405020304" pitchFamily="18" charset="0"/>
                        </a:rPr>
                        <m:t> = </m:t>
                      </m:r>
                      <m:r>
                        <a:rPr lang="cs-CZ" sz="2000" b="1" i="1" kern="0" dirty="0" smtClean="0">
                          <a:solidFill>
                            <a:schemeClr val="tx1"/>
                          </a:solidFill>
                          <a:latin typeface="Cambria Math" panose="02040503050406030204" pitchFamily="18" charset="0"/>
                          <a:cs typeface="Times New Roman" panose="02020603050405020304" pitchFamily="18" charset="0"/>
                        </a:rPr>
                        <m:t>𝒂</m:t>
                      </m:r>
                      <m:r>
                        <a:rPr lang="cs-CZ" sz="2000" b="1" i="1" kern="0" dirty="0" smtClean="0">
                          <a:solidFill>
                            <a:schemeClr val="tx1"/>
                          </a:solidFill>
                          <a:latin typeface="Cambria Math" panose="02040503050406030204" pitchFamily="18" charset="0"/>
                          <a:cs typeface="Times New Roman" panose="02020603050405020304" pitchFamily="18" charset="0"/>
                        </a:rPr>
                        <m:t> + </m:t>
                      </m:r>
                      <m:r>
                        <a:rPr lang="cs-CZ" sz="2000" b="1" i="1" kern="0" dirty="0" smtClean="0">
                          <a:solidFill>
                            <a:schemeClr val="tx1"/>
                          </a:solidFill>
                          <a:latin typeface="Cambria Math" panose="02040503050406030204" pitchFamily="18" charset="0"/>
                          <a:cs typeface="Times New Roman" panose="02020603050405020304" pitchFamily="18" charset="0"/>
                        </a:rPr>
                        <m:t>𝒃</m:t>
                      </m:r>
                      <m:r>
                        <a:rPr lang="cs-CZ" sz="2000" b="1" i="1" kern="0" dirty="0" smtClean="0">
                          <a:solidFill>
                            <a:schemeClr val="tx1"/>
                          </a:solidFill>
                          <a:latin typeface="Cambria Math" panose="02040503050406030204" pitchFamily="18" charset="0"/>
                          <a:cs typeface="Times New Roman" panose="02020603050405020304" pitchFamily="18" charset="0"/>
                        </a:rPr>
                        <m:t>·</m:t>
                      </m:r>
                      <m:r>
                        <a:rPr lang="cs-CZ" sz="2000" b="1" i="1" kern="0" dirty="0" smtClean="0">
                          <a:solidFill>
                            <a:schemeClr val="tx1"/>
                          </a:solidFill>
                          <a:latin typeface="Cambria Math" panose="02040503050406030204" pitchFamily="18" charset="0"/>
                          <a:cs typeface="Times New Roman" panose="02020603050405020304" pitchFamily="18" charset="0"/>
                        </a:rPr>
                        <m:t>𝑳</m:t>
                      </m:r>
                      <m:r>
                        <a:rPr lang="cs-CZ" sz="2000" b="1" i="1" kern="0" dirty="0" smtClean="0">
                          <a:solidFill>
                            <a:srgbClr val="FF0000"/>
                          </a:solidFill>
                          <a:latin typeface="Cambria Math" panose="02040503050406030204" pitchFamily="18" charset="0"/>
                          <a:cs typeface="Times New Roman" panose="02020603050405020304" pitchFamily="18" charset="0"/>
                        </a:rPr>
                        <m:t>+</m:t>
                      </m:r>
                      <m:r>
                        <a:rPr lang="cs-CZ" sz="2000" b="1" i="1" kern="0" dirty="0" smtClean="0">
                          <a:solidFill>
                            <a:schemeClr val="tx1"/>
                          </a:solidFill>
                          <a:latin typeface="Cambria Math" panose="02040503050406030204" pitchFamily="18" charset="0"/>
                          <a:cs typeface="Times New Roman" panose="02020603050405020304" pitchFamily="18" charset="0"/>
                        </a:rPr>
                        <m:t> </m:t>
                      </m:r>
                      <m:r>
                        <a:rPr lang="cs-CZ" sz="2000" b="1" i="1" kern="0" dirty="0" smtClean="0">
                          <a:solidFill>
                            <a:schemeClr val="tx1"/>
                          </a:solidFill>
                          <a:latin typeface="Cambria Math" panose="02040503050406030204" pitchFamily="18" charset="0"/>
                          <a:cs typeface="Times New Roman" panose="02020603050405020304" pitchFamily="18" charset="0"/>
                        </a:rPr>
                        <m:t>𝒄</m:t>
                      </m:r>
                      <m:r>
                        <a:rPr lang="cs-CZ" sz="2000" b="1" i="1" kern="0" dirty="0" smtClean="0">
                          <a:solidFill>
                            <a:schemeClr val="tx1"/>
                          </a:solidFill>
                          <a:latin typeface="Cambria Math" panose="02040503050406030204" pitchFamily="18" charset="0"/>
                          <a:cs typeface="Times New Roman" panose="02020603050405020304" pitchFamily="18" charset="0"/>
                        </a:rPr>
                        <m:t> ·</m:t>
                      </m:r>
                      <m:sSup>
                        <m:sSupPr>
                          <m:ctrlPr>
                            <a:rPr lang="cs-CZ" sz="2000" b="1" i="1" kern="0" dirty="0" smtClean="0">
                              <a:solidFill>
                                <a:schemeClr val="tx1"/>
                              </a:solidFill>
                              <a:latin typeface="Cambria Math" panose="02040503050406030204" pitchFamily="18" charset="0"/>
                              <a:cs typeface="Times New Roman" panose="02020603050405020304" pitchFamily="18" charset="0"/>
                            </a:rPr>
                          </m:ctrlPr>
                        </m:sSupPr>
                        <m:e>
                          <m:r>
                            <a:rPr lang="cs-CZ" sz="2000" b="1" i="1" kern="0" dirty="0" smtClean="0">
                              <a:solidFill>
                                <a:schemeClr val="tx1"/>
                              </a:solidFill>
                              <a:latin typeface="Cambria Math" panose="02040503050406030204" pitchFamily="18" charset="0"/>
                              <a:cs typeface="Times New Roman" panose="02020603050405020304" pitchFamily="18" charset="0"/>
                            </a:rPr>
                            <m:t>𝑳</m:t>
                          </m:r>
                        </m:e>
                        <m:sup>
                          <m:r>
                            <a:rPr lang="cs-CZ" sz="2000" b="1" i="1" kern="0" dirty="0" smtClean="0">
                              <a:solidFill>
                                <a:schemeClr val="tx1"/>
                              </a:solidFill>
                              <a:latin typeface="Cambria Math" panose="02040503050406030204" pitchFamily="18" charset="0"/>
                              <a:cs typeface="Times New Roman" panose="02020603050405020304" pitchFamily="18" charset="0"/>
                            </a:rPr>
                            <m:t>𝟐</m:t>
                          </m:r>
                        </m:sup>
                      </m:sSup>
                      <m:r>
                        <a:rPr lang="cs-CZ" sz="2000" b="1" i="1" kern="0" dirty="0" smtClean="0">
                          <a:solidFill>
                            <a:schemeClr val="tx1"/>
                          </a:solidFill>
                          <a:latin typeface="Cambria Math" panose="02040503050406030204" pitchFamily="18" charset="0"/>
                          <a:cs typeface="Times New Roman" panose="02020603050405020304" pitchFamily="18" charset="0"/>
                        </a:rPr>
                        <m:t>−</m:t>
                      </m:r>
                      <m:r>
                        <a:rPr lang="cs-CZ" sz="2000" b="1" i="1" kern="0" dirty="0" smtClean="0">
                          <a:solidFill>
                            <a:schemeClr val="tx1"/>
                          </a:solidFill>
                          <a:latin typeface="Cambria Math" panose="02040503050406030204" pitchFamily="18" charset="0"/>
                          <a:cs typeface="Times New Roman" panose="02020603050405020304" pitchFamily="18" charset="0"/>
                        </a:rPr>
                        <m:t>𝒅</m:t>
                      </m:r>
                      <m:r>
                        <a:rPr lang="cs-CZ" sz="2000" b="1" i="1" kern="0" dirty="0" smtClean="0">
                          <a:solidFill>
                            <a:schemeClr val="tx1"/>
                          </a:solidFill>
                          <a:latin typeface="Cambria Math" panose="02040503050406030204" pitchFamily="18" charset="0"/>
                          <a:cs typeface="Times New Roman" panose="02020603050405020304" pitchFamily="18" charset="0"/>
                        </a:rPr>
                        <m:t> . </m:t>
                      </m:r>
                      <m:sSup>
                        <m:sSupPr>
                          <m:ctrlPr>
                            <a:rPr lang="cs-CZ" sz="2000" b="1" i="1" kern="0" dirty="0">
                              <a:solidFill>
                                <a:schemeClr val="tx1"/>
                              </a:solidFill>
                              <a:latin typeface="Cambria Math" panose="02040503050406030204" pitchFamily="18" charset="0"/>
                              <a:cs typeface="Times New Roman" panose="02020603050405020304" pitchFamily="18" charset="0"/>
                            </a:rPr>
                          </m:ctrlPr>
                        </m:sSupPr>
                        <m:e>
                          <m:r>
                            <a:rPr lang="cs-CZ" sz="2000" b="1" i="1" kern="0" dirty="0">
                              <a:solidFill>
                                <a:schemeClr val="tx1"/>
                              </a:solidFill>
                              <a:latin typeface="Cambria Math" panose="02040503050406030204" pitchFamily="18" charset="0"/>
                              <a:cs typeface="Times New Roman" panose="02020603050405020304" pitchFamily="18" charset="0"/>
                            </a:rPr>
                            <m:t>𝑳</m:t>
                          </m:r>
                        </m:e>
                        <m:sup>
                          <m:r>
                            <a:rPr lang="cs-CZ" sz="2000" b="1" i="1" kern="0" dirty="0" smtClean="0">
                              <a:solidFill>
                                <a:schemeClr val="tx1"/>
                              </a:solidFill>
                              <a:latin typeface="Cambria Math" panose="02040503050406030204" pitchFamily="18" charset="0"/>
                              <a:cs typeface="Times New Roman" panose="02020603050405020304" pitchFamily="18" charset="0"/>
                            </a:rPr>
                            <m:t>𝟑</m:t>
                          </m:r>
                        </m:sup>
                      </m:sSup>
                    </m:oMath>
                  </m:oMathPara>
                </a14:m>
                <a:endParaRPr lang="cs-CZ" sz="2000" b="1" kern="0" dirty="0">
                  <a:solidFill>
                    <a:schemeClr val="tx1"/>
                  </a:solidFill>
                  <a:latin typeface="Times New Roman" panose="02020603050405020304" pitchFamily="18" charset="0"/>
                  <a:cs typeface="Times New Roman" panose="02020603050405020304" pitchFamily="18" charset="0"/>
                </a:endParaRPr>
              </a:p>
              <a:p>
                <a:pPr marL="342900" algn="just">
                  <a:lnSpc>
                    <a:spcPct val="115000"/>
                  </a:lnSpc>
                </a:pPr>
                <a:r>
                  <a:rPr lang="cs-CZ" sz="2000" b="1" kern="0" dirty="0">
                    <a:solidFill>
                      <a:schemeClr val="tx1"/>
                    </a:solidFill>
                    <a:latin typeface="Times New Roman" panose="02020603050405020304" pitchFamily="18" charset="0"/>
                    <a:cs typeface="Times New Roman" panose="02020603050405020304" pitchFamily="18" charset="0"/>
                  </a:rPr>
                  <a:t>Fixní/ Variabilní / Celkové náklady</a:t>
                </a:r>
              </a:p>
              <a:p>
                <a:pPr marL="0" indent="0" algn="ctr">
                  <a:lnSpc>
                    <a:spcPct val="115000"/>
                  </a:lnSpc>
                  <a:buFont typeface="Arial" panose="020B0604020202020204"/>
                  <a:buNone/>
                </a:pPr>
                <a:r>
                  <a:rPr lang="cs-CZ" sz="2000" b="1" i="1" kern="0" dirty="0">
                    <a:solidFill>
                      <a:schemeClr val="tx1"/>
                    </a:solidFill>
                    <a:latin typeface="Times New Roman" panose="02020603050405020304" pitchFamily="18" charset="0"/>
                    <a:cs typeface="Times New Roman" panose="02020603050405020304" pitchFamily="18" charset="0"/>
                  </a:rPr>
                  <a:t>FC = a</a:t>
                </a:r>
              </a:p>
              <a:p>
                <a:pPr marL="0" indent="0" algn="ctr">
                  <a:lnSpc>
                    <a:spcPct val="115000"/>
                  </a:lnSpc>
                  <a:buNone/>
                </a:pPr>
                <a:r>
                  <a:rPr lang="fr-FR" sz="2000" b="1" i="1" kern="0" dirty="0">
                    <a:solidFill>
                      <a:schemeClr val="tx1"/>
                    </a:solidFill>
                    <a:latin typeface="Times New Roman" panose="02020603050405020304" pitchFamily="18" charset="0"/>
                    <a:cs typeface="Times New Roman" panose="02020603050405020304" pitchFamily="18" charset="0"/>
                  </a:rPr>
                  <a:t>VC = b · Q </a:t>
                </a:r>
                <a14:m>
                  <m:oMath xmlns:m="http://schemas.openxmlformats.org/officeDocument/2006/math">
                    <m:r>
                      <a:rPr lang="cs-CZ" sz="2000" b="1" i="1">
                        <a:solidFill>
                          <a:srgbClr val="FF0000"/>
                        </a:solidFill>
                        <a:latin typeface="Cambria Math" panose="02040503050406030204" pitchFamily="18" charset="0"/>
                        <a:cs typeface="Times New Roman" panose="02020603050405020304" pitchFamily="18" charset="0"/>
                      </a:rPr>
                      <m:t>−</m:t>
                    </m:r>
                  </m:oMath>
                </a14:m>
                <a:r>
                  <a:rPr lang="fr-FR" sz="2000" b="1" i="1" kern="0" dirty="0">
                    <a:solidFill>
                      <a:schemeClr val="tx1"/>
                    </a:solidFill>
                    <a:latin typeface="Times New Roman" panose="02020603050405020304" pitchFamily="18" charset="0"/>
                    <a:cs typeface="Times New Roman" panose="02020603050405020304" pitchFamily="18" charset="0"/>
                  </a:rPr>
                  <a:t> c · </a:t>
                </a:r>
                <a14:m>
                  <m:oMath xmlns:m="http://schemas.openxmlformats.org/officeDocument/2006/math">
                    <m:sSup>
                      <m:sSupPr>
                        <m:ctrlPr>
                          <a:rPr lang="cs-CZ" sz="2000" b="1" i="1" kern="0" dirty="0" smtClean="0">
                            <a:solidFill>
                              <a:schemeClr val="tx1"/>
                            </a:solidFill>
                            <a:latin typeface="Cambria Math" panose="02040503050406030204" pitchFamily="18" charset="0"/>
                            <a:cs typeface="Times New Roman" panose="02020603050405020304" pitchFamily="18" charset="0"/>
                          </a:rPr>
                        </m:ctrlPr>
                      </m:sSupPr>
                      <m:e>
                        <m:r>
                          <a:rPr lang="cs-CZ" sz="2000" b="1" i="1" kern="0" dirty="0" smtClean="0">
                            <a:solidFill>
                              <a:schemeClr val="tx1"/>
                            </a:solidFill>
                            <a:latin typeface="Cambria Math" panose="02040503050406030204" pitchFamily="18" charset="0"/>
                            <a:cs typeface="Times New Roman" panose="02020603050405020304" pitchFamily="18" charset="0"/>
                          </a:rPr>
                          <m:t>𝑸</m:t>
                        </m:r>
                      </m:e>
                      <m:sup>
                        <m:r>
                          <a:rPr lang="cs-CZ" sz="2000" b="1" i="1" kern="0" dirty="0" smtClean="0">
                            <a:solidFill>
                              <a:schemeClr val="tx1"/>
                            </a:solidFill>
                            <a:latin typeface="Cambria Math" panose="02040503050406030204" pitchFamily="18" charset="0"/>
                            <a:cs typeface="Times New Roman" panose="02020603050405020304" pitchFamily="18" charset="0"/>
                          </a:rPr>
                          <m:t>𝟐</m:t>
                        </m:r>
                      </m:sup>
                    </m:sSup>
                  </m:oMath>
                </a14:m>
                <a:r>
                  <a:rPr lang="cs-CZ" sz="2000" b="1" kern="0" dirty="0">
                    <a:solidFill>
                      <a:schemeClr val="tx1"/>
                    </a:solidFill>
                    <a:cs typeface="Times New Roman" panose="02020603050405020304" pitchFamily="18" charset="0"/>
                  </a:rPr>
                  <a:t> </a:t>
                </a:r>
                <a14:m>
                  <m:oMath xmlns:m="http://schemas.openxmlformats.org/officeDocument/2006/math">
                    <m:r>
                      <a:rPr lang="cs-CZ" sz="2000" b="1" i="1" kern="0" dirty="0" smtClean="0">
                        <a:solidFill>
                          <a:srgbClr val="FF0000"/>
                        </a:solidFill>
                        <a:latin typeface="Cambria Math" panose="02040503050406030204" pitchFamily="18" charset="0"/>
                        <a:cs typeface="Times New Roman" panose="02020603050405020304" pitchFamily="18" charset="0"/>
                      </a:rPr>
                      <m:t>+</m:t>
                    </m:r>
                    <m:r>
                      <a:rPr lang="cs-CZ" sz="2000" b="1" i="1" kern="0" dirty="0" smtClean="0">
                        <a:solidFill>
                          <a:schemeClr val="tx1"/>
                        </a:solidFill>
                        <a:latin typeface="Cambria Math" panose="02040503050406030204" pitchFamily="18" charset="0"/>
                        <a:cs typeface="Times New Roman" panose="02020603050405020304" pitchFamily="18" charset="0"/>
                      </a:rPr>
                      <m:t> </m:t>
                    </m:r>
                    <m:r>
                      <a:rPr lang="cs-CZ" sz="2000" b="1" i="1" kern="0" dirty="0">
                        <a:solidFill>
                          <a:schemeClr val="tx1"/>
                        </a:solidFill>
                        <a:latin typeface="Cambria Math" panose="02040503050406030204" pitchFamily="18" charset="0"/>
                        <a:cs typeface="Times New Roman" panose="02020603050405020304" pitchFamily="18" charset="0"/>
                      </a:rPr>
                      <m:t>𝒅</m:t>
                    </m:r>
                    <m:r>
                      <a:rPr lang="cs-CZ" sz="2000" b="1" i="1" kern="0" dirty="0">
                        <a:solidFill>
                          <a:schemeClr val="tx1"/>
                        </a:solidFill>
                        <a:latin typeface="Cambria Math" panose="02040503050406030204" pitchFamily="18" charset="0"/>
                        <a:cs typeface="Times New Roman" panose="02020603050405020304" pitchFamily="18" charset="0"/>
                      </a:rPr>
                      <m:t> . </m:t>
                    </m:r>
                    <m:sSup>
                      <m:sSupPr>
                        <m:ctrlPr>
                          <a:rPr lang="cs-CZ" sz="2000" b="1" i="1" kern="0" dirty="0">
                            <a:solidFill>
                              <a:schemeClr val="tx1"/>
                            </a:solidFill>
                            <a:latin typeface="Cambria Math" panose="02040503050406030204" pitchFamily="18" charset="0"/>
                            <a:cs typeface="Times New Roman" panose="02020603050405020304" pitchFamily="18" charset="0"/>
                          </a:rPr>
                        </m:ctrlPr>
                      </m:sSupPr>
                      <m:e>
                        <m:r>
                          <a:rPr lang="cs-CZ" sz="2000" b="1" i="1" kern="0" dirty="0" smtClean="0">
                            <a:solidFill>
                              <a:schemeClr val="tx1"/>
                            </a:solidFill>
                            <a:latin typeface="Cambria Math" panose="02040503050406030204" pitchFamily="18" charset="0"/>
                            <a:cs typeface="Times New Roman" panose="02020603050405020304" pitchFamily="18" charset="0"/>
                          </a:rPr>
                          <m:t>𝑸</m:t>
                        </m:r>
                      </m:e>
                      <m:sup>
                        <m:r>
                          <a:rPr lang="cs-CZ" sz="2000" b="1" i="1" kern="0" dirty="0">
                            <a:solidFill>
                              <a:schemeClr val="tx1"/>
                            </a:solidFill>
                            <a:latin typeface="Cambria Math" panose="02040503050406030204" pitchFamily="18" charset="0"/>
                            <a:cs typeface="Times New Roman" panose="02020603050405020304" pitchFamily="18" charset="0"/>
                          </a:rPr>
                          <m:t>𝟑</m:t>
                        </m:r>
                      </m:sup>
                    </m:sSup>
                  </m:oMath>
                </a14:m>
                <a:endParaRPr lang="cs-CZ" sz="2000" b="1" i="1" kern="0" dirty="0">
                  <a:solidFill>
                    <a:schemeClr val="tx1"/>
                  </a:solidFill>
                  <a:latin typeface="Times New Roman" panose="02020603050405020304" pitchFamily="18" charset="0"/>
                  <a:cs typeface="Times New Roman" panose="02020603050405020304" pitchFamily="18" charset="0"/>
                </a:endParaRPr>
              </a:p>
              <a:p>
                <a:pPr marL="0" indent="0" algn="ctr">
                  <a:lnSpc>
                    <a:spcPct val="115000"/>
                  </a:lnSpc>
                  <a:buNone/>
                </a:pPr>
                <a:r>
                  <a:rPr lang="cs-CZ" sz="2000" b="1" i="1" kern="0" dirty="0">
                    <a:solidFill>
                      <a:schemeClr val="tx1"/>
                    </a:solidFill>
                    <a:latin typeface="Times New Roman" panose="02020603050405020304" pitchFamily="18" charset="0"/>
                    <a:cs typeface="Times New Roman" panose="02020603050405020304" pitchFamily="18" charset="0"/>
                  </a:rPr>
                  <a:t>STC = FC + VC = a + </a:t>
                </a:r>
                <a:r>
                  <a:rPr lang="fr-FR" sz="2000" b="1" i="1" kern="0" dirty="0">
                    <a:solidFill>
                      <a:schemeClr val="tx1"/>
                    </a:solidFill>
                    <a:latin typeface="Times New Roman" panose="02020603050405020304" pitchFamily="18" charset="0"/>
                    <a:cs typeface="Times New Roman" panose="02020603050405020304" pitchFamily="18" charset="0"/>
                  </a:rPr>
                  <a:t>b · Q </a:t>
                </a:r>
                <a:r>
                  <a:rPr lang="cs-CZ" sz="2000" b="1" i="1" kern="0" dirty="0">
                    <a:solidFill>
                      <a:srgbClr val="FF0000"/>
                    </a:solidFill>
                    <a:latin typeface="Times New Roman" panose="02020603050405020304" pitchFamily="18" charset="0"/>
                    <a:cs typeface="Times New Roman" panose="02020603050405020304" pitchFamily="18" charset="0"/>
                  </a:rPr>
                  <a:t>-</a:t>
                </a:r>
                <a:r>
                  <a:rPr lang="fr-FR" sz="2000" b="1" i="1" kern="0" dirty="0">
                    <a:solidFill>
                      <a:schemeClr val="tx1"/>
                    </a:solidFill>
                    <a:latin typeface="Times New Roman" panose="02020603050405020304" pitchFamily="18" charset="0"/>
                    <a:cs typeface="Times New Roman" panose="02020603050405020304" pitchFamily="18" charset="0"/>
                  </a:rPr>
                  <a:t> c · </a:t>
                </a:r>
                <a14:m>
                  <m:oMath xmlns:m="http://schemas.openxmlformats.org/officeDocument/2006/math">
                    <m:sSup>
                      <m:sSupPr>
                        <m:ctrlPr>
                          <a:rPr lang="cs-CZ" sz="2000" b="1" i="1" kern="0" dirty="0">
                            <a:solidFill>
                              <a:schemeClr val="tx1"/>
                            </a:solidFill>
                            <a:latin typeface="Cambria Math" panose="02040503050406030204" pitchFamily="18" charset="0"/>
                            <a:cs typeface="Times New Roman" panose="02020603050405020304" pitchFamily="18" charset="0"/>
                          </a:rPr>
                        </m:ctrlPr>
                      </m:sSupPr>
                      <m:e>
                        <m:r>
                          <a:rPr lang="cs-CZ" sz="2000" b="1" i="1" kern="0" dirty="0">
                            <a:solidFill>
                              <a:schemeClr val="tx1"/>
                            </a:solidFill>
                            <a:latin typeface="Cambria Math" panose="02040503050406030204" pitchFamily="18" charset="0"/>
                            <a:cs typeface="Times New Roman" panose="02020603050405020304" pitchFamily="18" charset="0"/>
                          </a:rPr>
                          <m:t>𝑸</m:t>
                        </m:r>
                      </m:e>
                      <m:sup>
                        <m:r>
                          <a:rPr lang="cs-CZ" sz="2000" b="1" i="1" kern="0" dirty="0">
                            <a:solidFill>
                              <a:schemeClr val="tx1"/>
                            </a:solidFill>
                            <a:latin typeface="Cambria Math" panose="02040503050406030204" pitchFamily="18" charset="0"/>
                            <a:cs typeface="Times New Roman" panose="02020603050405020304" pitchFamily="18" charset="0"/>
                          </a:rPr>
                          <m:t>𝟐</m:t>
                        </m:r>
                      </m:sup>
                    </m:sSup>
                  </m:oMath>
                </a14:m>
                <a:r>
                  <a:rPr lang="cs-CZ" sz="2000" b="1" kern="0" dirty="0">
                    <a:solidFill>
                      <a:schemeClr val="tx1"/>
                    </a:solidFill>
                    <a:cs typeface="Times New Roman" panose="02020603050405020304" pitchFamily="18" charset="0"/>
                  </a:rPr>
                  <a:t> </a:t>
                </a:r>
                <a14:m>
                  <m:oMath xmlns:m="http://schemas.openxmlformats.org/officeDocument/2006/math">
                    <m:r>
                      <a:rPr lang="cs-CZ" sz="2000" b="1" i="1" kern="0" dirty="0">
                        <a:solidFill>
                          <a:srgbClr val="FF0000"/>
                        </a:solidFill>
                        <a:latin typeface="Cambria Math" panose="02040503050406030204" pitchFamily="18" charset="0"/>
                        <a:cs typeface="Times New Roman" panose="02020603050405020304" pitchFamily="18" charset="0"/>
                      </a:rPr>
                      <m:t>+</m:t>
                    </m:r>
                    <m:r>
                      <a:rPr lang="cs-CZ" sz="2000" b="1" i="1" kern="0" dirty="0">
                        <a:solidFill>
                          <a:schemeClr val="tx1"/>
                        </a:solidFill>
                        <a:latin typeface="Cambria Math" panose="02040503050406030204" pitchFamily="18" charset="0"/>
                        <a:cs typeface="Times New Roman" panose="02020603050405020304" pitchFamily="18" charset="0"/>
                      </a:rPr>
                      <m:t> </m:t>
                    </m:r>
                    <m:r>
                      <a:rPr lang="cs-CZ" sz="2000" b="1" i="1" kern="0" dirty="0">
                        <a:solidFill>
                          <a:schemeClr val="tx1"/>
                        </a:solidFill>
                        <a:latin typeface="Cambria Math" panose="02040503050406030204" pitchFamily="18" charset="0"/>
                        <a:cs typeface="Times New Roman" panose="02020603050405020304" pitchFamily="18" charset="0"/>
                      </a:rPr>
                      <m:t>𝒅</m:t>
                    </m:r>
                    <m:r>
                      <a:rPr lang="cs-CZ" sz="2000" b="1" i="1" kern="0" dirty="0">
                        <a:solidFill>
                          <a:schemeClr val="tx1"/>
                        </a:solidFill>
                        <a:latin typeface="Cambria Math" panose="02040503050406030204" pitchFamily="18" charset="0"/>
                        <a:cs typeface="Times New Roman" panose="02020603050405020304" pitchFamily="18" charset="0"/>
                      </a:rPr>
                      <m:t> . </m:t>
                    </m:r>
                    <m:sSup>
                      <m:sSupPr>
                        <m:ctrlPr>
                          <a:rPr lang="cs-CZ" sz="2000" b="1" i="1" kern="0" dirty="0">
                            <a:solidFill>
                              <a:schemeClr val="tx1"/>
                            </a:solidFill>
                            <a:latin typeface="Cambria Math" panose="02040503050406030204" pitchFamily="18" charset="0"/>
                            <a:cs typeface="Times New Roman" panose="02020603050405020304" pitchFamily="18" charset="0"/>
                          </a:rPr>
                        </m:ctrlPr>
                      </m:sSupPr>
                      <m:e>
                        <m:r>
                          <a:rPr lang="cs-CZ" sz="2000" b="1" i="1" kern="0" dirty="0" smtClean="0">
                            <a:solidFill>
                              <a:schemeClr val="tx1"/>
                            </a:solidFill>
                            <a:latin typeface="Cambria Math" panose="02040503050406030204" pitchFamily="18" charset="0"/>
                            <a:cs typeface="Times New Roman" panose="02020603050405020304" pitchFamily="18" charset="0"/>
                          </a:rPr>
                          <m:t>𝑸</m:t>
                        </m:r>
                      </m:e>
                      <m:sup>
                        <m:r>
                          <a:rPr lang="cs-CZ" sz="2000" b="1" i="1" kern="0" dirty="0">
                            <a:solidFill>
                              <a:schemeClr val="tx1"/>
                            </a:solidFill>
                            <a:latin typeface="Cambria Math" panose="02040503050406030204" pitchFamily="18" charset="0"/>
                            <a:cs typeface="Times New Roman" panose="02020603050405020304" pitchFamily="18" charset="0"/>
                          </a:rPr>
                          <m:t>𝟑</m:t>
                        </m:r>
                      </m:sup>
                    </m:sSup>
                  </m:oMath>
                </a14:m>
                <a:r>
                  <a:rPr lang="cs-CZ" sz="2000" b="1" i="1" kern="0" dirty="0">
                    <a:solidFill>
                      <a:schemeClr val="tx1"/>
                    </a:solidFill>
                    <a:latin typeface="Times New Roman" panose="02020603050405020304" pitchFamily="18" charset="0"/>
                    <a:cs typeface="Times New Roman" panose="02020603050405020304" pitchFamily="18" charset="0"/>
                  </a:rPr>
                  <a:t>.</a:t>
                </a:r>
              </a:p>
              <a:p>
                <a:pPr marL="0" indent="0" algn="ctr">
                  <a:lnSpc>
                    <a:spcPct val="115000"/>
                  </a:lnSpc>
                  <a:buFont typeface="Arial" panose="020B0604020202020204"/>
                  <a:buNone/>
                </a:pPr>
                <a:r>
                  <a:rPr lang="cs-CZ" sz="2000" b="1" i="1" kern="0" dirty="0">
                    <a:solidFill>
                      <a:schemeClr val="tx1"/>
                    </a:solidFill>
                    <a:latin typeface="Times New Roman" panose="02020603050405020304" pitchFamily="18" charset="0"/>
                    <a:cs typeface="Times New Roman" panose="02020603050405020304" pitchFamily="18" charset="0"/>
                  </a:rPr>
                  <a:t>AFC = </a:t>
                </a:r>
                <a14:m>
                  <m:oMath xmlns:m="http://schemas.openxmlformats.org/officeDocument/2006/math">
                    <m:f>
                      <m:fPr>
                        <m:ctrlPr>
                          <a:rPr lang="cs-CZ" sz="2000" b="1" i="1" kern="0" smtClean="0">
                            <a:solidFill>
                              <a:schemeClr val="tx1"/>
                            </a:solidFill>
                            <a:latin typeface="Cambria Math" panose="02040503050406030204" pitchFamily="18" charset="0"/>
                            <a:cs typeface="Times New Roman" panose="02020603050405020304" pitchFamily="18" charset="0"/>
                          </a:rPr>
                        </m:ctrlPr>
                      </m:fPr>
                      <m:num>
                        <m:r>
                          <a:rPr lang="cs-CZ" sz="2000" b="1" i="1" kern="0" smtClean="0">
                            <a:solidFill>
                              <a:schemeClr val="tx1"/>
                            </a:solidFill>
                            <a:latin typeface="Cambria Math" panose="02040503050406030204" pitchFamily="18" charset="0"/>
                            <a:cs typeface="Times New Roman" panose="02020603050405020304" pitchFamily="18" charset="0"/>
                          </a:rPr>
                          <m:t>𝑭𝑪</m:t>
                        </m:r>
                      </m:num>
                      <m:den>
                        <m:r>
                          <a:rPr lang="cs-CZ" sz="2000" b="1" i="1" kern="0" smtClean="0">
                            <a:solidFill>
                              <a:schemeClr val="tx1"/>
                            </a:solidFill>
                            <a:latin typeface="Cambria Math" panose="02040503050406030204" pitchFamily="18" charset="0"/>
                            <a:cs typeface="Times New Roman" panose="02020603050405020304" pitchFamily="18" charset="0"/>
                          </a:rPr>
                          <m:t>𝑸</m:t>
                        </m:r>
                      </m:den>
                    </m:f>
                    <m:r>
                      <a:rPr lang="cs-CZ" sz="2000" b="1" i="1" kern="0" smtClean="0">
                        <a:solidFill>
                          <a:schemeClr val="tx1"/>
                        </a:solidFill>
                        <a:latin typeface="Cambria Math" panose="02040503050406030204" pitchFamily="18" charset="0"/>
                        <a:cs typeface="Times New Roman" panose="02020603050405020304" pitchFamily="18" charset="0"/>
                      </a:rPr>
                      <m:t>=</m:t>
                    </m:r>
                    <m:f>
                      <m:fPr>
                        <m:ctrlPr>
                          <a:rPr lang="cs-CZ" sz="2000" b="1" i="1" kern="0" smtClean="0">
                            <a:solidFill>
                              <a:schemeClr val="tx1"/>
                            </a:solidFill>
                            <a:latin typeface="Cambria Math" panose="02040503050406030204" pitchFamily="18" charset="0"/>
                            <a:cs typeface="Times New Roman" panose="02020603050405020304" pitchFamily="18" charset="0"/>
                          </a:rPr>
                        </m:ctrlPr>
                      </m:fPr>
                      <m:num>
                        <m:r>
                          <a:rPr lang="cs-CZ" sz="2000" b="1" i="1" kern="0" smtClean="0">
                            <a:solidFill>
                              <a:schemeClr val="tx1"/>
                            </a:solidFill>
                            <a:latin typeface="Cambria Math" panose="02040503050406030204" pitchFamily="18" charset="0"/>
                            <a:cs typeface="Times New Roman" panose="02020603050405020304" pitchFamily="18" charset="0"/>
                          </a:rPr>
                          <m:t>𝒂</m:t>
                        </m:r>
                      </m:num>
                      <m:den>
                        <m:r>
                          <a:rPr lang="cs-CZ" sz="2000" b="1" i="1" kern="0" smtClean="0">
                            <a:solidFill>
                              <a:schemeClr val="tx1"/>
                            </a:solidFill>
                            <a:latin typeface="Cambria Math" panose="02040503050406030204" pitchFamily="18" charset="0"/>
                            <a:cs typeface="Times New Roman" panose="02020603050405020304" pitchFamily="18" charset="0"/>
                          </a:rPr>
                          <m:t>𝑸</m:t>
                        </m:r>
                      </m:den>
                    </m:f>
                  </m:oMath>
                </a14:m>
                <a:r>
                  <a:rPr lang="cs-CZ" sz="2000" b="1" i="1" kern="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cs-CZ" sz="2000" b="1" i="1" kern="0" smtClean="0">
                        <a:solidFill>
                          <a:schemeClr val="tx1"/>
                        </a:solidFill>
                        <a:latin typeface="Cambria Math" panose="02040503050406030204" pitchFamily="18" charset="0"/>
                        <a:cs typeface="Times New Roman" panose="02020603050405020304" pitchFamily="18" charset="0"/>
                      </a:rPr>
                      <m:t> </m:t>
                    </m:r>
                  </m:oMath>
                </a14:m>
                <a:endParaRPr lang="cs-CZ" sz="2000" b="1" i="1" kern="0" dirty="0">
                  <a:solidFill>
                    <a:schemeClr val="tx1"/>
                  </a:solidFill>
                  <a:latin typeface="Cambria Math" panose="02040503050406030204" pitchFamily="18" charset="0"/>
                  <a:cs typeface="Times New Roman" panose="02020603050405020304" pitchFamily="18" charset="0"/>
                </a:endParaRPr>
              </a:p>
              <a:p>
                <a:pPr marL="0" indent="0" algn="ctr">
                  <a:lnSpc>
                    <a:spcPct val="115000"/>
                  </a:lnSpc>
                  <a:buNone/>
                </a:pPr>
                <a14:m>
                  <m:oMathPara xmlns:m="http://schemas.openxmlformats.org/officeDocument/2006/math">
                    <m:oMathParaPr>
                      <m:jc m:val="centerGroup"/>
                    </m:oMathParaPr>
                    <m:oMath xmlns:m="http://schemas.openxmlformats.org/officeDocument/2006/math">
                      <m:r>
                        <a:rPr lang="cs-CZ" sz="1600" b="1" i="1" kern="0">
                          <a:solidFill>
                            <a:schemeClr val="tx1"/>
                          </a:solidFill>
                          <a:latin typeface="Cambria Math" panose="02040503050406030204" pitchFamily="18" charset="0"/>
                          <a:cs typeface="Times New Roman" panose="02020603050405020304" pitchFamily="18" charset="0"/>
                        </a:rPr>
                        <m:t>𝑨𝑽𝑪</m:t>
                      </m:r>
                      <m:r>
                        <a:rPr lang="cs-CZ" sz="1600" b="1" i="1" kern="0">
                          <a:solidFill>
                            <a:schemeClr val="tx1"/>
                          </a:solidFill>
                          <a:latin typeface="Cambria Math" panose="02040503050406030204" pitchFamily="18" charset="0"/>
                          <a:cs typeface="Times New Roman" panose="02020603050405020304" pitchFamily="18" charset="0"/>
                        </a:rPr>
                        <m:t> = </m:t>
                      </m:r>
                      <m:f>
                        <m:fPr>
                          <m:ctrlPr>
                            <a:rPr lang="cs-CZ" sz="1600" b="1" i="1" kern="0">
                              <a:solidFill>
                                <a:schemeClr val="tx1"/>
                              </a:solidFill>
                              <a:latin typeface="Cambria Math" panose="02040503050406030204" pitchFamily="18" charset="0"/>
                              <a:cs typeface="Times New Roman" panose="02020603050405020304" pitchFamily="18" charset="0"/>
                            </a:rPr>
                          </m:ctrlPr>
                        </m:fPr>
                        <m:num>
                          <m:r>
                            <a:rPr lang="cs-CZ" sz="1600" b="1" i="1" kern="0">
                              <a:solidFill>
                                <a:schemeClr val="tx1"/>
                              </a:solidFill>
                              <a:latin typeface="Cambria Math" panose="02040503050406030204" pitchFamily="18" charset="0"/>
                              <a:cs typeface="Times New Roman" panose="02020603050405020304" pitchFamily="18" charset="0"/>
                            </a:rPr>
                            <m:t>𝑽𝑪</m:t>
                          </m:r>
                        </m:num>
                        <m:den>
                          <m:r>
                            <a:rPr lang="cs-CZ" sz="1600" b="1" i="1" kern="0">
                              <a:solidFill>
                                <a:schemeClr val="tx1"/>
                              </a:solidFill>
                              <a:latin typeface="Cambria Math" panose="02040503050406030204" pitchFamily="18" charset="0"/>
                              <a:cs typeface="Times New Roman" panose="02020603050405020304" pitchFamily="18" charset="0"/>
                            </a:rPr>
                            <m:t>𝑸</m:t>
                          </m:r>
                          <m:r>
                            <a:rPr lang="cs-CZ" sz="1600" b="1" i="1" kern="0" smtClean="0">
                              <a:solidFill>
                                <a:schemeClr val="tx1"/>
                              </a:solidFill>
                              <a:latin typeface="Cambria Math" panose="02040503050406030204" pitchFamily="18" charset="0"/>
                              <a:cs typeface="Times New Roman" panose="02020603050405020304" pitchFamily="18" charset="0"/>
                            </a:rPr>
                            <m:t> </m:t>
                          </m:r>
                        </m:den>
                      </m:f>
                      <m:r>
                        <a:rPr lang="cs-CZ" sz="1600" b="1" i="1" kern="0">
                          <a:solidFill>
                            <a:schemeClr val="tx1"/>
                          </a:solidFill>
                          <a:latin typeface="Cambria Math" panose="02040503050406030204" pitchFamily="18" charset="0"/>
                          <a:cs typeface="Times New Roman" panose="02020603050405020304" pitchFamily="18" charset="0"/>
                        </a:rPr>
                        <m:t>=</m:t>
                      </m:r>
                      <m:f>
                        <m:fPr>
                          <m:ctrlPr>
                            <a:rPr lang="cs-CZ" sz="1600" b="1" i="1" kern="0">
                              <a:solidFill>
                                <a:schemeClr val="tx1"/>
                              </a:solidFill>
                              <a:latin typeface="Cambria Math" panose="02040503050406030204" pitchFamily="18" charset="0"/>
                              <a:cs typeface="Times New Roman" panose="02020603050405020304" pitchFamily="18" charset="0"/>
                            </a:rPr>
                          </m:ctrlPr>
                        </m:fPr>
                        <m:num>
                          <m:r>
                            <m:rPr>
                              <m:nor/>
                            </m:rPr>
                            <a:rPr lang="fr-FR" sz="1600" b="1" i="1" kern="0" dirty="0" smtClean="0">
                              <a:solidFill>
                                <a:schemeClr val="tx1"/>
                              </a:solidFill>
                              <a:latin typeface="Times New Roman" panose="02020603050405020304" pitchFamily="18" charset="0"/>
                              <a:cs typeface="Times New Roman" panose="02020603050405020304" pitchFamily="18" charset="0"/>
                            </a:rPr>
                            <m:t>b</m:t>
                          </m:r>
                          <m:r>
                            <m:rPr>
                              <m:nor/>
                            </m:rPr>
                            <a:rPr lang="fr-FR" sz="1600" b="1" i="1" kern="0" dirty="0" smtClean="0">
                              <a:solidFill>
                                <a:schemeClr val="tx1"/>
                              </a:solidFill>
                              <a:latin typeface="Times New Roman" panose="02020603050405020304" pitchFamily="18" charset="0"/>
                              <a:cs typeface="Times New Roman" panose="02020603050405020304" pitchFamily="18" charset="0"/>
                            </a:rPr>
                            <m:t> · </m:t>
                          </m:r>
                          <m:r>
                            <m:rPr>
                              <m:nor/>
                            </m:rPr>
                            <a:rPr lang="fr-FR" sz="1600" b="1" i="1" kern="0" dirty="0" smtClean="0">
                              <a:solidFill>
                                <a:schemeClr val="tx1"/>
                              </a:solidFill>
                              <a:latin typeface="Times New Roman" panose="02020603050405020304" pitchFamily="18" charset="0"/>
                              <a:cs typeface="Times New Roman" panose="02020603050405020304" pitchFamily="18" charset="0"/>
                            </a:rPr>
                            <m:t>Q</m:t>
                          </m:r>
                          <m:r>
                            <a:rPr lang="cs-CZ" sz="1600" b="1" i="1">
                              <a:solidFill>
                                <a:srgbClr val="FF0000"/>
                              </a:solidFill>
                              <a:latin typeface="Cambria Math" panose="02040503050406030204" pitchFamily="18" charset="0"/>
                              <a:cs typeface="Times New Roman" panose="02020603050405020304" pitchFamily="18" charset="0"/>
                            </a:rPr>
                            <m:t>−</m:t>
                          </m:r>
                          <m:r>
                            <m:rPr>
                              <m:nor/>
                            </m:rPr>
                            <a:rPr lang="fr-FR" sz="1600" b="1" i="1" kern="0" dirty="0">
                              <a:solidFill>
                                <a:schemeClr val="tx1"/>
                              </a:solidFill>
                              <a:latin typeface="Times New Roman" panose="02020603050405020304" pitchFamily="18" charset="0"/>
                              <a:cs typeface="Times New Roman" panose="02020603050405020304" pitchFamily="18" charset="0"/>
                            </a:rPr>
                            <m:t>c</m:t>
                          </m:r>
                          <m:r>
                            <m:rPr>
                              <m:nor/>
                            </m:rPr>
                            <a:rPr lang="fr-FR" sz="1600" b="1" i="1" kern="0" dirty="0">
                              <a:solidFill>
                                <a:schemeClr val="tx1"/>
                              </a:solidFill>
                              <a:latin typeface="Times New Roman" panose="02020603050405020304" pitchFamily="18" charset="0"/>
                              <a:cs typeface="Times New Roman" panose="02020603050405020304" pitchFamily="18" charset="0"/>
                            </a:rPr>
                            <m:t> · </m:t>
                          </m:r>
                          <m:sSup>
                            <m:sSupPr>
                              <m:ctrlPr>
                                <a:rPr lang="cs-CZ" sz="1600" b="1" i="1" kern="0" dirty="0">
                                  <a:solidFill>
                                    <a:schemeClr val="tx1"/>
                                  </a:solidFill>
                                  <a:latin typeface="Cambria Math" panose="02040503050406030204" pitchFamily="18" charset="0"/>
                                  <a:cs typeface="Times New Roman" panose="02020603050405020304" pitchFamily="18" charset="0"/>
                                </a:rPr>
                              </m:ctrlPr>
                            </m:sSupPr>
                            <m:e>
                              <m:r>
                                <a:rPr lang="cs-CZ" sz="1600" b="1" i="1" kern="0" dirty="0">
                                  <a:solidFill>
                                    <a:schemeClr val="tx1"/>
                                  </a:solidFill>
                                  <a:latin typeface="Cambria Math" panose="02040503050406030204" pitchFamily="18" charset="0"/>
                                  <a:cs typeface="Times New Roman" panose="02020603050405020304" pitchFamily="18" charset="0"/>
                                </a:rPr>
                                <m:t>𝑸</m:t>
                              </m:r>
                            </m:e>
                            <m:sup>
                              <m:r>
                                <a:rPr lang="cs-CZ" sz="1600" b="1" i="1" kern="0" dirty="0">
                                  <a:solidFill>
                                    <a:schemeClr val="tx1"/>
                                  </a:solidFill>
                                  <a:latin typeface="Cambria Math" panose="02040503050406030204" pitchFamily="18" charset="0"/>
                                  <a:cs typeface="Times New Roman" panose="02020603050405020304" pitchFamily="18" charset="0"/>
                                </a:rPr>
                                <m:t>𝟐</m:t>
                              </m:r>
                            </m:sup>
                          </m:sSup>
                          <m:r>
                            <m:rPr>
                              <m:nor/>
                            </m:rPr>
                            <a:rPr lang="cs-CZ" sz="1600" b="1" kern="0" dirty="0">
                              <a:solidFill>
                                <a:schemeClr val="tx1"/>
                              </a:solidFill>
                              <a:latin typeface="Cambria Math" panose="02040503050406030204" pitchFamily="18" charset="0"/>
                              <a:cs typeface="Times New Roman" panose="02020603050405020304" pitchFamily="18" charset="0"/>
                            </a:rPr>
                            <m:t> </m:t>
                          </m:r>
                          <m:r>
                            <a:rPr lang="cs-CZ" sz="1600" b="1" i="1" kern="0" dirty="0">
                              <a:solidFill>
                                <a:srgbClr val="FF0000"/>
                              </a:solidFill>
                              <a:latin typeface="Cambria Math" panose="02040503050406030204" pitchFamily="18" charset="0"/>
                              <a:cs typeface="Times New Roman" panose="02020603050405020304" pitchFamily="18" charset="0"/>
                            </a:rPr>
                            <m:t>+</m:t>
                          </m:r>
                          <m:r>
                            <a:rPr lang="cs-CZ" sz="1600" b="1" i="1" kern="0" dirty="0">
                              <a:solidFill>
                                <a:schemeClr val="tx1"/>
                              </a:solidFill>
                              <a:latin typeface="Cambria Math" panose="02040503050406030204" pitchFamily="18" charset="0"/>
                              <a:cs typeface="Times New Roman" panose="02020603050405020304" pitchFamily="18" charset="0"/>
                            </a:rPr>
                            <m:t> </m:t>
                          </m:r>
                          <m:r>
                            <a:rPr lang="cs-CZ" sz="1600" b="1" i="1" kern="0" dirty="0">
                              <a:solidFill>
                                <a:schemeClr val="tx1"/>
                              </a:solidFill>
                              <a:latin typeface="Cambria Math" panose="02040503050406030204" pitchFamily="18" charset="0"/>
                              <a:cs typeface="Times New Roman" panose="02020603050405020304" pitchFamily="18" charset="0"/>
                            </a:rPr>
                            <m:t>𝒅</m:t>
                          </m:r>
                          <m:r>
                            <a:rPr lang="cs-CZ" sz="1600" b="1" i="1" kern="0" dirty="0">
                              <a:solidFill>
                                <a:schemeClr val="tx1"/>
                              </a:solidFill>
                              <a:latin typeface="Cambria Math" panose="02040503050406030204" pitchFamily="18" charset="0"/>
                              <a:cs typeface="Times New Roman" panose="02020603050405020304" pitchFamily="18" charset="0"/>
                            </a:rPr>
                            <m:t> . </m:t>
                          </m:r>
                          <m:sSup>
                            <m:sSupPr>
                              <m:ctrlPr>
                                <a:rPr lang="cs-CZ" sz="1600" b="1" i="1" kern="0" dirty="0">
                                  <a:solidFill>
                                    <a:schemeClr val="tx1"/>
                                  </a:solidFill>
                                  <a:latin typeface="Cambria Math" panose="02040503050406030204" pitchFamily="18" charset="0"/>
                                  <a:cs typeface="Times New Roman" panose="02020603050405020304" pitchFamily="18" charset="0"/>
                                </a:rPr>
                              </m:ctrlPr>
                            </m:sSupPr>
                            <m:e>
                              <m:r>
                                <a:rPr lang="cs-CZ" sz="1600" b="1" i="1" kern="0" dirty="0" smtClean="0">
                                  <a:solidFill>
                                    <a:schemeClr val="tx1"/>
                                  </a:solidFill>
                                  <a:latin typeface="Cambria Math" panose="02040503050406030204" pitchFamily="18" charset="0"/>
                                  <a:cs typeface="Times New Roman" panose="02020603050405020304" pitchFamily="18" charset="0"/>
                                </a:rPr>
                                <m:t>𝑸</m:t>
                              </m:r>
                            </m:e>
                            <m:sup>
                              <m:r>
                                <a:rPr lang="cs-CZ" sz="1600" b="1" i="1" kern="0" dirty="0">
                                  <a:solidFill>
                                    <a:schemeClr val="tx1"/>
                                  </a:solidFill>
                                  <a:latin typeface="Cambria Math" panose="02040503050406030204" pitchFamily="18" charset="0"/>
                                  <a:cs typeface="Times New Roman" panose="02020603050405020304" pitchFamily="18" charset="0"/>
                                </a:rPr>
                                <m:t>𝟑</m:t>
                              </m:r>
                            </m:sup>
                          </m:sSup>
                        </m:num>
                        <m:den>
                          <m:r>
                            <a:rPr lang="cs-CZ" sz="1600" b="1" i="1" kern="0">
                              <a:solidFill>
                                <a:schemeClr val="tx1"/>
                              </a:solidFill>
                              <a:latin typeface="Cambria Math" panose="02040503050406030204" pitchFamily="18" charset="0"/>
                              <a:cs typeface="Times New Roman" panose="02020603050405020304" pitchFamily="18" charset="0"/>
                            </a:rPr>
                            <m:t>𝑸</m:t>
                          </m:r>
                        </m:den>
                      </m:f>
                      <m:r>
                        <m:rPr>
                          <m:nor/>
                        </m:rPr>
                        <a:rPr lang="cs-CZ" sz="1600" b="1" i="1" kern="0" smtClean="0">
                          <a:solidFill>
                            <a:schemeClr val="tx1"/>
                          </a:solidFill>
                          <a:latin typeface="Cambria Math" panose="02040503050406030204" pitchFamily="18" charset="0"/>
                          <a:cs typeface="Times New Roman" panose="02020603050405020304" pitchFamily="18" charset="0"/>
                        </a:rPr>
                        <m:t>= </m:t>
                      </m:r>
                      <m:r>
                        <m:rPr>
                          <m:nor/>
                        </m:rPr>
                        <a:rPr lang="fr-FR" sz="1600" b="1" i="1" kern="0" dirty="0">
                          <a:solidFill>
                            <a:schemeClr val="tx1"/>
                          </a:solidFill>
                          <a:latin typeface="Times New Roman" panose="02020603050405020304" pitchFamily="18" charset="0"/>
                          <a:cs typeface="Times New Roman" panose="02020603050405020304" pitchFamily="18" charset="0"/>
                        </a:rPr>
                        <m:t>b</m:t>
                      </m:r>
                      <m:r>
                        <a:rPr lang="cs-CZ" sz="1600" b="1" i="1">
                          <a:solidFill>
                            <a:srgbClr val="FF0000"/>
                          </a:solidFill>
                          <a:latin typeface="Cambria Math" panose="02040503050406030204" pitchFamily="18" charset="0"/>
                          <a:cs typeface="Times New Roman" panose="02020603050405020304" pitchFamily="18" charset="0"/>
                        </a:rPr>
                        <m:t>−</m:t>
                      </m:r>
                      <m:r>
                        <m:rPr>
                          <m:nor/>
                        </m:rPr>
                        <a:rPr lang="fr-FR" sz="1600" b="1" i="1" kern="0" dirty="0">
                          <a:solidFill>
                            <a:schemeClr val="tx1"/>
                          </a:solidFill>
                          <a:latin typeface="Times New Roman" panose="02020603050405020304" pitchFamily="18" charset="0"/>
                          <a:cs typeface="Times New Roman" panose="02020603050405020304" pitchFamily="18" charset="0"/>
                        </a:rPr>
                        <m:t>c</m:t>
                      </m:r>
                      <m:r>
                        <m:rPr>
                          <m:nor/>
                        </m:rPr>
                        <a:rPr lang="fr-FR" sz="1600" b="1" i="1" kern="0" dirty="0">
                          <a:solidFill>
                            <a:schemeClr val="tx1"/>
                          </a:solidFill>
                          <a:latin typeface="Times New Roman" panose="02020603050405020304" pitchFamily="18" charset="0"/>
                          <a:cs typeface="Times New Roman" panose="02020603050405020304" pitchFamily="18" charset="0"/>
                        </a:rPr>
                        <m:t> · </m:t>
                      </m:r>
                      <m:sSup>
                        <m:sSupPr>
                          <m:ctrlPr>
                            <a:rPr lang="cs-CZ" sz="1600" b="1" i="1" kern="0" dirty="0">
                              <a:solidFill>
                                <a:schemeClr val="tx1"/>
                              </a:solidFill>
                              <a:latin typeface="Cambria Math" panose="02040503050406030204" pitchFamily="18" charset="0"/>
                              <a:cs typeface="Times New Roman" panose="02020603050405020304" pitchFamily="18" charset="0"/>
                            </a:rPr>
                          </m:ctrlPr>
                        </m:sSupPr>
                        <m:e>
                          <m:r>
                            <a:rPr lang="cs-CZ" sz="1600" b="1" i="1" kern="0" dirty="0">
                              <a:solidFill>
                                <a:schemeClr val="tx1"/>
                              </a:solidFill>
                              <a:latin typeface="Cambria Math" panose="02040503050406030204" pitchFamily="18" charset="0"/>
                              <a:cs typeface="Times New Roman" panose="02020603050405020304" pitchFamily="18" charset="0"/>
                            </a:rPr>
                            <m:t>𝑸</m:t>
                          </m:r>
                        </m:e>
                        <m:sup>
                          <m:r>
                            <a:rPr lang="cs-CZ" sz="1600" b="1" i="1" kern="0" dirty="0">
                              <a:solidFill>
                                <a:schemeClr val="tx1"/>
                              </a:solidFill>
                              <a:latin typeface="Cambria Math" panose="02040503050406030204" pitchFamily="18" charset="0"/>
                              <a:cs typeface="Times New Roman" panose="02020603050405020304" pitchFamily="18" charset="0"/>
                            </a:rPr>
                            <m:t>𝟐</m:t>
                          </m:r>
                        </m:sup>
                      </m:sSup>
                      <m:r>
                        <m:rPr>
                          <m:nor/>
                        </m:rPr>
                        <a:rPr lang="cs-CZ" sz="1600" b="1" kern="0" dirty="0">
                          <a:solidFill>
                            <a:schemeClr val="tx1"/>
                          </a:solidFill>
                          <a:latin typeface="Cambria Math" panose="02040503050406030204" pitchFamily="18" charset="0"/>
                          <a:cs typeface="Times New Roman" panose="02020603050405020304" pitchFamily="18" charset="0"/>
                        </a:rPr>
                        <m:t> </m:t>
                      </m:r>
                      <m:r>
                        <a:rPr lang="cs-CZ" sz="1600" b="1" i="1" kern="0" dirty="0">
                          <a:solidFill>
                            <a:srgbClr val="FF0000"/>
                          </a:solidFill>
                          <a:latin typeface="Cambria Math" panose="02040503050406030204" pitchFamily="18" charset="0"/>
                          <a:cs typeface="Times New Roman" panose="02020603050405020304" pitchFamily="18" charset="0"/>
                        </a:rPr>
                        <m:t>+</m:t>
                      </m:r>
                      <m:r>
                        <a:rPr lang="cs-CZ" sz="1600" b="1" i="1" kern="0" dirty="0">
                          <a:solidFill>
                            <a:schemeClr val="tx1"/>
                          </a:solidFill>
                          <a:latin typeface="Cambria Math" panose="02040503050406030204" pitchFamily="18" charset="0"/>
                          <a:cs typeface="Times New Roman" panose="02020603050405020304" pitchFamily="18" charset="0"/>
                        </a:rPr>
                        <m:t> </m:t>
                      </m:r>
                      <m:r>
                        <a:rPr lang="cs-CZ" sz="1600" b="1" i="1" kern="0" dirty="0">
                          <a:solidFill>
                            <a:schemeClr val="tx1"/>
                          </a:solidFill>
                          <a:latin typeface="Cambria Math" panose="02040503050406030204" pitchFamily="18" charset="0"/>
                          <a:cs typeface="Times New Roman" panose="02020603050405020304" pitchFamily="18" charset="0"/>
                        </a:rPr>
                        <m:t>𝒅</m:t>
                      </m:r>
                      <m:r>
                        <a:rPr lang="cs-CZ" sz="1600" b="1" i="1" kern="0" dirty="0">
                          <a:solidFill>
                            <a:schemeClr val="tx1"/>
                          </a:solidFill>
                          <a:latin typeface="Cambria Math" panose="02040503050406030204" pitchFamily="18" charset="0"/>
                          <a:cs typeface="Times New Roman" panose="02020603050405020304" pitchFamily="18" charset="0"/>
                        </a:rPr>
                        <m:t> . </m:t>
                      </m:r>
                      <m:sSup>
                        <m:sSupPr>
                          <m:ctrlPr>
                            <a:rPr lang="cs-CZ" sz="1600" b="1" i="1" kern="0" dirty="0">
                              <a:solidFill>
                                <a:schemeClr val="tx1"/>
                              </a:solidFill>
                              <a:latin typeface="Cambria Math" panose="02040503050406030204" pitchFamily="18" charset="0"/>
                              <a:cs typeface="Times New Roman" panose="02020603050405020304" pitchFamily="18" charset="0"/>
                            </a:rPr>
                          </m:ctrlPr>
                        </m:sSupPr>
                        <m:e>
                          <m:r>
                            <a:rPr lang="cs-CZ" sz="1600" b="1" i="1" kern="0" dirty="0" smtClean="0">
                              <a:solidFill>
                                <a:schemeClr val="tx1"/>
                              </a:solidFill>
                              <a:latin typeface="Cambria Math" panose="02040503050406030204" pitchFamily="18" charset="0"/>
                              <a:cs typeface="Times New Roman" panose="02020603050405020304" pitchFamily="18" charset="0"/>
                            </a:rPr>
                            <m:t>𝑸</m:t>
                          </m:r>
                        </m:e>
                        <m:sup>
                          <m:r>
                            <a:rPr lang="cs-CZ" sz="1600" b="1" i="1" kern="0" dirty="0">
                              <a:solidFill>
                                <a:schemeClr val="tx1"/>
                              </a:solidFill>
                              <a:latin typeface="Cambria Math" panose="02040503050406030204" pitchFamily="18" charset="0"/>
                              <a:cs typeface="Times New Roman" panose="02020603050405020304" pitchFamily="18" charset="0"/>
                            </a:rPr>
                            <m:t>𝟑</m:t>
                          </m:r>
                        </m:sup>
                      </m:sSup>
                    </m:oMath>
                  </m:oMathPara>
                </a14:m>
                <a:endParaRPr lang="cs-CZ" sz="1600" b="1" i="1" kern="0" dirty="0">
                  <a:solidFill>
                    <a:schemeClr val="tx1"/>
                  </a:solidFill>
                  <a:latin typeface="Cambria Math" panose="02040503050406030204" pitchFamily="18" charset="0"/>
                  <a:cs typeface="Times New Roman" panose="02020603050405020304" pitchFamily="18" charset="0"/>
                </a:endParaRPr>
              </a:p>
              <a:p>
                <a:pPr marL="342900" algn="just">
                  <a:lnSpc>
                    <a:spcPct val="115000"/>
                  </a:lnSpc>
                </a:pPr>
                <a:endParaRPr lang="cs-CZ" sz="2000" b="1" kern="0" dirty="0">
                  <a:solidFill>
                    <a:schemeClr val="tx1"/>
                  </a:solidFill>
                  <a:latin typeface="Times New Roman" panose="02020603050405020304" pitchFamily="18" charset="0"/>
                  <a:cs typeface="Times New Roman" panose="02020603050405020304" pitchFamily="18" charset="0"/>
                </a:endParaRPr>
              </a:p>
              <a:p>
                <a:pPr marL="342900" algn="just">
                  <a:lnSpc>
                    <a:spcPct val="115000"/>
                  </a:lnSpc>
                </a:pPr>
                <a:r>
                  <a:rPr lang="cs-CZ" sz="2000" b="1" i="1" kern="0" dirty="0">
                    <a:solidFill>
                      <a:srgbClr val="FF0000"/>
                    </a:solidFill>
                    <a:latin typeface="Times New Roman" panose="02020603050405020304" pitchFamily="18" charset="0"/>
                    <a:cs typeface="Times New Roman" panose="02020603050405020304" pitchFamily="18" charset="0"/>
                  </a:rPr>
                  <a:t>𝑨𝑽𝑪 – křivka: tvar písmene „U“: nejprve klesá, po dosažení minima roste.</a:t>
                </a:r>
              </a:p>
            </p:txBody>
          </p:sp>
        </mc:Choice>
        <mc:Fallback xmlns="">
          <p:sp>
            <p:nvSpPr>
              <p:cNvPr id="7" name="Google Shape;98;p14"/>
              <p:cNvSpPr txBox="1">
                <a:spLocks noRot="1" noChangeAspect="1" noMove="1" noResize="1" noEditPoints="1" noAdjustHandles="1" noChangeArrowheads="1" noChangeShapeType="1" noTextEdit="1"/>
              </p:cNvSpPr>
              <p:nvPr/>
            </p:nvSpPr>
            <p:spPr>
              <a:xfrm>
                <a:off x="6663689" y="218280"/>
                <a:ext cx="5371371" cy="7425904"/>
              </a:xfrm>
              <a:prstGeom prst="rect">
                <a:avLst/>
              </a:prstGeom>
              <a:blipFill rotWithShape="1">
                <a:blip r:embed="rId4"/>
                <a:stretch>
                  <a:fillRect l="-12" t="-6" r="10" b="1"/>
                </a:stretch>
              </a:blipFill>
              <a:ln>
                <a:noFill/>
              </a:ln>
            </p:spPr>
            <p:txBody>
              <a:bodyPr/>
              <a:lstStyle/>
              <a:p>
                <a:r>
                  <a:rPr lang="en-US"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Title 1"/>
          <p:cNvSpPr>
            <a:spLocks noGrp="1"/>
          </p:cNvSpPr>
          <p:nvPr>
            <p:ph type="title"/>
          </p:nvPr>
        </p:nvSpPr>
        <p:spPr>
          <a:xfrm>
            <a:off x="483870" y="697230"/>
            <a:ext cx="10972800" cy="697230"/>
          </a:xfrm>
        </p:spPr>
        <p:txBody>
          <a:bodyPr>
            <a:noAutofit/>
          </a:bodyPr>
          <a:lstStyle/>
          <a:p>
            <a:r>
              <a:rPr lang="cs-CZ" sz="3200" b="1" noProof="0" dirty="0">
                <a:solidFill>
                  <a:srgbClr val="FF0000"/>
                </a:solidFill>
                <a:effectLst/>
                <a:latin typeface="Times New Roman" panose="02020603050405020304" pitchFamily="18" charset="0"/>
                <a:cs typeface="Times New Roman" panose="02020603050405020304" pitchFamily="18" charset="0"/>
              </a:rPr>
              <a:t>Náklady v podmínkách nejprve rostoucích a potom klesajících výnosů</a:t>
            </a:r>
            <a:endParaRPr lang="en-GB" sz="3200" dirty="0"/>
          </a:p>
        </p:txBody>
      </p:sp>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297180" y="1394460"/>
                <a:ext cx="11525250" cy="5086349"/>
              </a:xfrm>
              <a:prstGeom prst="rect">
                <a:avLst/>
              </a:prstGeom>
              <a:noFill/>
              <a:ln>
                <a:noFill/>
              </a:ln>
            </p:spPr>
            <p:txBody>
              <a:bodyPr spcFirstLastPara="1" wrap="square" lIns="91425" tIns="45700" rIns="91425" bIns="45700" anchor="t" anchorCtr="0">
                <a:normAutofit fontScale="85000" lnSpcReduction="10000"/>
              </a:bodyPr>
              <a:lstStyle/>
              <a:p>
                <a:pPr indent="-457200" algn="just">
                  <a:lnSpc>
                    <a:spcPct val="115000"/>
                  </a:lnSpc>
                </a:pP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PRŮMĚRNÉ NÁKLADY </a:t>
                </a:r>
                <a:r>
                  <a:rPr lang="cs-CZ" sz="2400" b="1" noProof="0" dirty="0">
                    <a:solidFill>
                      <a:schemeClr val="tx1"/>
                    </a:solidFill>
                    <a:effectLst/>
                    <a:latin typeface="Times New Roman" panose="02020603050405020304" pitchFamily="18" charset="0"/>
                    <a:cs typeface="Times New Roman" panose="02020603050405020304" pitchFamily="18" charset="0"/>
                  </a:rPr>
                  <a:t>= vertikálním součtem křivek AFC a AVC při každé úrovni výstupu:</a:t>
                </a:r>
              </a:p>
              <a:p>
                <a:pPr marL="0" indent="0" algn="ctr">
                  <a:lnSpc>
                    <a:spcPct val="115000"/>
                  </a:lnSpc>
                  <a:buNone/>
                </a:pPr>
                <a14:m>
                  <m:oMathPara xmlns:m="http://schemas.openxmlformats.org/officeDocument/2006/math">
                    <m:oMathParaPr>
                      <m:jc m:val="centerGroup"/>
                    </m:oMathParaPr>
                    <m:oMath xmlns:m="http://schemas.openxmlformats.org/officeDocument/2006/math">
                      <m:r>
                        <a:rPr lang="cs-CZ" sz="2400" b="1" i="1" noProof="0" smtClean="0">
                          <a:solidFill>
                            <a:schemeClr val="tx1"/>
                          </a:solidFill>
                          <a:effectLst/>
                          <a:latin typeface="Cambria Math" panose="02040503050406030204" pitchFamily="18" charset="0"/>
                          <a:cs typeface="Times New Roman" panose="02020603050405020304" pitchFamily="18" charset="0"/>
                        </a:rPr>
                        <m:t>𝑺𝑨𝑪</m:t>
                      </m:r>
                      <m:r>
                        <a:rPr lang="cs-CZ" sz="2400" b="1" i="1" noProof="0" smtClean="0">
                          <a:solidFill>
                            <a:schemeClr val="tx1"/>
                          </a:solidFill>
                          <a:effectLst/>
                          <a:latin typeface="Cambria Math" panose="02040503050406030204" pitchFamily="18" charset="0"/>
                          <a:cs typeface="Times New Roman" panose="02020603050405020304" pitchFamily="18" charset="0"/>
                        </a:rPr>
                        <m:t> = </m:t>
                      </m:r>
                      <m:f>
                        <m:fPr>
                          <m:ctrlPr>
                            <a:rPr lang="cs-CZ" sz="2400" b="1" i="1" noProof="0" smtClean="0">
                              <a:solidFill>
                                <a:schemeClr val="tx1"/>
                              </a:solidFill>
                              <a:effectLst/>
                              <a:latin typeface="Cambria Math" panose="02040503050406030204" pitchFamily="18" charset="0"/>
                              <a:cs typeface="Times New Roman" panose="02020603050405020304" pitchFamily="18" charset="0"/>
                            </a:rPr>
                          </m:ctrlPr>
                        </m:fPr>
                        <m:num>
                          <m:r>
                            <a:rPr lang="cs-CZ" sz="2400" b="1" i="1" noProof="0" smtClean="0">
                              <a:solidFill>
                                <a:schemeClr val="tx1"/>
                              </a:solidFill>
                              <a:effectLst/>
                              <a:latin typeface="Cambria Math" panose="02040503050406030204" pitchFamily="18" charset="0"/>
                              <a:cs typeface="Times New Roman" panose="02020603050405020304" pitchFamily="18" charset="0"/>
                            </a:rPr>
                            <m:t>𝑺𝑻𝑪</m:t>
                          </m:r>
                        </m:num>
                        <m:den>
                          <m:r>
                            <a:rPr lang="cs-CZ" sz="2400" b="1" i="1" noProof="0" smtClean="0">
                              <a:solidFill>
                                <a:schemeClr val="tx1"/>
                              </a:solidFill>
                              <a:effectLst/>
                              <a:latin typeface="Cambria Math" panose="02040503050406030204" pitchFamily="18" charset="0"/>
                              <a:cs typeface="Times New Roman" panose="02020603050405020304" pitchFamily="18" charset="0"/>
                            </a:rPr>
                            <m:t>𝑸</m:t>
                          </m:r>
                        </m:den>
                      </m:f>
                      <m:r>
                        <a:rPr lang="cs-CZ" sz="2400" b="1" i="1" noProof="0" smtClean="0">
                          <a:solidFill>
                            <a:schemeClr val="tx1"/>
                          </a:solidFill>
                          <a:effectLst/>
                          <a:latin typeface="Cambria Math" panose="02040503050406030204" pitchFamily="18" charset="0"/>
                          <a:cs typeface="Times New Roman" panose="02020603050405020304" pitchFamily="18" charset="0"/>
                        </a:rPr>
                        <m:t>=</m:t>
                      </m:r>
                      <m:f>
                        <m:fPr>
                          <m:ctrlPr>
                            <a:rPr lang="cs-CZ" sz="2400" b="1" i="1" noProof="0" smtClean="0">
                              <a:solidFill>
                                <a:schemeClr val="tx1"/>
                              </a:solidFill>
                              <a:effectLst/>
                              <a:latin typeface="Cambria Math" panose="02040503050406030204" pitchFamily="18" charset="0"/>
                              <a:cs typeface="Times New Roman" panose="02020603050405020304" pitchFamily="18" charset="0"/>
                            </a:rPr>
                          </m:ctrlPr>
                        </m:fPr>
                        <m:num>
                          <m:r>
                            <m:rPr>
                              <m:nor/>
                            </m:rPr>
                            <a:rPr lang="cs-CZ" sz="2400" b="1" i="1" dirty="0">
                              <a:solidFill>
                                <a:schemeClr val="tx1"/>
                              </a:solidFill>
                              <a:latin typeface="Times New Roman" panose="02020603050405020304" pitchFamily="18" charset="0"/>
                              <a:cs typeface="Times New Roman" panose="02020603050405020304" pitchFamily="18" charset="0"/>
                            </a:rPr>
                            <m:t>a</m:t>
                          </m:r>
                          <m:r>
                            <m:rPr>
                              <m:nor/>
                            </m:rPr>
                            <a:rPr lang="cs-CZ" sz="2400" b="1" i="1" dirty="0" smtClean="0">
                              <a:solidFill>
                                <a:schemeClr val="tx1"/>
                              </a:solidFill>
                              <a:latin typeface="Times New Roman" panose="02020603050405020304" pitchFamily="18" charset="0"/>
                              <a:cs typeface="Times New Roman" panose="02020603050405020304" pitchFamily="18" charset="0"/>
                            </a:rPr>
                            <m:t> + </m:t>
                          </m:r>
                          <m:r>
                            <m:rPr>
                              <m:nor/>
                            </m:rPr>
                            <a:rPr lang="fr-FR" sz="2400" b="1" i="1" dirty="0">
                              <a:solidFill>
                                <a:schemeClr val="tx1"/>
                              </a:solidFill>
                              <a:latin typeface="Times New Roman" panose="02020603050405020304" pitchFamily="18" charset="0"/>
                              <a:cs typeface="Times New Roman" panose="02020603050405020304" pitchFamily="18" charset="0"/>
                            </a:rPr>
                            <m:t>b</m:t>
                          </m:r>
                          <m:r>
                            <m:rPr>
                              <m:nor/>
                            </m:rPr>
                            <a:rPr lang="fr-FR" sz="2400" b="1" i="1" dirty="0">
                              <a:solidFill>
                                <a:schemeClr val="tx1"/>
                              </a:solidFill>
                              <a:latin typeface="Times New Roman" panose="02020603050405020304" pitchFamily="18" charset="0"/>
                              <a:cs typeface="Times New Roman" panose="02020603050405020304" pitchFamily="18" charset="0"/>
                            </a:rPr>
                            <m:t> · </m:t>
                          </m:r>
                          <m:r>
                            <m:rPr>
                              <m:nor/>
                            </m:rPr>
                            <a:rPr lang="fr-FR" sz="2400" b="1" i="1" dirty="0">
                              <a:solidFill>
                                <a:schemeClr val="tx1"/>
                              </a:solidFill>
                              <a:latin typeface="Times New Roman" panose="02020603050405020304" pitchFamily="18" charset="0"/>
                              <a:cs typeface="Times New Roman" panose="02020603050405020304" pitchFamily="18" charset="0"/>
                            </a:rPr>
                            <m:t>Q</m:t>
                          </m:r>
                          <m:r>
                            <a:rPr lang="cs-CZ" sz="2400" b="1" i="1" smtClean="0">
                              <a:solidFill>
                                <a:srgbClr val="FF0000"/>
                              </a:solidFill>
                              <a:latin typeface="Cambria Math" panose="02040503050406030204" pitchFamily="18" charset="0"/>
                              <a:cs typeface="Times New Roman" panose="02020603050405020304" pitchFamily="18" charset="0"/>
                            </a:rPr>
                            <m:t>−</m:t>
                          </m:r>
                          <m:r>
                            <m:rPr>
                              <m:nor/>
                            </m:rPr>
                            <a:rPr lang="fr-FR" sz="2400" b="1" i="1" dirty="0">
                              <a:solidFill>
                                <a:schemeClr val="tx1"/>
                              </a:solidFill>
                              <a:latin typeface="Times New Roman" panose="02020603050405020304" pitchFamily="18" charset="0"/>
                              <a:cs typeface="Times New Roman" panose="02020603050405020304" pitchFamily="18" charset="0"/>
                            </a:rPr>
                            <m:t>c</m:t>
                          </m:r>
                          <m:r>
                            <m:rPr>
                              <m:nor/>
                            </m:rPr>
                            <a:rPr lang="fr-FR" sz="2400" b="1" i="1" dirty="0">
                              <a:solidFill>
                                <a:schemeClr val="tx1"/>
                              </a:solidFill>
                              <a:latin typeface="Times New Roman" panose="02020603050405020304" pitchFamily="18" charset="0"/>
                              <a:cs typeface="Times New Roman" panose="02020603050405020304" pitchFamily="18" charset="0"/>
                            </a:rPr>
                            <m:t> · </m:t>
                          </m:r>
                          <m:sSup>
                            <m:sSupPr>
                              <m:ctrlPr>
                                <a:rPr lang="cs-CZ" sz="2400" b="1" i="1" dirty="0">
                                  <a:solidFill>
                                    <a:schemeClr val="tx1"/>
                                  </a:solidFill>
                                  <a:latin typeface="Cambria Math" panose="02040503050406030204" pitchFamily="18" charset="0"/>
                                  <a:cs typeface="Times New Roman" panose="02020603050405020304" pitchFamily="18" charset="0"/>
                                </a:rPr>
                              </m:ctrlPr>
                            </m:sSupPr>
                            <m:e>
                              <m:r>
                                <a:rPr lang="cs-CZ" sz="2400" b="1" i="1" dirty="0">
                                  <a:solidFill>
                                    <a:schemeClr val="tx1"/>
                                  </a:solidFill>
                                  <a:latin typeface="Cambria Math" panose="02040503050406030204" pitchFamily="18" charset="0"/>
                                  <a:cs typeface="Times New Roman" panose="02020603050405020304" pitchFamily="18" charset="0"/>
                                </a:rPr>
                                <m:t>𝑸</m:t>
                              </m:r>
                            </m:e>
                            <m:sup>
                              <m:r>
                                <a:rPr lang="cs-CZ" sz="2400" b="1" i="1" dirty="0">
                                  <a:solidFill>
                                    <a:schemeClr val="tx1"/>
                                  </a:solidFill>
                                  <a:latin typeface="Cambria Math" panose="02040503050406030204" pitchFamily="18" charset="0"/>
                                  <a:cs typeface="Times New Roman" panose="02020603050405020304" pitchFamily="18" charset="0"/>
                                </a:rPr>
                                <m:t>𝟐</m:t>
                              </m:r>
                            </m:sup>
                          </m:sSup>
                          <m:r>
                            <m:rPr>
                              <m:nor/>
                            </m:rPr>
                            <a:rPr lang="cs-CZ" sz="2400" b="1" dirty="0">
                              <a:solidFill>
                                <a:schemeClr val="tx1"/>
                              </a:solidFill>
                              <a:latin typeface="Cambria Math" panose="02040503050406030204" pitchFamily="18" charset="0"/>
                              <a:cs typeface="Times New Roman" panose="02020603050405020304" pitchFamily="18" charset="0"/>
                            </a:rPr>
                            <m:t> </m:t>
                          </m:r>
                          <m:r>
                            <a:rPr lang="cs-CZ" sz="2400" b="1" i="1" dirty="0">
                              <a:solidFill>
                                <a:srgbClr val="FF0000"/>
                              </a:solidFill>
                              <a:latin typeface="Cambria Math" panose="02040503050406030204" pitchFamily="18" charset="0"/>
                              <a:cs typeface="Times New Roman" panose="02020603050405020304" pitchFamily="18" charset="0"/>
                            </a:rPr>
                            <m:t>+</m:t>
                          </m:r>
                          <m:r>
                            <a:rPr lang="cs-CZ" sz="2400" b="1" i="1" dirty="0">
                              <a:solidFill>
                                <a:schemeClr val="tx1"/>
                              </a:solidFill>
                              <a:latin typeface="Cambria Math" panose="02040503050406030204" pitchFamily="18" charset="0"/>
                              <a:cs typeface="Times New Roman" panose="02020603050405020304" pitchFamily="18" charset="0"/>
                            </a:rPr>
                            <m:t> </m:t>
                          </m:r>
                          <m:r>
                            <a:rPr lang="cs-CZ" sz="2400" b="1" i="1" dirty="0">
                              <a:solidFill>
                                <a:schemeClr val="tx1"/>
                              </a:solidFill>
                              <a:latin typeface="Cambria Math" panose="02040503050406030204" pitchFamily="18" charset="0"/>
                              <a:cs typeface="Times New Roman" panose="02020603050405020304" pitchFamily="18" charset="0"/>
                            </a:rPr>
                            <m:t>𝒅</m:t>
                          </m:r>
                          <m:r>
                            <a:rPr lang="cs-CZ" sz="2400" b="1" i="1" dirty="0">
                              <a:solidFill>
                                <a:schemeClr val="tx1"/>
                              </a:solidFill>
                              <a:latin typeface="Cambria Math" panose="02040503050406030204" pitchFamily="18" charset="0"/>
                              <a:cs typeface="Times New Roman" panose="02020603050405020304" pitchFamily="18" charset="0"/>
                            </a:rPr>
                            <m:t> . </m:t>
                          </m:r>
                          <m:sSup>
                            <m:sSupPr>
                              <m:ctrlPr>
                                <a:rPr lang="cs-CZ" sz="2400" b="1" i="1" dirty="0">
                                  <a:solidFill>
                                    <a:schemeClr val="tx1"/>
                                  </a:solidFill>
                                  <a:latin typeface="Cambria Math" panose="02040503050406030204" pitchFamily="18" charset="0"/>
                                  <a:cs typeface="Times New Roman" panose="02020603050405020304" pitchFamily="18" charset="0"/>
                                </a:rPr>
                              </m:ctrlPr>
                            </m:sSupPr>
                            <m:e>
                              <m:r>
                                <a:rPr lang="cs-CZ" sz="2400" b="1" i="1" dirty="0" smtClean="0">
                                  <a:solidFill>
                                    <a:schemeClr val="tx1"/>
                                  </a:solidFill>
                                  <a:latin typeface="Cambria Math" panose="02040503050406030204" pitchFamily="18" charset="0"/>
                                  <a:cs typeface="Times New Roman" panose="02020603050405020304" pitchFamily="18" charset="0"/>
                                </a:rPr>
                                <m:t>𝑸</m:t>
                              </m:r>
                            </m:e>
                            <m:sup>
                              <m:r>
                                <a:rPr lang="cs-CZ" sz="2400" b="1" i="1" dirty="0">
                                  <a:solidFill>
                                    <a:schemeClr val="tx1"/>
                                  </a:solidFill>
                                  <a:latin typeface="Cambria Math" panose="02040503050406030204" pitchFamily="18" charset="0"/>
                                  <a:cs typeface="Times New Roman" panose="02020603050405020304" pitchFamily="18" charset="0"/>
                                </a:rPr>
                                <m:t>𝟑</m:t>
                              </m:r>
                            </m:sup>
                          </m:sSup>
                        </m:num>
                        <m:den>
                          <m:r>
                            <a:rPr lang="cs-CZ" sz="2400" b="1" i="1" noProof="0" smtClean="0">
                              <a:solidFill>
                                <a:schemeClr val="tx1"/>
                              </a:solidFill>
                              <a:effectLst/>
                              <a:latin typeface="Cambria Math" panose="02040503050406030204" pitchFamily="18" charset="0"/>
                              <a:cs typeface="Times New Roman" panose="02020603050405020304" pitchFamily="18" charset="0"/>
                            </a:rPr>
                            <m:t>𝑸</m:t>
                          </m:r>
                        </m:den>
                      </m:f>
                      <m:r>
                        <a:rPr lang="cs-CZ" sz="2400" b="1" i="1" noProof="0" smtClean="0">
                          <a:solidFill>
                            <a:schemeClr val="tx1"/>
                          </a:solidFill>
                          <a:effectLst/>
                          <a:latin typeface="Cambria Math" panose="02040503050406030204" pitchFamily="18" charset="0"/>
                          <a:cs typeface="Times New Roman" panose="02020603050405020304" pitchFamily="18" charset="0"/>
                        </a:rPr>
                        <m:t>=</m:t>
                      </m:r>
                      <m:f>
                        <m:fPr>
                          <m:ctrlPr>
                            <a:rPr lang="cs-CZ" sz="2400" b="1" i="1">
                              <a:solidFill>
                                <a:schemeClr val="tx1"/>
                              </a:solidFill>
                              <a:latin typeface="Cambria Math" panose="02040503050406030204" pitchFamily="18" charset="0"/>
                              <a:cs typeface="Times New Roman" panose="02020603050405020304" pitchFamily="18" charset="0"/>
                            </a:rPr>
                          </m:ctrlPr>
                        </m:fPr>
                        <m:num>
                          <m:r>
                            <a:rPr lang="cs-CZ" sz="2400" b="1" i="1" smtClean="0">
                              <a:solidFill>
                                <a:schemeClr val="tx1"/>
                              </a:solidFill>
                              <a:latin typeface="Cambria Math" panose="02040503050406030204" pitchFamily="18" charset="0"/>
                              <a:cs typeface="Times New Roman" panose="02020603050405020304" pitchFamily="18" charset="0"/>
                            </a:rPr>
                            <m:t>𝒂</m:t>
                          </m:r>
                        </m:num>
                        <m:den>
                          <m:r>
                            <a:rPr lang="cs-CZ" sz="2400" b="1" i="1">
                              <a:solidFill>
                                <a:schemeClr val="tx1"/>
                              </a:solidFill>
                              <a:latin typeface="Cambria Math" panose="02040503050406030204" pitchFamily="18" charset="0"/>
                              <a:cs typeface="Times New Roman" panose="02020603050405020304" pitchFamily="18" charset="0"/>
                            </a:rPr>
                            <m:t>𝑸</m:t>
                          </m:r>
                        </m:den>
                      </m:f>
                      <m:r>
                        <a:rPr lang="cs-CZ" sz="2400" b="1" i="1" smtClean="0">
                          <a:solidFill>
                            <a:schemeClr val="tx1"/>
                          </a:solidFill>
                          <a:latin typeface="Cambria Math" panose="02040503050406030204" pitchFamily="18" charset="0"/>
                          <a:cs typeface="Times New Roman" panose="02020603050405020304" pitchFamily="18" charset="0"/>
                        </a:rPr>
                        <m:t>+</m:t>
                      </m:r>
                      <m:r>
                        <a:rPr lang="cs-CZ" sz="2400" b="1" i="1" smtClean="0">
                          <a:solidFill>
                            <a:schemeClr val="tx1"/>
                          </a:solidFill>
                          <a:latin typeface="Cambria Math" panose="02040503050406030204" pitchFamily="18" charset="0"/>
                          <a:cs typeface="Times New Roman" panose="02020603050405020304" pitchFamily="18" charset="0"/>
                        </a:rPr>
                        <m:t>𝒃</m:t>
                      </m:r>
                      <m:r>
                        <a:rPr lang="cs-CZ" sz="2400" b="1" i="1" smtClean="0">
                          <a:solidFill>
                            <a:srgbClr val="FF0000"/>
                          </a:solidFill>
                          <a:latin typeface="Cambria Math" panose="02040503050406030204" pitchFamily="18" charset="0"/>
                          <a:cs typeface="Times New Roman" panose="02020603050405020304" pitchFamily="18" charset="0"/>
                        </a:rPr>
                        <m:t>−</m:t>
                      </m:r>
                      <m:r>
                        <a:rPr lang="cs-CZ" sz="2400" b="1" i="1" smtClean="0">
                          <a:solidFill>
                            <a:schemeClr val="tx1"/>
                          </a:solidFill>
                          <a:latin typeface="Cambria Math" panose="02040503050406030204" pitchFamily="18" charset="0"/>
                          <a:cs typeface="Times New Roman" panose="02020603050405020304" pitchFamily="18" charset="0"/>
                        </a:rPr>
                        <m:t>𝒄</m:t>
                      </m:r>
                      <m:r>
                        <a:rPr lang="cs-CZ" sz="2400" b="1" i="1" smtClean="0">
                          <a:solidFill>
                            <a:schemeClr val="tx1"/>
                          </a:solidFill>
                          <a:latin typeface="Cambria Math" panose="02040503050406030204" pitchFamily="18" charset="0"/>
                          <a:cs typeface="Times New Roman" panose="02020603050405020304" pitchFamily="18" charset="0"/>
                        </a:rPr>
                        <m:t>.</m:t>
                      </m:r>
                      <m:r>
                        <a:rPr lang="cs-CZ" sz="2400" b="1" i="1" smtClean="0">
                          <a:solidFill>
                            <a:schemeClr val="tx1"/>
                          </a:solidFill>
                          <a:latin typeface="Cambria Math" panose="02040503050406030204" pitchFamily="18" charset="0"/>
                          <a:cs typeface="Times New Roman" panose="02020603050405020304" pitchFamily="18" charset="0"/>
                        </a:rPr>
                        <m:t>𝑸</m:t>
                      </m:r>
                      <m:r>
                        <a:rPr lang="cs-CZ" sz="2400" b="1" i="1" smtClean="0">
                          <a:solidFill>
                            <a:srgbClr val="FF0000"/>
                          </a:solidFill>
                          <a:latin typeface="Cambria Math" panose="02040503050406030204" pitchFamily="18" charset="0"/>
                          <a:cs typeface="Times New Roman" panose="02020603050405020304" pitchFamily="18" charset="0"/>
                        </a:rPr>
                        <m:t>+</m:t>
                      </m:r>
                      <m:r>
                        <a:rPr lang="cs-CZ" sz="2400" b="1" i="1" dirty="0">
                          <a:solidFill>
                            <a:schemeClr val="tx1"/>
                          </a:solidFill>
                          <a:latin typeface="Cambria Math" panose="02040503050406030204" pitchFamily="18" charset="0"/>
                          <a:cs typeface="Times New Roman" panose="02020603050405020304" pitchFamily="18" charset="0"/>
                        </a:rPr>
                        <m:t>𝒅</m:t>
                      </m:r>
                      <m:r>
                        <a:rPr lang="cs-CZ" sz="2400" b="1" i="1" dirty="0">
                          <a:solidFill>
                            <a:schemeClr val="tx1"/>
                          </a:solidFill>
                          <a:latin typeface="Cambria Math" panose="02040503050406030204" pitchFamily="18" charset="0"/>
                          <a:cs typeface="Times New Roman" panose="02020603050405020304" pitchFamily="18" charset="0"/>
                        </a:rPr>
                        <m:t> . </m:t>
                      </m:r>
                      <m:sSup>
                        <m:sSupPr>
                          <m:ctrlPr>
                            <a:rPr lang="cs-CZ" sz="2400" b="1" i="1" dirty="0">
                              <a:solidFill>
                                <a:schemeClr val="tx1"/>
                              </a:solidFill>
                              <a:latin typeface="Cambria Math" panose="02040503050406030204" pitchFamily="18" charset="0"/>
                              <a:cs typeface="Times New Roman" panose="02020603050405020304" pitchFamily="18" charset="0"/>
                            </a:rPr>
                          </m:ctrlPr>
                        </m:sSupPr>
                        <m:e>
                          <m:r>
                            <a:rPr lang="cs-CZ" sz="2400" b="1" i="1" dirty="0">
                              <a:solidFill>
                                <a:schemeClr val="tx1"/>
                              </a:solidFill>
                              <a:latin typeface="Cambria Math" panose="02040503050406030204" pitchFamily="18" charset="0"/>
                              <a:cs typeface="Times New Roman" panose="02020603050405020304" pitchFamily="18" charset="0"/>
                            </a:rPr>
                            <m:t>𝑸</m:t>
                          </m:r>
                        </m:e>
                        <m:sup>
                          <m:r>
                            <a:rPr lang="cs-CZ" sz="2400" b="1" i="1" dirty="0" smtClean="0">
                              <a:solidFill>
                                <a:schemeClr val="tx1"/>
                              </a:solidFill>
                              <a:latin typeface="Cambria Math" panose="02040503050406030204" pitchFamily="18" charset="0"/>
                              <a:cs typeface="Times New Roman" panose="02020603050405020304" pitchFamily="18" charset="0"/>
                            </a:rPr>
                            <m:t>𝟐</m:t>
                          </m:r>
                        </m:sup>
                      </m:sSup>
                    </m:oMath>
                  </m:oMathPara>
                </a14:m>
                <a:endParaRPr lang="cs-CZ" sz="2400" b="1" noProof="0" dirty="0">
                  <a:solidFill>
                    <a:schemeClr val="tx1"/>
                  </a:solidFill>
                  <a:effectLst/>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Ø"/>
                </a:pPr>
                <a:r>
                  <a:rPr lang="cs-CZ" sz="2400" b="1" noProof="0" dirty="0">
                    <a:solidFill>
                      <a:srgbClr val="FF0000"/>
                    </a:solidFill>
                    <a:effectLst/>
                    <a:latin typeface="Times New Roman" panose="02020603050405020304" pitchFamily="18" charset="0"/>
                    <a:cs typeface="Times New Roman" panose="02020603050405020304" pitchFamily="18" charset="0"/>
                  </a:rPr>
                  <a:t>Minimum AC při větším výstupu, než minimum AVC</a:t>
                </a:r>
                <a:r>
                  <a:rPr lang="cs-CZ" sz="2400" b="1" noProof="0" dirty="0">
                    <a:solidFill>
                      <a:schemeClr val="tx1"/>
                    </a:solidFill>
                    <a:effectLst/>
                    <a:latin typeface="Times New Roman" panose="02020603050405020304" pitchFamily="18" charset="0"/>
                    <a:cs typeface="Times New Roman" panose="02020603050405020304" pitchFamily="18" charset="0"/>
                  </a:rPr>
                  <a:t>: křivka </a:t>
                </a:r>
                <a:r>
                  <a:rPr lang="cs-CZ" sz="2400" b="1" dirty="0">
                    <a:solidFill>
                      <a:schemeClr val="tx1"/>
                    </a:solidFill>
                    <a:latin typeface="Times New Roman" panose="02020603050405020304" pitchFamily="18" charset="0"/>
                    <a:cs typeface="Times New Roman" panose="02020603050405020304" pitchFamily="18" charset="0"/>
                  </a:rPr>
                  <a:t>S</a:t>
                </a:r>
                <a:r>
                  <a:rPr lang="cs-CZ" sz="2400" b="1" noProof="0" dirty="0">
                    <a:solidFill>
                      <a:schemeClr val="tx1"/>
                    </a:solidFill>
                    <a:effectLst/>
                    <a:latin typeface="Times New Roman" panose="02020603050405020304" pitchFamily="18" charset="0"/>
                    <a:cs typeface="Times New Roman" panose="02020603050405020304" pitchFamily="18" charset="0"/>
                  </a:rPr>
                  <a:t>AC klesá i po dosažení minima u AVC – pokles AFC převažuje již rostoucí AVC</a:t>
                </a:r>
                <a:r>
                  <a:rPr lang="cs-CZ" sz="2400" b="1" dirty="0">
                    <a:solidFill>
                      <a:schemeClr val="tx1"/>
                    </a:solidFill>
                    <a:latin typeface="Times New Roman" panose="02020603050405020304" pitchFamily="18" charset="0"/>
                    <a:cs typeface="Times New Roman" panose="02020603050405020304" pitchFamily="18" charset="0"/>
                  </a:rPr>
                  <a:t>; </a:t>
                </a:r>
                <a:r>
                  <a:rPr lang="cs-CZ" sz="2400" b="1" noProof="0" dirty="0">
                    <a:solidFill>
                      <a:schemeClr val="tx1"/>
                    </a:solidFill>
                    <a:effectLst/>
                    <a:latin typeface="Times New Roman" panose="02020603050405020304" pitchFamily="18" charset="0"/>
                    <a:cs typeface="Times New Roman" panose="02020603050405020304" pitchFamily="18" charset="0"/>
                  </a:rPr>
                  <a:t>…další růst výstupu – převáží růst AVC nad poklesem AFC </a:t>
                </a:r>
                <a14:m>
                  <m:oMath xmlns:m="http://schemas.openxmlformats.org/officeDocument/2006/math">
                    <m:r>
                      <a:rPr lang="cs-CZ" sz="2400" b="1" i="0" smtClean="0">
                        <a:solidFill>
                          <a:schemeClr val="tx1"/>
                        </a:solidFill>
                        <a:latin typeface="Cambria Math" panose="02040503050406030204" pitchFamily="18" charset="0"/>
                        <a:cs typeface="Times New Roman" panose="02020603050405020304" pitchFamily="18" charset="0"/>
                      </a:rPr>
                      <m:t>=</m:t>
                    </m:r>
                    <m:r>
                      <a:rPr lang="cs-CZ" sz="2400" b="1" i="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&gt;</m:t>
                    </m:r>
                    <m:r>
                      <a:rPr lang="cs-CZ" sz="24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cs-CZ" sz="2400" b="1" noProof="0" dirty="0">
                    <a:solidFill>
                      <a:schemeClr val="tx1"/>
                    </a:solidFill>
                    <a:effectLst/>
                    <a:latin typeface="Times New Roman" panose="02020603050405020304" pitchFamily="18" charset="0"/>
                    <a:cs typeface="Times New Roman" panose="02020603050405020304" pitchFamily="18" charset="0"/>
                  </a:rPr>
                  <a:t>růst SAC.</a:t>
                </a:r>
              </a:p>
              <a:p>
                <a:pPr marL="342900" algn="just">
                  <a:lnSpc>
                    <a:spcPct val="115000"/>
                  </a:lnSpc>
                </a:pP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MEZNÍ NÁKLADY </a:t>
                </a:r>
              </a:p>
              <a:p>
                <a:pPr marL="0" indent="2778125" algn="just">
                  <a:lnSpc>
                    <a:spcPct val="115000"/>
                  </a:lnSpc>
                  <a:buNone/>
                </a:pPr>
                <a14:m>
                  <m:oMath xmlns:m="http://schemas.openxmlformats.org/officeDocument/2006/math">
                    <m:r>
                      <a:rPr lang="cs-CZ" sz="2400" b="1" i="1" noProof="0" smtClean="0">
                        <a:solidFill>
                          <a:schemeClr val="tx1"/>
                        </a:solidFill>
                        <a:effectLst/>
                        <a:latin typeface="Cambria Math" panose="02040503050406030204" pitchFamily="18" charset="0"/>
                        <a:cs typeface="Times New Roman" panose="02020603050405020304" pitchFamily="18" charset="0"/>
                      </a:rPr>
                      <m:t>𝑺𝑴𝑪</m:t>
                    </m:r>
                    <m:r>
                      <a:rPr lang="cs-CZ" sz="2400" b="1" i="1" noProof="0" smtClean="0">
                        <a:solidFill>
                          <a:schemeClr val="tx1"/>
                        </a:solidFill>
                        <a:effectLst/>
                        <a:latin typeface="Cambria Math" panose="02040503050406030204" pitchFamily="18" charset="0"/>
                        <a:cs typeface="Times New Roman" panose="02020603050405020304" pitchFamily="18" charset="0"/>
                      </a:rPr>
                      <m:t> = </m:t>
                    </m:r>
                    <m:f>
                      <m:fPr>
                        <m:ctrlPr>
                          <a:rPr lang="cs-CZ" sz="2400" b="1" i="1" noProof="0" smtClean="0">
                            <a:solidFill>
                              <a:schemeClr val="tx1"/>
                            </a:solidFill>
                            <a:effectLst/>
                            <a:latin typeface="Cambria Math" panose="02040503050406030204" pitchFamily="18" charset="0"/>
                            <a:cs typeface="Times New Roman" panose="02020603050405020304" pitchFamily="18" charset="0"/>
                          </a:rPr>
                        </m:ctrlPr>
                      </m:fPr>
                      <m:num>
                        <m:r>
                          <a:rPr lang="cs-CZ" sz="2400" b="1" i="1" noProof="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𝜹</m:t>
                        </m:r>
                        <m:r>
                          <a:rPr lang="cs-CZ" sz="2400" b="1" i="1" noProof="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𝑻𝑪</m:t>
                        </m:r>
                      </m:num>
                      <m:den>
                        <m:r>
                          <a:rPr lang="cs-CZ" sz="2400" b="1" i="1" noProof="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𝜹</m:t>
                        </m:r>
                        <m:r>
                          <a:rPr lang="cs-CZ" sz="2400" b="1" i="1" noProof="0" smtClean="0">
                            <a:solidFill>
                              <a:schemeClr val="tx1"/>
                            </a:solidFill>
                            <a:effectLst/>
                            <a:latin typeface="Cambria Math" panose="02040503050406030204" pitchFamily="18" charset="0"/>
                            <a:cs typeface="Times New Roman" panose="02020603050405020304" pitchFamily="18" charset="0"/>
                          </a:rPr>
                          <m:t>𝑸</m:t>
                        </m:r>
                      </m:den>
                    </m:f>
                  </m:oMath>
                </a14:m>
                <a:r>
                  <a:rPr lang="cs-CZ" sz="2400" b="1" noProof="0" dirty="0">
                    <a:solidFill>
                      <a:schemeClr val="tx1"/>
                    </a:solidFill>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cs-CZ" sz="2400" b="1" i="1">
                            <a:solidFill>
                              <a:schemeClr val="tx1"/>
                            </a:solidFill>
                            <a:latin typeface="Cambria Math" panose="02040503050406030204" pitchFamily="18" charset="0"/>
                            <a:cs typeface="Times New Roman" panose="02020603050405020304" pitchFamily="18" charset="0"/>
                          </a:rPr>
                        </m:ctrlPr>
                      </m:fPr>
                      <m:num>
                        <m:r>
                          <a:rPr lang="cs-CZ" sz="24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𝜹</m:t>
                        </m:r>
                        <m:r>
                          <a:rPr 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𝑽</m:t>
                        </m:r>
                        <m:r>
                          <a:rPr lang="cs-CZ" sz="24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𝑪</m:t>
                        </m:r>
                      </m:num>
                      <m:den>
                        <m:r>
                          <a:rPr lang="cs-CZ" sz="24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𝜹</m:t>
                        </m:r>
                        <m:r>
                          <a:rPr lang="cs-CZ" sz="2400" b="1" i="1">
                            <a:solidFill>
                              <a:schemeClr val="tx1"/>
                            </a:solidFill>
                            <a:latin typeface="Cambria Math" panose="02040503050406030204" pitchFamily="18" charset="0"/>
                            <a:cs typeface="Times New Roman" panose="02020603050405020304" pitchFamily="18" charset="0"/>
                          </a:rPr>
                          <m:t>𝑸</m:t>
                        </m:r>
                      </m:den>
                    </m:f>
                  </m:oMath>
                </a14:m>
                <a:r>
                  <a:rPr lang="cs-CZ" sz="2400" b="1" i="1" noProof="0" dirty="0">
                    <a:solidFill>
                      <a:schemeClr val="tx1"/>
                    </a:solidFill>
                    <a:effectLst/>
                    <a:latin typeface="Times New Roman" panose="02020603050405020304" pitchFamily="18" charset="0"/>
                    <a:cs typeface="Times New Roman" panose="02020603050405020304" pitchFamily="18" charset="0"/>
                  </a:rPr>
                  <a:t> </a:t>
                </a:r>
                <a14:m>
                  <m:oMath xmlns:m="http://schemas.openxmlformats.org/officeDocument/2006/math">
                    <m:r>
                      <a:rPr lang="cs-CZ" sz="2400" b="1" i="1" smtClean="0">
                        <a:solidFill>
                          <a:schemeClr val="tx1"/>
                        </a:solidFill>
                        <a:latin typeface="Cambria Math" panose="02040503050406030204" pitchFamily="18" charset="0"/>
                        <a:cs typeface="Times New Roman" panose="02020603050405020304" pitchFamily="18" charset="0"/>
                      </a:rPr>
                      <m:t>=</m:t>
                    </m:r>
                    <m:r>
                      <a:rPr lang="cs-CZ" sz="2400" b="1" i="1" noProof="0" dirty="0" smtClean="0">
                        <a:solidFill>
                          <a:schemeClr val="tx1"/>
                        </a:solidFill>
                        <a:effectLst/>
                        <a:latin typeface="Cambria Math" panose="02040503050406030204" pitchFamily="18" charset="0"/>
                        <a:cs typeface="Times New Roman" panose="02020603050405020304" pitchFamily="18" charset="0"/>
                      </a:rPr>
                      <m:t>𝒃</m:t>
                    </m:r>
                    <m:r>
                      <a:rPr lang="cs-CZ" sz="2400" b="1" i="1" noProof="0" dirty="0" smtClean="0">
                        <a:solidFill>
                          <a:schemeClr val="tx1"/>
                        </a:solidFill>
                        <a:effectLst/>
                        <a:latin typeface="Cambria Math" panose="02040503050406030204" pitchFamily="18" charset="0"/>
                        <a:cs typeface="Times New Roman" panose="02020603050405020304" pitchFamily="18" charset="0"/>
                      </a:rPr>
                      <m:t> – </m:t>
                    </m:r>
                    <m:r>
                      <a:rPr lang="cs-CZ" sz="2400" b="1" i="1" noProof="0" dirty="0" smtClean="0">
                        <a:solidFill>
                          <a:schemeClr val="tx1"/>
                        </a:solidFill>
                        <a:effectLst/>
                        <a:latin typeface="Cambria Math" panose="02040503050406030204" pitchFamily="18" charset="0"/>
                        <a:cs typeface="Times New Roman" panose="02020603050405020304" pitchFamily="18" charset="0"/>
                      </a:rPr>
                      <m:t>𝟐</m:t>
                    </m:r>
                    <m:r>
                      <a:rPr lang="cs-CZ" sz="2400" b="1" i="1" noProof="0" dirty="0" smtClean="0">
                        <a:solidFill>
                          <a:schemeClr val="tx1"/>
                        </a:solidFill>
                        <a:effectLst/>
                        <a:latin typeface="Cambria Math" panose="02040503050406030204" pitchFamily="18" charset="0"/>
                        <a:cs typeface="Times New Roman" panose="02020603050405020304" pitchFamily="18" charset="0"/>
                      </a:rPr>
                      <m:t>𝒄</m:t>
                    </m:r>
                    <m:r>
                      <a:rPr lang="cs-CZ" sz="2400" b="1" i="1" noProof="0" dirty="0" smtClean="0">
                        <a:solidFill>
                          <a:schemeClr val="tx1"/>
                        </a:solidFill>
                        <a:effectLst/>
                        <a:latin typeface="Cambria Math" panose="02040503050406030204" pitchFamily="18" charset="0"/>
                        <a:cs typeface="Times New Roman" panose="02020603050405020304" pitchFamily="18" charset="0"/>
                      </a:rPr>
                      <m:t> ·</m:t>
                    </m:r>
                    <m:r>
                      <a:rPr lang="cs-CZ" sz="2400" b="1" i="1" noProof="0" dirty="0" smtClean="0">
                        <a:solidFill>
                          <a:schemeClr val="tx1"/>
                        </a:solidFill>
                        <a:effectLst/>
                        <a:latin typeface="Cambria Math" panose="02040503050406030204" pitchFamily="18" charset="0"/>
                        <a:cs typeface="Times New Roman" panose="02020603050405020304" pitchFamily="18" charset="0"/>
                      </a:rPr>
                      <m:t>𝑸</m:t>
                    </m:r>
                    <m:r>
                      <a:rPr lang="cs-CZ" sz="2400" b="1" i="1" noProof="0" dirty="0" smtClean="0">
                        <a:solidFill>
                          <a:schemeClr val="tx1"/>
                        </a:solidFill>
                        <a:effectLst/>
                        <a:latin typeface="Cambria Math" panose="02040503050406030204" pitchFamily="18" charset="0"/>
                        <a:cs typeface="Times New Roman" panose="02020603050405020304" pitchFamily="18" charset="0"/>
                      </a:rPr>
                      <m:t>+</m:t>
                    </m:r>
                    <m:r>
                      <a:rPr lang="cs-CZ" sz="2400" b="1" i="1" noProof="0" dirty="0" smtClean="0">
                        <a:solidFill>
                          <a:schemeClr val="tx1"/>
                        </a:solidFill>
                        <a:effectLst/>
                        <a:latin typeface="Cambria Math" panose="02040503050406030204" pitchFamily="18" charset="0"/>
                        <a:cs typeface="Times New Roman" panose="02020603050405020304" pitchFamily="18" charset="0"/>
                      </a:rPr>
                      <m:t>𝟑</m:t>
                    </m:r>
                    <m:r>
                      <a:rPr lang="cs-CZ" sz="2400" b="1" i="1" noProof="0" dirty="0" smtClean="0">
                        <a:solidFill>
                          <a:schemeClr val="tx1"/>
                        </a:solidFill>
                        <a:effectLst/>
                        <a:latin typeface="Cambria Math" panose="02040503050406030204" pitchFamily="18" charset="0"/>
                        <a:cs typeface="Times New Roman" panose="02020603050405020304" pitchFamily="18" charset="0"/>
                      </a:rPr>
                      <m:t>.</m:t>
                    </m:r>
                    <m:r>
                      <a:rPr lang="cs-CZ" sz="2400" b="1" i="1" noProof="0" dirty="0" smtClean="0">
                        <a:solidFill>
                          <a:schemeClr val="tx1"/>
                        </a:solidFill>
                        <a:effectLst/>
                        <a:latin typeface="Cambria Math" panose="02040503050406030204" pitchFamily="18" charset="0"/>
                        <a:cs typeface="Times New Roman" panose="02020603050405020304" pitchFamily="18" charset="0"/>
                      </a:rPr>
                      <m:t>𝒅</m:t>
                    </m:r>
                    <m:r>
                      <a:rPr lang="cs-CZ" sz="2400" b="1" i="1" noProof="0" dirty="0" smtClean="0">
                        <a:solidFill>
                          <a:schemeClr val="tx1"/>
                        </a:solidFill>
                        <a:effectLst/>
                        <a:latin typeface="Cambria Math" panose="02040503050406030204" pitchFamily="18" charset="0"/>
                        <a:cs typeface="Times New Roman" panose="02020603050405020304" pitchFamily="18" charset="0"/>
                      </a:rPr>
                      <m:t>. </m:t>
                    </m:r>
                    <m:sSup>
                      <m:sSupPr>
                        <m:ctrlPr>
                          <a:rPr lang="cs-CZ" sz="2400" b="1" i="1" dirty="0">
                            <a:solidFill>
                              <a:schemeClr val="tx1"/>
                            </a:solidFill>
                            <a:latin typeface="Cambria Math" panose="02040503050406030204" pitchFamily="18" charset="0"/>
                            <a:cs typeface="Times New Roman" panose="02020603050405020304" pitchFamily="18" charset="0"/>
                          </a:rPr>
                        </m:ctrlPr>
                      </m:sSupPr>
                      <m:e>
                        <m:r>
                          <a:rPr lang="cs-CZ" sz="2400" b="1" i="1" dirty="0">
                            <a:solidFill>
                              <a:schemeClr val="tx1"/>
                            </a:solidFill>
                            <a:latin typeface="Cambria Math" panose="02040503050406030204" pitchFamily="18" charset="0"/>
                            <a:cs typeface="Times New Roman" panose="02020603050405020304" pitchFamily="18" charset="0"/>
                          </a:rPr>
                          <m:t>𝑸</m:t>
                        </m:r>
                      </m:e>
                      <m:sup>
                        <m:r>
                          <a:rPr lang="cs-CZ" sz="2400" b="1" i="1" dirty="0">
                            <a:solidFill>
                              <a:schemeClr val="tx1"/>
                            </a:solidFill>
                            <a:latin typeface="Cambria Math" panose="02040503050406030204" pitchFamily="18" charset="0"/>
                            <a:cs typeface="Times New Roman" panose="02020603050405020304" pitchFamily="18" charset="0"/>
                          </a:rPr>
                          <m:t>𝟐</m:t>
                        </m:r>
                      </m:sup>
                    </m:sSup>
                    <m:r>
                      <a:rPr lang="cs-CZ" sz="2400" b="1" i="1" dirty="0">
                        <a:solidFill>
                          <a:schemeClr val="tx1"/>
                        </a:solidFill>
                        <a:latin typeface="Cambria Math" panose="02040503050406030204" pitchFamily="18" charset="0"/>
                        <a:cs typeface="Times New Roman" panose="02020603050405020304" pitchFamily="18" charset="0"/>
                      </a:rPr>
                      <m:t> </m:t>
                    </m:r>
                    <m:r>
                      <a:rPr lang="cs-CZ" sz="2400" b="1">
                        <a:solidFill>
                          <a:schemeClr val="tx1"/>
                        </a:solidFill>
                        <a:latin typeface="Cambria Math" panose="02040503050406030204" pitchFamily="18" charset="0"/>
                        <a:cs typeface="Times New Roman" panose="02020603050405020304" pitchFamily="18" charset="0"/>
                      </a:rPr>
                      <m:t>=</m:t>
                    </m:r>
                    <m:r>
                      <a:rPr lang="cs-CZ" sz="24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&gt;</m:t>
                    </m:r>
                    <m:r>
                      <a:rPr 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cs-CZ" sz="2400" b="1" dirty="0">
                    <a:solidFill>
                      <a:schemeClr val="tx1"/>
                    </a:solidFill>
                    <a:latin typeface="Times New Roman" panose="02020603050405020304" pitchFamily="18" charset="0"/>
                    <a:cs typeface="Times New Roman" panose="02020603050405020304" pitchFamily="18" charset="0"/>
                  </a:rPr>
                  <a:t>křivka ve tvaru „U“. </a:t>
                </a:r>
              </a:p>
              <a:p>
                <a:pPr marL="342900" algn="just">
                  <a:lnSpc>
                    <a:spcPct val="115000"/>
                  </a:lnSpc>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Tvar funkce 𝑺𝑴𝑪 odráží její vztah k funkci </a:t>
                </a:r>
                <a:r>
                  <a:rPr lang="cs-CZ" sz="2400" b="1" i="1" dirty="0">
                    <a:solidFill>
                      <a:schemeClr val="tx1"/>
                    </a:solidFill>
                    <a:latin typeface="Times New Roman" panose="02020603050405020304" pitchFamily="18" charset="0"/>
                    <a:cs typeface="Times New Roman" panose="02020603050405020304" pitchFamily="18" charset="0"/>
                  </a:rPr>
                  <a:t>MP</a:t>
                </a:r>
                <a:r>
                  <a:rPr lang="cs-CZ" sz="1900" b="1" i="1" dirty="0">
                    <a:solidFill>
                      <a:schemeClr val="tx1"/>
                    </a:solidFill>
                    <a:latin typeface="Times New Roman" panose="02020603050405020304" pitchFamily="18" charset="0"/>
                    <a:cs typeface="Times New Roman" panose="02020603050405020304" pitchFamily="18" charset="0"/>
                  </a:rPr>
                  <a:t>L</a:t>
                </a:r>
                <a:r>
                  <a:rPr lang="cs-CZ" sz="2400" b="1" dirty="0">
                    <a:solidFill>
                      <a:schemeClr val="tx1"/>
                    </a:solidFill>
                    <a:latin typeface="Times New Roman" panose="02020603050405020304" pitchFamily="18" charset="0"/>
                    <a:cs typeface="Times New Roman" panose="02020603050405020304" pitchFamily="18" charset="0"/>
                  </a:rPr>
                  <a:t>:      </a:t>
                </a:r>
                <a:r>
                  <a:rPr lang="cs-CZ" sz="24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MC = w/MP</a:t>
                </a:r>
                <a:r>
                  <a:rPr lang="cs-CZ" sz="19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t>
                </a:r>
                <a:r>
                  <a:rPr lang="cs-CZ"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indent="-457200" algn="just">
                  <a:lnSpc>
                    <a:spcPct val="115000"/>
                  </a:lnSpc>
                  <a:buFont typeface="+mj-lt"/>
                  <a:buAutoNum type="arabicPeriod"/>
                </a:pPr>
                <a:r>
                  <a:rPr lang="cs-CZ" sz="2400" b="1" dirty="0">
                    <a:solidFill>
                      <a:schemeClr val="tx1"/>
                    </a:solidFill>
                    <a:latin typeface="Times New Roman" panose="02020603050405020304" pitchFamily="18" charset="0"/>
                    <a:cs typeface="Times New Roman" panose="02020603050405020304" pitchFamily="18" charset="0"/>
                  </a:rPr>
                  <a:t>Roste-li mezní produkt, klesají mezní náklady; </a:t>
                </a:r>
              </a:p>
              <a:p>
                <a:pPr indent="-457200" algn="just">
                  <a:lnSpc>
                    <a:spcPct val="115000"/>
                  </a:lnSpc>
                  <a:buFont typeface="+mj-lt"/>
                  <a:buAutoNum type="arabicPeriod"/>
                </a:pPr>
                <a:r>
                  <a:rPr lang="cs-CZ" sz="2400" b="1" dirty="0">
                    <a:solidFill>
                      <a:schemeClr val="tx1"/>
                    </a:solidFill>
                    <a:latin typeface="Times New Roman" panose="02020603050405020304" pitchFamily="18" charset="0"/>
                    <a:cs typeface="Times New Roman" panose="02020603050405020304" pitchFamily="18" charset="0"/>
                  </a:rPr>
                  <a:t>Klesá-li mezní produkt, rostou mezní náklady; </a:t>
                </a:r>
              </a:p>
              <a:p>
                <a:pPr indent="-457200" algn="just">
                  <a:lnSpc>
                    <a:spcPct val="115000"/>
                  </a:lnSpc>
                  <a:buFont typeface="+mj-lt"/>
                  <a:buAutoNum type="arabicPeriod"/>
                </a:pPr>
                <a:r>
                  <a:rPr lang="cs-CZ" sz="2400" b="1" dirty="0">
                    <a:solidFill>
                      <a:schemeClr val="tx1"/>
                    </a:solidFill>
                    <a:latin typeface="Times New Roman" panose="02020603050405020304" pitchFamily="18" charset="0"/>
                    <a:cs typeface="Times New Roman" panose="02020603050405020304" pitchFamily="18" charset="0"/>
                  </a:rPr>
                  <a:t>MC = minimum při výrobě výstupu, při němž je maximální </a:t>
                </a:r>
                <a:r>
                  <a:rPr lang="cs-CZ" sz="2400" b="1" i="1" dirty="0">
                    <a:solidFill>
                      <a:schemeClr val="tx1"/>
                    </a:solidFill>
                    <a:latin typeface="Times New Roman" panose="02020603050405020304" pitchFamily="18" charset="0"/>
                    <a:cs typeface="Times New Roman" panose="02020603050405020304" pitchFamily="18" charset="0"/>
                  </a:rPr>
                  <a:t>MP</a:t>
                </a:r>
                <a:r>
                  <a:rPr lang="cs-CZ" sz="1900" b="1" i="1" dirty="0">
                    <a:solidFill>
                      <a:schemeClr val="tx1"/>
                    </a:solidFill>
                    <a:latin typeface="Times New Roman" panose="02020603050405020304" pitchFamily="18" charset="0"/>
                    <a:cs typeface="Times New Roman" panose="02020603050405020304" pitchFamily="18" charset="0"/>
                  </a:rPr>
                  <a:t>L</a:t>
                </a:r>
                <a:r>
                  <a:rPr lang="cs-CZ" sz="2400" b="1" dirty="0">
                    <a:solidFill>
                      <a:schemeClr val="tx1"/>
                    </a:solidFill>
                    <a:latin typeface="Times New Roman" panose="02020603050405020304" pitchFamily="18" charset="0"/>
                    <a:cs typeface="Times New Roman" panose="02020603050405020304" pitchFamily="18" charset="0"/>
                  </a:rPr>
                  <a:t>: výstup Q</a:t>
                </a:r>
                <a:r>
                  <a:rPr lang="cs-CZ" sz="2100" b="1" dirty="0">
                    <a:solidFill>
                      <a:schemeClr val="tx1"/>
                    </a:solidFill>
                    <a:latin typeface="Times New Roman" panose="02020603050405020304" pitchFamily="18" charset="0"/>
                    <a:cs typeface="Times New Roman" panose="02020603050405020304" pitchFamily="18" charset="0"/>
                  </a:rPr>
                  <a:t>1</a:t>
                </a:r>
                <a:r>
                  <a:rPr lang="cs-CZ" sz="2400" b="1" dirty="0">
                    <a:solidFill>
                      <a:schemeClr val="tx1"/>
                    </a:solidFill>
                    <a:latin typeface="Times New Roman" panose="02020603050405020304" pitchFamily="18" charset="0"/>
                    <a:cs typeface="Times New Roman" panose="02020603050405020304" pitchFamily="18" charset="0"/>
                  </a:rPr>
                  <a:t> za použití 1 jednotky L.</a:t>
                </a:r>
                <a:r>
                  <a:rPr lang="cs-CZ" sz="2400" b="1" i="1" dirty="0">
                    <a:solidFill>
                      <a:schemeClr val="tx1"/>
                    </a:solidFill>
                    <a:latin typeface="Times New Roman" panose="02020603050405020304" pitchFamily="18" charset="0"/>
                    <a:cs typeface="Times New Roman" panose="02020603050405020304" pitchFamily="18" charset="0"/>
                  </a:rPr>
                  <a:t> </a:t>
                </a:r>
                <a:endParaRPr lang="cs-CZ" sz="2400" b="1" i="1" noProof="0" dirty="0">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98" name="Google Shape;98;p14"/>
              <p:cNvSpPr txBox="1">
                <a:spLocks noGrp="1" noRot="1" noChangeAspect="1" noMove="1" noResize="1" noEditPoints="1" noAdjustHandles="1" noChangeArrowheads="1" noChangeShapeType="1" noTextEdit="1"/>
              </p:cNvSpPr>
              <p:nvPr>
                <p:ph type="body" idx="1"/>
              </p:nvPr>
            </p:nvSpPr>
            <p:spPr>
              <a:xfrm>
                <a:off x="297180" y="1394460"/>
                <a:ext cx="11525250" cy="5086349"/>
              </a:xfrm>
              <a:prstGeom prst="rect">
                <a:avLst/>
              </a:prstGeom>
              <a:blipFill>
                <a:blip r:embed="rId3"/>
                <a:stretch>
                  <a:fillRect l="-370" r="-529"/>
                </a:stretch>
              </a:blipFill>
              <a:ln>
                <a:noFill/>
              </a:ln>
            </p:spPr>
            <p:txBody>
              <a:bodyPr/>
              <a:lstStyle/>
              <a:p>
                <a:r>
                  <a:rPr lang="en-GB">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3154680" y="422044"/>
            <a:ext cx="8767244" cy="631690"/>
          </a:xfrm>
        </p:spPr>
        <p:txBody>
          <a:bodyPr>
            <a:noAutofit/>
          </a:bodyPr>
          <a:lstStyle/>
          <a:p>
            <a:r>
              <a:rPr lang="pl-PL" sz="2800" b="1" dirty="0">
                <a:solidFill>
                  <a:srgbClr val="FF0000"/>
                </a:solidFill>
              </a:rPr>
              <a:t>Náklady firmy v dlouhém období</a:t>
            </a:r>
          </a:p>
        </p:txBody>
      </p:sp>
      <p:sp>
        <p:nvSpPr>
          <p:cNvPr id="98" name="Google Shape;98;p14"/>
          <p:cNvSpPr txBox="1">
            <a:spLocks noGrp="1"/>
          </p:cNvSpPr>
          <p:nvPr>
            <p:ph type="body" idx="1"/>
          </p:nvPr>
        </p:nvSpPr>
        <p:spPr>
          <a:xfrm>
            <a:off x="205740" y="1157783"/>
            <a:ext cx="11716184" cy="5368747"/>
          </a:xfrm>
          <a:prstGeom prst="rect">
            <a:avLst/>
          </a:prstGeom>
          <a:noFill/>
          <a:ln>
            <a:noFill/>
          </a:ln>
        </p:spPr>
        <p:txBody>
          <a:bodyPr spcFirstLastPara="1" wrap="square" lIns="91425" tIns="45700" rIns="91425" bIns="45700" anchor="t" anchorCtr="0">
            <a:normAutofit lnSpcReduction="10000"/>
          </a:bodyPr>
          <a:lstStyle/>
          <a:p>
            <a:pPr marL="342900" algn="just">
              <a:lnSpc>
                <a:spcPct val="115000"/>
              </a:lnSpc>
              <a:buFont typeface="Wingdings" panose="05000000000000000000" pitchFamily="2" charset="2"/>
              <a:buChar char="§"/>
            </a:pPr>
            <a:r>
              <a:rPr lang="cs-CZ" sz="2400" b="1" noProof="0" dirty="0">
                <a:solidFill>
                  <a:schemeClr val="tx1"/>
                </a:solidFill>
                <a:effectLst/>
                <a:latin typeface="Times New Roman" panose="02020603050405020304" pitchFamily="18" charset="0"/>
                <a:cs typeface="Times New Roman" panose="02020603050405020304" pitchFamily="18" charset="0"/>
              </a:rPr>
              <a:t>Variabilní všechny vstupy, které firma používá:</a:t>
            </a:r>
          </a:p>
          <a:p>
            <a:pPr marL="342900" algn="just">
              <a:lnSpc>
                <a:spcPct val="115000"/>
              </a:lnSpc>
              <a:buFont typeface="Wingdings" panose="05000000000000000000" pitchFamily="2" charset="2"/>
              <a:buChar char="Ø"/>
            </a:pPr>
            <a:r>
              <a:rPr lang="cs-CZ" sz="2400" b="1" noProof="0" dirty="0">
                <a:solidFill>
                  <a:schemeClr val="tx1"/>
                </a:solidFill>
                <a:effectLst/>
                <a:latin typeface="Times New Roman" panose="02020603050405020304" pitchFamily="18" charset="0"/>
                <a:cs typeface="Times New Roman" panose="02020603050405020304" pitchFamily="18" charset="0"/>
              </a:rPr>
              <a:t>Případ dvou výrobních faktorů: může firma měnit objem práce i o kapitálu.</a:t>
            </a:r>
          </a:p>
          <a:p>
            <a:pPr marL="342900" algn="just">
              <a:lnSpc>
                <a:spcPct val="115000"/>
              </a:lnSpc>
              <a:buFont typeface="Wingdings" panose="05000000000000000000" pitchFamily="2" charset="2"/>
              <a:buChar char="Ø"/>
            </a:pPr>
            <a:endParaRPr lang="cs-CZ" sz="2400" b="1" noProof="0" dirty="0">
              <a:solidFill>
                <a:schemeClr val="tx1"/>
              </a:solidFill>
              <a:effectLst/>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ü"/>
            </a:pPr>
            <a:r>
              <a:rPr lang="cs-CZ" sz="2400" b="1" noProof="0" dirty="0">
                <a:solidFill>
                  <a:schemeClr val="tx1"/>
                </a:solidFill>
                <a:effectLst/>
                <a:latin typeface="Times New Roman" panose="02020603050405020304" pitchFamily="18" charset="0"/>
                <a:cs typeface="Times New Roman" panose="02020603050405020304" pitchFamily="18" charset="0"/>
              </a:rPr>
              <a:t>Racionálně se chovající firma =&gt; výroba rostoucího výstupu s minimálními náklady (= jejich optimální kombinací) =&gt; pohyb podél </a:t>
            </a: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KŘIVKY RŮSTU VÝSTUPU. </a:t>
            </a:r>
          </a:p>
          <a:p>
            <a:pPr marL="342900" algn="just">
              <a:lnSpc>
                <a:spcPct val="115000"/>
              </a:lnSpc>
              <a:buFont typeface="Wingdings" panose="05000000000000000000" pitchFamily="2" charset="2"/>
              <a:buChar char="Ø"/>
            </a:pP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tvar křivky LTC = determinován VÝNOSY Z ROZSAHU:</a:t>
            </a:r>
          </a:p>
          <a:p>
            <a:pPr indent="-457200" algn="just">
              <a:lnSpc>
                <a:spcPct val="115000"/>
              </a:lnSpc>
              <a:buFont typeface="+mj-lt"/>
              <a:buAutoNum type="arabicPeriod"/>
            </a:pP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Konstantní výnosy z rozsahu: </a:t>
            </a:r>
            <a:r>
              <a:rPr lang="cs-CZ" sz="2400" b="1" noProof="0" dirty="0">
                <a:solidFill>
                  <a:schemeClr val="tx1"/>
                </a:solidFill>
                <a:effectLst/>
                <a:latin typeface="Times New Roman" panose="02020603050405020304" pitchFamily="18" charset="0"/>
                <a:cs typeface="Times New Roman" panose="02020603050405020304" pitchFamily="18" charset="0"/>
              </a:rPr>
              <a:t>růst LTC stejným tempem jako výstup: jeho procentní růst – stejný jako procentní růst objemu obou vstupů.  </a:t>
            </a:r>
          </a:p>
          <a:p>
            <a:pPr marL="342900" algn="just">
              <a:lnSpc>
                <a:spcPct val="115000"/>
              </a:lnSpc>
              <a:buFont typeface="Wingdings" panose="05000000000000000000" pitchFamily="2" charset="2"/>
              <a:buChar char="Ø"/>
            </a:pPr>
            <a:r>
              <a:rPr lang="cs-CZ" sz="2400" b="1" noProof="0" dirty="0">
                <a:solidFill>
                  <a:srgbClr val="FF0000"/>
                </a:solidFill>
                <a:effectLst/>
                <a:latin typeface="Times New Roman" panose="02020603050405020304" pitchFamily="18" charset="0"/>
                <a:cs typeface="Times New Roman" panose="02020603050405020304" pitchFamily="18" charset="0"/>
              </a:rPr>
              <a:t>Křivka LTC – tvar rostoucí přímky</a:t>
            </a:r>
            <a:r>
              <a:rPr lang="cs-CZ" sz="2400" b="1" noProof="0" dirty="0">
                <a:solidFill>
                  <a:schemeClr val="tx1"/>
                </a:solidFill>
                <a:effectLst/>
                <a:latin typeface="Times New Roman" panose="02020603050405020304" pitchFamily="18" charset="0"/>
                <a:cs typeface="Times New Roman" panose="02020603050405020304" pitchFamily="18" charset="0"/>
              </a:rPr>
              <a:t>.</a:t>
            </a:r>
          </a:p>
          <a:p>
            <a:pPr indent="-457200" algn="just">
              <a:lnSpc>
                <a:spcPct val="115000"/>
              </a:lnSpc>
              <a:buFont typeface="+mj-lt"/>
              <a:buAutoNum type="arabicPeriod" startAt="2"/>
            </a:pP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Rostoucí výnosy z rozsahu: </a:t>
            </a:r>
            <a:r>
              <a:rPr lang="cs-CZ" sz="2400" b="1" noProof="0" dirty="0">
                <a:solidFill>
                  <a:schemeClr val="tx1"/>
                </a:solidFill>
                <a:effectLst/>
                <a:latin typeface="Times New Roman" panose="02020603050405020304" pitchFamily="18" charset="0"/>
                <a:cs typeface="Times New Roman" panose="02020603050405020304" pitchFamily="18" charset="0"/>
              </a:rPr>
              <a:t>Růst LTC s růstem výstupu klesajícím tempem: při konstantních cenách práce a kapitálu - růst </a:t>
            </a:r>
            <a:r>
              <a:rPr lang="cs-CZ" sz="2400" b="1" noProof="0" dirty="0">
                <a:solidFill>
                  <a:srgbClr val="FF0000"/>
                </a:solidFill>
                <a:effectLst/>
                <a:latin typeface="Times New Roman" panose="02020603050405020304" pitchFamily="18" charset="0"/>
                <a:cs typeface="Times New Roman" panose="02020603050405020304" pitchFamily="18" charset="0"/>
              </a:rPr>
              <a:t>LTC relativně pomaleji než výstup</a:t>
            </a:r>
            <a:r>
              <a:rPr lang="cs-CZ" sz="2400" b="1" noProof="0" dirty="0">
                <a:solidFill>
                  <a:schemeClr val="tx1"/>
                </a:solidFill>
                <a:effectLst/>
                <a:latin typeface="Times New Roman" panose="02020603050405020304" pitchFamily="18" charset="0"/>
                <a:cs typeface="Times New Roman" panose="02020603050405020304" pitchFamily="18" charset="0"/>
              </a:rPr>
              <a:t>.</a:t>
            </a:r>
          </a:p>
          <a:p>
            <a:pPr indent="-457200" algn="just">
              <a:lnSpc>
                <a:spcPct val="115000"/>
              </a:lnSpc>
              <a:buFont typeface="+mj-lt"/>
              <a:buAutoNum type="arabicPeriod" startAt="2"/>
            </a:pP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Klesající výnosy z rozsahu: </a:t>
            </a:r>
            <a:r>
              <a:rPr lang="cs-CZ" sz="2400" b="1" noProof="0" dirty="0">
                <a:solidFill>
                  <a:srgbClr val="FF0000"/>
                </a:solidFill>
                <a:effectLst/>
                <a:latin typeface="Times New Roman" panose="02020603050405020304" pitchFamily="18" charset="0"/>
                <a:cs typeface="Times New Roman" panose="02020603050405020304" pitchFamily="18" charset="0"/>
              </a:rPr>
              <a:t>Růst LTC rychleji než výstup.</a:t>
            </a:r>
          </a:p>
          <a:p>
            <a:pPr indent="-457200" algn="just">
              <a:lnSpc>
                <a:spcPct val="115000"/>
              </a:lnSpc>
              <a:buFont typeface="+mj-lt"/>
              <a:buAutoNum type="arabicPeriod" startAt="2"/>
            </a:pPr>
            <a:endParaRPr lang="cs-CZ" sz="2400" b="1" noProof="0" dirty="0">
              <a:solidFill>
                <a:schemeClr val="tx1"/>
              </a:solidFill>
              <a:effectLst/>
              <a:latin typeface="Times New Roman" panose="02020603050405020304" pitchFamily="18" charset="0"/>
              <a:cs typeface="Times New Roman" panose="02020603050405020304" pitchFamily="18" charset="0"/>
            </a:endParaRPr>
          </a:p>
          <a:p>
            <a:pPr indent="-457200" algn="just">
              <a:lnSpc>
                <a:spcPct val="115000"/>
              </a:lnSpc>
              <a:buFont typeface="+mj-lt"/>
              <a:buAutoNum type="arabicPeriod" startAt="2"/>
            </a:pPr>
            <a:endParaRPr lang="cs-CZ" sz="2400" b="1" noProof="0" dirty="0">
              <a:solidFill>
                <a:schemeClr val="tx1"/>
              </a:solidFill>
              <a:effectLst/>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3154680" y="422044"/>
            <a:ext cx="8767244" cy="631690"/>
          </a:xfrm>
        </p:spPr>
        <p:txBody>
          <a:bodyPr>
            <a:noAutofit/>
          </a:bodyPr>
          <a:lstStyle/>
          <a:p>
            <a:r>
              <a:rPr lang="pl-PL" sz="2800" b="1" dirty="0">
                <a:solidFill>
                  <a:srgbClr val="FF0000"/>
                </a:solidFill>
              </a:rPr>
              <a:t>Náklady firmy v dlouhém období</a:t>
            </a:r>
          </a:p>
        </p:txBody>
      </p:sp>
      <p:sp>
        <p:nvSpPr>
          <p:cNvPr id="98" name="Google Shape;98;p14"/>
          <p:cNvSpPr txBox="1">
            <a:spLocks noGrp="1"/>
          </p:cNvSpPr>
          <p:nvPr>
            <p:ph type="body" idx="1"/>
          </p:nvPr>
        </p:nvSpPr>
        <p:spPr>
          <a:xfrm>
            <a:off x="7655442" y="1067209"/>
            <a:ext cx="4266481" cy="5368747"/>
          </a:xfrm>
          <a:prstGeom prst="rect">
            <a:avLst/>
          </a:prstGeom>
          <a:noFill/>
          <a:ln>
            <a:noFill/>
          </a:ln>
        </p:spPr>
        <p:txBody>
          <a:bodyPr spcFirstLastPara="1" wrap="square" lIns="91425" tIns="45700" rIns="91425" bIns="45700" anchor="t" anchorCtr="0">
            <a:normAutofit/>
          </a:bodyPr>
          <a:lstStyle/>
          <a:p>
            <a:pPr indent="-276225" algn="just">
              <a:lnSpc>
                <a:spcPct val="115000"/>
              </a:lnSpc>
              <a:buFont typeface="Wingdings" panose="05000000000000000000" pitchFamily="2" charset="2"/>
              <a:buChar char="ü"/>
            </a:pPr>
            <a:r>
              <a:rPr lang="cs-CZ" sz="2400" b="1" noProof="0" dirty="0">
                <a:solidFill>
                  <a:schemeClr val="tx1"/>
                </a:solidFill>
                <a:effectLst/>
                <a:latin typeface="Times New Roman" panose="02020603050405020304" pitchFamily="18" charset="0"/>
                <a:cs typeface="Times New Roman" panose="02020603050405020304" pitchFamily="18" charset="0"/>
              </a:rPr>
              <a:t>Předpoklad: firma vyrábí menší výstup s rostoucími výnosy rozsahu a větší výstup s klesajícími výnosy z rozsahu = křivka LTC</a:t>
            </a:r>
          </a:p>
          <a:p>
            <a:pPr indent="-276225" algn="just">
              <a:lnSpc>
                <a:spcPct val="115000"/>
              </a:lnSpc>
              <a:buFont typeface="Wingdings" panose="05000000000000000000" pitchFamily="2" charset="2"/>
              <a:buChar char="Ø"/>
            </a:pPr>
            <a:r>
              <a:rPr lang="cs-CZ" sz="2400" b="1" noProof="0" dirty="0">
                <a:solidFill>
                  <a:schemeClr val="tx1"/>
                </a:solidFill>
                <a:effectLst/>
                <a:latin typeface="Times New Roman" panose="02020603050405020304" pitchFamily="18" charset="0"/>
                <a:cs typeface="Times New Roman" panose="02020603050405020304" pitchFamily="18" charset="0"/>
              </a:rPr>
              <a:t>křivka LTC vychází z počátku: absence fixních nákladů v dlouhém období.</a:t>
            </a:r>
          </a:p>
          <a:p>
            <a:pPr marL="523875" algn="just">
              <a:lnSpc>
                <a:spcPct val="115000"/>
              </a:lnSpc>
            </a:pPr>
            <a:r>
              <a:rPr lang="cs-CZ" sz="2400" b="1" noProof="0" dirty="0">
                <a:solidFill>
                  <a:srgbClr val="7030A0"/>
                </a:solidFill>
                <a:effectLst/>
                <a:latin typeface="Times New Roman" panose="02020603050405020304" pitchFamily="18" charset="0"/>
                <a:cs typeface="Times New Roman" panose="02020603050405020304" pitchFamily="18" charset="0"/>
              </a:rPr>
              <a:t>Do výstupu Q</a:t>
            </a:r>
            <a:r>
              <a:rPr lang="cs-CZ" sz="1900" b="1" noProof="0" dirty="0">
                <a:solidFill>
                  <a:srgbClr val="7030A0"/>
                </a:solidFill>
                <a:effectLst/>
                <a:latin typeface="Times New Roman" panose="02020603050405020304" pitchFamily="18" charset="0"/>
                <a:cs typeface="Times New Roman" panose="02020603050405020304" pitchFamily="18" charset="0"/>
              </a:rPr>
              <a:t>2</a:t>
            </a:r>
            <a:r>
              <a:rPr lang="cs-CZ" sz="2400" b="1" noProof="0" dirty="0">
                <a:solidFill>
                  <a:srgbClr val="7030A0"/>
                </a:solidFill>
                <a:effectLst/>
                <a:latin typeface="Times New Roman" panose="02020603050405020304" pitchFamily="18" charset="0"/>
                <a:cs typeface="Times New Roman" panose="02020603050405020304" pitchFamily="18" charset="0"/>
              </a:rPr>
              <a:t> – rostoucí objem produkce s relativně pomaleji rostoucími LTC</a:t>
            </a:r>
            <a:r>
              <a:rPr lang="cs-CZ" sz="2400" b="1" noProof="0" dirty="0">
                <a:solidFill>
                  <a:schemeClr val="tx1"/>
                </a:solidFill>
                <a:effectLst/>
                <a:latin typeface="Times New Roman" panose="02020603050405020304" pitchFamily="18" charset="0"/>
                <a:cs typeface="Times New Roman" panose="02020603050405020304" pitchFamily="18" charset="0"/>
              </a:rPr>
              <a:t>. </a:t>
            </a:r>
          </a:p>
          <a:p>
            <a:pPr indent="-457200" algn="just">
              <a:lnSpc>
                <a:spcPct val="115000"/>
              </a:lnSpc>
              <a:buFont typeface="Wingdings" panose="05000000000000000000" pitchFamily="2" charset="2"/>
              <a:buChar char="Ø"/>
            </a:pPr>
            <a:endParaRPr lang="cs-CZ" sz="2400" b="1" noProof="0" dirty="0">
              <a:solidFill>
                <a:schemeClr val="tx1"/>
              </a:solidFill>
              <a:effectLst/>
              <a:latin typeface="Times New Roman" panose="02020603050405020304" pitchFamily="18" charset="0"/>
              <a:cs typeface="Times New Roman" panose="02020603050405020304" pitchFamily="18" charset="0"/>
            </a:endParaRPr>
          </a:p>
          <a:p>
            <a:pPr indent="-457200" algn="just">
              <a:lnSpc>
                <a:spcPct val="115000"/>
              </a:lnSpc>
              <a:buFont typeface="+mj-lt"/>
              <a:buAutoNum type="arabicPeriod" startAt="2"/>
            </a:pPr>
            <a:endParaRPr lang="cs-CZ" sz="2400" b="1" noProof="0" dirty="0">
              <a:solidFill>
                <a:schemeClr val="tx1"/>
              </a:solidFill>
              <a:effectLst/>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3" name="Picture 3"/>
          <p:cNvPicPr>
            <a:picLocks noChangeAspect="1"/>
          </p:cNvPicPr>
          <p:nvPr/>
        </p:nvPicPr>
        <p:blipFill>
          <a:blip r:embed="rId3"/>
          <a:stretch>
            <a:fillRect/>
          </a:stretch>
        </p:blipFill>
        <p:spPr>
          <a:xfrm>
            <a:off x="131853" y="1379228"/>
            <a:ext cx="7523589" cy="47982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3686308" y="136537"/>
            <a:ext cx="8767244" cy="631690"/>
          </a:xfrm>
        </p:spPr>
        <p:txBody>
          <a:bodyPr>
            <a:noAutofit/>
          </a:bodyPr>
          <a:lstStyle/>
          <a:p>
            <a:r>
              <a:rPr lang="pl-PL" sz="2800" b="1" dirty="0">
                <a:solidFill>
                  <a:srgbClr val="FF0000"/>
                </a:solidFill>
              </a:rPr>
              <a:t>Jednotkové náklady v dlouhém období</a:t>
            </a:r>
          </a:p>
        </p:txBody>
      </p:sp>
      <p:sp>
        <p:nvSpPr>
          <p:cNvPr id="98" name="Google Shape;98;p14"/>
          <p:cNvSpPr txBox="1">
            <a:spLocks noGrp="1"/>
          </p:cNvSpPr>
          <p:nvPr>
            <p:ph type="body" idx="1"/>
          </p:nvPr>
        </p:nvSpPr>
        <p:spPr>
          <a:xfrm>
            <a:off x="7646892" y="768227"/>
            <a:ext cx="4339368" cy="5563680"/>
          </a:xfrm>
          <a:prstGeom prst="rect">
            <a:avLst/>
          </a:prstGeom>
          <a:noFill/>
          <a:ln>
            <a:noFill/>
          </a:ln>
        </p:spPr>
        <p:txBody>
          <a:bodyPr spcFirstLastPara="1" wrap="square" lIns="91425" tIns="45700" rIns="91425" bIns="45700" anchor="t" anchorCtr="0">
            <a:normAutofit fontScale="85000" lnSpcReduction="20000"/>
          </a:bodyPr>
          <a:lstStyle/>
          <a:p>
            <a:pPr marL="514350" indent="-514350" algn="just">
              <a:lnSpc>
                <a:spcPct val="115000"/>
              </a:lnSpc>
              <a:buFont typeface="+mj-lt"/>
              <a:buAutoNum type="romanUcPeriod"/>
            </a:pPr>
            <a:r>
              <a:rPr lang="cs-CZ" sz="2400" b="1" noProof="0" dirty="0">
                <a:solidFill>
                  <a:schemeClr val="tx1"/>
                </a:solidFill>
                <a:effectLst/>
                <a:latin typeface="Times New Roman" panose="02020603050405020304" pitchFamily="18" charset="0"/>
                <a:cs typeface="Times New Roman" panose="02020603050405020304" pitchFamily="18" charset="0"/>
              </a:rPr>
              <a:t>LAC geometricky – směrnice úsečky z počátku do bodu na křivce LTC: </a:t>
            </a:r>
          </a:p>
          <a:p>
            <a:pPr marL="342900" algn="just">
              <a:lnSpc>
                <a:spcPct val="115000"/>
              </a:lnSpc>
              <a:buFont typeface="Wingdings" panose="05000000000000000000" pitchFamily="2" charset="2"/>
              <a:buChar char="Ø"/>
            </a:pP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nejprve pokles, pak růst s růstem výstupu;</a:t>
            </a:r>
            <a:r>
              <a:rPr lang="cs-CZ" sz="2400" b="1" noProof="0" dirty="0">
                <a:solidFill>
                  <a:schemeClr val="tx1"/>
                </a:solidFill>
                <a:effectLst/>
                <a:latin typeface="Times New Roman" panose="02020603050405020304" pitchFamily="18" charset="0"/>
                <a:cs typeface="Times New Roman" panose="02020603050405020304" pitchFamily="18" charset="0"/>
              </a:rPr>
              <a:t> </a:t>
            </a:r>
          </a:p>
          <a:p>
            <a:pPr marL="342900" algn="just">
              <a:lnSpc>
                <a:spcPct val="115000"/>
              </a:lnSpc>
              <a:buFont typeface="Wingdings" panose="05000000000000000000" pitchFamily="2" charset="2"/>
              <a:buChar char="Ø"/>
            </a:pPr>
            <a:r>
              <a:rPr lang="cs-CZ" sz="2400" b="1" dirty="0">
                <a:solidFill>
                  <a:srgbClr val="C00000"/>
                </a:solidFill>
                <a:latin typeface="Times New Roman" panose="02020603050405020304" pitchFamily="18" charset="0"/>
                <a:cs typeface="Times New Roman" panose="02020603050405020304" pitchFamily="18" charset="0"/>
              </a:rPr>
              <a:t>M</a:t>
            </a:r>
            <a:r>
              <a:rPr lang="cs-CZ" sz="2400" b="1" noProof="0" dirty="0" err="1">
                <a:solidFill>
                  <a:srgbClr val="C00000"/>
                </a:solidFill>
                <a:effectLst/>
                <a:latin typeface="Times New Roman" panose="02020603050405020304" pitchFamily="18" charset="0"/>
                <a:cs typeface="Times New Roman" panose="02020603050405020304" pitchFamily="18" charset="0"/>
              </a:rPr>
              <a:t>inimum</a:t>
            </a:r>
            <a:r>
              <a:rPr lang="cs-CZ" sz="2400" b="1" noProof="0" dirty="0">
                <a:solidFill>
                  <a:schemeClr val="tx1"/>
                </a:solidFill>
                <a:effectLst/>
                <a:latin typeface="Times New Roman" panose="02020603050405020304" pitchFamily="18" charset="0"/>
                <a:cs typeface="Times New Roman" panose="02020603050405020304" pitchFamily="18" charset="0"/>
              </a:rPr>
              <a:t> při výstupu Q</a:t>
            </a:r>
            <a:r>
              <a:rPr lang="cs-CZ" sz="1800" b="1" noProof="0" dirty="0">
                <a:solidFill>
                  <a:schemeClr val="tx1"/>
                </a:solidFill>
                <a:effectLst/>
                <a:latin typeface="Times New Roman" panose="02020603050405020304" pitchFamily="18" charset="0"/>
                <a:cs typeface="Times New Roman" panose="02020603050405020304" pitchFamily="18" charset="0"/>
              </a:rPr>
              <a:t>1</a:t>
            </a:r>
            <a:r>
              <a:rPr lang="cs-CZ" sz="2400" b="1" noProof="0" dirty="0">
                <a:solidFill>
                  <a:schemeClr val="tx1"/>
                </a:solidFill>
                <a:effectLst/>
                <a:latin typeface="Times New Roman" panose="02020603050405020304" pitchFamily="18" charset="0"/>
                <a:cs typeface="Times New Roman" panose="02020603050405020304" pitchFamily="18" charset="0"/>
              </a:rPr>
              <a:t>: přímka z počátku = tečna křivky LTC.</a:t>
            </a:r>
          </a:p>
          <a:p>
            <a:pPr marL="342900" algn="just">
              <a:lnSpc>
                <a:spcPct val="115000"/>
              </a:lnSpc>
              <a:buFont typeface="Wingdings" panose="05000000000000000000" pitchFamily="2" charset="2"/>
              <a:buChar char="§"/>
            </a:pPr>
            <a:endParaRPr lang="cs-CZ" sz="2400" b="1" noProof="0" dirty="0">
              <a:solidFill>
                <a:schemeClr val="tx1"/>
              </a:solidFill>
              <a:effectLst/>
              <a:latin typeface="Times New Roman" panose="02020603050405020304" pitchFamily="18" charset="0"/>
              <a:cs typeface="Times New Roman" panose="02020603050405020304" pitchFamily="18" charset="0"/>
            </a:endParaRPr>
          </a:p>
          <a:p>
            <a:pPr marL="514350" indent="-514350" algn="just">
              <a:lnSpc>
                <a:spcPct val="115000"/>
              </a:lnSpc>
              <a:buFont typeface="+mj-lt"/>
              <a:buAutoNum type="romanUcPeriod" startAt="2"/>
            </a:pPr>
            <a:r>
              <a:rPr lang="cs-CZ" sz="2400" b="1" noProof="0" dirty="0">
                <a:solidFill>
                  <a:schemeClr val="tx1"/>
                </a:solidFill>
                <a:effectLst/>
                <a:latin typeface="Times New Roman" panose="02020603050405020304" pitchFamily="18" charset="0"/>
                <a:cs typeface="Times New Roman" panose="02020603050405020304" pitchFamily="18" charset="0"/>
              </a:rPr>
              <a:t>LMC – změna LTC způsobená změnou výstupu o jednotku. </a:t>
            </a:r>
          </a:p>
          <a:p>
            <a:pPr marL="342900" algn="just">
              <a:lnSpc>
                <a:spcPct val="115000"/>
              </a:lnSpc>
              <a:buFont typeface="Wingdings" panose="05000000000000000000" pitchFamily="2" charset="2"/>
              <a:buChar char="§"/>
            </a:pPr>
            <a:r>
              <a:rPr lang="cs-CZ" sz="2400" b="1" noProof="0" dirty="0">
                <a:solidFill>
                  <a:srgbClr val="7030A0"/>
                </a:solidFill>
                <a:effectLst/>
                <a:latin typeface="Times New Roman" panose="02020603050405020304" pitchFamily="18" charset="0"/>
                <a:cs typeface="Times New Roman" panose="02020603050405020304" pitchFamily="18" charset="0"/>
              </a:rPr>
              <a:t>Výstup do úrovně Q</a:t>
            </a:r>
            <a:r>
              <a:rPr lang="cs-CZ" sz="2000" b="1" noProof="0" dirty="0">
                <a:solidFill>
                  <a:srgbClr val="7030A0"/>
                </a:solidFill>
                <a:effectLst/>
                <a:latin typeface="Times New Roman" panose="02020603050405020304" pitchFamily="18" charset="0"/>
                <a:cs typeface="Times New Roman" panose="02020603050405020304" pitchFamily="18" charset="0"/>
              </a:rPr>
              <a:t>2</a:t>
            </a:r>
            <a:r>
              <a:rPr lang="cs-CZ" sz="2400" b="1" noProof="0" dirty="0">
                <a:solidFill>
                  <a:srgbClr val="7030A0"/>
                </a:solidFill>
                <a:effectLst/>
                <a:latin typeface="Times New Roman" panose="02020603050405020304" pitchFamily="18" charset="0"/>
                <a:cs typeface="Times New Roman" panose="02020603050405020304" pitchFamily="18" charset="0"/>
              </a:rPr>
              <a:t> při konstantních cenách vstupů – klesající LMC. </a:t>
            </a:r>
          </a:p>
          <a:p>
            <a:pPr marL="342900" algn="just">
              <a:lnSpc>
                <a:spcPct val="115000"/>
              </a:lnSpc>
              <a:buFont typeface="Wingdings" panose="05000000000000000000" pitchFamily="2" charset="2"/>
              <a:buChar char="§"/>
            </a:pPr>
            <a:r>
              <a:rPr lang="cs-CZ" sz="2400" b="1" noProof="0" dirty="0">
                <a:solidFill>
                  <a:srgbClr val="7030A0"/>
                </a:solidFill>
                <a:effectLst/>
                <a:latin typeface="Times New Roman" panose="02020603050405020304" pitchFamily="18" charset="0"/>
                <a:cs typeface="Times New Roman" panose="02020603050405020304" pitchFamily="18" charset="0"/>
              </a:rPr>
              <a:t>Výstup větší než Q</a:t>
            </a:r>
            <a:r>
              <a:rPr lang="cs-CZ" sz="2000" b="1" noProof="0" dirty="0">
                <a:solidFill>
                  <a:srgbClr val="7030A0"/>
                </a:solidFill>
                <a:effectLst/>
                <a:latin typeface="Times New Roman" panose="02020603050405020304" pitchFamily="18" charset="0"/>
                <a:cs typeface="Times New Roman" panose="02020603050405020304" pitchFamily="18" charset="0"/>
              </a:rPr>
              <a:t>2</a:t>
            </a:r>
            <a:r>
              <a:rPr lang="cs-CZ" sz="2400" b="1" noProof="0" dirty="0">
                <a:solidFill>
                  <a:schemeClr val="tx1"/>
                </a:solidFill>
                <a:effectLst/>
                <a:latin typeface="Times New Roman" panose="02020603050405020304" pitchFamily="18" charset="0"/>
                <a:cs typeface="Times New Roman" panose="02020603050405020304" pitchFamily="18" charset="0"/>
              </a:rPr>
              <a:t>: růst LTC relativně rychleji =&gt; růst LMC. </a:t>
            </a:r>
          </a:p>
          <a:p>
            <a:pPr marL="342900" algn="just">
              <a:lnSpc>
                <a:spcPct val="115000"/>
              </a:lnSpc>
              <a:buFont typeface="Wingdings" panose="05000000000000000000" pitchFamily="2" charset="2"/>
              <a:buChar char="§"/>
            </a:pPr>
            <a:r>
              <a:rPr lang="cs-CZ" sz="2400" b="1" dirty="0">
                <a:solidFill>
                  <a:srgbClr val="C00000"/>
                </a:solidFill>
                <a:latin typeface="Times New Roman" panose="02020603050405020304" pitchFamily="18" charset="0"/>
                <a:cs typeface="Times New Roman" panose="02020603050405020304" pitchFamily="18" charset="0"/>
              </a:rPr>
              <a:t>M</a:t>
            </a:r>
            <a:r>
              <a:rPr lang="cs-CZ" sz="2400" b="1" noProof="0" dirty="0" err="1">
                <a:solidFill>
                  <a:srgbClr val="C00000"/>
                </a:solidFill>
                <a:effectLst/>
                <a:latin typeface="Times New Roman" panose="02020603050405020304" pitchFamily="18" charset="0"/>
                <a:cs typeface="Times New Roman" panose="02020603050405020304" pitchFamily="18" charset="0"/>
              </a:rPr>
              <a:t>inimum</a:t>
            </a:r>
            <a:r>
              <a:rPr lang="cs-CZ" sz="2400" b="1" noProof="0" dirty="0">
                <a:solidFill>
                  <a:schemeClr val="tx1"/>
                </a:solidFill>
                <a:effectLst/>
                <a:latin typeface="Times New Roman" panose="02020603050405020304" pitchFamily="18" charset="0"/>
                <a:cs typeface="Times New Roman" panose="02020603050405020304" pitchFamily="18" charset="0"/>
              </a:rPr>
              <a:t> LMC – při menším výstupu než LAC.</a:t>
            </a:r>
          </a:p>
          <a:p>
            <a:pPr marL="342900" algn="just">
              <a:lnSpc>
                <a:spcPct val="115000"/>
              </a:lnSpc>
              <a:buFont typeface="Wingdings" panose="05000000000000000000" pitchFamily="2" charset="2"/>
              <a:buChar char="§"/>
            </a:pPr>
            <a:endParaRPr lang="cs-CZ" sz="2400" b="1" noProof="0" dirty="0">
              <a:solidFill>
                <a:schemeClr val="tx1"/>
              </a:solidFill>
              <a:effectLst/>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p:cNvPicPr>
            <a:picLocks noChangeAspect="1"/>
          </p:cNvPicPr>
          <p:nvPr/>
        </p:nvPicPr>
        <p:blipFill>
          <a:blip r:embed="rId3"/>
          <a:stretch>
            <a:fillRect/>
          </a:stretch>
        </p:blipFill>
        <p:spPr>
          <a:xfrm>
            <a:off x="99414" y="1072722"/>
            <a:ext cx="7441152" cy="45424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1467293" y="526093"/>
            <a:ext cx="10454631" cy="631690"/>
          </a:xfrm>
        </p:spPr>
        <p:txBody>
          <a:bodyPr>
            <a:noAutofit/>
          </a:bodyPr>
          <a:lstStyle/>
          <a:p>
            <a:r>
              <a:rPr lang="pl-PL" sz="2800" b="1" dirty="0">
                <a:solidFill>
                  <a:srgbClr val="FF0000"/>
                </a:solidFill>
              </a:rPr>
              <a:t>Dlouhodobé celkové, mezní a průměrné náklady: LTC, LMC a LAC. </a:t>
            </a:r>
          </a:p>
        </p:txBody>
      </p:sp>
      <p:sp>
        <p:nvSpPr>
          <p:cNvPr id="98" name="Google Shape;98;p14"/>
          <p:cNvSpPr txBox="1">
            <a:spLocks noGrp="1"/>
          </p:cNvSpPr>
          <p:nvPr>
            <p:ph type="body" idx="1"/>
          </p:nvPr>
        </p:nvSpPr>
        <p:spPr>
          <a:xfrm>
            <a:off x="205740" y="1157783"/>
            <a:ext cx="11716184" cy="5368747"/>
          </a:xfrm>
          <a:prstGeom prst="rect">
            <a:avLst/>
          </a:prstGeom>
          <a:noFill/>
          <a:ln>
            <a:noFill/>
          </a:ln>
        </p:spPr>
        <p:txBody>
          <a:bodyPr spcFirstLastPara="1" wrap="square" lIns="91425" tIns="45700" rIns="91425" bIns="45700" anchor="t" anchorCtr="0">
            <a:normAutofit/>
          </a:bodyPr>
          <a:lstStyle/>
          <a:p>
            <a:pPr marL="342900" algn="just">
              <a:lnSpc>
                <a:spcPct val="115000"/>
              </a:lnSpc>
              <a:buFont typeface="Wingdings" panose="05000000000000000000" pitchFamily="2" charset="2"/>
              <a:buChar char="v"/>
            </a:pPr>
            <a:r>
              <a:rPr lang="cs-CZ" sz="2800" b="1" noProof="0" dirty="0">
                <a:solidFill>
                  <a:srgbClr val="C00000"/>
                </a:solidFill>
                <a:effectLst/>
                <a:latin typeface="Times New Roman" panose="02020603050405020304" pitchFamily="18" charset="0"/>
                <a:cs typeface="Times New Roman" panose="02020603050405020304" pitchFamily="18" charset="0"/>
              </a:rPr>
              <a:t>Geometrická interpretace vztahů celkových, mezních, průměrných veličin:</a:t>
            </a:r>
          </a:p>
          <a:p>
            <a:pPr indent="-457200" algn="just">
              <a:lnSpc>
                <a:spcPct val="115000"/>
              </a:lnSpc>
              <a:buFont typeface="+mj-lt"/>
              <a:buAutoNum type="arabicPeriod"/>
            </a:pPr>
            <a:r>
              <a:rPr lang="cs-CZ" sz="2800" b="1" noProof="0" dirty="0">
                <a:solidFill>
                  <a:schemeClr val="tx1"/>
                </a:solidFill>
                <a:effectLst/>
                <a:latin typeface="Times New Roman" panose="02020603050405020304" pitchFamily="18" charset="0"/>
                <a:cs typeface="Times New Roman" panose="02020603050405020304" pitchFamily="18" charset="0"/>
              </a:rPr>
              <a:t>Výstup do Q</a:t>
            </a:r>
            <a:r>
              <a:rPr lang="cs-CZ" sz="2000" b="1" noProof="0" dirty="0">
                <a:solidFill>
                  <a:schemeClr val="tx1"/>
                </a:solidFill>
                <a:effectLst/>
                <a:latin typeface="Times New Roman" panose="02020603050405020304" pitchFamily="18" charset="0"/>
                <a:cs typeface="Times New Roman" panose="02020603050405020304" pitchFamily="18" charset="0"/>
              </a:rPr>
              <a:t>1</a:t>
            </a:r>
            <a:r>
              <a:rPr lang="cs-CZ" sz="2800" b="1" noProof="0" dirty="0">
                <a:solidFill>
                  <a:schemeClr val="tx1"/>
                </a:solidFill>
                <a:effectLst/>
                <a:latin typeface="Times New Roman" panose="02020603050405020304" pitchFamily="18" charset="0"/>
                <a:cs typeface="Times New Roman" panose="02020603050405020304" pitchFamily="18" charset="0"/>
              </a:rPr>
              <a:t> – směrnice křivky LTC (=LMC) menší než směrnice úsečky z počátku na křivku LTC (=LAC) =&gt; do výstupu Q</a:t>
            </a:r>
            <a:r>
              <a:rPr lang="cs-CZ" sz="2000" b="1" noProof="0" dirty="0">
                <a:solidFill>
                  <a:schemeClr val="tx1"/>
                </a:solidFill>
                <a:effectLst/>
                <a:latin typeface="Times New Roman" panose="02020603050405020304" pitchFamily="18" charset="0"/>
                <a:cs typeface="Times New Roman" panose="02020603050405020304" pitchFamily="18" charset="0"/>
              </a:rPr>
              <a:t>1</a:t>
            </a:r>
            <a:r>
              <a:rPr lang="cs-CZ" sz="2800" b="1" noProof="0" dirty="0">
                <a:solidFill>
                  <a:schemeClr val="tx1"/>
                </a:solidFill>
                <a:effectLst/>
                <a:latin typeface="Times New Roman" panose="02020603050405020304" pitchFamily="18" charset="0"/>
                <a:cs typeface="Times New Roman" panose="02020603050405020304" pitchFamily="18" charset="0"/>
              </a:rPr>
              <a:t> = </a:t>
            </a:r>
            <a:r>
              <a:rPr lang="cs-CZ" sz="28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LMC menší než LAC.</a:t>
            </a:r>
          </a:p>
          <a:p>
            <a:pPr indent="-457200" algn="just">
              <a:lnSpc>
                <a:spcPct val="115000"/>
              </a:lnSpc>
              <a:buFont typeface="+mj-lt"/>
              <a:buAutoNum type="arabicPeriod"/>
            </a:pPr>
            <a:r>
              <a:rPr lang="cs-CZ" sz="2800" b="1" noProof="0" dirty="0">
                <a:solidFill>
                  <a:schemeClr val="tx1"/>
                </a:solidFill>
                <a:effectLst/>
                <a:latin typeface="Times New Roman" panose="02020603050405020304" pitchFamily="18" charset="0"/>
                <a:cs typeface="Times New Roman" panose="02020603050405020304" pitchFamily="18" charset="0"/>
              </a:rPr>
              <a:t>Výroba výstupu Q</a:t>
            </a:r>
            <a:r>
              <a:rPr lang="cs-CZ" sz="2400" b="1" noProof="0" dirty="0">
                <a:solidFill>
                  <a:schemeClr val="tx1"/>
                </a:solidFill>
                <a:effectLst/>
                <a:latin typeface="Times New Roman" panose="02020603050405020304" pitchFamily="18" charset="0"/>
                <a:cs typeface="Times New Roman" panose="02020603050405020304" pitchFamily="18" charset="0"/>
              </a:rPr>
              <a:t>1</a:t>
            </a:r>
            <a:r>
              <a:rPr lang="cs-CZ" sz="2800" b="1" noProof="0" dirty="0">
                <a:solidFill>
                  <a:schemeClr val="tx1"/>
                </a:solidFill>
                <a:effectLst/>
                <a:latin typeface="Times New Roman" panose="02020603050405020304" pitchFamily="18" charset="0"/>
                <a:cs typeface="Times New Roman" panose="02020603050405020304" pitchFamily="18" charset="0"/>
              </a:rPr>
              <a:t>: LAC minimální a stejně vysoké jako LMC =&gt; směrnice LTC a směrnice úsečky vedené z počátku na funkci LTC, tj. </a:t>
            </a:r>
            <a:r>
              <a:rPr lang="cs-CZ" sz="28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LMC a LAC = stejné. </a:t>
            </a:r>
          </a:p>
          <a:p>
            <a:pPr indent="-457200" algn="just">
              <a:lnSpc>
                <a:spcPct val="115000"/>
              </a:lnSpc>
              <a:buFont typeface="+mj-lt"/>
              <a:buAutoNum type="arabicPeriod"/>
            </a:pPr>
            <a:r>
              <a:rPr lang="cs-CZ" sz="2800" b="1" noProof="0" dirty="0">
                <a:solidFill>
                  <a:schemeClr val="tx1"/>
                </a:solidFill>
                <a:effectLst/>
                <a:latin typeface="Times New Roman" panose="02020603050405020304" pitchFamily="18" charset="0"/>
                <a:cs typeface="Times New Roman" panose="02020603050405020304" pitchFamily="18" charset="0"/>
              </a:rPr>
              <a:t>Výstup větší než Q</a:t>
            </a:r>
            <a:r>
              <a:rPr lang="cs-CZ" sz="2000" b="1" noProof="0" dirty="0">
                <a:solidFill>
                  <a:schemeClr val="tx1"/>
                </a:solidFill>
                <a:effectLst/>
                <a:latin typeface="Times New Roman" panose="02020603050405020304" pitchFamily="18" charset="0"/>
                <a:cs typeface="Times New Roman" panose="02020603050405020304" pitchFamily="18" charset="0"/>
              </a:rPr>
              <a:t>1</a:t>
            </a:r>
            <a:r>
              <a:rPr lang="cs-CZ" sz="2800" b="1" noProof="0" dirty="0">
                <a:solidFill>
                  <a:schemeClr val="tx1"/>
                </a:solidFill>
                <a:effectLst/>
                <a:latin typeface="Times New Roman" panose="02020603050405020304" pitchFamily="18" charset="0"/>
                <a:cs typeface="Times New Roman" panose="02020603050405020304" pitchFamily="18" charset="0"/>
              </a:rPr>
              <a:t>: </a:t>
            </a:r>
            <a:r>
              <a:rPr lang="cs-CZ" sz="28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vyšší LMC – vytahují směrem nahoru i LAC.</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3154680" y="616354"/>
            <a:ext cx="8767244" cy="631690"/>
          </a:xfrm>
        </p:spPr>
        <p:txBody>
          <a:bodyPr>
            <a:noAutofit/>
          </a:bodyPr>
          <a:lstStyle/>
          <a:p>
            <a:r>
              <a:rPr lang="pl-PL" sz="2800" b="1" dirty="0">
                <a:solidFill>
                  <a:srgbClr val="FF0000"/>
                </a:solidFill>
              </a:rPr>
              <a:t>Vztah mezi krátkodobými a dlouhodobými náklady</a:t>
            </a:r>
          </a:p>
        </p:txBody>
      </p:sp>
      <p:sp>
        <p:nvSpPr>
          <p:cNvPr id="98" name="Google Shape;98;p14"/>
          <p:cNvSpPr txBox="1">
            <a:spLocks noGrp="1"/>
          </p:cNvSpPr>
          <p:nvPr>
            <p:ph type="body" idx="1"/>
          </p:nvPr>
        </p:nvSpPr>
        <p:spPr>
          <a:xfrm>
            <a:off x="205740" y="1157783"/>
            <a:ext cx="11716184" cy="5368747"/>
          </a:xfrm>
          <a:prstGeom prst="rect">
            <a:avLst/>
          </a:prstGeom>
          <a:noFill/>
          <a:ln>
            <a:noFill/>
          </a:ln>
        </p:spPr>
        <p:txBody>
          <a:bodyPr spcFirstLastPara="1" wrap="square" lIns="91425" tIns="45700" rIns="91425" bIns="45700" anchor="t" anchorCtr="0">
            <a:normAutofit fontScale="92500" lnSpcReduction="10000"/>
          </a:bodyPr>
          <a:lstStyle/>
          <a:p>
            <a:pPr indent="-457200" algn="just">
              <a:lnSpc>
                <a:spcPct val="115000"/>
              </a:lnSpc>
              <a:buFont typeface="+mj-lt"/>
              <a:buAutoNum type="arabicPeriod"/>
            </a:pPr>
            <a:r>
              <a:rPr lang="cs-CZ" sz="2400" b="1" noProof="0" dirty="0">
                <a:solidFill>
                  <a:schemeClr val="tx1"/>
                </a:solidFill>
                <a:effectLst/>
                <a:latin typeface="Times New Roman" panose="02020603050405020304" pitchFamily="18" charset="0"/>
                <a:cs typeface="Times New Roman" panose="02020603050405020304" pitchFamily="18" charset="0"/>
              </a:rPr>
              <a:t>Náklady v krátkém období – vyšší než náklady v dlouhém období.</a:t>
            </a:r>
          </a:p>
          <a:p>
            <a:pPr marL="342900" algn="just">
              <a:lnSpc>
                <a:spcPct val="115000"/>
              </a:lnSpc>
              <a:buFont typeface="Wingdings" panose="05000000000000000000" pitchFamily="2" charset="2"/>
              <a:buChar char="§"/>
            </a:pPr>
            <a:r>
              <a:rPr lang="cs-CZ" sz="2400" b="1" noProof="0" dirty="0">
                <a:solidFill>
                  <a:schemeClr val="tx1"/>
                </a:solidFill>
                <a:effectLst/>
                <a:latin typeface="Times New Roman" panose="02020603050405020304" pitchFamily="18" charset="0"/>
                <a:cs typeface="Times New Roman" panose="02020603050405020304" pitchFamily="18" charset="0"/>
              </a:rPr>
              <a:t>Hlavní příčina = </a:t>
            </a:r>
            <a:r>
              <a:rPr lang="cs-CZ" sz="2400" b="1" noProof="0" dirty="0">
                <a:solidFill>
                  <a:srgbClr val="FF0000"/>
                </a:solidFill>
                <a:effectLst/>
                <a:latin typeface="Times New Roman" panose="02020603050405020304" pitchFamily="18" charset="0"/>
                <a:cs typeface="Times New Roman" panose="02020603050405020304" pitchFamily="18" charset="0"/>
              </a:rPr>
              <a:t>existence fixních nákladů v krátkém období: </a:t>
            </a:r>
          </a:p>
          <a:p>
            <a:pPr marL="342900" algn="just">
              <a:lnSpc>
                <a:spcPct val="115000"/>
              </a:lnSpc>
              <a:buFont typeface="Wingdings" panose="05000000000000000000" pitchFamily="2" charset="2"/>
              <a:buChar char="Ø"/>
            </a:pPr>
            <a:r>
              <a:rPr lang="cs-CZ" sz="2400" b="1" i="1" noProof="0" dirty="0">
                <a:solidFill>
                  <a:schemeClr val="tx1"/>
                </a:solidFill>
                <a:effectLst/>
                <a:latin typeface="Times New Roman" panose="02020603050405020304" pitchFamily="18" charset="0"/>
                <a:cs typeface="Times New Roman" panose="02020603050405020304" pitchFamily="18" charset="0"/>
              </a:rPr>
              <a:t>neumožňují firmě optimalizovat kombinace vstupů při měnícím se výstupu </a:t>
            </a:r>
            <a:r>
              <a:rPr lang="cs-CZ" sz="2400" b="1" noProof="0" dirty="0">
                <a:solidFill>
                  <a:schemeClr val="tx1"/>
                </a:solidFill>
                <a:effectLst/>
                <a:latin typeface="Times New Roman" panose="02020603050405020304" pitchFamily="18" charset="0"/>
                <a:cs typeface="Times New Roman" panose="02020603050405020304" pitchFamily="18" charset="0"/>
              </a:rPr>
              <a:t>=&gt; krátkodobé náklady nepředstavují minimální náklady na měnící se výstup. </a:t>
            </a:r>
          </a:p>
          <a:p>
            <a:pPr indent="-457200" algn="just">
              <a:lnSpc>
                <a:spcPct val="115000"/>
              </a:lnSpc>
              <a:buFont typeface="+mj-lt"/>
              <a:buAutoNum type="arabicPeriod" startAt="2"/>
            </a:pPr>
            <a:r>
              <a:rPr lang="cs-CZ" sz="2400" b="1" noProof="0" dirty="0">
                <a:solidFill>
                  <a:schemeClr val="tx1"/>
                </a:solidFill>
                <a:effectLst/>
                <a:latin typeface="Times New Roman" panose="02020603050405020304" pitchFamily="18" charset="0"/>
                <a:cs typeface="Times New Roman" panose="02020603050405020304" pitchFamily="18" charset="0"/>
              </a:rPr>
              <a:t>Dlouhé období: výroba rostoucího výstupu s měnící se kombinací vstupů: </a:t>
            </a:r>
            <a:r>
              <a:rPr lang="cs-CZ" sz="2400" b="1" noProof="0" dirty="0">
                <a:solidFill>
                  <a:srgbClr val="FF0000"/>
                </a:solidFill>
                <a:effectLst/>
                <a:latin typeface="Times New Roman" panose="02020603050405020304" pitchFamily="18" charset="0"/>
                <a:cs typeface="Times New Roman" panose="02020603050405020304" pitchFamily="18" charset="0"/>
              </a:rPr>
              <a:t>všechny – variabilní.  </a:t>
            </a:r>
          </a:p>
          <a:p>
            <a:pPr marL="342900" algn="just">
              <a:lnSpc>
                <a:spcPct val="115000"/>
              </a:lnSpc>
              <a:buFont typeface="Wingdings" panose="05000000000000000000" pitchFamily="2" charset="2"/>
              <a:buChar char="§"/>
            </a:pPr>
            <a:r>
              <a:rPr lang="cs-CZ" sz="2400" b="1" noProof="0" dirty="0">
                <a:solidFill>
                  <a:schemeClr val="tx1"/>
                </a:solidFill>
                <a:effectLst/>
                <a:latin typeface="Times New Roman" panose="02020603050405020304" pitchFamily="18" charset="0"/>
                <a:cs typeface="Times New Roman" panose="02020603050405020304" pitchFamily="18" charset="0"/>
              </a:rPr>
              <a:t>Racionálně se chovající firma =&gt; minimalizace nákladů = pohyb podél křivky růstu výstupu.</a:t>
            </a:r>
          </a:p>
          <a:p>
            <a:pPr marL="0" indent="0" algn="just">
              <a:lnSpc>
                <a:spcPct val="115000"/>
              </a:lnSpc>
              <a:buNone/>
            </a:pPr>
            <a:r>
              <a:rPr lang="cs-CZ" sz="2400" b="1" noProof="0" dirty="0">
                <a:solidFill>
                  <a:schemeClr val="tx1"/>
                </a:solidFill>
                <a:effectLst/>
                <a:latin typeface="Times New Roman" panose="02020603050405020304" pitchFamily="18" charset="0"/>
                <a:cs typeface="Times New Roman" panose="02020603050405020304" pitchFamily="18" charset="0"/>
              </a:rPr>
              <a:t> </a:t>
            </a:r>
          </a:p>
          <a:p>
            <a:pPr marL="342900" algn="just">
              <a:lnSpc>
                <a:spcPct val="115000"/>
              </a:lnSpc>
              <a:buFont typeface="Wingdings" panose="05000000000000000000" pitchFamily="2" charset="2"/>
              <a:buChar char="§"/>
            </a:pPr>
            <a:r>
              <a:rPr lang="cs-CZ" sz="2400" b="1" dirty="0">
                <a:solidFill>
                  <a:schemeClr val="tx1"/>
                </a:solidFill>
                <a:latin typeface="Times New Roman" panose="02020603050405020304" pitchFamily="18" charset="0"/>
                <a:cs typeface="Times New Roman" panose="02020603050405020304" pitchFamily="18" charset="0"/>
              </a:rPr>
              <a:t>Obr. Následující snímek: firma –  v krátkém období vyrábí výstup Q</a:t>
            </a:r>
            <a:r>
              <a:rPr lang="cs-CZ" sz="1900" b="1" dirty="0">
                <a:solidFill>
                  <a:schemeClr val="tx1"/>
                </a:solidFill>
                <a:latin typeface="Times New Roman" panose="02020603050405020304" pitchFamily="18" charset="0"/>
                <a:cs typeface="Times New Roman" panose="02020603050405020304" pitchFamily="18" charset="0"/>
              </a:rPr>
              <a:t>1</a:t>
            </a:r>
            <a:r>
              <a:rPr lang="cs-CZ" sz="2400" b="1" dirty="0">
                <a:solidFill>
                  <a:schemeClr val="tx1"/>
                </a:solidFill>
                <a:latin typeface="Times New Roman" panose="02020603050405020304" pitchFamily="18" charset="0"/>
                <a:cs typeface="Times New Roman" panose="02020603050405020304" pitchFamily="18" charset="0"/>
              </a:rPr>
              <a:t>: </a:t>
            </a:r>
          </a:p>
          <a:p>
            <a:pPr marL="342900" algn="just">
              <a:lnSpc>
                <a:spcPct val="115000"/>
              </a:lnSpc>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Náklady na kapitál fixovány na úrovni K</a:t>
            </a:r>
            <a:r>
              <a:rPr lang="cs-CZ" sz="2200" b="1" dirty="0">
                <a:solidFill>
                  <a:schemeClr val="tx1"/>
                </a:solidFill>
                <a:latin typeface="Times New Roman" panose="02020603050405020304" pitchFamily="18" charset="0"/>
                <a:cs typeface="Times New Roman" panose="02020603050405020304" pitchFamily="18" charset="0"/>
              </a:rPr>
              <a:t>1</a:t>
            </a:r>
            <a:r>
              <a:rPr lang="cs-CZ" sz="2400" b="1" dirty="0">
                <a:solidFill>
                  <a:schemeClr val="tx1"/>
                </a:solidFill>
                <a:latin typeface="Times New Roman" panose="02020603050405020304" pitchFamily="18" charset="0"/>
                <a:cs typeface="Times New Roman" panose="02020603050405020304" pitchFamily="18" charset="0"/>
              </a:rPr>
              <a:t>: firma vyrábí výstup s množstvím K</a:t>
            </a:r>
            <a:r>
              <a:rPr lang="cs-CZ" sz="2200" b="1" dirty="0">
                <a:solidFill>
                  <a:schemeClr val="tx1"/>
                </a:solidFill>
                <a:latin typeface="Times New Roman" panose="02020603050405020304" pitchFamily="18" charset="0"/>
                <a:cs typeface="Times New Roman" panose="02020603050405020304" pitchFamily="18" charset="0"/>
              </a:rPr>
              <a:t>1 </a:t>
            </a:r>
            <a:r>
              <a:rPr lang="cs-CZ" sz="2400" b="1" dirty="0">
                <a:solidFill>
                  <a:schemeClr val="tx1"/>
                </a:solidFill>
                <a:latin typeface="Times New Roman" panose="02020603050405020304" pitchFamily="18" charset="0"/>
                <a:cs typeface="Times New Roman" panose="02020603050405020304" pitchFamily="18" charset="0"/>
              </a:rPr>
              <a:t>jednotek kapitálu a L</a:t>
            </a:r>
            <a:r>
              <a:rPr lang="cs-CZ" sz="2200" b="1" dirty="0">
                <a:solidFill>
                  <a:schemeClr val="tx1"/>
                </a:solidFill>
                <a:latin typeface="Times New Roman" panose="02020603050405020304" pitchFamily="18" charset="0"/>
                <a:cs typeface="Times New Roman" panose="02020603050405020304" pitchFamily="18" charset="0"/>
              </a:rPr>
              <a:t>1</a:t>
            </a:r>
            <a:r>
              <a:rPr lang="cs-CZ" sz="2400" b="1" dirty="0">
                <a:solidFill>
                  <a:schemeClr val="tx1"/>
                </a:solidFill>
                <a:latin typeface="Times New Roman" panose="02020603050405020304" pitchFamily="18" charset="0"/>
                <a:cs typeface="Times New Roman" panose="02020603050405020304" pitchFamily="18" charset="0"/>
              </a:rPr>
              <a:t> jednotek práce – </a:t>
            </a:r>
            <a:r>
              <a:rPr lang="cs-CZ" sz="2400" b="1" dirty="0">
                <a:solidFill>
                  <a:srgbClr val="FF0000"/>
                </a:solidFill>
                <a:latin typeface="Times New Roman" panose="02020603050405020304" pitchFamily="18" charset="0"/>
                <a:cs typeface="Times New Roman" panose="02020603050405020304" pitchFamily="18" charset="0"/>
              </a:rPr>
              <a:t>bod A. </a:t>
            </a:r>
          </a:p>
          <a:p>
            <a:pPr marL="342900" algn="just">
              <a:lnSpc>
                <a:spcPct val="115000"/>
              </a:lnSpc>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Kombinace vstupů K</a:t>
            </a:r>
            <a:r>
              <a:rPr lang="cs-CZ" sz="2100" b="1" dirty="0">
                <a:solidFill>
                  <a:schemeClr val="tx1"/>
                </a:solidFill>
                <a:latin typeface="Times New Roman" panose="02020603050405020304" pitchFamily="18" charset="0"/>
                <a:cs typeface="Times New Roman" panose="02020603050405020304" pitchFamily="18" charset="0"/>
              </a:rPr>
              <a:t>1</a:t>
            </a:r>
            <a:r>
              <a:rPr lang="cs-CZ" sz="2400" b="1" dirty="0">
                <a:solidFill>
                  <a:schemeClr val="tx1"/>
                </a:solidFill>
                <a:latin typeface="Times New Roman" panose="02020603050405020304" pitchFamily="18" charset="0"/>
                <a:cs typeface="Times New Roman" panose="02020603050405020304" pitchFamily="18" charset="0"/>
              </a:rPr>
              <a:t>L</a:t>
            </a:r>
            <a:r>
              <a:rPr lang="cs-CZ" sz="2100" b="1" dirty="0">
                <a:solidFill>
                  <a:schemeClr val="tx1"/>
                </a:solidFill>
                <a:latin typeface="Times New Roman" panose="02020603050405020304" pitchFamily="18" charset="0"/>
                <a:cs typeface="Times New Roman" panose="02020603050405020304" pitchFamily="18" charset="0"/>
              </a:rPr>
              <a:t>1</a:t>
            </a:r>
            <a:r>
              <a:rPr lang="cs-CZ" sz="2400" b="1" dirty="0">
                <a:solidFill>
                  <a:schemeClr val="tx1"/>
                </a:solidFill>
                <a:latin typeface="Times New Roman" panose="02020603050405020304" pitchFamily="18" charset="0"/>
                <a:cs typeface="Times New Roman" panose="02020603050405020304" pitchFamily="18" charset="0"/>
              </a:rPr>
              <a:t> – současně kombinace minimalizující náklady na výrobu výstupu Q</a:t>
            </a:r>
            <a:r>
              <a:rPr lang="cs-CZ" sz="2100" b="1" dirty="0">
                <a:solidFill>
                  <a:schemeClr val="tx1"/>
                </a:solidFill>
                <a:latin typeface="Times New Roman" panose="02020603050405020304" pitchFamily="18" charset="0"/>
                <a:cs typeface="Times New Roman" panose="02020603050405020304" pitchFamily="18" charset="0"/>
              </a:rPr>
              <a:t>1</a:t>
            </a:r>
            <a:r>
              <a:rPr lang="cs-CZ" sz="2400" b="1" dirty="0">
                <a:solidFill>
                  <a:schemeClr val="tx1"/>
                </a:solidFill>
                <a:latin typeface="Times New Roman" panose="02020603050405020304" pitchFamily="18" charset="0"/>
                <a:cs typeface="Times New Roman" panose="02020603050405020304" pitchFamily="18" charset="0"/>
              </a:rPr>
              <a:t> v dlouhém období: Bod A – MRTS rovná poměru cen vstupů </a:t>
            </a:r>
            <a:r>
              <a:rPr lang="cs-CZ" sz="2400" b="1" noProof="0" dirty="0">
                <a:solidFill>
                  <a:schemeClr val="tx1"/>
                </a:solidFill>
                <a:effectLst/>
                <a:latin typeface="Times New Roman" panose="02020603050405020304" pitchFamily="18" charset="0"/>
                <a:cs typeface="Times New Roman" panose="02020603050405020304" pitchFamily="18" charset="0"/>
              </a:rPr>
              <a:t>=&gt; </a:t>
            </a:r>
            <a:r>
              <a:rPr lang="cs-CZ" sz="2400" b="1" dirty="0">
                <a:solidFill>
                  <a:schemeClr val="tx1"/>
                </a:solidFill>
                <a:latin typeface="Times New Roman" panose="02020603050405020304" pitchFamily="18" charset="0"/>
                <a:cs typeface="Times New Roman" panose="02020603050405020304" pitchFamily="18" charset="0"/>
              </a:rPr>
              <a:t>nákladové optimum.</a:t>
            </a:r>
            <a:endParaRPr lang="cs-CZ" sz="2400" b="1" noProof="0" dirty="0">
              <a:solidFill>
                <a:schemeClr val="tx1"/>
              </a:solidFill>
              <a:effectLst/>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640080" y="581036"/>
            <a:ext cx="10447454" cy="631690"/>
          </a:xfrm>
        </p:spPr>
        <p:txBody>
          <a:bodyPr>
            <a:noAutofit/>
          </a:bodyPr>
          <a:lstStyle/>
          <a:p>
            <a:r>
              <a:rPr lang="pl-PL" sz="2400" b="1" dirty="0">
                <a:solidFill>
                  <a:srgbClr val="FF0000"/>
                </a:solidFill>
              </a:rPr>
              <a:t>Rozdíly v nákladech na výrobu stejného výstupu v krátkém a dlouhém období</a:t>
            </a:r>
          </a:p>
        </p:txBody>
      </p:sp>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8027894" y="1053735"/>
                <a:ext cx="4019761" cy="5223229"/>
              </a:xfrm>
              <a:prstGeom prst="rect">
                <a:avLst/>
              </a:prstGeom>
              <a:noFill/>
              <a:ln>
                <a:noFill/>
              </a:ln>
            </p:spPr>
            <p:txBody>
              <a:bodyPr spcFirstLastPara="1" wrap="square" lIns="91425" tIns="45700" rIns="91425" bIns="45700" anchor="t" anchorCtr="0">
                <a:normAutofit fontScale="92500" lnSpcReduction="10000"/>
              </a:bodyPr>
              <a:lstStyle/>
              <a:p>
                <a:pPr marL="342900" algn="just">
                  <a:lnSpc>
                    <a:spcPct val="115000"/>
                  </a:lnSpc>
                  <a:buFont typeface="Wingdings" panose="05000000000000000000" pitchFamily="2" charset="2"/>
                  <a:buChar char="§"/>
                </a:pPr>
                <a:r>
                  <a:rPr lang="cs-CZ" sz="2400" b="1" noProof="0" dirty="0">
                    <a:solidFill>
                      <a:srgbClr val="FF0000"/>
                    </a:solidFill>
                    <a:effectLst/>
                    <a:latin typeface="Times New Roman" panose="02020603050405020304" pitchFamily="18" charset="0"/>
                    <a:cs typeface="Times New Roman" panose="02020603050405020304" pitchFamily="18" charset="0"/>
                  </a:rPr>
                  <a:t>Bod A: </a:t>
                </a:r>
              </a:p>
              <a:p>
                <a:pPr marL="0" indent="0" algn="ctr">
                  <a:lnSpc>
                    <a:spcPct val="115000"/>
                  </a:lnSpc>
                  <a:buNone/>
                </a:pPr>
                <a14:m>
                  <m:oMathPara xmlns:m="http://schemas.openxmlformats.org/officeDocument/2006/math">
                    <m:oMathParaPr>
                      <m:jc m:val="centerGroup"/>
                    </m:oMathParaPr>
                    <m:oMath xmlns:m="http://schemas.openxmlformats.org/officeDocument/2006/math">
                      <m:r>
                        <a:rPr lang="cs-CZ" sz="2400" b="1" i="1" noProof="0" dirty="0" smtClean="0">
                          <a:solidFill>
                            <a:schemeClr val="tx1"/>
                          </a:solidFill>
                          <a:effectLst/>
                          <a:latin typeface="Cambria Math" panose="02040503050406030204" pitchFamily="18" charset="0"/>
                          <a:cs typeface="Times New Roman" panose="02020603050405020304" pitchFamily="18" charset="0"/>
                        </a:rPr>
                        <m:t>𝑺𝑻𝑪</m:t>
                      </m:r>
                      <m:r>
                        <a:rPr lang="cs-CZ" sz="2400" b="1" i="1" noProof="0" dirty="0" smtClean="0">
                          <a:solidFill>
                            <a:schemeClr val="tx1"/>
                          </a:solidFill>
                          <a:effectLst/>
                          <a:latin typeface="Cambria Math" panose="02040503050406030204" pitchFamily="18" charset="0"/>
                          <a:cs typeface="Times New Roman" panose="02020603050405020304" pitchFamily="18" charset="0"/>
                        </a:rPr>
                        <m:t> (</m:t>
                      </m:r>
                      <m:sSub>
                        <m:sSubPr>
                          <m:ctrlPr>
                            <a:rPr lang="cs-CZ" sz="2400" b="1" i="1" noProof="0" dirty="0" smtClean="0">
                              <a:solidFill>
                                <a:schemeClr val="tx1"/>
                              </a:solidFill>
                              <a:effectLst/>
                              <a:latin typeface="Cambria Math" panose="02040503050406030204" pitchFamily="18" charset="0"/>
                              <a:cs typeface="Times New Roman" panose="02020603050405020304" pitchFamily="18" charset="0"/>
                            </a:rPr>
                          </m:ctrlPr>
                        </m:sSubPr>
                        <m:e>
                          <m:r>
                            <a:rPr lang="cs-CZ" sz="2400" b="1" i="1" noProof="0" dirty="0" smtClean="0">
                              <a:solidFill>
                                <a:schemeClr val="tx1"/>
                              </a:solidFill>
                              <a:effectLst/>
                              <a:latin typeface="Cambria Math" panose="02040503050406030204" pitchFamily="18" charset="0"/>
                              <a:cs typeface="Times New Roman" panose="02020603050405020304" pitchFamily="18" charset="0"/>
                            </a:rPr>
                            <m:t>𝑸</m:t>
                          </m:r>
                        </m:e>
                        <m:sub>
                          <m:r>
                            <a:rPr lang="cs-CZ" sz="2400" b="1" i="1" noProof="0" dirty="0" smtClean="0">
                              <a:solidFill>
                                <a:schemeClr val="tx1"/>
                              </a:solidFill>
                              <a:effectLst/>
                              <a:latin typeface="Cambria Math" panose="02040503050406030204" pitchFamily="18" charset="0"/>
                              <a:cs typeface="Times New Roman" panose="02020603050405020304" pitchFamily="18" charset="0"/>
                            </a:rPr>
                            <m:t>𝟏</m:t>
                          </m:r>
                        </m:sub>
                      </m:sSub>
                      <m:r>
                        <a:rPr lang="cs-CZ" sz="2400" b="1" i="1" noProof="0" dirty="0" smtClean="0">
                          <a:solidFill>
                            <a:schemeClr val="tx1"/>
                          </a:solidFill>
                          <a:effectLst/>
                          <a:latin typeface="Cambria Math" panose="02040503050406030204" pitchFamily="18" charset="0"/>
                          <a:cs typeface="Times New Roman" panose="02020603050405020304" pitchFamily="18" charset="0"/>
                        </a:rPr>
                        <m:t>,</m:t>
                      </m:r>
                      <m:sSub>
                        <m:sSubPr>
                          <m:ctrlPr>
                            <a:rPr lang="cs-CZ" sz="2400" b="1" i="1" dirty="0">
                              <a:solidFill>
                                <a:schemeClr val="tx1"/>
                              </a:solidFill>
                              <a:latin typeface="Cambria Math" panose="02040503050406030204" pitchFamily="18" charset="0"/>
                              <a:cs typeface="Times New Roman" panose="02020603050405020304" pitchFamily="18" charset="0"/>
                            </a:rPr>
                          </m:ctrlPr>
                        </m:sSubPr>
                        <m:e>
                          <m:r>
                            <a:rPr lang="cs-CZ" sz="2400" b="1" i="1" dirty="0" smtClean="0">
                              <a:solidFill>
                                <a:schemeClr val="tx1"/>
                              </a:solidFill>
                              <a:latin typeface="Cambria Math" panose="02040503050406030204" pitchFamily="18" charset="0"/>
                              <a:cs typeface="Times New Roman" panose="02020603050405020304" pitchFamily="18" charset="0"/>
                            </a:rPr>
                            <m:t>𝑳</m:t>
                          </m:r>
                        </m:e>
                        <m:sub>
                          <m:r>
                            <a:rPr lang="cs-CZ" sz="2400" b="1" i="1" dirty="0">
                              <a:solidFill>
                                <a:schemeClr val="tx1"/>
                              </a:solidFill>
                              <a:latin typeface="Cambria Math" panose="02040503050406030204" pitchFamily="18" charset="0"/>
                              <a:cs typeface="Times New Roman" panose="02020603050405020304" pitchFamily="18" charset="0"/>
                            </a:rPr>
                            <m:t>𝟏</m:t>
                          </m:r>
                        </m:sub>
                      </m:sSub>
                      <m:r>
                        <a:rPr lang="cs-CZ" sz="2400" b="1" i="1" noProof="0" dirty="0" smtClean="0">
                          <a:solidFill>
                            <a:schemeClr val="tx1"/>
                          </a:solidFill>
                          <a:effectLst/>
                          <a:latin typeface="Cambria Math" panose="02040503050406030204" pitchFamily="18" charset="0"/>
                          <a:cs typeface="Times New Roman" panose="02020603050405020304" pitchFamily="18" charset="0"/>
                        </a:rPr>
                        <m:t>) = </m:t>
                      </m:r>
                      <m:r>
                        <m:rPr>
                          <m:sty m:val="p"/>
                        </m:rPr>
                        <a:rPr lang="cs-CZ" sz="2400" b="1" i="1" noProof="0" dirty="0" smtClean="0">
                          <a:solidFill>
                            <a:schemeClr val="tx1"/>
                          </a:solidFill>
                          <a:effectLst/>
                          <a:latin typeface="Cambria Math" panose="02040503050406030204" pitchFamily="18" charset="0"/>
                          <a:cs typeface="Times New Roman" panose="02020603050405020304" pitchFamily="18" charset="0"/>
                        </a:rPr>
                        <m:t>min</m:t>
                      </m:r>
                      <m:r>
                        <a:rPr lang="cs-CZ" sz="2400" b="1" i="1" noProof="0" dirty="0" smtClean="0">
                          <a:solidFill>
                            <a:schemeClr val="tx1"/>
                          </a:solidFill>
                          <a:effectLst/>
                          <a:latin typeface="Cambria Math" panose="02040503050406030204" pitchFamily="18" charset="0"/>
                          <a:cs typeface="Times New Roman" panose="02020603050405020304" pitchFamily="18" charset="0"/>
                        </a:rPr>
                        <m:t>. </m:t>
                      </m:r>
                      <m:r>
                        <a:rPr lang="cs-CZ" sz="2400" b="1" i="1" noProof="0" dirty="0" smtClean="0">
                          <a:solidFill>
                            <a:schemeClr val="tx1"/>
                          </a:solidFill>
                          <a:effectLst/>
                          <a:latin typeface="Cambria Math" panose="02040503050406030204" pitchFamily="18" charset="0"/>
                          <a:cs typeface="Times New Roman" panose="02020603050405020304" pitchFamily="18" charset="0"/>
                        </a:rPr>
                        <m:t>𝑳𝑻𝑪</m:t>
                      </m:r>
                    </m:oMath>
                  </m:oMathPara>
                </a14:m>
                <a:endParaRPr lang="cs-CZ" sz="2400" b="1" noProof="0" dirty="0">
                  <a:solidFill>
                    <a:schemeClr val="tx1"/>
                  </a:solidFill>
                  <a:effectLst/>
                  <a:latin typeface="Times New Roman" panose="02020603050405020304" pitchFamily="18" charset="0"/>
                  <a:cs typeface="Times New Roman" panose="02020603050405020304" pitchFamily="18" charset="0"/>
                </a:endParaRPr>
              </a:p>
              <a:p>
                <a:pPr marL="342900">
                  <a:lnSpc>
                    <a:spcPct val="115000"/>
                  </a:lnSpc>
                </a:pPr>
                <a:r>
                  <a:rPr lang="cs-CZ" sz="2400" b="1" noProof="0" dirty="0">
                    <a:solidFill>
                      <a:schemeClr val="tx1"/>
                    </a:solidFill>
                    <a:effectLst/>
                    <a:latin typeface="Times New Roman" panose="02020603050405020304" pitchFamily="18" charset="0"/>
                    <a:cs typeface="Times New Roman" panose="02020603050405020304" pitchFamily="18" charset="0"/>
                  </a:rPr>
                  <a:t>Výstup Q</a:t>
                </a:r>
                <a:r>
                  <a:rPr lang="cs-CZ" sz="2000" b="1" noProof="0" dirty="0">
                    <a:solidFill>
                      <a:schemeClr val="tx1"/>
                    </a:solidFill>
                    <a:effectLst/>
                    <a:latin typeface="Times New Roman" panose="02020603050405020304" pitchFamily="18" charset="0"/>
                    <a:cs typeface="Times New Roman" panose="02020603050405020304" pitchFamily="18" charset="0"/>
                  </a:rPr>
                  <a:t>2 </a:t>
                </a:r>
                <a:r>
                  <a:rPr lang="cs-CZ" sz="2400" b="1" noProof="0" dirty="0">
                    <a:solidFill>
                      <a:schemeClr val="tx1"/>
                    </a:solidFill>
                    <a:effectLst/>
                    <a:latin typeface="Times New Roman" panose="02020603050405020304" pitchFamily="18" charset="0"/>
                    <a:cs typeface="Times New Roman" panose="02020603050405020304" pitchFamily="18" charset="0"/>
                  </a:rPr>
                  <a:t>v krátkém období – kapitál = fixní =&gt; použitím K</a:t>
                </a:r>
                <a:r>
                  <a:rPr lang="cs-CZ" sz="2200" b="1" noProof="0" dirty="0">
                    <a:solidFill>
                      <a:schemeClr val="tx1"/>
                    </a:solidFill>
                    <a:effectLst/>
                    <a:latin typeface="Times New Roman" panose="02020603050405020304" pitchFamily="18" charset="0"/>
                    <a:cs typeface="Times New Roman" panose="02020603050405020304" pitchFamily="18" charset="0"/>
                  </a:rPr>
                  <a:t>1</a:t>
                </a:r>
                <a:r>
                  <a:rPr lang="cs-CZ" sz="2400" b="1" noProof="0" dirty="0">
                    <a:solidFill>
                      <a:schemeClr val="tx1"/>
                    </a:solidFill>
                    <a:effectLst/>
                    <a:latin typeface="Times New Roman" panose="02020603050405020304" pitchFamily="18" charset="0"/>
                    <a:cs typeface="Times New Roman" panose="02020603050405020304" pitchFamily="18" charset="0"/>
                  </a:rPr>
                  <a:t> jednotek kapitálu a L</a:t>
                </a:r>
                <a:r>
                  <a:rPr lang="cs-CZ" sz="2200" b="1" noProof="0" dirty="0">
                    <a:solidFill>
                      <a:schemeClr val="tx1"/>
                    </a:solidFill>
                    <a:effectLst/>
                    <a:latin typeface="Times New Roman" panose="02020603050405020304" pitchFamily="18" charset="0"/>
                    <a:cs typeface="Times New Roman" panose="02020603050405020304" pitchFamily="18" charset="0"/>
                  </a:rPr>
                  <a:t>3</a:t>
                </a:r>
                <a:r>
                  <a:rPr lang="cs-CZ" sz="2400" b="1" noProof="0" dirty="0">
                    <a:solidFill>
                      <a:schemeClr val="tx1"/>
                    </a:solidFill>
                    <a:effectLst/>
                    <a:latin typeface="Times New Roman" panose="02020603050405020304" pitchFamily="18" charset="0"/>
                    <a:cs typeface="Times New Roman" panose="02020603050405020304" pitchFamily="18" charset="0"/>
                  </a:rPr>
                  <a:t> jednotek práce (</a:t>
                </a:r>
                <a:r>
                  <a:rPr lang="cs-CZ" sz="2400" b="1" noProof="0" dirty="0">
                    <a:solidFill>
                      <a:srgbClr val="FF0000"/>
                    </a:solidFill>
                    <a:effectLst/>
                    <a:latin typeface="Times New Roman" panose="02020603050405020304" pitchFamily="18" charset="0"/>
                    <a:cs typeface="Times New Roman" panose="02020603050405020304" pitchFamily="18" charset="0"/>
                  </a:rPr>
                  <a:t>bod B</a:t>
                </a:r>
                <a:r>
                  <a:rPr lang="cs-CZ" sz="2400" b="1" noProof="0" dirty="0">
                    <a:solidFill>
                      <a:schemeClr val="tx1"/>
                    </a:solidFill>
                    <a:effectLst/>
                    <a:latin typeface="Times New Roman" panose="02020603050405020304" pitchFamily="18" charset="0"/>
                    <a:cs typeface="Times New Roman" panose="02020603050405020304" pitchFamily="18" charset="0"/>
                  </a:rPr>
                  <a:t>). </a:t>
                </a:r>
              </a:p>
              <a:p>
                <a:pPr marL="342900" algn="just">
                  <a:lnSpc>
                    <a:spcPct val="115000"/>
                  </a:lnSpc>
                  <a:buFont typeface="Wingdings" panose="05000000000000000000" pitchFamily="2" charset="2"/>
                  <a:buChar char="Ø"/>
                </a:pPr>
                <a:r>
                  <a:rPr lang="cs-CZ" sz="2400" b="1" noProof="0" dirty="0">
                    <a:solidFill>
                      <a:schemeClr val="tx1"/>
                    </a:solidFill>
                    <a:effectLst/>
                    <a:latin typeface="Times New Roman" panose="02020603050405020304" pitchFamily="18" charset="0"/>
                    <a:cs typeface="Times New Roman" panose="02020603050405020304" pitchFamily="18" charset="0"/>
                  </a:rPr>
                  <a:t>Náklady na výstup Q</a:t>
                </a:r>
                <a:r>
                  <a:rPr lang="cs-CZ" sz="2000" b="1" noProof="0" dirty="0">
                    <a:solidFill>
                      <a:schemeClr val="tx1"/>
                    </a:solidFill>
                    <a:effectLst/>
                    <a:latin typeface="Times New Roman" panose="02020603050405020304" pitchFamily="18" charset="0"/>
                    <a:cs typeface="Times New Roman" panose="02020603050405020304" pitchFamily="18" charset="0"/>
                  </a:rPr>
                  <a:t>2</a:t>
                </a:r>
                <a:r>
                  <a:rPr lang="cs-CZ" sz="2400" b="1" noProof="0" dirty="0">
                    <a:solidFill>
                      <a:schemeClr val="tx1"/>
                    </a:solidFill>
                    <a:effectLst/>
                    <a:latin typeface="Times New Roman" panose="02020603050405020304" pitchFamily="18" charset="0"/>
                    <a:cs typeface="Times New Roman" panose="02020603050405020304" pitchFamily="18" charset="0"/>
                  </a:rPr>
                  <a:t> v krátkém období – na </a:t>
                </a:r>
                <a:r>
                  <a:rPr lang="cs-CZ" sz="2400" b="1" noProof="0" dirty="0" err="1">
                    <a:solidFill>
                      <a:schemeClr val="tx1"/>
                    </a:solidFill>
                    <a:effectLst/>
                    <a:latin typeface="Times New Roman" panose="02020603050405020304" pitchFamily="18" charset="0"/>
                    <a:cs typeface="Times New Roman" panose="02020603050405020304" pitchFamily="18" charset="0"/>
                  </a:rPr>
                  <a:t>izokostě</a:t>
                </a:r>
                <a:r>
                  <a:rPr lang="cs-CZ" sz="2400" b="1" noProof="0" dirty="0">
                    <a:solidFill>
                      <a:schemeClr val="tx1"/>
                    </a:solidFill>
                    <a:effectLst/>
                    <a:latin typeface="Times New Roman" panose="02020603050405020304" pitchFamily="18" charset="0"/>
                    <a:cs typeface="Times New Roman" panose="02020603050405020304" pitchFamily="18" charset="0"/>
                  </a:rPr>
                  <a:t> TC</a:t>
                </a:r>
                <a:r>
                  <a:rPr lang="cs-CZ" sz="2000" b="1" noProof="0" dirty="0">
                    <a:solidFill>
                      <a:schemeClr val="tx1"/>
                    </a:solidFill>
                    <a:effectLst/>
                    <a:latin typeface="Times New Roman" panose="02020603050405020304" pitchFamily="18" charset="0"/>
                    <a:cs typeface="Times New Roman" panose="02020603050405020304" pitchFamily="18" charset="0"/>
                  </a:rPr>
                  <a:t>2</a:t>
                </a:r>
                <a:r>
                  <a:rPr lang="cs-CZ" sz="2400" b="1" noProof="0" dirty="0">
                    <a:solidFill>
                      <a:schemeClr val="tx1"/>
                    </a:solidFill>
                    <a:effectLst/>
                    <a:latin typeface="Times New Roman" panose="02020603050405020304" pitchFamily="18" charset="0"/>
                    <a:cs typeface="Times New Roman" panose="02020603050405020304" pitchFamily="18" charset="0"/>
                  </a:rPr>
                  <a:t>.</a:t>
                </a:r>
              </a:p>
              <a:p>
                <a:pPr marL="342900" algn="just">
                  <a:lnSpc>
                    <a:spcPct val="115000"/>
                  </a:lnSpc>
                  <a:buFont typeface="Wingdings" panose="05000000000000000000" pitchFamily="2" charset="2"/>
                  <a:buChar char="ü"/>
                </a:pPr>
                <a:r>
                  <a:rPr lang="cs-CZ" sz="2400" b="1" noProof="0" dirty="0">
                    <a:solidFill>
                      <a:schemeClr val="tx1"/>
                    </a:solidFill>
                    <a:effectLst/>
                    <a:latin typeface="Times New Roman" panose="02020603050405020304" pitchFamily="18" charset="0"/>
                    <a:cs typeface="Times New Roman" panose="02020603050405020304" pitchFamily="18" charset="0"/>
                  </a:rPr>
                  <a:t>K</a:t>
                </a:r>
                <a:r>
                  <a:rPr lang="cs-CZ" sz="1900" b="1" noProof="0" dirty="0">
                    <a:solidFill>
                      <a:schemeClr val="tx1"/>
                    </a:solidFill>
                    <a:effectLst/>
                    <a:latin typeface="Times New Roman" panose="02020603050405020304" pitchFamily="18" charset="0"/>
                    <a:cs typeface="Times New Roman" panose="02020603050405020304" pitchFamily="18" charset="0"/>
                  </a:rPr>
                  <a:t>1</a:t>
                </a:r>
                <a:r>
                  <a:rPr lang="cs-CZ" sz="2400" b="1" noProof="0" dirty="0">
                    <a:solidFill>
                      <a:schemeClr val="tx1"/>
                    </a:solidFill>
                    <a:effectLst/>
                    <a:latin typeface="Times New Roman" panose="02020603050405020304" pitchFamily="18" charset="0"/>
                    <a:cs typeface="Times New Roman" panose="02020603050405020304" pitchFamily="18" charset="0"/>
                  </a:rPr>
                  <a:t>L</a:t>
                </a:r>
                <a:r>
                  <a:rPr lang="cs-CZ" sz="1900" b="1" noProof="0" dirty="0">
                    <a:solidFill>
                      <a:schemeClr val="tx1"/>
                    </a:solidFill>
                    <a:effectLst/>
                    <a:latin typeface="Times New Roman" panose="02020603050405020304" pitchFamily="18" charset="0"/>
                    <a:cs typeface="Times New Roman" panose="02020603050405020304" pitchFamily="18" charset="0"/>
                  </a:rPr>
                  <a:t>3</a:t>
                </a:r>
                <a:r>
                  <a:rPr lang="cs-CZ" sz="2400" b="1" noProof="0" dirty="0">
                    <a:solidFill>
                      <a:schemeClr val="tx1"/>
                    </a:solidFill>
                    <a:effectLst/>
                    <a:latin typeface="Times New Roman" panose="02020603050405020304" pitchFamily="18" charset="0"/>
                    <a:cs typeface="Times New Roman" panose="02020603050405020304" pitchFamily="18" charset="0"/>
                  </a:rPr>
                  <a:t> – z dlouhodobého hlediska není optimální:</a:t>
                </a:r>
              </a:p>
              <a:p>
                <a:pPr marL="342900" algn="just">
                  <a:lnSpc>
                    <a:spcPct val="115000"/>
                  </a:lnSpc>
                  <a:buFont typeface="Wingdings" panose="05000000000000000000" pitchFamily="2" charset="2"/>
                  <a:buChar char="ü"/>
                </a:pPr>
                <a:r>
                  <a:rPr lang="cs-CZ" sz="2400" b="1" noProof="0" dirty="0" err="1">
                    <a:solidFill>
                      <a:schemeClr val="tx1"/>
                    </a:solidFill>
                    <a:effectLst/>
                    <a:latin typeface="Times New Roman" panose="02020603050405020304" pitchFamily="18" charset="0"/>
                    <a:cs typeface="Times New Roman" panose="02020603050405020304" pitchFamily="18" charset="0"/>
                  </a:rPr>
                  <a:t>izokosta</a:t>
                </a:r>
                <a:r>
                  <a:rPr lang="cs-CZ" sz="2400" b="1" noProof="0" dirty="0">
                    <a:solidFill>
                      <a:schemeClr val="tx1"/>
                    </a:solidFill>
                    <a:effectLst/>
                    <a:latin typeface="Times New Roman" panose="02020603050405020304" pitchFamily="18" charset="0"/>
                    <a:cs typeface="Times New Roman" panose="02020603050405020304" pitchFamily="18" charset="0"/>
                  </a:rPr>
                  <a:t> TC2 = sečna izokvanty Q2.</a:t>
                </a:r>
              </a:p>
            </p:txBody>
          </p:sp>
        </mc:Choice>
        <mc:Fallback xmlns="">
          <p:sp>
            <p:nvSpPr>
              <p:cNvPr id="98" name="Google Shape;98;p14"/>
              <p:cNvSpPr txBox="1">
                <a:spLocks noGrp="1" noRot="1" noChangeAspect="1" noMove="1" noResize="1" noEditPoints="1" noAdjustHandles="1" noChangeArrowheads="1" noChangeShapeType="1" noTextEdit="1"/>
              </p:cNvSpPr>
              <p:nvPr>
                <p:ph type="body" idx="1"/>
              </p:nvPr>
            </p:nvSpPr>
            <p:spPr>
              <a:xfrm>
                <a:off x="8027894" y="1053735"/>
                <a:ext cx="4019761" cy="5223229"/>
              </a:xfrm>
              <a:prstGeom prst="rect">
                <a:avLst/>
              </a:prstGeom>
              <a:blipFill>
                <a:blip r:embed="rId3"/>
                <a:stretch>
                  <a:fillRect l="-1062" r="-2731"/>
                </a:stretch>
              </a:blipFill>
              <a:ln>
                <a:noFill/>
              </a:ln>
            </p:spPr>
            <p:txBody>
              <a:bodyPr/>
              <a:lstStyle/>
              <a:p>
                <a:r>
                  <a:rPr lang="en-GB">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p:cNvPicPr>
            <a:picLocks noChangeAspect="1"/>
          </p:cNvPicPr>
          <p:nvPr/>
        </p:nvPicPr>
        <p:blipFill>
          <a:blip r:embed="rId4"/>
          <a:stretch>
            <a:fillRect/>
          </a:stretch>
        </p:blipFill>
        <p:spPr>
          <a:xfrm>
            <a:off x="0" y="1371719"/>
            <a:ext cx="7582333" cy="49686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658906" y="526093"/>
            <a:ext cx="11533094" cy="631690"/>
          </a:xfrm>
        </p:spPr>
        <p:txBody>
          <a:bodyPr>
            <a:noAutofit/>
          </a:bodyPr>
          <a:lstStyle/>
          <a:p>
            <a:r>
              <a:rPr lang="pl-PL" sz="2700" b="1" dirty="0">
                <a:solidFill>
                  <a:srgbClr val="FF0000"/>
                </a:solidFill>
              </a:rPr>
              <a:t>Rozdíly v nákladech na výrobu stejného výstupu v krátkém a dlouhém období</a:t>
            </a:r>
          </a:p>
        </p:txBody>
      </p:sp>
      <p:sp>
        <p:nvSpPr>
          <p:cNvPr id="98" name="Google Shape;98;p14"/>
          <p:cNvSpPr txBox="1">
            <a:spLocks noGrp="1"/>
          </p:cNvSpPr>
          <p:nvPr>
            <p:ph type="body" idx="1"/>
          </p:nvPr>
        </p:nvSpPr>
        <p:spPr>
          <a:xfrm>
            <a:off x="205740" y="1157783"/>
            <a:ext cx="11716184" cy="5182633"/>
          </a:xfrm>
          <a:prstGeom prst="rect">
            <a:avLst/>
          </a:prstGeom>
          <a:noFill/>
          <a:ln>
            <a:noFill/>
          </a:ln>
        </p:spPr>
        <p:txBody>
          <a:bodyPr spcFirstLastPara="1" wrap="square" lIns="91425" tIns="45700" rIns="91425" bIns="45700" anchor="t" anchorCtr="0">
            <a:normAutofit/>
          </a:bodyPr>
          <a:lstStyle/>
          <a:p>
            <a:pPr marL="342900" algn="just">
              <a:lnSpc>
                <a:spcPct val="115000"/>
              </a:lnSpc>
              <a:buFont typeface="Wingdings" panose="05000000000000000000" pitchFamily="2" charset="2"/>
              <a:buChar char="ü"/>
            </a:pPr>
            <a:r>
              <a:rPr lang="cs-CZ" sz="2800" b="1" noProof="0" dirty="0">
                <a:solidFill>
                  <a:schemeClr val="tx1"/>
                </a:solidFill>
                <a:effectLst/>
                <a:latin typeface="Times New Roman" panose="02020603050405020304" pitchFamily="18" charset="0"/>
                <a:cs typeface="Times New Roman" panose="02020603050405020304" pitchFamily="18" charset="0"/>
              </a:rPr>
              <a:t>Dlouhé období – kapitál není fixní: výstup Q</a:t>
            </a:r>
            <a:r>
              <a:rPr lang="cs-CZ" sz="1800" b="1" noProof="0" dirty="0">
                <a:solidFill>
                  <a:schemeClr val="tx1"/>
                </a:solidFill>
                <a:effectLst/>
                <a:latin typeface="Times New Roman" panose="02020603050405020304" pitchFamily="18" charset="0"/>
                <a:cs typeface="Times New Roman" panose="02020603050405020304" pitchFamily="18" charset="0"/>
              </a:rPr>
              <a:t>2</a:t>
            </a:r>
            <a:r>
              <a:rPr lang="cs-CZ" sz="2800" b="1" noProof="0" dirty="0">
                <a:solidFill>
                  <a:schemeClr val="tx1"/>
                </a:solidFill>
                <a:effectLst/>
                <a:latin typeface="Times New Roman" panose="02020603050405020304" pitchFamily="18" charset="0"/>
                <a:cs typeface="Times New Roman" panose="02020603050405020304" pitchFamily="18" charset="0"/>
              </a:rPr>
              <a:t> kombinací vstupů K</a:t>
            </a:r>
            <a:r>
              <a:rPr lang="cs-CZ" sz="2400" b="1" noProof="0" dirty="0">
                <a:solidFill>
                  <a:schemeClr val="tx1"/>
                </a:solidFill>
                <a:effectLst/>
                <a:latin typeface="Times New Roman" panose="02020603050405020304" pitchFamily="18" charset="0"/>
                <a:cs typeface="Times New Roman" panose="02020603050405020304" pitchFamily="18" charset="0"/>
              </a:rPr>
              <a:t>2</a:t>
            </a:r>
            <a:r>
              <a:rPr lang="cs-CZ" sz="2800" b="1" noProof="0" dirty="0">
                <a:solidFill>
                  <a:schemeClr val="tx1"/>
                </a:solidFill>
                <a:effectLst/>
                <a:latin typeface="Times New Roman" panose="02020603050405020304" pitchFamily="18" charset="0"/>
                <a:cs typeface="Times New Roman" panose="02020603050405020304" pitchFamily="18" charset="0"/>
              </a:rPr>
              <a:t>L</a:t>
            </a:r>
            <a:r>
              <a:rPr lang="cs-CZ" sz="2400" b="1" noProof="0" dirty="0">
                <a:solidFill>
                  <a:schemeClr val="tx1"/>
                </a:solidFill>
                <a:effectLst/>
                <a:latin typeface="Times New Roman" panose="02020603050405020304" pitchFamily="18" charset="0"/>
                <a:cs typeface="Times New Roman" panose="02020603050405020304" pitchFamily="18" charset="0"/>
              </a:rPr>
              <a:t>2</a:t>
            </a:r>
            <a:r>
              <a:rPr lang="cs-CZ" sz="2800" b="1" noProof="0" dirty="0">
                <a:solidFill>
                  <a:schemeClr val="tx1"/>
                </a:solidFill>
                <a:effectLst/>
                <a:latin typeface="Times New Roman" panose="02020603050405020304" pitchFamily="18" charset="0"/>
                <a:cs typeface="Times New Roman" panose="02020603050405020304" pitchFamily="18" charset="0"/>
              </a:rPr>
              <a:t> = </a:t>
            </a:r>
            <a:r>
              <a:rPr lang="cs-CZ" sz="28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bod C</a:t>
            </a:r>
            <a:r>
              <a:rPr lang="cs-CZ" sz="2800" b="1" noProof="0" dirty="0">
                <a:solidFill>
                  <a:schemeClr val="tx1"/>
                </a:solidFill>
                <a:effectLst/>
                <a:latin typeface="Times New Roman" panose="02020603050405020304" pitchFamily="18" charset="0"/>
                <a:cs typeface="Times New Roman" panose="02020603050405020304" pitchFamily="18" charset="0"/>
              </a:rPr>
              <a:t> – náklady </a:t>
            </a:r>
            <a:r>
              <a:rPr lang="cs-CZ" sz="28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TC‘</a:t>
            </a: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2</a:t>
            </a:r>
            <a:r>
              <a:rPr lang="cs-CZ" sz="28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a:t>
            </a:r>
          </a:p>
          <a:p>
            <a:pPr marL="342900" algn="just">
              <a:lnSpc>
                <a:spcPct val="115000"/>
              </a:lnSpc>
              <a:buFont typeface="Wingdings" panose="05000000000000000000" pitchFamily="2" charset="2"/>
              <a:buChar char="Ø"/>
            </a:pPr>
            <a:r>
              <a:rPr lang="cs-CZ" sz="2800" b="1" noProof="0" dirty="0">
                <a:solidFill>
                  <a:schemeClr val="tx1"/>
                </a:solidFill>
                <a:effectLst/>
                <a:latin typeface="Times New Roman" panose="02020603050405020304" pitchFamily="18" charset="0"/>
                <a:cs typeface="Times New Roman" panose="02020603050405020304" pitchFamily="18" charset="0"/>
              </a:rPr>
              <a:t>Náklady na výrobu výstupu Q</a:t>
            </a:r>
            <a:r>
              <a:rPr lang="cs-CZ" sz="2000" b="1" noProof="0" dirty="0">
                <a:solidFill>
                  <a:schemeClr val="tx1"/>
                </a:solidFill>
                <a:effectLst/>
                <a:latin typeface="Times New Roman" panose="02020603050405020304" pitchFamily="18" charset="0"/>
                <a:cs typeface="Times New Roman" panose="02020603050405020304" pitchFamily="18" charset="0"/>
              </a:rPr>
              <a:t>2</a:t>
            </a:r>
            <a:r>
              <a:rPr lang="cs-CZ" sz="2800" b="1" noProof="0" dirty="0">
                <a:solidFill>
                  <a:schemeClr val="tx1"/>
                </a:solidFill>
                <a:effectLst/>
                <a:latin typeface="Times New Roman" panose="02020603050405020304" pitchFamily="18" charset="0"/>
                <a:cs typeface="Times New Roman" panose="02020603050405020304" pitchFamily="18" charset="0"/>
              </a:rPr>
              <a:t> v krátkém období (</a:t>
            </a:r>
            <a:r>
              <a:rPr lang="cs-CZ" sz="2800" b="1" noProof="0" dirty="0" err="1">
                <a:solidFill>
                  <a:schemeClr val="tx1"/>
                </a:solidFill>
                <a:effectLst/>
                <a:latin typeface="Times New Roman" panose="02020603050405020304" pitchFamily="18" charset="0"/>
                <a:cs typeface="Times New Roman" panose="02020603050405020304" pitchFamily="18" charset="0"/>
              </a:rPr>
              <a:t>izokosta</a:t>
            </a:r>
            <a:r>
              <a:rPr lang="cs-CZ" sz="2800" b="1" noProof="0" dirty="0">
                <a:solidFill>
                  <a:schemeClr val="tx1"/>
                </a:solidFill>
                <a:effectLst/>
                <a:latin typeface="Times New Roman" panose="02020603050405020304" pitchFamily="18" charset="0"/>
                <a:cs typeface="Times New Roman" panose="02020603050405020304" pitchFamily="18" charset="0"/>
              </a:rPr>
              <a:t> TC</a:t>
            </a:r>
            <a:r>
              <a:rPr lang="cs-CZ" sz="2400" b="1" noProof="0" dirty="0">
                <a:solidFill>
                  <a:schemeClr val="tx1"/>
                </a:solidFill>
                <a:effectLst/>
                <a:latin typeface="Times New Roman" panose="02020603050405020304" pitchFamily="18" charset="0"/>
                <a:cs typeface="Times New Roman" panose="02020603050405020304" pitchFamily="18" charset="0"/>
              </a:rPr>
              <a:t>2</a:t>
            </a:r>
            <a:r>
              <a:rPr lang="cs-CZ" sz="2800" b="1" noProof="0" dirty="0">
                <a:solidFill>
                  <a:schemeClr val="tx1"/>
                </a:solidFill>
                <a:effectLst/>
                <a:latin typeface="Times New Roman" panose="02020603050405020304" pitchFamily="18" charset="0"/>
                <a:cs typeface="Times New Roman" panose="02020603050405020304" pitchFamily="18" charset="0"/>
              </a:rPr>
              <a:t>) – vyšší než náklady na výrobu stejného výstupu v dlouhém období (</a:t>
            </a:r>
            <a:r>
              <a:rPr lang="cs-CZ" sz="2800" b="1" noProof="0" dirty="0" err="1">
                <a:solidFill>
                  <a:schemeClr val="tx1"/>
                </a:solidFill>
                <a:effectLst/>
                <a:latin typeface="Times New Roman" panose="02020603050405020304" pitchFamily="18" charset="0"/>
                <a:cs typeface="Times New Roman" panose="02020603050405020304" pitchFamily="18" charset="0"/>
              </a:rPr>
              <a:t>izokosta</a:t>
            </a:r>
            <a:r>
              <a:rPr lang="cs-CZ" sz="2800" b="1" noProof="0" dirty="0">
                <a:solidFill>
                  <a:schemeClr val="tx1"/>
                </a:solidFill>
                <a:effectLst/>
                <a:latin typeface="Times New Roman" panose="02020603050405020304" pitchFamily="18" charset="0"/>
                <a:cs typeface="Times New Roman" panose="02020603050405020304" pitchFamily="18" charset="0"/>
              </a:rPr>
              <a:t> TC‘2). </a:t>
            </a:r>
          </a:p>
          <a:p>
            <a:pPr marL="342900" algn="just">
              <a:lnSpc>
                <a:spcPct val="115000"/>
              </a:lnSpc>
              <a:buFont typeface="Wingdings" panose="05000000000000000000" pitchFamily="2" charset="2"/>
              <a:buChar char="ü"/>
            </a:pPr>
            <a:endParaRPr lang="cs-CZ" sz="2800" b="1" noProof="0" dirty="0">
              <a:solidFill>
                <a:schemeClr val="tx1"/>
              </a:solidFill>
              <a:effectLst/>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ü"/>
            </a:pPr>
            <a:r>
              <a:rPr lang="cs-CZ" sz="2800" b="1" noProof="0" dirty="0">
                <a:solidFill>
                  <a:schemeClr val="tx1"/>
                </a:solidFill>
                <a:effectLst/>
                <a:latin typeface="Times New Roman" panose="02020603050405020304" pitchFamily="18" charset="0"/>
                <a:cs typeface="Times New Roman" panose="02020603050405020304" pitchFamily="18" charset="0"/>
              </a:rPr>
              <a:t>Krátkodobé náklady TC0 na výrobu Q</a:t>
            </a:r>
            <a:r>
              <a:rPr lang="cs-CZ" sz="2400" b="1" noProof="0" dirty="0">
                <a:solidFill>
                  <a:schemeClr val="tx1"/>
                </a:solidFill>
                <a:effectLst/>
                <a:latin typeface="Times New Roman" panose="02020603050405020304" pitchFamily="18" charset="0"/>
                <a:cs typeface="Times New Roman" panose="02020603050405020304" pitchFamily="18" charset="0"/>
              </a:rPr>
              <a:t>0</a:t>
            </a:r>
            <a:r>
              <a:rPr lang="cs-CZ" sz="2800" b="1" noProof="0" dirty="0">
                <a:solidFill>
                  <a:schemeClr val="tx1"/>
                </a:solidFill>
                <a:effectLst/>
                <a:latin typeface="Times New Roman" panose="02020603050405020304" pitchFamily="18" charset="0"/>
                <a:cs typeface="Times New Roman" panose="02020603050405020304" pitchFamily="18" charset="0"/>
              </a:rPr>
              <a:t>: kombinace práce a kapitálu v </a:t>
            </a:r>
            <a:r>
              <a:rPr lang="cs-CZ" sz="28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bodě D</a:t>
            </a:r>
            <a:r>
              <a:rPr lang="cs-CZ" sz="2800" b="1" noProof="0" dirty="0">
                <a:solidFill>
                  <a:schemeClr val="tx1"/>
                </a:solidFill>
                <a:effectLst/>
                <a:latin typeface="Times New Roman" panose="02020603050405020304" pitchFamily="18" charset="0"/>
                <a:cs typeface="Times New Roman" panose="02020603050405020304" pitchFamily="18" charset="0"/>
              </a:rPr>
              <a:t> – nejsou minimální dlouhodobé náklady na tento výstup.</a:t>
            </a:r>
          </a:p>
          <a:p>
            <a:pPr marL="342900" algn="just">
              <a:lnSpc>
                <a:spcPct val="115000"/>
              </a:lnSpc>
              <a:buFont typeface="Wingdings" panose="05000000000000000000" pitchFamily="2" charset="2"/>
              <a:buChar char="ü"/>
            </a:pPr>
            <a:r>
              <a:rPr lang="cs-CZ" sz="2800" b="1" noProof="0" dirty="0">
                <a:solidFill>
                  <a:srgbClr val="FF0000"/>
                </a:solidFill>
                <a:effectLst/>
                <a:latin typeface="Times New Roman" panose="02020603050405020304" pitchFamily="18" charset="0"/>
                <a:cs typeface="Times New Roman" panose="02020603050405020304" pitchFamily="18" charset="0"/>
              </a:rPr>
              <a:t>Znázornění pomocí nákladových funkcí: obrázky – následující snímek: </a:t>
            </a:r>
          </a:p>
          <a:p>
            <a:pPr marL="342900" algn="just">
              <a:lnSpc>
                <a:spcPct val="115000"/>
              </a:lnSpc>
              <a:buFont typeface="Wingdings" panose="05000000000000000000" pitchFamily="2" charset="2"/>
              <a:buChar char="v"/>
            </a:pPr>
            <a:endParaRPr lang="cs-CZ" sz="2800" b="1" noProof="0" dirty="0">
              <a:solidFill>
                <a:schemeClr val="tx1"/>
              </a:solidFill>
              <a:effectLst/>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ü"/>
            </a:pPr>
            <a:endParaRPr lang="cs-CZ" sz="2800" b="1" dirty="0">
              <a:solidFill>
                <a:schemeClr val="tx1"/>
              </a:solidFill>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ü"/>
            </a:pPr>
            <a:endParaRPr lang="cs-CZ" sz="2800" b="1" noProof="0" dirty="0">
              <a:solidFill>
                <a:schemeClr val="tx1"/>
              </a:solidFill>
              <a:effectLst/>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3" name="Arrow: Right 2">
            <a:extLst>
              <a:ext uri="{FF2B5EF4-FFF2-40B4-BE49-F238E27FC236}">
                <a16:creationId xmlns:a16="http://schemas.microsoft.com/office/drawing/2014/main" id="{675965E3-13FB-5C3B-D3C7-0461D62932A7}"/>
              </a:ext>
            </a:extLst>
          </p:cNvPr>
          <p:cNvSpPr/>
          <p:nvPr/>
        </p:nvSpPr>
        <p:spPr>
          <a:xfrm>
            <a:off x="10589350" y="4836907"/>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1474470" y="422044"/>
            <a:ext cx="10447454" cy="631690"/>
          </a:xfrm>
        </p:spPr>
        <p:txBody>
          <a:bodyPr>
            <a:noAutofit/>
          </a:bodyPr>
          <a:lstStyle/>
          <a:p>
            <a:r>
              <a:rPr lang="pl-PL" sz="2400" b="1" dirty="0">
                <a:solidFill>
                  <a:srgbClr val="FF0000"/>
                </a:solidFill>
              </a:rPr>
              <a:t>Celkové a jednotkové náklady v krátkém a dlouhém období</a:t>
            </a:r>
          </a:p>
        </p:txBody>
      </p:sp>
      <p:sp>
        <p:nvSpPr>
          <p:cNvPr id="98" name="Google Shape;98;p14"/>
          <p:cNvSpPr txBox="1">
            <a:spLocks noGrp="1"/>
          </p:cNvSpPr>
          <p:nvPr>
            <p:ph type="body" idx="1"/>
          </p:nvPr>
        </p:nvSpPr>
        <p:spPr>
          <a:xfrm>
            <a:off x="5463540" y="1053735"/>
            <a:ext cx="6458384" cy="5472796"/>
          </a:xfrm>
          <a:prstGeom prst="rect">
            <a:avLst/>
          </a:prstGeom>
          <a:noFill/>
          <a:ln>
            <a:noFill/>
          </a:ln>
        </p:spPr>
        <p:txBody>
          <a:bodyPr spcFirstLastPara="1" wrap="square" lIns="91425" tIns="45700" rIns="91425" bIns="45700" anchor="t" anchorCtr="0">
            <a:normAutofit fontScale="85000" lnSpcReduction="20000"/>
          </a:bodyPr>
          <a:lstStyle/>
          <a:p>
            <a:pPr indent="-457200" algn="just">
              <a:lnSpc>
                <a:spcPct val="115000"/>
              </a:lnSpc>
              <a:buFont typeface="+mj-lt"/>
              <a:buAutoNum type="arabicPeriod"/>
            </a:pPr>
            <a:r>
              <a:rPr lang="cs-CZ" sz="2400" b="1" noProof="0" dirty="0">
                <a:solidFill>
                  <a:schemeClr val="tx1"/>
                </a:solidFill>
                <a:effectLst/>
                <a:latin typeface="Times New Roman" panose="02020603050405020304" pitchFamily="18" charset="0"/>
                <a:cs typeface="Times New Roman" panose="02020603050405020304" pitchFamily="18" charset="0"/>
              </a:rPr>
              <a:t>Křivka LTC pod křivkou STC: </a:t>
            </a:r>
          </a:p>
          <a:p>
            <a:pPr marL="342900" algn="just">
              <a:lnSpc>
                <a:spcPct val="115000"/>
              </a:lnSpc>
              <a:buFont typeface="Wingdings" panose="05000000000000000000" pitchFamily="2" charset="2"/>
              <a:buChar char="Ø"/>
            </a:pPr>
            <a:r>
              <a:rPr lang="cs-CZ" sz="2400" b="1" noProof="0" dirty="0">
                <a:solidFill>
                  <a:schemeClr val="tx1"/>
                </a:solidFill>
                <a:effectLst/>
                <a:latin typeface="Times New Roman" panose="02020603050405020304" pitchFamily="18" charset="0"/>
                <a:cs typeface="Times New Roman" panose="02020603050405020304" pitchFamily="18" charset="0"/>
              </a:rPr>
              <a:t>LTC pro jednotlivé úrovně výstupu menší než STC. </a:t>
            </a:r>
          </a:p>
          <a:p>
            <a:pPr marL="342900" algn="just">
              <a:lnSpc>
                <a:spcPct val="115000"/>
              </a:lnSpc>
              <a:buFont typeface="Wingdings" panose="05000000000000000000" pitchFamily="2" charset="2"/>
              <a:buChar char="Ø"/>
            </a:pPr>
            <a:r>
              <a:rPr lang="cs-CZ" sz="2400" b="1" noProof="0" dirty="0">
                <a:solidFill>
                  <a:schemeClr val="tx1"/>
                </a:solidFill>
                <a:effectLst/>
                <a:latin typeface="Times New Roman" panose="02020603050405020304" pitchFamily="18" charset="0"/>
                <a:cs typeface="Times New Roman" panose="02020603050405020304" pitchFamily="18" charset="0"/>
              </a:rPr>
              <a:t>Pouze při Q</a:t>
            </a:r>
            <a:r>
              <a:rPr lang="cs-CZ" sz="1800" b="1" noProof="0" dirty="0">
                <a:solidFill>
                  <a:schemeClr val="tx1"/>
                </a:solidFill>
                <a:effectLst/>
                <a:latin typeface="Times New Roman" panose="02020603050405020304" pitchFamily="18" charset="0"/>
                <a:cs typeface="Times New Roman" panose="02020603050405020304" pitchFamily="18" charset="0"/>
              </a:rPr>
              <a:t>1</a:t>
            </a:r>
            <a:r>
              <a:rPr lang="cs-CZ" sz="2400" b="1" noProof="0" dirty="0">
                <a:solidFill>
                  <a:schemeClr val="tx1"/>
                </a:solidFill>
                <a:effectLst/>
                <a:latin typeface="Times New Roman" panose="02020603050405020304" pitchFamily="18" charset="0"/>
                <a:cs typeface="Times New Roman" panose="02020603050405020304" pitchFamily="18" charset="0"/>
              </a:rPr>
              <a:t>: křivky se dotýkají =&gt; STC = LTC. </a:t>
            </a:r>
          </a:p>
          <a:p>
            <a:pPr marL="342900" algn="just">
              <a:lnSpc>
                <a:spcPct val="115000"/>
              </a:lnSpc>
              <a:buFont typeface="Wingdings" panose="05000000000000000000" pitchFamily="2" charset="2"/>
              <a:buChar char="§"/>
            </a:pPr>
            <a:r>
              <a:rPr lang="cs-CZ" sz="2400" b="1" noProof="0" dirty="0">
                <a:solidFill>
                  <a:schemeClr val="tx1"/>
                </a:solidFill>
                <a:effectLst/>
                <a:latin typeface="Times New Roman" panose="02020603050405020304" pitchFamily="18" charset="0"/>
                <a:cs typeface="Times New Roman" panose="02020603050405020304" pitchFamily="18" charset="0"/>
              </a:rPr>
              <a:t>Při množství K</a:t>
            </a:r>
            <a:r>
              <a:rPr lang="cs-CZ" sz="1800" b="1" noProof="0" dirty="0">
                <a:solidFill>
                  <a:schemeClr val="tx1"/>
                </a:solidFill>
                <a:effectLst/>
                <a:latin typeface="Times New Roman" panose="02020603050405020304" pitchFamily="18" charset="0"/>
                <a:cs typeface="Times New Roman" panose="02020603050405020304" pitchFamily="18" charset="0"/>
              </a:rPr>
              <a:t>1:</a:t>
            </a:r>
            <a:endParaRPr lang="cs-CZ" sz="2400" b="1" noProof="0" dirty="0">
              <a:solidFill>
                <a:schemeClr val="tx1"/>
              </a:solidFill>
              <a:effectLst/>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
            </a:pPr>
            <a:r>
              <a:rPr lang="cs-CZ" sz="2400" b="1" noProof="0" dirty="0">
                <a:solidFill>
                  <a:schemeClr val="tx1"/>
                </a:solidFill>
                <a:effectLst/>
                <a:latin typeface="Times New Roman" panose="02020603050405020304" pitchFamily="18" charset="0"/>
                <a:cs typeface="Times New Roman" panose="02020603050405020304" pitchFamily="18" charset="0"/>
              </a:rPr>
              <a:t>minimalizace nákladů na výstup Q</a:t>
            </a:r>
            <a:r>
              <a:rPr lang="cs-CZ" sz="2000" b="1" noProof="0" dirty="0">
                <a:solidFill>
                  <a:schemeClr val="tx1"/>
                </a:solidFill>
                <a:effectLst/>
                <a:latin typeface="Times New Roman" panose="02020603050405020304" pitchFamily="18" charset="0"/>
                <a:cs typeface="Times New Roman" panose="02020603050405020304" pitchFamily="18" charset="0"/>
              </a:rPr>
              <a:t>1</a:t>
            </a:r>
            <a:r>
              <a:rPr lang="cs-CZ" sz="2400" b="1" noProof="0" dirty="0">
                <a:solidFill>
                  <a:schemeClr val="tx1"/>
                </a:solidFill>
                <a:effectLst/>
                <a:latin typeface="Times New Roman" panose="02020603050405020304" pitchFamily="18" charset="0"/>
                <a:cs typeface="Times New Roman" panose="02020603050405020304" pitchFamily="18" charset="0"/>
              </a:rPr>
              <a:t> v dlouhém období. =&gt; V </a:t>
            </a: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bodě A </a:t>
            </a:r>
            <a:r>
              <a:rPr lang="cs-CZ" sz="2400" b="1" noProof="0" dirty="0">
                <a:solidFill>
                  <a:schemeClr val="tx1"/>
                </a:solidFill>
                <a:effectLst/>
                <a:latin typeface="Times New Roman" panose="02020603050405020304" pitchFamily="18" charset="0"/>
                <a:cs typeface="Times New Roman" panose="02020603050405020304" pitchFamily="18" charset="0"/>
              </a:rPr>
              <a:t>platí:</a:t>
            </a:r>
          </a:p>
          <a:p>
            <a:pPr marL="0" indent="0" algn="ctr">
              <a:lnSpc>
                <a:spcPct val="115000"/>
              </a:lnSpc>
              <a:buNone/>
            </a:pP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STC (Q</a:t>
            </a:r>
            <a:r>
              <a:rPr lang="cs-CZ" sz="18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1</a:t>
            </a: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K</a:t>
            </a:r>
            <a:r>
              <a:rPr lang="cs-CZ" sz="18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1</a:t>
            </a: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 = min. LTC.</a:t>
            </a:r>
          </a:p>
          <a:p>
            <a:pPr indent="-457200" algn="just">
              <a:lnSpc>
                <a:spcPct val="115000"/>
              </a:lnSpc>
              <a:buFont typeface="+mj-lt"/>
              <a:buAutoNum type="arabicPeriod" startAt="2"/>
            </a:pPr>
            <a:r>
              <a:rPr lang="cs-CZ" sz="2400" b="1" noProof="0" dirty="0">
                <a:solidFill>
                  <a:schemeClr val="tx1"/>
                </a:solidFill>
                <a:effectLst/>
                <a:latin typeface="Times New Roman" panose="02020603050405020304" pitchFamily="18" charset="0"/>
                <a:cs typeface="Times New Roman" panose="02020603050405020304" pitchFamily="18" charset="0"/>
              </a:rPr>
              <a:t>SMC a LMC – stejná výše při výrobě výstupu, kdy jsou fixní náklady firmy nejlépe využity: Q</a:t>
            </a:r>
            <a:r>
              <a:rPr lang="cs-CZ" sz="1900" b="1" noProof="0" dirty="0">
                <a:solidFill>
                  <a:schemeClr val="tx1"/>
                </a:solidFill>
                <a:effectLst/>
                <a:latin typeface="Times New Roman" panose="02020603050405020304" pitchFamily="18" charset="0"/>
                <a:cs typeface="Times New Roman" panose="02020603050405020304" pitchFamily="18" charset="0"/>
              </a:rPr>
              <a:t>1</a:t>
            </a:r>
            <a:r>
              <a:rPr lang="cs-CZ" sz="2400" b="1" noProof="0" dirty="0">
                <a:solidFill>
                  <a:schemeClr val="tx1"/>
                </a:solidFill>
                <a:effectLst/>
                <a:latin typeface="Times New Roman" panose="02020603050405020304" pitchFamily="18" charset="0"/>
                <a:cs typeface="Times New Roman" panose="02020603050405020304" pitchFamily="18" charset="0"/>
              </a:rPr>
              <a:t>: stejné směrnice obou křivek STC a LTC. </a:t>
            </a:r>
          </a:p>
          <a:p>
            <a:pPr marL="514350" indent="-514350" algn="just">
              <a:lnSpc>
                <a:spcPct val="115000"/>
              </a:lnSpc>
              <a:buFont typeface="+mj-lt"/>
              <a:buAutoNum type="romanUcPeriod"/>
            </a:pPr>
            <a:r>
              <a:rPr lang="cs-CZ" sz="2400" b="1" dirty="0">
                <a:solidFill>
                  <a:srgbClr val="FF0000"/>
                </a:solidFill>
                <a:latin typeface="Times New Roman" panose="02020603050405020304" pitchFamily="18" charset="0"/>
                <a:cs typeface="Times New Roman" panose="02020603050405020304" pitchFamily="18" charset="0"/>
              </a:rPr>
              <a:t>V</a:t>
            </a:r>
            <a:r>
              <a:rPr lang="cs-CZ" sz="2400" b="1" noProof="0" dirty="0" err="1">
                <a:solidFill>
                  <a:srgbClr val="FF0000"/>
                </a:solidFill>
                <a:effectLst/>
                <a:latin typeface="Times New Roman" panose="02020603050405020304" pitchFamily="18" charset="0"/>
                <a:cs typeface="Times New Roman" panose="02020603050405020304" pitchFamily="18" charset="0"/>
              </a:rPr>
              <a:t>ýroba</a:t>
            </a:r>
            <a:r>
              <a:rPr lang="cs-CZ" sz="2400" b="1" noProof="0" dirty="0">
                <a:solidFill>
                  <a:srgbClr val="FF0000"/>
                </a:solidFill>
                <a:effectLst/>
                <a:latin typeface="Times New Roman" panose="02020603050405020304" pitchFamily="18" charset="0"/>
                <a:cs typeface="Times New Roman" panose="02020603050405020304" pitchFamily="18" charset="0"/>
              </a:rPr>
              <a:t> Q</a:t>
            </a:r>
            <a:r>
              <a:rPr lang="cs-CZ" sz="1900" b="1" noProof="0" dirty="0">
                <a:solidFill>
                  <a:srgbClr val="FF0000"/>
                </a:solidFill>
                <a:effectLst/>
                <a:latin typeface="Times New Roman" panose="02020603050405020304" pitchFamily="18" charset="0"/>
                <a:cs typeface="Times New Roman" panose="02020603050405020304" pitchFamily="18" charset="0"/>
              </a:rPr>
              <a:t>1</a:t>
            </a:r>
            <a:r>
              <a:rPr lang="cs-CZ" sz="2400" b="1" noProof="0" dirty="0">
                <a:solidFill>
                  <a:srgbClr val="FF0000"/>
                </a:solidFill>
                <a:effectLst/>
                <a:latin typeface="Times New Roman" panose="02020603050405020304" pitchFamily="18" charset="0"/>
                <a:cs typeface="Times New Roman" panose="02020603050405020304" pitchFamily="18" charset="0"/>
              </a:rPr>
              <a:t>: SMC = LMC:  průsečík SMC a LMC. </a:t>
            </a:r>
          </a:p>
          <a:p>
            <a:pPr marL="514350" indent="-514350" algn="just">
              <a:lnSpc>
                <a:spcPct val="115000"/>
              </a:lnSpc>
              <a:buFont typeface="+mj-lt"/>
              <a:buAutoNum type="romanUcPeriod"/>
            </a:pPr>
            <a:r>
              <a:rPr lang="cs-CZ" sz="2400" b="1" noProof="0" dirty="0">
                <a:solidFill>
                  <a:srgbClr val="FF0000"/>
                </a:solidFill>
                <a:effectLst/>
                <a:latin typeface="Times New Roman" panose="02020603050405020304" pitchFamily="18" charset="0"/>
                <a:cs typeface="Times New Roman" panose="02020603050405020304" pitchFamily="18" charset="0"/>
              </a:rPr>
              <a:t>Výstup menší než Q1: SMC &lt; LMC:</a:t>
            </a:r>
          </a:p>
          <a:p>
            <a:pPr indent="-457200" algn="just">
              <a:lnSpc>
                <a:spcPct val="115000"/>
              </a:lnSpc>
              <a:buFont typeface="Wingdings" panose="05000000000000000000" pitchFamily="2" charset="2"/>
              <a:buChar char="Ø"/>
            </a:pPr>
            <a:r>
              <a:rPr lang="cs-CZ" sz="2400" b="1" noProof="0" dirty="0">
                <a:solidFill>
                  <a:schemeClr val="tx1"/>
                </a:solidFill>
                <a:effectLst/>
                <a:latin typeface="Times New Roman" panose="02020603050405020304" pitchFamily="18" charset="0"/>
                <a:cs typeface="Times New Roman" panose="02020603050405020304" pitchFamily="18" charset="0"/>
              </a:rPr>
              <a:t>směrnice křivky STC menší než křivky LTC.</a:t>
            </a:r>
          </a:p>
          <a:p>
            <a:pPr marL="514350" indent="-514350" algn="just">
              <a:lnSpc>
                <a:spcPct val="115000"/>
              </a:lnSpc>
              <a:buFont typeface="+mj-lt"/>
              <a:buAutoNum type="romanUcPeriod"/>
            </a:pPr>
            <a:r>
              <a:rPr lang="cs-CZ" sz="2400" b="1" noProof="0" dirty="0">
                <a:solidFill>
                  <a:srgbClr val="FF0000"/>
                </a:solidFill>
                <a:effectLst/>
                <a:latin typeface="Times New Roman" panose="02020603050405020304" pitchFamily="18" charset="0"/>
                <a:cs typeface="Times New Roman" panose="02020603050405020304" pitchFamily="18" charset="0"/>
              </a:rPr>
              <a:t>Výstup vetší než Q</a:t>
            </a:r>
            <a:r>
              <a:rPr lang="cs-CZ" sz="2100" b="1" noProof="0" dirty="0">
                <a:solidFill>
                  <a:srgbClr val="FF0000"/>
                </a:solidFill>
                <a:effectLst/>
                <a:latin typeface="Times New Roman" panose="02020603050405020304" pitchFamily="18" charset="0"/>
                <a:cs typeface="Times New Roman" panose="02020603050405020304" pitchFamily="18" charset="0"/>
              </a:rPr>
              <a:t>1</a:t>
            </a:r>
            <a:r>
              <a:rPr lang="cs-CZ" sz="2400" b="1" noProof="0" dirty="0">
                <a:solidFill>
                  <a:srgbClr val="FF0000"/>
                </a:solidFill>
                <a:effectLst/>
                <a:latin typeface="Times New Roman" panose="02020603050405020304" pitchFamily="18" charset="0"/>
                <a:cs typeface="Times New Roman" panose="02020603050405020304" pitchFamily="18" charset="0"/>
              </a:rPr>
              <a:t>: SMC &gt; LMC:</a:t>
            </a:r>
          </a:p>
          <a:p>
            <a:pPr marL="342900" algn="just">
              <a:lnSpc>
                <a:spcPct val="115000"/>
              </a:lnSpc>
              <a:buFont typeface="Wingdings" panose="05000000000000000000" pitchFamily="2" charset="2"/>
              <a:buChar char="Ø"/>
            </a:pPr>
            <a:r>
              <a:rPr lang="cs-CZ" sz="2400" b="1" noProof="0" dirty="0">
                <a:solidFill>
                  <a:schemeClr val="tx1"/>
                </a:solidFill>
                <a:effectLst/>
                <a:latin typeface="Times New Roman" panose="02020603050405020304" pitchFamily="18" charset="0"/>
                <a:cs typeface="Times New Roman" panose="02020603050405020304" pitchFamily="18" charset="0"/>
              </a:rPr>
              <a:t>směrnice STC větší než směrnice LTC.</a:t>
            </a:r>
          </a:p>
          <a:p>
            <a:pPr marL="342900" algn="just">
              <a:lnSpc>
                <a:spcPct val="115000"/>
              </a:lnSpc>
              <a:buFont typeface="Wingdings" panose="05000000000000000000" pitchFamily="2" charset="2"/>
              <a:buChar char="§"/>
            </a:pPr>
            <a:endParaRPr lang="cs-CZ" sz="2400" b="1" noProof="0" dirty="0">
              <a:solidFill>
                <a:schemeClr val="tx1"/>
              </a:solidFill>
              <a:effectLst/>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p:cNvPicPr>
            <a:picLocks noChangeAspect="1"/>
          </p:cNvPicPr>
          <p:nvPr/>
        </p:nvPicPr>
        <p:blipFill>
          <a:blip r:embed="rId3"/>
          <a:stretch>
            <a:fillRect/>
          </a:stretch>
        </p:blipFill>
        <p:spPr>
          <a:xfrm>
            <a:off x="205740" y="1053735"/>
            <a:ext cx="4884843" cy="3026776"/>
          </a:xfrm>
          <a:prstGeom prst="rect">
            <a:avLst/>
          </a:prstGeom>
        </p:spPr>
      </p:pic>
      <p:pic>
        <p:nvPicPr>
          <p:cNvPr id="6" name="Picture 5"/>
          <p:cNvPicPr>
            <a:picLocks noChangeAspect="1"/>
          </p:cNvPicPr>
          <p:nvPr/>
        </p:nvPicPr>
        <p:blipFill>
          <a:blip r:embed="rId4"/>
          <a:stretch>
            <a:fillRect/>
          </a:stretch>
        </p:blipFill>
        <p:spPr>
          <a:xfrm>
            <a:off x="99050" y="4184559"/>
            <a:ext cx="5098222" cy="25369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1388963" y="526093"/>
            <a:ext cx="9931078" cy="631690"/>
          </a:xfrm>
        </p:spPr>
        <p:txBody>
          <a:bodyPr>
            <a:noAutofit/>
          </a:bodyPr>
          <a:lstStyle/>
          <a:p>
            <a:r>
              <a:rPr lang="cs-CZ" sz="2800" b="1" dirty="0">
                <a:solidFill>
                  <a:srgbClr val="FF0000"/>
                </a:solidFill>
              </a:rPr>
              <a:t>NÁKLADY NA KAPITÁL a PŘEDPOKLADY ANALÝZY</a:t>
            </a:r>
          </a:p>
        </p:txBody>
      </p:sp>
      <p:sp>
        <p:nvSpPr>
          <p:cNvPr id="98" name="Google Shape;98;p14"/>
          <p:cNvSpPr txBox="1">
            <a:spLocks noGrp="1"/>
          </p:cNvSpPr>
          <p:nvPr>
            <p:ph type="body" idx="1"/>
          </p:nvPr>
        </p:nvSpPr>
        <p:spPr>
          <a:xfrm>
            <a:off x="300942" y="1157782"/>
            <a:ext cx="11620982" cy="5277741"/>
          </a:xfrm>
          <a:prstGeom prst="rect">
            <a:avLst/>
          </a:prstGeom>
          <a:noFill/>
          <a:ln>
            <a:noFill/>
          </a:ln>
        </p:spPr>
        <p:txBody>
          <a:bodyPr spcFirstLastPara="1" wrap="square" lIns="91425" tIns="45700" rIns="91425" bIns="45700" anchor="t" anchorCtr="0">
            <a:normAutofit/>
          </a:bodyPr>
          <a:lstStyle/>
          <a:p>
            <a:pPr marL="342900" algn="just">
              <a:lnSpc>
                <a:spcPct val="115000"/>
              </a:lnSpc>
            </a:pPr>
            <a:r>
              <a:rPr lang="cs-CZ" sz="2400" b="1" noProof="0" dirty="0">
                <a:solidFill>
                  <a:schemeClr val="tx1"/>
                </a:solidFill>
                <a:effectLst/>
                <a:latin typeface="Times New Roman" panose="02020603050405020304" pitchFamily="18" charset="0"/>
                <a:cs typeface="Times New Roman" panose="02020603050405020304" pitchFamily="18" charset="0"/>
              </a:rPr>
              <a:t>Účetní hledisko: náklady na kapitál dány výší pořizovací ceny kapitálového statku:</a:t>
            </a:r>
          </a:p>
          <a:p>
            <a:pPr marL="342900" algn="just">
              <a:lnSpc>
                <a:spcPct val="115000"/>
              </a:lnSpc>
              <a:buFont typeface="Wingdings" panose="05000000000000000000" pitchFamily="2" charset="2"/>
              <a:buChar char="Ø"/>
            </a:pPr>
            <a:r>
              <a:rPr lang="cs-CZ" sz="2400" b="1" noProof="0" dirty="0">
                <a:solidFill>
                  <a:srgbClr val="FF0000"/>
                </a:solidFill>
                <a:effectLst/>
                <a:latin typeface="Times New Roman" panose="02020603050405020304" pitchFamily="18" charset="0"/>
                <a:cs typeface="Times New Roman" panose="02020603050405020304" pitchFamily="18" charset="0"/>
              </a:rPr>
              <a:t>EXPLICITNÍ NÁKLADY. </a:t>
            </a:r>
          </a:p>
          <a:p>
            <a:pPr marL="342900" algn="just">
              <a:lnSpc>
                <a:spcPct val="115000"/>
              </a:lnSpc>
            </a:pPr>
            <a:endParaRPr lang="cs-CZ" sz="2400" b="1" dirty="0">
              <a:solidFill>
                <a:schemeClr val="tx1"/>
              </a:solidFill>
              <a:latin typeface="Times New Roman" panose="02020603050405020304" pitchFamily="18" charset="0"/>
              <a:cs typeface="Times New Roman" panose="02020603050405020304" pitchFamily="18" charset="0"/>
            </a:endParaRPr>
          </a:p>
          <a:p>
            <a:pPr marL="342900" algn="just">
              <a:lnSpc>
                <a:spcPct val="115000"/>
              </a:lnSpc>
            </a:pPr>
            <a:r>
              <a:rPr lang="cs-CZ" sz="2400" b="1" noProof="0" dirty="0">
                <a:solidFill>
                  <a:srgbClr val="FF0000"/>
                </a:solidFill>
                <a:effectLst/>
                <a:latin typeface="Times New Roman" panose="02020603050405020304" pitchFamily="18" charset="0"/>
                <a:cs typeface="Times New Roman" panose="02020603050405020304" pitchFamily="18" charset="0"/>
              </a:rPr>
              <a:t>IMPLICITNÍ: </a:t>
            </a:r>
            <a:r>
              <a:rPr lang="cs-CZ" sz="2400" b="1" noProof="0" dirty="0">
                <a:solidFill>
                  <a:schemeClr val="tx1"/>
                </a:solidFill>
                <a:effectLst/>
                <a:latin typeface="Times New Roman" panose="02020603050405020304" pitchFamily="18" charset="0"/>
                <a:cs typeface="Times New Roman" panose="02020603050405020304" pitchFamily="18" charset="0"/>
              </a:rPr>
              <a:t>výše za hodinu dána částkou, kterou by byl kdokoliv ochoten za pronájem daného kapitálového statku na jednu hodinu zaplatit.</a:t>
            </a:r>
          </a:p>
          <a:p>
            <a:pPr marL="342900" algn="just">
              <a:lnSpc>
                <a:spcPct val="115000"/>
              </a:lnSpc>
              <a:buFont typeface="Wingdings" panose="05000000000000000000" pitchFamily="2" charset="2"/>
              <a:buChar char="ü"/>
            </a:pPr>
            <a:endParaRPr lang="cs-CZ" sz="2400" b="1" dirty="0">
              <a:solidFill>
                <a:schemeClr val="tx1"/>
              </a:solidFill>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ü"/>
            </a:pPr>
            <a:r>
              <a:rPr lang="cs-CZ" sz="2400" b="1" dirty="0">
                <a:solidFill>
                  <a:schemeClr val="tx1"/>
                </a:solidFill>
                <a:latin typeface="Times New Roman" panose="02020603050405020304" pitchFamily="18" charset="0"/>
                <a:cs typeface="Times New Roman" panose="02020603050405020304" pitchFamily="18" charset="0"/>
              </a:rPr>
              <a:t>Předpoklady ANALÝZY: </a:t>
            </a:r>
          </a:p>
          <a:p>
            <a:pPr marL="342900" algn="just">
              <a:lnSpc>
                <a:spcPct val="115000"/>
              </a:lnSpc>
            </a:pPr>
            <a:r>
              <a:rPr lang="cs-CZ" sz="2400" b="1" noProof="0" dirty="0">
                <a:solidFill>
                  <a:schemeClr val="tx1"/>
                </a:solidFill>
                <a:effectLst/>
                <a:latin typeface="Times New Roman" panose="02020603050405020304" pitchFamily="18" charset="0"/>
                <a:cs typeface="Times New Roman" panose="02020603050405020304" pitchFamily="18" charset="0"/>
              </a:rPr>
              <a:t>Firma vyrábí pouze statek X, při výrobě používá pouze dva vstupy: práci a kapitál:</a:t>
            </a:r>
          </a:p>
          <a:p>
            <a:pPr marL="342900" algn="just">
              <a:lnSpc>
                <a:spcPct val="115000"/>
              </a:lnSpc>
              <a:buFont typeface="Wingdings" panose="05000000000000000000" pitchFamily="2" charset="2"/>
              <a:buChar char="Ø"/>
            </a:pPr>
            <a:r>
              <a:rPr lang="cs-CZ" sz="2400" b="1" noProof="0" dirty="0">
                <a:solidFill>
                  <a:schemeClr val="tx1"/>
                </a:solidFill>
                <a:effectLst/>
                <a:latin typeface="Times New Roman" panose="02020603050405020304" pitchFamily="18" charset="0"/>
                <a:cs typeface="Times New Roman" panose="02020603050405020304" pitchFamily="18" charset="0"/>
              </a:rPr>
              <a:t>Ceny vstupů se s kupovaným množstvím nemění: dokonalá konkurence na trhu práce a kapitálu. </a:t>
            </a:r>
          </a:p>
          <a:p>
            <a:pPr marL="342900" algn="just">
              <a:lnSpc>
                <a:spcPct val="115000"/>
              </a:lnSpc>
            </a:pPr>
            <a:r>
              <a:rPr lang="cs-CZ" sz="2400" b="1" noProof="0" dirty="0">
                <a:solidFill>
                  <a:schemeClr val="tx1"/>
                </a:solidFill>
                <a:effectLst/>
                <a:latin typeface="Times New Roman" panose="02020603050405020304" pitchFamily="18" charset="0"/>
                <a:cs typeface="Times New Roman" panose="02020603050405020304" pitchFamily="18" charset="0"/>
              </a:rPr>
              <a:t>Homogenní práce a kapitál.</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AC08FEA0-C5F6-83CD-A826-D24A8FAEECE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EF00E75-E198-B6C4-094C-542FD7D28FFE}"/>
              </a:ext>
            </a:extLst>
          </p:cNvPr>
          <p:cNvSpPr>
            <a:spLocks noGrp="1"/>
          </p:cNvSpPr>
          <p:nvPr>
            <p:ph type="title"/>
          </p:nvPr>
        </p:nvSpPr>
        <p:spPr>
          <a:xfrm>
            <a:off x="1474470" y="422044"/>
            <a:ext cx="10447454" cy="631690"/>
          </a:xfrm>
        </p:spPr>
        <p:txBody>
          <a:bodyPr>
            <a:noAutofit/>
          </a:bodyPr>
          <a:lstStyle/>
          <a:p>
            <a:r>
              <a:rPr lang="pl-PL" sz="3200" b="1" dirty="0">
                <a:solidFill>
                  <a:srgbClr val="FF0000"/>
                </a:solidFill>
              </a:rPr>
              <a:t>Vztah SAC a LAC </a:t>
            </a:r>
          </a:p>
        </p:txBody>
      </p:sp>
      <p:sp>
        <p:nvSpPr>
          <p:cNvPr id="98" name="Google Shape;98;p14">
            <a:extLst>
              <a:ext uri="{FF2B5EF4-FFF2-40B4-BE49-F238E27FC236}">
                <a16:creationId xmlns:a16="http://schemas.microsoft.com/office/drawing/2014/main" id="{57468533-7E49-F8B0-E0ED-5E6127423D6C}"/>
              </a:ext>
            </a:extLst>
          </p:cNvPr>
          <p:cNvSpPr txBox="1">
            <a:spLocks noGrp="1"/>
          </p:cNvSpPr>
          <p:nvPr>
            <p:ph type="body" idx="1"/>
          </p:nvPr>
        </p:nvSpPr>
        <p:spPr>
          <a:xfrm>
            <a:off x="182880" y="1053735"/>
            <a:ext cx="11739044" cy="5472796"/>
          </a:xfrm>
          <a:prstGeom prst="rect">
            <a:avLst/>
          </a:prstGeom>
          <a:noFill/>
          <a:ln>
            <a:noFill/>
          </a:ln>
        </p:spPr>
        <p:txBody>
          <a:bodyPr spcFirstLastPara="1" wrap="square" lIns="91425" tIns="45700" rIns="91425" bIns="45700" anchor="t" anchorCtr="0">
            <a:normAutofit/>
          </a:bodyPr>
          <a:lstStyle/>
          <a:p>
            <a:pPr marL="342900" algn="just">
              <a:lnSpc>
                <a:spcPct val="115000"/>
              </a:lnSpc>
              <a:buFont typeface="Wingdings" panose="05000000000000000000" pitchFamily="2" charset="2"/>
              <a:buChar char="§"/>
            </a:pPr>
            <a:r>
              <a:rPr lang="cs-CZ" sz="2400" b="1" noProof="0" dirty="0">
                <a:solidFill>
                  <a:schemeClr val="tx1"/>
                </a:solidFill>
                <a:effectLst/>
                <a:latin typeface="Times New Roman" panose="02020603050405020304" pitchFamily="18" charset="0"/>
                <a:cs typeface="Times New Roman" panose="02020603050405020304" pitchFamily="18" charset="0"/>
              </a:rPr>
              <a:t>ovlivněn existencí fixních nákladů v krátkém období:</a:t>
            </a:r>
          </a:p>
          <a:p>
            <a:pPr marL="342900" algn="just">
              <a:lnSpc>
                <a:spcPct val="115000"/>
              </a:lnSpc>
              <a:buFont typeface="Wingdings" panose="05000000000000000000" pitchFamily="2" charset="2"/>
              <a:buChar char="Ø"/>
            </a:pPr>
            <a:r>
              <a:rPr lang="cs-CZ" sz="2400" b="1" noProof="0" dirty="0">
                <a:solidFill>
                  <a:schemeClr val="tx1"/>
                </a:solidFill>
                <a:effectLst/>
                <a:latin typeface="Times New Roman" panose="02020603050405020304" pitchFamily="18" charset="0"/>
                <a:cs typeface="Times New Roman" panose="02020603050405020304" pitchFamily="18" charset="0"/>
              </a:rPr>
              <a:t>neumožňují firmě měnit objem kapitálu a volit jeho náklady minimalizující kombinace s faktorem práce. </a:t>
            </a:r>
          </a:p>
          <a:p>
            <a:pPr marL="342900" algn="just">
              <a:lnSpc>
                <a:spcPct val="115000"/>
              </a:lnSpc>
              <a:buFont typeface="Wingdings" panose="05000000000000000000" pitchFamily="2" charset="2"/>
              <a:buChar char="ü"/>
            </a:pPr>
            <a:r>
              <a:rPr lang="cs-CZ" sz="2400" b="1" dirty="0">
                <a:solidFill>
                  <a:schemeClr val="tx1"/>
                </a:solidFill>
                <a:latin typeface="Times New Roman" panose="02020603050405020304" pitchFamily="18" charset="0"/>
                <a:cs typeface="Times New Roman" panose="02020603050405020304" pitchFamily="18" charset="0"/>
              </a:rPr>
              <a:t>Obr. Předchozí snímek (výše): Směrnice úsečky vedené z počátku na křivku STC –větší než směrnice úsečky vedené z počátku na křivku LTC při všech úrovních výstupu:</a:t>
            </a:r>
          </a:p>
          <a:p>
            <a:pPr marL="342900" algn="just">
              <a:lnSpc>
                <a:spcPct val="115000"/>
              </a:lnSpc>
              <a:buFont typeface="Wingdings" panose="05000000000000000000" pitchFamily="2" charset="2"/>
              <a:buChar char="Ø"/>
            </a:pP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SAC &gt; LAC; </a:t>
            </a:r>
            <a:r>
              <a:rPr lang="cs-CZ" sz="2400" b="1" dirty="0">
                <a:solidFill>
                  <a:schemeClr val="tx1"/>
                </a:solidFill>
                <a:latin typeface="Times New Roman" panose="02020603050405020304" pitchFamily="18" charset="0"/>
                <a:cs typeface="Times New Roman" panose="02020603050405020304" pitchFamily="18" charset="0"/>
              </a:rPr>
              <a:t>Výjimka – bod A: směrnice úseček z počátku na křivky STC a LTC = stejné</a:t>
            </a:r>
            <a:r>
              <a:rPr lang="cs-CZ" sz="2400" b="1" noProof="0" dirty="0">
                <a:solidFill>
                  <a:schemeClr val="tx1"/>
                </a:solidFill>
                <a:effectLst/>
                <a:latin typeface="Times New Roman" panose="02020603050405020304" pitchFamily="18" charset="0"/>
                <a:cs typeface="Times New Roman" panose="02020603050405020304" pitchFamily="18" charset="0"/>
              </a:rPr>
              <a:t> =&gt; </a:t>
            </a:r>
            <a:r>
              <a:rPr lang="cs-CZ" sz="2400" b="1" dirty="0">
                <a:solidFill>
                  <a:schemeClr val="tx1"/>
                </a:solidFill>
                <a:latin typeface="Times New Roman" panose="02020603050405020304" pitchFamily="18" charset="0"/>
                <a:cs typeface="Times New Roman" panose="02020603050405020304" pitchFamily="18" charset="0"/>
              </a:rPr>
              <a:t>při výstupu Q</a:t>
            </a:r>
            <a:r>
              <a:rPr lang="cs-CZ" sz="2000" b="1" dirty="0">
                <a:solidFill>
                  <a:schemeClr val="tx1"/>
                </a:solidFill>
                <a:latin typeface="Times New Roman" panose="02020603050405020304" pitchFamily="18" charset="0"/>
                <a:cs typeface="Times New Roman" panose="02020603050405020304" pitchFamily="18" charset="0"/>
              </a:rPr>
              <a:t>1</a:t>
            </a:r>
            <a:r>
              <a:rPr lang="cs-CZ" sz="2400" b="1" dirty="0">
                <a:solidFill>
                  <a:schemeClr val="tx1"/>
                </a:solidFill>
                <a:latin typeface="Times New Roman" panose="02020603050405020304" pitchFamily="18" charset="0"/>
                <a:cs typeface="Times New Roman" panose="02020603050405020304" pitchFamily="18" charset="0"/>
              </a:rPr>
              <a:t>: SAC = LAC. </a:t>
            </a:r>
          </a:p>
          <a:p>
            <a:pPr marL="342900" algn="just">
              <a:lnSpc>
                <a:spcPct val="115000"/>
              </a:lnSpc>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Při výstupu Q</a:t>
            </a:r>
            <a:r>
              <a:rPr lang="cs-CZ" sz="2000" b="1" dirty="0">
                <a:solidFill>
                  <a:schemeClr val="tx1"/>
                </a:solidFill>
                <a:latin typeface="Times New Roman" panose="02020603050405020304" pitchFamily="18" charset="0"/>
                <a:cs typeface="Times New Roman" panose="02020603050405020304" pitchFamily="18" charset="0"/>
              </a:rPr>
              <a:t>1</a:t>
            </a:r>
            <a:r>
              <a:rPr lang="cs-CZ" sz="2400" b="1" dirty="0">
                <a:solidFill>
                  <a:schemeClr val="tx1"/>
                </a:solidFill>
                <a:latin typeface="Times New Roman" panose="02020603050405020304" pitchFamily="18" charset="0"/>
                <a:cs typeface="Times New Roman" panose="02020603050405020304" pitchFamily="18" charset="0"/>
              </a:rPr>
              <a:t>: nejde o průsečík křivek SAC a LAC, ale o bod jejich dotyku (předchozí snímek níže). </a:t>
            </a:r>
            <a:r>
              <a:rPr lang="cs-CZ" sz="2400" b="1" noProof="0" dirty="0">
                <a:solidFill>
                  <a:schemeClr val="tx1"/>
                </a:solidFill>
                <a:effectLst/>
                <a:latin typeface="Times New Roman" panose="02020603050405020304" pitchFamily="18" charset="0"/>
                <a:cs typeface="Times New Roman" panose="02020603050405020304" pitchFamily="18" charset="0"/>
              </a:rPr>
              <a:t>=&gt;</a:t>
            </a:r>
            <a:endParaRPr lang="cs-CZ" sz="2400" b="1" dirty="0">
              <a:solidFill>
                <a:schemeClr val="tx1"/>
              </a:solidFill>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SAC – minimální při výstupu Q‘; </a:t>
            </a:r>
            <a:r>
              <a:rPr lang="cs-CZ" sz="2400" b="1" noProof="0" dirty="0">
                <a:solidFill>
                  <a:schemeClr val="tx1"/>
                </a:solidFill>
                <a:effectLst/>
                <a:latin typeface="Times New Roman" panose="02020603050405020304" pitchFamily="18" charset="0"/>
                <a:cs typeface="Times New Roman" panose="02020603050405020304" pitchFamily="18" charset="0"/>
              </a:rPr>
              <a:t>LAC – </a:t>
            </a:r>
            <a:r>
              <a:rPr lang="cs-CZ" sz="2400" b="1" dirty="0">
                <a:solidFill>
                  <a:schemeClr val="tx1"/>
                </a:solidFill>
                <a:latin typeface="Times New Roman" panose="02020603050405020304" pitchFamily="18" charset="0"/>
                <a:cs typeface="Times New Roman" panose="02020603050405020304" pitchFamily="18" charset="0"/>
              </a:rPr>
              <a:t>minimální při výrobě výstupu Q‘‘.</a:t>
            </a:r>
          </a:p>
          <a:p>
            <a:pPr marL="342900" algn="just">
              <a:lnSpc>
                <a:spcPct val="115000"/>
              </a:lnSpc>
              <a:buFont typeface="Wingdings" panose="05000000000000000000" pitchFamily="2" charset="2"/>
              <a:buChar char="ü"/>
            </a:pPr>
            <a:endParaRPr lang="cs-CZ" sz="2400" b="1" noProof="0" dirty="0">
              <a:solidFill>
                <a:schemeClr val="tx1"/>
              </a:solidFill>
              <a:effectLst/>
              <a:latin typeface="Times New Roman" panose="02020603050405020304" pitchFamily="18" charset="0"/>
              <a:cs typeface="Times New Roman" panose="02020603050405020304" pitchFamily="18" charset="0"/>
            </a:endParaRPr>
          </a:p>
        </p:txBody>
      </p:sp>
      <p:sp>
        <p:nvSpPr>
          <p:cNvPr id="99" name="Google Shape;99;p14">
            <a:extLst>
              <a:ext uri="{FF2B5EF4-FFF2-40B4-BE49-F238E27FC236}">
                <a16:creationId xmlns:a16="http://schemas.microsoft.com/office/drawing/2014/main" id="{ACB7D778-42EA-FEF4-93DD-1C2F1F01DBDC}"/>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68803904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FDA121EF-2C20-7D0E-1AF9-E84D3E1C946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4222F14-954E-1612-376D-FEFB3A973B44}"/>
              </a:ext>
            </a:extLst>
          </p:cNvPr>
          <p:cNvSpPr>
            <a:spLocks noGrp="1"/>
          </p:cNvSpPr>
          <p:nvPr>
            <p:ph type="title"/>
          </p:nvPr>
        </p:nvSpPr>
        <p:spPr>
          <a:xfrm>
            <a:off x="1474470" y="422044"/>
            <a:ext cx="10447454" cy="631690"/>
          </a:xfrm>
        </p:spPr>
        <p:txBody>
          <a:bodyPr>
            <a:noAutofit/>
          </a:bodyPr>
          <a:lstStyle/>
          <a:p>
            <a:r>
              <a:rPr lang="pl-PL" sz="2400" b="1" dirty="0">
                <a:solidFill>
                  <a:srgbClr val="FF0000"/>
                </a:solidFill>
              </a:rPr>
              <a:t>Celkové a jednotkové náklady v krátkém a dlouhém období</a:t>
            </a:r>
          </a:p>
        </p:txBody>
      </p:sp>
      <p:sp>
        <p:nvSpPr>
          <p:cNvPr id="98" name="Google Shape;98;p14">
            <a:extLst>
              <a:ext uri="{FF2B5EF4-FFF2-40B4-BE49-F238E27FC236}">
                <a16:creationId xmlns:a16="http://schemas.microsoft.com/office/drawing/2014/main" id="{ED54C7FA-48C9-89D7-093D-00D16BBAB29F}"/>
              </a:ext>
            </a:extLst>
          </p:cNvPr>
          <p:cNvSpPr txBox="1">
            <a:spLocks noGrp="1"/>
          </p:cNvSpPr>
          <p:nvPr>
            <p:ph type="body" idx="1"/>
          </p:nvPr>
        </p:nvSpPr>
        <p:spPr>
          <a:xfrm>
            <a:off x="182880" y="1053735"/>
            <a:ext cx="11739044" cy="5472796"/>
          </a:xfrm>
          <a:prstGeom prst="rect">
            <a:avLst/>
          </a:prstGeom>
          <a:noFill/>
          <a:ln>
            <a:noFill/>
          </a:ln>
        </p:spPr>
        <p:txBody>
          <a:bodyPr spcFirstLastPara="1" wrap="square" lIns="91425" tIns="45700" rIns="91425" bIns="45700" anchor="t" anchorCtr="0">
            <a:normAutofit/>
          </a:bodyPr>
          <a:lstStyle/>
          <a:p>
            <a:pPr marL="342900" algn="just">
              <a:lnSpc>
                <a:spcPct val="115000"/>
              </a:lnSpc>
              <a:buFont typeface="Wingdings" panose="05000000000000000000" pitchFamily="2" charset="2"/>
              <a:buChar char="§"/>
            </a:pPr>
            <a:r>
              <a:rPr lang="cs-CZ" sz="2400" b="1" noProof="0" dirty="0">
                <a:solidFill>
                  <a:schemeClr val="tx1"/>
                </a:solidFill>
                <a:effectLst/>
                <a:latin typeface="Times New Roman" panose="02020603050405020304" pitchFamily="18" charset="0"/>
                <a:cs typeface="Times New Roman" panose="02020603050405020304" pitchFamily="18" charset="0"/>
              </a:rPr>
              <a:t>Do výroby zapojovány další jednotky kapitálu: </a:t>
            </a:r>
            <a:r>
              <a:rPr lang="cs-CZ" sz="2400" b="1" noProof="0" dirty="0">
                <a:solidFill>
                  <a:srgbClr val="FF0000"/>
                </a:solidFill>
                <a:effectLst/>
                <a:latin typeface="Times New Roman" panose="02020603050405020304" pitchFamily="18" charset="0"/>
                <a:cs typeface="Times New Roman" panose="02020603050405020304" pitchFamily="18" charset="0"/>
              </a:rPr>
              <a:t>K</a:t>
            </a:r>
            <a:r>
              <a:rPr lang="cs-CZ" sz="1800" b="1" noProof="0" dirty="0">
                <a:solidFill>
                  <a:srgbClr val="FF0000"/>
                </a:solidFill>
                <a:effectLst/>
                <a:latin typeface="Times New Roman" panose="02020603050405020304" pitchFamily="18" charset="0"/>
                <a:cs typeface="Times New Roman" panose="02020603050405020304" pitchFamily="18" charset="0"/>
              </a:rPr>
              <a:t>1</a:t>
            </a:r>
            <a:r>
              <a:rPr lang="cs-CZ" sz="2400" b="1" noProof="0" dirty="0">
                <a:solidFill>
                  <a:srgbClr val="FF0000"/>
                </a:solidFill>
                <a:effectLst/>
                <a:latin typeface="Times New Roman" panose="02020603050405020304" pitchFamily="18" charset="0"/>
                <a:cs typeface="Times New Roman" panose="02020603050405020304" pitchFamily="18" charset="0"/>
              </a:rPr>
              <a:t>, K</a:t>
            </a:r>
            <a:r>
              <a:rPr lang="cs-CZ" sz="1800" b="1" noProof="0" dirty="0">
                <a:solidFill>
                  <a:srgbClr val="FF0000"/>
                </a:solidFill>
                <a:effectLst/>
                <a:latin typeface="Times New Roman" panose="02020603050405020304" pitchFamily="18" charset="0"/>
                <a:cs typeface="Times New Roman" panose="02020603050405020304" pitchFamily="18" charset="0"/>
              </a:rPr>
              <a:t>2</a:t>
            </a:r>
            <a:r>
              <a:rPr lang="cs-CZ" sz="2400" b="1" noProof="0" dirty="0">
                <a:solidFill>
                  <a:srgbClr val="FF0000"/>
                </a:solidFill>
                <a:effectLst/>
                <a:latin typeface="Times New Roman" panose="02020603050405020304" pitchFamily="18" charset="0"/>
                <a:cs typeface="Times New Roman" panose="02020603050405020304" pitchFamily="18" charset="0"/>
              </a:rPr>
              <a:t>, K</a:t>
            </a:r>
            <a:r>
              <a:rPr lang="cs-CZ" sz="1800" b="1" noProof="0" dirty="0">
                <a:solidFill>
                  <a:srgbClr val="FF0000"/>
                </a:solidFill>
                <a:effectLst/>
                <a:latin typeface="Times New Roman" panose="02020603050405020304" pitchFamily="18" charset="0"/>
                <a:cs typeface="Times New Roman" panose="02020603050405020304" pitchFamily="18" charset="0"/>
              </a:rPr>
              <a:t>3</a:t>
            </a:r>
            <a:r>
              <a:rPr lang="cs-CZ" sz="2400" b="1" noProof="0" dirty="0">
                <a:solidFill>
                  <a:srgbClr val="FF0000"/>
                </a:solidFill>
                <a:effectLst/>
                <a:latin typeface="Times New Roman" panose="02020603050405020304" pitchFamily="18" charset="0"/>
                <a:cs typeface="Times New Roman" panose="02020603050405020304" pitchFamily="18" charset="0"/>
              </a:rPr>
              <a:t> </a:t>
            </a:r>
            <a:r>
              <a:rPr lang="cs-CZ" sz="2400" b="1" noProof="0" dirty="0">
                <a:solidFill>
                  <a:schemeClr val="tx1"/>
                </a:solidFill>
                <a:effectLst/>
                <a:latin typeface="Times New Roman" panose="02020603050405020304" pitchFamily="18" charset="0"/>
                <a:cs typeface="Times New Roman" panose="02020603050405020304" pitchFamily="18" charset="0"/>
              </a:rPr>
              <a:t>spojené s úrovněmi fixních nákladů </a:t>
            </a:r>
            <a:r>
              <a:rPr lang="cs-CZ" sz="2400" b="1" noProof="0" dirty="0">
                <a:solidFill>
                  <a:srgbClr val="FF0000"/>
                </a:solidFill>
                <a:effectLst/>
                <a:latin typeface="Times New Roman" panose="02020603050405020304" pitchFamily="18" charset="0"/>
                <a:cs typeface="Times New Roman" panose="02020603050405020304" pitchFamily="18" charset="0"/>
              </a:rPr>
              <a:t>FC</a:t>
            </a:r>
            <a:r>
              <a:rPr lang="cs-CZ" sz="2000" b="1" noProof="0" dirty="0">
                <a:solidFill>
                  <a:srgbClr val="FF0000"/>
                </a:solidFill>
                <a:effectLst/>
                <a:latin typeface="Times New Roman" panose="02020603050405020304" pitchFamily="18" charset="0"/>
                <a:cs typeface="Times New Roman" panose="02020603050405020304" pitchFamily="18" charset="0"/>
              </a:rPr>
              <a:t>1</a:t>
            </a:r>
            <a:r>
              <a:rPr lang="cs-CZ" sz="2400" b="1" noProof="0" dirty="0">
                <a:solidFill>
                  <a:srgbClr val="FF0000"/>
                </a:solidFill>
                <a:effectLst/>
                <a:latin typeface="Times New Roman" panose="02020603050405020304" pitchFamily="18" charset="0"/>
                <a:cs typeface="Times New Roman" panose="02020603050405020304" pitchFamily="18" charset="0"/>
              </a:rPr>
              <a:t>, FC</a:t>
            </a:r>
            <a:r>
              <a:rPr lang="cs-CZ" sz="2000" b="1" noProof="0" dirty="0">
                <a:solidFill>
                  <a:srgbClr val="FF0000"/>
                </a:solidFill>
                <a:effectLst/>
                <a:latin typeface="Times New Roman" panose="02020603050405020304" pitchFamily="18" charset="0"/>
                <a:cs typeface="Times New Roman" panose="02020603050405020304" pitchFamily="18" charset="0"/>
              </a:rPr>
              <a:t>2</a:t>
            </a:r>
            <a:r>
              <a:rPr lang="cs-CZ" sz="2400" b="1" noProof="0" dirty="0">
                <a:solidFill>
                  <a:srgbClr val="FF0000"/>
                </a:solidFill>
                <a:effectLst/>
                <a:latin typeface="Times New Roman" panose="02020603050405020304" pitchFamily="18" charset="0"/>
                <a:cs typeface="Times New Roman" panose="02020603050405020304" pitchFamily="18" charset="0"/>
              </a:rPr>
              <a:t> a FC</a:t>
            </a:r>
            <a:r>
              <a:rPr lang="cs-CZ" sz="2000" b="1" noProof="0" dirty="0">
                <a:solidFill>
                  <a:srgbClr val="FF0000"/>
                </a:solidFill>
                <a:effectLst/>
                <a:latin typeface="Times New Roman" panose="02020603050405020304" pitchFamily="18" charset="0"/>
                <a:cs typeface="Times New Roman" panose="02020603050405020304" pitchFamily="18" charset="0"/>
              </a:rPr>
              <a:t>3</a:t>
            </a:r>
            <a:r>
              <a:rPr lang="cs-CZ" sz="2400" b="1" noProof="0" dirty="0">
                <a:solidFill>
                  <a:srgbClr val="FF0000"/>
                </a:solidFill>
                <a:effectLst/>
                <a:latin typeface="Times New Roman" panose="02020603050405020304" pitchFamily="18" charset="0"/>
                <a:cs typeface="Times New Roman" panose="02020603050405020304" pitchFamily="18" charset="0"/>
              </a:rPr>
              <a:t>. </a:t>
            </a:r>
          </a:p>
          <a:p>
            <a:pPr marL="342900" algn="just">
              <a:lnSpc>
                <a:spcPct val="115000"/>
              </a:lnSpc>
              <a:buFont typeface="Wingdings" panose="05000000000000000000" pitchFamily="2" charset="2"/>
              <a:buChar char="§"/>
            </a:pPr>
            <a:r>
              <a:rPr lang="cs-CZ" sz="2400" b="1" noProof="0" dirty="0">
                <a:solidFill>
                  <a:schemeClr val="tx1"/>
                </a:solidFill>
                <a:effectLst/>
                <a:latin typeface="Times New Roman" panose="02020603050405020304" pitchFamily="18" charset="0"/>
                <a:cs typeface="Times New Roman" panose="02020603050405020304" pitchFamily="18" charset="0"/>
              </a:rPr>
              <a:t>Celkové náklady v jednotlivých krátkých obdobích: STC</a:t>
            </a:r>
            <a:r>
              <a:rPr lang="cs-CZ" sz="2000" b="1" noProof="0" dirty="0">
                <a:solidFill>
                  <a:schemeClr val="tx1"/>
                </a:solidFill>
                <a:effectLst/>
                <a:latin typeface="Times New Roman" panose="02020603050405020304" pitchFamily="18" charset="0"/>
                <a:cs typeface="Times New Roman" panose="02020603050405020304" pitchFamily="18" charset="0"/>
              </a:rPr>
              <a:t>1</a:t>
            </a:r>
            <a:r>
              <a:rPr lang="cs-CZ" sz="2400" b="1" noProof="0" dirty="0">
                <a:solidFill>
                  <a:schemeClr val="tx1"/>
                </a:solidFill>
                <a:effectLst/>
                <a:latin typeface="Times New Roman" panose="02020603050405020304" pitchFamily="18" charset="0"/>
                <a:cs typeface="Times New Roman" panose="02020603050405020304" pitchFamily="18" charset="0"/>
              </a:rPr>
              <a:t>, STC</a:t>
            </a:r>
            <a:r>
              <a:rPr lang="cs-CZ" sz="2000" b="1" noProof="0" dirty="0">
                <a:solidFill>
                  <a:schemeClr val="tx1"/>
                </a:solidFill>
                <a:effectLst/>
                <a:latin typeface="Times New Roman" panose="02020603050405020304" pitchFamily="18" charset="0"/>
                <a:cs typeface="Times New Roman" panose="02020603050405020304" pitchFamily="18" charset="0"/>
              </a:rPr>
              <a:t>2</a:t>
            </a:r>
            <a:r>
              <a:rPr lang="cs-CZ" sz="2400" b="1" noProof="0" dirty="0">
                <a:solidFill>
                  <a:schemeClr val="tx1"/>
                </a:solidFill>
                <a:effectLst/>
                <a:latin typeface="Times New Roman" panose="02020603050405020304" pitchFamily="18" charset="0"/>
                <a:cs typeface="Times New Roman" panose="02020603050405020304" pitchFamily="18" charset="0"/>
              </a:rPr>
              <a:t>, STC</a:t>
            </a:r>
            <a:r>
              <a:rPr lang="cs-CZ" sz="2000" b="1" noProof="0" dirty="0">
                <a:solidFill>
                  <a:schemeClr val="tx1"/>
                </a:solidFill>
                <a:effectLst/>
                <a:latin typeface="Times New Roman" panose="02020603050405020304" pitchFamily="18" charset="0"/>
                <a:cs typeface="Times New Roman" panose="02020603050405020304" pitchFamily="18" charset="0"/>
              </a:rPr>
              <a:t>3</a:t>
            </a:r>
            <a:r>
              <a:rPr lang="cs-CZ" sz="2400" b="1" noProof="0" dirty="0">
                <a:solidFill>
                  <a:schemeClr val="tx1"/>
                </a:solidFill>
                <a:effectLst/>
                <a:latin typeface="Times New Roman" panose="02020603050405020304" pitchFamily="18" charset="0"/>
                <a:cs typeface="Times New Roman" panose="02020603050405020304" pitchFamily="18" charset="0"/>
              </a:rPr>
              <a:t> (obr. – násl. snímek): </a:t>
            </a:r>
          </a:p>
          <a:p>
            <a:pPr marL="342900" algn="just">
              <a:lnSpc>
                <a:spcPct val="115000"/>
              </a:lnSpc>
              <a:buFont typeface="Wingdings" panose="05000000000000000000" pitchFamily="2" charset="2"/>
              <a:buChar char="§"/>
            </a:pPr>
            <a:r>
              <a:rPr lang="cs-CZ" sz="2400" b="1" noProof="0" dirty="0">
                <a:solidFill>
                  <a:srgbClr val="FF0000"/>
                </a:solidFill>
                <a:effectLst/>
                <a:latin typeface="Times New Roman" panose="02020603050405020304" pitchFamily="18" charset="0"/>
                <a:cs typeface="Times New Roman" panose="02020603050405020304" pitchFamily="18" charset="0"/>
              </a:rPr>
              <a:t>STC &gt; LTC</a:t>
            </a:r>
            <a:r>
              <a:rPr lang="cs-CZ" sz="2400" b="1" noProof="0" dirty="0">
                <a:solidFill>
                  <a:schemeClr val="tx1"/>
                </a:solidFill>
                <a:effectLst/>
                <a:latin typeface="Times New Roman" panose="02020603050405020304" pitchFamily="18" charset="0"/>
                <a:cs typeface="Times New Roman" panose="02020603050405020304" pitchFamily="18" charset="0"/>
              </a:rPr>
              <a:t> s výjimkou té velikosti výstupu, při níž umožňuje dané fixní množství kapitálu minimalizovat dlouhodobé náklady: Q</a:t>
            </a:r>
            <a:r>
              <a:rPr lang="cs-CZ" sz="2000" b="1" noProof="0" dirty="0">
                <a:solidFill>
                  <a:schemeClr val="tx1"/>
                </a:solidFill>
                <a:effectLst/>
                <a:latin typeface="Times New Roman" panose="02020603050405020304" pitchFamily="18" charset="0"/>
                <a:cs typeface="Times New Roman" panose="02020603050405020304" pitchFamily="18" charset="0"/>
              </a:rPr>
              <a:t>1</a:t>
            </a:r>
            <a:r>
              <a:rPr lang="cs-CZ" sz="2400" b="1" noProof="0" dirty="0">
                <a:solidFill>
                  <a:schemeClr val="tx1"/>
                </a:solidFill>
                <a:effectLst/>
                <a:latin typeface="Times New Roman" panose="02020603050405020304" pitchFamily="18" charset="0"/>
                <a:cs typeface="Times New Roman" panose="02020603050405020304" pitchFamily="18" charset="0"/>
              </a:rPr>
              <a:t> při FC</a:t>
            </a:r>
            <a:r>
              <a:rPr lang="cs-CZ" sz="2000" b="1" noProof="0" dirty="0">
                <a:solidFill>
                  <a:schemeClr val="tx1"/>
                </a:solidFill>
                <a:effectLst/>
                <a:latin typeface="Times New Roman" panose="02020603050405020304" pitchFamily="18" charset="0"/>
                <a:cs typeface="Times New Roman" panose="02020603050405020304" pitchFamily="18" charset="0"/>
              </a:rPr>
              <a:t>1</a:t>
            </a:r>
            <a:r>
              <a:rPr lang="cs-CZ" sz="2400" b="1" noProof="0" dirty="0">
                <a:solidFill>
                  <a:schemeClr val="tx1"/>
                </a:solidFill>
                <a:effectLst/>
                <a:latin typeface="Times New Roman" panose="02020603050405020304" pitchFamily="18" charset="0"/>
                <a:cs typeface="Times New Roman" panose="02020603050405020304" pitchFamily="18" charset="0"/>
              </a:rPr>
              <a:t>, Q</a:t>
            </a:r>
            <a:r>
              <a:rPr lang="cs-CZ" sz="2000" b="1" noProof="0" dirty="0">
                <a:solidFill>
                  <a:schemeClr val="tx1"/>
                </a:solidFill>
                <a:effectLst/>
                <a:latin typeface="Times New Roman" panose="02020603050405020304" pitchFamily="18" charset="0"/>
                <a:cs typeface="Times New Roman" panose="02020603050405020304" pitchFamily="18" charset="0"/>
              </a:rPr>
              <a:t>2</a:t>
            </a:r>
            <a:r>
              <a:rPr lang="cs-CZ" sz="2400" b="1" noProof="0" dirty="0">
                <a:solidFill>
                  <a:schemeClr val="tx1"/>
                </a:solidFill>
                <a:effectLst/>
                <a:latin typeface="Times New Roman" panose="02020603050405020304" pitchFamily="18" charset="0"/>
                <a:cs typeface="Times New Roman" panose="02020603050405020304" pitchFamily="18" charset="0"/>
              </a:rPr>
              <a:t> při FC</a:t>
            </a:r>
            <a:r>
              <a:rPr lang="cs-CZ" sz="2000" b="1" noProof="0" dirty="0">
                <a:solidFill>
                  <a:schemeClr val="tx1"/>
                </a:solidFill>
                <a:effectLst/>
                <a:latin typeface="Times New Roman" panose="02020603050405020304" pitchFamily="18" charset="0"/>
                <a:cs typeface="Times New Roman" panose="02020603050405020304" pitchFamily="18" charset="0"/>
              </a:rPr>
              <a:t>2</a:t>
            </a:r>
            <a:r>
              <a:rPr lang="cs-CZ" sz="2400" b="1" noProof="0" dirty="0">
                <a:solidFill>
                  <a:schemeClr val="tx1"/>
                </a:solidFill>
                <a:effectLst/>
                <a:latin typeface="Times New Roman" panose="02020603050405020304" pitchFamily="18" charset="0"/>
                <a:cs typeface="Times New Roman" panose="02020603050405020304" pitchFamily="18" charset="0"/>
              </a:rPr>
              <a:t>,. Q</a:t>
            </a:r>
            <a:r>
              <a:rPr lang="cs-CZ" sz="2000" b="1" noProof="0" dirty="0">
                <a:solidFill>
                  <a:schemeClr val="tx1"/>
                </a:solidFill>
                <a:effectLst/>
                <a:latin typeface="Times New Roman" panose="02020603050405020304" pitchFamily="18" charset="0"/>
                <a:cs typeface="Times New Roman" panose="02020603050405020304" pitchFamily="18" charset="0"/>
              </a:rPr>
              <a:t>3</a:t>
            </a:r>
            <a:r>
              <a:rPr lang="cs-CZ" sz="2400" b="1" noProof="0" dirty="0">
                <a:solidFill>
                  <a:schemeClr val="tx1"/>
                </a:solidFill>
                <a:effectLst/>
                <a:latin typeface="Times New Roman" panose="02020603050405020304" pitchFamily="18" charset="0"/>
                <a:cs typeface="Times New Roman" panose="02020603050405020304" pitchFamily="18" charset="0"/>
              </a:rPr>
              <a:t> při FC</a:t>
            </a:r>
            <a:r>
              <a:rPr lang="cs-CZ" sz="2000" b="1" noProof="0" dirty="0">
                <a:solidFill>
                  <a:schemeClr val="tx1"/>
                </a:solidFill>
                <a:effectLst/>
                <a:latin typeface="Times New Roman" panose="02020603050405020304" pitchFamily="18" charset="0"/>
                <a:cs typeface="Times New Roman" panose="02020603050405020304" pitchFamily="18" charset="0"/>
              </a:rPr>
              <a:t>3</a:t>
            </a:r>
            <a:r>
              <a:rPr lang="cs-CZ" sz="2400" b="1" noProof="0" dirty="0">
                <a:solidFill>
                  <a:schemeClr val="tx1"/>
                </a:solidFill>
                <a:effectLst/>
                <a:latin typeface="Times New Roman" panose="02020603050405020304" pitchFamily="18" charset="0"/>
                <a:cs typeface="Times New Roman" panose="02020603050405020304" pitchFamily="18" charset="0"/>
              </a:rPr>
              <a:t>:</a:t>
            </a:r>
          </a:p>
          <a:p>
            <a:pPr marL="342900" algn="just">
              <a:lnSpc>
                <a:spcPct val="115000"/>
              </a:lnSpc>
              <a:buFont typeface="Wingdings" panose="05000000000000000000" pitchFamily="2" charset="2"/>
              <a:buChar char="§"/>
            </a:pPr>
            <a:endParaRPr lang="cs-CZ" sz="2400" b="1" noProof="0" dirty="0">
              <a:solidFill>
                <a:schemeClr val="tx1"/>
              </a:solidFill>
              <a:effectLst/>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
            </a:pPr>
            <a:r>
              <a:rPr lang="cs-CZ" sz="2400" b="1" noProof="0" dirty="0">
                <a:solidFill>
                  <a:schemeClr val="tx1"/>
                </a:solidFill>
                <a:effectLst/>
                <a:latin typeface="Times New Roman" panose="02020603050405020304" pitchFamily="18" charset="0"/>
                <a:cs typeface="Times New Roman" panose="02020603050405020304" pitchFamily="18" charset="0"/>
              </a:rPr>
              <a:t>Pro více měnících se úrovní kapitálu – více bodů než A, B, C: </a:t>
            </a:r>
          </a:p>
          <a:p>
            <a:pPr marL="342900" algn="just">
              <a:lnSpc>
                <a:spcPct val="115000"/>
              </a:lnSpc>
              <a:buFont typeface="Wingdings" panose="05000000000000000000" pitchFamily="2" charset="2"/>
              <a:buChar char="Ø"/>
            </a:pPr>
            <a:r>
              <a:rPr lang="cs-CZ" sz="2400" b="1" noProof="0" dirty="0">
                <a:solidFill>
                  <a:schemeClr val="tx1"/>
                </a:solidFill>
                <a:effectLst/>
                <a:latin typeface="Times New Roman" panose="02020603050405020304" pitchFamily="18" charset="0"/>
                <a:cs typeface="Times New Roman" panose="02020603050405020304" pitchFamily="18" charset="0"/>
              </a:rPr>
              <a:t>Jejich množina = křivka LTC jako spodní obal křivek STC: =&gt; =&gt;</a:t>
            </a:r>
          </a:p>
          <a:p>
            <a:pPr marL="342900" algn="just">
              <a:lnSpc>
                <a:spcPct val="115000"/>
              </a:lnSpc>
              <a:buFont typeface="Wingdings" panose="05000000000000000000" pitchFamily="2" charset="2"/>
              <a:buChar char="ü"/>
            </a:pP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Křivka LTC = obalová křivka: </a:t>
            </a:r>
            <a:r>
              <a:rPr lang="cs-CZ" sz="2400" b="1" i="1" noProof="0" dirty="0">
                <a:solidFill>
                  <a:schemeClr val="tx1"/>
                </a:solidFill>
                <a:effectLst/>
                <a:latin typeface="Times New Roman" panose="02020603050405020304" pitchFamily="18" charset="0"/>
                <a:cs typeface="Times New Roman" panose="02020603050405020304" pitchFamily="18" charset="0"/>
              </a:rPr>
              <a:t>Podél křivky LTC vyrábí firma měnící se výstup s minimálními LTC </a:t>
            </a:r>
            <a:r>
              <a:rPr lang="cs-CZ" sz="2400" b="1" noProof="0" dirty="0">
                <a:solidFill>
                  <a:schemeClr val="tx1"/>
                </a:solidFill>
                <a:effectLst/>
                <a:latin typeface="Times New Roman" panose="02020603050405020304" pitchFamily="18" charset="0"/>
                <a:cs typeface="Times New Roman" panose="02020603050405020304" pitchFamily="18" charset="0"/>
              </a:rPr>
              <a:t>=&gt; Předpoklad o </a:t>
            </a:r>
            <a:r>
              <a:rPr lang="cs-CZ" sz="2400" b="1" noProof="0" dirty="0">
                <a:solidFill>
                  <a:srgbClr val="FF0000"/>
                </a:solidFill>
                <a:effectLst/>
                <a:latin typeface="Times New Roman" panose="02020603050405020304" pitchFamily="18" charset="0"/>
                <a:cs typeface="Times New Roman" panose="02020603050405020304" pitchFamily="18" charset="0"/>
              </a:rPr>
              <a:t>racionálním chování firmy.</a:t>
            </a:r>
          </a:p>
        </p:txBody>
      </p:sp>
      <p:sp>
        <p:nvSpPr>
          <p:cNvPr id="99" name="Google Shape;99;p14">
            <a:extLst>
              <a:ext uri="{FF2B5EF4-FFF2-40B4-BE49-F238E27FC236}">
                <a16:creationId xmlns:a16="http://schemas.microsoft.com/office/drawing/2014/main" id="{3B5ABC18-7D82-6D9A-E11A-73ADCBC79779}"/>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49221925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5326380" y="148033"/>
            <a:ext cx="6347460" cy="674052"/>
          </a:xfrm>
        </p:spPr>
        <p:txBody>
          <a:bodyPr>
            <a:noAutofit/>
          </a:bodyPr>
          <a:lstStyle/>
          <a:p>
            <a:r>
              <a:rPr lang="pl-PL" sz="2800" b="1" dirty="0">
                <a:solidFill>
                  <a:srgbClr val="FF0000"/>
                </a:solidFill>
              </a:rPr>
              <a:t>Obalové křivky LTC a LAC</a:t>
            </a:r>
          </a:p>
        </p:txBody>
      </p:sp>
      <p:sp>
        <p:nvSpPr>
          <p:cNvPr id="98" name="Google Shape;98;p14"/>
          <p:cNvSpPr txBox="1">
            <a:spLocks noGrp="1"/>
          </p:cNvSpPr>
          <p:nvPr>
            <p:ph type="body" idx="1"/>
          </p:nvPr>
        </p:nvSpPr>
        <p:spPr>
          <a:xfrm>
            <a:off x="6272486" y="822086"/>
            <a:ext cx="5603284" cy="5632502"/>
          </a:xfrm>
          <a:prstGeom prst="rect">
            <a:avLst/>
          </a:prstGeom>
          <a:noFill/>
          <a:ln>
            <a:noFill/>
          </a:ln>
        </p:spPr>
        <p:txBody>
          <a:bodyPr spcFirstLastPara="1" wrap="square" lIns="91425" tIns="45700" rIns="91425" bIns="45700" anchor="t" anchorCtr="0">
            <a:normAutofit fontScale="92500" lnSpcReduction="20000"/>
          </a:bodyPr>
          <a:lstStyle/>
          <a:p>
            <a:pPr marL="342900" algn="just">
              <a:lnSpc>
                <a:spcPct val="115000"/>
              </a:lnSpc>
              <a:buFont typeface="Wingdings" panose="05000000000000000000" pitchFamily="2" charset="2"/>
              <a:buChar char="§"/>
            </a:pPr>
            <a:r>
              <a:rPr lang="cs-CZ" sz="2600" b="1" dirty="0">
                <a:solidFill>
                  <a:schemeClr val="tx1"/>
                </a:solidFill>
                <a:latin typeface="Times New Roman" panose="02020603050405020304" pitchFamily="18" charset="0"/>
                <a:cs typeface="Times New Roman" panose="02020603050405020304" pitchFamily="18" charset="0"/>
              </a:rPr>
              <a:t>Odvození LAC z obalové křivky LTC:</a:t>
            </a:r>
          </a:p>
          <a:p>
            <a:pPr marL="342900" algn="just">
              <a:lnSpc>
                <a:spcPct val="115000"/>
              </a:lnSpc>
              <a:buFont typeface="Wingdings" panose="05000000000000000000" pitchFamily="2" charset="2"/>
              <a:buChar char="§"/>
            </a:pPr>
            <a:r>
              <a:rPr lang="cs-CZ" sz="2600" b="1" dirty="0">
                <a:solidFill>
                  <a:schemeClr val="tx1"/>
                </a:solidFill>
                <a:latin typeface="Times New Roman" panose="02020603050405020304" pitchFamily="18" charset="0"/>
                <a:cs typeface="Times New Roman" panose="02020603050405020304" pitchFamily="18" charset="0"/>
              </a:rPr>
              <a:t>Pro každou křivku STC1, STC2, STC3 existuje křivka SAC1, SAC2, SAC3:</a:t>
            </a:r>
          </a:p>
          <a:p>
            <a:pPr marL="342900" algn="just">
              <a:lnSpc>
                <a:spcPct val="115000"/>
              </a:lnSpc>
              <a:buFont typeface="Wingdings" panose="05000000000000000000" pitchFamily="2" charset="2"/>
              <a:buChar char="Ø"/>
            </a:pPr>
            <a:r>
              <a:rPr lang="cs-CZ" sz="2600" b="1" dirty="0">
                <a:solidFill>
                  <a:schemeClr val="tx1"/>
                </a:solidFill>
                <a:latin typeface="Times New Roman" panose="02020603050405020304" pitchFamily="18" charset="0"/>
                <a:cs typeface="Times New Roman" panose="02020603050405020304" pitchFamily="18" charset="0"/>
              </a:rPr>
              <a:t>ve svém minimu zespodu protínaná křivkou SMC1, SMC2, SMC3.</a:t>
            </a:r>
          </a:p>
          <a:p>
            <a:pPr marL="342900">
              <a:lnSpc>
                <a:spcPct val="115000"/>
              </a:lnSpc>
              <a:buFont typeface="Wingdings" panose="05000000000000000000" pitchFamily="2" charset="2"/>
              <a:buChar char="§"/>
            </a:pPr>
            <a:r>
              <a:rPr lang="cs-CZ" sz="2600" b="1" noProof="0" dirty="0">
                <a:solidFill>
                  <a:srgbClr val="FF0000"/>
                </a:solidFill>
                <a:effectLst/>
                <a:latin typeface="Times New Roman" panose="02020603050405020304" pitchFamily="18" charset="0"/>
                <a:cs typeface="Times New Roman" panose="02020603050405020304" pitchFamily="18" charset="0"/>
              </a:rPr>
              <a:t>SAC = LAC:</a:t>
            </a:r>
            <a:r>
              <a:rPr lang="cs-CZ" sz="2600" b="1" noProof="0" dirty="0">
                <a:solidFill>
                  <a:schemeClr val="tx1"/>
                </a:solidFill>
                <a:effectLst/>
                <a:latin typeface="Times New Roman" panose="02020603050405020304" pitchFamily="18" charset="0"/>
                <a:cs typeface="Times New Roman" panose="02020603050405020304" pitchFamily="18" charset="0"/>
              </a:rPr>
              <a:t> </a:t>
            </a:r>
            <a:r>
              <a:rPr lang="cs-CZ" sz="2600" b="1" i="1" dirty="0">
                <a:solidFill>
                  <a:schemeClr val="tx1"/>
                </a:solidFill>
                <a:latin typeface="Times New Roman" panose="02020603050405020304" pitchFamily="18" charset="0"/>
                <a:cs typeface="Times New Roman" panose="02020603050405020304" pitchFamily="18" charset="0"/>
              </a:rPr>
              <a:t>při výrobě takové velikosti výstupu, při které použité množství fixního kapitálu umožňuje minimalizovat TC. </a:t>
            </a:r>
          </a:p>
          <a:p>
            <a:pPr marL="342900" algn="just">
              <a:lnSpc>
                <a:spcPct val="115000"/>
              </a:lnSpc>
              <a:buFont typeface="Wingdings" panose="05000000000000000000" pitchFamily="2" charset="2"/>
              <a:buChar char="§"/>
            </a:pPr>
            <a:r>
              <a:rPr lang="cs-CZ" sz="2600" b="1" dirty="0">
                <a:solidFill>
                  <a:schemeClr val="tx1"/>
                </a:solidFill>
                <a:latin typeface="Times New Roman" panose="02020603050405020304" pitchFamily="18" charset="0"/>
                <a:cs typeface="Times New Roman" panose="02020603050405020304" pitchFamily="18" charset="0"/>
              </a:rPr>
              <a:t>Graficky: bod dotyku křivek SAC pro jednotlivé úrovně výstupu a křivky LAC.</a:t>
            </a:r>
          </a:p>
          <a:p>
            <a:pPr marL="342900" algn="just">
              <a:lnSpc>
                <a:spcPct val="115000"/>
              </a:lnSpc>
              <a:buFont typeface="Wingdings" panose="05000000000000000000" pitchFamily="2" charset="2"/>
              <a:buChar char="Ø"/>
            </a:pPr>
            <a:r>
              <a:rPr lang="cs-CZ" sz="2600" b="1" dirty="0">
                <a:solidFill>
                  <a:schemeClr val="tx1"/>
                </a:solidFill>
                <a:latin typeface="Times New Roman" panose="02020603050405020304" pitchFamily="18" charset="0"/>
                <a:cs typeface="Times New Roman" panose="02020603050405020304" pitchFamily="18" charset="0"/>
              </a:rPr>
              <a:t>Pro Q1 vyrobený s FC1 platí </a:t>
            </a:r>
            <a:r>
              <a:rPr lang="cs-CZ" sz="2600" b="1" dirty="0">
                <a:solidFill>
                  <a:schemeClr val="tx1"/>
                </a:solidFill>
                <a:highlight>
                  <a:srgbClr val="FFFF00"/>
                </a:highlight>
                <a:latin typeface="Times New Roman" panose="02020603050405020304" pitchFamily="18" charset="0"/>
                <a:cs typeface="Times New Roman" panose="02020603050405020304" pitchFamily="18" charset="0"/>
              </a:rPr>
              <a:t>SAC1 = LAC. </a:t>
            </a:r>
          </a:p>
          <a:p>
            <a:pPr marL="342900" algn="just">
              <a:lnSpc>
                <a:spcPct val="115000"/>
              </a:lnSpc>
              <a:buFont typeface="Wingdings" panose="05000000000000000000" pitchFamily="2" charset="2"/>
              <a:buChar char="§"/>
            </a:pPr>
            <a:endParaRPr lang="cs-CZ" sz="2400" b="1" dirty="0">
              <a:solidFill>
                <a:schemeClr val="tx1"/>
              </a:solidFill>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
            </a:pPr>
            <a:endParaRPr lang="cs-CZ" sz="2400" b="1" noProof="0" dirty="0">
              <a:solidFill>
                <a:schemeClr val="tx1"/>
              </a:solidFill>
              <a:effectLst/>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
            </a:pPr>
            <a:endParaRPr lang="cs-CZ" sz="2400" b="1" dirty="0">
              <a:solidFill>
                <a:schemeClr val="tx1"/>
              </a:solidFill>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
            </a:pPr>
            <a:endParaRPr lang="cs-CZ" sz="2400" b="1" noProof="0" dirty="0">
              <a:solidFill>
                <a:schemeClr val="tx1"/>
              </a:solidFill>
              <a:effectLst/>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
            </a:pPr>
            <a:endParaRPr lang="cs-CZ" sz="2400" b="1" dirty="0">
              <a:solidFill>
                <a:schemeClr val="tx1"/>
              </a:solidFill>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p:cNvPicPr>
            <a:picLocks noChangeAspect="1"/>
          </p:cNvPicPr>
          <p:nvPr/>
        </p:nvPicPr>
        <p:blipFill>
          <a:blip r:embed="rId3"/>
          <a:stretch>
            <a:fillRect/>
          </a:stretch>
        </p:blipFill>
        <p:spPr>
          <a:xfrm>
            <a:off x="0" y="181768"/>
            <a:ext cx="6272486" cy="64242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0C15A015-D3A6-781D-3320-4623D45E5A6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AF5FE8F-7007-9E1E-720B-972DB915F9A2}"/>
              </a:ext>
            </a:extLst>
          </p:cNvPr>
          <p:cNvSpPr>
            <a:spLocks noGrp="1"/>
          </p:cNvSpPr>
          <p:nvPr>
            <p:ph type="title"/>
          </p:nvPr>
        </p:nvSpPr>
        <p:spPr>
          <a:xfrm>
            <a:off x="5166360" y="321935"/>
            <a:ext cx="6347460" cy="674052"/>
          </a:xfrm>
        </p:spPr>
        <p:txBody>
          <a:bodyPr>
            <a:noAutofit/>
          </a:bodyPr>
          <a:lstStyle/>
          <a:p>
            <a:r>
              <a:rPr lang="pl-PL" sz="2800" b="1" dirty="0">
                <a:solidFill>
                  <a:srgbClr val="FF0000"/>
                </a:solidFill>
              </a:rPr>
              <a:t>Obalové křivky LTC a LAC</a:t>
            </a:r>
          </a:p>
        </p:txBody>
      </p:sp>
      <p:sp>
        <p:nvSpPr>
          <p:cNvPr id="98" name="Google Shape;98;p14">
            <a:extLst>
              <a:ext uri="{FF2B5EF4-FFF2-40B4-BE49-F238E27FC236}">
                <a16:creationId xmlns:a16="http://schemas.microsoft.com/office/drawing/2014/main" id="{7E1B17B8-ECFD-D696-839C-E806583D96C7}"/>
              </a:ext>
            </a:extLst>
          </p:cNvPr>
          <p:cNvSpPr txBox="1">
            <a:spLocks noGrp="1"/>
          </p:cNvSpPr>
          <p:nvPr>
            <p:ph type="body" idx="1"/>
          </p:nvPr>
        </p:nvSpPr>
        <p:spPr>
          <a:xfrm>
            <a:off x="389965" y="1243415"/>
            <a:ext cx="11362763" cy="5292650"/>
          </a:xfrm>
          <a:prstGeom prst="rect">
            <a:avLst/>
          </a:prstGeom>
          <a:noFill/>
          <a:ln>
            <a:noFill/>
          </a:ln>
        </p:spPr>
        <p:txBody>
          <a:bodyPr spcFirstLastPara="1" wrap="square" lIns="91425" tIns="45700" rIns="91425" bIns="45700" anchor="t" anchorCtr="0">
            <a:normAutofit/>
          </a:bodyPr>
          <a:lstStyle/>
          <a:p>
            <a:pPr marL="342900" algn="just">
              <a:lnSpc>
                <a:spcPct val="115000"/>
              </a:lnSpc>
              <a:buFont typeface="Wingdings" panose="05000000000000000000" pitchFamily="2" charset="2"/>
              <a:buChar char="§"/>
            </a:pPr>
            <a:r>
              <a:rPr lang="cs-CZ" sz="2400" b="1" dirty="0">
                <a:solidFill>
                  <a:schemeClr val="tx1"/>
                </a:solidFill>
                <a:latin typeface="Times New Roman" panose="02020603050405020304" pitchFamily="18" charset="0"/>
                <a:cs typeface="Times New Roman" panose="02020603050405020304" pitchFamily="18" charset="0"/>
              </a:rPr>
              <a:t>Výroba většího nebo menší výstupu než Q</a:t>
            </a:r>
            <a:r>
              <a:rPr lang="cs-CZ" sz="2000" b="1" dirty="0">
                <a:solidFill>
                  <a:schemeClr val="tx1"/>
                </a:solidFill>
                <a:latin typeface="Times New Roman" panose="02020603050405020304" pitchFamily="18" charset="0"/>
                <a:cs typeface="Times New Roman" panose="02020603050405020304" pitchFamily="18" charset="0"/>
              </a:rPr>
              <a:t>1</a:t>
            </a:r>
            <a:r>
              <a:rPr lang="cs-CZ" sz="2400" b="1" dirty="0">
                <a:solidFill>
                  <a:schemeClr val="tx1"/>
                </a:solidFill>
                <a:latin typeface="Times New Roman" panose="02020603050405020304" pitchFamily="18" charset="0"/>
                <a:cs typeface="Times New Roman" panose="02020603050405020304" pitchFamily="18" charset="0"/>
              </a:rPr>
              <a:t>: při vyšších SAC než LAC</a:t>
            </a:r>
            <a:r>
              <a:rPr lang="cs-CZ" sz="2400" b="1" noProof="0" dirty="0">
                <a:solidFill>
                  <a:schemeClr val="tx1"/>
                </a:solidFill>
                <a:effectLst/>
                <a:latin typeface="Times New Roman" panose="02020603050405020304" pitchFamily="18" charset="0"/>
                <a:cs typeface="Times New Roman" panose="02020603050405020304" pitchFamily="18" charset="0"/>
              </a:rPr>
              <a:t> =&gt;</a:t>
            </a:r>
            <a:r>
              <a:rPr lang="cs-CZ" sz="2400" b="1" dirty="0">
                <a:solidFill>
                  <a:schemeClr val="tx1"/>
                </a:solidFill>
                <a:latin typeface="Times New Roman" panose="02020603050405020304" pitchFamily="18" charset="0"/>
                <a:cs typeface="Times New Roman" panose="02020603050405020304" pitchFamily="18" charset="0"/>
              </a:rPr>
              <a:t> křivka LTC = křivka minimálních dlouhodobých nákladů.</a:t>
            </a:r>
          </a:p>
          <a:p>
            <a:pPr marL="342900" algn="just">
              <a:lnSpc>
                <a:spcPct val="115000"/>
              </a:lnSpc>
              <a:buFont typeface="Wingdings" panose="05000000000000000000" pitchFamily="2" charset="2"/>
              <a:buChar char="§"/>
            </a:pPr>
            <a:endParaRPr lang="cs-CZ" sz="2400" b="1" dirty="0">
              <a:solidFill>
                <a:schemeClr val="tx1"/>
              </a:solidFill>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
            </a:pP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SMC=LMC</a:t>
            </a:r>
            <a:r>
              <a:rPr lang="cs-CZ" sz="2400" b="1" dirty="0">
                <a:solidFill>
                  <a:schemeClr val="tx1"/>
                </a:solidFill>
                <a:latin typeface="Times New Roman" panose="02020603050405020304" pitchFamily="18" charset="0"/>
                <a:cs typeface="Times New Roman" panose="02020603050405020304" pitchFamily="18" charset="0"/>
              </a:rPr>
              <a:t>: při výrobě takového výstupu, při které množství fixního kapitálu umožňuje minimalizovat celkové náklady.</a:t>
            </a:r>
          </a:p>
          <a:p>
            <a:pPr marL="342900" algn="just">
              <a:lnSpc>
                <a:spcPct val="115000"/>
              </a:lnSpc>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Graficky – průsečík jednotlivých křivek SMC a křivky LMC při měnícím se výstupu: např. při Q</a:t>
            </a:r>
            <a:r>
              <a:rPr lang="cs-CZ" sz="2000" b="1" dirty="0">
                <a:solidFill>
                  <a:schemeClr val="tx1"/>
                </a:solidFill>
                <a:latin typeface="Times New Roman" panose="02020603050405020304" pitchFamily="18" charset="0"/>
                <a:cs typeface="Times New Roman" panose="02020603050405020304" pitchFamily="18" charset="0"/>
              </a:rPr>
              <a:t>1</a:t>
            </a:r>
            <a:r>
              <a:rPr lang="cs-CZ" sz="2400" b="1" dirty="0">
                <a:solidFill>
                  <a:schemeClr val="tx1"/>
                </a:solidFill>
                <a:latin typeface="Times New Roman" panose="02020603050405020304" pitchFamily="18" charset="0"/>
                <a:cs typeface="Times New Roman" panose="02020603050405020304" pitchFamily="18" charset="0"/>
              </a:rPr>
              <a:t> platí: SMC</a:t>
            </a:r>
            <a:r>
              <a:rPr lang="cs-CZ" sz="2000" b="1" dirty="0">
                <a:solidFill>
                  <a:schemeClr val="tx1"/>
                </a:solidFill>
                <a:latin typeface="Times New Roman" panose="02020603050405020304" pitchFamily="18" charset="0"/>
                <a:cs typeface="Times New Roman" panose="02020603050405020304" pitchFamily="18" charset="0"/>
              </a:rPr>
              <a:t>1</a:t>
            </a:r>
            <a:r>
              <a:rPr lang="cs-CZ" sz="2400" b="1" dirty="0">
                <a:solidFill>
                  <a:schemeClr val="tx1"/>
                </a:solidFill>
                <a:latin typeface="Times New Roman" panose="02020603050405020304" pitchFamily="18" charset="0"/>
                <a:cs typeface="Times New Roman" panose="02020603050405020304" pitchFamily="18" charset="0"/>
              </a:rPr>
              <a:t> = LMC.</a:t>
            </a:r>
          </a:p>
          <a:p>
            <a:pPr marL="342900" algn="just">
              <a:lnSpc>
                <a:spcPct val="115000"/>
              </a:lnSpc>
              <a:buFont typeface="Wingdings" panose="05000000000000000000" pitchFamily="2" charset="2"/>
              <a:buChar char="§"/>
            </a:pP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Bod minima obalové křivky LAC: </a:t>
            </a:r>
            <a:r>
              <a:rPr lang="cs-CZ" sz="2400" b="1" dirty="0">
                <a:solidFill>
                  <a:schemeClr val="tx1"/>
                </a:solidFill>
                <a:latin typeface="Times New Roman" panose="02020603050405020304" pitchFamily="18" charset="0"/>
                <a:cs typeface="Times New Roman" panose="02020603050405020304" pitchFamily="18" charset="0"/>
              </a:rPr>
              <a:t>důležitá role při volbě optimálního výstupu firmy v dlouhém období. Platí v něm: </a:t>
            </a:r>
            <a:r>
              <a:rPr lang="cs-CZ" sz="2400" b="1" dirty="0">
                <a:solidFill>
                  <a:srgbClr val="FF0000"/>
                </a:solidFill>
                <a:latin typeface="Times New Roman" panose="02020603050405020304" pitchFamily="18" charset="0"/>
                <a:cs typeface="Times New Roman" panose="02020603050405020304" pitchFamily="18" charset="0"/>
              </a:rPr>
              <a:t>LAC = LMC = SAC</a:t>
            </a:r>
            <a:r>
              <a:rPr lang="cs-CZ" sz="2000" b="1" dirty="0">
                <a:solidFill>
                  <a:srgbClr val="FF0000"/>
                </a:solidFill>
                <a:latin typeface="Times New Roman" panose="02020603050405020304" pitchFamily="18" charset="0"/>
                <a:cs typeface="Times New Roman" panose="02020603050405020304" pitchFamily="18" charset="0"/>
              </a:rPr>
              <a:t>2</a:t>
            </a:r>
            <a:r>
              <a:rPr lang="cs-CZ" sz="2400" b="1" dirty="0">
                <a:solidFill>
                  <a:srgbClr val="FF0000"/>
                </a:solidFill>
                <a:latin typeface="Times New Roman" panose="02020603050405020304" pitchFamily="18" charset="0"/>
                <a:cs typeface="Times New Roman" panose="02020603050405020304" pitchFamily="18" charset="0"/>
              </a:rPr>
              <a:t> = SMC</a:t>
            </a:r>
            <a:r>
              <a:rPr lang="cs-CZ" sz="2000" b="1" dirty="0">
                <a:solidFill>
                  <a:srgbClr val="FF0000"/>
                </a:solidFill>
                <a:latin typeface="Times New Roman" panose="02020603050405020304" pitchFamily="18" charset="0"/>
                <a:cs typeface="Times New Roman" panose="02020603050405020304" pitchFamily="18" charset="0"/>
              </a:rPr>
              <a:t>2</a:t>
            </a:r>
            <a:r>
              <a:rPr lang="cs-CZ" sz="2400" b="1" dirty="0">
                <a:solidFill>
                  <a:srgbClr val="FF0000"/>
                </a:solidFill>
                <a:latin typeface="Times New Roman" panose="02020603050405020304" pitchFamily="18" charset="0"/>
                <a:cs typeface="Times New Roman" panose="02020603050405020304" pitchFamily="18" charset="0"/>
              </a:rPr>
              <a:t>.</a:t>
            </a:r>
          </a:p>
          <a:p>
            <a:pPr marL="342900" algn="just">
              <a:lnSpc>
                <a:spcPct val="115000"/>
              </a:lnSpc>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Pouze v tomto bodě: </a:t>
            </a:r>
            <a:r>
              <a:rPr lang="cs-CZ" sz="2400" b="1" dirty="0">
                <a:solidFill>
                  <a:srgbClr val="FF0000"/>
                </a:solidFill>
                <a:latin typeface="Times New Roman" panose="02020603050405020304" pitchFamily="18" charset="0"/>
                <a:cs typeface="Times New Roman" panose="02020603050405020304" pitchFamily="18" charset="0"/>
              </a:rPr>
              <a:t>LAC = min. SAC; </a:t>
            </a:r>
            <a:r>
              <a:rPr lang="cs-CZ" sz="2400" b="1" dirty="0">
                <a:solidFill>
                  <a:schemeClr val="tx1"/>
                </a:solidFill>
                <a:latin typeface="Times New Roman" panose="02020603050405020304" pitchFamily="18" charset="0"/>
                <a:cs typeface="Times New Roman" panose="02020603050405020304" pitchFamily="18" charset="0"/>
              </a:rPr>
              <a:t>Výstup větší než Q</a:t>
            </a:r>
            <a:r>
              <a:rPr lang="cs-CZ" sz="2000" b="1" dirty="0">
                <a:solidFill>
                  <a:schemeClr val="tx1"/>
                </a:solidFill>
                <a:latin typeface="Times New Roman" panose="02020603050405020304" pitchFamily="18" charset="0"/>
                <a:cs typeface="Times New Roman" panose="02020603050405020304" pitchFamily="18" charset="0"/>
              </a:rPr>
              <a:t>2</a:t>
            </a:r>
            <a:r>
              <a:rPr lang="cs-CZ" sz="2400" b="1" dirty="0">
                <a:solidFill>
                  <a:schemeClr val="tx1"/>
                </a:solidFill>
                <a:latin typeface="Times New Roman" panose="02020603050405020304" pitchFamily="18" charset="0"/>
                <a:cs typeface="Times New Roman" panose="02020603050405020304" pitchFamily="18" charset="0"/>
              </a:rPr>
              <a:t>: LAC rostou pomaleji než SAC.</a:t>
            </a:r>
          </a:p>
          <a:p>
            <a:pPr marL="342900" algn="just">
              <a:lnSpc>
                <a:spcPct val="115000"/>
              </a:lnSpc>
              <a:buFont typeface="Wingdings" panose="05000000000000000000" pitchFamily="2" charset="2"/>
              <a:buChar char="§"/>
            </a:pPr>
            <a:endParaRPr lang="cs-CZ" sz="2400" b="1" dirty="0">
              <a:solidFill>
                <a:schemeClr val="tx1"/>
              </a:solidFill>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
            </a:pPr>
            <a:endParaRPr lang="cs-CZ" sz="2400" b="1" noProof="0" dirty="0">
              <a:solidFill>
                <a:schemeClr val="tx1"/>
              </a:solidFill>
              <a:effectLst/>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
            </a:pPr>
            <a:endParaRPr lang="cs-CZ" sz="2400" b="1" dirty="0">
              <a:solidFill>
                <a:schemeClr val="tx1"/>
              </a:solidFill>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
            </a:pPr>
            <a:endParaRPr lang="cs-CZ" sz="2400" b="1" noProof="0" dirty="0">
              <a:solidFill>
                <a:schemeClr val="tx1"/>
              </a:solidFill>
              <a:effectLst/>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
            </a:pPr>
            <a:endParaRPr lang="cs-CZ" sz="2400" b="1" dirty="0">
              <a:solidFill>
                <a:schemeClr val="tx1"/>
              </a:solidFill>
              <a:latin typeface="Times New Roman" panose="02020603050405020304" pitchFamily="18" charset="0"/>
              <a:cs typeface="Times New Roman" panose="02020603050405020304" pitchFamily="18" charset="0"/>
            </a:endParaRPr>
          </a:p>
        </p:txBody>
      </p:sp>
      <p:sp>
        <p:nvSpPr>
          <p:cNvPr id="99" name="Google Shape;99;p14">
            <a:extLst>
              <a:ext uri="{FF2B5EF4-FFF2-40B4-BE49-F238E27FC236}">
                <a16:creationId xmlns:a16="http://schemas.microsoft.com/office/drawing/2014/main" id="{B7BBBBFB-5E91-908F-C6BC-3A6120FC62EA}"/>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70324145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1E3F8575-ACDD-3D25-68A7-E9BD207986D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F75CEAD-F2DE-F253-4054-46E94FB1756A}"/>
              </a:ext>
            </a:extLst>
          </p:cNvPr>
          <p:cNvSpPr>
            <a:spLocks noGrp="1"/>
          </p:cNvSpPr>
          <p:nvPr>
            <p:ph type="title"/>
          </p:nvPr>
        </p:nvSpPr>
        <p:spPr>
          <a:xfrm>
            <a:off x="4061012" y="488013"/>
            <a:ext cx="7479702" cy="674052"/>
          </a:xfrm>
        </p:spPr>
        <p:txBody>
          <a:bodyPr>
            <a:noAutofit/>
          </a:bodyPr>
          <a:lstStyle/>
          <a:p>
            <a:r>
              <a:rPr lang="pl-PL" sz="2800" b="1" dirty="0">
                <a:solidFill>
                  <a:srgbClr val="FF0000"/>
                </a:solidFill>
              </a:rPr>
              <a:t>Obalová křivka v případě tří velikostí závodu</a:t>
            </a:r>
          </a:p>
        </p:txBody>
      </p:sp>
      <p:sp>
        <p:nvSpPr>
          <p:cNvPr id="98" name="Google Shape;98;p14">
            <a:extLst>
              <a:ext uri="{FF2B5EF4-FFF2-40B4-BE49-F238E27FC236}">
                <a16:creationId xmlns:a16="http://schemas.microsoft.com/office/drawing/2014/main" id="{FDE0A876-6698-4674-DFB8-C1FA57EE5273}"/>
              </a:ext>
            </a:extLst>
          </p:cNvPr>
          <p:cNvSpPr txBox="1">
            <a:spLocks noGrp="1"/>
          </p:cNvSpPr>
          <p:nvPr>
            <p:ph type="body" idx="1"/>
          </p:nvPr>
        </p:nvSpPr>
        <p:spPr>
          <a:xfrm>
            <a:off x="389965" y="1243415"/>
            <a:ext cx="11362763" cy="5292650"/>
          </a:xfrm>
          <a:prstGeom prst="rect">
            <a:avLst/>
          </a:prstGeom>
          <a:noFill/>
          <a:ln>
            <a:noFill/>
          </a:ln>
        </p:spPr>
        <p:txBody>
          <a:bodyPr spcFirstLastPara="1" wrap="square" lIns="91425" tIns="45700" rIns="91425" bIns="45700" anchor="t" anchorCtr="0">
            <a:normAutofit fontScale="92500" lnSpcReduction="20000"/>
          </a:bodyPr>
          <a:lstStyle/>
          <a:p>
            <a:pPr marL="342900" algn="just">
              <a:lnSpc>
                <a:spcPct val="115000"/>
              </a:lnSpc>
              <a:buFont typeface="Wingdings" panose="05000000000000000000" pitchFamily="2" charset="2"/>
              <a:buChar char="ü"/>
            </a:pPr>
            <a:r>
              <a:rPr lang="cs-CZ" b="1" noProof="0" dirty="0">
                <a:solidFill>
                  <a:schemeClr val="tx1"/>
                </a:solidFill>
                <a:effectLst/>
                <a:latin typeface="Times New Roman" panose="02020603050405020304" pitchFamily="18" charset="0"/>
                <a:cs typeface="Times New Roman" panose="02020603050405020304" pitchFamily="18" charset="0"/>
              </a:rPr>
              <a:t>Předpoklad: firma používá v dlouhém období takovou technologii, která jí umožňuje vybrat si jednu ze tří možných velikostí závodu: </a:t>
            </a:r>
          </a:p>
          <a:p>
            <a:pPr indent="-457200" algn="just">
              <a:lnSpc>
                <a:spcPct val="115000"/>
              </a:lnSpc>
              <a:buFont typeface="+mj-lt"/>
              <a:buAutoNum type="arabicPeriod"/>
            </a:pPr>
            <a:r>
              <a:rPr lang="cs-CZ" b="1" noProof="0" dirty="0">
                <a:solidFill>
                  <a:schemeClr val="tx1"/>
                </a:solidFill>
                <a:effectLst/>
                <a:highlight>
                  <a:srgbClr val="FFFF00"/>
                </a:highlight>
                <a:latin typeface="Times New Roman" panose="02020603050405020304" pitchFamily="18" charset="0"/>
                <a:cs typeface="Times New Roman" panose="02020603050405020304" pitchFamily="18" charset="0"/>
              </a:rPr>
              <a:t>malý závod (křivky SAC: SAC</a:t>
            </a:r>
            <a:r>
              <a:rPr lang="cs-CZ" sz="28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M</a:t>
            </a:r>
            <a:r>
              <a:rPr lang="cs-CZ" b="1" noProof="0" dirty="0">
                <a:solidFill>
                  <a:schemeClr val="tx1"/>
                </a:solidFill>
                <a:effectLst/>
                <a:highlight>
                  <a:srgbClr val="FFFF00"/>
                </a:highlight>
                <a:latin typeface="Times New Roman" panose="02020603050405020304" pitchFamily="18" charset="0"/>
                <a:cs typeface="Times New Roman" panose="02020603050405020304" pitchFamily="18" charset="0"/>
              </a:rPr>
              <a:t>), </a:t>
            </a:r>
          </a:p>
          <a:p>
            <a:pPr indent="-457200" algn="just">
              <a:lnSpc>
                <a:spcPct val="115000"/>
              </a:lnSpc>
              <a:buFont typeface="+mj-lt"/>
              <a:buAutoNum type="arabicPeriod"/>
            </a:pPr>
            <a:r>
              <a:rPr lang="cs-CZ" b="1" noProof="0" dirty="0">
                <a:solidFill>
                  <a:schemeClr val="tx1"/>
                </a:solidFill>
                <a:effectLst/>
                <a:highlight>
                  <a:srgbClr val="FFFF00"/>
                </a:highlight>
                <a:latin typeface="Times New Roman" panose="02020603050405020304" pitchFamily="18" charset="0"/>
                <a:cs typeface="Times New Roman" panose="02020603050405020304" pitchFamily="18" charset="0"/>
              </a:rPr>
              <a:t>střední závod (křivky SAC: SAC</a:t>
            </a:r>
            <a:r>
              <a:rPr lang="cs-CZ" sz="28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S</a:t>
            </a:r>
            <a:r>
              <a:rPr lang="cs-CZ" b="1" noProof="0" dirty="0">
                <a:solidFill>
                  <a:schemeClr val="tx1"/>
                </a:solidFill>
                <a:effectLst/>
                <a:highlight>
                  <a:srgbClr val="FFFF00"/>
                </a:highlight>
                <a:latin typeface="Times New Roman" panose="02020603050405020304" pitchFamily="18" charset="0"/>
                <a:cs typeface="Times New Roman" panose="02020603050405020304" pitchFamily="18" charset="0"/>
              </a:rPr>
              <a:t>), </a:t>
            </a:r>
          </a:p>
          <a:p>
            <a:pPr indent="-457200" algn="just">
              <a:lnSpc>
                <a:spcPct val="115000"/>
              </a:lnSpc>
              <a:buFont typeface="+mj-lt"/>
              <a:buAutoNum type="arabicPeriod"/>
            </a:pPr>
            <a:r>
              <a:rPr lang="cs-CZ" b="1" noProof="0" dirty="0">
                <a:solidFill>
                  <a:schemeClr val="tx1"/>
                </a:solidFill>
                <a:effectLst/>
                <a:highlight>
                  <a:srgbClr val="FFFF00"/>
                </a:highlight>
                <a:latin typeface="Times New Roman" panose="02020603050405020304" pitchFamily="18" charset="0"/>
                <a:cs typeface="Times New Roman" panose="02020603050405020304" pitchFamily="18" charset="0"/>
              </a:rPr>
              <a:t>velký závod (křivky SAC: SAC</a:t>
            </a:r>
            <a:r>
              <a:rPr lang="cs-CZ" sz="28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V</a:t>
            </a:r>
            <a:r>
              <a:rPr lang="cs-CZ" b="1" noProof="0" dirty="0">
                <a:solidFill>
                  <a:schemeClr val="tx1"/>
                </a:solidFill>
                <a:effectLst/>
                <a:highlight>
                  <a:srgbClr val="FFFF00"/>
                </a:highlight>
                <a:latin typeface="Times New Roman" panose="02020603050405020304" pitchFamily="18" charset="0"/>
                <a:cs typeface="Times New Roman" panose="02020603050405020304" pitchFamily="18" charset="0"/>
              </a:rPr>
              <a:t>).</a:t>
            </a:r>
          </a:p>
          <a:p>
            <a:pPr marL="342900" algn="just">
              <a:lnSpc>
                <a:spcPct val="115000"/>
              </a:lnSpc>
              <a:buFont typeface="Wingdings" panose="05000000000000000000" pitchFamily="2" charset="2"/>
              <a:buChar char="§"/>
            </a:pPr>
            <a:endParaRPr lang="cs-CZ" b="1" dirty="0">
              <a:solidFill>
                <a:schemeClr val="tx1"/>
              </a:solidFill>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
            </a:pPr>
            <a:r>
              <a:rPr lang="cs-CZ" b="1" noProof="0" dirty="0">
                <a:solidFill>
                  <a:schemeClr val="tx1"/>
                </a:solidFill>
                <a:effectLst/>
                <a:latin typeface="Times New Roman" panose="02020603050405020304" pitchFamily="18" charset="0"/>
                <a:cs typeface="Times New Roman" panose="02020603050405020304" pitchFamily="18" charset="0"/>
              </a:rPr>
              <a:t>V dlouhém období: možnost měnit velikost závodu v závislosti na potřebách uspokojení poptávky po produkci firmy. </a:t>
            </a:r>
          </a:p>
          <a:p>
            <a:pPr marL="342900" algn="just">
              <a:lnSpc>
                <a:spcPct val="115000"/>
              </a:lnSpc>
              <a:buFont typeface="Wingdings" panose="05000000000000000000" pitchFamily="2" charset="2"/>
              <a:buChar char="Ø"/>
            </a:pPr>
            <a:endParaRPr lang="cs-CZ" b="1" noProof="0" dirty="0">
              <a:solidFill>
                <a:schemeClr val="tx1"/>
              </a:solidFill>
              <a:effectLst/>
              <a:highlight>
                <a:srgbClr val="FFFF00"/>
              </a:highlight>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
            </a:pPr>
            <a:r>
              <a:rPr lang="cs-CZ" b="1" noProof="0" dirty="0">
                <a:solidFill>
                  <a:schemeClr val="tx1"/>
                </a:solidFill>
                <a:effectLst/>
                <a:latin typeface="Times New Roman" panose="02020603050405020304" pitchFamily="18" charset="0"/>
                <a:cs typeface="Times New Roman" panose="02020603050405020304" pitchFamily="18" charset="0"/>
              </a:rPr>
              <a:t>Obr. – násl. </a:t>
            </a:r>
            <a:r>
              <a:rPr lang="cs-CZ" b="1" noProof="0" dirty="0" err="1">
                <a:solidFill>
                  <a:schemeClr val="tx1"/>
                </a:solidFill>
                <a:effectLst/>
                <a:latin typeface="Times New Roman" panose="02020603050405020304" pitchFamily="18" charset="0"/>
                <a:cs typeface="Times New Roman" panose="02020603050405020304" pitchFamily="18" charset="0"/>
              </a:rPr>
              <a:t>sn</a:t>
            </a:r>
            <a:r>
              <a:rPr lang="cs-CZ" b="1" noProof="0" dirty="0">
                <a:solidFill>
                  <a:schemeClr val="tx1"/>
                </a:solidFill>
                <a:effectLst/>
                <a:latin typeface="Times New Roman" panose="02020603050405020304" pitchFamily="18" charset="0"/>
                <a:cs typeface="Times New Roman" panose="02020603050405020304" pitchFamily="18" charset="0"/>
              </a:rPr>
              <a:t>.:  </a:t>
            </a:r>
          </a:p>
          <a:p>
            <a:pPr marL="342900" algn="just">
              <a:lnSpc>
                <a:spcPct val="115000"/>
              </a:lnSpc>
              <a:buFont typeface="Wingdings" panose="05000000000000000000" pitchFamily="2" charset="2"/>
              <a:buChar char="ü"/>
            </a:pPr>
            <a:endParaRPr lang="cs-CZ" b="1" noProof="0" dirty="0">
              <a:solidFill>
                <a:schemeClr val="tx1"/>
              </a:solidFill>
              <a:effectLst/>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
            </a:pPr>
            <a:endParaRPr lang="cs-CZ" b="1" dirty="0">
              <a:solidFill>
                <a:schemeClr val="tx1"/>
              </a:solidFill>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
            </a:pPr>
            <a:endParaRPr lang="cs-CZ" b="1" noProof="0" dirty="0">
              <a:solidFill>
                <a:schemeClr val="tx1"/>
              </a:solidFill>
              <a:effectLst/>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
            </a:pPr>
            <a:endParaRPr lang="cs-CZ" b="1" dirty="0">
              <a:solidFill>
                <a:schemeClr val="tx1"/>
              </a:solidFill>
              <a:latin typeface="Times New Roman" panose="02020603050405020304" pitchFamily="18" charset="0"/>
              <a:cs typeface="Times New Roman" panose="02020603050405020304" pitchFamily="18" charset="0"/>
            </a:endParaRPr>
          </a:p>
        </p:txBody>
      </p:sp>
      <p:sp>
        <p:nvSpPr>
          <p:cNvPr id="99" name="Google Shape;99;p14">
            <a:extLst>
              <a:ext uri="{FF2B5EF4-FFF2-40B4-BE49-F238E27FC236}">
                <a16:creationId xmlns:a16="http://schemas.microsoft.com/office/drawing/2014/main" id="{EAB0387E-CE44-1988-8C5B-689C37C135BF}"/>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3" name="Arrow: Right 2">
            <a:extLst>
              <a:ext uri="{FF2B5EF4-FFF2-40B4-BE49-F238E27FC236}">
                <a16:creationId xmlns:a16="http://schemas.microsoft.com/office/drawing/2014/main" id="{FEF072DB-9976-BF81-B7B8-B9BDD9BC6827}"/>
              </a:ext>
            </a:extLst>
          </p:cNvPr>
          <p:cNvSpPr/>
          <p:nvPr/>
        </p:nvSpPr>
        <p:spPr>
          <a:xfrm>
            <a:off x="6096000" y="5419165"/>
            <a:ext cx="1662953" cy="67405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083777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0" y="742951"/>
            <a:ext cx="6347460" cy="801861"/>
          </a:xfrm>
        </p:spPr>
        <p:txBody>
          <a:bodyPr>
            <a:noAutofit/>
          </a:bodyPr>
          <a:lstStyle/>
          <a:p>
            <a:r>
              <a:rPr lang="pl-PL" sz="2400" b="1" dirty="0">
                <a:solidFill>
                  <a:srgbClr val="FF0000"/>
                </a:solidFill>
              </a:rPr>
              <a:t>Optimální velikost závodu</a:t>
            </a:r>
          </a:p>
        </p:txBody>
      </p:sp>
      <p:sp>
        <p:nvSpPr>
          <p:cNvPr id="98" name="Google Shape;98;p14"/>
          <p:cNvSpPr txBox="1">
            <a:spLocks noGrp="1"/>
          </p:cNvSpPr>
          <p:nvPr>
            <p:ph type="body" idx="1"/>
          </p:nvPr>
        </p:nvSpPr>
        <p:spPr>
          <a:xfrm>
            <a:off x="6595110" y="363071"/>
            <a:ext cx="5505450" cy="5751664"/>
          </a:xfrm>
          <a:prstGeom prst="rect">
            <a:avLst/>
          </a:prstGeom>
          <a:noFill/>
          <a:ln>
            <a:noFill/>
          </a:ln>
        </p:spPr>
        <p:txBody>
          <a:bodyPr spcFirstLastPara="1" wrap="square" lIns="91425" tIns="45700" rIns="91425" bIns="45700" anchor="t" anchorCtr="0">
            <a:normAutofit fontScale="92500"/>
          </a:bodyPr>
          <a:lstStyle/>
          <a:p>
            <a:pPr marL="514350" indent="-514350" algn="just">
              <a:lnSpc>
                <a:spcPct val="115000"/>
              </a:lnSpc>
              <a:buFont typeface="+mj-lt"/>
              <a:buAutoNum type="romanUcPeriod"/>
            </a:pPr>
            <a:r>
              <a:rPr lang="cs-CZ" sz="2400" b="1" noProof="0" dirty="0">
                <a:solidFill>
                  <a:schemeClr val="tx1"/>
                </a:solidFill>
                <a:effectLst/>
                <a:latin typeface="Times New Roman" panose="02020603050405020304" pitchFamily="18" charset="0"/>
                <a:cs typeface="Times New Roman" panose="02020603050405020304" pitchFamily="18" charset="0"/>
              </a:rPr>
              <a:t>Poptávané množství – výstup </a:t>
            </a: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Q</a:t>
            </a:r>
            <a:r>
              <a:rPr lang="cs-CZ" sz="22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1</a:t>
            </a: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a:t>
            </a:r>
            <a:r>
              <a:rPr lang="cs-CZ" sz="2400" b="1" dirty="0">
                <a:solidFill>
                  <a:schemeClr val="tx1"/>
                </a:solidFill>
                <a:latin typeface="Times New Roman" panose="02020603050405020304" pitchFamily="18" charset="0"/>
                <a:cs typeface="Times New Roman" panose="02020603050405020304" pitchFamily="18" charset="0"/>
              </a:rPr>
              <a:t> </a:t>
            </a: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výroba v malém závodě: </a:t>
            </a:r>
            <a:r>
              <a:rPr lang="cs-CZ" sz="2400" b="1" noProof="0" dirty="0">
                <a:solidFill>
                  <a:schemeClr val="tx1"/>
                </a:solidFill>
                <a:effectLst/>
                <a:latin typeface="Times New Roman" panose="02020603050405020304" pitchFamily="18" charset="0"/>
                <a:cs typeface="Times New Roman" panose="02020603050405020304" pitchFamily="18" charset="0"/>
              </a:rPr>
              <a:t>výstup v něm vyrobí s AC</a:t>
            </a:r>
            <a:r>
              <a:rPr lang="cs-CZ" sz="2200" b="1" noProof="0" dirty="0">
                <a:solidFill>
                  <a:schemeClr val="tx1"/>
                </a:solidFill>
                <a:effectLst/>
                <a:latin typeface="Times New Roman" panose="02020603050405020304" pitchFamily="18" charset="0"/>
                <a:cs typeface="Times New Roman" panose="02020603050405020304" pitchFamily="18" charset="0"/>
              </a:rPr>
              <a:t>1</a:t>
            </a:r>
            <a:r>
              <a:rPr lang="cs-CZ" sz="2400" b="1" noProof="0" dirty="0">
                <a:solidFill>
                  <a:schemeClr val="tx1"/>
                </a:solidFill>
                <a:effectLst/>
                <a:latin typeface="Times New Roman" panose="02020603050405020304" pitchFamily="18" charset="0"/>
                <a:cs typeface="Times New Roman" panose="02020603050405020304" pitchFamily="18" charset="0"/>
              </a:rPr>
              <a:t> – menší než AC</a:t>
            </a:r>
            <a:r>
              <a:rPr lang="cs-CZ" sz="2200" b="1" noProof="0" dirty="0">
                <a:solidFill>
                  <a:schemeClr val="tx1"/>
                </a:solidFill>
                <a:effectLst/>
                <a:latin typeface="Times New Roman" panose="02020603050405020304" pitchFamily="18" charset="0"/>
                <a:cs typeface="Times New Roman" panose="02020603050405020304" pitchFamily="18" charset="0"/>
              </a:rPr>
              <a:t>2 </a:t>
            </a:r>
            <a:r>
              <a:rPr lang="cs-CZ" sz="2400" b="1" noProof="0" dirty="0">
                <a:solidFill>
                  <a:schemeClr val="tx1"/>
                </a:solidFill>
                <a:effectLst/>
                <a:latin typeface="Times New Roman" panose="02020603050405020304" pitchFamily="18" charset="0"/>
                <a:cs typeface="Times New Roman" panose="02020603050405020304" pitchFamily="18" charset="0"/>
              </a:rPr>
              <a:t>i AC</a:t>
            </a:r>
            <a:r>
              <a:rPr lang="cs-CZ" sz="2200" b="1" noProof="0" dirty="0">
                <a:solidFill>
                  <a:schemeClr val="tx1"/>
                </a:solidFill>
                <a:effectLst/>
                <a:latin typeface="Times New Roman" panose="02020603050405020304" pitchFamily="18" charset="0"/>
                <a:cs typeface="Times New Roman" panose="02020603050405020304" pitchFamily="18" charset="0"/>
              </a:rPr>
              <a:t>3 </a:t>
            </a:r>
            <a:r>
              <a:rPr lang="cs-CZ" sz="2600" b="1" noProof="0" dirty="0">
                <a:solidFill>
                  <a:schemeClr val="tx1"/>
                </a:solidFill>
                <a:effectLst/>
                <a:latin typeface="Times New Roman" panose="02020603050405020304" pitchFamily="18" charset="0"/>
                <a:cs typeface="Times New Roman" panose="02020603050405020304" pitchFamily="18" charset="0"/>
              </a:rPr>
              <a:t>(střední a velký závod).</a:t>
            </a:r>
          </a:p>
          <a:p>
            <a:pPr marL="514350" indent="-514350" algn="just">
              <a:lnSpc>
                <a:spcPct val="115000"/>
              </a:lnSpc>
              <a:buFont typeface="+mj-lt"/>
              <a:buAutoNum type="romanUcPeriod" startAt="2"/>
            </a:pPr>
            <a:r>
              <a:rPr lang="cs-CZ" sz="2400" b="1" noProof="0" dirty="0">
                <a:solidFill>
                  <a:schemeClr val="tx1"/>
                </a:solidFill>
                <a:effectLst/>
                <a:latin typeface="Times New Roman" panose="02020603050405020304" pitchFamily="18" charset="0"/>
                <a:cs typeface="Times New Roman" panose="02020603050405020304" pitchFamily="18" charset="0"/>
              </a:rPr>
              <a:t>Poptávané množství </a:t>
            </a: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Q</a:t>
            </a:r>
            <a:r>
              <a:rPr lang="cs-CZ" sz="20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2</a:t>
            </a: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a:t>
            </a:r>
            <a:r>
              <a:rPr lang="cs-CZ" sz="2400" b="1" noProof="0" dirty="0">
                <a:solidFill>
                  <a:schemeClr val="tx1"/>
                </a:solidFill>
                <a:effectLst/>
                <a:latin typeface="Times New Roman" panose="02020603050405020304" pitchFamily="18" charset="0"/>
                <a:cs typeface="Times New Roman" panose="02020603050405020304" pitchFamily="18" charset="0"/>
              </a:rPr>
              <a:t> nejnižší AC – výroba ve středním závodě.</a:t>
            </a:r>
          </a:p>
          <a:p>
            <a:pPr marL="514350" indent="-514350" algn="just">
              <a:lnSpc>
                <a:spcPct val="115000"/>
              </a:lnSpc>
              <a:buFont typeface="+mj-lt"/>
              <a:buAutoNum type="romanUcPeriod" startAt="2"/>
            </a:pPr>
            <a:r>
              <a:rPr lang="cs-CZ" sz="2400" b="1" noProof="0" dirty="0">
                <a:solidFill>
                  <a:schemeClr val="tx1"/>
                </a:solidFill>
                <a:effectLst/>
                <a:latin typeface="Times New Roman" panose="02020603050405020304" pitchFamily="18" charset="0"/>
                <a:cs typeface="Times New Roman" panose="02020603050405020304" pitchFamily="18" charset="0"/>
              </a:rPr>
              <a:t>Poptávané množství </a:t>
            </a: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Q</a:t>
            </a:r>
            <a:r>
              <a:rPr lang="cs-CZ" sz="20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3</a:t>
            </a: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a:t>
            </a:r>
            <a:r>
              <a:rPr lang="cs-CZ" sz="2400" b="1" noProof="0" dirty="0">
                <a:solidFill>
                  <a:schemeClr val="tx1"/>
                </a:solidFill>
                <a:effectLst/>
                <a:latin typeface="Times New Roman" panose="02020603050405020304" pitchFamily="18" charset="0"/>
                <a:cs typeface="Times New Roman" panose="02020603050405020304" pitchFamily="18" charset="0"/>
              </a:rPr>
              <a:t> nejnižší AC – výroba ve středním i velkém závodě.</a:t>
            </a:r>
          </a:p>
          <a:p>
            <a:pPr marL="514350" indent="-514350" algn="just">
              <a:lnSpc>
                <a:spcPct val="115000"/>
              </a:lnSpc>
              <a:buFont typeface="Wingdings" panose="05000000000000000000" pitchFamily="2" charset="2"/>
              <a:buChar char="Ø"/>
            </a:pPr>
            <a:r>
              <a:rPr lang="cs-CZ" sz="2400" b="1" noProof="0" dirty="0">
                <a:solidFill>
                  <a:schemeClr val="tx1"/>
                </a:solidFill>
                <a:effectLst/>
                <a:latin typeface="Times New Roman" panose="02020603050405020304" pitchFamily="18" charset="0"/>
                <a:cs typeface="Times New Roman" panose="02020603050405020304" pitchFamily="18" charset="0"/>
              </a:rPr>
              <a:t>Volba konkrétní velikosti závodu – na odhadovaném trendu poptávky.</a:t>
            </a:r>
          </a:p>
          <a:p>
            <a:pPr marL="342900" algn="just">
              <a:lnSpc>
                <a:spcPct val="115000"/>
              </a:lnSpc>
              <a:buFont typeface="Wingdings" panose="05000000000000000000" pitchFamily="2" charset="2"/>
              <a:buChar char="§"/>
            </a:pPr>
            <a:r>
              <a:rPr lang="cs-CZ" sz="2400" b="1" noProof="0" dirty="0">
                <a:solidFill>
                  <a:srgbClr val="FF0000"/>
                </a:solidFill>
                <a:effectLst/>
                <a:latin typeface="Times New Roman" panose="02020603050405020304" pitchFamily="18" charset="0"/>
                <a:cs typeface="Times New Roman" panose="02020603050405020304" pitchFamily="18" charset="0"/>
              </a:rPr>
              <a:t>Křivka LAC: </a:t>
            </a:r>
            <a:r>
              <a:rPr lang="cs-CZ" sz="2400" b="1" i="1" noProof="0" dirty="0">
                <a:solidFill>
                  <a:srgbClr val="FF0000"/>
                </a:solidFill>
                <a:effectLst/>
                <a:latin typeface="Times New Roman" panose="02020603050405020304" pitchFamily="18" charset="0"/>
                <a:cs typeface="Times New Roman" panose="02020603050405020304" pitchFamily="18" charset="0"/>
              </a:rPr>
              <a:t>tvořena částmi křivek SAC, které představují minimální náklady na výrobu daného výstupu.</a:t>
            </a:r>
          </a:p>
          <a:p>
            <a:pPr marL="342900" algn="just">
              <a:lnSpc>
                <a:spcPct val="115000"/>
              </a:lnSpc>
              <a:buFont typeface="Wingdings" panose="05000000000000000000" pitchFamily="2" charset="2"/>
              <a:buChar char="§"/>
            </a:pPr>
            <a:endParaRPr lang="cs-CZ" sz="2400" b="1" dirty="0">
              <a:solidFill>
                <a:schemeClr val="tx1"/>
              </a:solidFill>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p:cNvPicPr>
            <a:picLocks noChangeAspect="1"/>
          </p:cNvPicPr>
          <p:nvPr/>
        </p:nvPicPr>
        <p:blipFill>
          <a:blip r:embed="rId3"/>
          <a:stretch>
            <a:fillRect/>
          </a:stretch>
        </p:blipFill>
        <p:spPr>
          <a:xfrm>
            <a:off x="91440" y="1771649"/>
            <a:ext cx="6503670" cy="43430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0" y="742951"/>
            <a:ext cx="6347460" cy="801861"/>
          </a:xfrm>
        </p:spPr>
        <p:txBody>
          <a:bodyPr>
            <a:noAutofit/>
          </a:bodyPr>
          <a:lstStyle/>
          <a:p>
            <a:r>
              <a:rPr lang="pl-PL" sz="2400" b="1" dirty="0">
                <a:solidFill>
                  <a:srgbClr val="FF0000"/>
                </a:solidFill>
              </a:rPr>
              <a:t>Obalová křivka v případě velkého množství závodů</a:t>
            </a:r>
          </a:p>
        </p:txBody>
      </p:sp>
      <p:sp>
        <p:nvSpPr>
          <p:cNvPr id="98" name="Google Shape;98;p14"/>
          <p:cNvSpPr txBox="1">
            <a:spLocks noGrp="1"/>
          </p:cNvSpPr>
          <p:nvPr>
            <p:ph type="body" idx="1"/>
          </p:nvPr>
        </p:nvSpPr>
        <p:spPr>
          <a:xfrm>
            <a:off x="6709410" y="689033"/>
            <a:ext cx="5303231" cy="5523508"/>
          </a:xfrm>
          <a:prstGeom prst="rect">
            <a:avLst/>
          </a:prstGeom>
          <a:noFill/>
          <a:ln>
            <a:noFill/>
          </a:ln>
        </p:spPr>
        <p:txBody>
          <a:bodyPr spcFirstLastPara="1" wrap="square" lIns="91425" tIns="45700" rIns="91425" bIns="45700" anchor="t" anchorCtr="0">
            <a:normAutofit fontScale="85000" lnSpcReduction="10000"/>
          </a:bodyPr>
          <a:lstStyle/>
          <a:p>
            <a:pPr marL="268288" indent="-268288" algn="just">
              <a:lnSpc>
                <a:spcPct val="115000"/>
              </a:lnSpc>
              <a:buFont typeface="Wingdings" panose="05000000000000000000" pitchFamily="2" charset="2"/>
              <a:buChar char="§"/>
            </a:pPr>
            <a:r>
              <a:rPr lang="cs-CZ" sz="2400" b="1" dirty="0">
                <a:solidFill>
                  <a:schemeClr val="tx1"/>
                </a:solidFill>
                <a:latin typeface="Times New Roman" panose="02020603050405020304" pitchFamily="18" charset="0"/>
                <a:cs typeface="Times New Roman" panose="02020603050405020304" pitchFamily="18" charset="0"/>
              </a:rPr>
              <a:t>Firma volí z nekonečného počtu velikostí závodů:</a:t>
            </a:r>
          </a:p>
          <a:p>
            <a:pPr marL="268288" indent="-268288" algn="just">
              <a:lnSpc>
                <a:spcPct val="115000"/>
              </a:lnSpc>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vzniká křivka LAC jako vnější obal křivek SAC = </a:t>
            </a: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obalová křivka:</a:t>
            </a:r>
          </a:p>
          <a:p>
            <a:pPr marL="342900" algn="just">
              <a:lnSpc>
                <a:spcPct val="115000"/>
              </a:lnSpc>
              <a:buFont typeface="Wingdings" panose="05000000000000000000" pitchFamily="2" charset="2"/>
              <a:buChar char="ü"/>
            </a:pPr>
            <a:r>
              <a:rPr lang="cs-CZ" sz="2400" b="1" dirty="0">
                <a:solidFill>
                  <a:schemeClr val="tx1"/>
                </a:solidFill>
                <a:latin typeface="Times New Roman" panose="02020603050405020304" pitchFamily="18" charset="0"/>
                <a:cs typeface="Times New Roman" panose="02020603050405020304" pitchFamily="18" charset="0"/>
              </a:rPr>
              <a:t>Není tvořena minimálními body křivek SAC s výjimkou SAC</a:t>
            </a:r>
            <a:r>
              <a:rPr lang="cs-CZ" sz="2000" b="1" dirty="0">
                <a:solidFill>
                  <a:schemeClr val="tx1"/>
                </a:solidFill>
                <a:latin typeface="Times New Roman" panose="02020603050405020304" pitchFamily="18" charset="0"/>
                <a:cs typeface="Times New Roman" panose="02020603050405020304" pitchFamily="18" charset="0"/>
              </a:rPr>
              <a:t>4</a:t>
            </a:r>
            <a:r>
              <a:rPr lang="cs-CZ" sz="2400" b="1" dirty="0">
                <a:solidFill>
                  <a:schemeClr val="tx1"/>
                </a:solidFill>
                <a:latin typeface="Times New Roman" panose="02020603050405020304" pitchFamily="18" charset="0"/>
                <a:cs typeface="Times New Roman" panose="02020603050405020304" pitchFamily="18" charset="0"/>
              </a:rPr>
              <a:t>:</a:t>
            </a:r>
          </a:p>
          <a:p>
            <a:pPr marL="268288" indent="-268288" algn="just">
              <a:lnSpc>
                <a:spcPct val="115000"/>
              </a:lnSpc>
              <a:buFont typeface="+mj-lt"/>
              <a:buAutoNum type="romanLcPeriod"/>
            </a:pPr>
            <a:r>
              <a:rPr lang="cs-CZ" sz="2400" b="1" dirty="0">
                <a:solidFill>
                  <a:schemeClr val="tx1"/>
                </a:solidFill>
                <a:latin typeface="Times New Roman" panose="02020603050405020304" pitchFamily="18" charset="0"/>
                <a:cs typeface="Times New Roman" panose="02020603050405020304" pitchFamily="18" charset="0"/>
              </a:rPr>
              <a:t>Případ nejprve rostoucích a potom klesajících výnosů z rozsahu: geometricky nemožné zkonstruovat křivku LAC tvořících pouze body minima křivek SAC a současně ležela pod nimi. </a:t>
            </a:r>
          </a:p>
          <a:p>
            <a:pPr marL="268288" indent="-268288" algn="just">
              <a:lnSpc>
                <a:spcPct val="115000"/>
              </a:lnSpc>
              <a:buFont typeface="+mj-lt"/>
              <a:buAutoNum type="romanLcPeriod"/>
            </a:pPr>
            <a:r>
              <a:rPr lang="cs-CZ" sz="2400" b="1" dirty="0">
                <a:solidFill>
                  <a:schemeClr val="tx1"/>
                </a:solidFill>
                <a:latin typeface="Times New Roman" panose="02020603050405020304" pitchFamily="18" charset="0"/>
                <a:cs typeface="Times New Roman" panose="02020603050405020304" pitchFamily="18" charset="0"/>
              </a:rPr>
              <a:t>Podstata LAC: nejnižší AC na výrobu jakéhokoliv výstupu – tj. „spodní obal“ jednotlivých křivek SAC: body tvořící obal nemusí být minimální náklady na výstup při jakékoliv úrovni FC.</a:t>
            </a:r>
          </a:p>
          <a:p>
            <a:pPr marL="342900" algn="just">
              <a:lnSpc>
                <a:spcPct val="115000"/>
              </a:lnSpc>
              <a:buFont typeface="Wingdings" panose="05000000000000000000" pitchFamily="2" charset="2"/>
              <a:buChar char="ü"/>
            </a:pPr>
            <a:endParaRPr lang="cs-CZ" sz="2400" b="1" dirty="0">
              <a:solidFill>
                <a:schemeClr val="tx1"/>
              </a:solidFill>
              <a:highlight>
                <a:srgbClr val="FFFF00"/>
              </a:highlight>
              <a:latin typeface="Times New Roman" panose="02020603050405020304" pitchFamily="18" charset="0"/>
              <a:cs typeface="Times New Roman" panose="02020603050405020304" pitchFamily="18" charset="0"/>
            </a:endParaRPr>
          </a:p>
          <a:p>
            <a:pPr marL="268288" indent="-268288" algn="just">
              <a:lnSpc>
                <a:spcPct val="115000"/>
              </a:lnSpc>
              <a:buFont typeface="Wingdings" panose="05000000000000000000" pitchFamily="2" charset="2"/>
              <a:buChar char="§"/>
            </a:pPr>
            <a:endParaRPr lang="cs-CZ" sz="2400" b="1" dirty="0">
              <a:solidFill>
                <a:schemeClr val="tx1"/>
              </a:solidFill>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
            </a:pPr>
            <a:endParaRPr lang="cs-CZ" sz="2400" b="1" noProof="0" dirty="0">
              <a:solidFill>
                <a:schemeClr val="tx1"/>
              </a:solidFill>
              <a:effectLst/>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
            </a:pPr>
            <a:endParaRPr lang="cs-CZ" sz="2400" b="1" dirty="0">
              <a:solidFill>
                <a:schemeClr val="tx1"/>
              </a:solidFill>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11" name="Picture 10"/>
          <p:cNvPicPr>
            <a:picLocks noChangeAspect="1"/>
          </p:cNvPicPr>
          <p:nvPr/>
        </p:nvPicPr>
        <p:blipFill>
          <a:blip r:embed="rId3"/>
          <a:stretch>
            <a:fillRect/>
          </a:stretch>
        </p:blipFill>
        <p:spPr>
          <a:xfrm>
            <a:off x="0" y="1712838"/>
            <a:ext cx="6709410" cy="3819954"/>
          </a:xfrm>
          <a:prstGeom prst="rect">
            <a:avLst/>
          </a:prstGeom>
        </p:spPr>
      </p:pic>
      <p:sp>
        <p:nvSpPr>
          <p:cNvPr id="3" name="Arrow: Right 2">
            <a:extLst>
              <a:ext uri="{FF2B5EF4-FFF2-40B4-BE49-F238E27FC236}">
                <a16:creationId xmlns:a16="http://schemas.microsoft.com/office/drawing/2014/main" id="{75AC8AA7-A1BC-A544-59C4-DAA8F50188A9}"/>
              </a:ext>
            </a:extLst>
          </p:cNvPr>
          <p:cNvSpPr/>
          <p:nvPr/>
        </p:nvSpPr>
        <p:spPr>
          <a:xfrm>
            <a:off x="10246659" y="2528046"/>
            <a:ext cx="1613647" cy="20170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8AFF7CA3-BC59-B6E1-47BF-CA645972032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D7BEAC4-BE5C-4FEF-E0F8-D3B030F118C5}"/>
              </a:ext>
            </a:extLst>
          </p:cNvPr>
          <p:cNvSpPr>
            <a:spLocks noGrp="1"/>
          </p:cNvSpPr>
          <p:nvPr>
            <p:ph type="title"/>
          </p:nvPr>
        </p:nvSpPr>
        <p:spPr>
          <a:xfrm>
            <a:off x="712693" y="660587"/>
            <a:ext cx="10327341" cy="801861"/>
          </a:xfrm>
        </p:spPr>
        <p:txBody>
          <a:bodyPr>
            <a:noAutofit/>
          </a:bodyPr>
          <a:lstStyle/>
          <a:p>
            <a:r>
              <a:rPr lang="pl-PL" sz="2400" b="1" dirty="0">
                <a:solidFill>
                  <a:srgbClr val="FF0000"/>
                </a:solidFill>
              </a:rPr>
              <a:t>Obalová křivka v případě velkého množství závodů</a:t>
            </a:r>
          </a:p>
        </p:txBody>
      </p:sp>
      <p:sp>
        <p:nvSpPr>
          <p:cNvPr id="98" name="Google Shape;98;p14">
            <a:extLst>
              <a:ext uri="{FF2B5EF4-FFF2-40B4-BE49-F238E27FC236}">
                <a16:creationId xmlns:a16="http://schemas.microsoft.com/office/drawing/2014/main" id="{67A9AA5E-E50C-8CC4-0FFE-3E9F3B1A7AC3}"/>
              </a:ext>
            </a:extLst>
          </p:cNvPr>
          <p:cNvSpPr txBox="1">
            <a:spLocks noGrp="1"/>
          </p:cNvSpPr>
          <p:nvPr>
            <p:ph type="body" idx="1"/>
          </p:nvPr>
        </p:nvSpPr>
        <p:spPr>
          <a:xfrm>
            <a:off x="224150" y="1462448"/>
            <a:ext cx="11743700" cy="4481152"/>
          </a:xfrm>
          <a:prstGeom prst="rect">
            <a:avLst/>
          </a:prstGeom>
          <a:noFill/>
          <a:ln>
            <a:noFill/>
          </a:ln>
        </p:spPr>
        <p:txBody>
          <a:bodyPr spcFirstLastPara="1" wrap="square" lIns="91425" tIns="45700" rIns="91425" bIns="45700" anchor="t" anchorCtr="0">
            <a:normAutofit fontScale="92500" lnSpcReduction="10000"/>
          </a:bodyPr>
          <a:lstStyle/>
          <a:p>
            <a:pPr marL="514350" indent="-514350" algn="just">
              <a:lnSpc>
                <a:spcPct val="115000"/>
              </a:lnSpc>
              <a:buFont typeface="+mj-lt"/>
              <a:buAutoNum type="romanUcPeriod"/>
            </a:pP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Rostoucí výnosy z rozsahu a křivka LAC klesá: </a:t>
            </a:r>
            <a:r>
              <a:rPr lang="cs-CZ" sz="2400" b="1" dirty="0">
                <a:solidFill>
                  <a:schemeClr val="tx1"/>
                </a:solidFill>
                <a:latin typeface="Times New Roman" panose="02020603050405020304" pitchFamily="18" charset="0"/>
                <a:cs typeface="Times New Roman" panose="02020603050405020304" pitchFamily="18" charset="0"/>
              </a:rPr>
              <a:t>výstup 0-Q4:</a:t>
            </a:r>
          </a:p>
          <a:p>
            <a:pPr marL="514350" indent="-514350" algn="just">
              <a:lnSpc>
                <a:spcPct val="115000"/>
              </a:lnSpc>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obalová křivka tvořena body dotyku s křivkami SAC vlevo od jejich minima:</a:t>
            </a:r>
          </a:p>
          <a:p>
            <a:pPr marL="514350" indent="-514350" algn="just">
              <a:lnSpc>
                <a:spcPct val="115000"/>
              </a:lnSpc>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pro firmu je ekonomičtější vyrábět požadovaný výstup raději ve větším závodě a nevyužívat zcela jeho výrobní kapacity. </a:t>
            </a:r>
          </a:p>
          <a:p>
            <a:pPr marL="514350" indent="-514350" algn="just">
              <a:lnSpc>
                <a:spcPct val="115000"/>
              </a:lnSpc>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Např. výstup Q</a:t>
            </a:r>
            <a:r>
              <a:rPr lang="cs-CZ" sz="2000" b="1" dirty="0">
                <a:solidFill>
                  <a:schemeClr val="tx1"/>
                </a:solidFill>
                <a:latin typeface="Times New Roman" panose="02020603050405020304" pitchFamily="18" charset="0"/>
                <a:cs typeface="Times New Roman" panose="02020603050405020304" pitchFamily="18" charset="0"/>
              </a:rPr>
              <a:t>2</a:t>
            </a:r>
            <a:r>
              <a:rPr lang="cs-CZ" sz="2400" b="1" dirty="0">
                <a:solidFill>
                  <a:schemeClr val="tx1"/>
                </a:solidFill>
                <a:latin typeface="Times New Roman" panose="02020603050405020304" pitchFamily="18" charset="0"/>
                <a:cs typeface="Times New Roman" panose="02020603050405020304" pitchFamily="18" charset="0"/>
              </a:rPr>
              <a:t> – výhodnější vyrábět v závodě 2 s SAC (bod B) než v menším závodě 1 s vyššími SAC (bod A).</a:t>
            </a:r>
          </a:p>
          <a:p>
            <a:pPr marL="514350" indent="-514350" algn="just">
              <a:lnSpc>
                <a:spcPct val="115000"/>
              </a:lnSpc>
              <a:buFont typeface="+mj-lt"/>
              <a:buAutoNum type="romanUcPeriod" startAt="2"/>
            </a:pP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Klesající výnosy z rozsahu a křivka LAC roste:</a:t>
            </a:r>
            <a:r>
              <a:rPr lang="cs-CZ" sz="2400" b="1" dirty="0">
                <a:solidFill>
                  <a:schemeClr val="tx1"/>
                </a:solidFill>
                <a:latin typeface="Times New Roman" panose="02020603050405020304" pitchFamily="18" charset="0"/>
                <a:cs typeface="Times New Roman" panose="02020603050405020304" pitchFamily="18" charset="0"/>
              </a:rPr>
              <a:t> výstup větší než Q</a:t>
            </a:r>
            <a:r>
              <a:rPr lang="cs-CZ" sz="2100" b="1" dirty="0">
                <a:solidFill>
                  <a:schemeClr val="tx1"/>
                </a:solidFill>
                <a:latin typeface="Times New Roman" panose="02020603050405020304" pitchFamily="18" charset="0"/>
                <a:cs typeface="Times New Roman" panose="02020603050405020304" pitchFamily="18" charset="0"/>
              </a:rPr>
              <a:t>4</a:t>
            </a:r>
            <a:r>
              <a:rPr lang="cs-CZ" sz="2400" b="1" dirty="0">
                <a:solidFill>
                  <a:schemeClr val="tx1"/>
                </a:solidFill>
                <a:latin typeface="Times New Roman" panose="02020603050405020304" pitchFamily="18" charset="0"/>
                <a:cs typeface="Times New Roman" panose="02020603050405020304" pitchFamily="18" charset="0"/>
              </a:rPr>
              <a:t>:</a:t>
            </a:r>
          </a:p>
          <a:p>
            <a:pPr marL="514350" indent="-514350" algn="just">
              <a:lnSpc>
                <a:spcPct val="115000"/>
              </a:lnSpc>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obalová křivka tvořena body křivek SAC ležícími vpravo od jejich minima. </a:t>
            </a:r>
          </a:p>
          <a:p>
            <a:pPr marL="514350" indent="-514350" algn="just">
              <a:lnSpc>
                <a:spcPct val="115000"/>
              </a:lnSpc>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výhodnější vyrábět výstup větší než Q</a:t>
            </a:r>
            <a:r>
              <a:rPr lang="cs-CZ" sz="2100" b="1" dirty="0">
                <a:solidFill>
                  <a:schemeClr val="tx1"/>
                </a:solidFill>
                <a:latin typeface="Times New Roman" panose="02020603050405020304" pitchFamily="18" charset="0"/>
                <a:cs typeface="Times New Roman" panose="02020603050405020304" pitchFamily="18" charset="0"/>
              </a:rPr>
              <a:t>4</a:t>
            </a:r>
            <a:r>
              <a:rPr lang="cs-CZ" sz="2400" b="1" dirty="0">
                <a:solidFill>
                  <a:schemeClr val="tx1"/>
                </a:solidFill>
                <a:latin typeface="Times New Roman" panose="02020603050405020304" pitchFamily="18" charset="0"/>
                <a:cs typeface="Times New Roman" panose="02020603050405020304" pitchFamily="18" charset="0"/>
              </a:rPr>
              <a:t> spíše přetěžováním výrobní kapacity menšího závodu než postavit větší závod:</a:t>
            </a:r>
          </a:p>
          <a:p>
            <a:pPr marL="514350" indent="-514350" algn="just">
              <a:lnSpc>
                <a:spcPct val="115000"/>
              </a:lnSpc>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Např. výstup Q</a:t>
            </a:r>
            <a:r>
              <a:rPr lang="cs-CZ" sz="2100" b="1" dirty="0">
                <a:solidFill>
                  <a:schemeClr val="tx1"/>
                </a:solidFill>
                <a:latin typeface="Times New Roman" panose="02020603050405020304" pitchFamily="18" charset="0"/>
                <a:cs typeface="Times New Roman" panose="02020603050405020304" pitchFamily="18" charset="0"/>
              </a:rPr>
              <a:t>7</a:t>
            </a:r>
            <a:r>
              <a:rPr lang="cs-CZ" sz="2400" b="1" dirty="0">
                <a:solidFill>
                  <a:schemeClr val="tx1"/>
                </a:solidFill>
                <a:latin typeface="Times New Roman" panose="02020603050405020304" pitchFamily="18" charset="0"/>
                <a:cs typeface="Times New Roman" panose="02020603050405020304" pitchFamily="18" charset="0"/>
              </a:rPr>
              <a:t> – spíše v závodě s náklady SAC</a:t>
            </a:r>
            <a:r>
              <a:rPr lang="cs-CZ" sz="2100" b="1" dirty="0">
                <a:solidFill>
                  <a:schemeClr val="tx1"/>
                </a:solidFill>
                <a:latin typeface="Times New Roman" panose="02020603050405020304" pitchFamily="18" charset="0"/>
                <a:cs typeface="Times New Roman" panose="02020603050405020304" pitchFamily="18" charset="0"/>
              </a:rPr>
              <a:t>6</a:t>
            </a:r>
            <a:r>
              <a:rPr lang="cs-CZ" sz="2400" b="1" dirty="0">
                <a:solidFill>
                  <a:schemeClr val="tx1"/>
                </a:solidFill>
                <a:latin typeface="Times New Roman" panose="02020603050405020304" pitchFamily="18" charset="0"/>
                <a:cs typeface="Times New Roman" panose="02020603050405020304" pitchFamily="18" charset="0"/>
              </a:rPr>
              <a:t> než ve větším závodě s náklady SAC</a:t>
            </a:r>
            <a:r>
              <a:rPr lang="cs-CZ" sz="2100" b="1" dirty="0">
                <a:solidFill>
                  <a:schemeClr val="tx1"/>
                </a:solidFill>
                <a:latin typeface="Times New Roman" panose="02020603050405020304" pitchFamily="18" charset="0"/>
                <a:cs typeface="Times New Roman" panose="02020603050405020304" pitchFamily="18" charset="0"/>
              </a:rPr>
              <a:t>7</a:t>
            </a:r>
            <a:r>
              <a:rPr lang="cs-CZ" sz="2400" b="1" dirty="0">
                <a:solidFill>
                  <a:schemeClr val="tx1"/>
                </a:solidFill>
                <a:latin typeface="Times New Roman" panose="02020603050405020304" pitchFamily="18" charset="0"/>
                <a:cs typeface="Times New Roman" panose="02020603050405020304" pitchFamily="18" charset="0"/>
              </a:rPr>
              <a:t>.</a:t>
            </a:r>
          </a:p>
          <a:p>
            <a:pPr marL="342900" algn="just">
              <a:lnSpc>
                <a:spcPct val="115000"/>
              </a:lnSpc>
              <a:buFont typeface="Wingdings" panose="05000000000000000000" pitchFamily="2" charset="2"/>
              <a:buChar char="ü"/>
            </a:pPr>
            <a:endParaRPr lang="cs-CZ" sz="2400" b="1" dirty="0">
              <a:solidFill>
                <a:schemeClr val="tx1"/>
              </a:solidFill>
              <a:highlight>
                <a:srgbClr val="FFFF00"/>
              </a:highlight>
              <a:latin typeface="Times New Roman" panose="02020603050405020304" pitchFamily="18" charset="0"/>
              <a:cs typeface="Times New Roman" panose="02020603050405020304" pitchFamily="18" charset="0"/>
            </a:endParaRPr>
          </a:p>
          <a:p>
            <a:pPr marL="268288" indent="-268288" algn="just">
              <a:lnSpc>
                <a:spcPct val="115000"/>
              </a:lnSpc>
              <a:buFont typeface="Wingdings" panose="05000000000000000000" pitchFamily="2" charset="2"/>
              <a:buChar char="§"/>
            </a:pPr>
            <a:endParaRPr lang="cs-CZ" sz="2400" b="1" dirty="0">
              <a:solidFill>
                <a:schemeClr val="tx1"/>
              </a:solidFill>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
            </a:pPr>
            <a:endParaRPr lang="cs-CZ" sz="2400" b="1" noProof="0" dirty="0">
              <a:solidFill>
                <a:schemeClr val="tx1"/>
              </a:solidFill>
              <a:effectLst/>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
            </a:pPr>
            <a:endParaRPr lang="cs-CZ" sz="2400" b="1" dirty="0">
              <a:solidFill>
                <a:schemeClr val="tx1"/>
              </a:solidFill>
              <a:latin typeface="Times New Roman" panose="02020603050405020304" pitchFamily="18" charset="0"/>
              <a:cs typeface="Times New Roman" panose="02020603050405020304" pitchFamily="18" charset="0"/>
            </a:endParaRPr>
          </a:p>
        </p:txBody>
      </p:sp>
      <p:sp>
        <p:nvSpPr>
          <p:cNvPr id="99" name="Google Shape;99;p14">
            <a:extLst>
              <a:ext uri="{FF2B5EF4-FFF2-40B4-BE49-F238E27FC236}">
                <a16:creationId xmlns:a16="http://schemas.microsoft.com/office/drawing/2014/main" id="{A8946626-30D6-B51A-DAAB-1225A72E629D}"/>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43220456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0" y="742951"/>
            <a:ext cx="7966710" cy="801861"/>
          </a:xfrm>
        </p:spPr>
        <p:txBody>
          <a:bodyPr>
            <a:noAutofit/>
          </a:bodyPr>
          <a:lstStyle/>
          <a:p>
            <a:r>
              <a:rPr lang="pl-PL" sz="2800" b="1" dirty="0">
                <a:solidFill>
                  <a:srgbClr val="FF0000"/>
                </a:solidFill>
              </a:rPr>
              <a:t>Vliv změny cen vstupů na náklady firmy</a:t>
            </a:r>
          </a:p>
        </p:txBody>
      </p:sp>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320040" y="1544812"/>
                <a:ext cx="11292840" cy="4503420"/>
              </a:xfrm>
              <a:prstGeom prst="rect">
                <a:avLst/>
              </a:prstGeom>
              <a:noFill/>
              <a:ln>
                <a:noFill/>
              </a:ln>
            </p:spPr>
            <p:txBody>
              <a:bodyPr spcFirstLastPara="1" wrap="square" lIns="91425" tIns="45700" rIns="91425" bIns="45700" anchor="t" anchorCtr="0">
                <a:normAutofit lnSpcReduction="10000"/>
              </a:bodyPr>
              <a:lstStyle/>
              <a:p>
                <a:pPr marL="342900" algn="just">
                  <a:lnSpc>
                    <a:spcPct val="115000"/>
                  </a:lnSpc>
                  <a:buFont typeface="Wingdings" panose="05000000000000000000" pitchFamily="2" charset="2"/>
                  <a:buChar char="§"/>
                </a:pPr>
                <a:r>
                  <a:rPr lang="cs-CZ" sz="2400" b="1" dirty="0">
                    <a:solidFill>
                      <a:schemeClr val="tx1"/>
                    </a:solidFill>
                    <a:latin typeface="Times New Roman" panose="02020603050405020304" pitchFamily="18" charset="0"/>
                    <a:cs typeface="Times New Roman" panose="02020603050405020304" pitchFamily="18" charset="0"/>
                  </a:rPr>
                  <a:t>Doposud: konstantní ceny vstupů. </a:t>
                </a:r>
              </a:p>
              <a:p>
                <a:pPr marL="342900" algn="just">
                  <a:lnSpc>
                    <a:spcPct val="115000"/>
                  </a:lnSpc>
                  <a:buFont typeface="Wingdings" panose="05000000000000000000" pitchFamily="2" charset="2"/>
                  <a:buChar char="§"/>
                </a:pPr>
                <a:r>
                  <a:rPr lang="cs-CZ" sz="2400" b="1" dirty="0">
                    <a:solidFill>
                      <a:schemeClr val="tx1"/>
                    </a:solidFill>
                    <a:latin typeface="Times New Roman" panose="02020603050405020304" pitchFamily="18" charset="0"/>
                    <a:cs typeface="Times New Roman" panose="02020603050405020304" pitchFamily="18" charset="0"/>
                  </a:rPr>
                  <a:t>Změny cen vstupů: </a:t>
                </a:r>
                <a:r>
                  <a:rPr lang="cs-CZ" sz="2400" b="1" dirty="0" err="1">
                    <a:solidFill>
                      <a:schemeClr val="tx1"/>
                    </a:solidFill>
                    <a:latin typeface="Times New Roman" panose="02020603050405020304" pitchFamily="18" charset="0"/>
                    <a:cs typeface="Times New Roman" panose="02020603050405020304" pitchFamily="18" charset="0"/>
                  </a:rPr>
                  <a:t>pravděp</a:t>
                </a:r>
                <a:r>
                  <a:rPr lang="cs-CZ" sz="2400" b="1" dirty="0">
                    <a:solidFill>
                      <a:schemeClr val="tx1"/>
                    </a:solidFill>
                    <a:latin typeface="Times New Roman" panose="02020603050405020304" pitchFamily="18" charset="0"/>
                    <a:cs typeface="Times New Roman" panose="02020603050405020304" pitchFamily="18" charset="0"/>
                  </a:rPr>
                  <a:t>. změna křivky růstu výstupu firmy = změna nákladů firmy projevující se v </a:t>
                </a: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posunu nákladových křivek.</a:t>
                </a:r>
              </a:p>
              <a:p>
                <a:pPr indent="-457200" algn="just">
                  <a:lnSpc>
                    <a:spcPct val="115000"/>
                  </a:lnSpc>
                  <a:buFont typeface="+mj-lt"/>
                  <a:buAutoNum type="arabicPeriod"/>
                </a:pPr>
                <a:endParaRPr lang="cs-CZ" sz="2400" b="1" dirty="0">
                  <a:solidFill>
                    <a:schemeClr val="tx1"/>
                  </a:solidFill>
                  <a:latin typeface="Times New Roman" panose="02020603050405020304" pitchFamily="18" charset="0"/>
                  <a:cs typeface="Times New Roman" panose="02020603050405020304" pitchFamily="18" charset="0"/>
                </a:endParaRPr>
              </a:p>
              <a:p>
                <a:pPr indent="-457200" algn="just">
                  <a:lnSpc>
                    <a:spcPct val="115000"/>
                  </a:lnSpc>
                  <a:buFont typeface="+mj-lt"/>
                  <a:buAutoNum type="arabicPeriod"/>
                </a:pPr>
                <a:r>
                  <a:rPr lang="cs-CZ" sz="2400" b="1" dirty="0">
                    <a:solidFill>
                      <a:schemeClr val="tx1"/>
                    </a:solidFill>
                    <a:latin typeface="Times New Roman" panose="02020603050405020304" pitchFamily="18" charset="0"/>
                    <a:cs typeface="Times New Roman" panose="02020603050405020304" pitchFamily="18" charset="0"/>
                  </a:rPr>
                  <a:t>Změna ceny obou uvažovaných vstupů ve stejné  proporci, např. růst „t-krát“ =&gt; růst TC výrobu daného výstupu zvýší „t-krát“. </a:t>
                </a:r>
              </a:p>
              <a:p>
                <a:pPr indent="-457200" algn="just">
                  <a:lnSpc>
                    <a:spcPct val="115000"/>
                  </a:lnSpc>
                </a:pPr>
                <a:r>
                  <a:rPr lang="cs-CZ" sz="2400" b="1" dirty="0">
                    <a:solidFill>
                      <a:schemeClr val="tx1"/>
                    </a:solidFill>
                    <a:latin typeface="Times New Roman" panose="02020603050405020304" pitchFamily="18" charset="0"/>
                    <a:cs typeface="Times New Roman" panose="02020603050405020304" pitchFamily="18" charset="0"/>
                  </a:rPr>
                  <a:t>Původní náklady na práci a kapitál při výrobě daného výstupu: </a:t>
                </a:r>
              </a:p>
              <a:p>
                <a:pPr marL="0" indent="0" algn="ctr">
                  <a:lnSpc>
                    <a:spcPct val="115000"/>
                  </a:lnSpc>
                  <a:buNone/>
                </a:pPr>
                <a14:m>
                  <m:oMathPara xmlns:m="http://schemas.openxmlformats.org/officeDocument/2006/math">
                    <m:oMathParaPr>
                      <m:jc m:val="centerGroup"/>
                    </m:oMathParaPr>
                    <m:oMath xmlns:m="http://schemas.openxmlformats.org/officeDocument/2006/math">
                      <m:sSub>
                        <m:sSubPr>
                          <m:ctrlPr>
                            <a:rPr lang="cs-CZ" sz="2400" b="1" i="1" dirty="0" smtClean="0">
                              <a:solidFill>
                                <a:schemeClr val="tx1"/>
                              </a:solidFill>
                              <a:latin typeface="Cambria Math" panose="02040503050406030204" pitchFamily="18" charset="0"/>
                              <a:cs typeface="Times New Roman" panose="02020603050405020304" pitchFamily="18" charset="0"/>
                            </a:rPr>
                          </m:ctrlPr>
                        </m:sSubPr>
                        <m:e>
                          <m:r>
                            <a:rPr lang="cs-CZ" sz="2400" b="1" i="1" dirty="0" smtClean="0">
                              <a:solidFill>
                                <a:schemeClr val="tx1"/>
                              </a:solidFill>
                              <a:latin typeface="Cambria Math" panose="02040503050406030204" pitchFamily="18" charset="0"/>
                              <a:cs typeface="Times New Roman" panose="02020603050405020304" pitchFamily="18" charset="0"/>
                            </a:rPr>
                            <m:t>𝑻𝑪</m:t>
                          </m:r>
                        </m:e>
                        <m:sub>
                          <m:r>
                            <a:rPr lang="cs-CZ" sz="2400" b="1" i="1" dirty="0" smtClean="0">
                              <a:solidFill>
                                <a:schemeClr val="tx1"/>
                              </a:solidFill>
                              <a:latin typeface="Cambria Math" panose="02040503050406030204" pitchFamily="18" charset="0"/>
                              <a:cs typeface="Times New Roman" panose="02020603050405020304" pitchFamily="18" charset="0"/>
                            </a:rPr>
                            <m:t>𝟏</m:t>
                          </m:r>
                        </m:sub>
                      </m:sSub>
                      <m:r>
                        <a:rPr lang="cs-CZ" sz="2400" b="1" i="1" dirty="0" smtClean="0">
                          <a:solidFill>
                            <a:schemeClr val="tx1"/>
                          </a:solidFill>
                          <a:latin typeface="Cambria Math" panose="02040503050406030204" pitchFamily="18" charset="0"/>
                          <a:cs typeface="Times New Roman" panose="02020603050405020304" pitchFamily="18" charset="0"/>
                        </a:rPr>
                        <m:t> = </m:t>
                      </m:r>
                      <m:r>
                        <a:rPr lang="cs-CZ" sz="2400" b="1" i="1" dirty="0" smtClean="0">
                          <a:solidFill>
                            <a:schemeClr val="tx1"/>
                          </a:solidFill>
                          <a:latin typeface="Cambria Math" panose="02040503050406030204" pitchFamily="18" charset="0"/>
                          <a:cs typeface="Times New Roman" panose="02020603050405020304" pitchFamily="18" charset="0"/>
                        </a:rPr>
                        <m:t>𝒘</m:t>
                      </m:r>
                      <m:sSub>
                        <m:sSubPr>
                          <m:ctrlPr>
                            <a:rPr lang="cs-CZ" sz="2400" b="1" i="1" dirty="0" smtClean="0">
                              <a:solidFill>
                                <a:schemeClr val="tx1"/>
                              </a:solidFill>
                              <a:latin typeface="Cambria Math" panose="02040503050406030204" pitchFamily="18" charset="0"/>
                              <a:cs typeface="Times New Roman" panose="02020603050405020304" pitchFamily="18" charset="0"/>
                            </a:rPr>
                          </m:ctrlPr>
                        </m:sSubPr>
                        <m:e>
                          <m:r>
                            <a:rPr lang="cs-CZ" sz="2400" b="1" i="1" dirty="0" smtClean="0">
                              <a:solidFill>
                                <a:schemeClr val="tx1"/>
                              </a:solidFill>
                              <a:latin typeface="Cambria Math" panose="02040503050406030204" pitchFamily="18" charset="0"/>
                              <a:cs typeface="Times New Roman" panose="02020603050405020304" pitchFamily="18" charset="0"/>
                            </a:rPr>
                            <m:t>.</m:t>
                          </m:r>
                          <m:r>
                            <a:rPr lang="cs-CZ" sz="2400" b="1" i="1" dirty="0" smtClean="0">
                              <a:solidFill>
                                <a:schemeClr val="tx1"/>
                              </a:solidFill>
                              <a:latin typeface="Cambria Math" panose="02040503050406030204" pitchFamily="18" charset="0"/>
                              <a:cs typeface="Times New Roman" panose="02020603050405020304" pitchFamily="18" charset="0"/>
                            </a:rPr>
                            <m:t>𝑳</m:t>
                          </m:r>
                        </m:e>
                        <m:sub>
                          <m:r>
                            <a:rPr lang="cs-CZ" sz="2400" b="1" i="1" dirty="0" smtClean="0">
                              <a:solidFill>
                                <a:schemeClr val="tx1"/>
                              </a:solidFill>
                              <a:latin typeface="Cambria Math" panose="02040503050406030204" pitchFamily="18" charset="0"/>
                              <a:cs typeface="Times New Roman" panose="02020603050405020304" pitchFamily="18" charset="0"/>
                            </a:rPr>
                            <m:t>𝟏</m:t>
                          </m:r>
                        </m:sub>
                      </m:sSub>
                      <m:r>
                        <a:rPr lang="cs-CZ" sz="2400" b="1" i="1" dirty="0" smtClean="0">
                          <a:solidFill>
                            <a:schemeClr val="tx1"/>
                          </a:solidFill>
                          <a:latin typeface="Cambria Math" panose="02040503050406030204" pitchFamily="18" charset="0"/>
                          <a:cs typeface="Times New Roman" panose="02020603050405020304" pitchFamily="18" charset="0"/>
                        </a:rPr>
                        <m:t>+ </m:t>
                      </m:r>
                      <m:r>
                        <a:rPr lang="cs-CZ" sz="2400" b="1" i="1" dirty="0" smtClean="0">
                          <a:solidFill>
                            <a:schemeClr val="tx1"/>
                          </a:solidFill>
                          <a:latin typeface="Cambria Math" panose="02040503050406030204" pitchFamily="18" charset="0"/>
                          <a:cs typeface="Times New Roman" panose="02020603050405020304" pitchFamily="18" charset="0"/>
                        </a:rPr>
                        <m:t>𝒓</m:t>
                      </m:r>
                      <m:r>
                        <a:rPr lang="cs-CZ" sz="2400" b="1" i="1" dirty="0" smtClean="0">
                          <a:solidFill>
                            <a:schemeClr val="tx1"/>
                          </a:solidFill>
                          <a:latin typeface="Cambria Math" panose="02040503050406030204" pitchFamily="18" charset="0"/>
                          <a:cs typeface="Times New Roman" panose="02020603050405020304" pitchFamily="18" charset="0"/>
                        </a:rPr>
                        <m:t>.</m:t>
                      </m:r>
                      <m:sSub>
                        <m:sSubPr>
                          <m:ctrlPr>
                            <a:rPr lang="cs-CZ" sz="2400" b="1" i="1" dirty="0" smtClean="0">
                              <a:solidFill>
                                <a:schemeClr val="tx1"/>
                              </a:solidFill>
                              <a:latin typeface="Cambria Math" panose="02040503050406030204" pitchFamily="18" charset="0"/>
                              <a:cs typeface="Times New Roman" panose="02020603050405020304" pitchFamily="18" charset="0"/>
                            </a:rPr>
                          </m:ctrlPr>
                        </m:sSubPr>
                        <m:e>
                          <m:r>
                            <a:rPr lang="cs-CZ" sz="2400" b="1" i="1" dirty="0" smtClean="0">
                              <a:solidFill>
                                <a:schemeClr val="tx1"/>
                              </a:solidFill>
                              <a:latin typeface="Cambria Math" panose="02040503050406030204" pitchFamily="18" charset="0"/>
                              <a:cs typeface="Times New Roman" panose="02020603050405020304" pitchFamily="18" charset="0"/>
                            </a:rPr>
                            <m:t>𝑲</m:t>
                          </m:r>
                        </m:e>
                        <m:sub>
                          <m:r>
                            <a:rPr lang="cs-CZ" sz="2400" b="1" i="1" dirty="0" smtClean="0">
                              <a:solidFill>
                                <a:schemeClr val="tx1"/>
                              </a:solidFill>
                              <a:latin typeface="Cambria Math" panose="02040503050406030204" pitchFamily="18" charset="0"/>
                              <a:cs typeface="Times New Roman" panose="02020603050405020304" pitchFamily="18" charset="0"/>
                            </a:rPr>
                            <m:t>𝟏</m:t>
                          </m:r>
                        </m:sub>
                      </m:sSub>
                    </m:oMath>
                  </m:oMathPara>
                </a14:m>
                <a:endParaRPr lang="cs-CZ" sz="2400" b="1" dirty="0">
                  <a:solidFill>
                    <a:schemeClr val="tx1"/>
                  </a:solidFill>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
                </a:pPr>
                <a:r>
                  <a:rPr lang="cs-CZ" sz="2400" b="1" noProof="0" dirty="0">
                    <a:solidFill>
                      <a:schemeClr val="tx1"/>
                    </a:solidFill>
                    <a:effectLst/>
                    <a:latin typeface="Times New Roman" panose="02020603050405020304" pitchFamily="18" charset="0"/>
                    <a:cs typeface="Times New Roman" panose="02020603050405020304" pitchFamily="18" charset="0"/>
                  </a:rPr>
                  <a:t>Po zvýšení cen práce i kapitálu „t-krát“:</a:t>
                </a:r>
              </a:p>
              <a:p>
                <a:pPr marL="0" indent="0" algn="just">
                  <a:lnSpc>
                    <a:spcPct val="115000"/>
                  </a:lnSpc>
                  <a:buNone/>
                </a:pPr>
                <a14:m>
                  <m:oMathPara xmlns:m="http://schemas.openxmlformats.org/officeDocument/2006/math">
                    <m:oMathParaPr>
                      <m:jc m:val="center"/>
                    </m:oMathParaPr>
                    <m:oMath xmlns:m="http://schemas.openxmlformats.org/officeDocument/2006/math">
                      <m:sSub>
                        <m:sSubPr>
                          <m:ctrlPr>
                            <a:rPr lang="cs-CZ" sz="2400" b="1" i="1" dirty="0" smtClean="0">
                              <a:solidFill>
                                <a:schemeClr val="tx1"/>
                              </a:solidFill>
                              <a:latin typeface="Cambria Math" panose="02040503050406030204" pitchFamily="18" charset="0"/>
                              <a:cs typeface="Times New Roman" panose="02020603050405020304" pitchFamily="18" charset="0"/>
                            </a:rPr>
                          </m:ctrlPr>
                        </m:sSubPr>
                        <m:e>
                          <m:r>
                            <a:rPr lang="cs-CZ" sz="2400" b="1" i="1" dirty="0">
                              <a:solidFill>
                                <a:schemeClr val="tx1"/>
                              </a:solidFill>
                              <a:latin typeface="Cambria Math" panose="02040503050406030204" pitchFamily="18" charset="0"/>
                              <a:cs typeface="Times New Roman" panose="02020603050405020304" pitchFamily="18" charset="0"/>
                            </a:rPr>
                            <m:t>𝑻𝑪</m:t>
                          </m:r>
                        </m:e>
                        <m:sub>
                          <m:r>
                            <a:rPr lang="cs-CZ" sz="2400" b="1" i="1" dirty="0" smtClean="0">
                              <a:solidFill>
                                <a:schemeClr val="tx1"/>
                              </a:solidFill>
                              <a:latin typeface="Cambria Math" panose="02040503050406030204" pitchFamily="18" charset="0"/>
                              <a:cs typeface="Times New Roman" panose="02020603050405020304" pitchFamily="18" charset="0"/>
                            </a:rPr>
                            <m:t>𝟐</m:t>
                          </m:r>
                        </m:sub>
                      </m:sSub>
                      <m:r>
                        <a:rPr lang="cs-CZ" sz="2400" b="1" i="1" dirty="0">
                          <a:solidFill>
                            <a:schemeClr val="tx1"/>
                          </a:solidFill>
                          <a:latin typeface="Cambria Math" panose="02040503050406030204" pitchFamily="18" charset="0"/>
                          <a:cs typeface="Times New Roman" panose="02020603050405020304" pitchFamily="18" charset="0"/>
                        </a:rPr>
                        <m:t> =</m:t>
                      </m:r>
                      <m:r>
                        <a:rPr lang="cs-CZ" sz="2400" b="1" i="1" dirty="0" smtClean="0">
                          <a:solidFill>
                            <a:schemeClr val="tx1"/>
                          </a:solidFill>
                          <a:latin typeface="Cambria Math" panose="02040503050406030204" pitchFamily="18" charset="0"/>
                          <a:cs typeface="Times New Roman" panose="02020603050405020304" pitchFamily="18" charset="0"/>
                        </a:rPr>
                        <m:t>𝒕</m:t>
                      </m:r>
                      <m:r>
                        <a:rPr lang="cs-CZ" sz="2400" b="1" i="1" dirty="0" smtClean="0">
                          <a:solidFill>
                            <a:schemeClr val="tx1"/>
                          </a:solidFill>
                          <a:latin typeface="Cambria Math" panose="02040503050406030204" pitchFamily="18" charset="0"/>
                          <a:cs typeface="Times New Roman" panose="02020603050405020304" pitchFamily="18" charset="0"/>
                        </a:rPr>
                        <m:t>.</m:t>
                      </m:r>
                      <m:r>
                        <a:rPr lang="cs-CZ" sz="2400" b="1" i="1" dirty="0">
                          <a:solidFill>
                            <a:schemeClr val="tx1"/>
                          </a:solidFill>
                          <a:latin typeface="Cambria Math" panose="02040503050406030204" pitchFamily="18" charset="0"/>
                          <a:cs typeface="Times New Roman" panose="02020603050405020304" pitchFamily="18" charset="0"/>
                        </a:rPr>
                        <m:t>𝒘</m:t>
                      </m:r>
                      <m:sSub>
                        <m:sSubPr>
                          <m:ctrlPr>
                            <a:rPr lang="cs-CZ" sz="2400" b="1" i="1" dirty="0">
                              <a:solidFill>
                                <a:schemeClr val="tx1"/>
                              </a:solidFill>
                              <a:latin typeface="Cambria Math" panose="02040503050406030204" pitchFamily="18" charset="0"/>
                              <a:cs typeface="Times New Roman" panose="02020603050405020304" pitchFamily="18" charset="0"/>
                            </a:rPr>
                          </m:ctrlPr>
                        </m:sSubPr>
                        <m:e>
                          <m:r>
                            <a:rPr lang="cs-CZ" sz="2400" b="1" i="1" dirty="0">
                              <a:solidFill>
                                <a:schemeClr val="tx1"/>
                              </a:solidFill>
                              <a:latin typeface="Cambria Math" panose="02040503050406030204" pitchFamily="18" charset="0"/>
                              <a:cs typeface="Times New Roman" panose="02020603050405020304" pitchFamily="18" charset="0"/>
                            </a:rPr>
                            <m:t>.</m:t>
                          </m:r>
                          <m:r>
                            <a:rPr lang="cs-CZ" sz="2400" b="1" i="1" dirty="0">
                              <a:solidFill>
                                <a:schemeClr val="tx1"/>
                              </a:solidFill>
                              <a:latin typeface="Cambria Math" panose="02040503050406030204" pitchFamily="18" charset="0"/>
                              <a:cs typeface="Times New Roman" panose="02020603050405020304" pitchFamily="18" charset="0"/>
                            </a:rPr>
                            <m:t>𝑳</m:t>
                          </m:r>
                        </m:e>
                        <m:sub>
                          <m:r>
                            <a:rPr lang="cs-CZ" sz="2400" b="1" i="1" dirty="0">
                              <a:solidFill>
                                <a:schemeClr val="tx1"/>
                              </a:solidFill>
                              <a:latin typeface="Cambria Math" panose="02040503050406030204" pitchFamily="18" charset="0"/>
                              <a:cs typeface="Times New Roman" panose="02020603050405020304" pitchFamily="18" charset="0"/>
                            </a:rPr>
                            <m:t>𝟏</m:t>
                          </m:r>
                        </m:sub>
                      </m:sSub>
                      <m:r>
                        <a:rPr lang="cs-CZ" sz="2400" b="1" i="1" dirty="0">
                          <a:solidFill>
                            <a:schemeClr val="tx1"/>
                          </a:solidFill>
                          <a:latin typeface="Cambria Math" panose="02040503050406030204" pitchFamily="18" charset="0"/>
                          <a:cs typeface="Times New Roman" panose="02020603050405020304" pitchFamily="18" charset="0"/>
                        </a:rPr>
                        <m:t>+</m:t>
                      </m:r>
                      <m:r>
                        <a:rPr lang="cs-CZ" sz="2400" b="1" i="1" dirty="0" smtClean="0">
                          <a:solidFill>
                            <a:schemeClr val="tx1"/>
                          </a:solidFill>
                          <a:latin typeface="Cambria Math" panose="02040503050406030204" pitchFamily="18" charset="0"/>
                          <a:cs typeface="Times New Roman" panose="02020603050405020304" pitchFamily="18" charset="0"/>
                        </a:rPr>
                        <m:t>𝒕</m:t>
                      </m:r>
                      <m:r>
                        <a:rPr lang="cs-CZ" sz="2400" b="1" i="1" dirty="0" smtClean="0">
                          <a:solidFill>
                            <a:schemeClr val="tx1"/>
                          </a:solidFill>
                          <a:latin typeface="Cambria Math" panose="02040503050406030204" pitchFamily="18" charset="0"/>
                          <a:cs typeface="Times New Roman" panose="02020603050405020304" pitchFamily="18" charset="0"/>
                        </a:rPr>
                        <m:t>.</m:t>
                      </m:r>
                      <m:r>
                        <a:rPr lang="cs-CZ" sz="2400" b="1" i="1" dirty="0">
                          <a:solidFill>
                            <a:schemeClr val="tx1"/>
                          </a:solidFill>
                          <a:latin typeface="Cambria Math" panose="02040503050406030204" pitchFamily="18" charset="0"/>
                          <a:cs typeface="Times New Roman" panose="02020603050405020304" pitchFamily="18" charset="0"/>
                        </a:rPr>
                        <m:t>𝒓</m:t>
                      </m:r>
                      <m:r>
                        <a:rPr lang="cs-CZ" sz="2400" b="1" i="1" dirty="0">
                          <a:solidFill>
                            <a:schemeClr val="tx1"/>
                          </a:solidFill>
                          <a:latin typeface="Cambria Math" panose="02040503050406030204" pitchFamily="18" charset="0"/>
                          <a:cs typeface="Times New Roman" panose="02020603050405020304" pitchFamily="18" charset="0"/>
                        </a:rPr>
                        <m:t>.</m:t>
                      </m:r>
                      <m:sSub>
                        <m:sSubPr>
                          <m:ctrlPr>
                            <a:rPr lang="cs-CZ" sz="2400" b="1" i="1" dirty="0">
                              <a:solidFill>
                                <a:schemeClr val="tx1"/>
                              </a:solidFill>
                              <a:latin typeface="Cambria Math" panose="02040503050406030204" pitchFamily="18" charset="0"/>
                              <a:cs typeface="Times New Roman" panose="02020603050405020304" pitchFamily="18" charset="0"/>
                            </a:rPr>
                          </m:ctrlPr>
                        </m:sSubPr>
                        <m:e>
                          <m:r>
                            <a:rPr lang="cs-CZ" sz="2400" b="1" i="1" dirty="0">
                              <a:solidFill>
                                <a:schemeClr val="tx1"/>
                              </a:solidFill>
                              <a:latin typeface="Cambria Math" panose="02040503050406030204" pitchFamily="18" charset="0"/>
                              <a:cs typeface="Times New Roman" panose="02020603050405020304" pitchFamily="18" charset="0"/>
                            </a:rPr>
                            <m:t>𝑲</m:t>
                          </m:r>
                        </m:e>
                        <m:sub>
                          <m:r>
                            <a:rPr lang="cs-CZ" sz="2400" b="1" i="1" dirty="0">
                              <a:solidFill>
                                <a:schemeClr val="tx1"/>
                              </a:solidFill>
                              <a:latin typeface="Cambria Math" panose="02040503050406030204" pitchFamily="18" charset="0"/>
                              <a:cs typeface="Times New Roman" panose="02020603050405020304" pitchFamily="18" charset="0"/>
                            </a:rPr>
                            <m:t>𝟏</m:t>
                          </m:r>
                        </m:sub>
                      </m:sSub>
                      <m:r>
                        <a:rPr lang="cs-CZ" sz="2400" b="1" i="1" dirty="0" smtClean="0">
                          <a:solidFill>
                            <a:schemeClr val="tx1"/>
                          </a:solidFill>
                          <a:latin typeface="Cambria Math" panose="02040503050406030204" pitchFamily="18" charset="0"/>
                          <a:cs typeface="Times New Roman" panose="02020603050405020304" pitchFamily="18" charset="0"/>
                        </a:rPr>
                        <m:t>=</m:t>
                      </m:r>
                      <m:r>
                        <a:rPr lang="cs-CZ" sz="2400" b="1" i="1" dirty="0" smtClean="0">
                          <a:solidFill>
                            <a:schemeClr val="tx1"/>
                          </a:solidFill>
                          <a:latin typeface="Cambria Math" panose="02040503050406030204" pitchFamily="18" charset="0"/>
                          <a:cs typeface="Times New Roman" panose="02020603050405020304" pitchFamily="18" charset="0"/>
                        </a:rPr>
                        <m:t>𝒕</m:t>
                      </m:r>
                      <m:r>
                        <a:rPr lang="cs-CZ" sz="2400" b="1" i="1" dirty="0" smtClean="0">
                          <a:solidFill>
                            <a:schemeClr val="tx1"/>
                          </a:solidFill>
                          <a:latin typeface="Cambria Math" panose="02040503050406030204" pitchFamily="18" charset="0"/>
                          <a:cs typeface="Times New Roman" panose="02020603050405020304" pitchFamily="18" charset="0"/>
                        </a:rPr>
                        <m:t>.</m:t>
                      </m:r>
                      <m:sSub>
                        <m:sSubPr>
                          <m:ctrlPr>
                            <a:rPr lang="cs-CZ" sz="2400" b="1" i="1" dirty="0">
                              <a:solidFill>
                                <a:schemeClr val="tx1"/>
                              </a:solidFill>
                              <a:latin typeface="Cambria Math" panose="02040503050406030204" pitchFamily="18" charset="0"/>
                              <a:cs typeface="Times New Roman" panose="02020603050405020304" pitchFamily="18" charset="0"/>
                            </a:rPr>
                          </m:ctrlPr>
                        </m:sSubPr>
                        <m:e>
                          <m:r>
                            <a:rPr lang="cs-CZ" sz="2400" b="1" i="1" dirty="0">
                              <a:solidFill>
                                <a:schemeClr val="tx1"/>
                              </a:solidFill>
                              <a:latin typeface="Cambria Math" panose="02040503050406030204" pitchFamily="18" charset="0"/>
                              <a:cs typeface="Times New Roman" panose="02020603050405020304" pitchFamily="18" charset="0"/>
                            </a:rPr>
                            <m:t>𝑻𝑪</m:t>
                          </m:r>
                        </m:e>
                        <m:sub>
                          <m:r>
                            <a:rPr lang="cs-CZ" sz="2400" b="1" i="1" dirty="0">
                              <a:solidFill>
                                <a:schemeClr val="tx1"/>
                              </a:solidFill>
                              <a:latin typeface="Cambria Math" panose="02040503050406030204" pitchFamily="18" charset="0"/>
                              <a:cs typeface="Times New Roman" panose="02020603050405020304" pitchFamily="18" charset="0"/>
                            </a:rPr>
                            <m:t>𝟏</m:t>
                          </m:r>
                        </m:sub>
                      </m:sSub>
                    </m:oMath>
                  </m:oMathPara>
                </a14:m>
                <a:endParaRPr lang="cs-CZ" sz="2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98" name="Google Shape;98;p14"/>
              <p:cNvSpPr txBox="1">
                <a:spLocks noGrp="1" noRot="1" noChangeAspect="1" noMove="1" noResize="1" noEditPoints="1" noAdjustHandles="1" noChangeArrowheads="1" noChangeShapeType="1" noTextEdit="1"/>
              </p:cNvSpPr>
              <p:nvPr>
                <p:ph type="body" idx="1"/>
              </p:nvPr>
            </p:nvSpPr>
            <p:spPr>
              <a:xfrm>
                <a:off x="320040" y="1544812"/>
                <a:ext cx="11292840" cy="4503420"/>
              </a:xfrm>
              <a:prstGeom prst="rect">
                <a:avLst/>
              </a:prstGeom>
              <a:blipFill>
                <a:blip r:embed="rId3"/>
                <a:stretch>
                  <a:fillRect l="-378" r="-810"/>
                </a:stretch>
              </a:blipFill>
              <a:ln>
                <a:noFill/>
              </a:ln>
            </p:spPr>
            <p:txBody>
              <a:bodyPr/>
              <a:lstStyle/>
              <a:p>
                <a:r>
                  <a:rPr lang="en-GB">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1842247" y="408837"/>
            <a:ext cx="7966710" cy="801861"/>
          </a:xfrm>
        </p:spPr>
        <p:txBody>
          <a:bodyPr>
            <a:noAutofit/>
          </a:bodyPr>
          <a:lstStyle/>
          <a:p>
            <a:r>
              <a:rPr lang="pl-PL" sz="2800" b="1" dirty="0">
                <a:solidFill>
                  <a:srgbClr val="FF0000"/>
                </a:solidFill>
              </a:rPr>
              <a:t>Vliv změny cen vstupů na náklady firmy</a:t>
            </a:r>
          </a:p>
        </p:txBody>
      </p:sp>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320040" y="1210698"/>
                <a:ext cx="11432689" cy="4837534"/>
              </a:xfrm>
              <a:prstGeom prst="rect">
                <a:avLst/>
              </a:prstGeom>
              <a:noFill/>
              <a:ln>
                <a:noFill/>
              </a:ln>
            </p:spPr>
            <p:txBody>
              <a:bodyPr spcFirstLastPara="1" wrap="square" lIns="91425" tIns="45700" rIns="91425" bIns="45700" anchor="t" anchorCtr="0">
                <a:normAutofit/>
              </a:bodyPr>
              <a:lstStyle/>
              <a:p>
                <a:pPr marL="342900" algn="just">
                  <a:lnSpc>
                    <a:spcPct val="115000"/>
                  </a:lnSpc>
                  <a:buFont typeface="Wingdings" panose="05000000000000000000" pitchFamily="2" charset="2"/>
                  <a:buChar char="§"/>
                </a:pPr>
                <a:r>
                  <a:rPr lang="cs-CZ" sz="2800" b="1" dirty="0">
                    <a:solidFill>
                      <a:schemeClr val="tx1"/>
                    </a:solidFill>
                    <a:latin typeface="Times New Roman" panose="02020603050405020304" pitchFamily="18" charset="0"/>
                    <a:cs typeface="Times New Roman" panose="02020603050405020304" pitchFamily="18" charset="0"/>
                  </a:rPr>
                  <a:t>Proporcionální změna cen vstupů –  růst TC, </a:t>
                </a:r>
              </a:p>
              <a:p>
                <a:pPr marL="342900" algn="just">
                  <a:lnSpc>
                    <a:spcPct val="115000"/>
                  </a:lnSpc>
                  <a:buFont typeface="Wingdings" panose="05000000000000000000" pitchFamily="2" charset="2"/>
                  <a:buChar char="§"/>
                </a:pPr>
                <a:r>
                  <a:rPr lang="cs-CZ" sz="2800" b="1" dirty="0">
                    <a:solidFill>
                      <a:schemeClr val="tx1"/>
                    </a:solidFill>
                    <a:latin typeface="Times New Roman" panose="02020603050405020304" pitchFamily="18" charset="0"/>
                    <a:cs typeface="Times New Roman" panose="02020603050405020304" pitchFamily="18" charset="0"/>
                  </a:rPr>
                  <a:t>nemění se počet jednotek L a K tvořících jejich optimální kombinaci při výrobě daného výstupu. </a:t>
                </a:r>
              </a:p>
              <a:p>
                <a:pPr marL="342900" algn="just">
                  <a:lnSpc>
                    <a:spcPct val="115000"/>
                  </a:lnSpc>
                  <a:buFont typeface="Wingdings" panose="05000000000000000000" pitchFamily="2" charset="2"/>
                  <a:buChar char="ü"/>
                </a:pPr>
                <a:r>
                  <a:rPr lang="cs-CZ" sz="2800" b="1" dirty="0">
                    <a:solidFill>
                      <a:schemeClr val="tx1"/>
                    </a:solidFill>
                    <a:highlight>
                      <a:srgbClr val="FFFF00"/>
                    </a:highlight>
                    <a:latin typeface="Times New Roman" panose="02020603050405020304" pitchFamily="18" charset="0"/>
                    <a:cs typeface="Times New Roman" panose="02020603050405020304" pitchFamily="18" charset="0"/>
                  </a:rPr>
                  <a:t>Poměr w/r = konstantní =&gt; křivka rostoucího výstupu firmy se nemění; </a:t>
                </a:r>
              </a:p>
              <a:p>
                <a:pPr marL="342900" algn="just">
                  <a:lnSpc>
                    <a:spcPct val="115000"/>
                  </a:lnSpc>
                  <a:buFont typeface="Wingdings" panose="05000000000000000000" pitchFamily="2" charset="2"/>
                  <a:buChar char="§"/>
                </a:pPr>
                <a:r>
                  <a:rPr lang="cs-CZ" sz="2800" b="1" dirty="0">
                    <a:solidFill>
                      <a:schemeClr val="tx1"/>
                    </a:solidFill>
                    <a:latin typeface="Times New Roman" panose="02020603050405020304" pitchFamily="18" charset="0"/>
                    <a:cs typeface="Times New Roman" panose="02020603050405020304" pitchFamily="18" charset="0"/>
                  </a:rPr>
                  <a:t>„t-krát“ se zvýšily i průměrné a mezní náklady: Jestliže </a:t>
                </a:r>
              </a:p>
              <a:p>
                <a:pPr marL="0" indent="0" algn="ctr">
                  <a:lnSpc>
                    <a:spcPct val="115000"/>
                  </a:lnSpc>
                  <a:buNone/>
                </a:pPr>
                <a14:m>
                  <m:oMath xmlns:m="http://schemas.openxmlformats.org/officeDocument/2006/math">
                    <m:sSub>
                      <m:sSubPr>
                        <m:ctrlPr>
                          <a:rPr lang="cs-CZ" sz="2800" b="1" i="1" dirty="0">
                            <a:solidFill>
                              <a:schemeClr val="tx1"/>
                            </a:solidFill>
                            <a:latin typeface="Cambria Math" panose="02040503050406030204" pitchFamily="18" charset="0"/>
                            <a:cs typeface="Times New Roman" panose="02020603050405020304" pitchFamily="18" charset="0"/>
                          </a:rPr>
                        </m:ctrlPr>
                      </m:sSubPr>
                      <m:e>
                        <m:r>
                          <a:rPr lang="cs-CZ" sz="2800" b="1" i="1" dirty="0">
                            <a:solidFill>
                              <a:schemeClr val="tx1"/>
                            </a:solidFill>
                            <a:latin typeface="Cambria Math" panose="02040503050406030204" pitchFamily="18" charset="0"/>
                            <a:cs typeface="Times New Roman" panose="02020603050405020304" pitchFamily="18" charset="0"/>
                          </a:rPr>
                          <m:t>𝑻𝑪</m:t>
                        </m:r>
                      </m:e>
                      <m:sub>
                        <m:r>
                          <a:rPr lang="cs-CZ" sz="2800" b="1" i="1" dirty="0">
                            <a:solidFill>
                              <a:schemeClr val="tx1"/>
                            </a:solidFill>
                            <a:latin typeface="Cambria Math" panose="02040503050406030204" pitchFamily="18" charset="0"/>
                            <a:cs typeface="Times New Roman" panose="02020603050405020304" pitchFamily="18" charset="0"/>
                          </a:rPr>
                          <m:t>𝟐</m:t>
                        </m:r>
                      </m:sub>
                    </m:sSub>
                    <m:r>
                      <a:rPr lang="cs-CZ" sz="2800" b="1" i="1" dirty="0">
                        <a:solidFill>
                          <a:schemeClr val="tx1"/>
                        </a:solidFill>
                        <a:latin typeface="Cambria Math" panose="02040503050406030204" pitchFamily="18" charset="0"/>
                        <a:cs typeface="Times New Roman" panose="02020603050405020304" pitchFamily="18" charset="0"/>
                      </a:rPr>
                      <m:t> =</m:t>
                    </m:r>
                    <m:r>
                      <a:rPr lang="cs-CZ" sz="2800" b="1" i="1" dirty="0">
                        <a:solidFill>
                          <a:schemeClr val="tx1"/>
                        </a:solidFill>
                        <a:latin typeface="Cambria Math" panose="02040503050406030204" pitchFamily="18" charset="0"/>
                        <a:cs typeface="Times New Roman" panose="02020603050405020304" pitchFamily="18" charset="0"/>
                      </a:rPr>
                      <m:t>𝒕</m:t>
                    </m:r>
                    <m:r>
                      <a:rPr lang="cs-CZ" sz="2800" b="1" i="1" dirty="0">
                        <a:solidFill>
                          <a:schemeClr val="tx1"/>
                        </a:solidFill>
                        <a:latin typeface="Cambria Math" panose="02040503050406030204" pitchFamily="18" charset="0"/>
                        <a:cs typeface="Times New Roman" panose="02020603050405020304" pitchFamily="18" charset="0"/>
                      </a:rPr>
                      <m:t>.</m:t>
                    </m:r>
                    <m:sSub>
                      <m:sSubPr>
                        <m:ctrlPr>
                          <a:rPr lang="cs-CZ" sz="2800" b="1" i="1" dirty="0">
                            <a:solidFill>
                              <a:schemeClr val="tx1"/>
                            </a:solidFill>
                            <a:latin typeface="Cambria Math" panose="02040503050406030204" pitchFamily="18" charset="0"/>
                            <a:cs typeface="Times New Roman" panose="02020603050405020304" pitchFamily="18" charset="0"/>
                          </a:rPr>
                        </m:ctrlPr>
                      </m:sSubPr>
                      <m:e>
                        <m:r>
                          <a:rPr lang="cs-CZ" sz="2800" b="1" i="1" dirty="0">
                            <a:solidFill>
                              <a:schemeClr val="tx1"/>
                            </a:solidFill>
                            <a:latin typeface="Cambria Math" panose="02040503050406030204" pitchFamily="18" charset="0"/>
                            <a:cs typeface="Times New Roman" panose="02020603050405020304" pitchFamily="18" charset="0"/>
                          </a:rPr>
                          <m:t>𝑻𝑪</m:t>
                        </m:r>
                      </m:e>
                      <m:sub>
                        <m:r>
                          <a:rPr lang="cs-CZ" sz="2800" b="1" i="1" dirty="0">
                            <a:solidFill>
                              <a:schemeClr val="tx1"/>
                            </a:solidFill>
                            <a:latin typeface="Cambria Math" panose="02040503050406030204" pitchFamily="18" charset="0"/>
                            <a:cs typeface="Times New Roman" panose="02020603050405020304" pitchFamily="18" charset="0"/>
                          </a:rPr>
                          <m:t>𝟏</m:t>
                        </m:r>
                      </m:sub>
                    </m:sSub>
                  </m:oMath>
                </a14:m>
                <a:r>
                  <a:rPr lang="cs-CZ" sz="2800" b="1" dirty="0">
                    <a:solidFill>
                      <a:schemeClr val="tx1"/>
                    </a:solidFill>
                    <a:latin typeface="Times New Roman" panose="02020603050405020304" pitchFamily="18" charset="0"/>
                    <a:cs typeface="Times New Roman" panose="02020603050405020304" pitchFamily="18" charset="0"/>
                  </a:rPr>
                  <a:t> =&gt;</a:t>
                </a:r>
              </a:p>
              <a:p>
                <a:pPr marL="0" indent="0" algn="just">
                  <a:lnSpc>
                    <a:spcPct val="115000"/>
                  </a:lnSpc>
                  <a:buNone/>
                </a:pPr>
                <a14:m>
                  <m:oMathPara xmlns:m="http://schemas.openxmlformats.org/officeDocument/2006/math">
                    <m:oMathParaPr>
                      <m:jc m:val="centerGroup"/>
                    </m:oMathParaPr>
                    <m:oMath xmlns:m="http://schemas.openxmlformats.org/officeDocument/2006/math">
                      <m:sSub>
                        <m:sSubPr>
                          <m:ctrlPr>
                            <a:rPr lang="cs-CZ" sz="2800" b="1" i="1" dirty="0">
                              <a:solidFill>
                                <a:schemeClr val="tx1"/>
                              </a:solidFill>
                              <a:latin typeface="Cambria Math" panose="02040503050406030204" pitchFamily="18" charset="0"/>
                              <a:cs typeface="Times New Roman" panose="02020603050405020304" pitchFamily="18" charset="0"/>
                            </a:rPr>
                          </m:ctrlPr>
                        </m:sSubPr>
                        <m:e>
                          <m:r>
                            <a:rPr lang="cs-CZ" sz="2800" b="1" i="1" dirty="0" smtClean="0">
                              <a:solidFill>
                                <a:schemeClr val="tx1"/>
                              </a:solidFill>
                              <a:latin typeface="Cambria Math" panose="02040503050406030204" pitchFamily="18" charset="0"/>
                              <a:cs typeface="Times New Roman" panose="02020603050405020304" pitchFamily="18" charset="0"/>
                            </a:rPr>
                            <m:t>𝑨</m:t>
                          </m:r>
                          <m:r>
                            <a:rPr lang="cs-CZ" sz="2800" b="1" i="1" dirty="0">
                              <a:solidFill>
                                <a:schemeClr val="tx1"/>
                              </a:solidFill>
                              <a:latin typeface="Cambria Math" panose="02040503050406030204" pitchFamily="18" charset="0"/>
                              <a:cs typeface="Times New Roman" panose="02020603050405020304" pitchFamily="18" charset="0"/>
                            </a:rPr>
                            <m:t>𝑪</m:t>
                          </m:r>
                        </m:e>
                        <m:sub>
                          <m:r>
                            <a:rPr lang="cs-CZ" sz="2800" b="1" i="1" dirty="0">
                              <a:solidFill>
                                <a:schemeClr val="tx1"/>
                              </a:solidFill>
                              <a:latin typeface="Cambria Math" panose="02040503050406030204" pitchFamily="18" charset="0"/>
                              <a:cs typeface="Times New Roman" panose="02020603050405020304" pitchFamily="18" charset="0"/>
                            </a:rPr>
                            <m:t>𝟐</m:t>
                          </m:r>
                        </m:sub>
                      </m:sSub>
                      <m:r>
                        <a:rPr lang="cs-CZ" sz="2800" b="1" i="1" dirty="0" smtClean="0">
                          <a:solidFill>
                            <a:schemeClr val="tx1"/>
                          </a:solidFill>
                          <a:latin typeface="Cambria Math" panose="02040503050406030204" pitchFamily="18" charset="0"/>
                          <a:cs typeface="Times New Roman" panose="02020603050405020304" pitchFamily="18" charset="0"/>
                        </a:rPr>
                        <m:t>=</m:t>
                      </m:r>
                      <m:sSub>
                        <m:sSubPr>
                          <m:ctrlPr>
                            <a:rPr lang="cs-CZ" sz="2800" b="1" i="1" dirty="0">
                              <a:solidFill>
                                <a:schemeClr val="tx1"/>
                              </a:solidFill>
                              <a:latin typeface="Cambria Math" panose="02040503050406030204" pitchFamily="18" charset="0"/>
                              <a:cs typeface="Times New Roman" panose="02020603050405020304" pitchFamily="18" charset="0"/>
                            </a:rPr>
                          </m:ctrlPr>
                        </m:sSubPr>
                        <m:e>
                          <m:r>
                            <a:rPr lang="cs-CZ" sz="2800" b="1" i="1" dirty="0">
                              <a:solidFill>
                                <a:schemeClr val="tx1"/>
                              </a:solidFill>
                              <a:latin typeface="Cambria Math" panose="02040503050406030204" pitchFamily="18" charset="0"/>
                              <a:cs typeface="Times New Roman" panose="02020603050405020304" pitchFamily="18" charset="0"/>
                            </a:rPr>
                            <m:t>𝑻𝑪</m:t>
                          </m:r>
                        </m:e>
                        <m:sub>
                          <m:r>
                            <a:rPr lang="cs-CZ" sz="2800" b="1" i="1" dirty="0">
                              <a:solidFill>
                                <a:schemeClr val="tx1"/>
                              </a:solidFill>
                              <a:latin typeface="Cambria Math" panose="02040503050406030204" pitchFamily="18" charset="0"/>
                              <a:cs typeface="Times New Roman" panose="02020603050405020304" pitchFamily="18" charset="0"/>
                            </a:rPr>
                            <m:t>𝟐</m:t>
                          </m:r>
                        </m:sub>
                      </m:sSub>
                      <m:r>
                        <a:rPr lang="cs-CZ" sz="2800" b="1" i="1" dirty="0" smtClean="0">
                          <a:solidFill>
                            <a:schemeClr val="tx1"/>
                          </a:solidFill>
                          <a:latin typeface="Cambria Math" panose="02040503050406030204" pitchFamily="18" charset="0"/>
                          <a:cs typeface="Times New Roman" panose="02020603050405020304" pitchFamily="18" charset="0"/>
                        </a:rPr>
                        <m:t>/</m:t>
                      </m:r>
                      <m:r>
                        <a:rPr lang="cs-CZ" sz="2800" b="1" i="1" dirty="0" smtClean="0">
                          <a:solidFill>
                            <a:schemeClr val="tx1"/>
                          </a:solidFill>
                          <a:latin typeface="Cambria Math" panose="02040503050406030204" pitchFamily="18" charset="0"/>
                          <a:cs typeface="Times New Roman" panose="02020603050405020304" pitchFamily="18" charset="0"/>
                        </a:rPr>
                        <m:t>𝑸</m:t>
                      </m:r>
                      <m:r>
                        <a:rPr lang="cs-CZ" sz="2800" b="1" i="1" dirty="0" smtClean="0">
                          <a:solidFill>
                            <a:schemeClr val="tx1"/>
                          </a:solidFill>
                          <a:latin typeface="Cambria Math" panose="02040503050406030204" pitchFamily="18" charset="0"/>
                          <a:cs typeface="Times New Roman" panose="02020603050405020304" pitchFamily="18" charset="0"/>
                        </a:rPr>
                        <m:t> = </m:t>
                      </m:r>
                      <m:r>
                        <a:rPr lang="cs-CZ" sz="2800" b="1" i="1" dirty="0" smtClean="0">
                          <a:solidFill>
                            <a:schemeClr val="tx1"/>
                          </a:solidFill>
                          <a:latin typeface="Cambria Math" panose="02040503050406030204" pitchFamily="18" charset="0"/>
                          <a:cs typeface="Times New Roman" panose="02020603050405020304" pitchFamily="18" charset="0"/>
                        </a:rPr>
                        <m:t>𝒕</m:t>
                      </m:r>
                      <m:r>
                        <a:rPr lang="cs-CZ" sz="2800" b="1" i="1" dirty="0" smtClean="0">
                          <a:solidFill>
                            <a:schemeClr val="tx1"/>
                          </a:solidFill>
                          <a:latin typeface="Cambria Math" panose="02040503050406030204" pitchFamily="18" charset="0"/>
                          <a:cs typeface="Times New Roman" panose="02020603050405020304" pitchFamily="18" charset="0"/>
                        </a:rPr>
                        <m:t> · (</m:t>
                      </m:r>
                      <m:sSub>
                        <m:sSubPr>
                          <m:ctrlPr>
                            <a:rPr lang="cs-CZ" sz="2800" b="1" i="1" dirty="0">
                              <a:solidFill>
                                <a:schemeClr val="tx1"/>
                              </a:solidFill>
                              <a:latin typeface="Cambria Math" panose="02040503050406030204" pitchFamily="18" charset="0"/>
                              <a:cs typeface="Times New Roman" panose="02020603050405020304" pitchFamily="18" charset="0"/>
                            </a:rPr>
                          </m:ctrlPr>
                        </m:sSubPr>
                        <m:e>
                          <m:r>
                            <a:rPr lang="cs-CZ" sz="2800" b="1" i="1" dirty="0">
                              <a:solidFill>
                                <a:schemeClr val="tx1"/>
                              </a:solidFill>
                              <a:latin typeface="Cambria Math" panose="02040503050406030204" pitchFamily="18" charset="0"/>
                              <a:cs typeface="Times New Roman" panose="02020603050405020304" pitchFamily="18" charset="0"/>
                            </a:rPr>
                            <m:t>𝑻𝑪</m:t>
                          </m:r>
                        </m:e>
                        <m:sub>
                          <m:r>
                            <a:rPr lang="cs-CZ" sz="2800" b="1" i="1" dirty="0">
                              <a:solidFill>
                                <a:schemeClr val="tx1"/>
                              </a:solidFill>
                              <a:latin typeface="Cambria Math" panose="02040503050406030204" pitchFamily="18" charset="0"/>
                              <a:cs typeface="Times New Roman" panose="02020603050405020304" pitchFamily="18" charset="0"/>
                            </a:rPr>
                            <m:t>𝟏</m:t>
                          </m:r>
                        </m:sub>
                      </m:sSub>
                      <m:r>
                        <a:rPr lang="cs-CZ" sz="2800" b="1" i="1" dirty="0" smtClean="0">
                          <a:solidFill>
                            <a:schemeClr val="tx1"/>
                          </a:solidFill>
                          <a:latin typeface="Cambria Math" panose="02040503050406030204" pitchFamily="18" charset="0"/>
                          <a:cs typeface="Times New Roman" panose="02020603050405020304" pitchFamily="18" charset="0"/>
                        </a:rPr>
                        <m:t>/</m:t>
                      </m:r>
                      <m:r>
                        <a:rPr lang="cs-CZ" sz="2800" b="1" i="1" dirty="0" smtClean="0">
                          <a:solidFill>
                            <a:schemeClr val="tx1"/>
                          </a:solidFill>
                          <a:latin typeface="Cambria Math" panose="02040503050406030204" pitchFamily="18" charset="0"/>
                          <a:cs typeface="Times New Roman" panose="02020603050405020304" pitchFamily="18" charset="0"/>
                        </a:rPr>
                        <m:t>𝑸</m:t>
                      </m:r>
                      <m:r>
                        <a:rPr lang="cs-CZ" sz="2800" b="1" i="1" dirty="0" smtClean="0">
                          <a:solidFill>
                            <a:schemeClr val="tx1"/>
                          </a:solidFill>
                          <a:latin typeface="Cambria Math" panose="02040503050406030204" pitchFamily="18" charset="0"/>
                          <a:cs typeface="Times New Roman" panose="02020603050405020304" pitchFamily="18" charset="0"/>
                        </a:rPr>
                        <m:t>) = </m:t>
                      </m:r>
                      <m:r>
                        <a:rPr lang="cs-CZ" sz="2800" b="1" i="1" dirty="0" smtClean="0">
                          <a:solidFill>
                            <a:schemeClr val="tx1"/>
                          </a:solidFill>
                          <a:latin typeface="Cambria Math" panose="02040503050406030204" pitchFamily="18" charset="0"/>
                          <a:cs typeface="Times New Roman" panose="02020603050405020304" pitchFamily="18" charset="0"/>
                        </a:rPr>
                        <m:t>𝒕</m:t>
                      </m:r>
                      <m:r>
                        <a:rPr lang="cs-CZ" sz="2800" b="1" i="1" dirty="0" smtClean="0">
                          <a:solidFill>
                            <a:schemeClr val="tx1"/>
                          </a:solidFill>
                          <a:latin typeface="Cambria Math" panose="02040503050406030204" pitchFamily="18" charset="0"/>
                          <a:cs typeface="Times New Roman" panose="02020603050405020304" pitchFamily="18" charset="0"/>
                        </a:rPr>
                        <m:t> ·</m:t>
                      </m:r>
                      <m:sSub>
                        <m:sSubPr>
                          <m:ctrlPr>
                            <a:rPr lang="cs-CZ" sz="2800" b="1" i="1" dirty="0">
                              <a:solidFill>
                                <a:schemeClr val="tx1"/>
                              </a:solidFill>
                              <a:latin typeface="Cambria Math" panose="02040503050406030204" pitchFamily="18" charset="0"/>
                              <a:cs typeface="Times New Roman" panose="02020603050405020304" pitchFamily="18" charset="0"/>
                            </a:rPr>
                          </m:ctrlPr>
                        </m:sSubPr>
                        <m:e>
                          <m:r>
                            <a:rPr lang="cs-CZ" sz="2800" b="1" i="1" dirty="0" smtClean="0">
                              <a:solidFill>
                                <a:schemeClr val="tx1"/>
                              </a:solidFill>
                              <a:latin typeface="Cambria Math" panose="02040503050406030204" pitchFamily="18" charset="0"/>
                              <a:cs typeface="Times New Roman" panose="02020603050405020304" pitchFamily="18" charset="0"/>
                            </a:rPr>
                            <m:t>𝑨</m:t>
                          </m:r>
                          <m:r>
                            <a:rPr lang="cs-CZ" sz="2800" b="1" i="1" dirty="0">
                              <a:solidFill>
                                <a:schemeClr val="tx1"/>
                              </a:solidFill>
                              <a:latin typeface="Cambria Math" panose="02040503050406030204" pitchFamily="18" charset="0"/>
                              <a:cs typeface="Times New Roman" panose="02020603050405020304" pitchFamily="18" charset="0"/>
                            </a:rPr>
                            <m:t>𝑪</m:t>
                          </m:r>
                        </m:e>
                        <m:sub>
                          <m:r>
                            <a:rPr lang="cs-CZ" sz="2800" b="1" i="1" dirty="0">
                              <a:solidFill>
                                <a:schemeClr val="tx1"/>
                              </a:solidFill>
                              <a:latin typeface="Cambria Math" panose="02040503050406030204" pitchFamily="18" charset="0"/>
                              <a:cs typeface="Times New Roman" panose="02020603050405020304" pitchFamily="18" charset="0"/>
                            </a:rPr>
                            <m:t>𝟏</m:t>
                          </m:r>
                        </m:sub>
                      </m:sSub>
                    </m:oMath>
                  </m:oMathPara>
                </a14:m>
                <a:endParaRPr lang="cs-CZ" sz="2800" b="1" dirty="0">
                  <a:solidFill>
                    <a:schemeClr val="tx1"/>
                  </a:solidFill>
                  <a:latin typeface="Times New Roman" panose="02020603050405020304" pitchFamily="18" charset="0"/>
                  <a:cs typeface="Times New Roman" panose="02020603050405020304" pitchFamily="18" charset="0"/>
                </a:endParaRPr>
              </a:p>
              <a:p>
                <a:pPr marL="0" indent="0" algn="just">
                  <a:lnSpc>
                    <a:spcPct val="115000"/>
                  </a:lnSpc>
                  <a:buNone/>
                </a:pPr>
                <a14:m>
                  <m:oMathPara xmlns:m="http://schemas.openxmlformats.org/officeDocument/2006/math">
                    <m:oMathParaPr>
                      <m:jc m:val="centerGroup"/>
                    </m:oMathParaPr>
                    <m:oMath xmlns:m="http://schemas.openxmlformats.org/officeDocument/2006/math">
                      <m:sSub>
                        <m:sSubPr>
                          <m:ctrlPr>
                            <a:rPr lang="cs-CZ" sz="2800" b="1" i="1" dirty="0">
                              <a:solidFill>
                                <a:schemeClr val="tx1"/>
                              </a:solidFill>
                              <a:latin typeface="Cambria Math" panose="02040503050406030204" pitchFamily="18" charset="0"/>
                              <a:cs typeface="Times New Roman" panose="02020603050405020304" pitchFamily="18" charset="0"/>
                            </a:rPr>
                          </m:ctrlPr>
                        </m:sSubPr>
                        <m:e>
                          <m:r>
                            <a:rPr lang="cs-CZ" sz="2800" b="1" i="1" dirty="0" smtClean="0">
                              <a:solidFill>
                                <a:schemeClr val="tx1"/>
                              </a:solidFill>
                              <a:latin typeface="Cambria Math" panose="02040503050406030204" pitchFamily="18" charset="0"/>
                              <a:cs typeface="Times New Roman" panose="02020603050405020304" pitchFamily="18" charset="0"/>
                            </a:rPr>
                            <m:t>𝑴</m:t>
                          </m:r>
                          <m:r>
                            <a:rPr lang="cs-CZ" sz="2800" b="1" i="1" dirty="0">
                              <a:solidFill>
                                <a:schemeClr val="tx1"/>
                              </a:solidFill>
                              <a:latin typeface="Cambria Math" panose="02040503050406030204" pitchFamily="18" charset="0"/>
                              <a:cs typeface="Times New Roman" panose="02020603050405020304" pitchFamily="18" charset="0"/>
                            </a:rPr>
                            <m:t>𝑪</m:t>
                          </m:r>
                        </m:e>
                        <m:sub>
                          <m:r>
                            <a:rPr lang="cs-CZ" sz="2800" b="1" i="1" dirty="0">
                              <a:solidFill>
                                <a:schemeClr val="tx1"/>
                              </a:solidFill>
                              <a:latin typeface="Cambria Math" panose="02040503050406030204" pitchFamily="18" charset="0"/>
                              <a:cs typeface="Times New Roman" panose="02020603050405020304" pitchFamily="18" charset="0"/>
                            </a:rPr>
                            <m:t>𝟐</m:t>
                          </m:r>
                        </m:sub>
                      </m:sSub>
                      <m:r>
                        <a:rPr lang="cs-CZ" sz="2800" b="1" i="1" dirty="0" smtClean="0">
                          <a:solidFill>
                            <a:schemeClr val="tx1"/>
                          </a:solidFill>
                          <a:latin typeface="Cambria Math" panose="02040503050406030204" pitchFamily="18" charset="0"/>
                          <a:cs typeface="Times New Roman" panose="02020603050405020304" pitchFamily="18" charset="0"/>
                        </a:rPr>
                        <m:t>=</m:t>
                      </m:r>
                      <m:sSub>
                        <m:sSubPr>
                          <m:ctrlPr>
                            <a:rPr lang="cs-CZ" sz="2800" b="1" i="1" dirty="0">
                              <a:solidFill>
                                <a:schemeClr val="tx1"/>
                              </a:solidFill>
                              <a:latin typeface="Cambria Math" panose="02040503050406030204" pitchFamily="18" charset="0"/>
                              <a:cs typeface="Times New Roman" panose="02020603050405020304" pitchFamily="18" charset="0"/>
                            </a:rPr>
                          </m:ctrlPr>
                        </m:sSubPr>
                        <m:e>
                          <m:r>
                            <a:rPr lang="cs-CZ" sz="2800" b="1" i="1" dirty="0">
                              <a:solidFill>
                                <a:schemeClr val="tx1"/>
                              </a:solidFill>
                              <a:latin typeface="Cambria Math" panose="02040503050406030204" pitchFamily="18" charset="0"/>
                              <a:cs typeface="Times New Roman" panose="02020603050405020304" pitchFamily="18" charset="0"/>
                            </a:rPr>
                            <m:t>𝑻𝑪</m:t>
                          </m:r>
                        </m:e>
                        <m:sub>
                          <m:r>
                            <a:rPr lang="cs-CZ" sz="2800" b="1" i="1" dirty="0">
                              <a:solidFill>
                                <a:schemeClr val="tx1"/>
                              </a:solidFill>
                              <a:latin typeface="Cambria Math" panose="02040503050406030204" pitchFamily="18" charset="0"/>
                              <a:cs typeface="Times New Roman" panose="02020603050405020304" pitchFamily="18" charset="0"/>
                            </a:rPr>
                            <m:t>𝟐</m:t>
                          </m:r>
                        </m:sub>
                      </m:sSub>
                      <m:r>
                        <a:rPr lang="cs-CZ" sz="2800" b="1" i="1" dirty="0" smtClean="0">
                          <a:solidFill>
                            <a:schemeClr val="tx1"/>
                          </a:solidFill>
                          <a:latin typeface="Cambria Math" panose="02040503050406030204" pitchFamily="18" charset="0"/>
                          <a:cs typeface="Times New Roman" panose="02020603050405020304" pitchFamily="18" charset="0"/>
                        </a:rPr>
                        <m:t>/</m:t>
                      </m:r>
                      <m:r>
                        <a:rPr lang="el-GR" sz="2800" b="1" i="1" dirty="0" smtClean="0">
                          <a:solidFill>
                            <a:schemeClr val="tx1"/>
                          </a:solidFill>
                          <a:latin typeface="Cambria Math" panose="02040503050406030204" pitchFamily="18" charset="0"/>
                          <a:cs typeface="Times New Roman" panose="02020603050405020304" pitchFamily="18" charset="0"/>
                        </a:rPr>
                        <m:t>𝜹</m:t>
                      </m:r>
                      <m:r>
                        <a:rPr lang="cs-CZ" sz="2800" b="1" i="1" dirty="0" smtClean="0">
                          <a:solidFill>
                            <a:schemeClr val="tx1"/>
                          </a:solidFill>
                          <a:latin typeface="Cambria Math" panose="02040503050406030204" pitchFamily="18" charset="0"/>
                          <a:cs typeface="Times New Roman" panose="02020603050405020304" pitchFamily="18" charset="0"/>
                        </a:rPr>
                        <m:t>𝑸</m:t>
                      </m:r>
                      <m:r>
                        <a:rPr lang="cs-CZ" sz="2800" b="1" i="1" dirty="0" smtClean="0">
                          <a:solidFill>
                            <a:schemeClr val="tx1"/>
                          </a:solidFill>
                          <a:latin typeface="Cambria Math" panose="02040503050406030204" pitchFamily="18" charset="0"/>
                          <a:cs typeface="Times New Roman" panose="02020603050405020304" pitchFamily="18" charset="0"/>
                        </a:rPr>
                        <m:t> = </m:t>
                      </m:r>
                      <m:r>
                        <a:rPr lang="cs-CZ" sz="2800" b="1" i="1" dirty="0" smtClean="0">
                          <a:solidFill>
                            <a:schemeClr val="tx1"/>
                          </a:solidFill>
                          <a:latin typeface="Cambria Math" panose="02040503050406030204" pitchFamily="18" charset="0"/>
                          <a:cs typeface="Times New Roman" panose="02020603050405020304" pitchFamily="18" charset="0"/>
                        </a:rPr>
                        <m:t>𝒕</m:t>
                      </m:r>
                      <m:r>
                        <a:rPr lang="cs-CZ" sz="2800" b="1" i="1" dirty="0" smtClean="0">
                          <a:solidFill>
                            <a:schemeClr val="tx1"/>
                          </a:solidFill>
                          <a:latin typeface="Cambria Math" panose="02040503050406030204" pitchFamily="18" charset="0"/>
                          <a:cs typeface="Times New Roman" panose="02020603050405020304" pitchFamily="18" charset="0"/>
                        </a:rPr>
                        <m:t> ·( </m:t>
                      </m:r>
                      <m:r>
                        <a:rPr lang="cs-CZ" sz="2800" b="1" i="1" dirty="0" smtClean="0">
                          <a:solidFill>
                            <a:schemeClr val="tx1"/>
                          </a:solidFill>
                          <a:latin typeface="Cambria Math" panose="02040503050406030204" pitchFamily="18" charset="0"/>
                          <a:cs typeface="Times New Roman" panose="02020603050405020304" pitchFamily="18" charset="0"/>
                        </a:rPr>
                        <m:t>𝒅</m:t>
                      </m:r>
                      <m:sSub>
                        <m:sSubPr>
                          <m:ctrlPr>
                            <a:rPr lang="cs-CZ" sz="2800" b="1" i="1" dirty="0">
                              <a:solidFill>
                                <a:schemeClr val="tx1"/>
                              </a:solidFill>
                              <a:latin typeface="Cambria Math" panose="02040503050406030204" pitchFamily="18" charset="0"/>
                              <a:cs typeface="Times New Roman" panose="02020603050405020304" pitchFamily="18" charset="0"/>
                            </a:rPr>
                          </m:ctrlPr>
                        </m:sSubPr>
                        <m:e>
                          <m:r>
                            <a:rPr lang="cs-CZ" sz="2800" b="1" i="1" dirty="0">
                              <a:solidFill>
                                <a:schemeClr val="tx1"/>
                              </a:solidFill>
                              <a:latin typeface="Cambria Math" panose="02040503050406030204" pitchFamily="18" charset="0"/>
                              <a:cs typeface="Times New Roman" panose="02020603050405020304" pitchFamily="18" charset="0"/>
                            </a:rPr>
                            <m:t>𝑻𝑪</m:t>
                          </m:r>
                        </m:e>
                        <m:sub>
                          <m:r>
                            <a:rPr lang="cs-CZ" sz="2800" b="1" i="1" dirty="0">
                              <a:solidFill>
                                <a:schemeClr val="tx1"/>
                              </a:solidFill>
                              <a:latin typeface="Cambria Math" panose="02040503050406030204" pitchFamily="18" charset="0"/>
                              <a:cs typeface="Times New Roman" panose="02020603050405020304" pitchFamily="18" charset="0"/>
                            </a:rPr>
                            <m:t>𝟏</m:t>
                          </m:r>
                        </m:sub>
                      </m:sSub>
                      <m:r>
                        <a:rPr lang="cs-CZ" sz="2800" b="1" i="1" dirty="0" smtClean="0">
                          <a:solidFill>
                            <a:schemeClr val="tx1"/>
                          </a:solidFill>
                          <a:latin typeface="Cambria Math" panose="02040503050406030204" pitchFamily="18" charset="0"/>
                          <a:cs typeface="Times New Roman" panose="02020603050405020304" pitchFamily="18" charset="0"/>
                        </a:rPr>
                        <m:t>/</m:t>
                      </m:r>
                      <m:r>
                        <a:rPr lang="cs-CZ" sz="2800" b="1" i="1" dirty="0" err="1" smtClean="0">
                          <a:solidFill>
                            <a:schemeClr val="tx1"/>
                          </a:solidFill>
                          <a:latin typeface="Cambria Math" panose="02040503050406030204" pitchFamily="18" charset="0"/>
                          <a:cs typeface="Times New Roman" panose="02020603050405020304" pitchFamily="18" charset="0"/>
                        </a:rPr>
                        <m:t>𝒅𝑸</m:t>
                      </m:r>
                      <m:r>
                        <a:rPr lang="cs-CZ" sz="2800" b="1" i="1" dirty="0" smtClean="0">
                          <a:solidFill>
                            <a:schemeClr val="tx1"/>
                          </a:solidFill>
                          <a:latin typeface="Cambria Math" panose="02040503050406030204" pitchFamily="18" charset="0"/>
                          <a:cs typeface="Times New Roman" panose="02020603050405020304" pitchFamily="18" charset="0"/>
                        </a:rPr>
                        <m:t>) = </m:t>
                      </m:r>
                      <m:r>
                        <a:rPr lang="cs-CZ" sz="2800" b="1" i="1" dirty="0" smtClean="0">
                          <a:solidFill>
                            <a:schemeClr val="tx1"/>
                          </a:solidFill>
                          <a:latin typeface="Cambria Math" panose="02040503050406030204" pitchFamily="18" charset="0"/>
                          <a:cs typeface="Times New Roman" panose="02020603050405020304" pitchFamily="18" charset="0"/>
                        </a:rPr>
                        <m:t>𝒕</m:t>
                      </m:r>
                      <m:r>
                        <a:rPr lang="cs-CZ" sz="2800" b="1" i="1" dirty="0" smtClean="0">
                          <a:solidFill>
                            <a:schemeClr val="tx1"/>
                          </a:solidFill>
                          <a:latin typeface="Cambria Math" panose="02040503050406030204" pitchFamily="18" charset="0"/>
                          <a:cs typeface="Times New Roman" panose="02020603050405020304" pitchFamily="18" charset="0"/>
                        </a:rPr>
                        <m:t> ·</m:t>
                      </m:r>
                      <m:sSub>
                        <m:sSubPr>
                          <m:ctrlPr>
                            <a:rPr lang="cs-CZ" sz="2800" b="1" i="1" dirty="0">
                              <a:solidFill>
                                <a:schemeClr val="tx1"/>
                              </a:solidFill>
                              <a:latin typeface="Cambria Math" panose="02040503050406030204" pitchFamily="18" charset="0"/>
                              <a:cs typeface="Times New Roman" panose="02020603050405020304" pitchFamily="18" charset="0"/>
                            </a:rPr>
                          </m:ctrlPr>
                        </m:sSubPr>
                        <m:e>
                          <m:r>
                            <a:rPr lang="cs-CZ" sz="2800" b="1" i="1" dirty="0" smtClean="0">
                              <a:solidFill>
                                <a:schemeClr val="tx1"/>
                              </a:solidFill>
                              <a:latin typeface="Cambria Math" panose="02040503050406030204" pitchFamily="18" charset="0"/>
                              <a:cs typeface="Times New Roman" panose="02020603050405020304" pitchFamily="18" charset="0"/>
                            </a:rPr>
                            <m:t>𝑴</m:t>
                          </m:r>
                          <m:r>
                            <a:rPr lang="cs-CZ" sz="2800" b="1" i="1" dirty="0">
                              <a:solidFill>
                                <a:schemeClr val="tx1"/>
                              </a:solidFill>
                              <a:latin typeface="Cambria Math" panose="02040503050406030204" pitchFamily="18" charset="0"/>
                              <a:cs typeface="Times New Roman" panose="02020603050405020304" pitchFamily="18" charset="0"/>
                            </a:rPr>
                            <m:t>𝑪</m:t>
                          </m:r>
                        </m:e>
                        <m:sub>
                          <m:r>
                            <a:rPr lang="cs-CZ" sz="2800" b="1" i="1" dirty="0">
                              <a:solidFill>
                                <a:schemeClr val="tx1"/>
                              </a:solidFill>
                              <a:latin typeface="Cambria Math" panose="02040503050406030204" pitchFamily="18" charset="0"/>
                              <a:cs typeface="Times New Roman" panose="02020603050405020304" pitchFamily="18" charset="0"/>
                            </a:rPr>
                            <m:t>𝟏</m:t>
                          </m:r>
                        </m:sub>
                      </m:sSub>
                    </m:oMath>
                  </m:oMathPara>
                </a14:m>
                <a:endParaRPr lang="cs-CZ" sz="2800" b="1" noProof="0" dirty="0">
                  <a:solidFill>
                    <a:schemeClr val="tx1"/>
                  </a:solidFill>
                  <a:effectLst/>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
                </a:pPr>
                <a:endParaRPr lang="cs-CZ" sz="28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98" name="Google Shape;98;p14"/>
              <p:cNvSpPr txBox="1">
                <a:spLocks noGrp="1" noRot="1" noChangeAspect="1" noMove="1" noResize="1" noEditPoints="1" noAdjustHandles="1" noChangeArrowheads="1" noChangeShapeType="1" noTextEdit="1"/>
              </p:cNvSpPr>
              <p:nvPr>
                <p:ph type="body" idx="1"/>
              </p:nvPr>
            </p:nvSpPr>
            <p:spPr>
              <a:xfrm>
                <a:off x="320040" y="1210698"/>
                <a:ext cx="11432689" cy="4837534"/>
              </a:xfrm>
              <a:prstGeom prst="rect">
                <a:avLst/>
              </a:prstGeom>
              <a:blipFill>
                <a:blip r:embed="rId3"/>
                <a:stretch>
                  <a:fillRect l="-373" r="-1067"/>
                </a:stretch>
              </a:blipFill>
              <a:ln>
                <a:noFill/>
              </a:ln>
            </p:spPr>
            <p:txBody>
              <a:bodyPr/>
              <a:lstStyle/>
              <a:p>
                <a:r>
                  <a:rPr lang="en-GB">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1388963" y="526093"/>
            <a:ext cx="9931078" cy="631690"/>
          </a:xfrm>
        </p:spPr>
        <p:txBody>
          <a:bodyPr>
            <a:noAutofit/>
          </a:bodyPr>
          <a:lstStyle/>
          <a:p>
            <a:r>
              <a:rPr lang="cs-CZ" sz="2800" b="1" dirty="0">
                <a:solidFill>
                  <a:srgbClr val="FF0000"/>
                </a:solidFill>
              </a:rPr>
              <a:t>CENY VSTUPŮ</a:t>
            </a:r>
          </a:p>
        </p:txBody>
      </p:sp>
      <p:sp>
        <p:nvSpPr>
          <p:cNvPr id="98" name="Google Shape;98;p14"/>
          <p:cNvSpPr txBox="1">
            <a:spLocks noGrp="1"/>
          </p:cNvSpPr>
          <p:nvPr>
            <p:ph type="body" idx="1"/>
          </p:nvPr>
        </p:nvSpPr>
        <p:spPr>
          <a:xfrm>
            <a:off x="300942" y="1157782"/>
            <a:ext cx="11620982" cy="5277741"/>
          </a:xfrm>
          <a:prstGeom prst="rect">
            <a:avLst/>
          </a:prstGeom>
          <a:noFill/>
          <a:ln>
            <a:noFill/>
          </a:ln>
        </p:spPr>
        <p:txBody>
          <a:bodyPr spcFirstLastPara="1" wrap="square" lIns="91425" tIns="45700" rIns="91425" bIns="45700" anchor="t" anchorCtr="0">
            <a:normAutofit/>
          </a:bodyPr>
          <a:lstStyle/>
          <a:p>
            <a:pPr marL="342900" algn="just">
              <a:lnSpc>
                <a:spcPct val="115000"/>
              </a:lnSpc>
            </a:pPr>
            <a:r>
              <a:rPr lang="pl-PL" sz="2400" b="1" noProof="0" dirty="0">
                <a:solidFill>
                  <a:schemeClr val="tx1"/>
                </a:solidFill>
                <a:effectLst/>
                <a:latin typeface="Times New Roman" panose="02020603050405020304" pitchFamily="18" charset="0"/>
                <a:cs typeface="Times New Roman" panose="02020603050405020304" pitchFamily="18" charset="0"/>
              </a:rPr>
              <a:t>Ve výrobním procesu – toky vstupů.</a:t>
            </a:r>
          </a:p>
          <a:p>
            <a:pPr indent="-457200" algn="just">
              <a:lnSpc>
                <a:spcPct val="115000"/>
              </a:lnSpc>
              <a:buFont typeface="+mj-lt"/>
              <a:buAutoNum type="arabicPeriod"/>
            </a:pP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Cena práce </a:t>
            </a:r>
            <a:r>
              <a:rPr lang="cs-CZ" sz="2400" b="1" noProof="0" dirty="0">
                <a:solidFill>
                  <a:schemeClr val="tx1"/>
                </a:solidFill>
                <a:effectLst/>
                <a:latin typeface="Times New Roman" panose="02020603050405020304" pitchFamily="18" charset="0"/>
                <a:cs typeface="Times New Roman" panose="02020603050405020304" pitchFamily="18" charset="0"/>
              </a:rPr>
              <a:t>= </a:t>
            </a: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mzdová sazba (w): </a:t>
            </a:r>
            <a:r>
              <a:rPr lang="cs-CZ" sz="2400" b="1" noProof="0" dirty="0">
                <a:solidFill>
                  <a:schemeClr val="tx1"/>
                </a:solidFill>
                <a:effectLst/>
                <a:latin typeface="Times New Roman" panose="02020603050405020304" pitchFamily="18" charset="0"/>
                <a:cs typeface="Times New Roman" panose="02020603050405020304" pitchFamily="18" charset="0"/>
              </a:rPr>
              <a:t>peněžní částka za jednu hodinu práce;</a:t>
            </a:r>
          </a:p>
          <a:p>
            <a:pPr indent="-457200" algn="just">
              <a:lnSpc>
                <a:spcPct val="115000"/>
              </a:lnSpc>
              <a:buFont typeface="+mj-lt"/>
              <a:buAutoNum type="arabicPeriod"/>
            </a:pPr>
            <a:r>
              <a:rPr lang="cs-CZ" sz="2400" b="1" noProof="0" dirty="0">
                <a:solidFill>
                  <a:schemeClr val="tx1"/>
                </a:solidFill>
                <a:effectLst/>
                <a:latin typeface="Times New Roman" panose="02020603050405020304" pitchFamily="18" charset="0"/>
                <a:cs typeface="Times New Roman" panose="02020603050405020304" pitchFamily="18" charset="0"/>
              </a:rPr>
              <a:t>Cena kapitálu = </a:t>
            </a: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nájemné (r): </a:t>
            </a:r>
            <a:r>
              <a:rPr lang="cs-CZ" sz="2400" b="1" noProof="0" dirty="0">
                <a:solidFill>
                  <a:schemeClr val="tx1"/>
                </a:solidFill>
                <a:effectLst/>
                <a:latin typeface="Times New Roman" panose="02020603050405020304" pitchFamily="18" charset="0"/>
                <a:cs typeface="Times New Roman" panose="02020603050405020304" pitchFamily="18" charset="0"/>
              </a:rPr>
              <a:t>peněžní částka za jednu hodinu strojového času. </a:t>
            </a:r>
          </a:p>
          <a:p>
            <a:pPr indent="-457200" algn="just">
              <a:lnSpc>
                <a:spcPct val="115000"/>
              </a:lnSpc>
              <a:buFont typeface="Wingdings" panose="05000000000000000000" pitchFamily="2" charset="2"/>
              <a:buChar char="Ø"/>
            </a:pP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Cenu kapitálu </a:t>
            </a:r>
            <a:r>
              <a:rPr lang="cs-CZ" sz="2400" b="1" noProof="0" dirty="0">
                <a:solidFill>
                  <a:schemeClr val="tx1"/>
                </a:solidFill>
                <a:effectLst/>
                <a:latin typeface="Times New Roman" panose="02020603050405020304" pitchFamily="18" charset="0"/>
                <a:cs typeface="Times New Roman" panose="02020603050405020304" pitchFamily="18" charset="0"/>
              </a:rPr>
              <a:t>– firma porovnává s úrokem, který by mohla získat z peněžních prostředků vynaložených na nákup kapitálového statku v případě, že by je vložila do banky. </a:t>
            </a:r>
          </a:p>
          <a:p>
            <a:pPr indent="-457200" algn="just">
              <a:lnSpc>
                <a:spcPct val="115000"/>
              </a:lnSpc>
              <a:buFont typeface="Wingdings" panose="05000000000000000000" pitchFamily="2" charset="2"/>
              <a:buChar char="Ø"/>
            </a:pP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Úrok = alternativní náklad vlastnictví kapitálového statku.</a:t>
            </a:r>
          </a:p>
          <a:p>
            <a:pPr indent="-457200" algn="just">
              <a:lnSpc>
                <a:spcPct val="115000"/>
              </a:lnSpc>
              <a:buFont typeface="Wingdings" panose="05000000000000000000" pitchFamily="2" charset="2"/>
              <a:buChar char="Ø"/>
            </a:pPr>
            <a:endParaRPr lang="cs-CZ" sz="2400" b="1" dirty="0">
              <a:solidFill>
                <a:schemeClr val="tx1"/>
              </a:solidFill>
              <a:highlight>
                <a:srgbClr val="FFFF00"/>
              </a:highlight>
              <a:latin typeface="Times New Roman" panose="02020603050405020304" pitchFamily="18" charset="0"/>
              <a:cs typeface="Times New Roman" panose="02020603050405020304" pitchFamily="18" charset="0"/>
            </a:endParaRPr>
          </a:p>
          <a:p>
            <a:pPr indent="-457200" algn="just">
              <a:lnSpc>
                <a:spcPct val="115000"/>
              </a:lnSpc>
              <a:buFont typeface="Wingdings" panose="05000000000000000000" pitchFamily="2" charset="2"/>
              <a:buChar char="ü"/>
            </a:pP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Zapuštěné náklady (</a:t>
            </a:r>
            <a:r>
              <a:rPr lang="cs-CZ" sz="2400" b="1" noProof="0" dirty="0" err="1">
                <a:solidFill>
                  <a:schemeClr val="tx1"/>
                </a:solidFill>
                <a:effectLst/>
                <a:highlight>
                  <a:srgbClr val="FFFF00"/>
                </a:highlight>
                <a:latin typeface="Times New Roman" panose="02020603050405020304" pitchFamily="18" charset="0"/>
                <a:cs typeface="Times New Roman" panose="02020603050405020304" pitchFamily="18" charset="0"/>
              </a:rPr>
              <a:t>Sunk</a:t>
            </a: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 </a:t>
            </a:r>
            <a:r>
              <a:rPr lang="cs-CZ" sz="2400" b="1" noProof="0" dirty="0" err="1">
                <a:solidFill>
                  <a:schemeClr val="tx1"/>
                </a:solidFill>
                <a:effectLst/>
                <a:highlight>
                  <a:srgbClr val="FFFF00"/>
                </a:highlight>
                <a:latin typeface="Times New Roman" panose="02020603050405020304" pitchFamily="18" charset="0"/>
                <a:cs typeface="Times New Roman" panose="02020603050405020304" pitchFamily="18" charset="0"/>
              </a:rPr>
              <a:t>Costs</a:t>
            </a: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 </a:t>
            </a:r>
            <a:r>
              <a:rPr lang="cs-CZ" sz="2400" b="1" noProof="0" dirty="0">
                <a:solidFill>
                  <a:schemeClr val="tx1"/>
                </a:solidFill>
                <a:effectLst/>
                <a:latin typeface="Times New Roman" panose="02020603050405020304" pitchFamily="18" charset="0"/>
                <a:cs typeface="Times New Roman" panose="02020603050405020304" pitchFamily="18" charset="0"/>
              </a:rPr>
              <a:t>výdaje, které již nelze získat zpě</a:t>
            </a: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t =&gt; alternativní náklady – nulové.</a:t>
            </a:r>
          </a:p>
          <a:p>
            <a:pPr indent="-457200" algn="just">
              <a:lnSpc>
                <a:spcPct val="115000"/>
              </a:lnSpc>
              <a:buFont typeface="Wingdings" panose="05000000000000000000" pitchFamily="2" charset="2"/>
              <a:buChar char="ü"/>
            </a:pPr>
            <a:endPar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0" y="742951"/>
            <a:ext cx="7966710" cy="801861"/>
          </a:xfrm>
        </p:spPr>
        <p:txBody>
          <a:bodyPr>
            <a:noAutofit/>
          </a:bodyPr>
          <a:lstStyle/>
          <a:p>
            <a:r>
              <a:rPr lang="pl-PL" sz="3200" b="1" dirty="0">
                <a:solidFill>
                  <a:srgbClr val="FF0000"/>
                </a:solidFill>
              </a:rPr>
              <a:t>Vliv změny cen vstupů na náklady firmy</a:t>
            </a:r>
          </a:p>
        </p:txBody>
      </p:sp>
      <p:sp>
        <p:nvSpPr>
          <p:cNvPr id="98" name="Google Shape;98;p14"/>
          <p:cNvSpPr txBox="1">
            <a:spLocks noGrp="1"/>
          </p:cNvSpPr>
          <p:nvPr>
            <p:ph type="body" idx="1"/>
          </p:nvPr>
        </p:nvSpPr>
        <p:spPr>
          <a:xfrm>
            <a:off x="320040" y="1544812"/>
            <a:ext cx="11499925" cy="4503420"/>
          </a:xfrm>
          <a:prstGeom prst="rect">
            <a:avLst/>
          </a:prstGeom>
          <a:noFill/>
          <a:ln>
            <a:noFill/>
          </a:ln>
        </p:spPr>
        <p:txBody>
          <a:bodyPr spcFirstLastPara="1" wrap="square" lIns="91425" tIns="45700" rIns="91425" bIns="45700" anchor="t" anchorCtr="0">
            <a:normAutofit/>
          </a:bodyPr>
          <a:lstStyle/>
          <a:p>
            <a:pPr marL="342900" algn="just">
              <a:lnSpc>
                <a:spcPct val="115000"/>
              </a:lnSpc>
              <a:buFont typeface="Wingdings" panose="05000000000000000000" pitchFamily="2" charset="2"/>
              <a:buChar char="§"/>
            </a:pPr>
            <a:r>
              <a:rPr lang="cs-CZ" sz="2800" b="1" dirty="0">
                <a:solidFill>
                  <a:schemeClr val="tx1"/>
                </a:solidFill>
                <a:latin typeface="Times New Roman" panose="02020603050405020304" pitchFamily="18" charset="0"/>
                <a:cs typeface="Times New Roman" panose="02020603050405020304" pitchFamily="18" charset="0"/>
              </a:rPr>
              <a:t>Změna ceny pouze jednoho ze vstupů: </a:t>
            </a:r>
          </a:p>
          <a:p>
            <a:pPr marL="342900" algn="just">
              <a:lnSpc>
                <a:spcPct val="115000"/>
              </a:lnSpc>
              <a:buFont typeface="Wingdings" panose="05000000000000000000" pitchFamily="2" charset="2"/>
              <a:buChar char="Ø"/>
            </a:pPr>
            <a:r>
              <a:rPr lang="cs-CZ" sz="2800" b="1" dirty="0">
                <a:solidFill>
                  <a:schemeClr val="tx1"/>
                </a:solidFill>
                <a:latin typeface="Times New Roman" panose="02020603050405020304" pitchFamily="18" charset="0"/>
                <a:cs typeface="Times New Roman" panose="02020603050405020304" pitchFamily="18" charset="0"/>
              </a:rPr>
              <a:t>změna poměru cen vstupů </a:t>
            </a:r>
            <a:r>
              <a:rPr lang="cs-CZ" sz="2800" b="1" dirty="0">
                <a:solidFill>
                  <a:schemeClr val="tx1"/>
                </a:solidFill>
                <a:highlight>
                  <a:srgbClr val="FFFF00"/>
                </a:highlight>
                <a:latin typeface="Times New Roman" panose="02020603050405020304" pitchFamily="18" charset="0"/>
                <a:cs typeface="Times New Roman" panose="02020603050405020304" pitchFamily="18" charset="0"/>
              </a:rPr>
              <a:t>w/r:</a:t>
            </a:r>
            <a:r>
              <a:rPr lang="cs-CZ" sz="2800" b="1" dirty="0">
                <a:solidFill>
                  <a:schemeClr val="tx1"/>
                </a:solidFill>
                <a:latin typeface="Times New Roman" panose="02020603050405020304" pitchFamily="18" charset="0"/>
                <a:cs typeface="Times New Roman" panose="02020603050405020304" pitchFamily="18" charset="0"/>
              </a:rPr>
              <a:t> vliv na kombinaci práce a kapitálu minimalizující náklady firmy =&gt; </a:t>
            </a:r>
            <a:r>
              <a:rPr lang="cs-CZ" sz="2800" b="1" dirty="0">
                <a:solidFill>
                  <a:srgbClr val="FF0000"/>
                </a:solidFill>
                <a:latin typeface="Times New Roman" panose="02020603050405020304" pitchFamily="18" charset="0"/>
                <a:cs typeface="Times New Roman" panose="02020603050405020304" pitchFamily="18" charset="0"/>
              </a:rPr>
              <a:t>změna průběhu křivky růstu výstupu</a:t>
            </a:r>
            <a:r>
              <a:rPr lang="cs-CZ" sz="2800" b="1" dirty="0">
                <a:solidFill>
                  <a:schemeClr val="tx1"/>
                </a:solidFill>
                <a:latin typeface="Times New Roman" panose="02020603050405020304" pitchFamily="18" charset="0"/>
                <a:cs typeface="Times New Roman" panose="02020603050405020304" pitchFamily="18" charset="0"/>
              </a:rPr>
              <a:t>. </a:t>
            </a:r>
          </a:p>
          <a:p>
            <a:pPr marL="342900" algn="just">
              <a:lnSpc>
                <a:spcPct val="115000"/>
              </a:lnSpc>
              <a:buFont typeface="Wingdings" panose="05000000000000000000" pitchFamily="2" charset="2"/>
              <a:buChar char="§"/>
            </a:pPr>
            <a:r>
              <a:rPr lang="cs-CZ" sz="2800" b="1" dirty="0">
                <a:solidFill>
                  <a:schemeClr val="tx1"/>
                </a:solidFill>
                <a:latin typeface="Times New Roman" panose="02020603050405020304" pitchFamily="18" charset="0"/>
                <a:cs typeface="Times New Roman" panose="02020603050405020304" pitchFamily="18" charset="0"/>
              </a:rPr>
              <a:t>Předpoklad: firma vyrábí daný výstup s minimálními náklady =&gt; růst ceny jednoho ze vstupů </a:t>
            </a:r>
            <a:r>
              <a:rPr lang="cs-CZ" sz="2800" b="1" dirty="0">
                <a:solidFill>
                  <a:srgbClr val="FF0000"/>
                </a:solidFill>
                <a:latin typeface="Times New Roman" panose="02020603050405020304" pitchFamily="18" charset="0"/>
                <a:cs typeface="Times New Roman" panose="02020603050405020304" pitchFamily="18" charset="0"/>
              </a:rPr>
              <a:t>způsobí zvýšení TC jakéhokoliv objemu výstupu </a:t>
            </a:r>
            <a:r>
              <a:rPr lang="cs-CZ" sz="2800" b="1" dirty="0">
                <a:solidFill>
                  <a:schemeClr val="tx1"/>
                </a:solidFill>
                <a:latin typeface="Times New Roman" panose="02020603050405020304" pitchFamily="18" charset="0"/>
                <a:cs typeface="Times New Roman" panose="02020603050405020304" pitchFamily="18" charset="0"/>
              </a:rPr>
              <a:t>(krajní případ – nedojde ke změně TC).</a:t>
            </a:r>
          </a:p>
          <a:p>
            <a:pPr marL="342900" algn="just">
              <a:lnSpc>
                <a:spcPct val="115000"/>
              </a:lnSpc>
              <a:buFont typeface="Wingdings" panose="05000000000000000000" pitchFamily="2" charset="2"/>
              <a:buChar char="§"/>
            </a:pPr>
            <a:endParaRPr lang="cs-CZ" sz="2800" b="1" dirty="0">
              <a:solidFill>
                <a:schemeClr val="tx1"/>
              </a:solidFill>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
            </a:pPr>
            <a:r>
              <a:rPr lang="cs-CZ" sz="2800" b="1" dirty="0">
                <a:solidFill>
                  <a:schemeClr val="tx1"/>
                </a:solidFill>
                <a:latin typeface="Times New Roman" panose="02020603050405020304" pitchFamily="18" charset="0"/>
                <a:cs typeface="Times New Roman" panose="02020603050405020304" pitchFamily="18" charset="0"/>
              </a:rPr>
              <a:t> Není méněcenný vstup =&gt; růst ceny vstupu znamená zvýšení MC.</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3905250" y="260458"/>
            <a:ext cx="7966710" cy="801861"/>
          </a:xfrm>
        </p:spPr>
        <p:txBody>
          <a:bodyPr>
            <a:noAutofit/>
          </a:bodyPr>
          <a:lstStyle/>
          <a:p>
            <a:r>
              <a:rPr lang="pl-PL" sz="2400" b="1" dirty="0">
                <a:solidFill>
                  <a:srgbClr val="FF0000"/>
                </a:solidFill>
              </a:rPr>
              <a:t>Vliv změny cen vstupů na náklady firmy</a:t>
            </a:r>
          </a:p>
        </p:txBody>
      </p:sp>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320040" y="1062319"/>
                <a:ext cx="11681460" cy="5163669"/>
              </a:xfrm>
              <a:prstGeom prst="rect">
                <a:avLst/>
              </a:prstGeom>
              <a:noFill/>
              <a:ln>
                <a:noFill/>
              </a:ln>
            </p:spPr>
            <p:txBody>
              <a:bodyPr spcFirstLastPara="1" wrap="square" lIns="91425" tIns="45700" rIns="91425" bIns="45700" anchor="t" anchorCtr="0">
                <a:normAutofit fontScale="92500"/>
              </a:bodyPr>
              <a:lstStyle/>
              <a:p>
                <a:pPr marL="342900" algn="just">
                  <a:lnSpc>
                    <a:spcPct val="115000"/>
                  </a:lnSpc>
                  <a:buFont typeface="Wingdings" panose="05000000000000000000" pitchFamily="2" charset="2"/>
                  <a:buChar char="§"/>
                </a:pPr>
                <a:r>
                  <a:rPr lang="cs-CZ" sz="2400" b="1" dirty="0">
                    <a:solidFill>
                      <a:schemeClr val="tx1"/>
                    </a:solidFill>
                    <a:latin typeface="Times New Roman" panose="02020603050405020304" pitchFamily="18" charset="0"/>
                    <a:cs typeface="Times New Roman" panose="02020603050405020304" pitchFamily="18" charset="0"/>
                  </a:rPr>
                  <a:t>Vliv změny poměru cen vstupů (w/r) na poměr jejich používaných množství (K/L) při výrobě konstantního výstupu = podél dané izokvanty. </a:t>
                </a:r>
              </a:p>
              <a:p>
                <a:pPr marL="0" indent="0" algn="just">
                  <a:lnSpc>
                    <a:spcPct val="115000"/>
                  </a:lnSpc>
                  <a:buNone/>
                </a:pPr>
                <a14:m>
                  <m:oMathPara xmlns:m="http://schemas.openxmlformats.org/officeDocument/2006/math">
                    <m:oMathParaPr>
                      <m:jc m:val="center"/>
                    </m:oMathParaPr>
                    <m:oMath xmlns:m="http://schemas.openxmlformats.org/officeDocument/2006/math">
                      <m:f>
                        <m:fPr>
                          <m:ctrlPr>
                            <a:rPr lang="cs-CZ" sz="2400" b="1" i="1" smtClean="0">
                              <a:solidFill>
                                <a:schemeClr val="tx1"/>
                              </a:solidFill>
                              <a:latin typeface="Cambria Math" panose="02040503050406030204" pitchFamily="18" charset="0"/>
                              <a:cs typeface="Times New Roman" panose="02020603050405020304" pitchFamily="18" charset="0"/>
                            </a:rPr>
                          </m:ctrlPr>
                        </m:fPr>
                        <m:num>
                          <m:r>
                            <a:rPr lang="cs-CZ" sz="2400" b="1" i="1" smtClean="0">
                              <a:solidFill>
                                <a:schemeClr val="tx1"/>
                              </a:solidFill>
                              <a:latin typeface="Cambria Math" panose="02040503050406030204" pitchFamily="18" charset="0"/>
                              <a:cs typeface="Times New Roman" panose="02020603050405020304" pitchFamily="18" charset="0"/>
                            </a:rPr>
                            <m:t>𝒅</m:t>
                          </m:r>
                          <m:d>
                            <m:dPr>
                              <m:ctrlPr>
                                <a:rPr lang="cs-CZ" sz="2400" b="1" i="1" smtClean="0">
                                  <a:solidFill>
                                    <a:schemeClr val="tx1"/>
                                  </a:solidFill>
                                  <a:latin typeface="Cambria Math" panose="02040503050406030204" pitchFamily="18" charset="0"/>
                                  <a:cs typeface="Times New Roman" panose="02020603050405020304" pitchFamily="18" charset="0"/>
                                </a:rPr>
                              </m:ctrlPr>
                            </m:dPr>
                            <m:e>
                              <m:f>
                                <m:fPr>
                                  <m:ctrlPr>
                                    <a:rPr lang="cs-CZ" sz="2400" b="1" i="1" smtClean="0">
                                      <a:solidFill>
                                        <a:schemeClr val="tx1"/>
                                      </a:solidFill>
                                      <a:latin typeface="Cambria Math" panose="02040503050406030204" pitchFamily="18" charset="0"/>
                                      <a:cs typeface="Times New Roman" panose="02020603050405020304" pitchFamily="18" charset="0"/>
                                    </a:rPr>
                                  </m:ctrlPr>
                                </m:fPr>
                                <m:num>
                                  <m:r>
                                    <a:rPr lang="cs-CZ" sz="2400" b="1" i="1" smtClean="0">
                                      <a:solidFill>
                                        <a:schemeClr val="tx1"/>
                                      </a:solidFill>
                                      <a:latin typeface="Cambria Math" panose="02040503050406030204" pitchFamily="18" charset="0"/>
                                      <a:cs typeface="Times New Roman" panose="02020603050405020304" pitchFamily="18" charset="0"/>
                                    </a:rPr>
                                    <m:t>𝑲</m:t>
                                  </m:r>
                                </m:num>
                                <m:den>
                                  <m:r>
                                    <a:rPr lang="cs-CZ" sz="2400" b="1" i="1" smtClean="0">
                                      <a:solidFill>
                                        <a:schemeClr val="tx1"/>
                                      </a:solidFill>
                                      <a:latin typeface="Cambria Math" panose="02040503050406030204" pitchFamily="18" charset="0"/>
                                      <a:cs typeface="Times New Roman" panose="02020603050405020304" pitchFamily="18" charset="0"/>
                                    </a:rPr>
                                    <m:t>𝑳</m:t>
                                  </m:r>
                                </m:den>
                              </m:f>
                            </m:e>
                          </m:d>
                        </m:num>
                        <m:den>
                          <m:r>
                            <a:rPr lang="cs-CZ" sz="2400" b="1" i="1">
                              <a:solidFill>
                                <a:schemeClr val="tx1"/>
                              </a:solidFill>
                              <a:latin typeface="Cambria Math" panose="02040503050406030204" pitchFamily="18" charset="0"/>
                              <a:cs typeface="Times New Roman" panose="02020603050405020304" pitchFamily="18" charset="0"/>
                            </a:rPr>
                            <m:t>𝒅</m:t>
                          </m:r>
                          <m:d>
                            <m:dPr>
                              <m:ctrlPr>
                                <a:rPr lang="cs-CZ" sz="2400" b="1" i="1">
                                  <a:solidFill>
                                    <a:schemeClr val="tx1"/>
                                  </a:solidFill>
                                  <a:latin typeface="Cambria Math" panose="02040503050406030204" pitchFamily="18" charset="0"/>
                                  <a:cs typeface="Times New Roman" panose="02020603050405020304" pitchFamily="18" charset="0"/>
                                </a:rPr>
                              </m:ctrlPr>
                            </m:dPr>
                            <m:e>
                              <m:f>
                                <m:fPr>
                                  <m:ctrlPr>
                                    <a:rPr lang="cs-CZ" sz="2400" b="1" i="1">
                                      <a:solidFill>
                                        <a:schemeClr val="tx1"/>
                                      </a:solidFill>
                                      <a:latin typeface="Cambria Math" panose="02040503050406030204" pitchFamily="18" charset="0"/>
                                      <a:cs typeface="Times New Roman" panose="02020603050405020304" pitchFamily="18" charset="0"/>
                                    </a:rPr>
                                  </m:ctrlPr>
                                </m:fPr>
                                <m:num>
                                  <m:r>
                                    <a:rPr lang="cs-CZ" sz="2400" b="1" i="1" smtClean="0">
                                      <a:solidFill>
                                        <a:schemeClr val="tx1"/>
                                      </a:solidFill>
                                      <a:latin typeface="Cambria Math" panose="02040503050406030204" pitchFamily="18" charset="0"/>
                                      <a:cs typeface="Times New Roman" panose="02020603050405020304" pitchFamily="18" charset="0"/>
                                    </a:rPr>
                                    <m:t>𝒘</m:t>
                                  </m:r>
                                </m:num>
                                <m:den>
                                  <m:r>
                                    <a:rPr lang="cs-CZ" sz="2400" b="1" i="1" smtClean="0">
                                      <a:solidFill>
                                        <a:schemeClr val="tx1"/>
                                      </a:solidFill>
                                      <a:latin typeface="Cambria Math" panose="02040503050406030204" pitchFamily="18" charset="0"/>
                                      <a:cs typeface="Times New Roman" panose="02020603050405020304" pitchFamily="18" charset="0"/>
                                    </a:rPr>
                                    <m:t>𝒓</m:t>
                                  </m:r>
                                </m:den>
                              </m:f>
                            </m:e>
                          </m:d>
                        </m:den>
                      </m:f>
                    </m:oMath>
                  </m:oMathPara>
                </a14:m>
                <a:endParaRPr lang="cs-CZ" sz="2400" b="1" dirty="0">
                  <a:solidFill>
                    <a:schemeClr val="tx1"/>
                  </a:solidFill>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
                </a:pPr>
                <a:endParaRPr lang="cs-CZ" sz="2400" b="1" dirty="0">
                  <a:solidFill>
                    <a:schemeClr val="tx1"/>
                  </a:solidFill>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
                </a:pPr>
                <a:r>
                  <a:rPr lang="cs-CZ" sz="2400" b="1" dirty="0">
                    <a:solidFill>
                      <a:schemeClr val="tx1"/>
                    </a:solidFill>
                    <a:latin typeface="Times New Roman" panose="02020603050405020304" pitchFamily="18" charset="0"/>
                    <a:cs typeface="Times New Roman" panose="02020603050405020304" pitchFamily="18" charset="0"/>
                  </a:rPr>
                  <a:t>Vyjádříme jako podíl procentních změn čitatele a jmenovatele: </a:t>
                </a:r>
                <a14:m>
                  <m:oMath xmlns:m="http://schemas.openxmlformats.org/officeDocument/2006/math">
                    <m:f>
                      <m:fPr>
                        <m:ctrlPr>
                          <a:rPr lang="cs-CZ" sz="3000" b="1" i="1" smtClean="0">
                            <a:solidFill>
                              <a:schemeClr val="tx1"/>
                            </a:solidFill>
                            <a:latin typeface="Cambria Math" panose="02040503050406030204" pitchFamily="18" charset="0"/>
                            <a:cs typeface="Times New Roman" panose="02020603050405020304" pitchFamily="18" charset="0"/>
                          </a:rPr>
                        </m:ctrlPr>
                      </m:fPr>
                      <m:num>
                        <m:r>
                          <a:rPr lang="cs-CZ" sz="3000" b="1" i="1" smtClean="0">
                            <a:solidFill>
                              <a:schemeClr val="tx1"/>
                            </a:solidFill>
                            <a:latin typeface="Cambria Math" panose="02040503050406030204" pitchFamily="18" charset="0"/>
                            <a:cs typeface="Times New Roman" panose="02020603050405020304" pitchFamily="18" charset="0"/>
                          </a:rPr>
                          <m:t>𝒅</m:t>
                        </m:r>
                        <m:d>
                          <m:dPr>
                            <m:ctrlPr>
                              <a:rPr lang="cs-CZ" sz="3000" b="1" i="1" smtClean="0">
                                <a:solidFill>
                                  <a:schemeClr val="tx1"/>
                                </a:solidFill>
                                <a:latin typeface="Cambria Math" panose="02040503050406030204" pitchFamily="18" charset="0"/>
                                <a:cs typeface="Times New Roman" panose="02020603050405020304" pitchFamily="18" charset="0"/>
                              </a:rPr>
                            </m:ctrlPr>
                          </m:dPr>
                          <m:e>
                            <m:f>
                              <m:fPr>
                                <m:ctrlPr>
                                  <a:rPr lang="cs-CZ" sz="3000" b="1" i="1" smtClean="0">
                                    <a:solidFill>
                                      <a:schemeClr val="tx1"/>
                                    </a:solidFill>
                                    <a:latin typeface="Cambria Math" panose="02040503050406030204" pitchFamily="18" charset="0"/>
                                    <a:cs typeface="Times New Roman" panose="02020603050405020304" pitchFamily="18" charset="0"/>
                                  </a:rPr>
                                </m:ctrlPr>
                              </m:fPr>
                              <m:num>
                                <m:r>
                                  <a:rPr lang="cs-CZ" sz="3000" b="1" i="1" smtClean="0">
                                    <a:solidFill>
                                      <a:schemeClr val="tx1"/>
                                    </a:solidFill>
                                    <a:latin typeface="Cambria Math" panose="02040503050406030204" pitchFamily="18" charset="0"/>
                                    <a:cs typeface="Times New Roman" panose="02020603050405020304" pitchFamily="18" charset="0"/>
                                  </a:rPr>
                                  <m:t>𝑲</m:t>
                                </m:r>
                              </m:num>
                              <m:den>
                                <m:r>
                                  <a:rPr lang="cs-CZ" sz="3000" b="1" i="1" smtClean="0">
                                    <a:solidFill>
                                      <a:schemeClr val="tx1"/>
                                    </a:solidFill>
                                    <a:latin typeface="Cambria Math" panose="02040503050406030204" pitchFamily="18" charset="0"/>
                                    <a:cs typeface="Times New Roman" panose="02020603050405020304" pitchFamily="18" charset="0"/>
                                  </a:rPr>
                                  <m:t>𝑳</m:t>
                                </m:r>
                              </m:den>
                            </m:f>
                          </m:e>
                        </m:d>
                      </m:num>
                      <m:den>
                        <m:r>
                          <a:rPr lang="cs-CZ" sz="3000" b="1" i="1">
                            <a:solidFill>
                              <a:schemeClr val="tx1"/>
                            </a:solidFill>
                            <a:latin typeface="Cambria Math" panose="02040503050406030204" pitchFamily="18" charset="0"/>
                            <a:cs typeface="Times New Roman" panose="02020603050405020304" pitchFamily="18" charset="0"/>
                          </a:rPr>
                          <m:t>𝒅</m:t>
                        </m:r>
                        <m:d>
                          <m:dPr>
                            <m:ctrlPr>
                              <a:rPr lang="cs-CZ" sz="3000" b="1" i="1">
                                <a:solidFill>
                                  <a:schemeClr val="tx1"/>
                                </a:solidFill>
                                <a:latin typeface="Cambria Math" panose="02040503050406030204" pitchFamily="18" charset="0"/>
                                <a:cs typeface="Times New Roman" panose="02020603050405020304" pitchFamily="18" charset="0"/>
                              </a:rPr>
                            </m:ctrlPr>
                          </m:dPr>
                          <m:e>
                            <m:f>
                              <m:fPr>
                                <m:ctrlPr>
                                  <a:rPr lang="cs-CZ" sz="3000" b="1" i="1">
                                    <a:solidFill>
                                      <a:schemeClr val="tx1"/>
                                    </a:solidFill>
                                    <a:latin typeface="Cambria Math" panose="02040503050406030204" pitchFamily="18" charset="0"/>
                                    <a:cs typeface="Times New Roman" panose="02020603050405020304" pitchFamily="18" charset="0"/>
                                  </a:rPr>
                                </m:ctrlPr>
                              </m:fPr>
                              <m:num>
                                <m:r>
                                  <a:rPr lang="cs-CZ" sz="3000" b="1" i="1" smtClean="0">
                                    <a:solidFill>
                                      <a:schemeClr val="tx1"/>
                                    </a:solidFill>
                                    <a:latin typeface="Cambria Math" panose="02040503050406030204" pitchFamily="18" charset="0"/>
                                    <a:cs typeface="Times New Roman" panose="02020603050405020304" pitchFamily="18" charset="0"/>
                                  </a:rPr>
                                  <m:t>𝒘</m:t>
                                </m:r>
                              </m:num>
                              <m:den>
                                <m:r>
                                  <a:rPr lang="cs-CZ" sz="3000" b="1" i="1" smtClean="0">
                                    <a:solidFill>
                                      <a:schemeClr val="tx1"/>
                                    </a:solidFill>
                                    <a:latin typeface="Cambria Math" panose="02040503050406030204" pitchFamily="18" charset="0"/>
                                    <a:cs typeface="Times New Roman" panose="02020603050405020304" pitchFamily="18" charset="0"/>
                                  </a:rPr>
                                  <m:t>𝒓</m:t>
                                </m:r>
                              </m:den>
                            </m:f>
                          </m:e>
                        </m:d>
                      </m:den>
                    </m:f>
                    <m:r>
                      <a:rPr lang="cs-CZ" sz="3000" b="1" i="1" smtClean="0">
                        <a:solidFill>
                          <a:schemeClr val="tx1"/>
                        </a:solidFill>
                        <a:latin typeface="Cambria Math" panose="02040503050406030204" pitchFamily="18" charset="0"/>
                        <a:cs typeface="Times New Roman" panose="02020603050405020304" pitchFamily="18" charset="0"/>
                      </a:rPr>
                      <m:t>.</m:t>
                    </m:r>
                  </m:oMath>
                </a14:m>
                <a:r>
                  <a:rPr lang="cs-CZ" sz="3000" b="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cs-CZ" sz="3000" b="1" i="1">
                            <a:solidFill>
                              <a:schemeClr val="tx1"/>
                            </a:solidFill>
                            <a:latin typeface="Cambria Math" panose="02040503050406030204" pitchFamily="18" charset="0"/>
                            <a:cs typeface="Times New Roman" panose="02020603050405020304" pitchFamily="18" charset="0"/>
                          </a:rPr>
                        </m:ctrlPr>
                      </m:fPr>
                      <m:num>
                        <m:d>
                          <m:dPr>
                            <m:ctrlPr>
                              <a:rPr lang="cs-CZ" sz="3000" b="1" i="1">
                                <a:solidFill>
                                  <a:schemeClr val="tx1"/>
                                </a:solidFill>
                                <a:latin typeface="Cambria Math" panose="02040503050406030204" pitchFamily="18" charset="0"/>
                                <a:cs typeface="Times New Roman" panose="02020603050405020304" pitchFamily="18" charset="0"/>
                              </a:rPr>
                            </m:ctrlPr>
                          </m:dPr>
                          <m:e>
                            <m:f>
                              <m:fPr>
                                <m:ctrlPr>
                                  <a:rPr lang="cs-CZ" sz="3000" b="1" i="1">
                                    <a:solidFill>
                                      <a:schemeClr val="tx1"/>
                                    </a:solidFill>
                                    <a:latin typeface="Cambria Math" panose="02040503050406030204" pitchFamily="18" charset="0"/>
                                    <a:cs typeface="Times New Roman" panose="02020603050405020304" pitchFamily="18" charset="0"/>
                                  </a:rPr>
                                </m:ctrlPr>
                              </m:fPr>
                              <m:num>
                                <m:r>
                                  <a:rPr lang="cs-CZ" sz="3000" b="1" i="1" smtClean="0">
                                    <a:solidFill>
                                      <a:schemeClr val="tx1"/>
                                    </a:solidFill>
                                    <a:latin typeface="Cambria Math" panose="02040503050406030204" pitchFamily="18" charset="0"/>
                                    <a:cs typeface="Times New Roman" panose="02020603050405020304" pitchFamily="18" charset="0"/>
                                  </a:rPr>
                                  <m:t>𝒘</m:t>
                                </m:r>
                              </m:num>
                              <m:den>
                                <m:r>
                                  <a:rPr lang="cs-CZ" sz="3000" b="1" i="1" smtClean="0">
                                    <a:solidFill>
                                      <a:schemeClr val="tx1"/>
                                    </a:solidFill>
                                    <a:latin typeface="Cambria Math" panose="02040503050406030204" pitchFamily="18" charset="0"/>
                                    <a:cs typeface="Times New Roman" panose="02020603050405020304" pitchFamily="18" charset="0"/>
                                  </a:rPr>
                                  <m:t>𝒓</m:t>
                                </m:r>
                              </m:den>
                            </m:f>
                          </m:e>
                        </m:d>
                      </m:num>
                      <m:den>
                        <m:d>
                          <m:dPr>
                            <m:ctrlPr>
                              <a:rPr lang="cs-CZ" sz="3000" b="1" i="1">
                                <a:solidFill>
                                  <a:schemeClr val="tx1"/>
                                </a:solidFill>
                                <a:latin typeface="Cambria Math" panose="02040503050406030204" pitchFamily="18" charset="0"/>
                                <a:cs typeface="Times New Roman" panose="02020603050405020304" pitchFamily="18" charset="0"/>
                              </a:rPr>
                            </m:ctrlPr>
                          </m:dPr>
                          <m:e>
                            <m:f>
                              <m:fPr>
                                <m:ctrlPr>
                                  <a:rPr lang="cs-CZ" sz="3000" b="1" i="1">
                                    <a:solidFill>
                                      <a:schemeClr val="tx1"/>
                                    </a:solidFill>
                                    <a:latin typeface="Cambria Math" panose="02040503050406030204" pitchFamily="18" charset="0"/>
                                    <a:cs typeface="Times New Roman" panose="02020603050405020304" pitchFamily="18" charset="0"/>
                                  </a:rPr>
                                </m:ctrlPr>
                              </m:fPr>
                              <m:num>
                                <m:r>
                                  <a:rPr lang="cs-CZ" sz="3000" b="1" i="1" smtClean="0">
                                    <a:solidFill>
                                      <a:schemeClr val="tx1"/>
                                    </a:solidFill>
                                    <a:latin typeface="Cambria Math" panose="02040503050406030204" pitchFamily="18" charset="0"/>
                                    <a:cs typeface="Times New Roman" panose="02020603050405020304" pitchFamily="18" charset="0"/>
                                  </a:rPr>
                                  <m:t>𝑲</m:t>
                                </m:r>
                              </m:num>
                              <m:den>
                                <m:r>
                                  <a:rPr lang="cs-CZ" sz="3000" b="1" i="1" smtClean="0">
                                    <a:solidFill>
                                      <a:schemeClr val="tx1"/>
                                    </a:solidFill>
                                    <a:latin typeface="Cambria Math" panose="02040503050406030204" pitchFamily="18" charset="0"/>
                                    <a:cs typeface="Times New Roman" panose="02020603050405020304" pitchFamily="18" charset="0"/>
                                  </a:rPr>
                                  <m:t>𝑳</m:t>
                                </m:r>
                              </m:den>
                            </m:f>
                          </m:e>
                        </m:d>
                      </m:den>
                    </m:f>
                  </m:oMath>
                </a14:m>
                <a:endParaRPr lang="cs-CZ" sz="2400" b="1" dirty="0">
                  <a:solidFill>
                    <a:schemeClr val="tx1"/>
                  </a:solidFill>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
                </a:pPr>
                <a:r>
                  <a:rPr lang="cs-CZ" sz="2400" b="1" dirty="0">
                    <a:solidFill>
                      <a:schemeClr val="tx1"/>
                    </a:solidFill>
                    <a:latin typeface="Times New Roman" panose="02020603050405020304" pitchFamily="18" charset="0"/>
                    <a:cs typeface="Times New Roman" panose="02020603050405020304" pitchFamily="18" charset="0"/>
                  </a:rPr>
                  <a:t>Podobné elasticitě substituce vstupů: v případě pouze dvou vstupů jsou tyto výrazy identické. </a:t>
                </a:r>
              </a:p>
              <a:p>
                <a:pPr marL="342900" algn="just">
                  <a:lnSpc>
                    <a:spcPct val="115000"/>
                  </a:lnSpc>
                  <a:buFont typeface="Wingdings" panose="05000000000000000000" pitchFamily="2" charset="2"/>
                  <a:buChar char="§"/>
                </a:pPr>
                <a:r>
                  <a:rPr lang="cs-CZ" sz="2400" b="1" dirty="0">
                    <a:solidFill>
                      <a:schemeClr val="tx1"/>
                    </a:solidFill>
                    <a:latin typeface="Times New Roman" panose="02020603050405020304" pitchFamily="18" charset="0"/>
                    <a:cs typeface="Times New Roman" panose="02020603050405020304" pitchFamily="18" charset="0"/>
                  </a:rPr>
                  <a:t>Výhoda elasticity substituce vyjádřené výše – širší použití pro více než dva používané vstupy. </a:t>
                </a:r>
              </a:p>
              <a:p>
                <a:pPr marL="342900" algn="just">
                  <a:lnSpc>
                    <a:spcPct val="115000"/>
                  </a:lnSpc>
                  <a:buFont typeface="Wingdings" panose="05000000000000000000" pitchFamily="2" charset="2"/>
                  <a:buChar char="§"/>
                </a:pPr>
                <a:r>
                  <a:rPr lang="cs-CZ" sz="2400" b="1" dirty="0">
                    <a:solidFill>
                      <a:schemeClr val="tx1"/>
                    </a:solidFill>
                    <a:latin typeface="Times New Roman" panose="02020603050405020304" pitchFamily="18" charset="0"/>
                    <a:cs typeface="Times New Roman" panose="02020603050405020304" pitchFamily="18" charset="0"/>
                  </a:rPr>
                  <a:t>Zobecněním – parciální elasticita substituce (viz. Studijní materiál) .</a:t>
                </a:r>
              </a:p>
            </p:txBody>
          </p:sp>
        </mc:Choice>
        <mc:Fallback xmlns="">
          <p:sp>
            <p:nvSpPr>
              <p:cNvPr id="98" name="Google Shape;98;p14"/>
              <p:cNvSpPr txBox="1">
                <a:spLocks noGrp="1" noRot="1" noChangeAspect="1" noMove="1" noResize="1" noEditPoints="1" noAdjustHandles="1" noChangeArrowheads="1" noChangeShapeType="1" noTextEdit="1"/>
              </p:cNvSpPr>
              <p:nvPr>
                <p:ph type="body" idx="1"/>
              </p:nvPr>
            </p:nvSpPr>
            <p:spPr>
              <a:xfrm>
                <a:off x="320040" y="1062319"/>
                <a:ext cx="11681460" cy="5163669"/>
              </a:xfrm>
              <a:prstGeom prst="rect">
                <a:avLst/>
              </a:prstGeom>
              <a:blipFill>
                <a:blip r:embed="rId3"/>
                <a:stretch>
                  <a:fillRect l="-365" r="-626" b="-1771"/>
                </a:stretch>
              </a:blipFill>
              <a:ln>
                <a:noFill/>
              </a:ln>
            </p:spPr>
            <p:txBody>
              <a:bodyPr/>
              <a:lstStyle/>
              <a:p>
                <a:r>
                  <a:rPr lang="en-GB">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0" y="742951"/>
            <a:ext cx="7966710" cy="801861"/>
          </a:xfrm>
        </p:spPr>
        <p:txBody>
          <a:bodyPr>
            <a:noAutofit/>
          </a:bodyPr>
          <a:lstStyle/>
          <a:p>
            <a:r>
              <a:rPr lang="pl-PL" sz="2800" b="1" dirty="0">
                <a:solidFill>
                  <a:srgbClr val="FF0000"/>
                </a:solidFill>
              </a:rPr>
              <a:t>Vliv změny cen vstupů na náklady firmy</a:t>
            </a:r>
          </a:p>
        </p:txBody>
      </p:sp>
      <p:sp>
        <p:nvSpPr>
          <p:cNvPr id="98" name="Google Shape;98;p14"/>
          <p:cNvSpPr txBox="1">
            <a:spLocks noGrp="1"/>
          </p:cNvSpPr>
          <p:nvPr>
            <p:ph type="body" idx="1"/>
          </p:nvPr>
        </p:nvSpPr>
        <p:spPr>
          <a:xfrm>
            <a:off x="320040" y="1544811"/>
            <a:ext cx="11681460" cy="4570237"/>
          </a:xfrm>
          <a:prstGeom prst="rect">
            <a:avLst/>
          </a:prstGeom>
          <a:noFill/>
          <a:ln>
            <a:noFill/>
          </a:ln>
        </p:spPr>
        <p:txBody>
          <a:bodyPr spcFirstLastPara="1" wrap="square" lIns="91425" tIns="45700" rIns="91425" bIns="45700" anchor="t" anchorCtr="0">
            <a:normAutofit fontScale="92500" lnSpcReduction="10000"/>
          </a:bodyPr>
          <a:lstStyle/>
          <a:p>
            <a:pPr marL="342900" algn="just">
              <a:lnSpc>
                <a:spcPct val="115000"/>
              </a:lnSpc>
              <a:buFont typeface="Wingdings" panose="05000000000000000000" pitchFamily="2" charset="2"/>
              <a:buChar char="§"/>
            </a:pPr>
            <a:r>
              <a:rPr lang="cs-CZ" sz="2800" b="1" dirty="0">
                <a:solidFill>
                  <a:schemeClr val="tx1"/>
                </a:solidFill>
                <a:latin typeface="Times New Roman" panose="02020603050405020304" pitchFamily="18" charset="0"/>
                <a:cs typeface="Times New Roman" panose="02020603050405020304" pitchFamily="18" charset="0"/>
              </a:rPr>
              <a:t>Rozsah posunutí nákladových křivek v důsledku růstu ceny jednoho ze vstupů – determinován zejména dvěma faktory: </a:t>
            </a:r>
          </a:p>
          <a:p>
            <a:pPr indent="-457200" algn="just">
              <a:lnSpc>
                <a:spcPct val="115000"/>
              </a:lnSpc>
              <a:buFont typeface="+mj-lt"/>
              <a:buAutoNum type="alphaLcParenR"/>
            </a:pPr>
            <a:endParaRPr lang="cs-CZ" sz="2800" b="1" dirty="0">
              <a:solidFill>
                <a:schemeClr val="tx1"/>
              </a:solidFill>
              <a:latin typeface="Times New Roman" panose="02020603050405020304" pitchFamily="18" charset="0"/>
              <a:cs typeface="Times New Roman" panose="02020603050405020304" pitchFamily="18" charset="0"/>
            </a:endParaRPr>
          </a:p>
          <a:p>
            <a:pPr indent="-457200" algn="just">
              <a:lnSpc>
                <a:spcPct val="115000"/>
              </a:lnSpc>
              <a:buFont typeface="+mj-lt"/>
              <a:buAutoNum type="alphaLcParenR"/>
            </a:pPr>
            <a:r>
              <a:rPr lang="cs-CZ" sz="2800" b="1" dirty="0">
                <a:solidFill>
                  <a:srgbClr val="FF0000"/>
                </a:solidFill>
                <a:latin typeface="Times New Roman" panose="02020603050405020304" pitchFamily="18" charset="0"/>
                <a:cs typeface="Times New Roman" panose="02020603050405020304" pitchFamily="18" charset="0"/>
              </a:rPr>
              <a:t>RELATIVNÍM VÝZNAMEM DANÉHO VSTUPU VE VÝROBNÍM PROCESU </a:t>
            </a:r>
            <a:r>
              <a:rPr lang="cs-CZ" sz="2800" b="1" dirty="0">
                <a:solidFill>
                  <a:schemeClr val="tx1"/>
                </a:solidFill>
                <a:latin typeface="Times New Roman" panose="02020603050405020304" pitchFamily="18" charset="0"/>
                <a:cs typeface="Times New Roman" panose="02020603050405020304" pitchFamily="18" charset="0"/>
              </a:rPr>
              <a:t>– čím více se náklady na daný vstup podílí na TC, tím výrazněji se zvýší náklady při růstu jeho ceny. </a:t>
            </a:r>
          </a:p>
          <a:p>
            <a:pPr indent="-457200" algn="just">
              <a:lnSpc>
                <a:spcPct val="115000"/>
              </a:lnSpc>
              <a:buFont typeface="+mj-lt"/>
              <a:buAutoNum type="alphaLcParenR"/>
            </a:pPr>
            <a:endParaRPr lang="cs-CZ" sz="2800" b="1" dirty="0">
              <a:solidFill>
                <a:schemeClr val="tx1"/>
              </a:solidFill>
              <a:latin typeface="Times New Roman" panose="02020603050405020304" pitchFamily="18" charset="0"/>
              <a:cs typeface="Times New Roman" panose="02020603050405020304" pitchFamily="18" charset="0"/>
            </a:endParaRPr>
          </a:p>
          <a:p>
            <a:pPr indent="-457200" algn="just">
              <a:lnSpc>
                <a:spcPct val="115000"/>
              </a:lnSpc>
              <a:buFont typeface="+mj-lt"/>
              <a:buAutoNum type="alphaLcParenR"/>
            </a:pPr>
            <a:r>
              <a:rPr lang="cs-CZ" sz="2800" b="1" dirty="0">
                <a:solidFill>
                  <a:srgbClr val="FF0000"/>
                </a:solidFill>
                <a:latin typeface="Times New Roman" panose="02020603050405020304" pitchFamily="18" charset="0"/>
                <a:cs typeface="Times New Roman" panose="02020603050405020304" pitchFamily="18" charset="0"/>
              </a:rPr>
              <a:t>MÍROU VZÁJEMNÉ NAHRADITELNOSTI VSTUPŮ</a:t>
            </a:r>
            <a:r>
              <a:rPr lang="cs-CZ" sz="2800" b="1" dirty="0">
                <a:solidFill>
                  <a:schemeClr val="tx1"/>
                </a:solidFill>
                <a:latin typeface="Times New Roman" panose="02020603050405020304" pitchFamily="18" charset="0"/>
                <a:cs typeface="Times New Roman" panose="02020603050405020304" pitchFamily="18" charset="0"/>
              </a:rPr>
              <a:t> – čím snadněji možno nahradit vstup, jehož cena vzrostla, vstupem, jehož cena se nezměnila, tím méně vzrostou její náklady. </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3577010" y="434051"/>
            <a:ext cx="8426371" cy="631690"/>
          </a:xfrm>
        </p:spPr>
        <p:txBody>
          <a:bodyPr>
            <a:noAutofit/>
          </a:bodyPr>
          <a:lstStyle/>
          <a:p>
            <a:r>
              <a:rPr lang="cs-CZ" sz="28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CELKOVÝ PŘÍJEM FIRMY</a:t>
            </a:r>
            <a:endParaRPr lang="cs-CZ" sz="2800" b="1" dirty="0">
              <a:solidFill>
                <a:srgbClr val="FF0000"/>
              </a:solidFill>
            </a:endParaRPr>
          </a:p>
        </p:txBody>
      </p:sp>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302871" y="1065741"/>
                <a:ext cx="11586258" cy="5072700"/>
              </a:xfrm>
              <a:prstGeom prst="rect">
                <a:avLst/>
              </a:prstGeom>
              <a:noFill/>
              <a:ln>
                <a:noFill/>
              </a:ln>
            </p:spPr>
            <p:txBody>
              <a:bodyPr spcFirstLastPara="1" wrap="square" lIns="91425" tIns="45700" rIns="91425" bIns="45700" anchor="t" anchorCtr="0">
                <a:normAutofit fontScale="92500" lnSpcReduction="10000"/>
              </a:bodyPr>
              <a:lstStyle/>
              <a:p>
                <a:pPr marL="285750" indent="-285750" algn="just">
                  <a:lnSpc>
                    <a:spcPct val="115000"/>
                  </a:lnSpc>
                </a:pPr>
                <a:r>
                  <a:rPr lang="cs-CZ" sz="2400" b="1" i="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Celková peněžní částka, kterou firma získá prodejem svých výrobků. Jeho velikost zjistíme vynásobením ceny za jednotku a prodaného množství:</a:t>
                </a:r>
              </a:p>
              <a:p>
                <a:pPr marL="0" indent="0" algn="ctr">
                  <a:lnSpc>
                    <a:spcPct val="115000"/>
                  </a:lnSpc>
                  <a:buNone/>
                </a:pPr>
                <a14:m>
                  <m:oMathPara xmlns:m="http://schemas.openxmlformats.org/officeDocument/2006/math">
                    <m:oMathParaPr>
                      <m:jc m:val="centerGroup"/>
                    </m:oMathParaPr>
                    <m:oMath xmlns:m="http://schemas.openxmlformats.org/officeDocument/2006/math">
                      <m:r>
                        <a:rPr lang="cs-CZ" sz="2400" b="1" i="1" kern="1200" noProof="0" dirty="0" smtClean="0">
                          <a:solidFill>
                            <a:schemeClr val="tx1"/>
                          </a:solidFill>
                          <a:latin typeface="Cambria Math" panose="02040503050406030204" pitchFamily="18" charset="0"/>
                          <a:ea typeface="Consolas" panose="020B0609020204030204" pitchFamily="49" charset="0"/>
                          <a:cs typeface="Times New Roman" panose="02020603050405020304" pitchFamily="18" charset="0"/>
                        </a:rPr>
                        <m:t>𝑻𝑹</m:t>
                      </m:r>
                      <m:r>
                        <a:rPr lang="cs-CZ" sz="2400" b="1" i="1" kern="1200" noProof="0" dirty="0" smtClean="0">
                          <a:solidFill>
                            <a:schemeClr val="tx1"/>
                          </a:solidFill>
                          <a:latin typeface="Cambria Math" panose="02040503050406030204" pitchFamily="18" charset="0"/>
                          <a:ea typeface="Consolas" panose="020B0609020204030204" pitchFamily="49" charset="0"/>
                          <a:cs typeface="Times New Roman" panose="02020603050405020304" pitchFamily="18" charset="0"/>
                        </a:rPr>
                        <m:t> = </m:t>
                      </m:r>
                      <m:r>
                        <a:rPr lang="cs-CZ" sz="2400" b="1" i="1" kern="1200" noProof="0" dirty="0" smtClean="0">
                          <a:solidFill>
                            <a:schemeClr val="tx1"/>
                          </a:solidFill>
                          <a:latin typeface="Cambria Math" panose="02040503050406030204" pitchFamily="18" charset="0"/>
                          <a:ea typeface="Consolas" panose="020B0609020204030204" pitchFamily="49" charset="0"/>
                          <a:cs typeface="Times New Roman" panose="02020603050405020304" pitchFamily="18" charset="0"/>
                        </a:rPr>
                        <m:t>𝑷</m:t>
                      </m:r>
                      <m:r>
                        <a:rPr lang="cs-CZ" sz="2400" b="1" i="1" kern="1200" noProof="0" dirty="0" smtClean="0">
                          <a:solidFill>
                            <a:schemeClr val="tx1"/>
                          </a:solidFill>
                          <a:latin typeface="Cambria Math" panose="02040503050406030204" pitchFamily="18" charset="0"/>
                          <a:ea typeface="Consolas" panose="020B0609020204030204" pitchFamily="49" charset="0"/>
                          <a:cs typeface="Times New Roman" panose="02020603050405020304" pitchFamily="18" charset="0"/>
                        </a:rPr>
                        <m:t>.</m:t>
                      </m:r>
                      <m:r>
                        <a:rPr lang="cs-CZ" sz="2400" b="1" i="1" kern="1200" noProof="0" dirty="0" smtClean="0">
                          <a:solidFill>
                            <a:schemeClr val="tx1"/>
                          </a:solidFill>
                          <a:latin typeface="Cambria Math" panose="02040503050406030204" pitchFamily="18" charset="0"/>
                          <a:ea typeface="Consolas" panose="020B0609020204030204" pitchFamily="49" charset="0"/>
                          <a:cs typeface="Times New Roman" panose="02020603050405020304" pitchFamily="18" charset="0"/>
                        </a:rPr>
                        <m:t>𝑸</m:t>
                      </m:r>
                    </m:oMath>
                  </m:oMathPara>
                </a14:m>
                <a:endParaRPr lang="cs-CZ" sz="2400" b="1" i="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285750" indent="-285750" algn="just">
                  <a:lnSpc>
                    <a:spcPct val="115000"/>
                  </a:lnSpc>
                </a:pPr>
                <a:r>
                  <a:rPr lang="cs-CZ" sz="2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Příjmy firmy – celkové, průměrné a mezní.</a:t>
                </a:r>
              </a:p>
              <a:p>
                <a:pPr marL="285750" indent="-285750" algn="just">
                  <a:lnSpc>
                    <a:spcPct val="115000"/>
                  </a:lnSpc>
                </a:pPr>
                <a:endParaRPr lang="cs-CZ" sz="2400" b="1" i="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285750" indent="-285750" algn="just">
                  <a:lnSpc>
                    <a:spcPct val="115000"/>
                  </a:lnSpc>
                </a:pPr>
                <a:r>
                  <a:rPr lang="cs-CZ" sz="2400" b="1" i="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Grafické znázornění celkového příjmu – závislé na typu konkurence.</a:t>
                </a:r>
              </a:p>
              <a:p>
                <a:pPr indent="-457200" algn="just">
                  <a:lnSpc>
                    <a:spcPct val="115000"/>
                  </a:lnSpc>
                  <a:buFont typeface="+mj-lt"/>
                  <a:buAutoNum type="arabicPeriod"/>
                </a:pPr>
                <a:r>
                  <a:rPr lang="cs-CZ" sz="24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DOKONALÁ KONKURENCE</a:t>
                </a:r>
                <a:r>
                  <a:rPr lang="cs-CZ" sz="24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firma nemá možnost výši ceny ovlivnit:</a:t>
                </a:r>
              </a:p>
              <a:p>
                <a:pPr marL="342900" algn="just">
                  <a:lnSpc>
                    <a:spcPct val="115000"/>
                  </a:lnSpc>
                  <a:buFont typeface="Wingdings" panose="05000000000000000000" pitchFamily="2" charset="2"/>
                  <a:buChar char="Ø"/>
                </a:pPr>
                <a:r>
                  <a:rPr lang="cs-CZ" sz="24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Cena = exogenní konstanta: </a:t>
                </a:r>
                <a:r>
                  <a:rPr lang="cs-CZ" sz="24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křivka TR – funkce pouze prodaného množství =&gt; rostoucí polopřímka vycházející z počátku. Její směrnice = výše ceny.</a:t>
                </a:r>
              </a:p>
              <a:p>
                <a:pPr marL="342900" algn="just">
                  <a:lnSpc>
                    <a:spcPct val="115000"/>
                  </a:lnSpc>
                  <a:buFont typeface="Wingdings" panose="05000000000000000000" pitchFamily="2" charset="2"/>
                  <a:buChar char="Ø"/>
                </a:pPr>
                <a:endParaRPr lang="cs-CZ" sz="24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indent="-457200" algn="just">
                  <a:lnSpc>
                    <a:spcPct val="115000"/>
                  </a:lnSpc>
                  <a:buFont typeface="+mj-lt"/>
                  <a:buAutoNum type="arabicPeriod" startAt="2"/>
                </a:pPr>
                <a:r>
                  <a:rPr lang="cs-CZ" sz="24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NEDOKONALÁ KONKURENCE</a:t>
                </a:r>
                <a:r>
                  <a:rPr lang="cs-CZ" sz="24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a:t>
                </a:r>
              </a:p>
              <a:p>
                <a:pPr marL="342900" algn="just">
                  <a:lnSpc>
                    <a:spcPct val="115000"/>
                  </a:lnSpc>
                  <a:buFont typeface="Wingdings" panose="05000000000000000000" pitchFamily="2" charset="2"/>
                  <a:buChar char="Ø"/>
                </a:pPr>
                <a:r>
                  <a:rPr lang="cs-CZ" sz="24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Cena – s růstem výstupu klesá </a:t>
                </a:r>
                <a:r>
                  <a:rPr lang="cs-CZ" sz="24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=&gt;</a:t>
                </a:r>
                <a:r>
                  <a:rPr lang="cs-CZ" sz="24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 klesající poptávková křivka.</a:t>
                </a:r>
                <a:endParaRPr lang="cs-CZ" sz="2400" b="1" i="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p:txBody>
          </p:sp>
        </mc:Choice>
        <mc:Fallback xmlns="">
          <p:sp>
            <p:nvSpPr>
              <p:cNvPr id="98" name="Google Shape;98;p14"/>
              <p:cNvSpPr txBox="1">
                <a:spLocks noRot="1" noChangeAspect="1" noMove="1" noResize="1" noEditPoints="1" noAdjustHandles="1" noChangeArrowheads="1" noChangeShapeType="1" noTextEdit="1"/>
              </p:cNvSpPr>
              <p:nvPr>
                <p:ph type="body" idx="1"/>
              </p:nvPr>
            </p:nvSpPr>
            <p:spPr>
              <a:xfrm>
                <a:off x="302871" y="1065741"/>
                <a:ext cx="11586258" cy="5072700"/>
              </a:xfrm>
              <a:prstGeom prst="rect">
                <a:avLst/>
              </a:prstGeom>
              <a:blipFill rotWithShape="1">
                <a:blip r:embed="rId3"/>
                <a:stretch>
                  <a:fillRect l="-5" t="-4" b="10"/>
                </a:stretch>
              </a:blipFill>
              <a:ln>
                <a:noFill/>
              </a:ln>
            </p:spPr>
            <p:txBody>
              <a:bodyPr/>
              <a:lstStyle/>
              <a:p>
                <a:r>
                  <a:rPr lang="en-US" altLang="en-US">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5255734" y="434051"/>
            <a:ext cx="6747647" cy="631690"/>
          </a:xfrm>
        </p:spPr>
        <p:txBody>
          <a:bodyPr>
            <a:noAutofit/>
          </a:bodyPr>
          <a:lstStyle/>
          <a:p>
            <a:r>
              <a:rPr lang="cs-CZ" sz="24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DOKONALÁ KONKURENCE vs. NEDOKONALÁ KONKURENCE </a:t>
            </a:r>
            <a:endParaRPr lang="cs-CZ" sz="2400" b="1" dirty="0">
              <a:solidFill>
                <a:srgbClr val="FF0000"/>
              </a:solidFill>
            </a:endParaRPr>
          </a:p>
        </p:txBody>
      </p:sp>
      <p:sp>
        <p:nvSpPr>
          <p:cNvPr id="98" name="Google Shape;98;p14"/>
          <p:cNvSpPr txBox="1">
            <a:spLocks noGrp="1"/>
          </p:cNvSpPr>
          <p:nvPr>
            <p:ph type="body" idx="1"/>
          </p:nvPr>
        </p:nvSpPr>
        <p:spPr>
          <a:xfrm>
            <a:off x="302871" y="1065741"/>
            <a:ext cx="11586258" cy="5072700"/>
          </a:xfrm>
          <a:prstGeom prst="rect">
            <a:avLst/>
          </a:prstGeom>
          <a:noFill/>
          <a:ln>
            <a:noFill/>
          </a:ln>
        </p:spPr>
        <p:txBody>
          <a:bodyPr spcFirstLastPara="1" wrap="square" lIns="91425" tIns="45700" rIns="91425" bIns="45700" anchor="t" anchorCtr="0">
            <a:normAutofit/>
          </a:bodyPr>
          <a:lstStyle/>
          <a:p>
            <a:pPr marL="285750" indent="-285750" algn="just">
              <a:lnSpc>
                <a:spcPct val="115000"/>
              </a:lnSpc>
            </a:pPr>
            <a:endParaRPr lang="cs-CZ" sz="2400" b="1" i="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6" name="Picture 5"/>
          <p:cNvPicPr>
            <a:picLocks noChangeAspect="1"/>
          </p:cNvPicPr>
          <p:nvPr/>
        </p:nvPicPr>
        <p:blipFill>
          <a:blip r:embed="rId3"/>
          <a:stretch>
            <a:fillRect/>
          </a:stretch>
        </p:blipFill>
        <p:spPr>
          <a:xfrm>
            <a:off x="380189" y="1153416"/>
            <a:ext cx="4875545" cy="2600249"/>
          </a:xfrm>
          <a:prstGeom prst="rect">
            <a:avLst/>
          </a:prstGeom>
        </p:spPr>
      </p:pic>
      <p:pic>
        <p:nvPicPr>
          <p:cNvPr id="8" name="Picture 7"/>
          <p:cNvPicPr>
            <a:picLocks noChangeAspect="1"/>
          </p:cNvPicPr>
          <p:nvPr/>
        </p:nvPicPr>
        <p:blipFill>
          <a:blip r:embed="rId4"/>
          <a:stretch>
            <a:fillRect/>
          </a:stretch>
        </p:blipFill>
        <p:spPr>
          <a:xfrm>
            <a:off x="5143500" y="3408938"/>
            <a:ext cx="6389370" cy="2817178"/>
          </a:xfrm>
          <a:prstGeom prst="rect">
            <a:avLst/>
          </a:prstGeom>
        </p:spPr>
      </p:pic>
      <p:sp>
        <p:nvSpPr>
          <p:cNvPr id="10" name="TextBox 9"/>
          <p:cNvSpPr txBox="1"/>
          <p:nvPr/>
        </p:nvSpPr>
        <p:spPr>
          <a:xfrm>
            <a:off x="6409373" y="2362885"/>
            <a:ext cx="5032057" cy="646331"/>
          </a:xfrm>
          <a:prstGeom prst="rect">
            <a:avLst/>
          </a:prstGeom>
          <a:noFill/>
        </p:spPr>
        <p:txBody>
          <a:bodyPr wrap="square">
            <a:spAutoFit/>
          </a:bodyPr>
          <a:lstStyle/>
          <a:p>
            <a:r>
              <a:rPr lang="en-GB" sz="1800" dirty="0" err="1">
                <a:solidFill>
                  <a:srgbClr val="404041"/>
                </a:solidFill>
                <a:effectLst/>
                <a:latin typeface="Calibri" panose="020F0502020204030204" pitchFamily="34" charset="0"/>
              </a:rPr>
              <a:t>Varianty</a:t>
            </a:r>
            <a:r>
              <a:rPr lang="en-GB" sz="1800" dirty="0">
                <a:solidFill>
                  <a:srgbClr val="404041"/>
                </a:solidFill>
                <a:effectLst/>
                <a:latin typeface="Calibri" panose="020F0502020204030204" pitchFamily="34" charset="0"/>
              </a:rPr>
              <a:t> </a:t>
            </a:r>
            <a:r>
              <a:rPr lang="en-GB" sz="1800" dirty="0" err="1">
                <a:solidFill>
                  <a:srgbClr val="404041"/>
                </a:solidFill>
                <a:effectLst/>
                <a:latin typeface="Calibri" panose="020F0502020204030204" pitchFamily="34" charset="0"/>
              </a:rPr>
              <a:t>funkce</a:t>
            </a:r>
            <a:r>
              <a:rPr lang="en-GB" sz="1800" dirty="0">
                <a:solidFill>
                  <a:srgbClr val="404041"/>
                </a:solidFill>
                <a:effectLst/>
                <a:latin typeface="Calibri" panose="020F0502020204030204" pitchFamily="34" charset="0"/>
              </a:rPr>
              <a:t> </a:t>
            </a:r>
            <a:r>
              <a:rPr lang="en-GB" sz="1800" dirty="0" err="1">
                <a:solidFill>
                  <a:srgbClr val="404041"/>
                </a:solidFill>
                <a:effectLst/>
                <a:latin typeface="Calibri" panose="020F0502020204030204" pitchFamily="34" charset="0"/>
              </a:rPr>
              <a:t>celkových</a:t>
            </a:r>
            <a:r>
              <a:rPr lang="en-GB" sz="1800" dirty="0">
                <a:solidFill>
                  <a:srgbClr val="404041"/>
                </a:solidFill>
                <a:effectLst/>
                <a:latin typeface="Calibri" panose="020F0502020204030204" pitchFamily="34" charset="0"/>
              </a:rPr>
              <a:t> </a:t>
            </a:r>
            <a:r>
              <a:rPr lang="en-GB" sz="1800" dirty="0" err="1">
                <a:solidFill>
                  <a:srgbClr val="404041"/>
                </a:solidFill>
                <a:effectLst/>
                <a:latin typeface="Calibri" panose="020F0502020204030204" pitchFamily="34" charset="0"/>
              </a:rPr>
              <a:t>příjmů</a:t>
            </a:r>
            <a:r>
              <a:rPr lang="en-GB" sz="1800" dirty="0">
                <a:solidFill>
                  <a:srgbClr val="404041"/>
                </a:solidFill>
                <a:effectLst/>
                <a:latin typeface="Calibri" panose="020F0502020204030204" pitchFamily="34" charset="0"/>
              </a:rPr>
              <a:t> v </a:t>
            </a:r>
            <a:r>
              <a:rPr lang="en-GB" sz="1800" dirty="0" err="1">
                <a:solidFill>
                  <a:srgbClr val="404041"/>
                </a:solidFill>
                <a:effectLst/>
                <a:latin typeface="Calibri" panose="020F0502020204030204" pitchFamily="34" charset="0"/>
              </a:rPr>
              <a:t>podmínkách</a:t>
            </a:r>
            <a:r>
              <a:rPr lang="en-GB" sz="1800" dirty="0">
                <a:solidFill>
                  <a:srgbClr val="404041"/>
                </a:solidFill>
                <a:effectLst/>
                <a:latin typeface="Calibri" panose="020F0502020204030204" pitchFamily="34" charset="0"/>
              </a:rPr>
              <a:t> </a:t>
            </a:r>
            <a:r>
              <a:rPr lang="en-GB" sz="1800" dirty="0" err="1">
                <a:solidFill>
                  <a:srgbClr val="404041"/>
                </a:solidFill>
                <a:effectLst/>
                <a:latin typeface="Calibri" panose="020F0502020204030204" pitchFamily="34" charset="0"/>
              </a:rPr>
              <a:t>nedokonalé</a:t>
            </a:r>
            <a:r>
              <a:rPr lang="en-GB" sz="1800" dirty="0">
                <a:solidFill>
                  <a:srgbClr val="404041"/>
                </a:solidFill>
                <a:effectLst/>
                <a:latin typeface="Calibri" panose="020F0502020204030204" pitchFamily="34" charset="0"/>
              </a:rPr>
              <a:t> </a:t>
            </a:r>
            <a:r>
              <a:rPr lang="en-GB" sz="1800" dirty="0" err="1">
                <a:solidFill>
                  <a:srgbClr val="404041"/>
                </a:solidFill>
                <a:effectLst/>
                <a:latin typeface="Calibri" panose="020F0502020204030204" pitchFamily="34" charset="0"/>
              </a:rPr>
              <a:t>konkurence</a:t>
            </a:r>
            <a:endParaRPr lang="en-GB" dirty="0"/>
          </a:p>
        </p:txBody>
      </p:sp>
      <p:sp>
        <p:nvSpPr>
          <p:cNvPr id="12" name="TextBox 11"/>
          <p:cNvSpPr txBox="1"/>
          <p:nvPr/>
        </p:nvSpPr>
        <p:spPr>
          <a:xfrm>
            <a:off x="380189" y="4016980"/>
            <a:ext cx="4271821" cy="923330"/>
          </a:xfrm>
          <a:prstGeom prst="rect">
            <a:avLst/>
          </a:prstGeom>
          <a:noFill/>
        </p:spPr>
        <p:txBody>
          <a:bodyPr wrap="square">
            <a:spAutoFit/>
          </a:bodyPr>
          <a:lstStyle/>
          <a:p>
            <a:endParaRPr lang="cs-CZ" sz="1800" dirty="0">
              <a:solidFill>
                <a:srgbClr val="404041"/>
              </a:solidFill>
              <a:effectLst/>
              <a:latin typeface="Calibri" panose="020F0502020204030204" pitchFamily="34" charset="0"/>
            </a:endParaRPr>
          </a:p>
          <a:p>
            <a:r>
              <a:rPr lang="en-GB" sz="1800" dirty="0" err="1">
                <a:solidFill>
                  <a:srgbClr val="404041"/>
                </a:solidFill>
                <a:effectLst/>
                <a:latin typeface="Calibri" panose="020F0502020204030204" pitchFamily="34" charset="0"/>
              </a:rPr>
              <a:t>Celkový</a:t>
            </a:r>
            <a:r>
              <a:rPr lang="en-GB" sz="1800" dirty="0">
                <a:solidFill>
                  <a:srgbClr val="404041"/>
                </a:solidFill>
                <a:effectLst/>
                <a:latin typeface="Calibri" panose="020F0502020204030204" pitchFamily="34" charset="0"/>
              </a:rPr>
              <a:t> </a:t>
            </a:r>
            <a:r>
              <a:rPr lang="en-GB" sz="1800" dirty="0" err="1">
                <a:solidFill>
                  <a:srgbClr val="404041"/>
                </a:solidFill>
                <a:effectLst/>
                <a:latin typeface="Calibri" panose="020F0502020204030204" pitchFamily="34" charset="0"/>
              </a:rPr>
              <a:t>příjem</a:t>
            </a:r>
            <a:r>
              <a:rPr lang="en-GB" sz="1800" dirty="0">
                <a:solidFill>
                  <a:srgbClr val="404041"/>
                </a:solidFill>
                <a:effectLst/>
                <a:latin typeface="Calibri" panose="020F0502020204030204" pitchFamily="34" charset="0"/>
              </a:rPr>
              <a:t> v </a:t>
            </a:r>
            <a:r>
              <a:rPr lang="en-GB" sz="1800" dirty="0" err="1">
                <a:solidFill>
                  <a:srgbClr val="404041"/>
                </a:solidFill>
                <a:effectLst/>
                <a:latin typeface="Calibri" panose="020F0502020204030204" pitchFamily="34" charset="0"/>
              </a:rPr>
              <a:t>podmínkách</a:t>
            </a:r>
            <a:r>
              <a:rPr lang="en-GB" sz="1800" dirty="0">
                <a:solidFill>
                  <a:srgbClr val="404041"/>
                </a:solidFill>
                <a:effectLst/>
                <a:latin typeface="Calibri" panose="020F0502020204030204" pitchFamily="34" charset="0"/>
              </a:rPr>
              <a:t> </a:t>
            </a:r>
            <a:r>
              <a:rPr lang="en-GB" sz="1800" dirty="0" err="1">
                <a:solidFill>
                  <a:srgbClr val="404041"/>
                </a:solidFill>
                <a:effectLst/>
                <a:latin typeface="Calibri" panose="020F0502020204030204" pitchFamily="34" charset="0"/>
              </a:rPr>
              <a:t>dokonalé</a:t>
            </a:r>
            <a:r>
              <a:rPr lang="en-GB" sz="1800" dirty="0">
                <a:solidFill>
                  <a:srgbClr val="404041"/>
                </a:solidFill>
                <a:effectLst/>
                <a:latin typeface="Calibri" panose="020F0502020204030204" pitchFamily="34" charset="0"/>
              </a:rPr>
              <a:t> </a:t>
            </a:r>
            <a:r>
              <a:rPr lang="en-GB" sz="1800" dirty="0" err="1">
                <a:solidFill>
                  <a:srgbClr val="404041"/>
                </a:solidFill>
                <a:effectLst/>
                <a:latin typeface="Calibri" panose="020F0502020204030204" pitchFamily="34" charset="0"/>
              </a:rPr>
              <a:t>konkurence</a:t>
            </a:r>
            <a:endParaRPr lang="en-GB" dirty="0"/>
          </a:p>
        </p:txBody>
      </p:sp>
      <p:sp>
        <p:nvSpPr>
          <p:cNvPr id="13" name="Arrow: Down 12"/>
          <p:cNvSpPr/>
          <p:nvPr/>
        </p:nvSpPr>
        <p:spPr>
          <a:xfrm>
            <a:off x="9361170" y="2720340"/>
            <a:ext cx="777240" cy="60092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Up 13"/>
          <p:cNvSpPr/>
          <p:nvPr/>
        </p:nvSpPr>
        <p:spPr>
          <a:xfrm>
            <a:off x="3954756" y="3485288"/>
            <a:ext cx="502920" cy="53675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3577010" y="434051"/>
            <a:ext cx="8426371" cy="631690"/>
          </a:xfrm>
        </p:spPr>
        <p:txBody>
          <a:bodyPr>
            <a:noAutofit/>
          </a:bodyPr>
          <a:lstStyle/>
          <a:p>
            <a:pPr indent="-457200" algn="just">
              <a:lnSpc>
                <a:spcPct val="115000"/>
              </a:lnSpc>
              <a:buFont typeface="+mj-lt"/>
              <a:buAutoNum type="arabicPeriod" startAt="2"/>
            </a:pPr>
            <a:r>
              <a:rPr lang="cs-CZ"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NEDOKONALÁ KONKURENCE</a:t>
            </a:r>
            <a:r>
              <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302871" y="1065741"/>
                <a:ext cx="11586258" cy="5072700"/>
              </a:xfrm>
              <a:prstGeom prst="rect">
                <a:avLst/>
              </a:prstGeom>
              <a:noFill/>
              <a:ln>
                <a:noFill/>
              </a:ln>
            </p:spPr>
            <p:txBody>
              <a:bodyPr spcFirstLastPara="1" wrap="square" lIns="91425" tIns="45700" rIns="91425" bIns="45700" anchor="t" anchorCtr="0">
                <a:normAutofit fontScale="92500"/>
              </a:bodyPr>
              <a:lstStyle/>
              <a:p>
                <a:pPr indent="-457200" algn="just">
                  <a:lnSpc>
                    <a:spcPct val="115000"/>
                  </a:lnSpc>
                  <a:buFont typeface="Wingdings" panose="05000000000000000000" pitchFamily="2" charset="2"/>
                  <a:buChar char="Ø"/>
                </a:pPr>
                <a:r>
                  <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Vliv elasticity poptávky na tvar křivky TR:</a:t>
                </a:r>
              </a:p>
              <a:p>
                <a:pPr marL="0" indent="0" algn="just">
                  <a:lnSpc>
                    <a:spcPct val="115000"/>
                  </a:lnSpc>
                  <a:buNone/>
                </a:pPr>
                <a:endPar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indent="-457200" algn="just">
                  <a:lnSpc>
                    <a:spcPct val="115000"/>
                  </a:lnSpc>
                  <a:buFont typeface="+mj-lt"/>
                  <a:buAutoNum type="arabicPeriod"/>
                </a:pPr>
                <a:r>
                  <a:rPr lang="cs-CZ"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Poptávka elastická </a:t>
                </a:r>
                <a:r>
                  <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(koeficient </a:t>
                </a:r>
                <a14:m>
                  <m:oMath xmlns:m="http://schemas.openxmlformats.org/officeDocument/2006/math">
                    <m:d>
                      <m:dPr>
                        <m:begChr m:val="|"/>
                        <m:endChr m:val="|"/>
                        <m:ctrlPr>
                          <a:rPr lang="cs-CZ" sz="2800" b="1" i="1" kern="1200" dirty="0" smtClean="0">
                            <a:solidFill>
                              <a:schemeClr val="tx1"/>
                            </a:solidFill>
                            <a:latin typeface="Cambria Math" panose="02040503050406030204" pitchFamily="18" charset="0"/>
                            <a:cs typeface="Times New Roman" panose="02020603050405020304" pitchFamily="18" charset="0"/>
                          </a:rPr>
                        </m:ctrlPr>
                      </m:dPr>
                      <m:e>
                        <m:sSub>
                          <m:sSubPr>
                            <m:ctrlPr>
                              <a:rPr lang="cs-CZ" sz="2800" b="1" i="1" kern="1200" dirty="0">
                                <a:solidFill>
                                  <a:schemeClr val="tx1"/>
                                </a:solidFill>
                                <a:latin typeface="Cambria Math" panose="02040503050406030204" pitchFamily="18" charset="0"/>
                                <a:cs typeface="Times New Roman" panose="02020603050405020304" pitchFamily="18" charset="0"/>
                              </a:rPr>
                            </m:ctrlPr>
                          </m:sSubPr>
                          <m:e>
                            <m:r>
                              <a:rPr lang="cs-CZ" sz="2800" b="1" i="1" kern="1200" dirty="0">
                                <a:solidFill>
                                  <a:schemeClr val="tx1"/>
                                </a:solidFill>
                                <a:latin typeface="Cambria Math" panose="02040503050406030204" pitchFamily="18" charset="0"/>
                                <a:cs typeface="Times New Roman" panose="02020603050405020304" pitchFamily="18" charset="0"/>
                              </a:rPr>
                              <m:t>𝒆</m:t>
                            </m:r>
                          </m:e>
                          <m:sub>
                            <m:r>
                              <a:rPr lang="cs-CZ" sz="2800" b="1" i="1" kern="1200" dirty="0">
                                <a:solidFill>
                                  <a:schemeClr val="tx1"/>
                                </a:solidFill>
                                <a:latin typeface="Cambria Math" panose="02040503050406030204" pitchFamily="18" charset="0"/>
                                <a:cs typeface="Times New Roman" panose="02020603050405020304" pitchFamily="18" charset="0"/>
                              </a:rPr>
                              <m:t>𝑷𝑫</m:t>
                            </m:r>
                          </m:sub>
                        </m:sSub>
                      </m:e>
                    </m:d>
                  </m:oMath>
                </a14:m>
                <a:r>
                  <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&gt; 1): procentní růst prodaného množství větší než procentní pokles ceny =&gt; </a:t>
                </a:r>
                <a:r>
                  <a:rPr lang="cs-CZ"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TR roste.</a:t>
                </a:r>
              </a:p>
              <a:p>
                <a:pPr indent="-457200" algn="just">
                  <a:lnSpc>
                    <a:spcPct val="115000"/>
                  </a:lnSpc>
                  <a:buFont typeface="+mj-lt"/>
                  <a:buAutoNum type="arabicPeriod"/>
                </a:pPr>
                <a:endPar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indent="-457200" algn="just">
                  <a:lnSpc>
                    <a:spcPct val="115000"/>
                  </a:lnSpc>
                  <a:buFont typeface="+mj-lt"/>
                  <a:buAutoNum type="arabicPeriod"/>
                </a:pPr>
                <a:r>
                  <a:rPr lang="cs-CZ"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Poptávka jednotkové elastická </a:t>
                </a:r>
                <a:r>
                  <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(koeficient </a:t>
                </a:r>
                <a14:m>
                  <m:oMath xmlns:m="http://schemas.openxmlformats.org/officeDocument/2006/math">
                    <m:sSub>
                      <m:sSubPr>
                        <m:ctrlPr>
                          <a:rPr lang="cs-CZ" sz="2800" b="1" i="1" kern="1200" dirty="0" smtClean="0">
                            <a:solidFill>
                              <a:schemeClr val="tx1"/>
                            </a:solidFill>
                            <a:latin typeface="Cambria Math" panose="02040503050406030204" pitchFamily="18" charset="0"/>
                            <a:cs typeface="Times New Roman" panose="02020603050405020304" pitchFamily="18" charset="0"/>
                          </a:rPr>
                        </m:ctrlPr>
                      </m:sSubPr>
                      <m:e>
                        <m:r>
                          <a:rPr lang="cs-CZ" sz="2800" b="1" i="1" kern="1200" dirty="0" smtClean="0">
                            <a:solidFill>
                              <a:schemeClr val="tx1"/>
                            </a:solidFill>
                            <a:latin typeface="Cambria Math" panose="02040503050406030204" pitchFamily="18" charset="0"/>
                            <a:cs typeface="Times New Roman" panose="02020603050405020304" pitchFamily="18" charset="0"/>
                          </a:rPr>
                          <m:t>𝒆</m:t>
                        </m:r>
                      </m:e>
                      <m:sub>
                        <m:r>
                          <a:rPr lang="cs-CZ" sz="2800" b="1" i="1" kern="1200" dirty="0" smtClean="0">
                            <a:solidFill>
                              <a:schemeClr val="tx1"/>
                            </a:solidFill>
                            <a:latin typeface="Cambria Math" panose="02040503050406030204" pitchFamily="18" charset="0"/>
                            <a:cs typeface="Times New Roman" panose="02020603050405020304" pitchFamily="18" charset="0"/>
                          </a:rPr>
                          <m:t>𝑷𝑫</m:t>
                        </m:r>
                      </m:sub>
                    </m:sSub>
                  </m:oMath>
                </a14:m>
                <a:r>
                  <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 - 1): procentní růst prodaného množství – stejný jako procentní pokles ceny =&gt; </a:t>
                </a:r>
                <a:r>
                  <a:rPr lang="cs-CZ"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TR se nezmění.</a:t>
                </a:r>
              </a:p>
              <a:p>
                <a:pPr indent="-457200" algn="just">
                  <a:lnSpc>
                    <a:spcPct val="115000"/>
                  </a:lnSpc>
                  <a:buFont typeface="+mj-lt"/>
                  <a:buAutoNum type="arabicPeriod"/>
                </a:pPr>
                <a:endPar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indent="-457200" algn="just">
                  <a:lnSpc>
                    <a:spcPct val="115000"/>
                  </a:lnSpc>
                  <a:buFont typeface="+mj-lt"/>
                  <a:buAutoNum type="arabicPeriod"/>
                </a:pPr>
                <a:r>
                  <a:rPr lang="cs-CZ"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Poptávka neelastická </a:t>
                </a:r>
                <a:r>
                  <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(koeficient </a:t>
                </a:r>
                <a14:m>
                  <m:oMath xmlns:m="http://schemas.openxmlformats.org/officeDocument/2006/math">
                    <m:d>
                      <m:dPr>
                        <m:begChr m:val="|"/>
                        <m:endChr m:val="|"/>
                        <m:ctrlPr>
                          <a:rPr lang="cs-CZ" sz="2800" b="1" i="1" kern="1200" dirty="0">
                            <a:solidFill>
                              <a:schemeClr val="tx1"/>
                            </a:solidFill>
                            <a:latin typeface="Cambria Math" panose="02040503050406030204" pitchFamily="18" charset="0"/>
                            <a:cs typeface="Times New Roman" panose="02020603050405020304" pitchFamily="18" charset="0"/>
                          </a:rPr>
                        </m:ctrlPr>
                      </m:dPr>
                      <m:e>
                        <m:sSub>
                          <m:sSubPr>
                            <m:ctrlPr>
                              <a:rPr lang="cs-CZ" sz="2800" b="1" i="1" kern="1200" dirty="0">
                                <a:solidFill>
                                  <a:schemeClr val="tx1"/>
                                </a:solidFill>
                                <a:latin typeface="Cambria Math" panose="02040503050406030204" pitchFamily="18" charset="0"/>
                                <a:cs typeface="Times New Roman" panose="02020603050405020304" pitchFamily="18" charset="0"/>
                              </a:rPr>
                            </m:ctrlPr>
                          </m:sSubPr>
                          <m:e>
                            <m:r>
                              <a:rPr lang="cs-CZ" sz="2800" b="1" i="1" kern="1200" dirty="0">
                                <a:solidFill>
                                  <a:schemeClr val="tx1"/>
                                </a:solidFill>
                                <a:latin typeface="Cambria Math" panose="02040503050406030204" pitchFamily="18" charset="0"/>
                                <a:cs typeface="Times New Roman" panose="02020603050405020304" pitchFamily="18" charset="0"/>
                              </a:rPr>
                              <m:t>𝒆</m:t>
                            </m:r>
                          </m:e>
                          <m:sub>
                            <m:r>
                              <a:rPr lang="cs-CZ" sz="2800" b="1" i="1" kern="1200" dirty="0">
                                <a:solidFill>
                                  <a:schemeClr val="tx1"/>
                                </a:solidFill>
                                <a:latin typeface="Cambria Math" panose="02040503050406030204" pitchFamily="18" charset="0"/>
                                <a:cs typeface="Times New Roman" panose="02020603050405020304" pitchFamily="18" charset="0"/>
                              </a:rPr>
                              <m:t>𝑷𝑫</m:t>
                            </m:r>
                          </m:sub>
                        </m:sSub>
                      </m:e>
                    </m:d>
                  </m:oMath>
                </a14:m>
                <a:r>
                  <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&lt; 1): procentní růst prodaného množství menší než procentní pokles ceny =&gt; </a:t>
                </a:r>
                <a:r>
                  <a:rPr lang="cs-CZ"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TR klesá.</a:t>
                </a:r>
              </a:p>
            </p:txBody>
          </p:sp>
        </mc:Choice>
        <mc:Fallback xmlns="">
          <p:sp>
            <p:nvSpPr>
              <p:cNvPr id="98" name="Google Shape;98;p14"/>
              <p:cNvSpPr txBox="1">
                <a:spLocks noRot="1" noChangeAspect="1" noMove="1" noResize="1" noEditPoints="1" noAdjustHandles="1" noChangeArrowheads="1" noChangeShapeType="1" noTextEdit="1"/>
              </p:cNvSpPr>
              <p:nvPr>
                <p:ph type="body" idx="1"/>
              </p:nvPr>
            </p:nvSpPr>
            <p:spPr>
              <a:xfrm>
                <a:off x="302871" y="1065741"/>
                <a:ext cx="11586258" cy="5072700"/>
              </a:xfrm>
              <a:prstGeom prst="rect">
                <a:avLst/>
              </a:prstGeom>
              <a:blipFill rotWithShape="1">
                <a:blip r:embed="rId3"/>
                <a:stretch>
                  <a:fillRect l="-5" t="-4" b="10"/>
                </a:stretch>
              </a:blipFill>
              <a:ln>
                <a:noFill/>
              </a:ln>
            </p:spPr>
            <p:txBody>
              <a:bodyPr/>
              <a:lstStyle/>
              <a:p>
                <a:r>
                  <a:rPr lang="en-US" altLang="en-US">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3577010" y="434051"/>
            <a:ext cx="8426371" cy="631690"/>
          </a:xfrm>
        </p:spPr>
        <p:txBody>
          <a:bodyPr>
            <a:noAutofit/>
          </a:bodyPr>
          <a:lstStyle/>
          <a:p>
            <a:pPr indent="-457200" algn="just">
              <a:lnSpc>
                <a:spcPct val="115000"/>
              </a:lnSpc>
              <a:buFont typeface="+mj-lt"/>
              <a:buAutoNum type="arabicPeriod" startAt="2"/>
            </a:pPr>
            <a:r>
              <a:rPr lang="cs-CZ"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NEDOKONALÁ KONKURENCE</a:t>
            </a:r>
            <a:r>
              <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188619" y="1065741"/>
                <a:ext cx="11586258" cy="4912679"/>
              </a:xfrm>
              <a:prstGeom prst="rect">
                <a:avLst/>
              </a:prstGeom>
              <a:noFill/>
              <a:ln>
                <a:noFill/>
              </a:ln>
            </p:spPr>
            <p:txBody>
              <a:bodyPr spcFirstLastPara="1" wrap="square" lIns="91425" tIns="45700" rIns="91425" bIns="45700" anchor="t" anchorCtr="0">
                <a:normAutofit/>
              </a:bodyPr>
              <a:lstStyle/>
              <a:p>
                <a:pPr indent="-457200" algn="just">
                  <a:lnSpc>
                    <a:spcPct val="115000"/>
                  </a:lnSpc>
                  <a:buFont typeface="Wingdings" panose="05000000000000000000" pitchFamily="2" charset="2"/>
                  <a:buChar char="Ø"/>
                </a:pPr>
                <a:r>
                  <a:rPr lang="cs-CZ"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Poptávková funkce = lineární</a:t>
                </a:r>
                <a:r>
                  <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=&gt; </a:t>
                </a:r>
                <a:r>
                  <a:rPr lang="cs-CZ"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grafické znázornění = přímka: </a:t>
                </a:r>
              </a:p>
              <a:p>
                <a:pPr marL="0" indent="0" algn="just">
                  <a:lnSpc>
                    <a:spcPct val="115000"/>
                  </a:lnSpc>
                  <a:buNone/>
                </a:pPr>
                <a14:m>
                  <m:oMath xmlns:m="http://schemas.openxmlformats.org/officeDocument/2006/math">
                    <m:r>
                      <a:rPr lang="cs-CZ" sz="2800" b="1" i="1" kern="1200" dirty="0" smtClean="0">
                        <a:solidFill>
                          <a:srgbClr val="FF0000"/>
                        </a:solidFill>
                        <a:latin typeface="Cambria Math" panose="02040503050406030204" pitchFamily="18" charset="0"/>
                        <a:ea typeface="Consolas" panose="020B0609020204030204" pitchFamily="49" charset="0"/>
                        <a:cs typeface="Times New Roman" panose="02020603050405020304" pitchFamily="18" charset="0"/>
                      </a:rPr>
                      <m:t>𝑷</m:t>
                    </m:r>
                    <m:r>
                      <a:rPr lang="cs-CZ" sz="2800" b="1" i="1" kern="1200" dirty="0" smtClean="0">
                        <a:solidFill>
                          <a:srgbClr val="FF0000"/>
                        </a:solidFill>
                        <a:latin typeface="Cambria Math" panose="02040503050406030204" pitchFamily="18" charset="0"/>
                        <a:ea typeface="Consolas" panose="020B0609020204030204" pitchFamily="49" charset="0"/>
                        <a:cs typeface="Times New Roman" panose="02020603050405020304" pitchFamily="18" charset="0"/>
                      </a:rPr>
                      <m:t> = </m:t>
                    </m:r>
                    <m:r>
                      <a:rPr lang="cs-CZ" sz="2800" b="1" i="1" kern="1200" dirty="0" smtClean="0">
                        <a:solidFill>
                          <a:srgbClr val="FF0000"/>
                        </a:solidFill>
                        <a:latin typeface="Cambria Math" panose="02040503050406030204" pitchFamily="18" charset="0"/>
                        <a:ea typeface="Consolas" panose="020B0609020204030204" pitchFamily="49" charset="0"/>
                        <a:cs typeface="Times New Roman" panose="02020603050405020304" pitchFamily="18" charset="0"/>
                      </a:rPr>
                      <m:t>𝒂</m:t>
                    </m:r>
                    <m:r>
                      <a:rPr lang="cs-CZ" sz="2800" b="1" i="1" kern="1200" dirty="0" smtClean="0">
                        <a:solidFill>
                          <a:srgbClr val="FF0000"/>
                        </a:solidFill>
                        <a:latin typeface="Cambria Math" panose="02040503050406030204" pitchFamily="18" charset="0"/>
                        <a:ea typeface="Consolas" panose="020B0609020204030204" pitchFamily="49" charset="0"/>
                        <a:cs typeface="Times New Roman" panose="02020603050405020304" pitchFamily="18" charset="0"/>
                      </a:rPr>
                      <m:t> – </m:t>
                    </m:r>
                    <m:r>
                      <a:rPr lang="cs-CZ" sz="2800" b="1" i="1" kern="1200" dirty="0" smtClean="0">
                        <a:solidFill>
                          <a:srgbClr val="FF0000"/>
                        </a:solidFill>
                        <a:latin typeface="Cambria Math" panose="02040503050406030204" pitchFamily="18" charset="0"/>
                        <a:ea typeface="Consolas" panose="020B0609020204030204" pitchFamily="49" charset="0"/>
                        <a:cs typeface="Times New Roman" panose="02020603050405020304" pitchFamily="18" charset="0"/>
                      </a:rPr>
                      <m:t>𝒃</m:t>
                    </m:r>
                    <m:r>
                      <a:rPr lang="cs-CZ" sz="2800" b="1" i="1" kern="1200" dirty="0" smtClean="0">
                        <a:solidFill>
                          <a:srgbClr val="FF0000"/>
                        </a:solidFill>
                        <a:latin typeface="Cambria Math" panose="02040503050406030204" pitchFamily="18" charset="0"/>
                        <a:ea typeface="Consolas" panose="020B0609020204030204" pitchFamily="49" charset="0"/>
                        <a:cs typeface="Times New Roman" panose="02020603050405020304" pitchFamily="18" charset="0"/>
                      </a:rPr>
                      <m:t> ∙ </m:t>
                    </m:r>
                    <m:r>
                      <a:rPr lang="cs-CZ" sz="2800" b="1" i="1" kern="1200" dirty="0" smtClean="0">
                        <a:solidFill>
                          <a:srgbClr val="FF0000"/>
                        </a:solidFill>
                        <a:latin typeface="Cambria Math" panose="02040503050406030204" pitchFamily="18" charset="0"/>
                        <a:ea typeface="Consolas" panose="020B0609020204030204" pitchFamily="49" charset="0"/>
                        <a:cs typeface="Times New Roman" panose="02020603050405020304" pitchFamily="18" charset="0"/>
                      </a:rPr>
                      <m:t>𝑸</m:t>
                    </m:r>
                    <m:r>
                      <a:rPr lang="cs-CZ" sz="2800" b="1" i="0" kern="1200" dirty="0" smtClean="0">
                        <a:solidFill>
                          <a:srgbClr val="FF0000"/>
                        </a:solidFill>
                        <a:latin typeface="Cambria Math" panose="02040503050406030204" pitchFamily="18" charset="0"/>
                        <a:ea typeface="Consolas" panose="020B0609020204030204" pitchFamily="49" charset="0"/>
                        <a:cs typeface="Times New Roman" panose="02020603050405020304" pitchFamily="18" charset="0"/>
                      </a:rPr>
                      <m:t>                </m:t>
                    </m:r>
                    <m:r>
                      <a:rPr lang="cs-CZ" sz="2800" b="1" i="1" kern="1200" dirty="0" smtClean="0">
                        <a:solidFill>
                          <a:srgbClr val="FF0000"/>
                        </a:solidFill>
                        <a:latin typeface="Cambria Math" panose="02040503050406030204" pitchFamily="18" charset="0"/>
                        <a:ea typeface="Consolas" panose="020B0609020204030204" pitchFamily="49" charset="0"/>
                        <a:cs typeface="Times New Roman" panose="02020603050405020304" pitchFamily="18" charset="0"/>
                      </a:rPr>
                      <m:t>𝑻𝑹</m:t>
                    </m:r>
                    <m:r>
                      <a:rPr lang="cs-CZ" sz="2800" b="1" i="1" kern="1200" dirty="0" smtClean="0">
                        <a:solidFill>
                          <a:srgbClr val="FF0000"/>
                        </a:solidFill>
                        <a:latin typeface="Cambria Math" panose="02040503050406030204" pitchFamily="18" charset="0"/>
                        <a:ea typeface="Consolas" panose="020B0609020204030204" pitchFamily="49" charset="0"/>
                        <a:cs typeface="Times New Roman" panose="02020603050405020304" pitchFamily="18" charset="0"/>
                      </a:rPr>
                      <m:t> = </m:t>
                    </m:r>
                    <m:r>
                      <a:rPr lang="cs-CZ" sz="2800" b="1" i="1" kern="1200" dirty="0" smtClean="0">
                        <a:solidFill>
                          <a:srgbClr val="FF0000"/>
                        </a:solidFill>
                        <a:latin typeface="Cambria Math" panose="02040503050406030204" pitchFamily="18" charset="0"/>
                        <a:ea typeface="Consolas" panose="020B0609020204030204" pitchFamily="49" charset="0"/>
                        <a:cs typeface="Times New Roman" panose="02020603050405020304" pitchFamily="18" charset="0"/>
                      </a:rPr>
                      <m:t>𝑷</m:t>
                    </m:r>
                    <m:r>
                      <a:rPr lang="cs-CZ" sz="2800" b="1" i="1" kern="1200" dirty="0" smtClean="0">
                        <a:solidFill>
                          <a:srgbClr val="FF0000"/>
                        </a:solidFill>
                        <a:latin typeface="Cambria Math" panose="02040503050406030204" pitchFamily="18" charset="0"/>
                        <a:ea typeface="Consolas" panose="020B0609020204030204" pitchFamily="49" charset="0"/>
                        <a:cs typeface="Times New Roman" panose="02020603050405020304" pitchFamily="18" charset="0"/>
                      </a:rPr>
                      <m:t> ∙ </m:t>
                    </m:r>
                    <m:r>
                      <a:rPr lang="cs-CZ" sz="2800" b="1" i="1" kern="1200" dirty="0" smtClean="0">
                        <a:solidFill>
                          <a:srgbClr val="FF0000"/>
                        </a:solidFill>
                        <a:latin typeface="Cambria Math" panose="02040503050406030204" pitchFamily="18" charset="0"/>
                        <a:ea typeface="Consolas" panose="020B0609020204030204" pitchFamily="49" charset="0"/>
                        <a:cs typeface="Times New Roman" panose="02020603050405020304" pitchFamily="18" charset="0"/>
                      </a:rPr>
                      <m:t>𝑸</m:t>
                    </m:r>
                  </m:oMath>
                </a14:m>
                <a:r>
                  <a:rPr lang="cs-CZ"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        </a:t>
                </a:r>
                <a14:m>
                  <m:oMath xmlns:m="http://schemas.openxmlformats.org/officeDocument/2006/math">
                    <m:r>
                      <a:rPr lang="pt-BR" sz="2800" b="1" i="1" kern="1200" dirty="0" smtClean="0">
                        <a:solidFill>
                          <a:srgbClr val="FF0000"/>
                        </a:solidFill>
                        <a:latin typeface="Cambria Math" panose="02040503050406030204" pitchFamily="18" charset="0"/>
                        <a:ea typeface="Consolas" panose="020B0609020204030204" pitchFamily="49" charset="0"/>
                        <a:cs typeface="Times New Roman" panose="02020603050405020304" pitchFamily="18" charset="0"/>
                      </a:rPr>
                      <m:t>𝑻𝑹</m:t>
                    </m:r>
                    <m:r>
                      <a:rPr lang="pt-BR" sz="2800" b="1" i="1" kern="1200" dirty="0" smtClean="0">
                        <a:solidFill>
                          <a:srgbClr val="FF0000"/>
                        </a:solidFill>
                        <a:latin typeface="Cambria Math" panose="02040503050406030204" pitchFamily="18" charset="0"/>
                        <a:ea typeface="Consolas" panose="020B0609020204030204" pitchFamily="49" charset="0"/>
                        <a:cs typeface="Times New Roman" panose="02020603050405020304" pitchFamily="18" charset="0"/>
                      </a:rPr>
                      <m:t> = </m:t>
                    </m:r>
                    <m:r>
                      <a:rPr lang="pt-BR" sz="2800" b="1" i="1" kern="1200" dirty="0" smtClean="0">
                        <a:solidFill>
                          <a:srgbClr val="FF0000"/>
                        </a:solidFill>
                        <a:latin typeface="Cambria Math" panose="02040503050406030204" pitchFamily="18" charset="0"/>
                        <a:ea typeface="Consolas" panose="020B0609020204030204" pitchFamily="49" charset="0"/>
                        <a:cs typeface="Times New Roman" panose="02020603050405020304" pitchFamily="18" charset="0"/>
                      </a:rPr>
                      <m:t>𝒂</m:t>
                    </m:r>
                    <m:r>
                      <a:rPr lang="pt-BR" sz="2800" b="1" i="1" kern="1200" dirty="0" smtClean="0">
                        <a:solidFill>
                          <a:srgbClr val="FF0000"/>
                        </a:solidFill>
                        <a:latin typeface="Cambria Math" panose="02040503050406030204" pitchFamily="18" charset="0"/>
                        <a:ea typeface="Consolas" panose="020B0609020204030204" pitchFamily="49" charset="0"/>
                        <a:cs typeface="Times New Roman" panose="02020603050405020304" pitchFamily="18" charset="0"/>
                      </a:rPr>
                      <m:t> ∙ </m:t>
                    </m:r>
                    <m:r>
                      <a:rPr lang="pt-BR" sz="2800" b="1" i="1" kern="1200" dirty="0" smtClean="0">
                        <a:solidFill>
                          <a:srgbClr val="FF0000"/>
                        </a:solidFill>
                        <a:latin typeface="Cambria Math" panose="02040503050406030204" pitchFamily="18" charset="0"/>
                        <a:ea typeface="Consolas" panose="020B0609020204030204" pitchFamily="49" charset="0"/>
                        <a:cs typeface="Times New Roman" panose="02020603050405020304" pitchFamily="18" charset="0"/>
                      </a:rPr>
                      <m:t>𝑸</m:t>
                    </m:r>
                    <m:r>
                      <a:rPr lang="pt-BR" sz="2800" b="1" i="1" kern="1200" dirty="0" smtClean="0">
                        <a:solidFill>
                          <a:srgbClr val="FF0000"/>
                        </a:solidFill>
                        <a:latin typeface="Cambria Math" panose="02040503050406030204" pitchFamily="18" charset="0"/>
                        <a:ea typeface="Consolas" panose="020B0609020204030204" pitchFamily="49" charset="0"/>
                        <a:cs typeface="Times New Roman" panose="02020603050405020304" pitchFamily="18" charset="0"/>
                      </a:rPr>
                      <m:t> – </m:t>
                    </m:r>
                    <m:r>
                      <a:rPr lang="pt-BR" sz="2800" b="1" i="1" kern="1200" dirty="0" smtClean="0">
                        <a:solidFill>
                          <a:srgbClr val="FF0000"/>
                        </a:solidFill>
                        <a:latin typeface="Cambria Math" panose="02040503050406030204" pitchFamily="18" charset="0"/>
                        <a:ea typeface="Consolas" panose="020B0609020204030204" pitchFamily="49" charset="0"/>
                        <a:cs typeface="Times New Roman" panose="02020603050405020304" pitchFamily="18" charset="0"/>
                      </a:rPr>
                      <m:t>𝒃</m:t>
                    </m:r>
                    <m:r>
                      <a:rPr lang="pt-BR" sz="2800" b="1" i="1" kern="1200" dirty="0" smtClean="0">
                        <a:solidFill>
                          <a:srgbClr val="FF0000"/>
                        </a:solidFill>
                        <a:latin typeface="Cambria Math" panose="02040503050406030204" pitchFamily="18" charset="0"/>
                        <a:ea typeface="Consolas" panose="020B0609020204030204" pitchFamily="49" charset="0"/>
                        <a:cs typeface="Times New Roman" panose="02020603050405020304" pitchFamily="18" charset="0"/>
                      </a:rPr>
                      <m:t> ∙ </m:t>
                    </m:r>
                    <m:sSup>
                      <m:sSupPr>
                        <m:ctrlPr>
                          <a:rPr lang="pt-BR" sz="2800" b="1" i="1" kern="1200" dirty="0" smtClean="0">
                            <a:solidFill>
                              <a:srgbClr val="FF0000"/>
                            </a:solidFill>
                            <a:latin typeface="Cambria Math" panose="02040503050406030204" pitchFamily="18" charset="0"/>
                            <a:cs typeface="Times New Roman" panose="02020603050405020304" pitchFamily="18" charset="0"/>
                          </a:rPr>
                        </m:ctrlPr>
                      </m:sSupPr>
                      <m:e>
                        <m:r>
                          <a:rPr lang="cs-CZ" sz="2800" b="1" i="1" kern="1200" dirty="0" smtClean="0">
                            <a:solidFill>
                              <a:srgbClr val="FF0000"/>
                            </a:solidFill>
                            <a:latin typeface="Cambria Math" panose="02040503050406030204" pitchFamily="18" charset="0"/>
                            <a:cs typeface="Times New Roman" panose="02020603050405020304" pitchFamily="18" charset="0"/>
                          </a:rPr>
                          <m:t>𝑸</m:t>
                        </m:r>
                      </m:e>
                      <m:sup>
                        <m:r>
                          <a:rPr lang="cs-CZ" sz="2800" b="1" i="1" kern="1200" dirty="0" smtClean="0">
                            <a:solidFill>
                              <a:srgbClr val="FF0000"/>
                            </a:solidFill>
                            <a:latin typeface="Cambria Math" panose="02040503050406030204" pitchFamily="18" charset="0"/>
                            <a:cs typeface="Times New Roman" panose="02020603050405020304" pitchFamily="18" charset="0"/>
                          </a:rPr>
                          <m:t>𝟐</m:t>
                        </m:r>
                      </m:sup>
                    </m:sSup>
                  </m:oMath>
                </a14:m>
                <a:endParaRPr lang="cs-CZ"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endParaRPr>
              </a:p>
            </p:txBody>
          </p:sp>
        </mc:Choice>
        <mc:Fallback xmlns="">
          <p:sp>
            <p:nvSpPr>
              <p:cNvPr id="98" name="Google Shape;98;p14"/>
              <p:cNvSpPr txBox="1">
                <a:spLocks noRot="1" noChangeAspect="1" noMove="1" noResize="1" noEditPoints="1" noAdjustHandles="1" noChangeArrowheads="1" noChangeShapeType="1" noTextEdit="1"/>
              </p:cNvSpPr>
              <p:nvPr>
                <p:ph type="body" idx="1"/>
              </p:nvPr>
            </p:nvSpPr>
            <p:spPr>
              <a:xfrm>
                <a:off x="188619" y="1065741"/>
                <a:ext cx="11586258" cy="4912679"/>
              </a:xfrm>
              <a:prstGeom prst="rect">
                <a:avLst/>
              </a:prstGeom>
              <a:blipFill rotWithShape="1">
                <a:blip r:embed="rId3"/>
                <a:stretch>
                  <a:fillRect t="-4" r="1" b="11"/>
                </a:stretch>
              </a:blipFill>
              <a:ln>
                <a:noFill/>
              </a:ln>
            </p:spPr>
            <p:txBody>
              <a:bodyPr/>
              <a:lstStyle/>
              <a:p>
                <a:r>
                  <a:rPr lang="en-US" altLang="en-US">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8" name="Picture 7"/>
          <p:cNvPicPr>
            <a:picLocks noChangeAspect="1"/>
          </p:cNvPicPr>
          <p:nvPr/>
        </p:nvPicPr>
        <p:blipFill>
          <a:blip r:embed="rId4"/>
          <a:stretch>
            <a:fillRect/>
          </a:stretch>
        </p:blipFill>
        <p:spPr>
          <a:xfrm>
            <a:off x="458813" y="2639044"/>
            <a:ext cx="8140673" cy="3595060"/>
          </a:xfrm>
          <a:prstGeom prst="rect">
            <a:avLst/>
          </a:prstGeom>
        </p:spPr>
      </p:pic>
      <p:sp>
        <p:nvSpPr>
          <p:cNvPr id="10" name="TextBox 9"/>
          <p:cNvSpPr txBox="1"/>
          <p:nvPr/>
        </p:nvSpPr>
        <p:spPr>
          <a:xfrm>
            <a:off x="8755380" y="2639044"/>
            <a:ext cx="3289691" cy="3170099"/>
          </a:xfrm>
          <a:prstGeom prst="rect">
            <a:avLst/>
          </a:prstGeom>
          <a:noFill/>
        </p:spPr>
        <p:txBody>
          <a:bodyPr wrap="square">
            <a:spAutoFit/>
          </a:bodyPr>
          <a:lstStyle/>
          <a:p>
            <a:pPr marL="342900" indent="-342900">
              <a:buFont typeface="+mj-lt"/>
              <a:buAutoNum type="arabicPeriod"/>
            </a:pPr>
            <a:r>
              <a:rPr lang="cs-CZ" sz="2000" b="1" noProof="0" dirty="0">
                <a:highlight>
                  <a:srgbClr val="FFFF00"/>
                </a:highlight>
              </a:rPr>
              <a:t>Část </a:t>
            </a:r>
            <a:r>
              <a:rPr lang="cs-CZ" sz="2000" b="1" noProof="0" dirty="0"/>
              <a:t>poptávkové křivky </a:t>
            </a:r>
            <a:r>
              <a:rPr lang="cs-CZ" sz="2000" b="1" noProof="0" dirty="0">
                <a:highlight>
                  <a:srgbClr val="FFFF00"/>
                </a:highlight>
              </a:rPr>
              <a:t>FB</a:t>
            </a:r>
            <a:r>
              <a:rPr lang="cs-CZ" sz="2000" b="1" noProof="0" dirty="0"/>
              <a:t> = cenové elastická;</a:t>
            </a:r>
          </a:p>
          <a:p>
            <a:pPr marL="342900" indent="-342900">
              <a:buFont typeface="+mj-lt"/>
              <a:buAutoNum type="arabicPeriod"/>
            </a:pPr>
            <a:r>
              <a:rPr lang="cs-CZ" sz="2000" b="1" noProof="0" dirty="0"/>
              <a:t>Bodě </a:t>
            </a:r>
            <a:r>
              <a:rPr lang="cs-CZ" sz="2000" b="1" noProof="0" dirty="0">
                <a:highlight>
                  <a:srgbClr val="FFFF00"/>
                </a:highlight>
              </a:rPr>
              <a:t>B</a:t>
            </a:r>
            <a:r>
              <a:rPr lang="cs-CZ" sz="2000" b="1" noProof="0" dirty="0"/>
              <a:t> –jednotková elasticita poptávkové křivky; </a:t>
            </a:r>
          </a:p>
          <a:p>
            <a:pPr marL="342900" indent="-342900">
              <a:buFont typeface="+mj-lt"/>
              <a:buAutoNum type="arabicPeriod"/>
            </a:pPr>
            <a:r>
              <a:rPr lang="cs-CZ" sz="2000" b="1" noProof="0" dirty="0">
                <a:highlight>
                  <a:srgbClr val="FFFF00"/>
                </a:highlight>
              </a:rPr>
              <a:t>Část BE</a:t>
            </a:r>
            <a:r>
              <a:rPr lang="cs-CZ" sz="2000" b="1" noProof="0" dirty="0"/>
              <a:t> = cenově neelastická;</a:t>
            </a:r>
          </a:p>
          <a:p>
            <a:pPr marL="342900" indent="-342900">
              <a:buFont typeface="+mj-lt"/>
              <a:buAutoNum type="arabicPeriod"/>
            </a:pPr>
            <a:endParaRPr lang="cs-CZ" sz="2000" b="1" noProof="0" dirty="0"/>
          </a:p>
          <a:p>
            <a:pPr marL="342900" indent="-342900">
              <a:buFont typeface="Wingdings" panose="05000000000000000000" pitchFamily="2" charset="2"/>
              <a:buChar char="Ø"/>
            </a:pPr>
            <a:r>
              <a:rPr lang="cs-CZ" sz="2000" b="1" dirty="0">
                <a:highlight>
                  <a:srgbClr val="FFFF00"/>
                </a:highlight>
              </a:rPr>
              <a:t>Odpovídá částem TR</a:t>
            </a:r>
            <a:endParaRPr lang="cs-CZ" sz="2000" b="1" noProof="0" dirty="0">
              <a:highlight>
                <a:srgbClr val="FFFF00"/>
              </a:highlight>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1074420" y="526093"/>
            <a:ext cx="10245621" cy="631690"/>
          </a:xfrm>
        </p:spPr>
        <p:txBody>
          <a:bodyPr>
            <a:noAutofit/>
          </a:bodyPr>
          <a:lstStyle/>
          <a:p>
            <a:pPr marR="0" lvl="0" algn="just" defTabSz="914400" rtl="0" eaLnBrk="1" fontAlgn="auto" latinLnBrk="0" hangingPunct="1">
              <a:lnSpc>
                <a:spcPct val="115000"/>
              </a:lnSpc>
              <a:spcBef>
                <a:spcPts val="360"/>
              </a:spcBef>
              <a:spcAft>
                <a:spcPts val="0"/>
              </a:spcAft>
              <a:buClr>
                <a:srgbClr val="000000"/>
              </a:buClr>
              <a:buSzPts val="1800"/>
              <a:defRPr/>
            </a:pPr>
            <a:r>
              <a:rPr kumimoji="0" lang="pl-PL"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Průměrný příjem firmy</a:t>
            </a:r>
          </a:p>
        </p:txBody>
      </p:sp>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302871" y="1259207"/>
                <a:ext cx="11586258" cy="5072700"/>
              </a:xfrm>
              <a:prstGeom prst="rect">
                <a:avLst/>
              </a:prstGeom>
              <a:noFill/>
              <a:ln>
                <a:noFill/>
              </a:ln>
            </p:spPr>
            <p:txBody>
              <a:bodyPr spcFirstLastPara="1" wrap="square" lIns="91425" tIns="45700" rIns="91425" bIns="45700" anchor="t" anchorCtr="0">
                <a:normAutofit fontScale="92500" lnSpcReduction="20000"/>
              </a:bodyPr>
              <a:lstStyle/>
              <a:p>
                <a:pPr marL="285750" indent="-285750">
                  <a:lnSpc>
                    <a:spcPct val="115000"/>
                  </a:lnSpc>
                  <a:buFont typeface="Wingdings" panose="05000000000000000000" pitchFamily="2" charset="2"/>
                  <a:buChar char="ü"/>
                </a:pPr>
                <a:r>
                  <a:rPr lang="cs-CZ" sz="36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Průměrný příjem (</a:t>
                </a:r>
                <a:r>
                  <a:rPr lang="cs-CZ" sz="3600" b="1" kern="1200" noProof="0" dirty="0" err="1">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Average</a:t>
                </a:r>
                <a:r>
                  <a:rPr lang="cs-CZ" sz="36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 </a:t>
                </a:r>
                <a:r>
                  <a:rPr lang="cs-CZ" sz="3600" b="1" kern="1200" noProof="0" dirty="0" err="1">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Revenue</a:t>
                </a:r>
                <a:r>
                  <a:rPr lang="cs-CZ" sz="36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 AR): tj. příjem plynoucí firmě z jedné prodané jednotky</a:t>
                </a:r>
              </a:p>
              <a:p>
                <a:pPr marL="0" indent="0">
                  <a:lnSpc>
                    <a:spcPct val="115000"/>
                  </a:lnSpc>
                  <a:buNone/>
                </a:pPr>
                <a14:m>
                  <m:oMathPara xmlns:m="http://schemas.openxmlformats.org/officeDocument/2006/math">
                    <m:oMathParaPr>
                      <m:jc m:val="centerGroup"/>
                    </m:oMathParaPr>
                    <m:oMath xmlns:m="http://schemas.openxmlformats.org/officeDocument/2006/math">
                      <m:r>
                        <a:rPr lang="cs-CZ" sz="3600" b="1" i="1" kern="1200" dirty="0" smtClean="0">
                          <a:solidFill>
                            <a:srgbClr val="FF0000"/>
                          </a:solidFill>
                          <a:latin typeface="Cambria Math" panose="02040503050406030204" pitchFamily="18" charset="0"/>
                          <a:ea typeface="Consolas" panose="020B0609020204030204" pitchFamily="49" charset="0"/>
                          <a:cs typeface="Times New Roman" panose="02020603050405020304" pitchFamily="18" charset="0"/>
                        </a:rPr>
                        <m:t>𝑨𝑹</m:t>
                      </m:r>
                      <m:r>
                        <a:rPr lang="cs-CZ" sz="3600" b="1" i="1" kern="1200" dirty="0" smtClean="0">
                          <a:solidFill>
                            <a:srgbClr val="FF0000"/>
                          </a:solidFill>
                          <a:latin typeface="Cambria Math" panose="02040503050406030204" pitchFamily="18" charset="0"/>
                          <a:ea typeface="Consolas" panose="020B0609020204030204" pitchFamily="49" charset="0"/>
                          <a:cs typeface="Times New Roman" panose="02020603050405020304" pitchFamily="18" charset="0"/>
                        </a:rPr>
                        <m:t> = </m:t>
                      </m:r>
                      <m:f>
                        <m:fPr>
                          <m:ctrlPr>
                            <a:rPr lang="cs-CZ" sz="3600" b="1" i="1" kern="1200" dirty="0" smtClean="0">
                              <a:solidFill>
                                <a:srgbClr val="FF0000"/>
                              </a:solidFill>
                              <a:latin typeface="Cambria Math" panose="02040503050406030204" pitchFamily="18" charset="0"/>
                              <a:cs typeface="Times New Roman" panose="02020603050405020304" pitchFamily="18" charset="0"/>
                            </a:rPr>
                          </m:ctrlPr>
                        </m:fPr>
                        <m:num>
                          <m:r>
                            <a:rPr lang="cs-CZ" sz="3600" b="1" i="1" kern="1200" dirty="0" smtClean="0">
                              <a:solidFill>
                                <a:srgbClr val="FF0000"/>
                              </a:solidFill>
                              <a:latin typeface="Cambria Math" panose="02040503050406030204" pitchFamily="18" charset="0"/>
                              <a:cs typeface="Times New Roman" panose="02020603050405020304" pitchFamily="18" charset="0"/>
                            </a:rPr>
                            <m:t>𝑻𝑹</m:t>
                          </m:r>
                        </m:num>
                        <m:den>
                          <m:r>
                            <a:rPr lang="cs-CZ" sz="3600" b="1" i="1" kern="1200" dirty="0" smtClean="0">
                              <a:solidFill>
                                <a:srgbClr val="FF0000"/>
                              </a:solidFill>
                              <a:latin typeface="Cambria Math" panose="02040503050406030204" pitchFamily="18" charset="0"/>
                              <a:cs typeface="Times New Roman" panose="02020603050405020304" pitchFamily="18" charset="0"/>
                            </a:rPr>
                            <m:t>𝑸</m:t>
                          </m:r>
                        </m:den>
                      </m:f>
                      <m:r>
                        <a:rPr lang="cs-CZ" sz="3600" b="1" i="1" kern="1200" dirty="0" smtClean="0">
                          <a:solidFill>
                            <a:srgbClr val="FF0000"/>
                          </a:solidFill>
                          <a:latin typeface="Cambria Math" panose="02040503050406030204" pitchFamily="18" charset="0"/>
                          <a:cs typeface="Times New Roman" panose="02020603050405020304" pitchFamily="18" charset="0"/>
                        </a:rPr>
                        <m:t>=</m:t>
                      </m:r>
                      <m:f>
                        <m:fPr>
                          <m:ctrlPr>
                            <a:rPr lang="cs-CZ" sz="3600" b="1" i="1" kern="1200" dirty="0">
                              <a:solidFill>
                                <a:srgbClr val="FF0000"/>
                              </a:solidFill>
                              <a:latin typeface="Cambria Math" panose="02040503050406030204" pitchFamily="18" charset="0"/>
                              <a:cs typeface="Times New Roman" panose="02020603050405020304" pitchFamily="18" charset="0"/>
                            </a:rPr>
                          </m:ctrlPr>
                        </m:fPr>
                        <m:num>
                          <m:r>
                            <a:rPr lang="cs-CZ" sz="3600" b="1" i="1" kern="1200" dirty="0" smtClean="0">
                              <a:solidFill>
                                <a:srgbClr val="FF0000"/>
                              </a:solidFill>
                              <a:latin typeface="Cambria Math" panose="02040503050406030204" pitchFamily="18" charset="0"/>
                              <a:cs typeface="Times New Roman" panose="02020603050405020304" pitchFamily="18" charset="0"/>
                            </a:rPr>
                            <m:t>𝑷</m:t>
                          </m:r>
                          <m:r>
                            <a:rPr lang="cs-CZ" sz="3600" b="1" i="1" kern="1200" dirty="0" smtClean="0">
                              <a:solidFill>
                                <a:srgbClr val="FF0000"/>
                              </a:solidFill>
                              <a:latin typeface="Cambria Math" panose="02040503050406030204" pitchFamily="18" charset="0"/>
                              <a:cs typeface="Times New Roman" panose="02020603050405020304" pitchFamily="18" charset="0"/>
                            </a:rPr>
                            <m:t>.</m:t>
                          </m:r>
                          <m:r>
                            <a:rPr lang="cs-CZ" sz="3600" b="1" i="1" kern="1200" dirty="0" smtClean="0">
                              <a:solidFill>
                                <a:srgbClr val="FF0000"/>
                              </a:solidFill>
                              <a:latin typeface="Cambria Math" panose="02040503050406030204" pitchFamily="18" charset="0"/>
                              <a:cs typeface="Times New Roman" panose="02020603050405020304" pitchFamily="18" charset="0"/>
                            </a:rPr>
                            <m:t>𝑸</m:t>
                          </m:r>
                        </m:num>
                        <m:den>
                          <m:r>
                            <a:rPr lang="cs-CZ" sz="3600" b="1" i="1" kern="1200" dirty="0">
                              <a:solidFill>
                                <a:srgbClr val="FF0000"/>
                              </a:solidFill>
                              <a:latin typeface="Cambria Math" panose="02040503050406030204" pitchFamily="18" charset="0"/>
                              <a:cs typeface="Times New Roman" panose="02020603050405020304" pitchFamily="18" charset="0"/>
                            </a:rPr>
                            <m:t>𝑸</m:t>
                          </m:r>
                        </m:den>
                      </m:f>
                    </m:oMath>
                  </m:oMathPara>
                </a14:m>
                <a:endParaRPr lang="cs-CZ" sz="36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a:p>
                <a:pPr marL="285750" indent="-285750">
                  <a:lnSpc>
                    <a:spcPct val="115000"/>
                  </a:lnSpc>
                  <a:buFont typeface="Wingdings" panose="05000000000000000000" pitchFamily="2" charset="2"/>
                  <a:buChar char="ü"/>
                </a:pPr>
                <a:r>
                  <a:rPr lang="cs-CZ" sz="36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K</a:t>
                </a:r>
                <a:r>
                  <a:rPr lang="cs-CZ" sz="3600" b="1" kern="1200" noProof="0" dirty="0" err="1">
                    <a:solidFill>
                      <a:schemeClr val="tx1"/>
                    </a:solidFill>
                    <a:latin typeface="Times New Roman" panose="02020603050405020304" pitchFamily="18" charset="0"/>
                    <a:ea typeface="Consolas" panose="020B0609020204030204" pitchFamily="49" charset="0"/>
                    <a:cs typeface="Times New Roman" panose="02020603050405020304" pitchFamily="18" charset="0"/>
                  </a:rPr>
                  <a:t>řivka</a:t>
                </a: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AR: souvislost mezi cenou a prodaným množstvím: totožná s křivkou individuální poptávky (d). </a:t>
                </a:r>
              </a:p>
              <a:p>
                <a:pPr marL="354330" indent="-354330" algn="just">
                  <a:lnSpc>
                    <a:spcPct val="115000"/>
                  </a:lnSpc>
                  <a:buFont typeface="+mj-lt"/>
                  <a:buAutoNum type="arabicPeriod"/>
                </a:pP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DOKONALÁ KONKURENCE: rovnoběžná s osou x ve výši odpovídající ceně, tj. AR = P = konstanta. </a:t>
                </a:r>
              </a:p>
              <a:p>
                <a:pPr marL="354330" indent="-354330">
                  <a:lnSpc>
                    <a:spcPct val="115000"/>
                  </a:lnSpc>
                  <a:buFont typeface="+mj-lt"/>
                  <a:buAutoNum type="arabicPeriod"/>
                </a:pP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NEDOKONALÁ KONKURENCE: klesající.</a:t>
                </a:r>
              </a:p>
            </p:txBody>
          </p:sp>
        </mc:Choice>
        <mc:Fallback xmlns="">
          <p:sp>
            <p:nvSpPr>
              <p:cNvPr id="98" name="Google Shape;98;p14"/>
              <p:cNvSpPr txBox="1">
                <a:spLocks noRot="1" noChangeAspect="1" noMove="1" noResize="1" noEditPoints="1" noAdjustHandles="1" noChangeArrowheads="1" noChangeShapeType="1" noTextEdit="1"/>
              </p:cNvSpPr>
              <p:nvPr>
                <p:ph type="body" idx="1"/>
              </p:nvPr>
            </p:nvSpPr>
            <p:spPr>
              <a:xfrm>
                <a:off x="302871" y="1259207"/>
                <a:ext cx="11586258" cy="5072700"/>
              </a:xfrm>
              <a:prstGeom prst="rect">
                <a:avLst/>
              </a:prstGeom>
              <a:blipFill rotWithShape="1">
                <a:blip r:embed="rId3"/>
                <a:stretch>
                  <a:fillRect l="-5" b="6"/>
                </a:stretch>
              </a:blipFill>
              <a:ln>
                <a:noFill/>
              </a:ln>
            </p:spPr>
            <p:txBody>
              <a:bodyPr/>
              <a:lstStyle/>
              <a:p>
                <a:r>
                  <a:rPr lang="en-US" altLang="en-US">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1074420" y="526093"/>
            <a:ext cx="10245621" cy="631690"/>
          </a:xfrm>
        </p:spPr>
        <p:txBody>
          <a:bodyPr>
            <a:noAutofit/>
          </a:bodyPr>
          <a:lstStyle/>
          <a:p>
            <a:pPr marR="0" lvl="0" algn="just" defTabSz="914400" rtl="0" eaLnBrk="1" fontAlgn="auto" latinLnBrk="0" hangingPunct="1">
              <a:lnSpc>
                <a:spcPct val="115000"/>
              </a:lnSpc>
              <a:spcBef>
                <a:spcPts val="360"/>
              </a:spcBef>
              <a:spcAft>
                <a:spcPts val="0"/>
              </a:spcAft>
              <a:buClr>
                <a:srgbClr val="000000"/>
              </a:buClr>
              <a:buSzPts val="1800"/>
              <a:defRPr/>
            </a:pPr>
            <a:r>
              <a:rPr kumimoji="0" lang="pl-PL"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Mezní příjem firmy</a:t>
            </a:r>
          </a:p>
        </p:txBody>
      </p:sp>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302871" y="1259207"/>
                <a:ext cx="11586258" cy="5072700"/>
              </a:xfrm>
              <a:prstGeom prst="rect">
                <a:avLst/>
              </a:prstGeom>
              <a:noFill/>
              <a:ln>
                <a:noFill/>
              </a:ln>
            </p:spPr>
            <p:txBody>
              <a:bodyPr spcFirstLastPara="1" wrap="square" lIns="91425" tIns="45700" rIns="91425" bIns="45700" anchor="t" anchorCtr="0">
                <a:normAutofit fontScale="85000" lnSpcReduction="10000"/>
              </a:bodyPr>
              <a:lstStyle/>
              <a:p>
                <a:pPr marL="285750" indent="-285750" algn="just">
                  <a:lnSpc>
                    <a:spcPct val="115000"/>
                  </a:lnSpc>
                  <a:buFont typeface="Wingdings" panose="05000000000000000000" pitchFamily="2" charset="2"/>
                  <a:buChar char="ü"/>
                </a:pPr>
                <a:r>
                  <a:rPr lang="cs-CZ" sz="36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Mezní příjem (</a:t>
                </a:r>
                <a:r>
                  <a:rPr lang="cs-CZ" sz="3600" b="1" kern="1200" noProof="0" dirty="0" err="1">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Marginal</a:t>
                </a:r>
                <a:r>
                  <a:rPr lang="cs-CZ" sz="36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 </a:t>
                </a:r>
                <a:r>
                  <a:rPr lang="cs-CZ" sz="3600" b="1" kern="1200" noProof="0" dirty="0" err="1">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Revenue</a:t>
                </a:r>
                <a:r>
                  <a:rPr lang="cs-CZ" sz="36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 MR): změna celkového příjmu v důsledku změny výstupu (prodejů) o jednotku:</a:t>
                </a:r>
              </a:p>
              <a:p>
                <a:pPr marL="0" indent="0" algn="ctr">
                  <a:lnSpc>
                    <a:spcPct val="115000"/>
                  </a:lnSpc>
                  <a:buNone/>
                </a:pPr>
                <a14:m>
                  <m:oMathPara xmlns:m="http://schemas.openxmlformats.org/officeDocument/2006/math">
                    <m:oMathParaPr>
                      <m:jc m:val="centerGroup"/>
                    </m:oMathParaPr>
                    <m:oMath xmlns:m="http://schemas.openxmlformats.org/officeDocument/2006/math">
                      <m:r>
                        <a:rPr lang="cs-CZ" sz="3600" b="1" i="1" kern="1200" dirty="0" smtClean="0">
                          <a:solidFill>
                            <a:srgbClr val="FF0000"/>
                          </a:solidFill>
                          <a:latin typeface="Cambria Math" panose="02040503050406030204" pitchFamily="18" charset="0"/>
                          <a:ea typeface="Consolas" panose="020B0609020204030204" pitchFamily="49" charset="0"/>
                          <a:cs typeface="Times New Roman" panose="02020603050405020304" pitchFamily="18" charset="0"/>
                        </a:rPr>
                        <m:t>𝑴𝑹</m:t>
                      </m:r>
                      <m:r>
                        <a:rPr lang="cs-CZ" sz="3600" b="1" i="1" kern="1200" dirty="0" smtClean="0">
                          <a:solidFill>
                            <a:srgbClr val="FF0000"/>
                          </a:solidFill>
                          <a:latin typeface="Cambria Math" panose="02040503050406030204" pitchFamily="18" charset="0"/>
                          <a:ea typeface="Consolas" panose="020B0609020204030204" pitchFamily="49" charset="0"/>
                          <a:cs typeface="Times New Roman" panose="02020603050405020304" pitchFamily="18" charset="0"/>
                        </a:rPr>
                        <m:t> = </m:t>
                      </m:r>
                      <m:f>
                        <m:fPr>
                          <m:ctrlPr>
                            <a:rPr lang="cs-CZ" sz="3600" b="1" i="1" kern="1200" dirty="0" smtClean="0">
                              <a:solidFill>
                                <a:srgbClr val="FF0000"/>
                              </a:solidFill>
                              <a:latin typeface="Cambria Math" panose="02040503050406030204" pitchFamily="18" charset="0"/>
                              <a:cs typeface="Times New Roman" panose="02020603050405020304" pitchFamily="18" charset="0"/>
                            </a:rPr>
                          </m:ctrlPr>
                        </m:fPr>
                        <m:num>
                          <m:r>
                            <a:rPr lang="cs-CZ" sz="3600" b="1" i="1" kern="1200" dirty="0" smtClean="0">
                              <a:solidFill>
                                <a:srgbClr val="FF0000"/>
                              </a:solidFill>
                              <a:latin typeface="Cambria Math" panose="02040503050406030204" pitchFamily="18" charset="0"/>
                              <a:cs typeface="Times New Roman" panose="02020603050405020304" pitchFamily="18" charset="0"/>
                            </a:rPr>
                            <m:t>𝒅𝑻𝑹</m:t>
                          </m:r>
                        </m:num>
                        <m:den>
                          <m:r>
                            <a:rPr lang="cs-CZ" sz="3600" b="1" i="1" kern="1200" dirty="0" smtClean="0">
                              <a:solidFill>
                                <a:srgbClr val="FF0000"/>
                              </a:solidFill>
                              <a:latin typeface="Cambria Math" panose="02040503050406030204" pitchFamily="18" charset="0"/>
                              <a:cs typeface="Times New Roman" panose="02020603050405020304" pitchFamily="18" charset="0"/>
                            </a:rPr>
                            <m:t>𝒅𝑸</m:t>
                          </m:r>
                        </m:den>
                      </m:f>
                      <m:r>
                        <a:rPr lang="cs-CZ" sz="3600" b="1" i="1" kern="1200" dirty="0" smtClean="0">
                          <a:solidFill>
                            <a:srgbClr val="FF0000"/>
                          </a:solidFill>
                          <a:latin typeface="Cambria Math" panose="02040503050406030204" pitchFamily="18" charset="0"/>
                          <a:cs typeface="Times New Roman" panose="02020603050405020304" pitchFamily="18" charset="0"/>
                        </a:rPr>
                        <m:t>=</m:t>
                      </m:r>
                      <m:f>
                        <m:fPr>
                          <m:ctrlPr>
                            <a:rPr lang="cs-CZ" sz="3600" b="1" i="1" kern="1200" dirty="0">
                              <a:solidFill>
                                <a:srgbClr val="FF0000"/>
                              </a:solidFill>
                              <a:latin typeface="Cambria Math" panose="02040503050406030204" pitchFamily="18" charset="0"/>
                              <a:cs typeface="Times New Roman" panose="02020603050405020304" pitchFamily="18" charset="0"/>
                            </a:rPr>
                          </m:ctrlPr>
                        </m:fPr>
                        <m:num>
                          <m:r>
                            <a:rPr lang="cs-CZ" sz="3600" b="1" i="1" kern="1200" dirty="0">
                              <a:solidFill>
                                <a:srgbClr val="FF0000"/>
                              </a:solidFill>
                              <a:latin typeface="Cambria Math" panose="02040503050406030204" pitchFamily="18" charset="0"/>
                              <a:cs typeface="Times New Roman" panose="02020603050405020304" pitchFamily="18" charset="0"/>
                            </a:rPr>
                            <m:t>𝒅</m:t>
                          </m:r>
                          <m:r>
                            <a:rPr lang="cs-CZ" sz="3600" b="1" i="1" kern="1200" dirty="0" smtClean="0">
                              <a:solidFill>
                                <a:srgbClr val="FF0000"/>
                              </a:solidFill>
                              <a:latin typeface="Cambria Math" panose="02040503050406030204" pitchFamily="18" charset="0"/>
                              <a:cs typeface="Times New Roman" panose="02020603050405020304" pitchFamily="18" charset="0"/>
                            </a:rPr>
                            <m:t>(</m:t>
                          </m:r>
                          <m:r>
                            <a:rPr lang="cs-CZ" sz="3600" b="1" i="1" kern="1200" dirty="0" smtClean="0">
                              <a:solidFill>
                                <a:srgbClr val="FF0000"/>
                              </a:solidFill>
                              <a:latin typeface="Cambria Math" panose="02040503050406030204" pitchFamily="18" charset="0"/>
                              <a:cs typeface="Times New Roman" panose="02020603050405020304" pitchFamily="18" charset="0"/>
                            </a:rPr>
                            <m:t>𝑷</m:t>
                          </m:r>
                          <m:r>
                            <a:rPr lang="cs-CZ" sz="3600" b="1" i="1" kern="1200" dirty="0" smtClean="0">
                              <a:solidFill>
                                <a:srgbClr val="FF0000"/>
                              </a:solidFill>
                              <a:latin typeface="Cambria Math" panose="02040503050406030204" pitchFamily="18" charset="0"/>
                              <a:cs typeface="Times New Roman" panose="02020603050405020304" pitchFamily="18" charset="0"/>
                            </a:rPr>
                            <m:t>.</m:t>
                          </m:r>
                          <m:r>
                            <a:rPr lang="cs-CZ" sz="3600" b="1" i="1" kern="1200" dirty="0" smtClean="0">
                              <a:solidFill>
                                <a:srgbClr val="FF0000"/>
                              </a:solidFill>
                              <a:latin typeface="Cambria Math" panose="02040503050406030204" pitchFamily="18" charset="0"/>
                              <a:cs typeface="Times New Roman" panose="02020603050405020304" pitchFamily="18" charset="0"/>
                            </a:rPr>
                            <m:t>𝑸</m:t>
                          </m:r>
                          <m:r>
                            <a:rPr lang="cs-CZ" sz="3600" b="1" i="1" kern="1200" dirty="0" smtClean="0">
                              <a:solidFill>
                                <a:srgbClr val="FF0000"/>
                              </a:solidFill>
                              <a:latin typeface="Cambria Math" panose="02040503050406030204" pitchFamily="18" charset="0"/>
                              <a:cs typeface="Times New Roman" panose="02020603050405020304" pitchFamily="18" charset="0"/>
                            </a:rPr>
                            <m:t>)</m:t>
                          </m:r>
                        </m:num>
                        <m:den>
                          <m:r>
                            <a:rPr lang="cs-CZ" sz="3600" b="1" i="1" kern="1200" dirty="0">
                              <a:solidFill>
                                <a:srgbClr val="FF0000"/>
                              </a:solidFill>
                              <a:latin typeface="Cambria Math" panose="02040503050406030204" pitchFamily="18" charset="0"/>
                              <a:cs typeface="Times New Roman" panose="02020603050405020304" pitchFamily="18" charset="0"/>
                            </a:rPr>
                            <m:t>𝒅𝑸</m:t>
                          </m:r>
                        </m:den>
                      </m:f>
                    </m:oMath>
                  </m:oMathPara>
                </a14:m>
                <a:endPar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571500" indent="-571500">
                  <a:lnSpc>
                    <a:spcPct val="115000"/>
                  </a:lnSpc>
                  <a:buFont typeface="Wingdings" panose="05000000000000000000" pitchFamily="2" charset="2"/>
                  <a:buChar char="Ø"/>
                </a:pP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Úprava – na rovnici, jejíž součástí je směrnice křivky poptávky po produkci firmy </a:t>
                </a:r>
                <a:r>
                  <a:rPr lang="cs-CZ" sz="3600" b="1" kern="1200" noProof="0" dirty="0" err="1">
                    <a:solidFill>
                      <a:srgbClr val="FF0000"/>
                    </a:solidFill>
                    <a:latin typeface="Times New Roman" panose="02020603050405020304" pitchFamily="18" charset="0"/>
                    <a:ea typeface="Consolas" panose="020B0609020204030204" pitchFamily="49" charset="0"/>
                    <a:cs typeface="Times New Roman" panose="02020603050405020304" pitchFamily="18" charset="0"/>
                  </a:rPr>
                  <a:t>dP</a:t>
                </a:r>
                <a:r>
                  <a:rPr lang="cs-CZ" sz="36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a:t>
                </a:r>
                <a:r>
                  <a:rPr lang="cs-CZ" sz="3600" b="1" kern="1200" noProof="0" dirty="0" err="1">
                    <a:solidFill>
                      <a:srgbClr val="FF0000"/>
                    </a:solidFill>
                    <a:latin typeface="Times New Roman" panose="02020603050405020304" pitchFamily="18" charset="0"/>
                    <a:ea typeface="Consolas" panose="020B0609020204030204" pitchFamily="49" charset="0"/>
                    <a:cs typeface="Times New Roman" panose="02020603050405020304" pitchFamily="18" charset="0"/>
                  </a:rPr>
                  <a:t>dQ</a:t>
                </a:r>
                <a:r>
                  <a:rPr lang="cs-CZ" sz="36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a:t>
                </a:r>
              </a:p>
              <a:p>
                <a:pPr marL="0" indent="0">
                  <a:lnSpc>
                    <a:spcPct val="115000"/>
                  </a:lnSpc>
                  <a:buNone/>
                </a:pPr>
                <a14:m>
                  <m:oMathPara xmlns:m="http://schemas.openxmlformats.org/officeDocument/2006/math">
                    <m:oMathParaPr>
                      <m:jc m:val="centerGroup"/>
                    </m:oMathParaPr>
                    <m:oMath xmlns:m="http://schemas.openxmlformats.org/officeDocument/2006/math">
                      <m:r>
                        <a:rPr lang="cs-CZ" sz="3600" b="1" i="1" kern="1200" dirty="0" smtClean="0">
                          <a:solidFill>
                            <a:srgbClr val="FF0000"/>
                          </a:solidFill>
                          <a:latin typeface="Cambria Math" panose="02040503050406030204" pitchFamily="18" charset="0"/>
                          <a:cs typeface="Times New Roman" panose="02020603050405020304" pitchFamily="18" charset="0"/>
                        </a:rPr>
                        <m:t>𝑴𝑹</m:t>
                      </m:r>
                      <m:r>
                        <a:rPr lang="cs-CZ" sz="3600" b="1" i="1" kern="1200" dirty="0">
                          <a:solidFill>
                            <a:srgbClr val="FF0000"/>
                          </a:solidFill>
                          <a:latin typeface="Cambria Math" panose="02040503050406030204" pitchFamily="18" charset="0"/>
                          <a:cs typeface="Times New Roman" panose="02020603050405020304" pitchFamily="18" charset="0"/>
                        </a:rPr>
                        <m:t>=</m:t>
                      </m:r>
                      <m:r>
                        <a:rPr lang="cs-CZ" sz="3600" b="1" i="1" kern="1200" dirty="0">
                          <a:solidFill>
                            <a:srgbClr val="FF0000"/>
                          </a:solidFill>
                          <a:latin typeface="Cambria Math" panose="02040503050406030204" pitchFamily="18" charset="0"/>
                          <a:cs typeface="Times New Roman" panose="02020603050405020304" pitchFamily="18" charset="0"/>
                        </a:rPr>
                        <m:t>𝑷</m:t>
                      </m:r>
                      <m:r>
                        <a:rPr lang="cs-CZ" sz="3600" b="1" i="1" kern="1200" dirty="0">
                          <a:solidFill>
                            <a:srgbClr val="FF0000"/>
                          </a:solidFill>
                          <a:latin typeface="Cambria Math" panose="02040503050406030204" pitchFamily="18" charset="0"/>
                          <a:cs typeface="Times New Roman" panose="02020603050405020304" pitchFamily="18" charset="0"/>
                        </a:rPr>
                        <m:t>+</m:t>
                      </m:r>
                      <m:r>
                        <a:rPr lang="cs-CZ" sz="3600" b="1" i="1" kern="1200" dirty="0">
                          <a:solidFill>
                            <a:srgbClr val="FF0000"/>
                          </a:solidFill>
                          <a:latin typeface="Cambria Math" panose="02040503050406030204" pitchFamily="18" charset="0"/>
                          <a:cs typeface="Times New Roman" panose="02020603050405020304" pitchFamily="18" charset="0"/>
                        </a:rPr>
                        <m:t>𝑸</m:t>
                      </m:r>
                      <m:r>
                        <a:rPr lang="cs-CZ" sz="3600" b="1" i="1" kern="1200" dirty="0">
                          <a:solidFill>
                            <a:srgbClr val="FF0000"/>
                          </a:solidFill>
                          <a:latin typeface="Cambria Math" panose="02040503050406030204" pitchFamily="18" charset="0"/>
                          <a:cs typeface="Times New Roman" panose="02020603050405020304" pitchFamily="18" charset="0"/>
                        </a:rPr>
                        <m:t>.</m:t>
                      </m:r>
                      <m:f>
                        <m:fPr>
                          <m:ctrlPr>
                            <a:rPr lang="cs-CZ" sz="3600" b="1" i="1" kern="1200" dirty="0">
                              <a:solidFill>
                                <a:srgbClr val="FF0000"/>
                              </a:solidFill>
                              <a:latin typeface="Cambria Math" panose="02040503050406030204" pitchFamily="18" charset="0"/>
                              <a:cs typeface="Times New Roman" panose="02020603050405020304" pitchFamily="18" charset="0"/>
                            </a:rPr>
                          </m:ctrlPr>
                        </m:fPr>
                        <m:num>
                          <m:r>
                            <a:rPr lang="cs-CZ" sz="3600" b="1" i="1" kern="1200" dirty="0">
                              <a:solidFill>
                                <a:srgbClr val="FF0000"/>
                              </a:solidFill>
                              <a:latin typeface="Cambria Math" panose="02040503050406030204" pitchFamily="18" charset="0"/>
                              <a:cs typeface="Times New Roman" panose="02020603050405020304" pitchFamily="18" charset="0"/>
                            </a:rPr>
                            <m:t>𝒅𝑷</m:t>
                          </m:r>
                        </m:num>
                        <m:den>
                          <m:r>
                            <a:rPr lang="cs-CZ" sz="3600" b="1" i="1" kern="1200" dirty="0">
                              <a:solidFill>
                                <a:srgbClr val="FF0000"/>
                              </a:solidFill>
                              <a:latin typeface="Cambria Math" panose="02040503050406030204" pitchFamily="18" charset="0"/>
                              <a:cs typeface="Times New Roman" panose="02020603050405020304" pitchFamily="18" charset="0"/>
                            </a:rPr>
                            <m:t>𝒅𝑸</m:t>
                          </m:r>
                        </m:den>
                      </m:f>
                    </m:oMath>
                  </m:oMathPara>
                </a14:m>
                <a:endParaRPr lang="cs-CZ" sz="36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a:p>
                <a:pPr marL="285750" indent="-285750">
                  <a:lnSpc>
                    <a:spcPct val="115000"/>
                  </a:lnSpc>
                  <a:buFont typeface="Wingdings" panose="05000000000000000000" pitchFamily="2" charset="2"/>
                  <a:buChar char="ü"/>
                </a:pP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Grafické znázornění MR – závislé na podmínkách konkurence:</a:t>
                </a:r>
              </a:p>
            </p:txBody>
          </p:sp>
        </mc:Choice>
        <mc:Fallback xmlns="">
          <p:sp>
            <p:nvSpPr>
              <p:cNvPr id="98" name="Google Shape;98;p14"/>
              <p:cNvSpPr txBox="1">
                <a:spLocks noRot="1" noChangeAspect="1" noMove="1" noResize="1" noEditPoints="1" noAdjustHandles="1" noChangeArrowheads="1" noChangeShapeType="1" noTextEdit="1"/>
              </p:cNvSpPr>
              <p:nvPr>
                <p:ph type="body" idx="1"/>
              </p:nvPr>
            </p:nvSpPr>
            <p:spPr>
              <a:xfrm>
                <a:off x="302871" y="1259207"/>
                <a:ext cx="11586258" cy="5072700"/>
              </a:xfrm>
              <a:prstGeom prst="rect">
                <a:avLst/>
              </a:prstGeom>
              <a:blipFill rotWithShape="1">
                <a:blip r:embed="rId3"/>
                <a:stretch>
                  <a:fillRect l="-5" b="6"/>
                </a:stretch>
              </a:blipFill>
              <a:ln>
                <a:noFill/>
              </a:ln>
            </p:spPr>
            <p:txBody>
              <a:bodyPr/>
              <a:lstStyle/>
              <a:p>
                <a:r>
                  <a:rPr lang="en-US" altLang="en-US">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1074420" y="526093"/>
            <a:ext cx="10245621" cy="631690"/>
          </a:xfrm>
        </p:spPr>
        <p:txBody>
          <a:bodyPr>
            <a:noAutofit/>
          </a:bodyPr>
          <a:lstStyle/>
          <a:p>
            <a:pPr marR="0" lvl="0" algn="just" defTabSz="914400" rtl="0" eaLnBrk="1" fontAlgn="auto" latinLnBrk="0" hangingPunct="1">
              <a:lnSpc>
                <a:spcPct val="115000"/>
              </a:lnSpc>
              <a:spcBef>
                <a:spcPts val="360"/>
              </a:spcBef>
              <a:spcAft>
                <a:spcPts val="0"/>
              </a:spcAft>
              <a:buClr>
                <a:srgbClr val="000000"/>
              </a:buClr>
              <a:buSzPts val="1800"/>
              <a:defRPr/>
            </a:pPr>
            <a:r>
              <a:rPr kumimoji="0" lang="pl-PL"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Mezní příjem firmy</a:t>
            </a:r>
          </a:p>
        </p:txBody>
      </p:sp>
      <p:sp>
        <p:nvSpPr>
          <p:cNvPr id="98" name="Google Shape;98;p14"/>
          <p:cNvSpPr txBox="1">
            <a:spLocks noGrp="1"/>
          </p:cNvSpPr>
          <p:nvPr>
            <p:ph type="body" idx="1"/>
          </p:nvPr>
        </p:nvSpPr>
        <p:spPr>
          <a:xfrm>
            <a:off x="302871" y="1259207"/>
            <a:ext cx="11586258" cy="5072700"/>
          </a:xfrm>
          <a:prstGeom prst="rect">
            <a:avLst/>
          </a:prstGeom>
          <a:noFill/>
          <a:ln>
            <a:noFill/>
          </a:ln>
        </p:spPr>
        <p:txBody>
          <a:bodyPr spcFirstLastPara="1" wrap="square" lIns="91425" tIns="45700" rIns="91425" bIns="45700" anchor="t" anchorCtr="0">
            <a:normAutofit fontScale="92500"/>
          </a:bodyPr>
          <a:lstStyle/>
          <a:p>
            <a:pPr marL="354330" indent="-354330" algn="just">
              <a:lnSpc>
                <a:spcPct val="115000"/>
              </a:lnSpc>
              <a:buFont typeface="+mj-lt"/>
              <a:buAutoNum type="arabicPeriod"/>
            </a:pPr>
            <a:r>
              <a:rPr lang="cs-CZ" sz="36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DOKONALÁ KONKURENCE</a:t>
            </a: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všechny firmy v odvětví – identické, žádná z nich nemůže ovlivnit cenu:</a:t>
            </a:r>
          </a:p>
          <a:p>
            <a:pPr marL="571500" indent="-571500" algn="just">
              <a:lnSpc>
                <a:spcPct val="115000"/>
              </a:lnSpc>
              <a:buFont typeface="Wingdings" panose="05000000000000000000" pitchFamily="2" charset="2"/>
              <a:buChar char="Ø"/>
            </a:pP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individuální poptávková křivka (d) – rovnoběžná s osou x:</a:t>
            </a:r>
          </a:p>
          <a:p>
            <a:pPr marL="571500" indent="-571500" algn="just">
              <a:lnSpc>
                <a:spcPct val="115000"/>
              </a:lnSpc>
              <a:buFont typeface="Wingdings" panose="05000000000000000000" pitchFamily="2" charset="2"/>
              <a:buChar char="Ø"/>
            </a:pP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její směrnice </a:t>
            </a:r>
            <a:r>
              <a:rPr lang="cs-CZ" sz="3600" b="1" kern="1200" noProof="0" dirty="0" err="1">
                <a:solidFill>
                  <a:schemeClr val="tx1"/>
                </a:solidFill>
                <a:latin typeface="Times New Roman" panose="02020603050405020304" pitchFamily="18" charset="0"/>
                <a:ea typeface="Consolas" panose="020B0609020204030204" pitchFamily="49" charset="0"/>
                <a:cs typeface="Times New Roman" panose="02020603050405020304" pitchFamily="18" charset="0"/>
              </a:rPr>
              <a:t>dP</a:t>
            </a: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a:t>
            </a:r>
            <a:r>
              <a:rPr lang="cs-CZ" sz="3600" b="1" kern="1200" noProof="0" dirty="0" err="1">
                <a:solidFill>
                  <a:schemeClr val="tx1"/>
                </a:solidFill>
                <a:latin typeface="Times New Roman" panose="02020603050405020304" pitchFamily="18" charset="0"/>
                <a:ea typeface="Consolas" panose="020B0609020204030204" pitchFamily="49" charset="0"/>
                <a:cs typeface="Times New Roman" panose="02020603050405020304" pitchFamily="18" charset="0"/>
              </a:rPr>
              <a:t>dQ</a:t>
            </a: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 0. </a:t>
            </a:r>
          </a:p>
          <a:p>
            <a:pPr marL="571500" indent="-571500" algn="just">
              <a:lnSpc>
                <a:spcPct val="115000"/>
              </a:lnSpc>
              <a:buFont typeface="Wingdings" panose="05000000000000000000" pitchFamily="2" charset="2"/>
              <a:buChar char="ü"/>
            </a:pPr>
            <a:r>
              <a:rPr lang="cs-CZ" sz="36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Platí </a:t>
            </a: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rovnost mezního příjmu a ceny:</a:t>
            </a:r>
          </a:p>
          <a:p>
            <a:pPr marL="0" indent="0" algn="ctr">
              <a:lnSpc>
                <a:spcPct val="115000"/>
              </a:lnSpc>
              <a:buNone/>
            </a:pPr>
            <a:r>
              <a:rPr lang="cs-CZ" sz="36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MR = P. </a:t>
            </a:r>
          </a:p>
          <a:p>
            <a:pPr marL="571500" indent="-571500" algn="just">
              <a:lnSpc>
                <a:spcPct val="115000"/>
              </a:lnSpc>
              <a:buFont typeface="Wingdings" panose="05000000000000000000" pitchFamily="2" charset="2"/>
              <a:buChar char="ü"/>
            </a:pP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Grafické znázornění funkce MR – přímka rovnoběžná s osou x ve výši ceny </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3" name="Arrow: Right 2"/>
          <p:cNvSpPr/>
          <p:nvPr/>
        </p:nvSpPr>
        <p:spPr>
          <a:xfrm>
            <a:off x="6286500" y="5749290"/>
            <a:ext cx="1257300" cy="4343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3154680" y="387754"/>
            <a:ext cx="8767244" cy="631690"/>
          </a:xfrm>
        </p:spPr>
        <p:txBody>
          <a:bodyPr>
            <a:noAutofit/>
          </a:bodyPr>
          <a:lstStyle/>
          <a:p>
            <a:r>
              <a:rPr lang="cs-CZ" sz="2800" b="1" dirty="0">
                <a:solidFill>
                  <a:srgbClr val="FF0000"/>
                </a:solidFill>
              </a:rPr>
              <a:t>Východisko analýzy nákladů </a:t>
            </a:r>
          </a:p>
        </p:txBody>
      </p:sp>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300942" y="1157783"/>
                <a:ext cx="11620982" cy="5182634"/>
              </a:xfrm>
              <a:prstGeom prst="rect">
                <a:avLst/>
              </a:prstGeom>
              <a:noFill/>
              <a:ln>
                <a:noFill/>
              </a:ln>
            </p:spPr>
            <p:txBody>
              <a:bodyPr spcFirstLastPara="1" wrap="square" lIns="91425" tIns="45700" rIns="91425" bIns="45700" anchor="t" anchorCtr="0">
                <a:normAutofit fontScale="92500" lnSpcReduction="10000"/>
              </a:bodyPr>
              <a:lstStyle/>
              <a:p>
                <a:pPr marL="342900" algn="just">
                  <a:lnSpc>
                    <a:spcPct val="115000"/>
                  </a:lnSpc>
                </a:pPr>
                <a:r>
                  <a:rPr lang="pl-PL" sz="2400" b="1" noProof="0" dirty="0">
                    <a:solidFill>
                      <a:schemeClr val="tx1"/>
                    </a:solidFill>
                    <a:effectLst/>
                    <a:latin typeface="Times New Roman" panose="02020603050405020304" pitchFamily="18" charset="0"/>
                    <a:cs typeface="Times New Roman" panose="02020603050405020304" pitchFamily="18" charset="0"/>
                  </a:rPr>
                  <a:t>Funkční vztah mezi NÁKLADY a VÝSTUPEM za jednotku času. </a:t>
                </a:r>
              </a:p>
              <a:p>
                <a:pPr marL="342900" algn="just">
                  <a:lnSpc>
                    <a:spcPct val="115000"/>
                  </a:lnSpc>
                  <a:buFont typeface="Wingdings" panose="05000000000000000000" pitchFamily="2" charset="2"/>
                  <a:buChar char="Ø"/>
                </a:pPr>
                <a:r>
                  <a:rPr lang="pl-PL" sz="2400" b="1" noProof="0" dirty="0">
                    <a:solidFill>
                      <a:schemeClr val="tx1"/>
                    </a:solidFill>
                    <a:effectLst/>
                    <a:latin typeface="Times New Roman" panose="02020603050405020304" pitchFamily="18" charset="0"/>
                    <a:cs typeface="Times New Roman" panose="02020603050405020304" pitchFamily="18" charset="0"/>
                  </a:rPr>
                  <a:t>Objem výstupu = funkce používaných vstupů;</a:t>
                </a:r>
              </a:p>
              <a:p>
                <a:pPr marL="342900" algn="just">
                  <a:lnSpc>
                    <a:spcPct val="115000"/>
                  </a:lnSpc>
                  <a:buFont typeface="Wingdings" panose="05000000000000000000" pitchFamily="2" charset="2"/>
                  <a:buChar char="Ø"/>
                </a:pPr>
                <a:r>
                  <a:rPr lang="pl-PL" sz="2400" b="1" noProof="0" dirty="0">
                    <a:solidFill>
                      <a:schemeClr val="tx1"/>
                    </a:solidFill>
                    <a:effectLst/>
                    <a:latin typeface="Times New Roman" panose="02020603050405020304" pitchFamily="18" charset="0"/>
                    <a:cs typeface="Times New Roman" panose="02020603050405020304" pitchFamily="18" charset="0"/>
                  </a:rPr>
                  <a:t>známe CENY VSTUPŮ = vypočítáme NÁKLADY na výrobu VÝSTUPU. </a:t>
                </a:r>
              </a:p>
              <a:p>
                <a:pPr marL="342900" algn="just">
                  <a:lnSpc>
                    <a:spcPct val="115000"/>
                  </a:lnSpc>
                  <a:buFont typeface="Wingdings" panose="05000000000000000000" pitchFamily="2" charset="2"/>
                  <a:buChar char="Ø"/>
                </a:pPr>
                <a:endParaRPr lang="pl-PL" sz="2400" b="1" noProof="0" dirty="0">
                  <a:solidFill>
                    <a:schemeClr val="tx1"/>
                  </a:solidFill>
                  <a:effectLst/>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Ø"/>
                </a:pPr>
                <a:r>
                  <a:rPr lang="pl-PL" sz="2400" b="1" noProof="0" dirty="0">
                    <a:solidFill>
                      <a:schemeClr val="tx1"/>
                    </a:solidFill>
                    <a:effectLst/>
                    <a:latin typeface="Times New Roman" panose="02020603050405020304" pitchFamily="18" charset="0"/>
                    <a:cs typeface="Times New Roman" panose="02020603050405020304" pitchFamily="18" charset="0"/>
                  </a:rPr>
                  <a:t>Vývoj nákladů v důsledku změn výstupu firmy –  závislost na faktorech:</a:t>
                </a:r>
              </a:p>
              <a:p>
                <a:pPr indent="-457200" algn="just">
                  <a:lnSpc>
                    <a:spcPct val="115000"/>
                  </a:lnSpc>
                  <a:buFont typeface="+mj-lt"/>
                  <a:buAutoNum type="arabicPeriod"/>
                </a:pPr>
                <a:r>
                  <a:rPr lang="pl-PL" sz="2400" b="1" noProof="0" dirty="0">
                    <a:solidFill>
                      <a:schemeClr val="tx1"/>
                    </a:solidFill>
                    <a:effectLst/>
                    <a:latin typeface="Times New Roman" panose="02020603050405020304" pitchFamily="18" charset="0"/>
                    <a:cs typeface="Times New Roman" panose="02020603050405020304" pitchFamily="18" charset="0"/>
                  </a:rPr>
                  <a:t>Na charakteru </a:t>
                </a:r>
                <a:r>
                  <a:rPr lang="pl-PL" sz="2400" b="1" noProof="0" dirty="0">
                    <a:solidFill>
                      <a:srgbClr val="FF0000"/>
                    </a:solidFill>
                    <a:effectLst/>
                    <a:latin typeface="Times New Roman" panose="02020603050405020304" pitchFamily="18" charset="0"/>
                    <a:cs typeface="Times New Roman" panose="02020603050405020304" pitchFamily="18" charset="0"/>
                  </a:rPr>
                  <a:t>PRODUKČNÍ FUNKCE  </a:t>
                </a:r>
                <a:r>
                  <a:rPr lang="pl-PL" sz="2400" b="1" noProof="0" dirty="0">
                    <a:solidFill>
                      <a:schemeClr val="tx1"/>
                    </a:solidFill>
                    <a:effectLst/>
                    <a:latin typeface="Times New Roman" panose="02020603050405020304" pitchFamily="18" charset="0"/>
                    <a:cs typeface="Times New Roman" panose="02020603050405020304" pitchFamily="18" charset="0"/>
                  </a:rPr>
                  <a:t>- determinuje tvar nákladových funkcí firmy;</a:t>
                </a:r>
              </a:p>
              <a:p>
                <a:pPr indent="-457200" algn="just">
                  <a:lnSpc>
                    <a:spcPct val="115000"/>
                  </a:lnSpc>
                  <a:buFont typeface="+mj-lt"/>
                  <a:buAutoNum type="arabicPeriod"/>
                </a:pPr>
                <a:r>
                  <a:rPr lang="pl-PL" sz="2400" b="1" noProof="0" dirty="0">
                    <a:solidFill>
                      <a:schemeClr val="tx1"/>
                    </a:solidFill>
                    <a:effectLst/>
                    <a:latin typeface="Times New Roman" panose="02020603050405020304" pitchFamily="18" charset="0"/>
                    <a:cs typeface="Times New Roman" panose="02020603050405020304" pitchFamily="18" charset="0"/>
                  </a:rPr>
                  <a:t>Na </a:t>
                </a:r>
                <a:r>
                  <a:rPr lang="pl-PL" sz="2400" b="1" noProof="0" dirty="0">
                    <a:solidFill>
                      <a:srgbClr val="FF0000"/>
                    </a:solidFill>
                    <a:effectLst/>
                    <a:latin typeface="Times New Roman" panose="02020603050405020304" pitchFamily="18" charset="0"/>
                    <a:cs typeface="Times New Roman" panose="02020603050405020304" pitchFamily="18" charset="0"/>
                  </a:rPr>
                  <a:t>CENÁCH VSTUPŮ </a:t>
                </a:r>
                <a:r>
                  <a:rPr lang="pl-PL" sz="2400" b="1" noProof="0" dirty="0">
                    <a:solidFill>
                      <a:schemeClr val="tx1"/>
                    </a:solidFill>
                    <a:effectLst/>
                    <a:latin typeface="Times New Roman" panose="02020603050405020304" pitchFamily="18" charset="0"/>
                    <a:cs typeface="Times New Roman" panose="02020603050405020304" pitchFamily="18" charset="0"/>
                  </a:rPr>
                  <a:t>–  determinují výši nákladů:</a:t>
                </a:r>
              </a:p>
              <a:p>
                <a:pPr marL="342900" algn="just">
                  <a:lnSpc>
                    <a:spcPct val="115000"/>
                  </a:lnSpc>
                  <a:buFont typeface="Wingdings" panose="05000000000000000000" pitchFamily="2" charset="2"/>
                  <a:buChar char="Ø"/>
                </a:pPr>
                <a:r>
                  <a:rPr lang="pl-PL" sz="2600" b="1" noProof="0" dirty="0">
                    <a:solidFill>
                      <a:schemeClr val="tx1"/>
                    </a:solidFill>
                    <a:effectLst/>
                    <a:latin typeface="Times New Roman" panose="02020603050405020304" pitchFamily="18" charset="0"/>
                    <a:cs typeface="Times New Roman" panose="02020603050405020304" pitchFamily="18" charset="0"/>
                  </a:rPr>
                  <a:t>Nákladová funkce: </a:t>
                </a:r>
                <a14:m>
                  <m:oMath xmlns:m="http://schemas.openxmlformats.org/officeDocument/2006/math">
                    <m:r>
                      <a:rPr lang="pl-PL" sz="2600" b="1" i="1" noProof="0" dirty="0" smtClean="0">
                        <a:solidFill>
                          <a:schemeClr val="tx1"/>
                        </a:solidFill>
                        <a:effectLst/>
                        <a:latin typeface="Cambria Math" panose="02040503050406030204" pitchFamily="18" charset="0"/>
                        <a:cs typeface="Times New Roman" panose="02020603050405020304" pitchFamily="18" charset="0"/>
                      </a:rPr>
                      <m:t>𝑻𝑪</m:t>
                    </m:r>
                    <m:r>
                      <a:rPr lang="pl-PL" sz="2600" b="1" i="1" noProof="0" dirty="0" smtClean="0">
                        <a:solidFill>
                          <a:schemeClr val="tx1"/>
                        </a:solidFill>
                        <a:effectLst/>
                        <a:latin typeface="Cambria Math" panose="02040503050406030204" pitchFamily="18" charset="0"/>
                        <a:cs typeface="Times New Roman" panose="02020603050405020304" pitchFamily="18" charset="0"/>
                      </a:rPr>
                      <m:t> = </m:t>
                    </m:r>
                    <m:r>
                      <a:rPr lang="pl-PL" sz="2600" b="1" i="1" noProof="0" dirty="0" smtClean="0">
                        <a:solidFill>
                          <a:schemeClr val="tx1"/>
                        </a:solidFill>
                        <a:effectLst/>
                        <a:latin typeface="Cambria Math" panose="02040503050406030204" pitchFamily="18" charset="0"/>
                        <a:cs typeface="Times New Roman" panose="02020603050405020304" pitchFamily="18" charset="0"/>
                      </a:rPr>
                      <m:t>𝒇</m:t>
                    </m:r>
                    <m:r>
                      <a:rPr lang="pl-PL" sz="2600" b="1" i="1" noProof="0" dirty="0" smtClean="0">
                        <a:solidFill>
                          <a:schemeClr val="tx1"/>
                        </a:solidFill>
                        <a:effectLst/>
                        <a:latin typeface="Cambria Math" panose="02040503050406030204" pitchFamily="18" charset="0"/>
                        <a:cs typeface="Times New Roman" panose="02020603050405020304" pitchFamily="18" charset="0"/>
                      </a:rPr>
                      <m:t>(</m:t>
                    </m:r>
                    <m:r>
                      <a:rPr lang="pl-PL" sz="2600" b="1" i="1" noProof="0" dirty="0" smtClean="0">
                        <a:solidFill>
                          <a:schemeClr val="tx1"/>
                        </a:solidFill>
                        <a:effectLst/>
                        <a:latin typeface="Cambria Math" panose="02040503050406030204" pitchFamily="18" charset="0"/>
                        <a:cs typeface="Times New Roman" panose="02020603050405020304" pitchFamily="18" charset="0"/>
                      </a:rPr>
                      <m:t>𝑸</m:t>
                    </m:r>
                    <m:r>
                      <a:rPr lang="pl-PL" sz="2600" b="1" i="1" noProof="0" dirty="0" smtClean="0">
                        <a:solidFill>
                          <a:schemeClr val="tx1"/>
                        </a:solidFill>
                        <a:effectLst/>
                        <a:latin typeface="Cambria Math" panose="02040503050406030204" pitchFamily="18" charset="0"/>
                        <a:cs typeface="Times New Roman" panose="02020603050405020304" pitchFamily="18" charset="0"/>
                      </a:rPr>
                      <m:t>,</m:t>
                    </m:r>
                    <m:r>
                      <a:rPr lang="pl-PL" sz="2600" b="1" i="1" noProof="0" dirty="0" smtClean="0">
                        <a:solidFill>
                          <a:schemeClr val="tx1"/>
                        </a:solidFill>
                        <a:effectLst/>
                        <a:latin typeface="Cambria Math" panose="02040503050406030204" pitchFamily="18" charset="0"/>
                        <a:cs typeface="Times New Roman" panose="02020603050405020304" pitchFamily="18" charset="0"/>
                      </a:rPr>
                      <m:t>𝒘</m:t>
                    </m:r>
                    <m:r>
                      <a:rPr lang="pl-PL" sz="2600" b="1" i="1" noProof="0" dirty="0" smtClean="0">
                        <a:solidFill>
                          <a:schemeClr val="tx1"/>
                        </a:solidFill>
                        <a:effectLst/>
                        <a:latin typeface="Cambria Math" panose="02040503050406030204" pitchFamily="18" charset="0"/>
                        <a:cs typeface="Times New Roman" panose="02020603050405020304" pitchFamily="18" charset="0"/>
                      </a:rPr>
                      <m:t>,</m:t>
                    </m:r>
                    <m:r>
                      <a:rPr lang="pl-PL" sz="2600" b="1" i="1" noProof="0" dirty="0" smtClean="0">
                        <a:solidFill>
                          <a:schemeClr val="tx1"/>
                        </a:solidFill>
                        <a:effectLst/>
                        <a:latin typeface="Cambria Math" panose="02040503050406030204" pitchFamily="18" charset="0"/>
                        <a:cs typeface="Times New Roman" panose="02020603050405020304" pitchFamily="18" charset="0"/>
                      </a:rPr>
                      <m:t>𝒓</m:t>
                    </m:r>
                    <m:r>
                      <a:rPr lang="pl-PL" sz="2600" b="1" i="1" noProof="0" dirty="0" smtClean="0">
                        <a:solidFill>
                          <a:schemeClr val="tx1"/>
                        </a:solidFill>
                        <a:effectLst/>
                        <a:latin typeface="Cambria Math" panose="02040503050406030204" pitchFamily="18" charset="0"/>
                        <a:cs typeface="Times New Roman" panose="02020603050405020304" pitchFamily="18" charset="0"/>
                      </a:rPr>
                      <m:t>)</m:t>
                    </m:r>
                  </m:oMath>
                </a14:m>
                <a:r>
                  <a:rPr lang="cs-CZ" sz="2600" b="1" noProof="0" dirty="0">
                    <a:solidFill>
                      <a:schemeClr val="tx1"/>
                    </a:solidFill>
                    <a:effectLst/>
                    <a:latin typeface="Times New Roman" panose="02020603050405020304" pitchFamily="18" charset="0"/>
                    <a:cs typeface="Times New Roman" panose="02020603050405020304" pitchFamily="18" charset="0"/>
                  </a:rPr>
                  <a:t>.</a:t>
                </a:r>
              </a:p>
              <a:p>
                <a:pPr marL="342900" algn="just">
                  <a:lnSpc>
                    <a:spcPct val="115000"/>
                  </a:lnSpc>
                  <a:buFont typeface="Wingdings" panose="05000000000000000000" pitchFamily="2" charset="2"/>
                  <a:buChar char="Ø"/>
                </a:pPr>
                <a:endParaRPr lang="cs-CZ" sz="2400" b="1" dirty="0">
                  <a:solidFill>
                    <a:schemeClr val="tx1"/>
                  </a:solidFill>
                  <a:highlight>
                    <a:srgbClr val="FFFF00"/>
                  </a:highlight>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
                </a:pP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Předpoklad racionálního chování firmy: NÁKLADOVÁ FUNKCE vyjadřuje minimální náklady firmy při výrobě různých velikostí výstupu a při použití různých kombinací práce a kapitálu.</a:t>
                </a:r>
              </a:p>
            </p:txBody>
          </p:sp>
        </mc:Choice>
        <mc:Fallback xmlns="">
          <p:sp>
            <p:nvSpPr>
              <p:cNvPr id="98" name="Google Shape;98;p14"/>
              <p:cNvSpPr txBox="1">
                <a:spLocks noGrp="1" noRot="1" noChangeAspect="1" noMove="1" noResize="1" noEditPoints="1" noAdjustHandles="1" noChangeArrowheads="1" noChangeShapeType="1" noTextEdit="1"/>
              </p:cNvSpPr>
              <p:nvPr>
                <p:ph type="body" idx="1"/>
              </p:nvPr>
            </p:nvSpPr>
            <p:spPr>
              <a:xfrm>
                <a:off x="300942" y="1157783"/>
                <a:ext cx="11620982" cy="5182634"/>
              </a:xfrm>
              <a:prstGeom prst="rect">
                <a:avLst/>
              </a:prstGeom>
              <a:blipFill>
                <a:blip r:embed="rId3"/>
                <a:stretch>
                  <a:fillRect l="-315" r="-1311"/>
                </a:stretch>
              </a:blipFill>
              <a:ln>
                <a:noFill/>
              </a:ln>
            </p:spPr>
            <p:txBody>
              <a:bodyPr/>
              <a:lstStyle/>
              <a:p>
                <a:r>
                  <a:rPr lang="en-GB">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1074420" y="526093"/>
            <a:ext cx="10245621" cy="631690"/>
          </a:xfrm>
        </p:spPr>
        <p:txBody>
          <a:bodyPr>
            <a:noAutofit/>
          </a:bodyPr>
          <a:lstStyle/>
          <a:p>
            <a:pPr marR="0" lvl="0" algn="just" defTabSz="914400" rtl="0" eaLnBrk="1" fontAlgn="auto" latinLnBrk="0" hangingPunct="1">
              <a:lnSpc>
                <a:spcPct val="115000"/>
              </a:lnSpc>
              <a:spcBef>
                <a:spcPts val="360"/>
              </a:spcBef>
              <a:spcAft>
                <a:spcPts val="0"/>
              </a:spcAft>
              <a:buClr>
                <a:srgbClr val="000000"/>
              </a:buClr>
              <a:buSzPts val="1800"/>
              <a:defRPr/>
            </a:pPr>
            <a:r>
              <a:rPr kumimoji="0" lang="pl-PL"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Průměrný a mezní příjem v dokonalé konkurenci</a:t>
            </a:r>
          </a:p>
        </p:txBody>
      </p:sp>
      <p:sp>
        <p:nvSpPr>
          <p:cNvPr id="98" name="Google Shape;98;p14"/>
          <p:cNvSpPr txBox="1">
            <a:spLocks noGrp="1"/>
          </p:cNvSpPr>
          <p:nvPr>
            <p:ph type="body" idx="1"/>
          </p:nvPr>
        </p:nvSpPr>
        <p:spPr>
          <a:xfrm>
            <a:off x="302871" y="1259207"/>
            <a:ext cx="11586258" cy="5072700"/>
          </a:xfrm>
          <a:prstGeom prst="rect">
            <a:avLst/>
          </a:prstGeom>
          <a:noFill/>
          <a:ln>
            <a:noFill/>
          </a:ln>
        </p:spPr>
        <p:txBody>
          <a:bodyPr spcFirstLastPara="1" wrap="square" lIns="91425" tIns="45700" rIns="91425" bIns="45700" anchor="t" anchorCtr="0">
            <a:normAutofit/>
          </a:bodyPr>
          <a:lstStyle/>
          <a:p>
            <a:pPr marL="0" indent="0" algn="just">
              <a:lnSpc>
                <a:spcPct val="115000"/>
              </a:lnSpc>
              <a:buNone/>
            </a:pPr>
            <a:endPar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p:cNvPicPr>
            <a:picLocks noChangeAspect="1"/>
          </p:cNvPicPr>
          <p:nvPr/>
        </p:nvPicPr>
        <p:blipFill>
          <a:blip r:embed="rId3"/>
          <a:stretch>
            <a:fillRect/>
          </a:stretch>
        </p:blipFill>
        <p:spPr>
          <a:xfrm>
            <a:off x="302870" y="1259206"/>
            <a:ext cx="11195710" cy="49815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1074420" y="526093"/>
            <a:ext cx="10245621" cy="631690"/>
          </a:xfrm>
        </p:spPr>
        <p:txBody>
          <a:bodyPr>
            <a:noAutofit/>
          </a:bodyPr>
          <a:lstStyle/>
          <a:p>
            <a:pPr marR="0" lvl="0" algn="just" defTabSz="914400" rtl="0" eaLnBrk="1" fontAlgn="auto" latinLnBrk="0" hangingPunct="1">
              <a:lnSpc>
                <a:spcPct val="115000"/>
              </a:lnSpc>
              <a:spcBef>
                <a:spcPts val="360"/>
              </a:spcBef>
              <a:spcAft>
                <a:spcPts val="0"/>
              </a:spcAft>
              <a:buClr>
                <a:srgbClr val="000000"/>
              </a:buClr>
              <a:buSzPts val="1800"/>
              <a:defRPr/>
            </a:pPr>
            <a:r>
              <a:rPr kumimoji="0" lang="pl-PL"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Mezní příjem firmy</a:t>
            </a:r>
          </a:p>
        </p:txBody>
      </p:sp>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302871" y="1259207"/>
                <a:ext cx="11586258" cy="5072700"/>
              </a:xfrm>
              <a:prstGeom prst="rect">
                <a:avLst/>
              </a:prstGeom>
              <a:noFill/>
              <a:ln>
                <a:noFill/>
              </a:ln>
            </p:spPr>
            <p:txBody>
              <a:bodyPr spcFirstLastPara="1" wrap="square" lIns="91425" tIns="45700" rIns="91425" bIns="45700" anchor="t" anchorCtr="0">
                <a:normAutofit fontScale="92500" lnSpcReduction="20000"/>
              </a:bodyPr>
              <a:lstStyle/>
              <a:p>
                <a:pPr marL="263525" indent="-263525">
                  <a:lnSpc>
                    <a:spcPct val="115000"/>
                  </a:lnSpc>
                  <a:buFont typeface="+mj-lt"/>
                  <a:buAutoNum type="arabicPeriod" startAt="2"/>
                </a:pPr>
                <a:r>
                  <a:rPr lang="cs-CZ" sz="2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NEDOKONALÁ KONKURENCE</a:t>
                </a: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klesající individuální poptávková křivka: aby firma realizovala další jednotku vyrobeného výstupu, snižuje jeho cenu:</a:t>
                </a:r>
              </a:p>
              <a:p>
                <a:pPr marL="342900">
                  <a:lnSpc>
                    <a:spcPct val="115000"/>
                  </a:lnSpc>
                  <a:buFont typeface="Wingdings" panose="05000000000000000000" pitchFamily="2" charset="2"/>
                  <a:buChar char="Ø"/>
                </a:pP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poměr </a:t>
                </a:r>
                <a:r>
                  <a:rPr lang="cs-CZ" sz="2400" b="1" kern="1200" noProof="0" dirty="0" err="1">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dP</a:t>
                </a:r>
                <a:r>
                  <a:rPr lang="cs-CZ" sz="2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a:t>
                </a:r>
                <a:r>
                  <a:rPr lang="cs-CZ" sz="2400" b="1" kern="1200" noProof="0" dirty="0" err="1">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dQ</a:t>
                </a: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(=směrnice d) – negativní (nebereme </a:t>
                </a:r>
                <a:r>
                  <a:rPr lang="cs-CZ" sz="2400" b="1" kern="1200" noProof="0" dirty="0" err="1">
                    <a:solidFill>
                      <a:schemeClr val="tx1"/>
                    </a:solidFill>
                    <a:latin typeface="Times New Roman" panose="02020603050405020304" pitchFamily="18" charset="0"/>
                    <a:ea typeface="Consolas" panose="020B0609020204030204" pitchFamily="49" charset="0"/>
                    <a:cs typeface="Times New Roman" panose="02020603050405020304" pitchFamily="18" charset="0"/>
                  </a:rPr>
                  <a:t>Giffenův</a:t>
                </a: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statek): při výstupu větším než nula:</a:t>
                </a:r>
              </a:p>
              <a:p>
                <a:pPr marL="0" indent="0" algn="ctr">
                  <a:lnSpc>
                    <a:spcPct val="115000"/>
                  </a:lnSpc>
                  <a:buNone/>
                </a:pP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MR &lt; P</a:t>
                </a:r>
              </a:p>
              <a:p>
                <a:pPr marL="342900" algn="just">
                  <a:lnSpc>
                    <a:spcPct val="115000"/>
                  </a:lnSpc>
                </a:pP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Funkce TR za předpokladu lineární individuální poptávkové křivky:</a:t>
                </a:r>
              </a:p>
              <a:p>
                <a:pPr marL="0" indent="0" algn="ctr">
                  <a:lnSpc>
                    <a:spcPct val="115000"/>
                  </a:lnSpc>
                  <a:buNone/>
                </a:pPr>
                <a14:m>
                  <m:oMathPara xmlns:m="http://schemas.openxmlformats.org/officeDocument/2006/math">
                    <m:oMathParaPr>
                      <m:jc m:val="centerGroup"/>
                    </m:oMathParaPr>
                    <m:oMath xmlns:m="http://schemas.openxmlformats.org/officeDocument/2006/math">
                      <m:r>
                        <a:rPr lang="cs-CZ" sz="2400" b="1" i="1" kern="1200" noProof="0" dirty="0" smtClean="0">
                          <a:solidFill>
                            <a:schemeClr val="tx1"/>
                          </a:solidFill>
                          <a:latin typeface="Cambria Math" panose="02040503050406030204" pitchFamily="18" charset="0"/>
                          <a:ea typeface="Consolas" panose="020B0609020204030204" pitchFamily="49" charset="0"/>
                          <a:cs typeface="Times New Roman" panose="02020603050405020304" pitchFamily="18" charset="0"/>
                        </a:rPr>
                        <m:t>𝑻𝑹</m:t>
                      </m:r>
                      <m:r>
                        <a:rPr lang="cs-CZ" sz="2400" b="1" i="1" kern="1200" noProof="0" dirty="0" smtClean="0">
                          <a:solidFill>
                            <a:schemeClr val="tx1"/>
                          </a:solidFill>
                          <a:latin typeface="Cambria Math" panose="02040503050406030204" pitchFamily="18" charset="0"/>
                          <a:ea typeface="Consolas" panose="020B0609020204030204" pitchFamily="49" charset="0"/>
                          <a:cs typeface="Times New Roman" panose="02020603050405020304" pitchFamily="18" charset="0"/>
                        </a:rPr>
                        <m:t> = </m:t>
                      </m:r>
                      <m:r>
                        <a:rPr lang="cs-CZ" sz="2400" b="1" i="1" kern="1200" noProof="0" dirty="0" smtClean="0">
                          <a:solidFill>
                            <a:schemeClr val="tx1"/>
                          </a:solidFill>
                          <a:latin typeface="Cambria Math" panose="02040503050406030204" pitchFamily="18" charset="0"/>
                          <a:ea typeface="Consolas" panose="020B0609020204030204" pitchFamily="49" charset="0"/>
                          <a:cs typeface="Times New Roman" panose="02020603050405020304" pitchFamily="18" charset="0"/>
                        </a:rPr>
                        <m:t>𝒂</m:t>
                      </m:r>
                      <m:r>
                        <a:rPr lang="cs-CZ" sz="2400" b="1" i="1" kern="1200" noProof="0" dirty="0" smtClean="0">
                          <a:solidFill>
                            <a:schemeClr val="tx1"/>
                          </a:solidFill>
                          <a:latin typeface="Cambria Math" panose="02040503050406030204" pitchFamily="18" charset="0"/>
                          <a:ea typeface="Consolas" panose="020B0609020204030204" pitchFamily="49" charset="0"/>
                          <a:cs typeface="Times New Roman" panose="02020603050405020304" pitchFamily="18" charset="0"/>
                        </a:rPr>
                        <m:t> ∙ </m:t>
                      </m:r>
                      <m:r>
                        <a:rPr lang="cs-CZ" sz="2400" b="1" i="1" kern="1200" noProof="0" dirty="0" smtClean="0">
                          <a:solidFill>
                            <a:schemeClr val="tx1"/>
                          </a:solidFill>
                          <a:latin typeface="Cambria Math" panose="02040503050406030204" pitchFamily="18" charset="0"/>
                          <a:ea typeface="Consolas" panose="020B0609020204030204" pitchFamily="49" charset="0"/>
                          <a:cs typeface="Times New Roman" panose="02020603050405020304" pitchFamily="18" charset="0"/>
                        </a:rPr>
                        <m:t>𝑸</m:t>
                      </m:r>
                      <m:r>
                        <a:rPr lang="cs-CZ" sz="2400" b="1" i="1" kern="1200" noProof="0" dirty="0" smtClean="0">
                          <a:solidFill>
                            <a:schemeClr val="tx1"/>
                          </a:solidFill>
                          <a:latin typeface="Cambria Math" panose="02040503050406030204" pitchFamily="18" charset="0"/>
                          <a:ea typeface="Consolas" panose="020B0609020204030204" pitchFamily="49" charset="0"/>
                          <a:cs typeface="Times New Roman" panose="02020603050405020304" pitchFamily="18" charset="0"/>
                        </a:rPr>
                        <m:t> – </m:t>
                      </m:r>
                      <m:r>
                        <a:rPr lang="cs-CZ" sz="2400" b="1" i="1" kern="1200" noProof="0" dirty="0" smtClean="0">
                          <a:solidFill>
                            <a:schemeClr val="tx1"/>
                          </a:solidFill>
                          <a:latin typeface="Cambria Math" panose="02040503050406030204" pitchFamily="18" charset="0"/>
                          <a:ea typeface="Consolas" panose="020B0609020204030204" pitchFamily="49" charset="0"/>
                          <a:cs typeface="Times New Roman" panose="02020603050405020304" pitchFamily="18" charset="0"/>
                        </a:rPr>
                        <m:t>𝒃</m:t>
                      </m:r>
                      <m:r>
                        <a:rPr lang="cs-CZ" sz="2400" b="1" i="1" kern="1200" noProof="0" dirty="0" smtClean="0">
                          <a:solidFill>
                            <a:schemeClr val="tx1"/>
                          </a:solidFill>
                          <a:latin typeface="Cambria Math" panose="02040503050406030204" pitchFamily="18" charset="0"/>
                          <a:ea typeface="Consolas" panose="020B0609020204030204" pitchFamily="49" charset="0"/>
                          <a:cs typeface="Times New Roman" panose="02020603050405020304" pitchFamily="18" charset="0"/>
                        </a:rPr>
                        <m:t> ∙ </m:t>
                      </m:r>
                      <m:sSup>
                        <m:sSupPr>
                          <m:ctrlPr>
                            <a:rPr lang="cs-CZ" sz="2400" b="1" i="1" kern="1200" noProof="0" dirty="0" smtClean="0">
                              <a:solidFill>
                                <a:schemeClr val="tx1"/>
                              </a:solidFill>
                              <a:latin typeface="Cambria Math" panose="02040503050406030204" pitchFamily="18" charset="0"/>
                              <a:cs typeface="Times New Roman" panose="02020603050405020304" pitchFamily="18" charset="0"/>
                            </a:rPr>
                          </m:ctrlPr>
                        </m:sSupPr>
                        <m:e>
                          <m:r>
                            <a:rPr lang="cs-CZ" sz="2400" b="1" i="1" kern="1200" noProof="0" dirty="0" smtClean="0">
                              <a:solidFill>
                                <a:schemeClr val="tx1"/>
                              </a:solidFill>
                              <a:latin typeface="Cambria Math" panose="02040503050406030204" pitchFamily="18" charset="0"/>
                              <a:cs typeface="Times New Roman" panose="02020603050405020304" pitchFamily="18" charset="0"/>
                            </a:rPr>
                            <m:t>𝑸</m:t>
                          </m:r>
                        </m:e>
                        <m:sup>
                          <m:r>
                            <a:rPr lang="cs-CZ" sz="2400" b="1" i="1" kern="1200" noProof="0" dirty="0" smtClean="0">
                              <a:solidFill>
                                <a:schemeClr val="tx1"/>
                              </a:solidFill>
                              <a:latin typeface="Cambria Math" panose="02040503050406030204" pitchFamily="18" charset="0"/>
                              <a:cs typeface="Times New Roman" panose="02020603050405020304" pitchFamily="18" charset="0"/>
                            </a:rPr>
                            <m:t>𝟐</m:t>
                          </m:r>
                        </m:sup>
                      </m:sSup>
                    </m:oMath>
                  </m:oMathPara>
                </a14:m>
                <a:endPar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342900" algn="just">
                  <a:lnSpc>
                    <a:spcPct val="115000"/>
                  </a:lnSpc>
                </a:pP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Funkce MR:  </a:t>
                </a:r>
              </a:p>
              <a:p>
                <a:pPr marL="0" indent="0" algn="ctr">
                  <a:lnSpc>
                    <a:spcPct val="115000"/>
                  </a:lnSpc>
                  <a:buNone/>
                </a:pPr>
                <a14:m>
                  <m:oMathPara xmlns:m="http://schemas.openxmlformats.org/officeDocument/2006/math">
                    <m:oMathParaPr>
                      <m:jc m:val="centerGroup"/>
                    </m:oMathParaPr>
                    <m:oMath xmlns:m="http://schemas.openxmlformats.org/officeDocument/2006/math">
                      <m:r>
                        <a:rPr lang="cs-CZ" sz="2400" b="1" i="1" kern="1200" noProof="0" dirty="0" smtClean="0">
                          <a:solidFill>
                            <a:schemeClr val="tx1"/>
                          </a:solidFill>
                          <a:latin typeface="Cambria Math" panose="02040503050406030204" pitchFamily="18" charset="0"/>
                          <a:ea typeface="Consolas" panose="020B0609020204030204" pitchFamily="49" charset="0"/>
                          <a:cs typeface="Times New Roman" panose="02020603050405020304" pitchFamily="18" charset="0"/>
                        </a:rPr>
                        <m:t>𝑴𝑹</m:t>
                      </m:r>
                      <m:r>
                        <a:rPr lang="cs-CZ" sz="2400" b="1" i="1" kern="1200" noProof="0" dirty="0" smtClean="0">
                          <a:solidFill>
                            <a:schemeClr val="tx1"/>
                          </a:solidFill>
                          <a:latin typeface="Cambria Math" panose="02040503050406030204" pitchFamily="18" charset="0"/>
                          <a:ea typeface="Consolas" panose="020B0609020204030204" pitchFamily="49" charset="0"/>
                          <a:cs typeface="Times New Roman" panose="02020603050405020304" pitchFamily="18" charset="0"/>
                        </a:rPr>
                        <m:t> =</m:t>
                      </m:r>
                      <m:f>
                        <m:fPr>
                          <m:ctrlPr>
                            <a:rPr lang="cs-CZ" sz="2400" b="1" i="1" kern="1200" dirty="0">
                              <a:solidFill>
                                <a:schemeClr val="tx1"/>
                              </a:solidFill>
                              <a:latin typeface="Cambria Math" panose="02040503050406030204" pitchFamily="18" charset="0"/>
                              <a:cs typeface="Times New Roman" panose="02020603050405020304" pitchFamily="18" charset="0"/>
                            </a:rPr>
                          </m:ctrlPr>
                        </m:fPr>
                        <m:num>
                          <m:r>
                            <a:rPr lang="cs-CZ" sz="2400" b="1" i="1" kern="1200" dirty="0">
                              <a:solidFill>
                                <a:schemeClr val="tx1"/>
                              </a:solidFill>
                              <a:latin typeface="Cambria Math" panose="02040503050406030204" pitchFamily="18" charset="0"/>
                              <a:cs typeface="Times New Roman" panose="02020603050405020304" pitchFamily="18" charset="0"/>
                            </a:rPr>
                            <m:t>𝒅𝑻𝑹</m:t>
                          </m:r>
                        </m:num>
                        <m:den>
                          <m:r>
                            <a:rPr lang="cs-CZ" sz="2400" b="1" i="1" kern="1200" dirty="0">
                              <a:solidFill>
                                <a:schemeClr val="tx1"/>
                              </a:solidFill>
                              <a:latin typeface="Cambria Math" panose="02040503050406030204" pitchFamily="18" charset="0"/>
                              <a:cs typeface="Times New Roman" panose="02020603050405020304" pitchFamily="18" charset="0"/>
                            </a:rPr>
                            <m:t>𝒅𝑸</m:t>
                          </m:r>
                        </m:den>
                      </m:f>
                      <m:r>
                        <a:rPr lang="cs-CZ" sz="2400" b="1" i="1" kern="1200" dirty="0" smtClean="0">
                          <a:solidFill>
                            <a:schemeClr val="tx1"/>
                          </a:solidFill>
                          <a:latin typeface="Cambria Math" panose="02040503050406030204" pitchFamily="18" charset="0"/>
                          <a:cs typeface="Times New Roman" panose="02020603050405020304" pitchFamily="18" charset="0"/>
                        </a:rPr>
                        <m:t>=</m:t>
                      </m:r>
                      <m:r>
                        <a:rPr lang="cs-CZ" sz="2400" b="1" i="1" kern="1200" dirty="0" smtClean="0">
                          <a:solidFill>
                            <a:schemeClr val="tx1"/>
                          </a:solidFill>
                          <a:latin typeface="Cambria Math" panose="02040503050406030204" pitchFamily="18" charset="0"/>
                          <a:cs typeface="Times New Roman" panose="02020603050405020304" pitchFamily="18" charset="0"/>
                        </a:rPr>
                        <m:t>𝒂</m:t>
                      </m:r>
                      <m:r>
                        <a:rPr lang="cs-CZ" sz="2400" b="1" i="1" kern="1200" dirty="0" smtClean="0">
                          <a:solidFill>
                            <a:schemeClr val="tx1"/>
                          </a:solidFill>
                          <a:latin typeface="Cambria Math" panose="02040503050406030204" pitchFamily="18" charset="0"/>
                          <a:cs typeface="Times New Roman" panose="02020603050405020304" pitchFamily="18" charset="0"/>
                        </a:rPr>
                        <m:t>−</m:t>
                      </m:r>
                      <m:r>
                        <a:rPr lang="cs-CZ" sz="2400" b="1" i="1" kern="1200" dirty="0" smtClean="0">
                          <a:solidFill>
                            <a:schemeClr val="tx1"/>
                          </a:solidFill>
                          <a:latin typeface="Cambria Math" panose="02040503050406030204" pitchFamily="18" charset="0"/>
                          <a:cs typeface="Times New Roman" panose="02020603050405020304" pitchFamily="18" charset="0"/>
                        </a:rPr>
                        <m:t>𝟐</m:t>
                      </m:r>
                      <m:r>
                        <a:rPr lang="cs-CZ" sz="2400" b="1" i="1" kern="1200" dirty="0" smtClean="0">
                          <a:solidFill>
                            <a:schemeClr val="tx1"/>
                          </a:solidFill>
                          <a:latin typeface="Cambria Math" panose="02040503050406030204" pitchFamily="18" charset="0"/>
                          <a:cs typeface="Times New Roman" panose="02020603050405020304" pitchFamily="18" charset="0"/>
                        </a:rPr>
                        <m:t>.</m:t>
                      </m:r>
                      <m:r>
                        <a:rPr lang="cs-CZ" sz="2400" b="1" i="1" kern="1200" dirty="0" smtClean="0">
                          <a:solidFill>
                            <a:schemeClr val="tx1"/>
                          </a:solidFill>
                          <a:latin typeface="Cambria Math" panose="02040503050406030204" pitchFamily="18" charset="0"/>
                          <a:cs typeface="Times New Roman" panose="02020603050405020304" pitchFamily="18" charset="0"/>
                        </a:rPr>
                        <m:t>𝒃</m:t>
                      </m:r>
                      <m:r>
                        <a:rPr lang="cs-CZ" sz="2400" b="1" i="1" kern="1200" dirty="0" smtClean="0">
                          <a:solidFill>
                            <a:schemeClr val="tx1"/>
                          </a:solidFill>
                          <a:latin typeface="Cambria Math" panose="02040503050406030204" pitchFamily="18" charset="0"/>
                          <a:cs typeface="Times New Roman" panose="02020603050405020304" pitchFamily="18" charset="0"/>
                        </a:rPr>
                        <m:t>.</m:t>
                      </m:r>
                      <m:r>
                        <a:rPr lang="cs-CZ" sz="2400" b="1" i="1" kern="1200" dirty="0" smtClean="0">
                          <a:solidFill>
                            <a:schemeClr val="tx1"/>
                          </a:solidFill>
                          <a:latin typeface="Cambria Math" panose="02040503050406030204" pitchFamily="18" charset="0"/>
                          <a:cs typeface="Times New Roman" panose="02020603050405020304" pitchFamily="18" charset="0"/>
                        </a:rPr>
                        <m:t>𝑸</m:t>
                      </m:r>
                    </m:oMath>
                  </m:oMathPara>
                </a14:m>
                <a:endPar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0" indent="0" algn="just">
                  <a:lnSpc>
                    <a:spcPct val="115000"/>
                  </a:lnSpc>
                  <a:buNone/>
                </a:pPr>
                <a:endPar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342900" algn="just">
                  <a:lnSpc>
                    <a:spcPct val="115000"/>
                  </a:lnSpc>
                  <a:buFont typeface="Wingdings" panose="05000000000000000000" pitchFamily="2" charset="2"/>
                  <a:buChar char="Ø"/>
                </a:pPr>
                <a:r>
                  <a:rPr lang="cs-CZ" sz="2400" b="1" i="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Směrnice funkce </a:t>
                </a:r>
                <a:r>
                  <a:rPr lang="cs-CZ" sz="2400" b="1" i="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MR (-2b) </a:t>
                </a:r>
                <a:r>
                  <a:rPr lang="cs-CZ" sz="2400" b="1" i="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2 krát větší než směrnice </a:t>
                </a:r>
                <a:r>
                  <a:rPr lang="cs-CZ" sz="2400" b="1" i="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poptávkové křivky (-b)</a:t>
                </a:r>
                <a:r>
                  <a:rPr lang="cs-CZ" sz="2400" b="1" i="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=&gt; klesá křivka MR  2 krát rychleji než poptávková křivka. </a:t>
                </a:r>
              </a:p>
            </p:txBody>
          </p:sp>
        </mc:Choice>
        <mc:Fallback xmlns="">
          <p:sp>
            <p:nvSpPr>
              <p:cNvPr id="98" name="Google Shape;98;p14"/>
              <p:cNvSpPr txBox="1">
                <a:spLocks noRot="1" noChangeAspect="1" noMove="1" noResize="1" noEditPoints="1" noAdjustHandles="1" noChangeArrowheads="1" noChangeShapeType="1" noTextEdit="1"/>
              </p:cNvSpPr>
              <p:nvPr>
                <p:ph type="body" idx="1"/>
              </p:nvPr>
            </p:nvSpPr>
            <p:spPr>
              <a:xfrm>
                <a:off x="302871" y="1259207"/>
                <a:ext cx="11586258" cy="5072700"/>
              </a:xfrm>
              <a:prstGeom prst="rect">
                <a:avLst/>
              </a:prstGeom>
              <a:blipFill rotWithShape="1">
                <a:blip r:embed="rId3"/>
                <a:stretch>
                  <a:fillRect l="-5" b="6"/>
                </a:stretch>
              </a:blipFill>
              <a:ln>
                <a:noFill/>
              </a:ln>
            </p:spPr>
            <p:txBody>
              <a:bodyPr/>
              <a:lstStyle/>
              <a:p>
                <a:r>
                  <a:rPr lang="en-US" altLang="en-US">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9" name="TextBox 8"/>
          <p:cNvSpPr txBox="1"/>
          <p:nvPr/>
        </p:nvSpPr>
        <p:spPr>
          <a:xfrm>
            <a:off x="3829050" y="793393"/>
            <a:ext cx="7917179" cy="461665"/>
          </a:xfrm>
          <a:prstGeom prst="rect">
            <a:avLst/>
          </a:prstGeom>
          <a:noFill/>
        </p:spPr>
        <p:txBody>
          <a:bodyPr wrap="square">
            <a:spAutoFit/>
          </a:bodyPr>
          <a:lstStyle/>
          <a:p>
            <a:r>
              <a:rPr lang="pl-PL" sz="2400" b="1" dirty="0">
                <a:solidFill>
                  <a:srgbClr val="FF0000"/>
                </a:solidFill>
              </a:rPr>
              <a:t>Průměrný a mezní příjem v nedokonalé konkurenci</a:t>
            </a:r>
            <a:endParaRPr lang="en-GB" sz="2400" b="1" dirty="0">
              <a:solidFill>
                <a:srgbClr val="FF0000"/>
              </a:solidFill>
            </a:endParaRPr>
          </a:p>
        </p:txBody>
      </p:sp>
      <p:pic>
        <p:nvPicPr>
          <p:cNvPr id="3" name="Picture 2"/>
          <p:cNvPicPr>
            <a:picLocks noChangeAspect="1"/>
          </p:cNvPicPr>
          <p:nvPr/>
        </p:nvPicPr>
        <p:blipFill>
          <a:blip r:embed="rId3"/>
          <a:stretch>
            <a:fillRect/>
          </a:stretch>
        </p:blipFill>
        <p:spPr>
          <a:xfrm>
            <a:off x="445771" y="1428750"/>
            <a:ext cx="9109710" cy="49116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1074420" y="526093"/>
            <a:ext cx="10245621" cy="631690"/>
          </a:xfrm>
        </p:spPr>
        <p:txBody>
          <a:bodyPr>
            <a:noAutofit/>
          </a:bodyPr>
          <a:lstStyle/>
          <a:p>
            <a:pPr marR="0" lvl="0" algn="just" defTabSz="914400" rtl="0" eaLnBrk="1" fontAlgn="auto" latinLnBrk="0" hangingPunct="1">
              <a:lnSpc>
                <a:spcPct val="115000"/>
              </a:lnSpc>
              <a:spcBef>
                <a:spcPts val="360"/>
              </a:spcBef>
              <a:spcAft>
                <a:spcPts val="0"/>
              </a:spcAft>
              <a:buClr>
                <a:srgbClr val="000000"/>
              </a:buClr>
              <a:buSzPts val="1800"/>
              <a:defRPr/>
            </a:pPr>
            <a:r>
              <a:rPr kumimoji="0" lang="pl-PL"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Elasticita lineární poptávkové křivky a mezní příjem</a:t>
            </a:r>
          </a:p>
        </p:txBody>
      </p:sp>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302871" y="1259207"/>
                <a:ext cx="11586258" cy="5072700"/>
              </a:xfrm>
              <a:prstGeom prst="rect">
                <a:avLst/>
              </a:prstGeom>
              <a:noFill/>
              <a:ln>
                <a:noFill/>
              </a:ln>
            </p:spPr>
            <p:txBody>
              <a:bodyPr spcFirstLastPara="1" wrap="square" lIns="91425" tIns="45700" rIns="91425" bIns="45700" anchor="t" anchorCtr="0">
                <a:normAutofit/>
              </a:bodyPr>
              <a:lstStyle/>
              <a:p>
                <a:pPr marL="342900">
                  <a:lnSpc>
                    <a:spcPct val="115000"/>
                  </a:lnSpc>
                </a:pP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Vynásobení pravé strany rovnice </a:t>
                </a:r>
              </a:p>
              <a:p>
                <a:pPr marL="0" indent="0">
                  <a:lnSpc>
                    <a:spcPct val="115000"/>
                  </a:lnSpc>
                  <a:buNone/>
                </a:pPr>
                <a14:m>
                  <m:oMathPara xmlns:m="http://schemas.openxmlformats.org/officeDocument/2006/math">
                    <m:oMathParaPr>
                      <m:jc m:val="center"/>
                    </m:oMathParaPr>
                    <m:oMath xmlns:m="http://schemas.openxmlformats.org/officeDocument/2006/math">
                      <m:r>
                        <a:rPr lang="cs-CZ" sz="2400" b="1" i="1" kern="1200" dirty="0" smtClean="0">
                          <a:solidFill>
                            <a:schemeClr val="tx1"/>
                          </a:solidFill>
                          <a:latin typeface="Cambria Math" panose="02040503050406030204" pitchFamily="18" charset="0"/>
                          <a:cs typeface="Times New Roman" panose="02020603050405020304" pitchFamily="18" charset="0"/>
                        </a:rPr>
                        <m:t>𝑴𝑹</m:t>
                      </m:r>
                      <m:r>
                        <a:rPr lang="cs-CZ" sz="2400" b="1" i="1" kern="1200" dirty="0">
                          <a:solidFill>
                            <a:schemeClr val="tx1"/>
                          </a:solidFill>
                          <a:latin typeface="Cambria Math" panose="02040503050406030204" pitchFamily="18" charset="0"/>
                          <a:cs typeface="Times New Roman" panose="02020603050405020304" pitchFamily="18" charset="0"/>
                        </a:rPr>
                        <m:t>=</m:t>
                      </m:r>
                      <m:r>
                        <a:rPr lang="cs-CZ" sz="2400" b="1" i="1" kern="1200" dirty="0">
                          <a:solidFill>
                            <a:schemeClr val="tx1"/>
                          </a:solidFill>
                          <a:latin typeface="Cambria Math" panose="02040503050406030204" pitchFamily="18" charset="0"/>
                          <a:cs typeface="Times New Roman" panose="02020603050405020304" pitchFamily="18" charset="0"/>
                        </a:rPr>
                        <m:t>𝑷</m:t>
                      </m:r>
                      <m:r>
                        <a:rPr lang="cs-CZ" sz="2400" b="1" i="1" kern="1200" dirty="0">
                          <a:solidFill>
                            <a:schemeClr val="tx1"/>
                          </a:solidFill>
                          <a:latin typeface="Cambria Math" panose="02040503050406030204" pitchFamily="18" charset="0"/>
                          <a:cs typeface="Times New Roman" panose="02020603050405020304" pitchFamily="18" charset="0"/>
                        </a:rPr>
                        <m:t>+</m:t>
                      </m:r>
                      <m:r>
                        <a:rPr lang="cs-CZ" sz="2400" b="1" i="1" kern="1200" dirty="0">
                          <a:solidFill>
                            <a:schemeClr val="tx1"/>
                          </a:solidFill>
                          <a:latin typeface="Cambria Math" panose="02040503050406030204" pitchFamily="18" charset="0"/>
                          <a:cs typeface="Times New Roman" panose="02020603050405020304" pitchFamily="18" charset="0"/>
                        </a:rPr>
                        <m:t>𝑸</m:t>
                      </m:r>
                      <m:r>
                        <a:rPr lang="cs-CZ" sz="2400" b="1" i="1" kern="1200" dirty="0">
                          <a:solidFill>
                            <a:schemeClr val="tx1"/>
                          </a:solidFill>
                          <a:latin typeface="Cambria Math" panose="02040503050406030204" pitchFamily="18" charset="0"/>
                          <a:cs typeface="Times New Roman" panose="02020603050405020304" pitchFamily="18" charset="0"/>
                        </a:rPr>
                        <m:t>.</m:t>
                      </m:r>
                      <m:f>
                        <m:fPr>
                          <m:ctrlPr>
                            <a:rPr lang="cs-CZ" sz="2400" b="1" i="1" kern="1200" dirty="0">
                              <a:solidFill>
                                <a:schemeClr val="tx1"/>
                              </a:solidFill>
                              <a:latin typeface="Cambria Math" panose="02040503050406030204" pitchFamily="18" charset="0"/>
                              <a:cs typeface="Times New Roman" panose="02020603050405020304" pitchFamily="18" charset="0"/>
                            </a:rPr>
                          </m:ctrlPr>
                        </m:fPr>
                        <m:num>
                          <m:r>
                            <a:rPr lang="cs-CZ" sz="2400" b="1" i="1" kern="1200" dirty="0">
                              <a:solidFill>
                                <a:schemeClr val="tx1"/>
                              </a:solidFill>
                              <a:latin typeface="Cambria Math" panose="02040503050406030204" pitchFamily="18" charset="0"/>
                              <a:cs typeface="Times New Roman" panose="02020603050405020304" pitchFamily="18" charset="0"/>
                            </a:rPr>
                            <m:t>𝒅𝑷</m:t>
                          </m:r>
                        </m:num>
                        <m:den>
                          <m:r>
                            <a:rPr lang="cs-CZ" sz="2400" b="1" i="1" kern="1200" dirty="0">
                              <a:solidFill>
                                <a:schemeClr val="tx1"/>
                              </a:solidFill>
                              <a:latin typeface="Cambria Math" panose="02040503050406030204" pitchFamily="18" charset="0"/>
                              <a:cs typeface="Times New Roman" panose="02020603050405020304" pitchFamily="18" charset="0"/>
                            </a:rPr>
                            <m:t>𝒅𝑸</m:t>
                          </m:r>
                        </m:den>
                      </m:f>
                    </m:oMath>
                  </m:oMathPara>
                </a14:m>
                <a:endParaRPr lang="cs-CZ" sz="24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342900">
                  <a:lnSpc>
                    <a:spcPct val="115000"/>
                  </a:lnSpc>
                </a:pP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vztahem (P/P). Úpravy: alternativní rovnice MR obsahující koeficient cenové elasticity poptávky:</a:t>
                </a:r>
              </a:p>
              <a:p>
                <a:pPr marL="0" indent="0" algn="ctr">
                  <a:lnSpc>
                    <a:spcPct val="115000"/>
                  </a:lnSpc>
                  <a:buNone/>
                </a:pPr>
                <a14:m>
                  <m:oMath xmlns:m="http://schemas.openxmlformats.org/officeDocument/2006/math">
                    <m:r>
                      <a:rPr lang="cs-CZ" sz="2400" b="1" i="1" kern="1200" dirty="0" smtClean="0">
                        <a:solidFill>
                          <a:schemeClr val="tx1"/>
                        </a:solidFill>
                        <a:latin typeface="Cambria Math" panose="02040503050406030204" pitchFamily="18" charset="0"/>
                        <a:cs typeface="Times New Roman" panose="02020603050405020304" pitchFamily="18" charset="0"/>
                      </a:rPr>
                      <m:t>𝑴𝑹</m:t>
                    </m:r>
                    <m:r>
                      <a:rPr lang="cs-CZ" sz="2400" b="1" i="1" kern="1200" dirty="0">
                        <a:solidFill>
                          <a:schemeClr val="tx1"/>
                        </a:solidFill>
                        <a:latin typeface="Cambria Math" panose="02040503050406030204" pitchFamily="18" charset="0"/>
                        <a:cs typeface="Times New Roman" panose="02020603050405020304" pitchFamily="18" charset="0"/>
                      </a:rPr>
                      <m:t>=</m:t>
                    </m:r>
                    <m:r>
                      <a:rPr lang="cs-CZ" sz="2400" b="1" i="1" kern="1200" dirty="0">
                        <a:solidFill>
                          <a:schemeClr val="tx1"/>
                        </a:solidFill>
                        <a:latin typeface="Cambria Math" panose="02040503050406030204" pitchFamily="18" charset="0"/>
                        <a:cs typeface="Times New Roman" panose="02020603050405020304" pitchFamily="18" charset="0"/>
                      </a:rPr>
                      <m:t>𝑷</m:t>
                    </m:r>
                    <m:r>
                      <a:rPr lang="cs-CZ" sz="2400" b="1" i="1" kern="1200" dirty="0" smtClean="0">
                        <a:solidFill>
                          <a:schemeClr val="tx1"/>
                        </a:solidFill>
                        <a:latin typeface="Cambria Math" panose="02040503050406030204" pitchFamily="18" charset="0"/>
                        <a:cs typeface="Times New Roman" panose="02020603050405020304" pitchFamily="18" charset="0"/>
                      </a:rPr>
                      <m:t>.(</m:t>
                    </m:r>
                    <m:r>
                      <a:rPr lang="cs-CZ" sz="2400" b="1" i="1" kern="1200" dirty="0" smtClean="0">
                        <a:solidFill>
                          <a:schemeClr val="tx1"/>
                        </a:solidFill>
                        <a:latin typeface="Cambria Math" panose="02040503050406030204" pitchFamily="18" charset="0"/>
                        <a:cs typeface="Times New Roman" panose="02020603050405020304" pitchFamily="18" charset="0"/>
                      </a:rPr>
                      <m:t>𝟏</m:t>
                    </m:r>
                    <m:r>
                      <a:rPr lang="cs-CZ" sz="2400" b="1" i="1" kern="1200" dirty="0" smtClean="0">
                        <a:solidFill>
                          <a:schemeClr val="tx1"/>
                        </a:solidFill>
                        <a:latin typeface="Cambria Math" panose="02040503050406030204" pitchFamily="18" charset="0"/>
                        <a:cs typeface="Times New Roman" panose="02020603050405020304" pitchFamily="18" charset="0"/>
                      </a:rPr>
                      <m:t>+</m:t>
                    </m:r>
                    <m:f>
                      <m:fPr>
                        <m:ctrlPr>
                          <a:rPr lang="cs-CZ" sz="2400" b="1" i="1" kern="1200" dirty="0" smtClean="0">
                            <a:solidFill>
                              <a:schemeClr val="tx1"/>
                            </a:solidFill>
                            <a:latin typeface="Cambria Math" panose="02040503050406030204" pitchFamily="18" charset="0"/>
                            <a:cs typeface="Times New Roman" panose="02020603050405020304" pitchFamily="18" charset="0"/>
                          </a:rPr>
                        </m:ctrlPr>
                      </m:fPr>
                      <m:num>
                        <m:r>
                          <a:rPr lang="cs-CZ" sz="2400" b="1" i="1" kern="1200" dirty="0" smtClean="0">
                            <a:solidFill>
                              <a:schemeClr val="tx1"/>
                            </a:solidFill>
                            <a:latin typeface="Cambria Math" panose="02040503050406030204" pitchFamily="18" charset="0"/>
                            <a:cs typeface="Times New Roman" panose="02020603050405020304" pitchFamily="18" charset="0"/>
                          </a:rPr>
                          <m:t>𝟏</m:t>
                        </m:r>
                      </m:num>
                      <m:den>
                        <m:sSub>
                          <m:sSubPr>
                            <m:ctrlPr>
                              <a:rPr lang="cs-CZ" sz="2400" b="1" i="1" kern="1200" dirty="0">
                                <a:solidFill>
                                  <a:schemeClr val="tx1"/>
                                </a:solidFill>
                                <a:latin typeface="Cambria Math" panose="02040503050406030204" pitchFamily="18" charset="0"/>
                                <a:cs typeface="Times New Roman" panose="02020603050405020304" pitchFamily="18" charset="0"/>
                              </a:rPr>
                            </m:ctrlPr>
                          </m:sSubPr>
                          <m:e>
                            <m:r>
                              <a:rPr lang="cs-CZ" sz="2400" b="1" i="1" kern="1200" dirty="0">
                                <a:solidFill>
                                  <a:schemeClr val="tx1"/>
                                </a:solidFill>
                                <a:latin typeface="Cambria Math" panose="02040503050406030204" pitchFamily="18" charset="0"/>
                                <a:cs typeface="Times New Roman" panose="02020603050405020304" pitchFamily="18" charset="0"/>
                              </a:rPr>
                              <m:t>𝒆</m:t>
                            </m:r>
                          </m:e>
                          <m:sub>
                            <m:r>
                              <a:rPr lang="cs-CZ" sz="2400" b="1" i="1" kern="1200" dirty="0">
                                <a:solidFill>
                                  <a:schemeClr val="tx1"/>
                                </a:solidFill>
                                <a:latin typeface="Cambria Math" panose="02040503050406030204" pitchFamily="18" charset="0"/>
                                <a:cs typeface="Times New Roman" panose="02020603050405020304" pitchFamily="18" charset="0"/>
                              </a:rPr>
                              <m:t>𝑷𝑫</m:t>
                            </m:r>
                          </m:sub>
                        </m:sSub>
                      </m:den>
                    </m:f>
                  </m:oMath>
                </a14:m>
                <a:r>
                  <a:rPr lang="cs-CZ" sz="24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a:t>
                </a:r>
              </a:p>
              <a:p>
                <a:pPr marL="342900">
                  <a:lnSpc>
                    <a:spcPct val="115000"/>
                  </a:lnSpc>
                </a:pPr>
                <a:endPar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p:txBody>
          </p:sp>
        </mc:Choice>
        <mc:Fallback xmlns="">
          <p:sp>
            <p:nvSpPr>
              <p:cNvPr id="98" name="Google Shape;98;p14"/>
              <p:cNvSpPr txBox="1">
                <a:spLocks noRot="1" noChangeAspect="1" noMove="1" noResize="1" noEditPoints="1" noAdjustHandles="1" noChangeArrowheads="1" noChangeShapeType="1" noTextEdit="1"/>
              </p:cNvSpPr>
              <p:nvPr>
                <p:ph type="body" idx="1"/>
              </p:nvPr>
            </p:nvSpPr>
            <p:spPr>
              <a:xfrm>
                <a:off x="302871" y="1259207"/>
                <a:ext cx="11586258" cy="5072700"/>
              </a:xfrm>
              <a:prstGeom prst="rect">
                <a:avLst/>
              </a:prstGeom>
              <a:blipFill rotWithShape="1">
                <a:blip r:embed="rId3"/>
                <a:stretch>
                  <a:fillRect l="-5" b="6"/>
                </a:stretch>
              </a:blipFill>
              <a:ln>
                <a:noFill/>
              </a:ln>
            </p:spPr>
            <p:txBody>
              <a:bodyPr/>
              <a:lstStyle/>
              <a:p>
                <a:r>
                  <a:rPr lang="en-US" altLang="en-US">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1074420" y="526093"/>
            <a:ext cx="10245621" cy="631690"/>
          </a:xfrm>
        </p:spPr>
        <p:txBody>
          <a:bodyPr>
            <a:noAutofit/>
          </a:bodyPr>
          <a:lstStyle/>
          <a:p>
            <a:pPr marR="0" lvl="0" algn="just" defTabSz="914400" rtl="0" eaLnBrk="1" fontAlgn="auto" latinLnBrk="0" hangingPunct="1">
              <a:lnSpc>
                <a:spcPct val="115000"/>
              </a:lnSpc>
              <a:spcBef>
                <a:spcPts val="360"/>
              </a:spcBef>
              <a:spcAft>
                <a:spcPts val="0"/>
              </a:spcAft>
              <a:buClr>
                <a:srgbClr val="000000"/>
              </a:buClr>
              <a:buSzPts val="1800"/>
              <a:defRPr/>
            </a:pPr>
            <a:r>
              <a:rPr kumimoji="0" lang="pl-PL"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Elasticita lineární poptávkové křivky a mezní příjem</a:t>
            </a:r>
          </a:p>
        </p:txBody>
      </p:sp>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7612379" y="1259207"/>
                <a:ext cx="4276749" cy="5072700"/>
              </a:xfrm>
              <a:prstGeom prst="rect">
                <a:avLst/>
              </a:prstGeom>
              <a:noFill/>
              <a:ln>
                <a:noFill/>
              </a:ln>
            </p:spPr>
            <p:txBody>
              <a:bodyPr spcFirstLastPara="1" wrap="square" lIns="91425" tIns="45700" rIns="91425" bIns="45700" anchor="t" anchorCtr="0">
                <a:normAutofit/>
              </a:bodyPr>
              <a:lstStyle/>
              <a:p>
                <a:pPr marL="342900">
                  <a:lnSpc>
                    <a:spcPct val="115000"/>
                  </a:lnSpc>
                </a:pP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Z rovnice </a:t>
                </a:r>
                <a14:m>
                  <m:oMath xmlns:m="http://schemas.openxmlformats.org/officeDocument/2006/math">
                    <m:r>
                      <a:rPr lang="cs-CZ" sz="2400" b="1" i="1" kern="1200" dirty="0" smtClean="0">
                        <a:solidFill>
                          <a:schemeClr val="tx1"/>
                        </a:solidFill>
                        <a:latin typeface="Cambria Math" panose="02040503050406030204" pitchFamily="18" charset="0"/>
                        <a:cs typeface="Times New Roman" panose="02020603050405020304" pitchFamily="18" charset="0"/>
                      </a:rPr>
                      <m:t>𝑴𝑹</m:t>
                    </m:r>
                    <m:r>
                      <a:rPr lang="cs-CZ" sz="2400" b="1" i="1" kern="1200" dirty="0">
                        <a:solidFill>
                          <a:schemeClr val="tx1"/>
                        </a:solidFill>
                        <a:latin typeface="Cambria Math" panose="02040503050406030204" pitchFamily="18" charset="0"/>
                        <a:cs typeface="Times New Roman" panose="02020603050405020304" pitchFamily="18" charset="0"/>
                      </a:rPr>
                      <m:t>=</m:t>
                    </m:r>
                    <m:r>
                      <a:rPr lang="cs-CZ" sz="2400" b="1" i="1" kern="1200" dirty="0">
                        <a:solidFill>
                          <a:schemeClr val="tx1"/>
                        </a:solidFill>
                        <a:latin typeface="Cambria Math" panose="02040503050406030204" pitchFamily="18" charset="0"/>
                        <a:cs typeface="Times New Roman" panose="02020603050405020304" pitchFamily="18" charset="0"/>
                      </a:rPr>
                      <m:t>𝑷</m:t>
                    </m:r>
                    <m:r>
                      <a:rPr lang="cs-CZ" sz="2400" b="1" i="1" kern="1200" dirty="0" smtClean="0">
                        <a:solidFill>
                          <a:schemeClr val="tx1"/>
                        </a:solidFill>
                        <a:latin typeface="Cambria Math" panose="02040503050406030204" pitchFamily="18" charset="0"/>
                        <a:cs typeface="Times New Roman" panose="02020603050405020304" pitchFamily="18" charset="0"/>
                      </a:rPr>
                      <m:t>.(</m:t>
                    </m:r>
                    <m:r>
                      <a:rPr lang="cs-CZ" sz="2400" b="1" i="1" kern="1200" dirty="0" smtClean="0">
                        <a:solidFill>
                          <a:schemeClr val="tx1"/>
                        </a:solidFill>
                        <a:latin typeface="Cambria Math" panose="02040503050406030204" pitchFamily="18" charset="0"/>
                        <a:cs typeface="Times New Roman" panose="02020603050405020304" pitchFamily="18" charset="0"/>
                      </a:rPr>
                      <m:t>𝟏</m:t>
                    </m:r>
                    <m:r>
                      <a:rPr lang="cs-CZ" sz="2400" b="1" i="1" kern="1200" dirty="0" smtClean="0">
                        <a:solidFill>
                          <a:schemeClr val="tx1"/>
                        </a:solidFill>
                        <a:latin typeface="Cambria Math" panose="02040503050406030204" pitchFamily="18" charset="0"/>
                        <a:cs typeface="Times New Roman" panose="02020603050405020304" pitchFamily="18" charset="0"/>
                      </a:rPr>
                      <m:t>+</m:t>
                    </m:r>
                    <m:f>
                      <m:fPr>
                        <m:ctrlPr>
                          <a:rPr lang="cs-CZ" sz="2400" b="1" i="1" kern="1200" dirty="0" smtClean="0">
                            <a:solidFill>
                              <a:schemeClr val="tx1"/>
                            </a:solidFill>
                            <a:latin typeface="Cambria Math" panose="02040503050406030204" pitchFamily="18" charset="0"/>
                            <a:cs typeface="Times New Roman" panose="02020603050405020304" pitchFamily="18" charset="0"/>
                          </a:rPr>
                        </m:ctrlPr>
                      </m:fPr>
                      <m:num>
                        <m:r>
                          <a:rPr lang="cs-CZ" sz="2400" b="1" i="1" kern="1200" dirty="0" smtClean="0">
                            <a:solidFill>
                              <a:schemeClr val="tx1"/>
                            </a:solidFill>
                            <a:latin typeface="Cambria Math" panose="02040503050406030204" pitchFamily="18" charset="0"/>
                            <a:cs typeface="Times New Roman" panose="02020603050405020304" pitchFamily="18" charset="0"/>
                          </a:rPr>
                          <m:t>𝟏</m:t>
                        </m:r>
                      </m:num>
                      <m:den>
                        <m:sSub>
                          <m:sSubPr>
                            <m:ctrlPr>
                              <a:rPr lang="cs-CZ" sz="2400" b="1" i="1" kern="1200" dirty="0">
                                <a:solidFill>
                                  <a:schemeClr val="tx1"/>
                                </a:solidFill>
                                <a:latin typeface="Cambria Math" panose="02040503050406030204" pitchFamily="18" charset="0"/>
                                <a:cs typeface="Times New Roman" panose="02020603050405020304" pitchFamily="18" charset="0"/>
                              </a:rPr>
                            </m:ctrlPr>
                          </m:sSubPr>
                          <m:e>
                            <m:r>
                              <a:rPr lang="cs-CZ" sz="2400" b="1" i="1" kern="1200" dirty="0">
                                <a:solidFill>
                                  <a:schemeClr val="tx1"/>
                                </a:solidFill>
                                <a:latin typeface="Cambria Math" panose="02040503050406030204" pitchFamily="18" charset="0"/>
                                <a:cs typeface="Times New Roman" panose="02020603050405020304" pitchFamily="18" charset="0"/>
                              </a:rPr>
                              <m:t>𝒆</m:t>
                            </m:r>
                          </m:e>
                          <m:sub>
                            <m:r>
                              <a:rPr lang="cs-CZ" sz="2400" b="1" i="1" kern="1200" dirty="0">
                                <a:solidFill>
                                  <a:schemeClr val="tx1"/>
                                </a:solidFill>
                                <a:latin typeface="Cambria Math" panose="02040503050406030204" pitchFamily="18" charset="0"/>
                                <a:cs typeface="Times New Roman" panose="02020603050405020304" pitchFamily="18" charset="0"/>
                              </a:rPr>
                              <m:t>𝑷𝑫</m:t>
                            </m:r>
                          </m:sub>
                        </m:sSub>
                      </m:den>
                    </m:f>
                  </m:oMath>
                </a14:m>
                <a:r>
                  <a:rPr lang="cs-CZ" sz="24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a:t>
                </a: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plyne, že MR je</a:t>
                </a:r>
              </a:p>
              <a:p>
                <a:pPr indent="-457200">
                  <a:lnSpc>
                    <a:spcPct val="115000"/>
                  </a:lnSpc>
                  <a:buFont typeface="+mj-lt"/>
                  <a:buAutoNum type="arabicPeriod"/>
                </a:pPr>
                <a:r>
                  <a:rPr lang="cs-CZ" sz="2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Kladný</a:t>
                </a: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když </a:t>
                </a:r>
                <a14:m>
                  <m:oMath xmlns:m="http://schemas.openxmlformats.org/officeDocument/2006/math">
                    <m:sSub>
                      <m:sSubPr>
                        <m:ctrlPr>
                          <a:rPr lang="cs-CZ" sz="2400" b="1" i="1" kern="1200" dirty="0" smtClean="0">
                            <a:solidFill>
                              <a:schemeClr val="tx1"/>
                            </a:solidFill>
                            <a:latin typeface="Cambria Math" panose="02040503050406030204" pitchFamily="18" charset="0"/>
                            <a:cs typeface="Times New Roman" panose="02020603050405020304" pitchFamily="18" charset="0"/>
                          </a:rPr>
                        </m:ctrlPr>
                      </m:sSubPr>
                      <m:e>
                        <m:r>
                          <a:rPr lang="cs-CZ" sz="2400" b="1" i="1" kern="1200" dirty="0">
                            <a:solidFill>
                              <a:schemeClr val="tx1"/>
                            </a:solidFill>
                            <a:latin typeface="Cambria Math" panose="02040503050406030204" pitchFamily="18" charset="0"/>
                            <a:cs typeface="Times New Roman" panose="02020603050405020304" pitchFamily="18" charset="0"/>
                          </a:rPr>
                          <m:t>𝒆</m:t>
                        </m:r>
                      </m:e>
                      <m:sub>
                        <m:r>
                          <a:rPr lang="cs-CZ" sz="2400" b="1" i="1" kern="1200" dirty="0">
                            <a:solidFill>
                              <a:schemeClr val="tx1"/>
                            </a:solidFill>
                            <a:latin typeface="Cambria Math" panose="02040503050406030204" pitchFamily="18" charset="0"/>
                            <a:cs typeface="Times New Roman" panose="02020603050405020304" pitchFamily="18" charset="0"/>
                          </a:rPr>
                          <m:t>𝑷𝑫</m:t>
                        </m:r>
                      </m:sub>
                    </m:sSub>
                  </m:oMath>
                </a14:m>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&lt; -1, poptávka elastická,</a:t>
                </a:r>
              </a:p>
              <a:p>
                <a:pPr indent="-457200">
                  <a:lnSpc>
                    <a:spcPct val="115000"/>
                  </a:lnSpc>
                  <a:buFont typeface="+mj-lt"/>
                  <a:buAutoNum type="arabicPeriod"/>
                </a:pPr>
                <a:r>
                  <a:rPr lang="cs-CZ" sz="2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Záporný</a:t>
                </a: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když </a:t>
                </a:r>
                <a14:m>
                  <m:oMath xmlns:m="http://schemas.openxmlformats.org/officeDocument/2006/math">
                    <m:sSub>
                      <m:sSubPr>
                        <m:ctrlPr>
                          <a:rPr lang="cs-CZ" sz="2400" b="1" i="1" kern="1200" dirty="0" smtClean="0">
                            <a:solidFill>
                              <a:schemeClr val="tx1"/>
                            </a:solidFill>
                            <a:latin typeface="Cambria Math" panose="02040503050406030204" pitchFamily="18" charset="0"/>
                            <a:cs typeface="Times New Roman" panose="02020603050405020304" pitchFamily="18" charset="0"/>
                          </a:rPr>
                        </m:ctrlPr>
                      </m:sSubPr>
                      <m:e>
                        <m:r>
                          <a:rPr lang="cs-CZ" sz="2400" b="1" i="1" kern="1200" dirty="0">
                            <a:solidFill>
                              <a:schemeClr val="tx1"/>
                            </a:solidFill>
                            <a:latin typeface="Cambria Math" panose="02040503050406030204" pitchFamily="18" charset="0"/>
                            <a:cs typeface="Times New Roman" panose="02020603050405020304" pitchFamily="18" charset="0"/>
                          </a:rPr>
                          <m:t>𝒆</m:t>
                        </m:r>
                      </m:e>
                      <m:sub>
                        <m:r>
                          <a:rPr lang="cs-CZ" sz="2400" b="1" i="1" kern="1200" dirty="0">
                            <a:solidFill>
                              <a:schemeClr val="tx1"/>
                            </a:solidFill>
                            <a:latin typeface="Cambria Math" panose="02040503050406030204" pitchFamily="18" charset="0"/>
                            <a:cs typeface="Times New Roman" panose="02020603050405020304" pitchFamily="18" charset="0"/>
                          </a:rPr>
                          <m:t>𝑷𝑫</m:t>
                        </m:r>
                      </m:sub>
                    </m:sSub>
                  </m:oMath>
                </a14:m>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&gt; -1,  poptávka neelastická,</a:t>
                </a:r>
              </a:p>
              <a:p>
                <a:pPr indent="-457200">
                  <a:lnSpc>
                    <a:spcPct val="115000"/>
                  </a:lnSpc>
                  <a:buFont typeface="+mj-lt"/>
                  <a:buAutoNum type="arabicPeriod"/>
                </a:pPr>
                <a:r>
                  <a:rPr lang="cs-CZ" sz="2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Roven nule: </a:t>
                </a: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U jednotkové cenové elasticity poptávky (</a:t>
                </a:r>
                <a14:m>
                  <m:oMath xmlns:m="http://schemas.openxmlformats.org/officeDocument/2006/math">
                    <m:sSub>
                      <m:sSubPr>
                        <m:ctrlPr>
                          <a:rPr lang="cs-CZ" sz="2400" b="1" i="1" kern="1200" dirty="0" smtClean="0">
                            <a:solidFill>
                              <a:schemeClr val="tx1"/>
                            </a:solidFill>
                            <a:latin typeface="Cambria Math" panose="02040503050406030204" pitchFamily="18" charset="0"/>
                            <a:cs typeface="Times New Roman" panose="02020603050405020304" pitchFamily="18" charset="0"/>
                          </a:rPr>
                        </m:ctrlPr>
                      </m:sSubPr>
                      <m:e>
                        <m:r>
                          <a:rPr lang="cs-CZ" sz="2400" b="1" i="1" kern="1200" dirty="0">
                            <a:solidFill>
                              <a:schemeClr val="tx1"/>
                            </a:solidFill>
                            <a:latin typeface="Cambria Math" panose="02040503050406030204" pitchFamily="18" charset="0"/>
                            <a:cs typeface="Times New Roman" panose="02020603050405020304" pitchFamily="18" charset="0"/>
                          </a:rPr>
                          <m:t>𝒆</m:t>
                        </m:r>
                      </m:e>
                      <m:sub>
                        <m:r>
                          <a:rPr lang="cs-CZ" sz="2400" b="1" i="1" kern="1200" dirty="0">
                            <a:solidFill>
                              <a:schemeClr val="tx1"/>
                            </a:solidFill>
                            <a:latin typeface="Cambria Math" panose="02040503050406030204" pitchFamily="18" charset="0"/>
                            <a:cs typeface="Times New Roman" panose="02020603050405020304" pitchFamily="18" charset="0"/>
                          </a:rPr>
                          <m:t>𝑷𝑫</m:t>
                        </m:r>
                      </m:sub>
                    </m:sSub>
                  </m:oMath>
                </a14:m>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 -1).</a:t>
                </a:r>
              </a:p>
              <a:p>
                <a:pPr marL="342900">
                  <a:lnSpc>
                    <a:spcPct val="115000"/>
                  </a:lnSpc>
                </a:pPr>
                <a:endPar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p:txBody>
          </p:sp>
        </mc:Choice>
        <mc:Fallback xmlns="">
          <p:sp>
            <p:nvSpPr>
              <p:cNvPr id="98" name="Google Shape;98;p14"/>
              <p:cNvSpPr txBox="1">
                <a:spLocks noRot="1" noChangeAspect="1" noMove="1" noResize="1" noEditPoints="1" noAdjustHandles="1" noChangeArrowheads="1" noChangeShapeType="1" noTextEdit="1"/>
              </p:cNvSpPr>
              <p:nvPr>
                <p:ph type="body" idx="1"/>
              </p:nvPr>
            </p:nvSpPr>
            <p:spPr>
              <a:xfrm>
                <a:off x="7612379" y="1259207"/>
                <a:ext cx="4276749" cy="5072700"/>
              </a:xfrm>
              <a:prstGeom prst="rect">
                <a:avLst/>
              </a:prstGeom>
              <a:blipFill rotWithShape="1">
                <a:blip r:embed="rId3"/>
                <a:stretch>
                  <a:fillRect l="-15" r="1" b="6"/>
                </a:stretch>
              </a:blipFill>
              <a:ln>
                <a:noFill/>
              </a:ln>
            </p:spPr>
            <p:txBody>
              <a:bodyPr/>
              <a:lstStyle/>
              <a:p>
                <a:r>
                  <a:rPr lang="en-US" altLang="en-US">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p:cNvPicPr>
            <a:picLocks noChangeAspect="1"/>
          </p:cNvPicPr>
          <p:nvPr/>
        </p:nvPicPr>
        <p:blipFill>
          <a:blip r:embed="rId4"/>
          <a:stretch>
            <a:fillRect/>
          </a:stretch>
        </p:blipFill>
        <p:spPr>
          <a:xfrm>
            <a:off x="148590" y="1259208"/>
            <a:ext cx="7338059" cy="47758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68780"/>
            <a:ext cx="10607040" cy="4311396"/>
          </a:xfrm>
        </p:spPr>
        <p:txBody>
          <a:bodyPr spcFirstLastPara="1" wrap="square" lIns="36000" tIns="36000" rIns="36000" bIns="36000" anchor="t" anchorCtr="0">
            <a:normAutofit/>
          </a:bodyPr>
          <a:lstStyle/>
          <a:p>
            <a:pPr lvl="1">
              <a:lnSpc>
                <a:spcPct val="150000"/>
              </a:lnSpc>
              <a:spcBef>
                <a:spcPts val="600"/>
              </a:spcBef>
              <a:spcAft>
                <a:spcPts val="600"/>
              </a:spcAft>
            </a:pPr>
            <a:r>
              <a:rPr lang="cs-CZ" sz="2400" b="1" dirty="0">
                <a:latin typeface="+mj-lt"/>
                <a:cs typeface="Arial" panose="020B0604020202020204"/>
              </a:rPr>
              <a:t>Rozdíl celkových příjmů a celkových nákladů;</a:t>
            </a:r>
          </a:p>
          <a:p>
            <a:pPr lvl="1">
              <a:lnSpc>
                <a:spcPct val="150000"/>
              </a:lnSpc>
              <a:spcBef>
                <a:spcPts val="600"/>
              </a:spcBef>
              <a:spcAft>
                <a:spcPts val="600"/>
              </a:spcAft>
            </a:pPr>
            <a:r>
              <a:rPr lang="cs-CZ" sz="2400" b="1" dirty="0">
                <a:latin typeface="+mj-lt"/>
                <a:cs typeface="Arial" panose="020B0604020202020204"/>
              </a:rPr>
              <a:t>Vyjádření pomocí rovnice:</a:t>
            </a:r>
          </a:p>
          <a:p>
            <a:pPr marL="0" indent="0" algn="ctr">
              <a:lnSpc>
                <a:spcPct val="150000"/>
              </a:lnSpc>
              <a:spcBef>
                <a:spcPts val="600"/>
              </a:spcBef>
              <a:spcAft>
                <a:spcPts val="600"/>
              </a:spcAft>
              <a:buNone/>
            </a:pPr>
            <a:r>
              <a:rPr lang="el-GR" b="1" dirty="0">
                <a:latin typeface="+mj-lt"/>
                <a:cs typeface="Arial" panose="020B0604020202020204"/>
              </a:rPr>
              <a:t>π = </a:t>
            </a:r>
            <a:r>
              <a:rPr lang="cs-CZ" b="1" dirty="0">
                <a:latin typeface="+mj-lt"/>
                <a:cs typeface="Arial" panose="020B0604020202020204"/>
              </a:rPr>
              <a:t>TR-TC </a:t>
            </a:r>
          </a:p>
          <a:p>
            <a:pPr indent="-457200" algn="just">
              <a:lnSpc>
                <a:spcPct val="150000"/>
              </a:lnSpc>
              <a:spcBef>
                <a:spcPts val="600"/>
              </a:spcBef>
              <a:spcAft>
                <a:spcPts val="600"/>
              </a:spcAft>
            </a:pPr>
            <a:r>
              <a:rPr lang="cs-CZ" sz="2800" b="1" dirty="0">
                <a:latin typeface="+mj-lt"/>
                <a:cs typeface="Arial" panose="020B0604020202020204"/>
              </a:rPr>
              <a:t>Zisk: </a:t>
            </a:r>
            <a:r>
              <a:rPr lang="el-GR" sz="2800" b="1" dirty="0">
                <a:latin typeface="+mj-lt"/>
                <a:cs typeface="Arial" panose="020B0604020202020204"/>
              </a:rPr>
              <a:t>π&gt;</a:t>
            </a:r>
            <a:r>
              <a:rPr lang="cs-CZ" sz="2800" b="1" dirty="0">
                <a:latin typeface="+mj-lt"/>
                <a:cs typeface="Arial" panose="020B0604020202020204"/>
              </a:rPr>
              <a:t>0, </a:t>
            </a:r>
          </a:p>
          <a:p>
            <a:pPr indent="-457200" algn="just">
              <a:lnSpc>
                <a:spcPct val="150000"/>
              </a:lnSpc>
              <a:spcBef>
                <a:spcPts val="600"/>
              </a:spcBef>
              <a:spcAft>
                <a:spcPts val="600"/>
              </a:spcAft>
            </a:pPr>
            <a:r>
              <a:rPr lang="cs-CZ" sz="2800" b="1" dirty="0">
                <a:latin typeface="+mj-lt"/>
                <a:cs typeface="Arial" panose="020B0604020202020204"/>
              </a:rPr>
              <a:t>Ztráta: </a:t>
            </a:r>
            <a:r>
              <a:rPr lang="el-GR" sz="2800" b="1" dirty="0">
                <a:latin typeface="+mj-lt"/>
                <a:cs typeface="Arial" panose="020B0604020202020204"/>
              </a:rPr>
              <a:t>π&lt;</a:t>
            </a:r>
            <a:r>
              <a:rPr lang="cs-CZ" sz="2800" b="1" dirty="0">
                <a:latin typeface="+mj-lt"/>
                <a:cs typeface="Arial" panose="020B0604020202020204"/>
              </a:rPr>
              <a:t>0.</a:t>
            </a:r>
          </a:p>
        </p:txBody>
      </p:sp>
      <p:sp>
        <p:nvSpPr>
          <p:cNvPr id="4" name="Nadpis 3"/>
          <p:cNvSpPr>
            <a:spLocks noGrp="1"/>
          </p:cNvSpPr>
          <p:nvPr>
            <p:ph type="title"/>
          </p:nvPr>
        </p:nvSpPr>
        <p:spPr>
          <a:xfrm>
            <a:off x="1981200" y="621145"/>
            <a:ext cx="8229600" cy="1143000"/>
          </a:xfrm>
        </p:spPr>
        <p:txBody>
          <a:bodyPr>
            <a:normAutofit/>
          </a:bodyPr>
          <a:lstStyle/>
          <a:p>
            <a:pPr algn="l"/>
            <a:r>
              <a:rPr lang="cs-CZ" sz="3600" dirty="0">
                <a:solidFill>
                  <a:srgbClr val="FF0000"/>
                </a:solidFill>
              </a:rPr>
              <a:t>	Zisk firmy (</a:t>
            </a:r>
            <a:r>
              <a:rPr lang="el-GR" sz="3600" dirty="0">
                <a:solidFill>
                  <a:srgbClr val="FF0000"/>
                </a:solidFill>
              </a:rPr>
              <a:t>π, </a:t>
            </a:r>
            <a:r>
              <a:rPr lang="cs-CZ" sz="3600" dirty="0">
                <a:solidFill>
                  <a:srgbClr val="FF0000"/>
                </a:solidFill>
              </a:rPr>
              <a:t>profit)</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05790" y="765810"/>
            <a:ext cx="10424160" cy="55778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8089" y="1325880"/>
            <a:ext cx="8447531" cy="4654296"/>
          </a:xfrm>
        </p:spPr>
        <p:txBody>
          <a:bodyPr spcFirstLastPara="1" wrap="square" lIns="36000" tIns="36000" rIns="36000" bIns="36000" anchor="t" anchorCtr="0">
            <a:normAutofit/>
          </a:bodyPr>
          <a:lstStyle/>
          <a:p>
            <a:pPr>
              <a:lnSpc>
                <a:spcPct val="150000"/>
              </a:lnSpc>
              <a:spcBef>
                <a:spcPts val="600"/>
              </a:spcBef>
              <a:spcAft>
                <a:spcPts val="600"/>
              </a:spcAft>
            </a:pPr>
            <a:endParaRPr lang="cs-CZ" sz="1800" b="1" dirty="0">
              <a:latin typeface="+mj-lt"/>
              <a:cs typeface="Arial" panose="020B0604020202020204"/>
            </a:endParaRPr>
          </a:p>
        </p:txBody>
      </p:sp>
      <p:sp>
        <p:nvSpPr>
          <p:cNvPr id="4" name="Nadpis 3"/>
          <p:cNvSpPr>
            <a:spLocks noGrp="1"/>
          </p:cNvSpPr>
          <p:nvPr>
            <p:ph type="title"/>
          </p:nvPr>
        </p:nvSpPr>
        <p:spPr>
          <a:xfrm>
            <a:off x="502920" y="566928"/>
            <a:ext cx="11338560" cy="1143000"/>
          </a:xfrm>
        </p:spPr>
        <p:txBody>
          <a:bodyPr>
            <a:noAutofit/>
          </a:bodyPr>
          <a:lstStyle/>
          <a:p>
            <a:pPr algn="l"/>
            <a:r>
              <a:rPr lang="cs-CZ" sz="2800" b="1" dirty="0">
                <a:latin typeface="+mj-lt"/>
                <a:cs typeface="Arial" panose="020B0604020202020204"/>
              </a:rPr>
              <a:t>Zisk firmy v dokonale konkurenčním prostředí: grafické zobrazení</a:t>
            </a:r>
            <a:br>
              <a:rPr lang="cs-CZ" sz="2800" b="1" dirty="0">
                <a:latin typeface="+mj-lt"/>
                <a:cs typeface="Arial" panose="020B0604020202020204"/>
              </a:rPr>
            </a:br>
            <a:endParaRPr lang="cs-CZ" sz="2800" dirty="0"/>
          </a:p>
        </p:txBody>
      </p:sp>
      <p:sp>
        <p:nvSpPr>
          <p:cNvPr id="5" name="Content Placeholder 2"/>
          <p:cNvSpPr txBox="1"/>
          <p:nvPr/>
        </p:nvSpPr>
        <p:spPr>
          <a:xfrm>
            <a:off x="6287643" y="1883664"/>
            <a:ext cx="4005833" cy="4096512"/>
          </a:xfrm>
          <a:prstGeom prst="rect">
            <a:avLst/>
          </a:prstGeom>
        </p:spPr>
        <p:txBody>
          <a:bodyPr vert="horz" lIns="36000" tIns="36000" rIns="36000" bIns="36000" rtlCol="0">
            <a:norm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lnSpc>
                <a:spcPct val="150000"/>
              </a:lnSpc>
              <a:spcBef>
                <a:spcPts val="600"/>
              </a:spcBef>
              <a:spcAft>
                <a:spcPts val="600"/>
              </a:spcAft>
            </a:pPr>
            <a:r>
              <a:rPr lang="cs-CZ" sz="1800" b="1" dirty="0">
                <a:latin typeface="+mj-lt"/>
                <a:cs typeface="Arial" panose="020B0604020202020204"/>
              </a:rPr>
              <a:t>Dokonale konkurenční prostředí</a:t>
            </a:r>
          </a:p>
          <a:p>
            <a:pPr>
              <a:lnSpc>
                <a:spcPct val="150000"/>
              </a:lnSpc>
              <a:spcBef>
                <a:spcPts val="600"/>
              </a:spcBef>
              <a:spcAft>
                <a:spcPts val="600"/>
              </a:spcAft>
            </a:pPr>
            <a:endParaRPr lang="cs-CZ" sz="1800" b="1" dirty="0">
              <a:latin typeface="+mj-lt"/>
              <a:cs typeface="Arial" panose="020B0604020202020204"/>
            </a:endParaRPr>
          </a:p>
          <a:p>
            <a:pPr algn="ctr">
              <a:lnSpc>
                <a:spcPct val="150000"/>
              </a:lnSpc>
              <a:spcBef>
                <a:spcPts val="600"/>
              </a:spcBef>
              <a:spcAft>
                <a:spcPts val="600"/>
              </a:spcAft>
            </a:pPr>
            <a:r>
              <a:rPr lang="cs-CZ" sz="1800" b="1" dirty="0">
                <a:latin typeface="+mj-lt"/>
                <a:cs typeface="Arial" panose="020B0604020202020204"/>
              </a:rPr>
              <a:t>stabilní ceny </a:t>
            </a:r>
          </a:p>
          <a:p>
            <a:pPr algn="ctr">
              <a:lnSpc>
                <a:spcPct val="150000"/>
              </a:lnSpc>
              <a:spcBef>
                <a:spcPts val="600"/>
              </a:spcBef>
              <a:spcAft>
                <a:spcPts val="600"/>
              </a:spcAft>
            </a:pPr>
            <a:endParaRPr lang="cs-CZ" sz="1800" b="1" dirty="0">
              <a:latin typeface="+mj-lt"/>
              <a:cs typeface="Arial" panose="020B0604020202020204"/>
            </a:endParaRPr>
          </a:p>
          <a:p>
            <a:pPr algn="ctr">
              <a:lnSpc>
                <a:spcPct val="150000"/>
              </a:lnSpc>
              <a:spcBef>
                <a:spcPts val="600"/>
              </a:spcBef>
              <a:spcAft>
                <a:spcPts val="600"/>
              </a:spcAft>
            </a:pPr>
            <a:r>
              <a:rPr lang="cs-CZ" sz="1800" b="1" dirty="0">
                <a:latin typeface="+mj-lt"/>
                <a:cs typeface="Arial" panose="020B0604020202020204"/>
              </a:rPr>
              <a:t>stabilní celkové příjmy</a:t>
            </a:r>
          </a:p>
          <a:p>
            <a:pPr algn="ctr">
              <a:lnSpc>
                <a:spcPct val="150000"/>
              </a:lnSpc>
              <a:spcBef>
                <a:spcPts val="600"/>
              </a:spcBef>
              <a:spcAft>
                <a:spcPts val="600"/>
              </a:spcAft>
            </a:pPr>
            <a:endParaRPr lang="cs-CZ" sz="1800" b="1" dirty="0">
              <a:latin typeface="+mj-lt"/>
              <a:cs typeface="Arial" panose="020B0604020202020204"/>
            </a:endParaRPr>
          </a:p>
          <a:p>
            <a:pPr algn="ctr">
              <a:lnSpc>
                <a:spcPct val="150000"/>
              </a:lnSpc>
              <a:spcBef>
                <a:spcPts val="600"/>
              </a:spcBef>
              <a:spcAft>
                <a:spcPts val="600"/>
              </a:spcAft>
            </a:pPr>
            <a:r>
              <a:rPr lang="cs-CZ" sz="1800" b="1" dirty="0">
                <a:latin typeface="+mj-lt"/>
                <a:cs typeface="Arial" panose="020B0604020202020204"/>
              </a:rPr>
              <a:t>lineární tvar křivky TR</a:t>
            </a:r>
          </a:p>
        </p:txBody>
      </p:sp>
      <p:sp>
        <p:nvSpPr>
          <p:cNvPr id="6" name="Šipka dolů 5"/>
          <p:cNvSpPr/>
          <p:nvPr/>
        </p:nvSpPr>
        <p:spPr>
          <a:xfrm>
            <a:off x="8121396" y="2551176"/>
            <a:ext cx="338328" cy="457200"/>
          </a:xfrm>
          <a:prstGeom prst="downArrow">
            <a:avLst/>
          </a:prstGeom>
          <a:solidFill>
            <a:srgbClr val="CF1F2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7" name="Šipka dolů 6"/>
          <p:cNvSpPr/>
          <p:nvPr/>
        </p:nvSpPr>
        <p:spPr>
          <a:xfrm>
            <a:off x="8121396" y="4788408"/>
            <a:ext cx="338328" cy="457200"/>
          </a:xfrm>
          <a:prstGeom prst="downArrow">
            <a:avLst/>
          </a:prstGeom>
          <a:solidFill>
            <a:srgbClr val="CF1F2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8" name="Šipka dolů 7"/>
          <p:cNvSpPr/>
          <p:nvPr/>
        </p:nvSpPr>
        <p:spPr>
          <a:xfrm>
            <a:off x="8121396" y="3703320"/>
            <a:ext cx="338328" cy="457200"/>
          </a:xfrm>
          <a:prstGeom prst="downArrow">
            <a:avLst/>
          </a:prstGeom>
          <a:solidFill>
            <a:srgbClr val="CF1F2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883664"/>
            <a:ext cx="5775198" cy="437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01357" y="1862328"/>
            <a:ext cx="3579875" cy="4096512"/>
          </a:xfrm>
        </p:spPr>
        <p:txBody>
          <a:bodyPr spcFirstLastPara="1" wrap="square" lIns="36000" tIns="36000" rIns="36000" bIns="36000" anchor="t" anchorCtr="0">
            <a:normAutofit/>
          </a:bodyPr>
          <a:lstStyle/>
          <a:p>
            <a:pPr algn="ctr">
              <a:lnSpc>
                <a:spcPct val="150000"/>
              </a:lnSpc>
              <a:spcBef>
                <a:spcPts val="600"/>
              </a:spcBef>
              <a:spcAft>
                <a:spcPts val="600"/>
              </a:spcAft>
            </a:pPr>
            <a:r>
              <a:rPr lang="cs-CZ" sz="1800" b="1" dirty="0">
                <a:latin typeface="+mj-lt"/>
                <a:cs typeface="Arial" panose="020B0604020202020204"/>
              </a:rPr>
              <a:t>Nedokonale </a:t>
            </a:r>
            <a:r>
              <a:rPr lang="cs-CZ" sz="1800" b="1" dirty="0" err="1">
                <a:latin typeface="+mj-lt"/>
                <a:cs typeface="Arial" panose="020B0604020202020204"/>
              </a:rPr>
              <a:t>konk</a:t>
            </a:r>
            <a:r>
              <a:rPr lang="cs-CZ" sz="1800" b="1" dirty="0">
                <a:latin typeface="+mj-lt"/>
                <a:cs typeface="Arial" panose="020B0604020202020204"/>
              </a:rPr>
              <a:t>. pros.</a:t>
            </a:r>
          </a:p>
          <a:p>
            <a:pPr>
              <a:lnSpc>
                <a:spcPct val="150000"/>
              </a:lnSpc>
              <a:spcBef>
                <a:spcPts val="600"/>
              </a:spcBef>
              <a:spcAft>
                <a:spcPts val="600"/>
              </a:spcAft>
            </a:pPr>
            <a:endParaRPr lang="cs-CZ" sz="1800" b="1" dirty="0">
              <a:latin typeface="+mj-lt"/>
              <a:cs typeface="Arial" panose="020B0604020202020204"/>
            </a:endParaRPr>
          </a:p>
          <a:p>
            <a:pPr algn="ctr">
              <a:lnSpc>
                <a:spcPct val="150000"/>
              </a:lnSpc>
              <a:spcBef>
                <a:spcPts val="600"/>
              </a:spcBef>
              <a:spcAft>
                <a:spcPts val="600"/>
              </a:spcAft>
            </a:pPr>
            <a:r>
              <a:rPr lang="cs-CZ" sz="1800" b="1" dirty="0">
                <a:latin typeface="+mj-lt"/>
                <a:cs typeface="Arial" panose="020B0604020202020204"/>
              </a:rPr>
              <a:t>variabilní ceny </a:t>
            </a:r>
          </a:p>
          <a:p>
            <a:pPr algn="ctr">
              <a:lnSpc>
                <a:spcPct val="150000"/>
              </a:lnSpc>
              <a:spcBef>
                <a:spcPts val="600"/>
              </a:spcBef>
              <a:spcAft>
                <a:spcPts val="600"/>
              </a:spcAft>
            </a:pPr>
            <a:endParaRPr lang="cs-CZ" sz="1800" b="1" dirty="0">
              <a:latin typeface="+mj-lt"/>
              <a:cs typeface="Arial" panose="020B0604020202020204"/>
            </a:endParaRPr>
          </a:p>
          <a:p>
            <a:pPr algn="ctr">
              <a:lnSpc>
                <a:spcPct val="150000"/>
              </a:lnSpc>
              <a:spcBef>
                <a:spcPts val="600"/>
              </a:spcBef>
              <a:spcAft>
                <a:spcPts val="600"/>
              </a:spcAft>
            </a:pPr>
            <a:r>
              <a:rPr lang="cs-CZ" sz="1800" b="1" dirty="0">
                <a:latin typeface="+mj-lt"/>
                <a:cs typeface="Arial" panose="020B0604020202020204"/>
              </a:rPr>
              <a:t>variabilní celkové příjmy</a:t>
            </a:r>
          </a:p>
          <a:p>
            <a:pPr algn="ctr">
              <a:lnSpc>
                <a:spcPct val="150000"/>
              </a:lnSpc>
              <a:spcBef>
                <a:spcPts val="600"/>
              </a:spcBef>
              <a:spcAft>
                <a:spcPts val="600"/>
              </a:spcAft>
            </a:pPr>
            <a:endParaRPr lang="cs-CZ" sz="1800" b="1" dirty="0">
              <a:latin typeface="+mj-lt"/>
              <a:cs typeface="Arial" panose="020B0604020202020204"/>
            </a:endParaRPr>
          </a:p>
          <a:p>
            <a:pPr algn="ctr">
              <a:lnSpc>
                <a:spcPct val="150000"/>
              </a:lnSpc>
              <a:spcBef>
                <a:spcPts val="600"/>
              </a:spcBef>
              <a:spcAft>
                <a:spcPts val="600"/>
              </a:spcAft>
            </a:pPr>
            <a:r>
              <a:rPr lang="cs-CZ" sz="1800" b="1" dirty="0">
                <a:latin typeface="+mj-lt"/>
                <a:cs typeface="Arial" panose="020B0604020202020204"/>
              </a:rPr>
              <a:t>nelineární tvar křivky TR</a:t>
            </a:r>
          </a:p>
        </p:txBody>
      </p:sp>
      <p:sp>
        <p:nvSpPr>
          <p:cNvPr id="4" name="Nadpis 3"/>
          <p:cNvSpPr>
            <a:spLocks noGrp="1"/>
          </p:cNvSpPr>
          <p:nvPr>
            <p:ph type="title"/>
          </p:nvPr>
        </p:nvSpPr>
        <p:spPr>
          <a:xfrm>
            <a:off x="537210" y="621145"/>
            <a:ext cx="11315700" cy="1143000"/>
          </a:xfrm>
        </p:spPr>
        <p:txBody>
          <a:bodyPr>
            <a:normAutofit fontScale="90000"/>
          </a:bodyPr>
          <a:lstStyle/>
          <a:p>
            <a:pPr algn="l"/>
            <a:r>
              <a:rPr lang="cs-CZ" sz="3600" b="1" dirty="0">
                <a:latin typeface="+mj-lt"/>
                <a:cs typeface="Arial" panose="020B0604020202020204"/>
              </a:rPr>
              <a:t>Zisk firmy v nedokonale konkurenčním prostředí: grafické zobrazení</a:t>
            </a:r>
            <a:endParaRPr lang="cs-CZ" sz="3600" dirty="0"/>
          </a:p>
        </p:txBody>
      </p:sp>
      <p:sp>
        <p:nvSpPr>
          <p:cNvPr id="2" name="Šipka dolů 1"/>
          <p:cNvSpPr/>
          <p:nvPr/>
        </p:nvSpPr>
        <p:spPr>
          <a:xfrm>
            <a:off x="9606534" y="2596896"/>
            <a:ext cx="338328" cy="457200"/>
          </a:xfrm>
          <a:prstGeom prst="downArrow">
            <a:avLst/>
          </a:prstGeom>
          <a:solidFill>
            <a:srgbClr val="CF1F2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5" name="Šipka dolů 4"/>
          <p:cNvSpPr/>
          <p:nvPr/>
        </p:nvSpPr>
        <p:spPr>
          <a:xfrm>
            <a:off x="9606534" y="3648982"/>
            <a:ext cx="338328" cy="457200"/>
          </a:xfrm>
          <a:prstGeom prst="downArrow">
            <a:avLst/>
          </a:prstGeom>
          <a:solidFill>
            <a:srgbClr val="CF1F2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 name="Šipka dolů 5"/>
          <p:cNvSpPr/>
          <p:nvPr/>
        </p:nvSpPr>
        <p:spPr>
          <a:xfrm>
            <a:off x="9591294" y="4803911"/>
            <a:ext cx="338328" cy="457200"/>
          </a:xfrm>
          <a:prstGeom prst="downArrow">
            <a:avLst/>
          </a:prstGeom>
          <a:solidFill>
            <a:srgbClr val="CF1F2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pic>
        <p:nvPicPr>
          <p:cNvPr id="8" name="Picture 7"/>
          <p:cNvPicPr>
            <a:picLocks noChangeAspect="1"/>
          </p:cNvPicPr>
          <p:nvPr/>
        </p:nvPicPr>
        <p:blipFill>
          <a:blip r:embed="rId2"/>
          <a:stretch>
            <a:fillRect/>
          </a:stretch>
        </p:blipFill>
        <p:spPr>
          <a:xfrm>
            <a:off x="273176" y="1969885"/>
            <a:ext cx="7362063" cy="40965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2322534" y="2747963"/>
            <a:ext cx="7772400" cy="1362075"/>
          </a:xfrm>
          <a:prstGeom prst="rect">
            <a:avLst/>
          </a:prstGeom>
          <a:noFill/>
          <a:ln>
            <a:noFill/>
          </a:ln>
        </p:spPr>
        <p:txBody>
          <a:bodyPr spcFirstLastPara="1" wrap="square" lIns="91425" tIns="45700" rIns="91425" bIns="45700" anchor="t" anchorCtr="0">
            <a:normAutofit/>
          </a:bodyPr>
          <a:lstStyle/>
          <a:p>
            <a:pPr algn="ctr">
              <a:buClr>
                <a:srgbClr val="FF0000"/>
              </a:buClr>
              <a:buSzPts val="4400"/>
            </a:pPr>
            <a:r>
              <a:rPr lang="cs-CZ" sz="4400" dirty="0">
                <a:solidFill>
                  <a:srgbClr val="C00000"/>
                </a:solidFill>
              </a:rPr>
              <a:t>DĚKUJI ZA POZORNOST</a:t>
            </a:r>
            <a:endParaRPr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3154680" y="422044"/>
            <a:ext cx="8767244" cy="631690"/>
          </a:xfrm>
        </p:spPr>
        <p:txBody>
          <a:bodyPr>
            <a:noAutofit/>
          </a:bodyPr>
          <a:lstStyle/>
          <a:p>
            <a:r>
              <a:rPr lang="cs-CZ" sz="2800" b="1" dirty="0">
                <a:solidFill>
                  <a:srgbClr val="FF0000"/>
                </a:solidFill>
              </a:rPr>
              <a:t>Náklady v krátkém období vs. v dlouhém období</a:t>
            </a:r>
          </a:p>
        </p:txBody>
      </p:sp>
      <p:sp>
        <p:nvSpPr>
          <p:cNvPr id="98" name="Google Shape;98;p14"/>
          <p:cNvSpPr txBox="1">
            <a:spLocks noGrp="1"/>
          </p:cNvSpPr>
          <p:nvPr>
            <p:ph type="body" idx="1"/>
          </p:nvPr>
        </p:nvSpPr>
        <p:spPr>
          <a:xfrm>
            <a:off x="300942" y="1157783"/>
            <a:ext cx="11620982" cy="5182634"/>
          </a:xfrm>
          <a:prstGeom prst="rect">
            <a:avLst/>
          </a:prstGeom>
          <a:noFill/>
          <a:ln>
            <a:noFill/>
          </a:ln>
        </p:spPr>
        <p:txBody>
          <a:bodyPr spcFirstLastPara="1" wrap="square" lIns="91425" tIns="45700" rIns="91425" bIns="45700" anchor="t" anchorCtr="0">
            <a:normAutofit/>
          </a:bodyPr>
          <a:lstStyle/>
          <a:p>
            <a:pPr indent="-457200" algn="just">
              <a:lnSpc>
                <a:spcPct val="115000"/>
              </a:lnSpc>
              <a:buFont typeface="+mj-lt"/>
              <a:buAutoNum type="arabicPeriod"/>
            </a:pPr>
            <a:r>
              <a:rPr lang="cs-CZ" sz="2400" b="1" noProof="0" dirty="0">
                <a:solidFill>
                  <a:srgbClr val="FF0000"/>
                </a:solidFill>
                <a:effectLst/>
                <a:latin typeface="Times New Roman" panose="02020603050405020304" pitchFamily="18" charset="0"/>
                <a:cs typeface="Times New Roman" panose="02020603050405020304" pitchFamily="18" charset="0"/>
              </a:rPr>
              <a:t>KRÁTKÉ OBDOBÍ: </a:t>
            </a:r>
            <a:r>
              <a:rPr lang="cs-CZ" sz="2400" b="1" noProof="0" dirty="0">
                <a:solidFill>
                  <a:schemeClr val="tx1"/>
                </a:solidFill>
                <a:effectLst/>
                <a:latin typeface="Times New Roman" panose="02020603050405020304" pitchFamily="18" charset="0"/>
                <a:cs typeface="Times New Roman" panose="02020603050405020304" pitchFamily="18" charset="0"/>
              </a:rPr>
              <a:t>zvětšovat výstup – firma </a:t>
            </a:r>
          </a:p>
          <a:p>
            <a:pPr marL="342900" algn="just">
              <a:lnSpc>
                <a:spcPct val="115000"/>
              </a:lnSpc>
              <a:buFont typeface="Wingdings" panose="05000000000000000000" pitchFamily="2" charset="2"/>
              <a:buChar char="Ø"/>
            </a:pPr>
            <a:r>
              <a:rPr lang="cs-CZ" sz="2400" b="1" noProof="0" dirty="0">
                <a:solidFill>
                  <a:schemeClr val="tx1"/>
                </a:solidFill>
                <a:effectLst/>
                <a:latin typeface="Times New Roman" panose="02020603050405020304" pitchFamily="18" charset="0"/>
                <a:cs typeface="Times New Roman" panose="02020603050405020304" pitchFamily="18" charset="0"/>
              </a:rPr>
              <a:t>nemůže změnou výrobního prostoru nebo používané technologie, </a:t>
            </a:r>
          </a:p>
          <a:p>
            <a:pPr marL="342900" algn="just">
              <a:lnSpc>
                <a:spcPct val="115000"/>
              </a:lnSpc>
              <a:buFont typeface="Wingdings" panose="05000000000000000000" pitchFamily="2" charset="2"/>
              <a:buChar char="Ø"/>
            </a:pPr>
            <a:r>
              <a:rPr lang="cs-CZ" sz="2400" b="1" noProof="0" dirty="0">
                <a:solidFill>
                  <a:schemeClr val="tx1"/>
                </a:solidFill>
                <a:effectLst/>
                <a:latin typeface="Times New Roman" panose="02020603050405020304" pitchFamily="18" charset="0"/>
                <a:cs typeface="Times New Roman" panose="02020603050405020304" pitchFamily="18" charset="0"/>
              </a:rPr>
              <a:t>může – pouze změnou použití variabilních vstupů: práce, surovin apod. </a:t>
            </a:r>
          </a:p>
          <a:p>
            <a:pPr indent="-457200" algn="just">
              <a:lnSpc>
                <a:spcPct val="115000"/>
              </a:lnSpc>
              <a:buFont typeface="+mj-lt"/>
              <a:buAutoNum type="arabicPeriod" startAt="2"/>
            </a:pPr>
            <a:endParaRPr lang="cs-CZ" sz="2400" b="1" noProof="0" dirty="0">
              <a:solidFill>
                <a:srgbClr val="FF0000"/>
              </a:solidFill>
              <a:effectLst/>
              <a:latin typeface="Times New Roman" panose="02020603050405020304" pitchFamily="18" charset="0"/>
              <a:cs typeface="Times New Roman" panose="02020603050405020304" pitchFamily="18" charset="0"/>
            </a:endParaRPr>
          </a:p>
          <a:p>
            <a:pPr indent="-457200" algn="just">
              <a:lnSpc>
                <a:spcPct val="115000"/>
              </a:lnSpc>
              <a:buFont typeface="+mj-lt"/>
              <a:buAutoNum type="arabicPeriod" startAt="2"/>
            </a:pPr>
            <a:r>
              <a:rPr lang="cs-CZ" sz="2400" b="1" noProof="0" dirty="0">
                <a:solidFill>
                  <a:srgbClr val="FF0000"/>
                </a:solidFill>
                <a:effectLst/>
                <a:latin typeface="Times New Roman" panose="02020603050405020304" pitchFamily="18" charset="0"/>
                <a:cs typeface="Times New Roman" panose="02020603050405020304" pitchFamily="18" charset="0"/>
              </a:rPr>
              <a:t>DLOUHÉ OBDOBÍ </a:t>
            </a:r>
            <a:r>
              <a:rPr lang="cs-CZ" sz="2400" b="1" noProof="0" dirty="0">
                <a:solidFill>
                  <a:schemeClr val="tx1"/>
                </a:solidFill>
                <a:effectLst/>
                <a:latin typeface="Times New Roman" panose="02020603050405020304" pitchFamily="18" charset="0"/>
                <a:cs typeface="Times New Roman" panose="02020603050405020304" pitchFamily="18" charset="0"/>
              </a:rPr>
              <a:t>dostatečný prostor, aby firma mohla změnit výstup </a:t>
            </a:r>
          </a:p>
          <a:p>
            <a:pPr indent="-457200" algn="just">
              <a:lnSpc>
                <a:spcPct val="115000"/>
              </a:lnSpc>
              <a:buFont typeface="Wingdings" panose="05000000000000000000" pitchFamily="2" charset="2"/>
              <a:buChar char="Ø"/>
            </a:pPr>
            <a:r>
              <a:rPr lang="cs-CZ" sz="2400" b="1" noProof="0" dirty="0">
                <a:solidFill>
                  <a:schemeClr val="tx1"/>
                </a:solidFill>
                <a:effectLst/>
                <a:latin typeface="Times New Roman" panose="02020603050405020304" pitchFamily="18" charset="0"/>
                <a:cs typeface="Times New Roman" panose="02020603050405020304" pitchFamily="18" charset="0"/>
              </a:rPr>
              <a:t>rozšířením výrobních kapacit: výstavba nového závodu…, </a:t>
            </a:r>
          </a:p>
          <a:p>
            <a:pPr indent="-457200" algn="just">
              <a:lnSpc>
                <a:spcPct val="115000"/>
              </a:lnSpc>
              <a:buFont typeface="Wingdings" panose="05000000000000000000" pitchFamily="2" charset="2"/>
              <a:buChar char="Ø"/>
            </a:pPr>
            <a:r>
              <a:rPr lang="cs-CZ" sz="2400" b="1" noProof="0" dirty="0">
                <a:solidFill>
                  <a:schemeClr val="tx1"/>
                </a:solidFill>
                <a:effectLst/>
                <a:latin typeface="Times New Roman" panose="02020603050405020304" pitchFamily="18" charset="0"/>
                <a:cs typeface="Times New Roman" panose="02020603050405020304" pitchFamily="18" charset="0"/>
              </a:rPr>
              <a:t>změnou použitého množství jakéhokoliv vstupu. </a:t>
            </a:r>
          </a:p>
          <a:p>
            <a:pPr marL="342900" algn="just">
              <a:lnSpc>
                <a:spcPct val="115000"/>
              </a:lnSpc>
            </a:pPr>
            <a:r>
              <a:rPr lang="cs-CZ" sz="2400" b="1" dirty="0">
                <a:solidFill>
                  <a:schemeClr val="tx1"/>
                </a:solidFill>
                <a:latin typeface="Times New Roman" panose="02020603050405020304" pitchFamily="18" charset="0"/>
                <a:cs typeface="Times New Roman" panose="02020603050405020304" pitchFamily="18" charset="0"/>
              </a:rPr>
              <a:t>-----------</a:t>
            </a:r>
          </a:p>
          <a:p>
            <a:pPr marL="342900" algn="just">
              <a:lnSpc>
                <a:spcPct val="115000"/>
              </a:lnSpc>
            </a:pPr>
            <a:r>
              <a:rPr lang="cs-CZ" sz="2400" b="1" noProof="0" dirty="0">
                <a:solidFill>
                  <a:schemeClr val="tx1"/>
                </a:solidFill>
                <a:effectLst/>
                <a:latin typeface="Times New Roman" panose="02020603050405020304" pitchFamily="18" charset="0"/>
                <a:cs typeface="Times New Roman" panose="02020603050405020304" pitchFamily="18" charset="0"/>
              </a:rPr>
              <a:t>Odlišení krátkodobých a dlouhodobých nákladů: písmena „S“ a „L“:</a:t>
            </a:r>
          </a:p>
          <a:p>
            <a:pPr marL="342900" algn="just">
              <a:lnSpc>
                <a:spcPct val="115000"/>
              </a:lnSpc>
              <a:buFont typeface="Wingdings" panose="05000000000000000000" pitchFamily="2" charset="2"/>
              <a:buChar char="Ø"/>
            </a:pPr>
            <a:r>
              <a:rPr lang="cs-CZ" sz="2400" b="1" noProof="0" dirty="0">
                <a:solidFill>
                  <a:schemeClr val="tx1"/>
                </a:solidFill>
                <a:effectLst/>
                <a:latin typeface="Times New Roman" panose="02020603050405020304" pitchFamily="18" charset="0"/>
                <a:cs typeface="Times New Roman" panose="02020603050405020304" pitchFamily="18" charset="0"/>
              </a:rPr>
              <a:t>krátkodobé / dlouhodobé náklady: SC / LC.</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3154680" y="422044"/>
            <a:ext cx="8767244" cy="631690"/>
          </a:xfrm>
        </p:spPr>
        <p:txBody>
          <a:bodyPr>
            <a:noAutofit/>
          </a:bodyPr>
          <a:lstStyle/>
          <a:p>
            <a:r>
              <a:rPr lang="cs-CZ" sz="2800" b="1" dirty="0">
                <a:solidFill>
                  <a:srgbClr val="FF0000"/>
                </a:solidFill>
              </a:rPr>
              <a:t>Náklady v krátkém období</a:t>
            </a:r>
          </a:p>
        </p:txBody>
      </p:sp>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205740" y="1157783"/>
                <a:ext cx="11716184" cy="5368747"/>
              </a:xfrm>
              <a:prstGeom prst="rect">
                <a:avLst/>
              </a:prstGeom>
              <a:noFill/>
              <a:ln>
                <a:noFill/>
              </a:ln>
            </p:spPr>
            <p:txBody>
              <a:bodyPr spcFirstLastPara="1" wrap="square" lIns="91425" tIns="45700" rIns="91425" bIns="45700" anchor="t" anchorCtr="0">
                <a:normAutofit fontScale="77500" lnSpcReduction="20000"/>
              </a:bodyPr>
              <a:lstStyle/>
              <a:p>
                <a:pPr indent="-457200" algn="just">
                  <a:lnSpc>
                    <a:spcPct val="115000"/>
                  </a:lnSpc>
                  <a:buFont typeface="Wingdings" panose="05000000000000000000" pitchFamily="2" charset="2"/>
                  <a:buChar char="§"/>
                </a:pPr>
                <a:r>
                  <a:rPr lang="cs-CZ" sz="2400" b="1" noProof="0" dirty="0">
                    <a:solidFill>
                      <a:schemeClr val="tx1"/>
                    </a:solidFill>
                    <a:effectLst/>
                    <a:latin typeface="Times New Roman" panose="02020603050405020304" pitchFamily="18" charset="0"/>
                    <a:cs typeface="Times New Roman" panose="02020603050405020304" pitchFamily="18" charset="0"/>
                  </a:rPr>
                  <a:t>S růstem výstupu – rostou TC.</a:t>
                </a:r>
              </a:p>
              <a:p>
                <a:pPr indent="-457200" algn="just">
                  <a:lnSpc>
                    <a:spcPct val="115000"/>
                  </a:lnSpc>
                  <a:buFont typeface="Wingdings" panose="05000000000000000000" pitchFamily="2" charset="2"/>
                  <a:buChar char="§"/>
                </a:pPr>
                <a:endParaRPr lang="cs-CZ" sz="2400" b="1" noProof="0" dirty="0">
                  <a:solidFill>
                    <a:schemeClr val="tx1"/>
                  </a:solidFill>
                  <a:effectLst/>
                  <a:latin typeface="Times New Roman" panose="02020603050405020304" pitchFamily="18" charset="0"/>
                  <a:cs typeface="Times New Roman" panose="02020603050405020304" pitchFamily="18" charset="0"/>
                </a:endParaRPr>
              </a:p>
              <a:p>
                <a:pPr indent="-457200" algn="just">
                  <a:lnSpc>
                    <a:spcPct val="115000"/>
                  </a:lnSpc>
                  <a:buFont typeface="+mj-lt"/>
                  <a:buAutoNum type="arabicPeriod"/>
                </a:pP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CELKOVÉ NÁKLADY </a:t>
                </a:r>
                <a:r>
                  <a:rPr lang="cs-CZ" sz="2400" b="1" noProof="0" dirty="0">
                    <a:solidFill>
                      <a:schemeClr val="tx1"/>
                    </a:solidFill>
                    <a:effectLst/>
                    <a:latin typeface="Times New Roman" panose="02020603050405020304" pitchFamily="18" charset="0"/>
                    <a:cs typeface="Times New Roman" panose="02020603050405020304" pitchFamily="18" charset="0"/>
                  </a:rPr>
                  <a:t>(</a:t>
                </a:r>
                <a:r>
                  <a:rPr lang="cs-CZ" sz="2400" b="1" noProof="0" dirty="0" err="1">
                    <a:solidFill>
                      <a:schemeClr val="tx1"/>
                    </a:solidFill>
                    <a:effectLst/>
                    <a:latin typeface="Times New Roman" panose="02020603050405020304" pitchFamily="18" charset="0"/>
                    <a:cs typeface="Times New Roman" panose="02020603050405020304" pitchFamily="18" charset="0"/>
                  </a:rPr>
                  <a:t>Total</a:t>
                </a:r>
                <a:r>
                  <a:rPr lang="cs-CZ" sz="2400" b="1" noProof="0" dirty="0">
                    <a:solidFill>
                      <a:schemeClr val="tx1"/>
                    </a:solidFill>
                    <a:effectLst/>
                    <a:latin typeface="Times New Roman" panose="02020603050405020304" pitchFamily="18" charset="0"/>
                    <a:cs typeface="Times New Roman" panose="02020603050405020304" pitchFamily="18" charset="0"/>
                  </a:rPr>
                  <a:t> </a:t>
                </a:r>
                <a:r>
                  <a:rPr lang="cs-CZ" sz="2400" b="1" noProof="0" dirty="0" err="1">
                    <a:solidFill>
                      <a:schemeClr val="tx1"/>
                    </a:solidFill>
                    <a:effectLst/>
                    <a:latin typeface="Times New Roman" panose="02020603050405020304" pitchFamily="18" charset="0"/>
                    <a:cs typeface="Times New Roman" panose="02020603050405020304" pitchFamily="18" charset="0"/>
                  </a:rPr>
                  <a:t>Costs</a:t>
                </a:r>
                <a:r>
                  <a:rPr lang="cs-CZ" sz="2400" b="1" noProof="0" dirty="0">
                    <a:solidFill>
                      <a:schemeClr val="tx1"/>
                    </a:solidFill>
                    <a:effectLst/>
                    <a:latin typeface="Times New Roman" panose="02020603050405020304" pitchFamily="18" charset="0"/>
                    <a:cs typeface="Times New Roman" panose="02020603050405020304" pitchFamily="18" charset="0"/>
                  </a:rPr>
                  <a:t>, TC): suma nákladů na práci (L) a kapitál (K):</a:t>
                </a:r>
              </a:p>
              <a:p>
                <a:pPr marL="0" indent="0" algn="ctr">
                  <a:lnSpc>
                    <a:spcPct val="115000"/>
                  </a:lnSpc>
                  <a:buNone/>
                </a:pPr>
                <a14:m>
                  <m:oMathPara xmlns:m="http://schemas.openxmlformats.org/officeDocument/2006/math">
                    <m:oMathParaPr>
                      <m:jc m:val="centerGroup"/>
                    </m:oMathParaPr>
                    <m:oMath xmlns:m="http://schemas.openxmlformats.org/officeDocument/2006/math">
                      <m:r>
                        <a:rPr lang="cs-CZ" sz="2400" b="1" i="1" noProof="0" smtClean="0">
                          <a:solidFill>
                            <a:schemeClr val="tx1"/>
                          </a:solidFill>
                          <a:effectLst/>
                          <a:latin typeface="Cambria Math" panose="02040503050406030204" pitchFamily="18" charset="0"/>
                          <a:cs typeface="Times New Roman" panose="02020603050405020304" pitchFamily="18" charset="0"/>
                        </a:rPr>
                        <m:t>𝑻𝑪</m:t>
                      </m:r>
                      <m:r>
                        <a:rPr lang="cs-CZ" sz="2400" b="1" i="1" noProof="0" smtClean="0">
                          <a:solidFill>
                            <a:schemeClr val="tx1"/>
                          </a:solidFill>
                          <a:effectLst/>
                          <a:latin typeface="Cambria Math" panose="02040503050406030204" pitchFamily="18" charset="0"/>
                          <a:cs typeface="Times New Roman" panose="02020603050405020304" pitchFamily="18" charset="0"/>
                        </a:rPr>
                        <m:t> = </m:t>
                      </m:r>
                      <m:r>
                        <a:rPr lang="cs-CZ" sz="2400" b="1" i="1" noProof="0" smtClean="0">
                          <a:solidFill>
                            <a:schemeClr val="tx1"/>
                          </a:solidFill>
                          <a:effectLst/>
                          <a:latin typeface="Cambria Math" panose="02040503050406030204" pitchFamily="18" charset="0"/>
                          <a:cs typeface="Times New Roman" panose="02020603050405020304" pitchFamily="18" charset="0"/>
                        </a:rPr>
                        <m:t>𝒘</m:t>
                      </m:r>
                      <m:r>
                        <a:rPr lang="cs-CZ" sz="2400" b="1" i="1" noProof="0" smtClean="0">
                          <a:solidFill>
                            <a:schemeClr val="tx1"/>
                          </a:solidFill>
                          <a:effectLst/>
                          <a:latin typeface="Cambria Math" panose="02040503050406030204" pitchFamily="18" charset="0"/>
                          <a:cs typeface="Times New Roman" panose="02020603050405020304" pitchFamily="18" charset="0"/>
                        </a:rPr>
                        <m:t> · </m:t>
                      </m:r>
                      <m:r>
                        <a:rPr lang="cs-CZ" sz="2400" b="1" i="1" noProof="0" smtClean="0">
                          <a:solidFill>
                            <a:schemeClr val="tx1"/>
                          </a:solidFill>
                          <a:effectLst/>
                          <a:latin typeface="Cambria Math" panose="02040503050406030204" pitchFamily="18" charset="0"/>
                          <a:cs typeface="Times New Roman" panose="02020603050405020304" pitchFamily="18" charset="0"/>
                        </a:rPr>
                        <m:t>𝑳</m:t>
                      </m:r>
                      <m:r>
                        <a:rPr lang="cs-CZ" sz="2400" b="1" i="1" noProof="0" smtClean="0">
                          <a:solidFill>
                            <a:schemeClr val="tx1"/>
                          </a:solidFill>
                          <a:effectLst/>
                          <a:latin typeface="Cambria Math" panose="02040503050406030204" pitchFamily="18" charset="0"/>
                          <a:cs typeface="Times New Roman" panose="02020603050405020304" pitchFamily="18" charset="0"/>
                        </a:rPr>
                        <m:t> + </m:t>
                      </m:r>
                      <m:r>
                        <a:rPr lang="cs-CZ" sz="2400" b="1" i="1" noProof="0" smtClean="0">
                          <a:solidFill>
                            <a:schemeClr val="tx1"/>
                          </a:solidFill>
                          <a:effectLst/>
                          <a:latin typeface="Cambria Math" panose="02040503050406030204" pitchFamily="18" charset="0"/>
                          <a:cs typeface="Times New Roman" panose="02020603050405020304" pitchFamily="18" charset="0"/>
                        </a:rPr>
                        <m:t>𝒓</m:t>
                      </m:r>
                      <m:r>
                        <a:rPr lang="cs-CZ" sz="2400" b="1" i="1" noProof="0" smtClean="0">
                          <a:solidFill>
                            <a:schemeClr val="tx1"/>
                          </a:solidFill>
                          <a:effectLst/>
                          <a:latin typeface="Cambria Math" panose="02040503050406030204" pitchFamily="18" charset="0"/>
                          <a:cs typeface="Times New Roman" panose="02020603050405020304" pitchFamily="18" charset="0"/>
                        </a:rPr>
                        <m:t> · </m:t>
                      </m:r>
                      <m:r>
                        <a:rPr lang="cs-CZ" sz="2400" b="1" i="1" noProof="0" smtClean="0">
                          <a:solidFill>
                            <a:schemeClr val="tx1"/>
                          </a:solidFill>
                          <a:effectLst/>
                          <a:latin typeface="Cambria Math" panose="02040503050406030204" pitchFamily="18" charset="0"/>
                          <a:cs typeface="Times New Roman" panose="02020603050405020304" pitchFamily="18" charset="0"/>
                        </a:rPr>
                        <m:t>𝑲</m:t>
                      </m:r>
                    </m:oMath>
                  </m:oMathPara>
                </a14:m>
                <a:endParaRPr lang="cs-CZ" sz="2400" b="1" noProof="0" dirty="0">
                  <a:solidFill>
                    <a:schemeClr val="tx1"/>
                  </a:solidFill>
                  <a:effectLst/>
                  <a:latin typeface="Times New Roman" panose="02020603050405020304" pitchFamily="18" charset="0"/>
                  <a:cs typeface="Times New Roman" panose="02020603050405020304" pitchFamily="18" charset="0"/>
                </a:endParaRPr>
              </a:p>
              <a:p>
                <a:pPr indent="-457200" algn="just">
                  <a:lnSpc>
                    <a:spcPct val="115000"/>
                  </a:lnSpc>
                  <a:buFont typeface="Wingdings" panose="05000000000000000000" pitchFamily="2" charset="2"/>
                  <a:buChar char="§"/>
                </a:pPr>
                <a:r>
                  <a:rPr lang="cs-CZ" sz="2400" b="1" noProof="0" dirty="0">
                    <a:solidFill>
                      <a:schemeClr val="tx1"/>
                    </a:solidFill>
                    <a:effectLst/>
                    <a:latin typeface="Times New Roman" panose="02020603050405020304" pitchFamily="18" charset="0"/>
                    <a:cs typeface="Times New Roman" panose="02020603050405020304" pitchFamily="18" charset="0"/>
                  </a:rPr>
                  <a:t>V krátkém období – </a:t>
                </a:r>
                <a:r>
                  <a:rPr lang="cs-CZ" sz="2400" b="1" noProof="0" dirty="0">
                    <a:solidFill>
                      <a:srgbClr val="FF0000"/>
                    </a:solidFill>
                    <a:effectLst/>
                    <a:latin typeface="Times New Roman" panose="02020603050405020304" pitchFamily="18" charset="0"/>
                    <a:cs typeface="Times New Roman" panose="02020603050405020304" pitchFamily="18" charset="0"/>
                  </a:rPr>
                  <a:t>fixní výrobní faktor = kapitál </a:t>
                </a:r>
                <a:r>
                  <a:rPr lang="cs-CZ" sz="2400" b="1" noProof="0" dirty="0">
                    <a:solidFill>
                      <a:schemeClr val="tx1"/>
                    </a:solidFill>
                    <a:effectLst/>
                    <a:latin typeface="Times New Roman" panose="02020603050405020304" pitchFamily="18" charset="0"/>
                    <a:cs typeface="Times New Roman" panose="02020603050405020304" pitchFamily="18" charset="0"/>
                  </a:rPr>
                  <a:t>(na úrovni K1): </a:t>
                </a:r>
              </a:p>
              <a:p>
                <a:pPr marL="0" indent="0" algn="ctr">
                  <a:lnSpc>
                    <a:spcPct val="115000"/>
                  </a:lnSpc>
                  <a:buNone/>
                </a:pPr>
                <a14:m>
                  <m:oMathPara xmlns:m="http://schemas.openxmlformats.org/officeDocument/2006/math">
                    <m:oMathParaPr>
                      <m:jc m:val="centerGroup"/>
                    </m:oMathParaPr>
                    <m:oMath xmlns:m="http://schemas.openxmlformats.org/officeDocument/2006/math">
                      <m:r>
                        <a:rPr lang="cs-CZ" sz="2400" b="1" i="1" noProof="0" smtClean="0">
                          <a:solidFill>
                            <a:schemeClr val="tx1"/>
                          </a:solidFill>
                          <a:effectLst/>
                          <a:latin typeface="Cambria Math" panose="02040503050406030204" pitchFamily="18" charset="0"/>
                          <a:cs typeface="Times New Roman" panose="02020603050405020304" pitchFamily="18" charset="0"/>
                        </a:rPr>
                        <m:t>𝑺𝑻𝑪</m:t>
                      </m:r>
                      <m:r>
                        <a:rPr lang="cs-CZ" sz="2400" b="1" i="1" noProof="0" smtClean="0">
                          <a:solidFill>
                            <a:schemeClr val="tx1"/>
                          </a:solidFill>
                          <a:effectLst/>
                          <a:latin typeface="Cambria Math" panose="02040503050406030204" pitchFamily="18" charset="0"/>
                          <a:cs typeface="Times New Roman" panose="02020603050405020304" pitchFamily="18" charset="0"/>
                        </a:rPr>
                        <m:t> = </m:t>
                      </m:r>
                      <m:r>
                        <a:rPr lang="cs-CZ" sz="2400" b="1" i="1" noProof="0" smtClean="0">
                          <a:solidFill>
                            <a:schemeClr val="tx1"/>
                          </a:solidFill>
                          <a:effectLst/>
                          <a:latin typeface="Cambria Math" panose="02040503050406030204" pitchFamily="18" charset="0"/>
                          <a:cs typeface="Times New Roman" panose="02020603050405020304" pitchFamily="18" charset="0"/>
                        </a:rPr>
                        <m:t>𝒘</m:t>
                      </m:r>
                      <m:r>
                        <a:rPr lang="cs-CZ" sz="2400" b="1" i="1" noProof="0" smtClean="0">
                          <a:solidFill>
                            <a:schemeClr val="tx1"/>
                          </a:solidFill>
                          <a:effectLst/>
                          <a:latin typeface="Cambria Math" panose="02040503050406030204" pitchFamily="18" charset="0"/>
                          <a:cs typeface="Times New Roman" panose="02020603050405020304" pitchFamily="18" charset="0"/>
                        </a:rPr>
                        <m:t> · </m:t>
                      </m:r>
                      <m:r>
                        <a:rPr lang="cs-CZ" sz="2400" b="1" i="1" noProof="0" smtClean="0">
                          <a:solidFill>
                            <a:schemeClr val="tx1"/>
                          </a:solidFill>
                          <a:effectLst/>
                          <a:latin typeface="Cambria Math" panose="02040503050406030204" pitchFamily="18" charset="0"/>
                          <a:cs typeface="Times New Roman" panose="02020603050405020304" pitchFamily="18" charset="0"/>
                        </a:rPr>
                        <m:t>𝑳</m:t>
                      </m:r>
                      <m:r>
                        <a:rPr lang="cs-CZ" sz="2400" b="1" i="1" noProof="0" smtClean="0">
                          <a:solidFill>
                            <a:schemeClr val="tx1"/>
                          </a:solidFill>
                          <a:effectLst/>
                          <a:latin typeface="Cambria Math" panose="02040503050406030204" pitchFamily="18" charset="0"/>
                          <a:cs typeface="Times New Roman" panose="02020603050405020304" pitchFamily="18" charset="0"/>
                        </a:rPr>
                        <m:t> + </m:t>
                      </m:r>
                      <m:r>
                        <a:rPr lang="cs-CZ" sz="2400" b="1" i="1" noProof="0" smtClean="0">
                          <a:solidFill>
                            <a:schemeClr val="tx1"/>
                          </a:solidFill>
                          <a:effectLst/>
                          <a:latin typeface="Cambria Math" panose="02040503050406030204" pitchFamily="18" charset="0"/>
                          <a:cs typeface="Times New Roman" panose="02020603050405020304" pitchFamily="18" charset="0"/>
                        </a:rPr>
                        <m:t>𝒓</m:t>
                      </m:r>
                      <m:r>
                        <a:rPr lang="cs-CZ" sz="2400" b="1" i="1" noProof="0" smtClean="0">
                          <a:solidFill>
                            <a:schemeClr val="tx1"/>
                          </a:solidFill>
                          <a:effectLst/>
                          <a:latin typeface="Cambria Math" panose="02040503050406030204" pitchFamily="18" charset="0"/>
                          <a:cs typeface="Times New Roman" panose="02020603050405020304" pitchFamily="18" charset="0"/>
                        </a:rPr>
                        <m:t> · </m:t>
                      </m:r>
                      <m:sSub>
                        <m:sSubPr>
                          <m:ctrlPr>
                            <a:rPr lang="cs-CZ" sz="2400" b="1" i="1" noProof="0" smtClean="0">
                              <a:solidFill>
                                <a:schemeClr val="tx1"/>
                              </a:solidFill>
                              <a:effectLst/>
                              <a:latin typeface="Cambria Math" panose="02040503050406030204" pitchFamily="18" charset="0"/>
                              <a:cs typeface="Times New Roman" panose="02020603050405020304" pitchFamily="18" charset="0"/>
                            </a:rPr>
                          </m:ctrlPr>
                        </m:sSubPr>
                        <m:e>
                          <m:r>
                            <a:rPr lang="cs-CZ" sz="2400" b="1" i="1" noProof="0" smtClean="0">
                              <a:solidFill>
                                <a:schemeClr val="tx1"/>
                              </a:solidFill>
                              <a:effectLst/>
                              <a:latin typeface="Cambria Math" panose="02040503050406030204" pitchFamily="18" charset="0"/>
                              <a:cs typeface="Times New Roman" panose="02020603050405020304" pitchFamily="18" charset="0"/>
                            </a:rPr>
                            <m:t>𝑲</m:t>
                          </m:r>
                        </m:e>
                        <m:sub>
                          <m:r>
                            <a:rPr lang="cs-CZ" sz="2400" b="1" i="1" noProof="0" smtClean="0">
                              <a:solidFill>
                                <a:schemeClr val="tx1"/>
                              </a:solidFill>
                              <a:effectLst/>
                              <a:latin typeface="Cambria Math" panose="02040503050406030204" pitchFamily="18" charset="0"/>
                              <a:cs typeface="Times New Roman" panose="02020603050405020304" pitchFamily="18" charset="0"/>
                            </a:rPr>
                            <m:t>𝟏</m:t>
                          </m:r>
                        </m:sub>
                      </m:sSub>
                    </m:oMath>
                  </m:oMathPara>
                </a14:m>
                <a:endParaRPr lang="cs-CZ" sz="2400" b="1" noProof="0" dirty="0">
                  <a:solidFill>
                    <a:schemeClr val="tx1"/>
                  </a:solidFill>
                  <a:effectLst/>
                  <a:latin typeface="Times New Roman" panose="02020603050405020304" pitchFamily="18" charset="0"/>
                  <a:cs typeface="Times New Roman" panose="02020603050405020304" pitchFamily="18" charset="0"/>
                </a:endParaRPr>
              </a:p>
              <a:p>
                <a:pPr marL="0" indent="0" algn="just">
                  <a:lnSpc>
                    <a:spcPct val="115000"/>
                  </a:lnSpc>
                  <a:buNone/>
                </a:pPr>
                <a:r>
                  <a:rPr lang="cs-CZ" sz="2400" b="1" noProof="0" dirty="0">
                    <a:solidFill>
                      <a:schemeClr val="tx1"/>
                    </a:solidFill>
                    <a:effectLst/>
                    <a:latin typeface="Times New Roman" panose="02020603050405020304" pitchFamily="18" charset="0"/>
                    <a:cs typeface="Times New Roman" panose="02020603050405020304" pitchFamily="18" charset="0"/>
                  </a:rPr>
                  <a:t>=&gt; Objem kapitálu –  konstantní v krátkém období, náklady na něj vynaložené se s růstem výstupu nemění: </a:t>
                </a:r>
              </a:p>
              <a:p>
                <a:pPr indent="-457200" algn="just">
                  <a:lnSpc>
                    <a:spcPct val="115000"/>
                  </a:lnSpc>
                  <a:buFont typeface="+mj-lt"/>
                  <a:buAutoNum type="alphaUcPeriod"/>
                </a:pPr>
                <a:r>
                  <a:rPr lang="cs-CZ" sz="2400" b="1" noProof="0" dirty="0">
                    <a:solidFill>
                      <a:srgbClr val="7030A0"/>
                    </a:solidFill>
                    <a:effectLst/>
                    <a:latin typeface="Times New Roman" panose="02020603050405020304" pitchFamily="18" charset="0"/>
                    <a:cs typeface="Times New Roman" panose="02020603050405020304" pitchFamily="18" charset="0"/>
                  </a:rPr>
                  <a:t>FIXNÍ NÁKLADY </a:t>
                </a:r>
                <a:r>
                  <a:rPr lang="cs-CZ" sz="2400" b="1" noProof="0" dirty="0">
                    <a:solidFill>
                      <a:schemeClr val="tx1"/>
                    </a:solidFill>
                    <a:effectLst/>
                    <a:latin typeface="Times New Roman" panose="02020603050405020304" pitchFamily="18" charset="0"/>
                    <a:cs typeface="Times New Roman" panose="02020603050405020304" pitchFamily="18" charset="0"/>
                  </a:rPr>
                  <a:t>(</a:t>
                </a:r>
                <a:r>
                  <a:rPr lang="cs-CZ" sz="2400" b="1" noProof="0" dirty="0" err="1">
                    <a:solidFill>
                      <a:schemeClr val="tx1"/>
                    </a:solidFill>
                    <a:effectLst/>
                    <a:latin typeface="Times New Roman" panose="02020603050405020304" pitchFamily="18" charset="0"/>
                    <a:cs typeface="Times New Roman" panose="02020603050405020304" pitchFamily="18" charset="0"/>
                  </a:rPr>
                  <a:t>Fixed</a:t>
                </a:r>
                <a:r>
                  <a:rPr lang="cs-CZ" sz="2400" b="1" noProof="0" dirty="0">
                    <a:solidFill>
                      <a:schemeClr val="tx1"/>
                    </a:solidFill>
                    <a:effectLst/>
                    <a:latin typeface="Times New Roman" panose="02020603050405020304" pitchFamily="18" charset="0"/>
                    <a:cs typeface="Times New Roman" panose="02020603050405020304" pitchFamily="18" charset="0"/>
                  </a:rPr>
                  <a:t> </a:t>
                </a:r>
                <a:r>
                  <a:rPr lang="cs-CZ" sz="2400" b="1" noProof="0" dirty="0" err="1">
                    <a:solidFill>
                      <a:schemeClr val="tx1"/>
                    </a:solidFill>
                    <a:effectLst/>
                    <a:latin typeface="Times New Roman" panose="02020603050405020304" pitchFamily="18" charset="0"/>
                    <a:cs typeface="Times New Roman" panose="02020603050405020304" pitchFamily="18" charset="0"/>
                  </a:rPr>
                  <a:t>Costs</a:t>
                </a:r>
                <a:r>
                  <a:rPr lang="cs-CZ" sz="2400" b="1" noProof="0" dirty="0">
                    <a:solidFill>
                      <a:schemeClr val="tx1"/>
                    </a:solidFill>
                    <a:effectLst/>
                    <a:latin typeface="Times New Roman" panose="02020603050405020304" pitchFamily="18" charset="0"/>
                    <a:cs typeface="Times New Roman" panose="02020603050405020304" pitchFamily="18" charset="0"/>
                  </a:rPr>
                  <a:t>, FC) –  i </a:t>
                </a: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při nulovém objemu výstupu </a:t>
                </a:r>
                <a:r>
                  <a:rPr lang="cs-CZ" sz="2400" b="1" noProof="0" dirty="0">
                    <a:solidFill>
                      <a:schemeClr val="tx1"/>
                    </a:solidFill>
                    <a:effectLst/>
                    <a:latin typeface="Times New Roman" panose="02020603050405020304" pitchFamily="18" charset="0"/>
                    <a:cs typeface="Times New Roman" panose="02020603050405020304" pitchFamily="18" charset="0"/>
                  </a:rPr>
                  <a:t>– firma v daném okamžiku kapitál nepoužívá:</a:t>
                </a:r>
              </a:p>
              <a:p>
                <a:pPr marL="342900" algn="just">
                  <a:lnSpc>
                    <a:spcPct val="115000"/>
                  </a:lnSpc>
                  <a:buFont typeface="Courier New" panose="02070309020205020404" pitchFamily="49" charset="0"/>
                  <a:buChar char="o"/>
                </a:pPr>
                <a:r>
                  <a:rPr lang="cs-CZ" sz="2400" b="1" noProof="0" dirty="0">
                    <a:solidFill>
                      <a:schemeClr val="tx1"/>
                    </a:solidFill>
                    <a:effectLst/>
                    <a:latin typeface="Times New Roman" panose="02020603050405020304" pitchFamily="18" charset="0"/>
                    <a:cs typeface="Times New Roman" panose="02020603050405020304" pitchFamily="18" charset="0"/>
                  </a:rPr>
                  <a:t>Nutnost platit např. pojištění, ochranu objektu apod. </a:t>
                </a:r>
              </a:p>
              <a:p>
                <a:pPr indent="-457200" algn="just">
                  <a:lnSpc>
                    <a:spcPct val="115000"/>
                  </a:lnSpc>
                  <a:buFont typeface="+mj-lt"/>
                  <a:buAutoNum type="alphaUcPeriod" startAt="2"/>
                </a:pPr>
                <a:r>
                  <a:rPr lang="cs-CZ" sz="2400" b="1" noProof="0" dirty="0">
                    <a:solidFill>
                      <a:srgbClr val="7030A0"/>
                    </a:solidFill>
                    <a:effectLst/>
                    <a:latin typeface="Times New Roman" panose="02020603050405020304" pitchFamily="18" charset="0"/>
                    <a:cs typeface="Times New Roman" panose="02020603050405020304" pitchFamily="18" charset="0"/>
                  </a:rPr>
                  <a:t> VARIABILNÍ NÁKLADY </a:t>
                </a:r>
                <a:r>
                  <a:rPr lang="cs-CZ" sz="2400" b="1" noProof="0" dirty="0">
                    <a:solidFill>
                      <a:schemeClr val="tx1"/>
                    </a:solidFill>
                    <a:effectLst/>
                    <a:latin typeface="Times New Roman" panose="02020603050405020304" pitchFamily="18" charset="0"/>
                    <a:cs typeface="Times New Roman" panose="02020603050405020304" pitchFamily="18" charset="0"/>
                  </a:rPr>
                  <a:t>(</a:t>
                </a:r>
                <a:r>
                  <a:rPr lang="cs-CZ" sz="2400" b="1" noProof="0" dirty="0" err="1">
                    <a:solidFill>
                      <a:schemeClr val="tx1"/>
                    </a:solidFill>
                    <a:effectLst/>
                    <a:latin typeface="Times New Roman" panose="02020603050405020304" pitchFamily="18" charset="0"/>
                    <a:cs typeface="Times New Roman" panose="02020603050405020304" pitchFamily="18" charset="0"/>
                  </a:rPr>
                  <a:t>Variable</a:t>
                </a:r>
                <a:r>
                  <a:rPr lang="cs-CZ" sz="2400" b="1" noProof="0" dirty="0">
                    <a:solidFill>
                      <a:schemeClr val="tx1"/>
                    </a:solidFill>
                    <a:effectLst/>
                    <a:latin typeface="Times New Roman" panose="02020603050405020304" pitchFamily="18" charset="0"/>
                    <a:cs typeface="Times New Roman" panose="02020603050405020304" pitchFamily="18" charset="0"/>
                  </a:rPr>
                  <a:t> </a:t>
                </a:r>
                <a:r>
                  <a:rPr lang="cs-CZ" sz="2400" b="1" noProof="0" dirty="0" err="1">
                    <a:solidFill>
                      <a:schemeClr val="tx1"/>
                    </a:solidFill>
                    <a:effectLst/>
                    <a:latin typeface="Times New Roman" panose="02020603050405020304" pitchFamily="18" charset="0"/>
                    <a:cs typeface="Times New Roman" panose="02020603050405020304" pitchFamily="18" charset="0"/>
                  </a:rPr>
                  <a:t>Costs</a:t>
                </a:r>
                <a:r>
                  <a:rPr lang="cs-CZ" sz="2400" b="1" noProof="0" dirty="0">
                    <a:solidFill>
                      <a:schemeClr val="tx1"/>
                    </a:solidFill>
                    <a:effectLst/>
                    <a:latin typeface="Times New Roman" panose="02020603050405020304" pitchFamily="18" charset="0"/>
                    <a:cs typeface="Times New Roman" panose="02020603050405020304" pitchFamily="18" charset="0"/>
                  </a:rPr>
                  <a:t>, VC) – výše se mění s růstem výstupu.</a:t>
                </a:r>
              </a:p>
              <a:p>
                <a:pPr marL="342900" algn="just">
                  <a:lnSpc>
                    <a:spcPct val="115000"/>
                  </a:lnSpc>
                  <a:buFont typeface="Courier New" panose="02070309020205020404" pitchFamily="49" charset="0"/>
                  <a:buChar char="o"/>
                </a:pPr>
                <a:r>
                  <a:rPr lang="cs-CZ" sz="2400" b="1" noProof="0" dirty="0">
                    <a:solidFill>
                      <a:schemeClr val="tx1"/>
                    </a:solidFill>
                    <a:effectLst/>
                    <a:latin typeface="Times New Roman" panose="02020603050405020304" pitchFamily="18" charset="0"/>
                    <a:cs typeface="Times New Roman" panose="02020603050405020304" pitchFamily="18" charset="0"/>
                  </a:rPr>
                  <a:t>Náklady na mzdy, suroviny apod. </a:t>
                </a:r>
              </a:p>
              <a:p>
                <a:pPr marL="342900" algn="just">
                  <a:lnSpc>
                    <a:spcPct val="115000"/>
                  </a:lnSpc>
                  <a:buFont typeface="Wingdings" panose="05000000000000000000" pitchFamily="2" charset="2"/>
                  <a:buChar char="Ø"/>
                </a:pP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Nulový výstup = nulové i variabilní náklady.</a:t>
                </a:r>
              </a:p>
              <a:p>
                <a:pPr marL="342900" algn="just">
                  <a:lnSpc>
                    <a:spcPct val="115000"/>
                  </a:lnSpc>
                  <a:buFont typeface="Courier New" panose="02070309020205020404" pitchFamily="49" charset="0"/>
                  <a:buChar char="o"/>
                </a:pPr>
                <a:endParaRPr lang="cs-CZ" sz="2400" b="1" noProof="0" dirty="0">
                  <a:solidFill>
                    <a:schemeClr val="tx1"/>
                  </a:solidFill>
                  <a:effectLst/>
                  <a:latin typeface="Times New Roman" panose="02020603050405020304" pitchFamily="18" charset="0"/>
                  <a:cs typeface="Times New Roman" panose="02020603050405020304" pitchFamily="18" charset="0"/>
                </a:endParaRPr>
              </a:p>
              <a:p>
                <a:pPr marL="0" indent="0" algn="ctr">
                  <a:lnSpc>
                    <a:spcPct val="115000"/>
                  </a:lnSpc>
                  <a:buNone/>
                </a:pPr>
                <a14:m>
                  <m:oMathPara xmlns:m="http://schemas.openxmlformats.org/officeDocument/2006/math">
                    <m:oMathParaPr>
                      <m:jc m:val="centerGroup"/>
                    </m:oMathParaPr>
                    <m:oMath xmlns:m="http://schemas.openxmlformats.org/officeDocument/2006/math">
                      <m:r>
                        <a:rPr lang="cs-CZ" sz="2400" b="1" i="1" noProof="0" dirty="0" smtClean="0">
                          <a:solidFill>
                            <a:schemeClr val="tx1"/>
                          </a:solidFill>
                          <a:effectLst/>
                          <a:latin typeface="Cambria Math" panose="02040503050406030204" pitchFamily="18" charset="0"/>
                          <a:cs typeface="Times New Roman" panose="02020603050405020304" pitchFamily="18" charset="0"/>
                        </a:rPr>
                        <m:t>𝑺𝑻𝑪</m:t>
                      </m:r>
                      <m:r>
                        <a:rPr lang="cs-CZ" sz="2400" b="1" i="1" noProof="0" dirty="0" smtClean="0">
                          <a:solidFill>
                            <a:schemeClr val="tx1"/>
                          </a:solidFill>
                          <a:effectLst/>
                          <a:latin typeface="Cambria Math" panose="02040503050406030204" pitchFamily="18" charset="0"/>
                          <a:cs typeface="Times New Roman" panose="02020603050405020304" pitchFamily="18" charset="0"/>
                        </a:rPr>
                        <m:t> = </m:t>
                      </m:r>
                      <m:r>
                        <a:rPr lang="cs-CZ" sz="2400" b="1" i="1" noProof="0" dirty="0" smtClean="0">
                          <a:solidFill>
                            <a:schemeClr val="tx1"/>
                          </a:solidFill>
                          <a:effectLst/>
                          <a:latin typeface="Cambria Math" panose="02040503050406030204" pitchFamily="18" charset="0"/>
                          <a:cs typeface="Times New Roman" panose="02020603050405020304" pitchFamily="18" charset="0"/>
                        </a:rPr>
                        <m:t>𝑭𝑪</m:t>
                      </m:r>
                      <m:r>
                        <a:rPr lang="cs-CZ" sz="2400" b="1" i="1" noProof="0" dirty="0" smtClean="0">
                          <a:solidFill>
                            <a:schemeClr val="tx1"/>
                          </a:solidFill>
                          <a:effectLst/>
                          <a:latin typeface="Cambria Math" panose="02040503050406030204" pitchFamily="18" charset="0"/>
                          <a:cs typeface="Times New Roman" panose="02020603050405020304" pitchFamily="18" charset="0"/>
                        </a:rPr>
                        <m:t> + </m:t>
                      </m:r>
                      <m:r>
                        <a:rPr lang="cs-CZ" sz="2400" b="1" i="1" noProof="0" dirty="0" smtClean="0">
                          <a:solidFill>
                            <a:schemeClr val="tx1"/>
                          </a:solidFill>
                          <a:effectLst/>
                          <a:latin typeface="Cambria Math" panose="02040503050406030204" pitchFamily="18" charset="0"/>
                          <a:cs typeface="Times New Roman" panose="02020603050405020304" pitchFamily="18" charset="0"/>
                        </a:rPr>
                        <m:t>𝑽𝑪</m:t>
                      </m:r>
                    </m:oMath>
                  </m:oMathPara>
                </a14:m>
                <a:endParaRPr lang="cs-CZ" sz="2400" b="1" noProof="0" dirty="0">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98" name="Google Shape;98;p14"/>
              <p:cNvSpPr txBox="1">
                <a:spLocks noRot="1" noChangeAspect="1" noMove="1" noResize="1" noEditPoints="1" noAdjustHandles="1" noChangeArrowheads="1" noChangeShapeType="1" noTextEdit="1"/>
              </p:cNvSpPr>
              <p:nvPr>
                <p:ph type="body" idx="1"/>
              </p:nvPr>
            </p:nvSpPr>
            <p:spPr>
              <a:xfrm>
                <a:off x="205740" y="1157783"/>
                <a:ext cx="11716184" cy="5368747"/>
              </a:xfrm>
              <a:prstGeom prst="rect">
                <a:avLst/>
              </a:prstGeom>
              <a:blipFill rotWithShape="1">
                <a:blip r:embed="rId3"/>
                <a:stretch>
                  <a:fillRect t="-3" r="4"/>
                </a:stretch>
              </a:blipFill>
              <a:ln>
                <a:noFill/>
              </a:ln>
            </p:spPr>
            <p:txBody>
              <a:bodyPr/>
              <a:lstStyle/>
              <a:p>
                <a:r>
                  <a:rPr lang="en-US" altLang="en-US">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3154680" y="526093"/>
            <a:ext cx="8767244" cy="631690"/>
          </a:xfrm>
        </p:spPr>
        <p:txBody>
          <a:bodyPr>
            <a:noAutofit/>
          </a:bodyPr>
          <a:lstStyle/>
          <a:p>
            <a:r>
              <a:rPr lang="cs-CZ" sz="2800" b="1" dirty="0">
                <a:solidFill>
                  <a:srgbClr val="FF0000"/>
                </a:solidFill>
              </a:rPr>
              <a:t>Grafické znázornění nákladových křivek </a:t>
            </a:r>
          </a:p>
        </p:txBody>
      </p:sp>
      <p:sp>
        <p:nvSpPr>
          <p:cNvPr id="98" name="Google Shape;98;p14"/>
          <p:cNvSpPr txBox="1">
            <a:spLocks noGrp="1"/>
          </p:cNvSpPr>
          <p:nvPr>
            <p:ph type="body" idx="1"/>
          </p:nvPr>
        </p:nvSpPr>
        <p:spPr>
          <a:xfrm>
            <a:off x="205740" y="1157783"/>
            <a:ext cx="11716184" cy="5368747"/>
          </a:xfrm>
          <a:prstGeom prst="rect">
            <a:avLst/>
          </a:prstGeom>
          <a:noFill/>
          <a:ln>
            <a:noFill/>
          </a:ln>
        </p:spPr>
        <p:txBody>
          <a:bodyPr spcFirstLastPara="1" wrap="square" lIns="91425" tIns="45700" rIns="91425" bIns="45700" anchor="t" anchorCtr="0">
            <a:normAutofit/>
          </a:bodyPr>
          <a:lstStyle/>
          <a:p>
            <a:pPr indent="-457200" algn="just">
              <a:lnSpc>
                <a:spcPct val="115000"/>
              </a:lnSpc>
              <a:buFont typeface="Wingdings" panose="05000000000000000000" pitchFamily="2" charset="2"/>
              <a:buChar char="§"/>
            </a:pPr>
            <a:r>
              <a:rPr lang="cs-CZ" sz="2400" b="1" noProof="0" dirty="0">
                <a:solidFill>
                  <a:schemeClr val="tx1"/>
                </a:solidFill>
                <a:effectLst/>
                <a:latin typeface="Times New Roman" panose="02020603050405020304" pitchFamily="18" charset="0"/>
                <a:cs typeface="Times New Roman" panose="02020603050405020304" pitchFamily="18" charset="0"/>
              </a:rPr>
              <a:t>Křivka FC – tvar přímky rovnoběžné s osou x. </a:t>
            </a:r>
          </a:p>
          <a:p>
            <a:pPr indent="-457200" algn="just">
              <a:lnSpc>
                <a:spcPct val="115000"/>
              </a:lnSpc>
              <a:buFont typeface="Wingdings" panose="05000000000000000000" pitchFamily="2" charset="2"/>
              <a:buChar char="§"/>
            </a:pPr>
            <a:r>
              <a:rPr lang="cs-CZ" sz="2400" b="1" noProof="0" dirty="0">
                <a:solidFill>
                  <a:schemeClr val="tx1"/>
                </a:solidFill>
                <a:effectLst/>
                <a:latin typeface="Times New Roman" panose="02020603050405020304" pitchFamily="18" charset="0"/>
                <a:cs typeface="Times New Roman" panose="02020603050405020304" pitchFamily="18" charset="0"/>
              </a:rPr>
              <a:t>Pro vývoj STC – podstatný vývoj VC. </a:t>
            </a:r>
          </a:p>
          <a:p>
            <a:pPr indent="-457200" algn="just">
              <a:lnSpc>
                <a:spcPct val="115000"/>
              </a:lnSpc>
              <a:buFont typeface="Wingdings" panose="05000000000000000000" pitchFamily="2" charset="2"/>
              <a:buChar char="§"/>
            </a:pPr>
            <a:r>
              <a:rPr lang="cs-CZ" sz="2400" b="1" noProof="0" dirty="0">
                <a:solidFill>
                  <a:schemeClr val="tx1"/>
                </a:solidFill>
                <a:effectLst/>
                <a:latin typeface="Times New Roman" panose="02020603050405020304" pitchFamily="18" charset="0"/>
                <a:cs typeface="Times New Roman" panose="02020603050405020304" pitchFamily="18" charset="0"/>
              </a:rPr>
              <a:t>Průběh křivky VC – odráží výnosy z variabilního vstupu: výnosy z práce – tj. MP</a:t>
            </a:r>
            <a:r>
              <a:rPr lang="cs-CZ" sz="1800" b="1" noProof="0" dirty="0">
                <a:solidFill>
                  <a:schemeClr val="tx1"/>
                </a:solidFill>
                <a:effectLst/>
                <a:latin typeface="Times New Roman" panose="02020603050405020304" pitchFamily="18" charset="0"/>
                <a:cs typeface="Times New Roman" panose="02020603050405020304" pitchFamily="18" charset="0"/>
              </a:rPr>
              <a:t>L</a:t>
            </a:r>
            <a:r>
              <a:rPr lang="cs-CZ" sz="2400" b="1" noProof="0" dirty="0">
                <a:solidFill>
                  <a:schemeClr val="tx1"/>
                </a:solidFill>
                <a:effectLst/>
                <a:latin typeface="Times New Roman" panose="02020603050405020304" pitchFamily="18" charset="0"/>
                <a:cs typeface="Times New Roman" panose="02020603050405020304" pitchFamily="18" charset="0"/>
              </a:rPr>
              <a:t>.</a:t>
            </a:r>
          </a:p>
          <a:p>
            <a:pPr indent="-457200" algn="just">
              <a:lnSpc>
                <a:spcPct val="115000"/>
              </a:lnSpc>
              <a:buFont typeface="Wingdings" panose="05000000000000000000" pitchFamily="2" charset="2"/>
              <a:buChar char="v"/>
            </a:pPr>
            <a:endParaRPr lang="cs-CZ" sz="2400" b="1" noProof="0" dirty="0">
              <a:solidFill>
                <a:schemeClr val="tx1"/>
              </a:solidFill>
              <a:effectLst/>
              <a:latin typeface="Times New Roman" panose="02020603050405020304" pitchFamily="18" charset="0"/>
              <a:cs typeface="Times New Roman" panose="02020603050405020304" pitchFamily="18" charset="0"/>
            </a:endParaRPr>
          </a:p>
          <a:p>
            <a:pPr indent="-457200" algn="just">
              <a:lnSpc>
                <a:spcPct val="115000"/>
              </a:lnSpc>
              <a:buFont typeface="Wingdings" panose="05000000000000000000" pitchFamily="2" charset="2"/>
              <a:buChar char="v"/>
            </a:pPr>
            <a:r>
              <a:rPr lang="cs-CZ" sz="2400" b="1" noProof="0" dirty="0">
                <a:solidFill>
                  <a:schemeClr val="tx1"/>
                </a:solidFill>
                <a:effectLst/>
                <a:latin typeface="Times New Roman" panose="02020603050405020304" pitchFamily="18" charset="0"/>
                <a:cs typeface="Times New Roman" panose="02020603050405020304" pitchFamily="18" charset="0"/>
              </a:rPr>
              <a:t>Průběh STC:</a:t>
            </a:r>
          </a:p>
          <a:p>
            <a:pPr indent="-457200" algn="just">
              <a:lnSpc>
                <a:spcPct val="115000"/>
              </a:lnSpc>
              <a:buFont typeface="Wingdings" panose="05000000000000000000" pitchFamily="2" charset="2"/>
              <a:buChar char="Ø"/>
            </a:pP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Nejdříve: Rostoucí výnosy z variabilního faktoru</a:t>
            </a:r>
            <a:r>
              <a:rPr lang="cs-CZ" sz="2400" b="1" noProof="0" dirty="0">
                <a:solidFill>
                  <a:schemeClr val="tx1"/>
                </a:solidFill>
                <a:effectLst/>
                <a:latin typeface="Times New Roman" panose="02020603050405020304" pitchFamily="18" charset="0"/>
                <a:cs typeface="Times New Roman" panose="02020603050405020304" pitchFamily="18" charset="0"/>
              </a:rPr>
              <a:t>: </a:t>
            </a:r>
            <a:r>
              <a:rPr lang="cs-CZ" sz="2400" b="1" i="1" noProof="0" dirty="0">
                <a:solidFill>
                  <a:schemeClr val="tx1"/>
                </a:solidFill>
                <a:effectLst/>
                <a:latin typeface="Times New Roman" panose="02020603050405020304" pitchFamily="18" charset="0"/>
                <a:cs typeface="Times New Roman" panose="02020603050405020304" pitchFamily="18" charset="0"/>
              </a:rPr>
              <a:t>každá dodatečná jednotka práce vytvoří větší přírůstek výstupu než předcházející jednotka práce:</a:t>
            </a:r>
          </a:p>
          <a:p>
            <a:pPr indent="-457200" algn="just">
              <a:lnSpc>
                <a:spcPct val="115000"/>
              </a:lnSpc>
              <a:buFont typeface="Wingdings" panose="05000000000000000000" pitchFamily="2" charset="2"/>
              <a:buChar char="Ø"/>
            </a:pPr>
            <a:r>
              <a:rPr lang="cs-CZ" sz="2400" b="1" noProof="0" dirty="0">
                <a:solidFill>
                  <a:schemeClr val="tx1"/>
                </a:solidFill>
                <a:effectLst/>
                <a:latin typeface="Times New Roman" panose="02020603050405020304" pitchFamily="18" charset="0"/>
                <a:cs typeface="Times New Roman" panose="02020603050405020304" pitchFamily="18" charset="0"/>
              </a:rPr>
              <a:t>zpravidla při malém objemu zapojeného variabilního vstupu;</a:t>
            </a:r>
            <a:endParaRPr lang="cs-CZ" sz="2400" b="1" dirty="0">
              <a:solidFill>
                <a:schemeClr val="tx1"/>
              </a:solidFill>
              <a:latin typeface="Times New Roman" panose="02020603050405020304" pitchFamily="18" charset="0"/>
              <a:cs typeface="Times New Roman" panose="02020603050405020304" pitchFamily="18" charset="0"/>
            </a:endParaRPr>
          </a:p>
          <a:p>
            <a:pPr indent="-457200" algn="just">
              <a:lnSpc>
                <a:spcPct val="115000"/>
              </a:lnSpc>
              <a:buFont typeface="Wingdings" panose="05000000000000000000" pitchFamily="2" charset="2"/>
              <a:buChar char="§"/>
            </a:pPr>
            <a:r>
              <a:rPr lang="cs-CZ" sz="2400" b="1" noProof="0" dirty="0">
                <a:solidFill>
                  <a:schemeClr val="tx1"/>
                </a:solidFill>
                <a:effectLst/>
                <a:latin typeface="Times New Roman" panose="02020603050405020304" pitchFamily="18" charset="0"/>
                <a:cs typeface="Times New Roman" panose="02020603050405020304" pitchFamily="18" charset="0"/>
              </a:rPr>
              <a:t>Při konstantní ceně práce – růst TC relativně pomaleji než výstup. </a:t>
            </a:r>
          </a:p>
          <a:p>
            <a:pPr indent="-457200" algn="just">
              <a:lnSpc>
                <a:spcPct val="115000"/>
              </a:lnSpc>
              <a:buFont typeface="Wingdings" panose="05000000000000000000" pitchFamily="2" charset="2"/>
              <a:buChar char="§"/>
            </a:pPr>
            <a:r>
              <a:rPr lang="cs-CZ" sz="2400" b="1" noProof="0" dirty="0">
                <a:solidFill>
                  <a:schemeClr val="tx1"/>
                </a:solidFill>
                <a:effectLst/>
                <a:latin typeface="Times New Roman" panose="02020603050405020304" pitchFamily="18" charset="0"/>
                <a:cs typeface="Times New Roman" panose="02020603050405020304" pitchFamily="18" charset="0"/>
              </a:rPr>
              <a:t>Na obrázku – následující snímek –  vývoj nákladů </a:t>
            </a:r>
            <a:r>
              <a:rPr lang="cs-CZ" sz="2400" b="1" noProof="0" dirty="0">
                <a:solidFill>
                  <a:srgbClr val="FF0000"/>
                </a:solidFill>
                <a:effectLst/>
                <a:latin typeface="Times New Roman" panose="02020603050405020304" pitchFamily="18" charset="0"/>
                <a:cs typeface="Times New Roman" panose="02020603050405020304" pitchFamily="18" charset="0"/>
              </a:rPr>
              <a:t>do velikosti výstupu Q</a:t>
            </a:r>
            <a:r>
              <a:rPr lang="cs-CZ" sz="1800" b="1" noProof="0" dirty="0">
                <a:solidFill>
                  <a:srgbClr val="FF0000"/>
                </a:solidFill>
                <a:effectLst/>
                <a:latin typeface="Times New Roman" panose="02020603050405020304" pitchFamily="18" charset="0"/>
                <a:cs typeface="Times New Roman" panose="02020603050405020304" pitchFamily="18" charset="0"/>
              </a:rPr>
              <a:t>1</a:t>
            </a:r>
            <a:r>
              <a:rPr lang="cs-CZ" sz="2400" b="1" noProof="0" dirty="0">
                <a:solidFill>
                  <a:srgbClr val="FF0000"/>
                </a:solidFill>
                <a:effectLst/>
                <a:latin typeface="Times New Roman" panose="02020603050405020304" pitchFamily="18" charset="0"/>
                <a:cs typeface="Times New Roman" panose="02020603050405020304" pitchFamily="18" charset="0"/>
              </a:rPr>
              <a:t>.</a:t>
            </a:r>
          </a:p>
          <a:p>
            <a:pPr indent="-457200" algn="just">
              <a:lnSpc>
                <a:spcPct val="115000"/>
              </a:lnSpc>
              <a:buFont typeface="Wingdings" panose="05000000000000000000" pitchFamily="2" charset="2"/>
              <a:buChar char="§"/>
            </a:pPr>
            <a:endParaRPr lang="cs-CZ" sz="2400" b="1" noProof="0" dirty="0">
              <a:solidFill>
                <a:schemeClr val="tx1"/>
              </a:solidFill>
              <a:effectLst/>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5932170" y="240585"/>
            <a:ext cx="5989754" cy="6184149"/>
          </a:xfrm>
          <a:prstGeom prst="rect">
            <a:avLst/>
          </a:prstGeom>
          <a:noFill/>
          <a:ln>
            <a:noFill/>
          </a:ln>
        </p:spPr>
        <p:txBody>
          <a:bodyPr spcFirstLastPara="1" wrap="square" lIns="91425" tIns="45700" rIns="91425" bIns="45700" anchor="t" anchorCtr="0">
            <a:normAutofit/>
          </a:bodyPr>
          <a:lstStyle/>
          <a:p>
            <a:pPr marL="514350" indent="-514350" algn="just">
              <a:lnSpc>
                <a:spcPct val="115000"/>
              </a:lnSpc>
              <a:buFont typeface="+mj-lt"/>
              <a:buAutoNum type="romanLcPeriod"/>
            </a:pPr>
            <a:r>
              <a:rPr lang="cs-CZ" sz="2400" b="1" noProof="0" dirty="0">
                <a:solidFill>
                  <a:srgbClr val="FF0000"/>
                </a:solidFill>
                <a:effectLst/>
                <a:latin typeface="Times New Roman" panose="02020603050405020304" pitchFamily="18" charset="0"/>
                <a:cs typeface="Times New Roman" panose="02020603050405020304" pitchFamily="18" charset="0"/>
              </a:rPr>
              <a:t>Do Q</a:t>
            </a:r>
            <a:r>
              <a:rPr lang="cs-CZ" sz="1900" b="1" noProof="0" dirty="0">
                <a:solidFill>
                  <a:srgbClr val="FF0000"/>
                </a:solidFill>
                <a:effectLst/>
                <a:latin typeface="Times New Roman" panose="02020603050405020304" pitchFamily="18" charset="0"/>
                <a:cs typeface="Times New Roman" panose="02020603050405020304" pitchFamily="18" charset="0"/>
              </a:rPr>
              <a:t>3</a:t>
            </a:r>
            <a:r>
              <a:rPr lang="cs-CZ" sz="2400" b="1" noProof="0" dirty="0">
                <a:solidFill>
                  <a:srgbClr val="FF0000"/>
                </a:solidFill>
                <a:effectLst/>
                <a:latin typeface="Times New Roman" panose="02020603050405020304" pitchFamily="18" charset="0"/>
                <a:cs typeface="Times New Roman" panose="02020603050405020304" pitchFamily="18" charset="0"/>
              </a:rPr>
              <a:t>: </a:t>
            </a:r>
            <a:r>
              <a:rPr lang="cs-CZ" sz="2400" b="1" noProof="0" dirty="0">
                <a:solidFill>
                  <a:schemeClr val="tx1"/>
                </a:solidFill>
                <a:effectLst/>
                <a:latin typeface="Times New Roman" panose="02020603050405020304" pitchFamily="18" charset="0"/>
                <a:cs typeface="Times New Roman" panose="02020603050405020304" pitchFamily="18" charset="0"/>
              </a:rPr>
              <a:t>firma najímáním dalších jednotek variabilního vstupu práce stále více využívá kapacitu fixního kapitálu =&gt; </a:t>
            </a: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pokles SAC</a:t>
            </a:r>
            <a:r>
              <a:rPr lang="cs-CZ" sz="2400" b="1" noProof="0" dirty="0">
                <a:solidFill>
                  <a:schemeClr val="tx1"/>
                </a:solidFill>
                <a:effectLst/>
                <a:latin typeface="Times New Roman" panose="02020603050405020304" pitchFamily="18" charset="0"/>
                <a:cs typeface="Times New Roman" panose="02020603050405020304" pitchFamily="18" charset="0"/>
              </a:rPr>
              <a:t>.</a:t>
            </a:r>
          </a:p>
          <a:p>
            <a:pPr marL="514350" indent="-514350" algn="just">
              <a:lnSpc>
                <a:spcPct val="115000"/>
              </a:lnSpc>
              <a:buFont typeface="+mj-lt"/>
              <a:buAutoNum type="romanLcPeriod"/>
            </a:pPr>
            <a:r>
              <a:rPr lang="cs-CZ" sz="2400" b="1" noProof="0" dirty="0">
                <a:solidFill>
                  <a:srgbClr val="FF0000"/>
                </a:solidFill>
                <a:effectLst/>
                <a:latin typeface="Times New Roman" panose="02020603050405020304" pitchFamily="18" charset="0"/>
                <a:cs typeface="Times New Roman" panose="02020603050405020304" pitchFamily="18" charset="0"/>
              </a:rPr>
              <a:t>Od Q</a:t>
            </a:r>
            <a:r>
              <a:rPr lang="cs-CZ" sz="1900" b="1" noProof="0" dirty="0">
                <a:solidFill>
                  <a:srgbClr val="FF0000"/>
                </a:solidFill>
                <a:effectLst/>
                <a:latin typeface="Times New Roman" panose="02020603050405020304" pitchFamily="18" charset="0"/>
                <a:cs typeface="Times New Roman" panose="02020603050405020304" pitchFamily="18" charset="0"/>
              </a:rPr>
              <a:t>3</a:t>
            </a:r>
            <a:r>
              <a:rPr lang="cs-CZ" sz="2400" b="1" noProof="0" dirty="0">
                <a:solidFill>
                  <a:srgbClr val="FF0000"/>
                </a:solidFill>
                <a:effectLst/>
                <a:latin typeface="Times New Roman" panose="02020603050405020304" pitchFamily="18" charset="0"/>
                <a:cs typeface="Times New Roman" panose="02020603050405020304" pitchFamily="18" charset="0"/>
              </a:rPr>
              <a:t>: </a:t>
            </a:r>
            <a:r>
              <a:rPr lang="cs-CZ" sz="2400" b="1" noProof="0" dirty="0">
                <a:solidFill>
                  <a:schemeClr val="tx1"/>
                </a:solidFill>
                <a:effectLst/>
                <a:latin typeface="Times New Roman" panose="02020603050405020304" pitchFamily="18" charset="0"/>
                <a:cs typeface="Times New Roman" panose="02020603050405020304" pitchFamily="18" charset="0"/>
              </a:rPr>
              <a:t>Fixní množství kapitálu –  brzda dalšího zvyšování mezní produktivity práce: rostoucí výstup vyráběn s </a:t>
            </a: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rostoucími SAC. </a:t>
            </a:r>
          </a:p>
          <a:p>
            <a:pPr indent="-457200" algn="just">
              <a:lnSpc>
                <a:spcPct val="115000"/>
              </a:lnSpc>
              <a:buFont typeface="Wingdings" panose="05000000000000000000" pitchFamily="2" charset="2"/>
              <a:buChar char="v"/>
            </a:pP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SAC</a:t>
            </a:r>
            <a:r>
              <a:rPr lang="cs-CZ" sz="2400" b="1" noProof="0" dirty="0">
                <a:solidFill>
                  <a:schemeClr val="tx1"/>
                </a:solidFill>
                <a:effectLst/>
                <a:latin typeface="Times New Roman" panose="02020603050405020304" pitchFamily="18" charset="0"/>
                <a:cs typeface="Times New Roman" panose="02020603050405020304" pitchFamily="18" charset="0"/>
              </a:rPr>
              <a:t> – tvar písmene „U“: Předpoklad</a:t>
            </a:r>
          </a:p>
          <a:p>
            <a:pPr indent="-457200" algn="just">
              <a:lnSpc>
                <a:spcPct val="115000"/>
              </a:lnSpc>
              <a:buFont typeface="+mj-lt"/>
              <a:buAutoNum type="arabicPeriod"/>
            </a:pPr>
            <a:r>
              <a:rPr lang="cs-CZ" sz="2400" b="1" noProof="0" dirty="0">
                <a:solidFill>
                  <a:schemeClr val="tx1"/>
                </a:solidFill>
                <a:effectLst/>
                <a:latin typeface="Times New Roman" panose="02020603050405020304" pitchFamily="18" charset="0"/>
                <a:cs typeface="Times New Roman" panose="02020603050405020304" pitchFamily="18" charset="0"/>
              </a:rPr>
              <a:t> nejprve rostoucích </a:t>
            </a:r>
          </a:p>
          <a:p>
            <a:pPr indent="-457200" algn="just">
              <a:lnSpc>
                <a:spcPct val="115000"/>
              </a:lnSpc>
              <a:buFont typeface="+mj-lt"/>
              <a:buAutoNum type="arabicPeriod"/>
            </a:pPr>
            <a:r>
              <a:rPr lang="cs-CZ" sz="2400" b="1" noProof="0" dirty="0">
                <a:solidFill>
                  <a:schemeClr val="tx1"/>
                </a:solidFill>
                <a:effectLst/>
                <a:latin typeface="Times New Roman" panose="02020603050405020304" pitchFamily="18" charset="0"/>
                <a:cs typeface="Times New Roman" panose="02020603050405020304" pitchFamily="18" charset="0"/>
              </a:rPr>
              <a:t>a následně klesajících výnosů </a:t>
            </a:r>
          </a:p>
          <a:p>
            <a:pPr indent="-457200" algn="just">
              <a:lnSpc>
                <a:spcPct val="115000"/>
              </a:lnSpc>
              <a:buFont typeface="Wingdings" panose="05000000000000000000" pitchFamily="2" charset="2"/>
              <a:buChar char="Ø"/>
            </a:pPr>
            <a:r>
              <a:rPr lang="cs-CZ" sz="2400" b="1" noProof="0" dirty="0">
                <a:solidFill>
                  <a:schemeClr val="tx1"/>
                </a:solidFill>
                <a:effectLst/>
                <a:latin typeface="Times New Roman" panose="02020603050405020304" pitchFamily="18" charset="0"/>
                <a:cs typeface="Times New Roman" panose="02020603050405020304" pitchFamily="18" charset="0"/>
              </a:rPr>
              <a:t>z variabilního vstupu (předpoklad konstantních cen vstupů).</a:t>
            </a:r>
          </a:p>
          <a:p>
            <a:pPr indent="-457200" algn="just">
              <a:lnSpc>
                <a:spcPct val="115000"/>
              </a:lnSpc>
              <a:buFont typeface="Wingdings" panose="05000000000000000000" pitchFamily="2" charset="2"/>
              <a:buChar char="§"/>
            </a:pPr>
            <a:endParaRPr lang="cs-CZ" sz="2400" b="1" dirty="0">
              <a:solidFill>
                <a:schemeClr val="tx1"/>
              </a:solidFill>
              <a:latin typeface="Times New Roman" panose="02020603050405020304" pitchFamily="18" charset="0"/>
              <a:cs typeface="Times New Roman" panose="02020603050405020304" pitchFamily="18" charset="0"/>
            </a:endParaRPr>
          </a:p>
          <a:p>
            <a:pPr indent="-457200" algn="just">
              <a:lnSpc>
                <a:spcPct val="115000"/>
              </a:lnSpc>
              <a:buFont typeface="Wingdings" panose="05000000000000000000" pitchFamily="2" charset="2"/>
              <a:buChar char="§"/>
            </a:pPr>
            <a:endParaRPr lang="cs-CZ" sz="2400" b="1" noProof="0" dirty="0">
              <a:solidFill>
                <a:schemeClr val="tx1"/>
              </a:solidFill>
              <a:effectLst/>
              <a:latin typeface="Times New Roman" panose="02020603050405020304" pitchFamily="18" charset="0"/>
              <a:cs typeface="Times New Roman" panose="02020603050405020304" pitchFamily="18" charset="0"/>
            </a:endParaRPr>
          </a:p>
          <a:p>
            <a:pPr indent="-457200" algn="just">
              <a:lnSpc>
                <a:spcPct val="115000"/>
              </a:lnSpc>
              <a:buFont typeface="Wingdings" panose="05000000000000000000" pitchFamily="2" charset="2"/>
              <a:buChar char="§"/>
            </a:pPr>
            <a:endParaRPr lang="cs-CZ" sz="2400" b="1" dirty="0">
              <a:solidFill>
                <a:schemeClr val="tx1"/>
              </a:solidFill>
              <a:latin typeface="Times New Roman" panose="02020603050405020304" pitchFamily="18" charset="0"/>
              <a:cs typeface="Times New Roman" panose="02020603050405020304" pitchFamily="18" charset="0"/>
            </a:endParaRPr>
          </a:p>
          <a:p>
            <a:pPr indent="-457200" algn="just">
              <a:lnSpc>
                <a:spcPct val="115000"/>
              </a:lnSpc>
              <a:buFont typeface="Wingdings" panose="05000000000000000000" pitchFamily="2" charset="2"/>
              <a:buChar char="§"/>
            </a:pPr>
            <a:endParaRPr lang="cs-CZ" sz="2400" b="1" noProof="0" dirty="0">
              <a:solidFill>
                <a:schemeClr val="tx1"/>
              </a:solidFill>
              <a:effectLst/>
              <a:latin typeface="Times New Roman" panose="02020603050405020304" pitchFamily="18" charset="0"/>
              <a:cs typeface="Times New Roman" panose="02020603050405020304" pitchFamily="18" charset="0"/>
            </a:endParaRPr>
          </a:p>
          <a:p>
            <a:pPr indent="-457200" algn="just">
              <a:lnSpc>
                <a:spcPct val="115000"/>
              </a:lnSpc>
              <a:buFont typeface="Wingdings" panose="05000000000000000000" pitchFamily="2" charset="2"/>
              <a:buChar char="§"/>
            </a:pPr>
            <a:endParaRPr lang="cs-CZ" sz="2400" b="1"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270076" y="240585"/>
            <a:ext cx="5502074" cy="5969358"/>
          </a:xfrm>
          <a:prstGeom prst="rect">
            <a:avLst/>
          </a:prstGeom>
        </p:spPr>
      </p:pic>
      <p:sp>
        <p:nvSpPr>
          <p:cNvPr id="6" name="TextBox 5"/>
          <p:cNvSpPr txBox="1"/>
          <p:nvPr/>
        </p:nvSpPr>
        <p:spPr>
          <a:xfrm>
            <a:off x="174826" y="6232053"/>
            <a:ext cx="4389120" cy="385362"/>
          </a:xfrm>
          <a:prstGeom prst="rect">
            <a:avLst/>
          </a:prstGeom>
          <a:noFill/>
        </p:spPr>
        <p:txBody>
          <a:bodyPr wrap="square">
            <a:spAutoFit/>
          </a:bodyPr>
          <a:lstStyle/>
          <a:p>
            <a:pPr algn="just">
              <a:lnSpc>
                <a:spcPct val="115000"/>
              </a:lnSpc>
            </a:pPr>
            <a:r>
              <a:rPr lang="cs-CZ" sz="1800" b="1" noProof="0" dirty="0">
                <a:solidFill>
                  <a:schemeClr val="tx1"/>
                </a:solidFill>
                <a:effectLst/>
                <a:latin typeface="Times New Roman" panose="02020603050405020304" pitchFamily="18" charset="0"/>
                <a:cs typeface="Times New Roman" panose="02020603050405020304" pitchFamily="18" charset="0"/>
              </a:rPr>
              <a:t>Jednotkové náklady v krátkém období</a:t>
            </a:r>
          </a:p>
        </p:txBody>
      </p:sp>
      <p:sp>
        <p:nvSpPr>
          <p:cNvPr id="8" name="TextBox 7"/>
          <p:cNvSpPr txBox="1"/>
          <p:nvPr/>
        </p:nvSpPr>
        <p:spPr>
          <a:xfrm>
            <a:off x="321948" y="3032583"/>
            <a:ext cx="6097904" cy="385362"/>
          </a:xfrm>
          <a:prstGeom prst="rect">
            <a:avLst/>
          </a:prstGeom>
          <a:noFill/>
        </p:spPr>
        <p:txBody>
          <a:bodyPr wrap="square">
            <a:spAutoFit/>
          </a:bodyPr>
          <a:lstStyle/>
          <a:p>
            <a:pPr algn="just">
              <a:lnSpc>
                <a:spcPct val="115000"/>
              </a:lnSpc>
            </a:pPr>
            <a:r>
              <a:rPr lang="cs-CZ" sz="1800" b="1" noProof="0" dirty="0">
                <a:solidFill>
                  <a:schemeClr val="tx1"/>
                </a:solidFill>
                <a:effectLst/>
                <a:latin typeface="Times New Roman" panose="02020603050405020304" pitchFamily="18" charset="0"/>
                <a:cs typeface="Times New Roman" panose="02020603050405020304" pitchFamily="18" charset="0"/>
              </a:rPr>
              <a:t>Celkové náklady v krátkém období</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4008</TotalTime>
  <Words>9458</Words>
  <Application>Microsoft Office PowerPoint</Application>
  <PresentationFormat>Širokoúhlá obrazovka</PresentationFormat>
  <Paragraphs>669</Paragraphs>
  <Slides>59</Slides>
  <Notes>55</Notes>
  <HiddenSlides>0</HiddenSlides>
  <MMClips>0</MMClips>
  <ScaleCrop>false</ScaleCrop>
  <HeadingPairs>
    <vt:vector size="6" baseType="variant">
      <vt:variant>
        <vt:lpstr>Použitá písma</vt:lpstr>
      </vt:variant>
      <vt:variant>
        <vt:i4>11</vt:i4>
      </vt:variant>
      <vt:variant>
        <vt:lpstr>Motiv</vt:lpstr>
      </vt:variant>
      <vt:variant>
        <vt:i4>1</vt:i4>
      </vt:variant>
      <vt:variant>
        <vt:lpstr>Nadpisy snímků</vt:lpstr>
      </vt:variant>
      <vt:variant>
        <vt:i4>59</vt:i4>
      </vt:variant>
    </vt:vector>
  </HeadingPairs>
  <TitlesOfParts>
    <vt:vector size="71" baseType="lpstr">
      <vt:lpstr>Aptos</vt:lpstr>
      <vt:lpstr>Arial</vt:lpstr>
      <vt:lpstr>Arial,Bold</vt:lpstr>
      <vt:lpstr>Calibri</vt:lpstr>
      <vt:lpstr>Cambria Math</vt:lpstr>
      <vt:lpstr>Courier New</vt:lpstr>
      <vt:lpstr>Times New Roman</vt:lpstr>
      <vt:lpstr>Times New Roman,Italic</vt:lpstr>
      <vt:lpstr>TimesNewRoman</vt:lpstr>
      <vt:lpstr>TimesNewRoman,Bold</vt:lpstr>
      <vt:lpstr>Wingdings</vt:lpstr>
      <vt:lpstr>1_Office Theme</vt:lpstr>
      <vt:lpstr>Náklady, příjmy, zisk firmy</vt:lpstr>
      <vt:lpstr>rozdíl mezi ekonomickým a účetním chápáním nákladů</vt:lpstr>
      <vt:lpstr>NÁKLADY NA KAPITÁL a PŘEDPOKLADY ANALÝZY</vt:lpstr>
      <vt:lpstr>CENY VSTUPŮ</vt:lpstr>
      <vt:lpstr>Východisko analýzy nákladů </vt:lpstr>
      <vt:lpstr>Náklady v krátkém období vs. v dlouhém období</vt:lpstr>
      <vt:lpstr>Náklady v krátkém období</vt:lpstr>
      <vt:lpstr>Grafické znázornění nákladových křivek </vt:lpstr>
      <vt:lpstr>Prezentace aplikace PowerPoint</vt:lpstr>
      <vt:lpstr>Náklady v krátkém období</vt:lpstr>
      <vt:lpstr>Náklady v krátkém období</vt:lpstr>
      <vt:lpstr>Náklady v krátkém období – ke grafickému znázornění</vt:lpstr>
      <vt:lpstr>Náklady v krátkém období – ke grafickému znázornění</vt:lpstr>
      <vt:lpstr>Prezentace aplikace PowerPoint</vt:lpstr>
      <vt:lpstr>Náklady v podmínkách rostoucích výnosů </vt:lpstr>
      <vt:lpstr>Prezentace aplikace PowerPoint</vt:lpstr>
      <vt:lpstr>Náklady v podmínkách klesajících výnosů </vt:lpstr>
      <vt:lpstr>Prezentace aplikace PowerPoint</vt:lpstr>
      <vt:lpstr>Náklady v podmínkách konstantních výnosů</vt:lpstr>
      <vt:lpstr>Prezentace aplikace PowerPoint</vt:lpstr>
      <vt:lpstr>Náklady v podmínkách nejprve rostoucích a potom klesajících výnosů</vt:lpstr>
      <vt:lpstr>Náklady firmy v dlouhém období</vt:lpstr>
      <vt:lpstr>Náklady firmy v dlouhém období</vt:lpstr>
      <vt:lpstr>Jednotkové náklady v dlouhém období</vt:lpstr>
      <vt:lpstr>Dlouhodobé celkové, mezní a průměrné náklady: LTC, LMC a LAC. </vt:lpstr>
      <vt:lpstr>Vztah mezi krátkodobými a dlouhodobými náklady</vt:lpstr>
      <vt:lpstr>Rozdíly v nákladech na výrobu stejného výstupu v krátkém a dlouhém období</vt:lpstr>
      <vt:lpstr>Rozdíly v nákladech na výrobu stejného výstupu v krátkém a dlouhém období</vt:lpstr>
      <vt:lpstr>Celkové a jednotkové náklady v krátkém a dlouhém období</vt:lpstr>
      <vt:lpstr>Vztah SAC a LAC </vt:lpstr>
      <vt:lpstr>Celkové a jednotkové náklady v krátkém a dlouhém období</vt:lpstr>
      <vt:lpstr>Obalové křivky LTC a LAC</vt:lpstr>
      <vt:lpstr>Obalové křivky LTC a LAC</vt:lpstr>
      <vt:lpstr>Obalová křivka v případě tří velikostí závodu</vt:lpstr>
      <vt:lpstr>Optimální velikost závodu</vt:lpstr>
      <vt:lpstr>Obalová křivka v případě velkého množství závodů</vt:lpstr>
      <vt:lpstr>Obalová křivka v případě velkého množství závodů</vt:lpstr>
      <vt:lpstr>Vliv změny cen vstupů na náklady firmy</vt:lpstr>
      <vt:lpstr>Vliv změny cen vstupů na náklady firmy</vt:lpstr>
      <vt:lpstr>Vliv změny cen vstupů na náklady firmy</vt:lpstr>
      <vt:lpstr>Vliv změny cen vstupů na náklady firmy</vt:lpstr>
      <vt:lpstr>Vliv změny cen vstupů na náklady firmy</vt:lpstr>
      <vt:lpstr>CELKOVÝ PŘÍJEM FIRMY</vt:lpstr>
      <vt:lpstr>DOKONALÁ KONKURENCE vs. NEDOKONALÁ KONKURENCE </vt:lpstr>
      <vt:lpstr>NEDOKONALÁ KONKURENCE:</vt:lpstr>
      <vt:lpstr>NEDOKONALÁ KONKURENCE:</vt:lpstr>
      <vt:lpstr>Průměrný příjem firmy</vt:lpstr>
      <vt:lpstr>Mezní příjem firmy</vt:lpstr>
      <vt:lpstr>Mezní příjem firmy</vt:lpstr>
      <vt:lpstr>Průměrný a mezní příjem v dokonalé konkurenci</vt:lpstr>
      <vt:lpstr>Mezní příjem firmy</vt:lpstr>
      <vt:lpstr>Prezentace aplikace PowerPoint</vt:lpstr>
      <vt:lpstr>Elasticita lineární poptávkové křivky a mezní příjem</vt:lpstr>
      <vt:lpstr>Elasticita lineární poptávkové křivky a mezní příjem</vt:lpstr>
      <vt:lpstr> Zisk firmy (π, profit)</vt:lpstr>
      <vt:lpstr>Prezentace aplikace PowerPoint</vt:lpstr>
      <vt:lpstr>Zisk firmy v dokonale konkurenčním prostředí: grafické zobrazení </vt:lpstr>
      <vt:lpstr>Zisk firmy v nedokonale konkurenčním prostředí: grafické zobrazení</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Drastichová Magdaléna</dc:creator>
  <cp:lastModifiedBy>Drastichová Magdaléna</cp:lastModifiedBy>
  <cp:revision>127</cp:revision>
  <dcterms:created xsi:type="dcterms:W3CDTF">2024-11-26T13:27:00Z</dcterms:created>
  <dcterms:modified xsi:type="dcterms:W3CDTF">2025-03-29T12:26:01Z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C77F124527734918B423E956EDCC4DFD_13</vt:lpwstr>
  </property>
  <property fmtid="{D5CDD505-2E9C-101B-9397-08002B2CF9AE}" pid="3" name="KSOProductBuildVer">
    <vt:lpwstr>1033-12.2.0.20326</vt:lpwstr>
  </property>
</Properties>
</file>