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1"/>
  </p:notesMasterIdLst>
  <p:sldIdLst>
    <p:sldId id="256" r:id="rId2"/>
    <p:sldId id="257" r:id="rId3"/>
    <p:sldId id="421" r:id="rId4"/>
    <p:sldId id="413" r:id="rId5"/>
    <p:sldId id="417" r:id="rId6"/>
    <p:sldId id="436" r:id="rId7"/>
    <p:sldId id="437" r:id="rId8"/>
    <p:sldId id="418" r:id="rId9"/>
    <p:sldId id="419" r:id="rId10"/>
    <p:sldId id="420" r:id="rId11"/>
    <p:sldId id="424" r:id="rId12"/>
    <p:sldId id="438" r:id="rId13"/>
    <p:sldId id="425" r:id="rId14"/>
    <p:sldId id="439" r:id="rId15"/>
    <p:sldId id="440" r:id="rId16"/>
    <p:sldId id="426" r:id="rId17"/>
    <p:sldId id="427" r:id="rId18"/>
    <p:sldId id="428" r:id="rId19"/>
    <p:sldId id="429" r:id="rId20"/>
    <p:sldId id="430" r:id="rId21"/>
    <p:sldId id="441" r:id="rId22"/>
    <p:sldId id="442" r:id="rId23"/>
    <p:sldId id="443" r:id="rId24"/>
    <p:sldId id="432" r:id="rId25"/>
    <p:sldId id="433" r:id="rId26"/>
    <p:sldId id="444" r:id="rId27"/>
    <p:sldId id="445" r:id="rId28"/>
    <p:sldId id="447" r:id="rId29"/>
    <p:sldId id="446" r:id="rId30"/>
    <p:sldId id="448" r:id="rId31"/>
    <p:sldId id="449" r:id="rId32"/>
    <p:sldId id="450" r:id="rId33"/>
    <p:sldId id="453" r:id="rId34"/>
    <p:sldId id="454" r:id="rId35"/>
    <p:sldId id="434" r:id="rId36"/>
    <p:sldId id="451" r:id="rId37"/>
    <p:sldId id="452" r:id="rId38"/>
    <p:sldId id="435" r:id="rId39"/>
    <p:sldId id="361" r:id="rId4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684" autoAdjust="0"/>
  </p:normalViewPr>
  <p:slideViewPr>
    <p:cSldViewPr snapToGrid="0" showGuides="1">
      <p:cViewPr varScale="1">
        <p:scale>
          <a:sx n="71" d="100"/>
          <a:sy n="71" d="100"/>
        </p:scale>
        <p:origin x="214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t>‹#›</a:t>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1. </a:t>
            </a:r>
            <a:r>
              <a:rPr lang="en-GB" dirty="0" err="1"/>
              <a:t>Změny</a:t>
            </a:r>
            <a:r>
              <a:rPr lang="en-GB" dirty="0"/>
              <a:t> </a:t>
            </a:r>
            <a:r>
              <a:rPr lang="en-GB" dirty="0" err="1"/>
              <a:t>úrokových</a:t>
            </a:r>
            <a:r>
              <a:rPr lang="en-GB" dirty="0"/>
              <a:t> </a:t>
            </a:r>
            <a:r>
              <a:rPr lang="en-GB" dirty="0" err="1"/>
              <a:t>sazeb</a:t>
            </a:r>
            <a:r>
              <a:rPr lang="en-GB" dirty="0"/>
              <a:t> V </a:t>
            </a:r>
            <a:r>
              <a:rPr lang="en-GB" dirty="0" err="1"/>
              <a:t>dnešním</a:t>
            </a:r>
            <a:r>
              <a:rPr lang="en-GB" dirty="0"/>
              <a:t> </a:t>
            </a:r>
            <a:r>
              <a:rPr lang="en-GB" dirty="0" err="1"/>
              <a:t>světě</a:t>
            </a:r>
            <a:r>
              <a:rPr lang="en-GB" dirty="0"/>
              <a:t>, </a:t>
            </a:r>
            <a:r>
              <a:rPr lang="en-GB" dirty="0" err="1"/>
              <a:t>kdy</a:t>
            </a:r>
            <a:r>
              <a:rPr lang="en-GB" dirty="0"/>
              <a:t> </a:t>
            </a:r>
            <a:r>
              <a:rPr lang="en-GB" dirty="0" err="1"/>
              <a:t>přesun</a:t>
            </a:r>
            <a:r>
              <a:rPr lang="en-GB" dirty="0"/>
              <a:t> </a:t>
            </a:r>
            <a:r>
              <a:rPr lang="en-GB" dirty="0" err="1"/>
              <a:t>finančního</a:t>
            </a:r>
            <a:r>
              <a:rPr lang="en-GB" dirty="0"/>
              <a:t> </a:t>
            </a:r>
            <a:r>
              <a:rPr lang="en-GB" dirty="0" err="1"/>
              <a:t>kapitálu</a:t>
            </a:r>
            <a:r>
              <a:rPr lang="en-GB" dirty="0"/>
              <a:t> z </a:t>
            </a:r>
            <a:r>
              <a:rPr lang="en-GB" dirty="0" err="1"/>
              <a:t>jedné</a:t>
            </a:r>
            <a:r>
              <a:rPr lang="en-GB" dirty="0"/>
              <a:t> </a:t>
            </a:r>
            <a:r>
              <a:rPr lang="en-GB" dirty="0" err="1"/>
              <a:t>země</a:t>
            </a:r>
            <a:r>
              <a:rPr lang="en-GB" dirty="0"/>
              <a:t> do </a:t>
            </a:r>
            <a:r>
              <a:rPr lang="en-GB" dirty="0" err="1"/>
              <a:t>jiné</a:t>
            </a:r>
            <a:r>
              <a:rPr lang="en-GB" dirty="0"/>
              <a:t> </a:t>
            </a:r>
            <a:r>
              <a:rPr lang="en-GB" dirty="0" err="1"/>
              <a:t>není</a:t>
            </a:r>
            <a:r>
              <a:rPr lang="en-GB" dirty="0"/>
              <a:t> </a:t>
            </a:r>
            <a:r>
              <a:rPr lang="en-GB" dirty="0" err="1"/>
              <a:t>zpravidla</a:t>
            </a:r>
            <a:r>
              <a:rPr lang="en-GB" dirty="0"/>
              <a:t> </a:t>
            </a:r>
            <a:r>
              <a:rPr lang="en-GB" dirty="0" err="1"/>
              <a:t>omezen</a:t>
            </a:r>
            <a:r>
              <a:rPr lang="en-GB" dirty="0"/>
              <a:t>, </a:t>
            </a:r>
            <a:r>
              <a:rPr lang="en-GB" dirty="0" err="1"/>
              <a:t>hrají</a:t>
            </a:r>
            <a:r>
              <a:rPr lang="en-GB" dirty="0"/>
              <a:t> </a:t>
            </a:r>
            <a:r>
              <a:rPr lang="en-GB" dirty="0" err="1"/>
              <a:t>úrokové</a:t>
            </a:r>
            <a:r>
              <a:rPr lang="en-GB" dirty="0"/>
              <a:t> </a:t>
            </a:r>
            <a:r>
              <a:rPr lang="en-GB" dirty="0" err="1"/>
              <a:t>sazby</a:t>
            </a:r>
            <a:r>
              <a:rPr lang="en-GB" dirty="0"/>
              <a:t> </a:t>
            </a:r>
            <a:r>
              <a:rPr lang="en-GB" dirty="0" err="1"/>
              <a:t>klíčovou</a:t>
            </a:r>
            <a:r>
              <a:rPr lang="en-GB" dirty="0"/>
              <a:t> </a:t>
            </a:r>
            <a:r>
              <a:rPr lang="en-GB" dirty="0" err="1"/>
              <a:t>roli</a:t>
            </a:r>
            <a:r>
              <a:rPr lang="en-GB" dirty="0"/>
              <a:t>. </a:t>
            </a:r>
            <a:r>
              <a:rPr lang="en-GB" dirty="0" err="1"/>
              <a:t>Důležitý</a:t>
            </a:r>
            <a:r>
              <a:rPr lang="en-GB" dirty="0"/>
              <a:t> je </a:t>
            </a:r>
            <a:r>
              <a:rPr lang="en-GB" dirty="0" err="1"/>
              <a:t>přitom</a:t>
            </a:r>
            <a:r>
              <a:rPr lang="en-GB" dirty="0"/>
              <a:t> </a:t>
            </a:r>
            <a:r>
              <a:rPr lang="en-GB" dirty="0" err="1"/>
              <a:t>úrokový</a:t>
            </a:r>
            <a:r>
              <a:rPr lang="en-GB" dirty="0"/>
              <a:t> </a:t>
            </a:r>
            <a:r>
              <a:rPr lang="en-GB" dirty="0" err="1"/>
              <a:t>diferenciál</a:t>
            </a:r>
            <a:r>
              <a:rPr lang="en-GB" dirty="0"/>
              <a:t>, se </a:t>
            </a:r>
            <a:r>
              <a:rPr lang="en-GB" dirty="0" err="1"/>
              <a:t>kterým</a:t>
            </a:r>
            <a:r>
              <a:rPr lang="en-GB" dirty="0"/>
              <a:t> </a:t>
            </a:r>
            <a:r>
              <a:rPr lang="en-GB" dirty="0" err="1"/>
              <a:t>jsme</a:t>
            </a:r>
            <a:r>
              <a:rPr lang="en-GB" dirty="0"/>
              <a:t> se </a:t>
            </a:r>
            <a:r>
              <a:rPr lang="en-GB" dirty="0" err="1"/>
              <a:t>již</a:t>
            </a:r>
            <a:r>
              <a:rPr lang="en-GB" dirty="0"/>
              <a:t> </a:t>
            </a:r>
            <a:r>
              <a:rPr lang="en-GB" dirty="0" err="1"/>
              <a:t>setkali</a:t>
            </a:r>
            <a:r>
              <a:rPr lang="en-GB" dirty="0"/>
              <a:t> v </a:t>
            </a:r>
            <a:r>
              <a:rPr lang="en-GB" dirty="0" err="1"/>
              <a:t>kapitole</a:t>
            </a:r>
            <a:r>
              <a:rPr lang="en-GB" dirty="0"/>
              <a:t> o </a:t>
            </a:r>
            <a:r>
              <a:rPr lang="en-GB" dirty="0" err="1"/>
              <a:t>penězích</a:t>
            </a:r>
            <a:r>
              <a:rPr lang="en-GB" dirty="0"/>
              <a:t> a </a:t>
            </a:r>
            <a:r>
              <a:rPr lang="en-GB" dirty="0" err="1"/>
              <a:t>který</a:t>
            </a:r>
            <a:r>
              <a:rPr lang="en-GB" dirty="0"/>
              <a:t> je </a:t>
            </a:r>
            <a:r>
              <a:rPr lang="en-GB" dirty="0" err="1"/>
              <a:t>dán</a:t>
            </a:r>
            <a:r>
              <a:rPr lang="en-GB" dirty="0"/>
              <a:t> </a:t>
            </a:r>
            <a:r>
              <a:rPr lang="en-GB" dirty="0" err="1"/>
              <a:t>rozdílem</a:t>
            </a:r>
            <a:r>
              <a:rPr lang="en-GB" dirty="0"/>
              <a:t> </a:t>
            </a:r>
            <a:r>
              <a:rPr lang="en-GB" dirty="0" err="1"/>
              <a:t>mezi</a:t>
            </a:r>
            <a:r>
              <a:rPr lang="en-GB" dirty="0"/>
              <a:t> </a:t>
            </a:r>
            <a:r>
              <a:rPr lang="en-GB" dirty="0" err="1"/>
              <a:t>úrokovou</a:t>
            </a:r>
            <a:r>
              <a:rPr lang="en-GB" dirty="0"/>
              <a:t> </a:t>
            </a:r>
            <a:r>
              <a:rPr lang="en-GB" dirty="0" err="1"/>
              <a:t>mírou</a:t>
            </a:r>
            <a:r>
              <a:rPr lang="en-GB" dirty="0"/>
              <a:t> v </a:t>
            </a:r>
            <a:r>
              <a:rPr lang="en-GB" dirty="0" err="1"/>
              <a:t>tuzemsku</a:t>
            </a:r>
            <a:r>
              <a:rPr lang="en-GB" dirty="0"/>
              <a:t> a v </a:t>
            </a:r>
            <a:r>
              <a:rPr lang="en-GB" dirty="0" err="1"/>
              <a:t>zahraničí</a:t>
            </a:r>
            <a:r>
              <a:rPr lang="en-GB" dirty="0"/>
              <a:t>. </a:t>
            </a:r>
            <a:r>
              <a:rPr lang="en-GB" dirty="0" err="1"/>
              <a:t>Investoři</a:t>
            </a:r>
            <a:r>
              <a:rPr lang="en-GB" dirty="0"/>
              <a:t> </a:t>
            </a:r>
            <a:r>
              <a:rPr lang="en-GB" dirty="0" err="1"/>
              <a:t>budou</a:t>
            </a:r>
            <a:r>
              <a:rPr lang="en-GB" dirty="0"/>
              <a:t> </a:t>
            </a:r>
            <a:r>
              <a:rPr lang="en-GB" dirty="0" err="1"/>
              <a:t>hledat</a:t>
            </a:r>
            <a:r>
              <a:rPr lang="en-GB" dirty="0"/>
              <a:t> </a:t>
            </a:r>
            <a:r>
              <a:rPr lang="en-GB" dirty="0" err="1"/>
              <a:t>vždy</a:t>
            </a:r>
            <a:r>
              <a:rPr lang="en-GB" dirty="0"/>
              <a:t> </a:t>
            </a:r>
            <a:r>
              <a:rPr lang="en-GB" dirty="0" err="1"/>
              <a:t>vyšší</a:t>
            </a:r>
            <a:r>
              <a:rPr lang="en-GB" dirty="0"/>
              <a:t> </a:t>
            </a:r>
            <a:r>
              <a:rPr lang="en-GB" dirty="0" err="1"/>
              <a:t>výnos</a:t>
            </a:r>
            <a:r>
              <a:rPr lang="en-GB" dirty="0"/>
              <a:t> </a:t>
            </a:r>
            <a:r>
              <a:rPr lang="en-GB" dirty="0" err="1"/>
              <a:t>při</a:t>
            </a:r>
            <a:r>
              <a:rPr lang="en-GB" dirty="0"/>
              <a:t> </a:t>
            </a:r>
            <a:r>
              <a:rPr lang="en-GB" dirty="0" err="1"/>
              <a:t>dané</a:t>
            </a:r>
            <a:r>
              <a:rPr lang="en-GB" dirty="0"/>
              <a:t> </a:t>
            </a:r>
            <a:r>
              <a:rPr lang="en-GB" dirty="0" err="1"/>
              <a:t>míře</a:t>
            </a:r>
            <a:r>
              <a:rPr lang="en-GB" dirty="0"/>
              <a:t> </a:t>
            </a:r>
            <a:r>
              <a:rPr lang="en-GB" dirty="0" err="1"/>
              <a:t>rizika</a:t>
            </a:r>
            <a:r>
              <a:rPr lang="en-GB" dirty="0"/>
              <a:t>, a </a:t>
            </a:r>
            <a:r>
              <a:rPr lang="en-GB" dirty="0" err="1"/>
              <a:t>tudíž</a:t>
            </a:r>
            <a:r>
              <a:rPr lang="en-GB" dirty="0"/>
              <a:t> </a:t>
            </a:r>
            <a:r>
              <a:rPr lang="en-GB" dirty="0" err="1"/>
              <a:t>budou</a:t>
            </a:r>
            <a:r>
              <a:rPr lang="en-GB" dirty="0"/>
              <a:t> </a:t>
            </a:r>
            <a:r>
              <a:rPr lang="en-GB" dirty="0" err="1"/>
              <a:t>mít</a:t>
            </a:r>
            <a:r>
              <a:rPr lang="en-GB" dirty="0"/>
              <a:t> </a:t>
            </a:r>
            <a:r>
              <a:rPr lang="en-GB" dirty="0" err="1"/>
              <a:t>snahu</a:t>
            </a:r>
            <a:r>
              <a:rPr lang="en-GB" dirty="0"/>
              <a:t> </a:t>
            </a:r>
            <a:r>
              <a:rPr lang="en-GB" dirty="0" err="1"/>
              <a:t>přesunovat</a:t>
            </a:r>
            <a:r>
              <a:rPr lang="en-GB" dirty="0"/>
              <a:t> </a:t>
            </a:r>
            <a:r>
              <a:rPr lang="en-GB" dirty="0" err="1"/>
              <a:t>kapitál</a:t>
            </a:r>
            <a:r>
              <a:rPr lang="en-GB" dirty="0"/>
              <a:t> tam, </a:t>
            </a:r>
            <a:r>
              <a:rPr lang="en-GB" dirty="0" err="1"/>
              <a:t>kde</a:t>
            </a:r>
            <a:r>
              <a:rPr lang="en-GB" dirty="0"/>
              <a:t> </a:t>
            </a:r>
            <a:r>
              <a:rPr lang="en-GB" dirty="0" err="1"/>
              <a:t>úrokové</a:t>
            </a:r>
            <a:r>
              <a:rPr lang="en-GB" dirty="0"/>
              <a:t> </a:t>
            </a:r>
            <a:r>
              <a:rPr lang="en-GB" dirty="0" err="1"/>
              <a:t>sazby</a:t>
            </a:r>
            <a:r>
              <a:rPr lang="en-GB" dirty="0"/>
              <a:t> </a:t>
            </a:r>
            <a:r>
              <a:rPr lang="en-GB" dirty="0" err="1"/>
              <a:t>vzrostou</a:t>
            </a:r>
            <a:r>
              <a:rPr lang="en-GB" dirty="0"/>
              <a:t>. </a:t>
            </a:r>
            <a:r>
              <a:rPr lang="en-GB" dirty="0" err="1"/>
              <a:t>Pokud</a:t>
            </a:r>
            <a:r>
              <a:rPr lang="en-GB" dirty="0"/>
              <a:t> </a:t>
            </a:r>
            <a:r>
              <a:rPr lang="en-GB" dirty="0" err="1"/>
              <a:t>dojde</a:t>
            </a:r>
            <a:r>
              <a:rPr lang="en-GB" dirty="0"/>
              <a:t> k </a:t>
            </a:r>
            <a:r>
              <a:rPr lang="en-GB" dirty="0" err="1"/>
              <a:t>růstu</a:t>
            </a:r>
            <a:r>
              <a:rPr lang="en-GB" dirty="0"/>
              <a:t> </a:t>
            </a:r>
            <a:r>
              <a:rPr lang="en-GB" dirty="0" err="1"/>
              <a:t>úrokových</a:t>
            </a:r>
            <a:r>
              <a:rPr lang="en-GB" dirty="0"/>
              <a:t> </a:t>
            </a:r>
            <a:r>
              <a:rPr lang="en-GB" dirty="0" err="1"/>
              <a:t>sazeb</a:t>
            </a:r>
            <a:r>
              <a:rPr lang="en-GB" dirty="0"/>
              <a:t> v </a:t>
            </a:r>
            <a:r>
              <a:rPr lang="en-GB" dirty="0" err="1"/>
              <a:t>eurozóně</a:t>
            </a:r>
            <a:r>
              <a:rPr lang="en-GB" dirty="0"/>
              <a:t> (</a:t>
            </a:r>
            <a:r>
              <a:rPr lang="en-GB" dirty="0" err="1"/>
              <a:t>země</a:t>
            </a:r>
            <a:r>
              <a:rPr lang="en-GB" dirty="0"/>
              <a:t>, </a:t>
            </a:r>
            <a:r>
              <a:rPr lang="en-GB" dirty="0" err="1"/>
              <a:t>které</a:t>
            </a:r>
            <a:r>
              <a:rPr lang="en-GB" dirty="0"/>
              <a:t> </a:t>
            </a:r>
            <a:r>
              <a:rPr lang="en-GB" dirty="0" err="1"/>
              <a:t>mají</a:t>
            </a:r>
            <a:r>
              <a:rPr lang="en-GB" dirty="0"/>
              <a:t> </a:t>
            </a:r>
            <a:r>
              <a:rPr lang="en-GB" dirty="0" err="1"/>
              <a:t>společnou</a:t>
            </a:r>
            <a:r>
              <a:rPr lang="en-GB" dirty="0"/>
              <a:t> </a:t>
            </a:r>
            <a:r>
              <a:rPr lang="en-GB" dirty="0" err="1"/>
              <a:t>evropskou</a:t>
            </a:r>
            <a:r>
              <a:rPr lang="en-GB" dirty="0"/>
              <a:t> </a:t>
            </a:r>
            <a:r>
              <a:rPr lang="en-GB" dirty="0" err="1"/>
              <a:t>měnu</a:t>
            </a:r>
            <a:r>
              <a:rPr lang="en-GB" dirty="0"/>
              <a:t> euro), </a:t>
            </a:r>
            <a:r>
              <a:rPr lang="en-GB" dirty="0" err="1"/>
              <a:t>zatímco</a:t>
            </a:r>
            <a:r>
              <a:rPr lang="en-GB" dirty="0"/>
              <a:t> </a:t>
            </a:r>
            <a:r>
              <a:rPr lang="en-GB" dirty="0" err="1"/>
              <a:t>české</a:t>
            </a:r>
            <a:r>
              <a:rPr lang="en-GB" dirty="0"/>
              <a:t> </a:t>
            </a:r>
            <a:r>
              <a:rPr lang="en-GB" dirty="0" err="1"/>
              <a:t>úrokové</a:t>
            </a:r>
            <a:r>
              <a:rPr lang="en-GB" dirty="0"/>
              <a:t> </a:t>
            </a:r>
            <a:r>
              <a:rPr lang="en-GB" dirty="0" err="1"/>
              <a:t>sazby</a:t>
            </a:r>
            <a:r>
              <a:rPr lang="en-GB" dirty="0"/>
              <a:t> </a:t>
            </a:r>
            <a:r>
              <a:rPr lang="en-GB" dirty="0" err="1"/>
              <a:t>zůstanou</a:t>
            </a:r>
            <a:r>
              <a:rPr lang="en-GB" dirty="0"/>
              <a:t> </a:t>
            </a:r>
            <a:r>
              <a:rPr lang="en-GB" dirty="0" err="1"/>
              <a:t>na</a:t>
            </a:r>
            <a:r>
              <a:rPr lang="en-GB" dirty="0"/>
              <a:t> </a:t>
            </a:r>
            <a:r>
              <a:rPr lang="en-GB" dirty="0" err="1"/>
              <a:t>stejné</a:t>
            </a:r>
            <a:r>
              <a:rPr lang="en-GB" dirty="0"/>
              <a:t> </a:t>
            </a:r>
            <a:r>
              <a:rPr lang="en-GB" dirty="0" err="1"/>
              <a:t>úrovni</a:t>
            </a:r>
            <a:r>
              <a:rPr lang="en-GB" dirty="0"/>
              <a:t>, </a:t>
            </a:r>
            <a:r>
              <a:rPr lang="en-GB" dirty="0" err="1"/>
              <a:t>potom</a:t>
            </a:r>
            <a:r>
              <a:rPr lang="en-GB" dirty="0"/>
              <a:t> </a:t>
            </a:r>
            <a:r>
              <a:rPr lang="en-GB" dirty="0" err="1"/>
              <a:t>budou</a:t>
            </a:r>
            <a:r>
              <a:rPr lang="en-GB" dirty="0"/>
              <a:t> </a:t>
            </a:r>
            <a:r>
              <a:rPr lang="en-GB" dirty="0" err="1"/>
              <a:t>investoři</a:t>
            </a:r>
            <a:r>
              <a:rPr lang="en-GB" dirty="0"/>
              <a:t> </a:t>
            </a:r>
            <a:r>
              <a:rPr lang="en-GB" dirty="0" err="1"/>
              <a:t>přesouvat</a:t>
            </a:r>
            <a:r>
              <a:rPr lang="en-GB" dirty="0"/>
              <a:t> </a:t>
            </a:r>
            <a:r>
              <a:rPr lang="en-GB" dirty="0" err="1"/>
              <a:t>svá</a:t>
            </a:r>
            <a:r>
              <a:rPr lang="en-GB" dirty="0"/>
              <a:t> </a:t>
            </a:r>
            <a:r>
              <a:rPr lang="en-GB" dirty="0" err="1"/>
              <a:t>aktiva</a:t>
            </a:r>
            <a:r>
              <a:rPr lang="en-GB" dirty="0"/>
              <a:t> do </a:t>
            </a:r>
            <a:r>
              <a:rPr lang="en-GB" dirty="0" err="1"/>
              <a:t>eurozóny</a:t>
            </a:r>
            <a:r>
              <a:rPr lang="en-GB" dirty="0"/>
              <a:t> a </a:t>
            </a:r>
            <a:r>
              <a:rPr lang="en-GB" dirty="0" err="1"/>
              <a:t>tím</a:t>
            </a:r>
            <a:r>
              <a:rPr lang="en-GB" dirty="0"/>
              <a:t> </a:t>
            </a:r>
            <a:r>
              <a:rPr lang="en-GB" dirty="0" err="1"/>
              <a:t>vzroste</a:t>
            </a:r>
            <a:r>
              <a:rPr lang="en-GB" dirty="0"/>
              <a:t> </a:t>
            </a:r>
            <a:r>
              <a:rPr lang="en-GB" dirty="0" err="1"/>
              <a:t>poptávka</a:t>
            </a:r>
            <a:r>
              <a:rPr lang="en-GB" dirty="0"/>
              <a:t> po </a:t>
            </a:r>
            <a:r>
              <a:rPr lang="en-GB" dirty="0" err="1"/>
              <a:t>euru</a:t>
            </a:r>
            <a:r>
              <a:rPr lang="en-GB" dirty="0"/>
              <a:t>. </a:t>
            </a:r>
            <a:r>
              <a:rPr lang="en-GB" dirty="0" err="1"/>
              <a:t>Investoři</a:t>
            </a:r>
            <a:r>
              <a:rPr lang="en-GB" dirty="0"/>
              <a:t> se </a:t>
            </a:r>
            <a:r>
              <a:rPr lang="en-GB" dirty="0" err="1"/>
              <a:t>budou</a:t>
            </a:r>
            <a:r>
              <a:rPr lang="en-GB" dirty="0"/>
              <a:t> </a:t>
            </a:r>
            <a:r>
              <a:rPr lang="en-GB" dirty="0" err="1"/>
              <a:t>zbavovat</a:t>
            </a:r>
            <a:r>
              <a:rPr lang="en-GB" dirty="0"/>
              <a:t> </a:t>
            </a:r>
            <a:r>
              <a:rPr lang="en-GB" dirty="0" err="1"/>
              <a:t>korun</a:t>
            </a:r>
            <a:r>
              <a:rPr lang="en-GB" dirty="0"/>
              <a:t> a </a:t>
            </a:r>
            <a:r>
              <a:rPr lang="en-GB" dirty="0" err="1"/>
              <a:t>jejich</a:t>
            </a:r>
            <a:r>
              <a:rPr lang="en-GB" dirty="0"/>
              <a:t> </a:t>
            </a:r>
            <a:r>
              <a:rPr lang="en-GB" dirty="0" err="1"/>
              <a:t>nabídka</a:t>
            </a:r>
            <a:r>
              <a:rPr lang="en-GB" dirty="0"/>
              <a:t> </a:t>
            </a:r>
            <a:r>
              <a:rPr lang="en-GB" dirty="0" err="1"/>
              <a:t>vzroste</a:t>
            </a:r>
            <a:r>
              <a:rPr lang="en-GB" dirty="0"/>
              <a:t>. (</a:t>
            </a:r>
            <a:r>
              <a:rPr lang="en-GB" dirty="0" err="1"/>
              <a:t>Zároveň</a:t>
            </a:r>
            <a:r>
              <a:rPr lang="en-GB" dirty="0"/>
              <a:t> </a:t>
            </a:r>
            <a:r>
              <a:rPr lang="en-GB" dirty="0" err="1"/>
              <a:t>dochází</a:t>
            </a:r>
            <a:r>
              <a:rPr lang="en-GB" dirty="0"/>
              <a:t> k </a:t>
            </a:r>
            <a:r>
              <a:rPr lang="en-GB" dirty="0" err="1"/>
              <a:t>tomu</a:t>
            </a:r>
            <a:r>
              <a:rPr lang="en-GB" dirty="0"/>
              <a:t>, </a:t>
            </a:r>
            <a:r>
              <a:rPr lang="en-GB" dirty="0" err="1"/>
              <a:t>že</a:t>
            </a:r>
            <a:r>
              <a:rPr lang="en-GB" dirty="0"/>
              <a:t> </a:t>
            </a:r>
            <a:r>
              <a:rPr lang="en-GB" dirty="0" err="1"/>
              <a:t>česká</a:t>
            </a:r>
            <a:r>
              <a:rPr lang="en-GB" dirty="0"/>
              <a:t> </a:t>
            </a:r>
            <a:r>
              <a:rPr lang="en-GB" dirty="0" err="1"/>
              <a:t>aktiva</a:t>
            </a:r>
            <a:r>
              <a:rPr lang="en-GB" dirty="0"/>
              <a:t> </a:t>
            </a:r>
            <a:r>
              <a:rPr lang="en-GB" dirty="0" err="1"/>
              <a:t>jsou</a:t>
            </a:r>
            <a:r>
              <a:rPr lang="en-GB" dirty="0"/>
              <a:t> </a:t>
            </a:r>
            <a:r>
              <a:rPr lang="en-GB" dirty="0" err="1"/>
              <a:t>méně</a:t>
            </a:r>
            <a:r>
              <a:rPr lang="en-GB" dirty="0"/>
              <a:t> </a:t>
            </a:r>
            <a:r>
              <a:rPr lang="en-GB" dirty="0" err="1"/>
              <a:t>atraktivní</a:t>
            </a:r>
            <a:r>
              <a:rPr lang="en-GB" dirty="0"/>
              <a:t> a </a:t>
            </a:r>
            <a:r>
              <a:rPr lang="en-GB" dirty="0" err="1"/>
              <a:t>poptávka</a:t>
            </a:r>
            <a:r>
              <a:rPr lang="en-GB" dirty="0"/>
              <a:t> po </a:t>
            </a:r>
            <a:r>
              <a:rPr lang="en-GB" dirty="0" err="1"/>
              <a:t>nich</a:t>
            </a:r>
            <a:r>
              <a:rPr lang="en-GB" dirty="0"/>
              <a:t> </a:t>
            </a:r>
            <a:r>
              <a:rPr lang="en-GB" dirty="0" err="1"/>
              <a:t>klesne</a:t>
            </a:r>
            <a:r>
              <a:rPr lang="en-GB" dirty="0"/>
              <a:t> – a </a:t>
            </a:r>
            <a:r>
              <a:rPr lang="en-GB" dirty="0" err="1"/>
              <a:t>tím</a:t>
            </a:r>
            <a:r>
              <a:rPr lang="en-GB" dirty="0"/>
              <a:t> </a:t>
            </a:r>
            <a:r>
              <a:rPr lang="en-GB" dirty="0" err="1"/>
              <a:t>i</a:t>
            </a:r>
            <a:r>
              <a:rPr lang="en-GB" dirty="0"/>
              <a:t> </a:t>
            </a:r>
            <a:r>
              <a:rPr lang="en-GB" dirty="0" err="1"/>
              <a:t>poptávka</a:t>
            </a:r>
            <a:r>
              <a:rPr lang="en-GB" dirty="0"/>
              <a:t> po </a:t>
            </a:r>
            <a:r>
              <a:rPr lang="en-GB" dirty="0" err="1"/>
              <a:t>koruně</a:t>
            </a:r>
            <a:r>
              <a:rPr lang="en-GB" dirty="0"/>
              <a:t> – a </a:t>
            </a:r>
            <a:r>
              <a:rPr lang="en-GB" dirty="0" err="1"/>
              <a:t>současně</a:t>
            </a:r>
            <a:r>
              <a:rPr lang="en-GB" dirty="0"/>
              <a:t> </a:t>
            </a:r>
            <a:r>
              <a:rPr lang="en-GB" dirty="0" err="1"/>
              <a:t>klesne</a:t>
            </a:r>
            <a:r>
              <a:rPr lang="en-GB" dirty="0"/>
              <a:t> </a:t>
            </a:r>
            <a:r>
              <a:rPr lang="en-GB" dirty="0" err="1"/>
              <a:t>i</a:t>
            </a:r>
            <a:r>
              <a:rPr lang="en-GB" dirty="0"/>
              <a:t> </a:t>
            </a:r>
            <a:r>
              <a:rPr lang="en-GB" dirty="0" err="1"/>
              <a:t>nabídka</a:t>
            </a:r>
            <a:r>
              <a:rPr lang="en-GB" dirty="0"/>
              <a:t> </a:t>
            </a:r>
            <a:r>
              <a:rPr lang="en-GB" dirty="0" err="1"/>
              <a:t>eur</a:t>
            </a:r>
            <a:r>
              <a:rPr lang="en-GB" dirty="0"/>
              <a:t>, </a:t>
            </a:r>
            <a:r>
              <a:rPr lang="en-GB" dirty="0" err="1"/>
              <a:t>které</a:t>
            </a:r>
            <a:r>
              <a:rPr lang="en-GB" dirty="0"/>
              <a:t> </a:t>
            </a:r>
            <a:r>
              <a:rPr lang="en-GB" dirty="0" err="1"/>
              <a:t>již</a:t>
            </a:r>
            <a:r>
              <a:rPr lang="en-GB" dirty="0"/>
              <a:t> </a:t>
            </a:r>
            <a:r>
              <a:rPr lang="en-GB" dirty="0" err="1"/>
              <a:t>investoři</a:t>
            </a:r>
            <a:r>
              <a:rPr lang="en-GB" dirty="0"/>
              <a:t> </a:t>
            </a:r>
            <a:r>
              <a:rPr lang="en-GB" dirty="0" err="1"/>
              <a:t>nebudou</a:t>
            </a:r>
            <a:r>
              <a:rPr lang="en-GB" dirty="0"/>
              <a:t> </a:t>
            </a:r>
            <a:r>
              <a:rPr lang="en-GB" dirty="0" err="1"/>
              <a:t>chtít</a:t>
            </a:r>
            <a:r>
              <a:rPr lang="en-GB" dirty="0"/>
              <a:t> </a:t>
            </a:r>
            <a:r>
              <a:rPr lang="en-GB" dirty="0" err="1"/>
              <a:t>směňovat</a:t>
            </a:r>
            <a:r>
              <a:rPr lang="en-GB" dirty="0"/>
              <a:t> za </a:t>
            </a:r>
            <a:r>
              <a:rPr lang="en-GB" dirty="0" err="1"/>
              <a:t>koruny</a:t>
            </a:r>
            <a:r>
              <a:rPr lang="en-GB" dirty="0"/>
              <a:t>). </a:t>
            </a:r>
            <a:r>
              <a:rPr lang="en-GB" dirty="0" err="1"/>
              <a:t>Měnový</a:t>
            </a:r>
            <a:r>
              <a:rPr lang="en-GB" dirty="0"/>
              <a:t> </a:t>
            </a:r>
            <a:r>
              <a:rPr lang="en-GB" dirty="0" err="1"/>
              <a:t>kurz</a:t>
            </a:r>
            <a:r>
              <a:rPr lang="en-GB" dirty="0"/>
              <a:t> EUR </a:t>
            </a:r>
            <a:r>
              <a:rPr lang="en-GB" dirty="0" err="1"/>
              <a:t>takto</a:t>
            </a:r>
            <a:r>
              <a:rPr lang="en-GB" dirty="0"/>
              <a:t> </a:t>
            </a:r>
            <a:r>
              <a:rPr lang="en-GB" dirty="0" err="1"/>
              <a:t>vzroste</a:t>
            </a:r>
            <a:r>
              <a:rPr lang="en-GB" dirty="0"/>
              <a:t> z </a:t>
            </a:r>
            <a:r>
              <a:rPr lang="en-GB" dirty="0" err="1"/>
              <a:t>původní</a:t>
            </a:r>
            <a:r>
              <a:rPr lang="en-GB" dirty="0"/>
              <a:t> </a:t>
            </a:r>
            <a:r>
              <a:rPr lang="en-GB" dirty="0" err="1"/>
              <a:t>rovnovážné</a:t>
            </a:r>
            <a:r>
              <a:rPr lang="en-GB" dirty="0"/>
              <a:t> </a:t>
            </a:r>
            <a:r>
              <a:rPr lang="en-GB" dirty="0" err="1"/>
              <a:t>úrovně</a:t>
            </a:r>
            <a:r>
              <a:rPr lang="en-GB" dirty="0"/>
              <a:t> E*CZK/EUR </a:t>
            </a:r>
            <a:r>
              <a:rPr lang="en-GB" dirty="0" err="1"/>
              <a:t>na</a:t>
            </a:r>
            <a:r>
              <a:rPr lang="en-GB" dirty="0"/>
              <a:t> E*’CZK/EUR, </a:t>
            </a:r>
            <a:r>
              <a:rPr lang="en-GB" dirty="0" err="1"/>
              <a:t>dojde</a:t>
            </a:r>
            <a:r>
              <a:rPr lang="en-GB" dirty="0"/>
              <a:t> </a:t>
            </a:r>
            <a:r>
              <a:rPr lang="en-GB" dirty="0" err="1"/>
              <a:t>tedy</a:t>
            </a:r>
            <a:r>
              <a:rPr lang="en-GB" dirty="0"/>
              <a:t> </a:t>
            </a:r>
            <a:r>
              <a:rPr lang="en-GB" dirty="0" err="1"/>
              <a:t>ke</a:t>
            </a:r>
            <a:r>
              <a:rPr lang="en-GB" dirty="0"/>
              <a:t> </a:t>
            </a:r>
            <a:r>
              <a:rPr lang="en-GB" dirty="0" err="1"/>
              <a:t>zhodnocení</a:t>
            </a:r>
            <a:r>
              <a:rPr lang="en-GB" dirty="0"/>
              <a:t> </a:t>
            </a:r>
            <a:r>
              <a:rPr lang="en-GB" dirty="0" err="1"/>
              <a:t>eura</a:t>
            </a:r>
            <a:r>
              <a:rPr lang="en-GB" dirty="0"/>
              <a:t> </a:t>
            </a:r>
            <a:r>
              <a:rPr lang="en-GB" dirty="0" err="1"/>
              <a:t>vůči</a:t>
            </a:r>
            <a:r>
              <a:rPr lang="en-GB" dirty="0"/>
              <a:t> </a:t>
            </a:r>
            <a:r>
              <a:rPr lang="en-GB" dirty="0" err="1"/>
              <a:t>koruně</a:t>
            </a:r>
            <a:r>
              <a:rPr lang="en-GB" dirty="0"/>
              <a:t>. Kurz </a:t>
            </a:r>
            <a:r>
              <a:rPr lang="en-GB" dirty="0" err="1"/>
              <a:t>koruny</a:t>
            </a:r>
            <a:r>
              <a:rPr lang="en-GB" dirty="0"/>
              <a:t> </a:t>
            </a:r>
            <a:r>
              <a:rPr lang="en-GB" dirty="0" err="1"/>
              <a:t>naopak</a:t>
            </a:r>
            <a:r>
              <a:rPr lang="en-GB" dirty="0"/>
              <a:t> </a:t>
            </a:r>
            <a:r>
              <a:rPr lang="en-GB" dirty="0" err="1"/>
              <a:t>poklesne</a:t>
            </a:r>
            <a:r>
              <a:rPr lang="en-GB" dirty="0"/>
              <a:t> a koruna </a:t>
            </a:r>
            <a:r>
              <a:rPr lang="en-GB" dirty="0" err="1"/>
              <a:t>znehodnotí</a:t>
            </a:r>
            <a:r>
              <a:rPr lang="en-GB" dirty="0"/>
              <a:t> (viz </a:t>
            </a:r>
            <a:r>
              <a:rPr lang="en-GB" dirty="0" err="1"/>
              <a:t>obr</a:t>
            </a:r>
            <a:r>
              <a:rPr lang="en-GB" dirty="0"/>
              <a:t>. 15.3). 2.Změny </a:t>
            </a:r>
            <a:r>
              <a:rPr lang="en-GB" dirty="0" err="1"/>
              <a:t>míry</a:t>
            </a:r>
            <a:r>
              <a:rPr lang="en-GB" dirty="0"/>
              <a:t> </a:t>
            </a:r>
            <a:r>
              <a:rPr lang="en-GB" dirty="0" err="1"/>
              <a:t>inflace</a:t>
            </a:r>
            <a:r>
              <a:rPr lang="en-GB" dirty="0"/>
              <a:t> </a:t>
            </a:r>
            <a:r>
              <a:rPr lang="en-GB" dirty="0" err="1"/>
              <a:t>Průvodním</a:t>
            </a:r>
            <a:r>
              <a:rPr lang="en-GB" dirty="0"/>
              <a:t> </a:t>
            </a:r>
            <a:r>
              <a:rPr lang="en-GB" dirty="0" err="1"/>
              <a:t>znakem</a:t>
            </a:r>
            <a:r>
              <a:rPr lang="en-GB" dirty="0"/>
              <a:t> </a:t>
            </a:r>
            <a:r>
              <a:rPr lang="en-GB" dirty="0" err="1"/>
              <a:t>inflace</a:t>
            </a:r>
            <a:r>
              <a:rPr lang="en-GB" dirty="0"/>
              <a:t> je </a:t>
            </a:r>
            <a:r>
              <a:rPr lang="en-GB" dirty="0" err="1"/>
              <a:t>růst</a:t>
            </a:r>
            <a:r>
              <a:rPr lang="en-GB" dirty="0"/>
              <a:t> </a:t>
            </a:r>
            <a:r>
              <a:rPr lang="en-GB" dirty="0" err="1"/>
              <a:t>cen</a:t>
            </a:r>
            <a:r>
              <a:rPr lang="en-GB" dirty="0"/>
              <a:t> </a:t>
            </a:r>
            <a:r>
              <a:rPr lang="en-GB" dirty="0" err="1"/>
              <a:t>statků</a:t>
            </a:r>
            <a:r>
              <a:rPr lang="en-GB" dirty="0"/>
              <a:t>. </a:t>
            </a:r>
            <a:r>
              <a:rPr lang="en-GB" dirty="0" err="1"/>
              <a:t>Jestliže</a:t>
            </a:r>
            <a:r>
              <a:rPr lang="en-GB" dirty="0"/>
              <a:t> by </a:t>
            </a:r>
            <a:r>
              <a:rPr lang="en-GB" dirty="0" err="1"/>
              <a:t>došlo</a:t>
            </a:r>
            <a:r>
              <a:rPr lang="en-GB" dirty="0"/>
              <a:t> v </a:t>
            </a:r>
            <a:r>
              <a:rPr lang="en-GB" dirty="0" err="1"/>
              <a:t>domácí</a:t>
            </a:r>
            <a:r>
              <a:rPr lang="en-GB" dirty="0"/>
              <a:t> </a:t>
            </a:r>
            <a:r>
              <a:rPr lang="en-GB" dirty="0" err="1"/>
              <a:t>ekonomice</a:t>
            </a:r>
            <a:r>
              <a:rPr lang="en-GB" dirty="0"/>
              <a:t> k </a:t>
            </a:r>
            <a:r>
              <a:rPr lang="en-GB" dirty="0" err="1"/>
              <a:t>náhlému</a:t>
            </a:r>
            <a:r>
              <a:rPr lang="en-GB" dirty="0"/>
              <a:t> </a:t>
            </a:r>
            <a:r>
              <a:rPr lang="en-GB" dirty="0" err="1"/>
              <a:t>růstu</a:t>
            </a:r>
            <a:r>
              <a:rPr lang="en-GB" dirty="0"/>
              <a:t> </a:t>
            </a:r>
            <a:r>
              <a:rPr lang="en-GB" dirty="0" err="1"/>
              <a:t>cen</a:t>
            </a:r>
            <a:r>
              <a:rPr lang="en-GB" dirty="0"/>
              <a:t> a </a:t>
            </a:r>
            <a:r>
              <a:rPr lang="en-GB" dirty="0" err="1"/>
              <a:t>tím</a:t>
            </a:r>
            <a:r>
              <a:rPr lang="en-GB" dirty="0"/>
              <a:t> </a:t>
            </a:r>
            <a:r>
              <a:rPr lang="en-GB" dirty="0" err="1"/>
              <a:t>i</a:t>
            </a:r>
            <a:r>
              <a:rPr lang="en-GB" dirty="0"/>
              <a:t> </a:t>
            </a:r>
            <a:r>
              <a:rPr lang="en-GB" dirty="0" err="1"/>
              <a:t>růstu</a:t>
            </a:r>
            <a:r>
              <a:rPr lang="en-GB" dirty="0"/>
              <a:t> </a:t>
            </a:r>
            <a:r>
              <a:rPr lang="en-GB" dirty="0" err="1"/>
              <a:t>míry</a:t>
            </a:r>
            <a:r>
              <a:rPr lang="en-GB" dirty="0"/>
              <a:t> </a:t>
            </a:r>
            <a:r>
              <a:rPr lang="en-GB" dirty="0" err="1"/>
              <a:t>inflace</a:t>
            </a:r>
            <a:r>
              <a:rPr lang="en-GB" dirty="0"/>
              <a:t>, </a:t>
            </a:r>
            <a:r>
              <a:rPr lang="en-GB" dirty="0" err="1"/>
              <a:t>staly</a:t>
            </a:r>
            <a:r>
              <a:rPr lang="en-GB" dirty="0"/>
              <a:t> by se </a:t>
            </a:r>
            <a:r>
              <a:rPr lang="en-GB" dirty="0" err="1"/>
              <a:t>statky</a:t>
            </a:r>
            <a:r>
              <a:rPr lang="en-GB" dirty="0"/>
              <a:t> </a:t>
            </a:r>
            <a:r>
              <a:rPr lang="en-GB" dirty="0" err="1"/>
              <a:t>této</a:t>
            </a:r>
            <a:r>
              <a:rPr lang="en-GB" dirty="0"/>
              <a:t> </a:t>
            </a:r>
            <a:r>
              <a:rPr lang="en-GB" dirty="0" err="1"/>
              <a:t>země</a:t>
            </a:r>
            <a:r>
              <a:rPr lang="en-GB" dirty="0"/>
              <a:t> </a:t>
            </a:r>
            <a:r>
              <a:rPr lang="en-GB" dirty="0" err="1"/>
              <a:t>při</a:t>
            </a:r>
            <a:r>
              <a:rPr lang="en-GB" dirty="0"/>
              <a:t> </a:t>
            </a:r>
            <a:r>
              <a:rPr lang="en-GB" dirty="0" err="1"/>
              <a:t>neměnném</a:t>
            </a:r>
            <a:r>
              <a:rPr lang="en-GB" dirty="0"/>
              <a:t> </a:t>
            </a:r>
            <a:r>
              <a:rPr lang="en-GB" dirty="0" err="1"/>
              <a:t>měnovém</a:t>
            </a:r>
            <a:r>
              <a:rPr lang="en-GB" dirty="0"/>
              <a:t> </a:t>
            </a:r>
            <a:r>
              <a:rPr lang="en-GB" dirty="0" err="1"/>
              <a:t>kurzu</a:t>
            </a:r>
            <a:r>
              <a:rPr lang="en-GB" dirty="0"/>
              <a:t> </a:t>
            </a:r>
            <a:r>
              <a:rPr lang="en-GB" dirty="0" err="1"/>
              <a:t>dražšími</a:t>
            </a:r>
            <a:r>
              <a:rPr lang="en-GB" dirty="0"/>
              <a:t> </a:t>
            </a:r>
            <a:r>
              <a:rPr lang="en-GB" dirty="0" err="1"/>
              <a:t>vůči</a:t>
            </a:r>
            <a:r>
              <a:rPr lang="en-GB" dirty="0"/>
              <a:t> </a:t>
            </a:r>
            <a:r>
              <a:rPr lang="en-GB" dirty="0" err="1"/>
              <a:t>zahraničním</a:t>
            </a:r>
            <a:r>
              <a:rPr lang="en-GB" dirty="0"/>
              <a:t>. </a:t>
            </a:r>
            <a:r>
              <a:rPr lang="en-GB" dirty="0" err="1"/>
              <a:t>Tím</a:t>
            </a:r>
            <a:r>
              <a:rPr lang="en-GB" dirty="0"/>
              <a:t> by </a:t>
            </a:r>
            <a:r>
              <a:rPr lang="en-GB" dirty="0" err="1"/>
              <a:t>došlo</a:t>
            </a:r>
            <a:r>
              <a:rPr lang="en-GB" dirty="0"/>
              <a:t> k </a:t>
            </a:r>
            <a:r>
              <a:rPr lang="en-GB" dirty="0" err="1"/>
              <a:t>růstu</a:t>
            </a:r>
            <a:r>
              <a:rPr lang="en-GB" dirty="0"/>
              <a:t> </a:t>
            </a:r>
            <a:r>
              <a:rPr lang="en-GB" dirty="0" err="1"/>
              <a:t>poptávky</a:t>
            </a:r>
            <a:r>
              <a:rPr lang="en-GB" dirty="0"/>
              <a:t> po </a:t>
            </a:r>
            <a:r>
              <a:rPr lang="en-GB" dirty="0" err="1"/>
              <a:t>zahraničních</a:t>
            </a:r>
            <a:r>
              <a:rPr lang="en-GB" dirty="0"/>
              <a:t> </a:t>
            </a:r>
            <a:r>
              <a:rPr lang="en-GB" dirty="0" err="1"/>
              <a:t>statcích</a:t>
            </a:r>
            <a:r>
              <a:rPr lang="en-GB" dirty="0"/>
              <a:t> a </a:t>
            </a:r>
            <a:r>
              <a:rPr lang="en-GB" dirty="0" err="1"/>
              <a:t>zároveň</a:t>
            </a:r>
            <a:r>
              <a:rPr lang="en-GB" dirty="0"/>
              <a:t> k </a:t>
            </a:r>
            <a:r>
              <a:rPr lang="en-GB" dirty="0" err="1"/>
              <a:t>poklesu</a:t>
            </a:r>
            <a:r>
              <a:rPr lang="en-GB" dirty="0"/>
              <a:t> </a:t>
            </a:r>
            <a:r>
              <a:rPr lang="en-GB" dirty="0" err="1"/>
              <a:t>poptávky</a:t>
            </a:r>
            <a:r>
              <a:rPr lang="en-GB" dirty="0"/>
              <a:t> po </a:t>
            </a:r>
            <a:r>
              <a:rPr lang="en-GB" dirty="0" err="1"/>
              <a:t>statcích</a:t>
            </a:r>
            <a:r>
              <a:rPr lang="en-GB" dirty="0"/>
              <a:t> </a:t>
            </a:r>
            <a:r>
              <a:rPr lang="en-GB" dirty="0" err="1"/>
              <a:t>domácích</a:t>
            </a:r>
            <a:r>
              <a:rPr lang="en-GB" dirty="0"/>
              <a:t>, </a:t>
            </a:r>
            <a:r>
              <a:rPr lang="en-GB" dirty="0" err="1"/>
              <a:t>na</a:t>
            </a:r>
            <a:r>
              <a:rPr lang="en-GB" dirty="0"/>
              <a:t> </a:t>
            </a:r>
            <a:r>
              <a:rPr lang="en-GB" dirty="0" err="1"/>
              <a:t>měnových</a:t>
            </a:r>
            <a:r>
              <a:rPr lang="en-GB" dirty="0"/>
              <a:t> </a:t>
            </a:r>
            <a:r>
              <a:rPr lang="en-GB" dirty="0" err="1"/>
              <a:t>trzích</a:t>
            </a:r>
            <a:r>
              <a:rPr lang="en-GB" dirty="0"/>
              <a:t> by </a:t>
            </a:r>
            <a:r>
              <a:rPr lang="en-GB" dirty="0" err="1"/>
              <a:t>najednou</a:t>
            </a:r>
            <a:r>
              <a:rPr lang="en-GB" dirty="0"/>
              <a:t> </a:t>
            </a:r>
            <a:r>
              <a:rPr lang="en-GB" dirty="0" err="1"/>
              <a:t>byl</a:t>
            </a:r>
            <a:r>
              <a:rPr lang="en-GB" dirty="0"/>
              <a:t> </a:t>
            </a:r>
            <a:r>
              <a:rPr lang="en-GB" dirty="0" err="1"/>
              <a:t>větší</a:t>
            </a:r>
            <a:r>
              <a:rPr lang="en-GB" dirty="0"/>
              <a:t> </a:t>
            </a:r>
            <a:r>
              <a:rPr lang="en-GB" dirty="0" err="1"/>
              <a:t>zájem</a:t>
            </a:r>
            <a:r>
              <a:rPr lang="en-GB" dirty="0"/>
              <a:t> o </a:t>
            </a:r>
            <a:r>
              <a:rPr lang="en-GB" dirty="0" err="1"/>
              <a:t>zahraniční</a:t>
            </a:r>
            <a:r>
              <a:rPr lang="en-GB" dirty="0"/>
              <a:t> </a:t>
            </a:r>
            <a:r>
              <a:rPr lang="en-GB" dirty="0" err="1"/>
              <a:t>měnu</a:t>
            </a:r>
            <a:r>
              <a:rPr lang="en-GB" dirty="0"/>
              <a:t> a </a:t>
            </a:r>
            <a:r>
              <a:rPr lang="en-GB" dirty="0" err="1"/>
              <a:t>klesl</a:t>
            </a:r>
            <a:r>
              <a:rPr lang="en-GB" dirty="0"/>
              <a:t> by </a:t>
            </a:r>
            <a:r>
              <a:rPr lang="en-GB" dirty="0" err="1"/>
              <a:t>zájem</a:t>
            </a:r>
            <a:r>
              <a:rPr lang="en-GB" dirty="0"/>
              <a:t> o </a:t>
            </a:r>
            <a:r>
              <a:rPr lang="en-GB" dirty="0" err="1"/>
              <a:t>měnu</a:t>
            </a:r>
            <a:r>
              <a:rPr lang="en-GB" dirty="0"/>
              <a:t> </a:t>
            </a:r>
            <a:r>
              <a:rPr lang="en-GB" dirty="0" err="1"/>
              <a:t>domácí</a:t>
            </a:r>
            <a:r>
              <a:rPr lang="en-GB" dirty="0"/>
              <a:t>. </a:t>
            </a:r>
            <a:r>
              <a:rPr lang="en-GB" dirty="0" err="1"/>
              <a:t>Výsledkem</a:t>
            </a:r>
            <a:r>
              <a:rPr lang="en-GB" dirty="0"/>
              <a:t> by </a:t>
            </a:r>
            <a:r>
              <a:rPr lang="en-GB" dirty="0" err="1"/>
              <a:t>tedy</a:t>
            </a:r>
            <a:r>
              <a:rPr lang="en-GB" dirty="0"/>
              <a:t> </a:t>
            </a:r>
            <a:r>
              <a:rPr lang="en-GB" dirty="0" err="1"/>
              <a:t>bylo</a:t>
            </a:r>
            <a:r>
              <a:rPr lang="en-GB" dirty="0"/>
              <a:t> </a:t>
            </a:r>
            <a:r>
              <a:rPr lang="en-GB" dirty="0" err="1"/>
              <a:t>znehodnocení</a:t>
            </a:r>
            <a:r>
              <a:rPr lang="en-GB" dirty="0"/>
              <a:t> </a:t>
            </a:r>
            <a:r>
              <a:rPr lang="en-GB" dirty="0" err="1"/>
              <a:t>domácí</a:t>
            </a:r>
            <a:r>
              <a:rPr lang="en-GB" dirty="0"/>
              <a:t> </a:t>
            </a:r>
            <a:r>
              <a:rPr lang="en-GB" dirty="0" err="1"/>
              <a:t>měny</a:t>
            </a:r>
            <a:r>
              <a:rPr lang="en-GB" dirty="0"/>
              <a:t> </a:t>
            </a:r>
            <a:r>
              <a:rPr lang="en-GB" dirty="0" err="1"/>
              <a:t>vzhledem</a:t>
            </a:r>
            <a:r>
              <a:rPr lang="en-GB" dirty="0"/>
              <a:t> k </a:t>
            </a:r>
            <a:r>
              <a:rPr lang="en-GB" dirty="0" err="1"/>
              <a:t>zahraniční</a:t>
            </a:r>
            <a:r>
              <a:rPr lang="en-GB" dirty="0"/>
              <a:t> </a:t>
            </a:r>
            <a:r>
              <a:rPr lang="en-GB" dirty="0" err="1"/>
              <a:t>měně</a:t>
            </a:r>
            <a:r>
              <a:rPr lang="en-GB" dirty="0"/>
              <a:t>, </a:t>
            </a:r>
            <a:r>
              <a:rPr lang="en-GB" dirty="0" err="1"/>
              <a:t>která</a:t>
            </a:r>
            <a:r>
              <a:rPr lang="en-GB" dirty="0"/>
              <a:t> by </a:t>
            </a:r>
            <a:r>
              <a:rPr lang="en-GB" dirty="0" err="1"/>
              <a:t>posílila</a:t>
            </a:r>
            <a:r>
              <a:rPr lang="en-GB" dirty="0"/>
              <a:t>. </a:t>
            </a:r>
            <a:r>
              <a:rPr lang="en-GB" dirty="0" err="1"/>
              <a:t>úrovně</a:t>
            </a:r>
            <a:r>
              <a:rPr lang="en-GB" dirty="0"/>
              <a:t> E*CZK/EUR </a:t>
            </a:r>
            <a:r>
              <a:rPr lang="en-GB" dirty="0" err="1"/>
              <a:t>na</a:t>
            </a:r>
            <a:r>
              <a:rPr lang="en-GB" dirty="0"/>
              <a:t> E*’CZK/EUR, </a:t>
            </a:r>
            <a:r>
              <a:rPr lang="en-GB" dirty="0" err="1"/>
              <a:t>dojde</a:t>
            </a:r>
            <a:r>
              <a:rPr lang="en-GB" dirty="0"/>
              <a:t> </a:t>
            </a:r>
            <a:r>
              <a:rPr lang="en-GB" dirty="0" err="1"/>
              <a:t>tedy</a:t>
            </a:r>
            <a:r>
              <a:rPr lang="en-GB" dirty="0"/>
              <a:t> </a:t>
            </a:r>
            <a:r>
              <a:rPr lang="en-GB" dirty="0" err="1"/>
              <a:t>ke</a:t>
            </a:r>
            <a:r>
              <a:rPr lang="en-GB" dirty="0"/>
              <a:t> </a:t>
            </a:r>
            <a:r>
              <a:rPr lang="en-GB" dirty="0" err="1"/>
              <a:t>zhodnocení</a:t>
            </a:r>
            <a:r>
              <a:rPr lang="en-GB" dirty="0"/>
              <a:t> </a:t>
            </a:r>
            <a:r>
              <a:rPr lang="en-GB" dirty="0" err="1"/>
              <a:t>eura</a:t>
            </a:r>
            <a:r>
              <a:rPr lang="en-GB" dirty="0"/>
              <a:t> </a:t>
            </a:r>
            <a:r>
              <a:rPr lang="en-GB" dirty="0" err="1"/>
              <a:t>vůči</a:t>
            </a:r>
            <a:r>
              <a:rPr lang="en-GB" dirty="0"/>
              <a:t> </a:t>
            </a:r>
            <a:r>
              <a:rPr lang="en-GB" dirty="0" err="1"/>
              <a:t>koruně</a:t>
            </a:r>
            <a:r>
              <a:rPr lang="en-GB" dirty="0"/>
              <a:t>. Kurz </a:t>
            </a:r>
            <a:r>
              <a:rPr lang="en-GB" dirty="0" err="1"/>
              <a:t>koruny</a:t>
            </a:r>
            <a:r>
              <a:rPr lang="en-GB" dirty="0"/>
              <a:t> </a:t>
            </a:r>
            <a:r>
              <a:rPr lang="en-GB" dirty="0" err="1"/>
              <a:t>naopak</a:t>
            </a:r>
            <a:r>
              <a:rPr lang="en-GB" dirty="0"/>
              <a:t> </a:t>
            </a:r>
            <a:r>
              <a:rPr lang="en-GB" dirty="0" err="1"/>
              <a:t>poklesne</a:t>
            </a:r>
            <a:r>
              <a:rPr lang="en-GB" dirty="0"/>
              <a:t> a koruna </a:t>
            </a:r>
            <a:r>
              <a:rPr lang="en-GB" dirty="0" err="1"/>
              <a:t>znehodnotí</a:t>
            </a:r>
            <a:r>
              <a:rPr lang="en-GB" dirty="0"/>
              <a:t> (viz </a:t>
            </a:r>
            <a:r>
              <a:rPr lang="en-GB" dirty="0" err="1"/>
              <a:t>obr</a:t>
            </a:r>
            <a:r>
              <a:rPr lang="en-GB" dirty="0"/>
              <a:t>. 15.3). </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a:t>2.Změny </a:t>
            </a:r>
            <a:r>
              <a:rPr lang="en-GB" dirty="0" err="1"/>
              <a:t>míry</a:t>
            </a:r>
            <a:r>
              <a:rPr lang="en-GB" dirty="0"/>
              <a:t> </a:t>
            </a:r>
            <a:r>
              <a:rPr lang="en-GB" dirty="0" err="1"/>
              <a:t>inflace</a:t>
            </a:r>
            <a:r>
              <a:rPr lang="en-GB" dirty="0"/>
              <a:t> </a:t>
            </a:r>
            <a:r>
              <a:rPr lang="en-GB" dirty="0" err="1"/>
              <a:t>Průvodním</a:t>
            </a:r>
            <a:r>
              <a:rPr lang="en-GB" dirty="0"/>
              <a:t> </a:t>
            </a:r>
            <a:r>
              <a:rPr lang="en-GB" dirty="0" err="1"/>
              <a:t>znakem</a:t>
            </a:r>
            <a:r>
              <a:rPr lang="en-GB" dirty="0"/>
              <a:t> </a:t>
            </a:r>
            <a:r>
              <a:rPr lang="en-GB" dirty="0" err="1"/>
              <a:t>inflace</a:t>
            </a:r>
            <a:r>
              <a:rPr lang="en-GB" dirty="0"/>
              <a:t> je </a:t>
            </a:r>
            <a:r>
              <a:rPr lang="en-GB" dirty="0" err="1"/>
              <a:t>růst</a:t>
            </a:r>
            <a:r>
              <a:rPr lang="en-GB" dirty="0"/>
              <a:t> </a:t>
            </a:r>
            <a:r>
              <a:rPr lang="en-GB" dirty="0" err="1"/>
              <a:t>cen</a:t>
            </a:r>
            <a:r>
              <a:rPr lang="en-GB" dirty="0"/>
              <a:t> </a:t>
            </a:r>
            <a:r>
              <a:rPr lang="en-GB" dirty="0" err="1"/>
              <a:t>statků</a:t>
            </a:r>
            <a:r>
              <a:rPr lang="en-GB" dirty="0"/>
              <a:t>. </a:t>
            </a:r>
            <a:r>
              <a:rPr lang="en-GB" dirty="0" err="1"/>
              <a:t>Jestliže</a:t>
            </a:r>
            <a:r>
              <a:rPr lang="en-GB" dirty="0"/>
              <a:t> by </a:t>
            </a:r>
            <a:r>
              <a:rPr lang="en-GB" dirty="0" err="1"/>
              <a:t>došlo</a:t>
            </a:r>
            <a:r>
              <a:rPr lang="en-GB" dirty="0"/>
              <a:t> v </a:t>
            </a:r>
            <a:r>
              <a:rPr lang="en-GB" dirty="0" err="1"/>
              <a:t>domácí</a:t>
            </a:r>
            <a:r>
              <a:rPr lang="en-GB" dirty="0"/>
              <a:t> </a:t>
            </a:r>
            <a:r>
              <a:rPr lang="en-GB" dirty="0" err="1"/>
              <a:t>ekonomice</a:t>
            </a:r>
            <a:r>
              <a:rPr lang="en-GB" dirty="0"/>
              <a:t> k </a:t>
            </a:r>
            <a:r>
              <a:rPr lang="en-GB" dirty="0" err="1"/>
              <a:t>náhlému</a:t>
            </a:r>
            <a:r>
              <a:rPr lang="en-GB" dirty="0"/>
              <a:t> </a:t>
            </a:r>
            <a:r>
              <a:rPr lang="en-GB" dirty="0" err="1"/>
              <a:t>růstu</a:t>
            </a:r>
            <a:r>
              <a:rPr lang="en-GB" dirty="0"/>
              <a:t> </a:t>
            </a:r>
            <a:r>
              <a:rPr lang="en-GB" dirty="0" err="1"/>
              <a:t>cen</a:t>
            </a:r>
            <a:r>
              <a:rPr lang="en-GB" dirty="0"/>
              <a:t> a </a:t>
            </a:r>
            <a:r>
              <a:rPr lang="en-GB" dirty="0" err="1"/>
              <a:t>tím</a:t>
            </a:r>
            <a:r>
              <a:rPr lang="en-GB" dirty="0"/>
              <a:t> </a:t>
            </a:r>
            <a:r>
              <a:rPr lang="en-GB" dirty="0" err="1"/>
              <a:t>i</a:t>
            </a:r>
            <a:r>
              <a:rPr lang="en-GB" dirty="0"/>
              <a:t> </a:t>
            </a:r>
            <a:r>
              <a:rPr lang="en-GB" dirty="0" err="1"/>
              <a:t>růstu</a:t>
            </a:r>
            <a:r>
              <a:rPr lang="en-GB" dirty="0"/>
              <a:t> </a:t>
            </a:r>
            <a:r>
              <a:rPr lang="en-GB" dirty="0" err="1"/>
              <a:t>míry</a:t>
            </a:r>
            <a:r>
              <a:rPr lang="en-GB" dirty="0"/>
              <a:t> </a:t>
            </a:r>
            <a:r>
              <a:rPr lang="en-GB" dirty="0" err="1"/>
              <a:t>inflace</a:t>
            </a:r>
            <a:r>
              <a:rPr lang="en-GB" dirty="0"/>
              <a:t>, </a:t>
            </a:r>
            <a:r>
              <a:rPr lang="en-GB" dirty="0" err="1"/>
              <a:t>staly</a:t>
            </a:r>
            <a:r>
              <a:rPr lang="en-GB" dirty="0"/>
              <a:t> by se </a:t>
            </a:r>
            <a:r>
              <a:rPr lang="en-GB" dirty="0" err="1"/>
              <a:t>statky</a:t>
            </a:r>
            <a:r>
              <a:rPr lang="en-GB" dirty="0"/>
              <a:t> </a:t>
            </a:r>
            <a:r>
              <a:rPr lang="en-GB" dirty="0" err="1"/>
              <a:t>této</a:t>
            </a:r>
            <a:r>
              <a:rPr lang="en-GB" dirty="0"/>
              <a:t> </a:t>
            </a:r>
            <a:r>
              <a:rPr lang="en-GB" dirty="0" err="1"/>
              <a:t>země</a:t>
            </a:r>
            <a:r>
              <a:rPr lang="en-GB" dirty="0"/>
              <a:t> </a:t>
            </a:r>
            <a:r>
              <a:rPr lang="en-GB" dirty="0" err="1"/>
              <a:t>při</a:t>
            </a:r>
            <a:r>
              <a:rPr lang="en-GB" dirty="0"/>
              <a:t> </a:t>
            </a:r>
            <a:r>
              <a:rPr lang="en-GB" dirty="0" err="1"/>
              <a:t>neměnném</a:t>
            </a:r>
            <a:r>
              <a:rPr lang="en-GB" dirty="0"/>
              <a:t> </a:t>
            </a:r>
            <a:r>
              <a:rPr lang="en-GB" dirty="0" err="1"/>
              <a:t>měnovém</a:t>
            </a:r>
            <a:r>
              <a:rPr lang="en-GB" dirty="0"/>
              <a:t> </a:t>
            </a:r>
            <a:r>
              <a:rPr lang="en-GB" dirty="0" err="1"/>
              <a:t>kurzu</a:t>
            </a:r>
            <a:r>
              <a:rPr lang="en-GB" dirty="0"/>
              <a:t> </a:t>
            </a:r>
            <a:r>
              <a:rPr lang="en-GB" dirty="0" err="1"/>
              <a:t>dražšími</a:t>
            </a:r>
            <a:r>
              <a:rPr lang="en-GB" dirty="0"/>
              <a:t> </a:t>
            </a:r>
            <a:r>
              <a:rPr lang="en-GB" dirty="0" err="1"/>
              <a:t>vůči</a:t>
            </a:r>
            <a:r>
              <a:rPr lang="en-GB" dirty="0"/>
              <a:t> </a:t>
            </a:r>
            <a:r>
              <a:rPr lang="en-GB" dirty="0" err="1"/>
              <a:t>zahraničním</a:t>
            </a:r>
            <a:r>
              <a:rPr lang="en-GB" dirty="0"/>
              <a:t>. </a:t>
            </a:r>
            <a:r>
              <a:rPr lang="en-GB" dirty="0" err="1"/>
              <a:t>Tím</a:t>
            </a:r>
            <a:r>
              <a:rPr lang="en-GB" dirty="0"/>
              <a:t> by </a:t>
            </a:r>
            <a:r>
              <a:rPr lang="en-GB" dirty="0" err="1"/>
              <a:t>došlo</a:t>
            </a:r>
            <a:r>
              <a:rPr lang="en-GB" dirty="0"/>
              <a:t> k </a:t>
            </a:r>
            <a:r>
              <a:rPr lang="en-GB" dirty="0" err="1"/>
              <a:t>růstu</a:t>
            </a:r>
            <a:r>
              <a:rPr lang="en-GB" dirty="0"/>
              <a:t> </a:t>
            </a:r>
            <a:r>
              <a:rPr lang="en-GB" dirty="0" err="1"/>
              <a:t>poptávky</a:t>
            </a:r>
            <a:r>
              <a:rPr lang="en-GB" dirty="0"/>
              <a:t> po </a:t>
            </a:r>
            <a:r>
              <a:rPr lang="en-GB" dirty="0" err="1"/>
              <a:t>zahraničních</a:t>
            </a:r>
            <a:r>
              <a:rPr lang="en-GB" dirty="0"/>
              <a:t> </a:t>
            </a:r>
            <a:r>
              <a:rPr lang="en-GB" dirty="0" err="1"/>
              <a:t>statcích</a:t>
            </a:r>
            <a:r>
              <a:rPr lang="en-GB" dirty="0"/>
              <a:t> a </a:t>
            </a:r>
            <a:r>
              <a:rPr lang="en-GB" dirty="0" err="1"/>
              <a:t>zároveň</a:t>
            </a:r>
            <a:r>
              <a:rPr lang="en-GB" dirty="0"/>
              <a:t> k </a:t>
            </a:r>
            <a:r>
              <a:rPr lang="en-GB" dirty="0" err="1"/>
              <a:t>poklesu</a:t>
            </a:r>
            <a:r>
              <a:rPr lang="en-GB" dirty="0"/>
              <a:t> </a:t>
            </a:r>
            <a:r>
              <a:rPr lang="en-GB" dirty="0" err="1"/>
              <a:t>poptávky</a:t>
            </a:r>
            <a:r>
              <a:rPr lang="en-GB" dirty="0"/>
              <a:t> po </a:t>
            </a:r>
            <a:r>
              <a:rPr lang="en-GB" dirty="0" err="1"/>
              <a:t>statcích</a:t>
            </a:r>
            <a:r>
              <a:rPr lang="en-GB" dirty="0"/>
              <a:t> </a:t>
            </a:r>
            <a:r>
              <a:rPr lang="en-GB" dirty="0" err="1"/>
              <a:t>domácích</a:t>
            </a:r>
            <a:r>
              <a:rPr lang="en-GB" dirty="0"/>
              <a:t>, </a:t>
            </a:r>
            <a:r>
              <a:rPr lang="en-GB" dirty="0" err="1"/>
              <a:t>na</a:t>
            </a:r>
            <a:r>
              <a:rPr lang="en-GB" dirty="0"/>
              <a:t> </a:t>
            </a:r>
            <a:r>
              <a:rPr lang="en-GB" dirty="0" err="1"/>
              <a:t>měnových</a:t>
            </a:r>
            <a:r>
              <a:rPr lang="en-GB" dirty="0"/>
              <a:t> </a:t>
            </a:r>
            <a:r>
              <a:rPr lang="en-GB" dirty="0" err="1"/>
              <a:t>trzích</a:t>
            </a:r>
            <a:r>
              <a:rPr lang="en-GB" dirty="0"/>
              <a:t> by </a:t>
            </a:r>
            <a:r>
              <a:rPr lang="en-GB" dirty="0" err="1"/>
              <a:t>najednou</a:t>
            </a:r>
            <a:r>
              <a:rPr lang="en-GB" dirty="0"/>
              <a:t> </a:t>
            </a:r>
            <a:r>
              <a:rPr lang="en-GB" dirty="0" err="1"/>
              <a:t>byl</a:t>
            </a:r>
            <a:r>
              <a:rPr lang="en-GB" dirty="0"/>
              <a:t> </a:t>
            </a:r>
            <a:r>
              <a:rPr lang="en-GB" dirty="0" err="1"/>
              <a:t>větší</a:t>
            </a:r>
            <a:r>
              <a:rPr lang="en-GB" dirty="0"/>
              <a:t> </a:t>
            </a:r>
            <a:r>
              <a:rPr lang="en-GB" dirty="0" err="1"/>
              <a:t>zájem</a:t>
            </a:r>
            <a:r>
              <a:rPr lang="en-GB" dirty="0"/>
              <a:t> o </a:t>
            </a:r>
            <a:r>
              <a:rPr lang="en-GB" dirty="0" err="1"/>
              <a:t>zahraniční</a:t>
            </a:r>
            <a:r>
              <a:rPr lang="en-GB" dirty="0"/>
              <a:t> </a:t>
            </a:r>
            <a:r>
              <a:rPr lang="en-GB" dirty="0" err="1"/>
              <a:t>měnu</a:t>
            </a:r>
            <a:r>
              <a:rPr lang="en-GB" dirty="0"/>
              <a:t> a </a:t>
            </a:r>
            <a:r>
              <a:rPr lang="en-GB" dirty="0" err="1"/>
              <a:t>klesl</a:t>
            </a:r>
            <a:r>
              <a:rPr lang="en-GB" dirty="0"/>
              <a:t> by </a:t>
            </a:r>
            <a:r>
              <a:rPr lang="en-GB" dirty="0" err="1"/>
              <a:t>zájem</a:t>
            </a:r>
            <a:r>
              <a:rPr lang="en-GB" dirty="0"/>
              <a:t> o </a:t>
            </a:r>
            <a:r>
              <a:rPr lang="en-GB" dirty="0" err="1"/>
              <a:t>měnu</a:t>
            </a:r>
            <a:r>
              <a:rPr lang="en-GB" dirty="0"/>
              <a:t> </a:t>
            </a:r>
            <a:r>
              <a:rPr lang="en-GB" dirty="0" err="1"/>
              <a:t>domácí</a:t>
            </a:r>
            <a:r>
              <a:rPr lang="en-GB" dirty="0"/>
              <a:t>. </a:t>
            </a:r>
            <a:r>
              <a:rPr lang="en-GB" dirty="0" err="1"/>
              <a:t>Výsledkem</a:t>
            </a:r>
            <a:r>
              <a:rPr lang="en-GB" dirty="0"/>
              <a:t> by </a:t>
            </a:r>
            <a:r>
              <a:rPr lang="en-GB" dirty="0" err="1"/>
              <a:t>tedy</a:t>
            </a:r>
            <a:r>
              <a:rPr lang="en-GB" dirty="0"/>
              <a:t> </a:t>
            </a:r>
            <a:r>
              <a:rPr lang="en-GB" dirty="0" err="1"/>
              <a:t>bylo</a:t>
            </a:r>
            <a:r>
              <a:rPr lang="en-GB" dirty="0"/>
              <a:t> </a:t>
            </a:r>
            <a:r>
              <a:rPr lang="en-GB" dirty="0" err="1"/>
              <a:t>znehodnocení</a:t>
            </a:r>
            <a:r>
              <a:rPr lang="en-GB" dirty="0"/>
              <a:t> </a:t>
            </a:r>
            <a:r>
              <a:rPr lang="en-GB" dirty="0" err="1"/>
              <a:t>domácí</a:t>
            </a:r>
            <a:r>
              <a:rPr lang="en-GB" dirty="0"/>
              <a:t> </a:t>
            </a:r>
            <a:r>
              <a:rPr lang="en-GB" dirty="0" err="1"/>
              <a:t>měny</a:t>
            </a:r>
            <a:r>
              <a:rPr lang="en-GB" dirty="0"/>
              <a:t> </a:t>
            </a:r>
            <a:r>
              <a:rPr lang="en-GB" dirty="0" err="1"/>
              <a:t>vzhledem</a:t>
            </a:r>
            <a:r>
              <a:rPr lang="en-GB" dirty="0"/>
              <a:t> k </a:t>
            </a:r>
            <a:r>
              <a:rPr lang="en-GB" dirty="0" err="1"/>
              <a:t>zahraniční</a:t>
            </a:r>
            <a:r>
              <a:rPr lang="en-GB" dirty="0"/>
              <a:t> </a:t>
            </a:r>
            <a:r>
              <a:rPr lang="en-GB" dirty="0" err="1"/>
              <a:t>měně</a:t>
            </a:r>
            <a:r>
              <a:rPr lang="en-GB" dirty="0"/>
              <a:t>, </a:t>
            </a:r>
            <a:r>
              <a:rPr lang="en-GB" dirty="0" err="1"/>
              <a:t>která</a:t>
            </a:r>
            <a:r>
              <a:rPr lang="en-GB" dirty="0"/>
              <a:t> by </a:t>
            </a:r>
            <a:r>
              <a:rPr lang="en-GB" dirty="0" err="1"/>
              <a:t>posílila</a:t>
            </a:r>
            <a:r>
              <a:rPr lang="en-GB" dirty="0"/>
              <a:t>. </a:t>
            </a:r>
            <a:r>
              <a:rPr lang="en-GB" dirty="0" err="1"/>
              <a:t>Jde</a:t>
            </a:r>
            <a:r>
              <a:rPr lang="en-GB" dirty="0"/>
              <a:t> o </a:t>
            </a:r>
            <a:r>
              <a:rPr lang="en-GB" dirty="0" err="1"/>
              <a:t>stejnou</a:t>
            </a:r>
            <a:r>
              <a:rPr lang="en-GB" dirty="0"/>
              <a:t> </a:t>
            </a:r>
            <a:r>
              <a:rPr lang="en-GB" dirty="0" err="1"/>
              <a:t>situaci</a:t>
            </a:r>
            <a:r>
              <a:rPr lang="en-GB" dirty="0"/>
              <a:t> </a:t>
            </a:r>
            <a:r>
              <a:rPr lang="en-GB" dirty="0" err="1"/>
              <a:t>jako</a:t>
            </a:r>
            <a:r>
              <a:rPr lang="en-GB" dirty="0"/>
              <a:t> u </a:t>
            </a:r>
            <a:r>
              <a:rPr lang="en-GB" dirty="0" err="1"/>
              <a:t>úrokových</a:t>
            </a:r>
            <a:r>
              <a:rPr lang="en-GB" dirty="0"/>
              <a:t> </a:t>
            </a:r>
            <a:r>
              <a:rPr lang="en-GB" dirty="0" err="1"/>
              <a:t>sazeb</a:t>
            </a:r>
            <a:r>
              <a:rPr lang="en-GB" dirty="0"/>
              <a:t> (viz </a:t>
            </a:r>
            <a:r>
              <a:rPr lang="en-GB" dirty="0" err="1"/>
              <a:t>obr</a:t>
            </a:r>
            <a:r>
              <a:rPr lang="en-GB" dirty="0"/>
              <a:t>. 15.3). </a:t>
            </a:r>
            <a:r>
              <a:rPr lang="en-GB" dirty="0" err="1"/>
              <a:t>Obr</a:t>
            </a:r>
            <a:r>
              <a:rPr lang="en-GB" dirty="0"/>
              <a:t>. 15.3 </a:t>
            </a:r>
            <a:r>
              <a:rPr lang="en-GB" dirty="0" err="1"/>
              <a:t>Posuny</a:t>
            </a:r>
            <a:r>
              <a:rPr lang="en-GB" dirty="0"/>
              <a:t> </a:t>
            </a:r>
            <a:r>
              <a:rPr lang="en-GB" dirty="0" err="1"/>
              <a:t>poptávky</a:t>
            </a:r>
            <a:r>
              <a:rPr lang="en-GB" dirty="0"/>
              <a:t> a </a:t>
            </a:r>
            <a:r>
              <a:rPr lang="en-GB" dirty="0" err="1"/>
              <a:t>nabídky</a:t>
            </a:r>
            <a:r>
              <a:rPr lang="en-GB" dirty="0"/>
              <a:t> </a:t>
            </a:r>
            <a:r>
              <a:rPr lang="en-GB" dirty="0" err="1"/>
              <a:t>na</a:t>
            </a:r>
            <a:r>
              <a:rPr lang="en-GB" dirty="0"/>
              <a:t> </a:t>
            </a:r>
            <a:r>
              <a:rPr lang="en-GB" dirty="0" err="1"/>
              <a:t>měnových</a:t>
            </a:r>
            <a:r>
              <a:rPr lang="en-GB" dirty="0"/>
              <a:t> </a:t>
            </a:r>
            <a:r>
              <a:rPr lang="en-GB" dirty="0" err="1"/>
              <a:t>trzích</a:t>
            </a:r>
            <a:r>
              <a:rPr lang="cs-CZ" dirty="0"/>
              <a:t>.</a:t>
            </a:r>
          </a:p>
          <a:p>
            <a:pPr marL="0" lvl="0" indent="0" algn="l" rtl="0">
              <a:spcBef>
                <a:spcPts val="0"/>
              </a:spcBef>
              <a:spcAft>
                <a:spcPts val="0"/>
              </a:spcAft>
              <a:buNone/>
            </a:pPr>
            <a:endParaRPr lang="cs-CZ" dirty="0"/>
          </a:p>
          <a:p>
            <a:pPr marL="0" lvl="0" indent="0" algn="l" rtl="0">
              <a:spcBef>
                <a:spcPts val="0"/>
              </a:spcBef>
              <a:spcAft>
                <a:spcPts val="0"/>
              </a:spcAft>
              <a:buNone/>
            </a:pPr>
            <a:r>
              <a:rPr lang="cs-CZ" dirty="0"/>
              <a:t>3.Změna růstu nabídky peněz Růst nabídky peněz má velký vliv na dva předcházející faktory: úrokové míry a inflaci. Zvýšení růstu nabídky peněz vede k většímu růstu cen a tím i vyšší míře inflace a současně tato větší nabídka peněz vede k poklesu úrokových sazeb. Pokud tedy v jedné zemi dojde k relativně rychlejšímu tempu růstu nabídky peněz (a tím i zvýšení míry inflace a snížení úrokových sazeb), mělo by dojít ke znehodnocení měny této země vůči zemi s relativně nižším tempem růstu nabídky peněz. Kurz zahraniční měny vzroste, přesně jak to popisují předcházející odstavce. </a:t>
            </a:r>
          </a:p>
          <a:p>
            <a:pPr marL="0" lvl="0" indent="0" algn="l" rtl="0">
              <a:spcBef>
                <a:spcPts val="0"/>
              </a:spcBef>
              <a:spcAft>
                <a:spcPts val="0"/>
              </a:spcAft>
              <a:buNone/>
            </a:pPr>
            <a:r>
              <a:rPr lang="cs-CZ" dirty="0"/>
              <a:t>4.Změna míry růstu reálného produktu Růst reálného produktu znamená růst agregátní poptávky, což se projevuje zvýšenou spotřebou statků ze strany domácností i firem. Růst spotřeby vyvolá větší poptávku po statcích, a to jak domácích, tak zahraničních. Větší poptávka po zahraničních statcích vyvolá růst poptávky po zahraniční měně, kterou je zapotřebí k zaplacení těchto statků. Na měnových trzích dojde k růstu kurzu zahraniční měny a ke znehodnocení měny domácí, u které došlo k vyššímu růstu produktu. Tato úvaha může vést k názoru, že měna země s vyšším ekonomickým růstem znehodnocuje oproti měně země s nižším růstem či stagnující ekonomikou, jejíž měna by se takto zhodnocovala. Ve skutečnosti tento proces nepůsobí na měnu samostatně, ale současně s ním probíhají i protisměrné procesy na trhu. Pokud by došlo k oslabení měny určité země, staly by se statky této země pro zahraniční levnějšími a jejich poptávané množství by vzrostlo. Na měnových trzích by tedy vzrostla i poptávka po měně této země a došlo by k jejímu opětovnému zhodnocení. Důležitějším faktorem je však dění na trzích finančních aktiv, kde by jednoznačně došlo k růstu poptávky po aktivech země s vyšším růstem produktu (a to jak domácí, tak i zahraniční poptávky) a současně k poklesu poptávky po aktivech země s nižším růstem (investoři vždy preferují při podobné míře rizika vyšší výnosy, a ty očekávají spíše v rychleji rostoucí ekonomice). Tato větší poptávka po finančních aktivech by způsobila i větší poptávku po měně rychle rostoucí ekonomiky, která by tímto posílila. V reálném světě tak většinou převažuje tendence k relativnímu zhodnocování měn rychleji rostoucích ekonomik. </a:t>
            </a:r>
          </a:p>
          <a:p>
            <a:pPr marL="0" lvl="0" indent="0" algn="l" rtl="0">
              <a:spcBef>
                <a:spcPts val="0"/>
              </a:spcBef>
              <a:spcAft>
                <a:spcPts val="0"/>
              </a:spcAft>
              <a:buNone/>
            </a:pPr>
            <a:endParaRPr lang="cs-CZ" dirty="0"/>
          </a:p>
          <a:p>
            <a:pPr marL="0" lvl="0" indent="0" algn="l" rtl="0">
              <a:spcBef>
                <a:spcPts val="0"/>
              </a:spcBef>
              <a:spcAft>
                <a:spcPts val="0"/>
              </a:spcAft>
              <a:buNone/>
            </a:pPr>
            <a:r>
              <a:rPr lang="cs-CZ" dirty="0"/>
              <a:t>5.Očekávání budoucího vývoje měnových kurzů Všechny trhy obvykle reagují na každou informaci, která může mít vliv na budoucí vývoj cen. Čím jsou trhy dokonalejší, tím zpravidla více a rychleji reagují. Měnové trhy nejsou výjimkou a řadíme je spíše mezi dokonalé trhy, takže pokud se objeví nějaká zpráva například o možném snížení úrokových sazeb, vyšší míře očekávané inflace či data o poklesu produktu určité země, reakce obchodníků na těchto trzích bývá rychlá. V případě zmíněných zpráv by došlo k prodejům měny této země a tím k poklesu její hodnoty. Platí tedy, že pokud trhy mají nějaká očekávání ohledně budoucího oslabení či posílení nějaké měny, potom k tomuto oslabení či posílení dojde ihned. Očekávání různých ekonomických subjektů bývají různá a v čase se mění, proto jsou měnové trhy často nestálé a reakce nepřiměřené až chaotické.</a:t>
            </a:r>
          </a:p>
          <a:p>
            <a:pPr marL="0" lvl="0" indent="0" algn="l" rtl="0">
              <a:spcBef>
                <a:spcPts val="0"/>
              </a:spcBef>
              <a:spcAft>
                <a:spcPts val="0"/>
              </a:spcAft>
              <a:buNone/>
            </a:pPr>
            <a:r>
              <a:rPr lang="en-GB" dirty="0"/>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067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nesleduje absolutní hodnotu nominálního kurzu, ale pouze relativní změnu za určité období. Důležitá je teda změna kurzu. % změna kurzu je určeno rozdílem měr inflace v obou zemích za určité období</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verze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nesleduje absolutní hodnotu nominálního kurzu, ale pouze relativní změnu za určité období. Důležitá je teda změna kurzu. % změna kurzu je určeno rozdílem měr inflace v obou zemích za určité období</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3662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 dvou podobných ekonomik se však po určitém období měnové kurzy k paritě kupní síly obvykle vracejí nebo alespoň přibližují. Nedostatky absolutní verze vedly ekonomy k preferování verze relativní. </a:t>
            </a:r>
          </a:p>
          <a:p>
            <a:pPr marL="342900" lvl="0" fontAlgn="base">
              <a:spcBef>
                <a:spcPct val="20000"/>
              </a:spcBef>
              <a:spcAft>
                <a:spcPct val="0"/>
              </a:spcAft>
              <a:buClrTx/>
              <a:buSzPct val="80000"/>
              <a:buFont typeface="Arial" panose="020B0604020202020204" pitchFamily="34" charset="0"/>
              <a:buChar char="•"/>
              <a:defRPr/>
            </a:pPr>
            <a:endParaRPr lang="cs-CZ" sz="2800" b="1" kern="1200" dirty="0">
              <a:solidFill>
                <a:schemeClr val="tx1"/>
              </a:solidFill>
              <a:latin typeface="Calibri" panose="020F0502020204030204" pitchFamily="34"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sz="2800" b="1" kern="1200" dirty="0">
              <a:solidFill>
                <a:schemeClr val="tx1"/>
              </a:solidFill>
              <a:latin typeface="Calibri" panose="020F0502020204030204" pitchFamily="34" charset="0"/>
              <a:cs typeface="Calibri" panose="020F0502020204030204" pitchFamily="34" charset="0"/>
            </a:endParaRPr>
          </a:p>
          <a:p>
            <a:pPr marL="0" lvl="0" indent="0" fontAlgn="base">
              <a:spcBef>
                <a:spcPct val="20000"/>
              </a:spcBef>
              <a:spcAft>
                <a:spcPct val="0"/>
              </a:spcAft>
              <a:buClrTx/>
              <a:buSzPct val="80000"/>
              <a:buFont typeface="Wingdings" panose="05000000000000000000" pitchFamily="2" charset="2"/>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Big Mac index </a:t>
            </a:r>
          </a:p>
          <a:p>
            <a:pPr lvl="0" indent="-457200" fontAlgn="base">
              <a:spcBef>
                <a:spcPct val="20000"/>
              </a:spcBef>
              <a:spcAft>
                <a:spcPct val="0"/>
              </a:spcAft>
              <a:buClrTx/>
              <a:buSzPct val="80000"/>
              <a:buFont typeface="Wingdings" panose="05000000000000000000" pitchFamily="2" charset="2"/>
              <a:buChar char="ü"/>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 je každoročně „ověřována“ pomocí tzv. Big Mac indexu. </a:t>
            </a:r>
          </a:p>
          <a:p>
            <a:pPr lvl="0" indent="-457200" fontAlgn="base">
              <a:spcBef>
                <a:spcPct val="20000"/>
              </a:spcBef>
              <a:spcAft>
                <a:spcPct val="0"/>
              </a:spcAft>
              <a:buClrTx/>
              <a:buSzPct val="80000"/>
              <a:buFont typeface="Wingdings" panose="05000000000000000000" pitchFamily="2" charset="2"/>
              <a:buChar char="ü"/>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Ten již od roku 1986 pravidelně publikuje časopis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The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Economist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porovnává tak kupní sílu v jednotlivých zemích. Hamburger Big Mac je ideálním kandidátem na zboží, na němž lze tuto teorii snadno ověřit – „nejznámější sendvič“ je téměř identický v každé zemi a měl by tedy mít v každé zemi stejnou hodnotu. Nabízí se tak jednoduché srovnání cen v jednotlivých zemích. </a:t>
            </a:r>
          </a:p>
          <a:p>
            <a:pPr marL="342900" lvl="0" fontAlgn="base">
              <a:spcBef>
                <a:spcPct val="20000"/>
              </a:spcBef>
              <a:spcAft>
                <a:spcPct val="0"/>
              </a:spcAft>
              <a:buClrTx/>
              <a:buSzPct val="80000"/>
              <a:buFont typeface="Arial" panose="020B0604020202020204" pitchFamily="34" charset="0"/>
              <a:buChar char="•"/>
              <a:defRPr/>
            </a:pPr>
            <a:endParaRPr lang="cs-CZ" dirty="0"/>
          </a:p>
          <a:p>
            <a:pPr marL="114300" lvl="0" indent="0" fontAlgn="base">
              <a:spcBef>
                <a:spcPct val="20000"/>
              </a:spcBef>
              <a:spcAft>
                <a:spcPct val="0"/>
              </a:spcAft>
              <a:buClrTx/>
              <a:buSzPct val="80000"/>
              <a:buFont typeface="Arial" panose="020B0604020202020204" pitchFamily="34" charset="0"/>
              <a:buNone/>
              <a:defRPr/>
            </a:pPr>
            <a:r>
              <a:rPr lang="en-GB" dirty="0" err="1"/>
              <a:t>Modely</a:t>
            </a:r>
            <a:r>
              <a:rPr lang="en-GB" dirty="0"/>
              <a:t> </a:t>
            </a:r>
            <a:r>
              <a:rPr lang="en-GB" dirty="0" err="1"/>
              <a:t>zabývající</a:t>
            </a:r>
            <a:r>
              <a:rPr lang="en-GB" dirty="0"/>
              <a:t> se </a:t>
            </a:r>
            <a:r>
              <a:rPr lang="en-GB" dirty="0" err="1"/>
              <a:t>faktory</a:t>
            </a:r>
            <a:r>
              <a:rPr lang="en-GB" dirty="0"/>
              <a:t> </a:t>
            </a:r>
            <a:r>
              <a:rPr lang="en-GB" dirty="0" err="1"/>
              <a:t>ovlivňující</a:t>
            </a:r>
            <a:r>
              <a:rPr lang="en-GB" dirty="0"/>
              <a:t> </a:t>
            </a:r>
            <a:r>
              <a:rPr lang="en-GB" dirty="0" err="1"/>
              <a:t>kurz</a:t>
            </a:r>
            <a:r>
              <a:rPr lang="en-GB" dirty="0"/>
              <a:t> v </a:t>
            </a:r>
            <a:r>
              <a:rPr lang="en-GB" dirty="0" err="1"/>
              <a:t>krátkém</a:t>
            </a:r>
            <a:r>
              <a:rPr lang="en-GB" dirty="0"/>
              <a:t> </a:t>
            </a:r>
            <a:r>
              <a:rPr lang="en-GB" dirty="0" err="1"/>
              <a:t>období</a:t>
            </a:r>
            <a:r>
              <a:rPr lang="en-GB" dirty="0"/>
              <a:t> se </a:t>
            </a:r>
            <a:r>
              <a:rPr lang="en-GB" dirty="0" err="1"/>
              <a:t>zaměřují</a:t>
            </a:r>
            <a:r>
              <a:rPr lang="en-GB" dirty="0"/>
              <a:t> </a:t>
            </a:r>
            <a:r>
              <a:rPr lang="en-GB" dirty="0" err="1"/>
              <a:t>na</a:t>
            </a:r>
            <a:r>
              <a:rPr lang="en-GB" dirty="0"/>
              <a:t> </a:t>
            </a:r>
            <a:r>
              <a:rPr lang="en-GB" dirty="0" err="1"/>
              <a:t>otázky</a:t>
            </a:r>
            <a:r>
              <a:rPr lang="en-GB" dirty="0"/>
              <a:t>, </a:t>
            </a:r>
            <a:r>
              <a:rPr lang="en-GB" dirty="0" err="1"/>
              <a:t>proč</a:t>
            </a:r>
            <a:r>
              <a:rPr lang="en-GB" dirty="0"/>
              <a:t> a jak </a:t>
            </a:r>
            <a:r>
              <a:rPr lang="en-GB" dirty="0" err="1"/>
              <a:t>velké</a:t>
            </a:r>
            <a:r>
              <a:rPr lang="en-GB" dirty="0"/>
              <a:t> by </a:t>
            </a:r>
            <a:r>
              <a:rPr lang="en-GB" dirty="0" err="1"/>
              <a:t>měly</a:t>
            </a:r>
            <a:r>
              <a:rPr lang="en-GB" dirty="0"/>
              <a:t> </a:t>
            </a:r>
            <a:r>
              <a:rPr lang="en-GB" dirty="0" err="1"/>
              <a:t>být</a:t>
            </a:r>
            <a:r>
              <a:rPr lang="en-GB" dirty="0"/>
              <a:t> </a:t>
            </a:r>
            <a:r>
              <a:rPr lang="en-GB" dirty="0" err="1"/>
              <a:t>změny</a:t>
            </a:r>
            <a:r>
              <a:rPr lang="en-GB" dirty="0"/>
              <a:t> </a:t>
            </a:r>
            <a:r>
              <a:rPr lang="en-GB" dirty="0" err="1"/>
              <a:t>měnových</a:t>
            </a:r>
            <a:r>
              <a:rPr lang="en-GB" dirty="0"/>
              <a:t> </a:t>
            </a:r>
            <a:r>
              <a:rPr lang="en-GB" dirty="0" err="1"/>
              <a:t>kurzů</a:t>
            </a:r>
            <a:r>
              <a:rPr lang="en-GB" dirty="0"/>
              <a:t>, ale </a:t>
            </a:r>
            <a:r>
              <a:rPr lang="en-GB" dirty="0" err="1"/>
              <a:t>neobjasňují</a:t>
            </a:r>
            <a:r>
              <a:rPr lang="en-GB" dirty="0"/>
              <a:t>, </a:t>
            </a:r>
            <a:r>
              <a:rPr lang="en-GB" dirty="0" err="1"/>
              <a:t>jakou</a:t>
            </a:r>
            <a:r>
              <a:rPr lang="en-GB" dirty="0"/>
              <a:t> by </a:t>
            </a:r>
            <a:r>
              <a:rPr lang="en-GB" dirty="0" err="1"/>
              <a:t>měl</a:t>
            </a:r>
            <a:r>
              <a:rPr lang="en-GB" dirty="0"/>
              <a:t> </a:t>
            </a:r>
            <a:r>
              <a:rPr lang="en-GB" dirty="0" err="1"/>
              <a:t>mít</a:t>
            </a:r>
            <a:r>
              <a:rPr lang="en-GB" dirty="0"/>
              <a:t> </a:t>
            </a:r>
            <a:r>
              <a:rPr lang="en-GB" dirty="0" err="1"/>
              <a:t>měnový</a:t>
            </a:r>
            <a:r>
              <a:rPr lang="en-GB" dirty="0"/>
              <a:t> </a:t>
            </a:r>
            <a:r>
              <a:rPr lang="en-GB" dirty="0" err="1"/>
              <a:t>kurz</a:t>
            </a:r>
            <a:r>
              <a:rPr lang="en-GB" dirty="0"/>
              <a:t> </a:t>
            </a:r>
            <a:r>
              <a:rPr lang="en-GB" dirty="0" err="1"/>
              <a:t>hodnotu</a:t>
            </a:r>
            <a:r>
              <a:rPr lang="en-GB" dirty="0"/>
              <a:t>. </a:t>
            </a:r>
            <a:r>
              <a:rPr lang="en-GB" dirty="0" err="1"/>
              <a:t>Výši</a:t>
            </a:r>
            <a:r>
              <a:rPr lang="en-GB" dirty="0"/>
              <a:t> </a:t>
            </a:r>
            <a:r>
              <a:rPr lang="en-GB" dirty="0" err="1"/>
              <a:t>měnového</a:t>
            </a:r>
            <a:r>
              <a:rPr lang="en-GB" dirty="0"/>
              <a:t> </a:t>
            </a:r>
            <a:r>
              <a:rPr lang="en-GB" dirty="0" err="1"/>
              <a:t>kurzu</a:t>
            </a:r>
            <a:r>
              <a:rPr lang="en-GB" dirty="0"/>
              <a:t> </a:t>
            </a:r>
            <a:r>
              <a:rPr lang="en-GB" dirty="0" err="1"/>
              <a:t>nám</a:t>
            </a:r>
            <a:r>
              <a:rPr lang="en-GB" dirty="0"/>
              <a:t> </a:t>
            </a:r>
            <a:r>
              <a:rPr lang="en-GB" dirty="0" err="1"/>
              <a:t>pomáhají</a:t>
            </a:r>
            <a:r>
              <a:rPr lang="en-GB" dirty="0"/>
              <a:t> </a:t>
            </a:r>
            <a:r>
              <a:rPr lang="en-GB" dirty="0" err="1"/>
              <a:t>určit</a:t>
            </a:r>
            <a:r>
              <a:rPr lang="en-GB" dirty="0"/>
              <a:t> </a:t>
            </a:r>
            <a:r>
              <a:rPr lang="en-GB" dirty="0" err="1"/>
              <a:t>spíše</a:t>
            </a:r>
            <a:r>
              <a:rPr lang="en-GB" dirty="0"/>
              <a:t> </a:t>
            </a:r>
            <a:r>
              <a:rPr lang="en-GB" dirty="0" err="1"/>
              <a:t>dlouhodobější</a:t>
            </a:r>
            <a:r>
              <a:rPr lang="en-GB" dirty="0"/>
              <a:t> </a:t>
            </a:r>
            <a:r>
              <a:rPr lang="en-GB" dirty="0" err="1"/>
              <a:t>modely</a:t>
            </a:r>
            <a:r>
              <a:rPr lang="en-GB" dirty="0"/>
              <a:t>, </a:t>
            </a:r>
            <a:r>
              <a:rPr lang="en-GB" dirty="0" err="1"/>
              <a:t>jako</a:t>
            </a:r>
            <a:r>
              <a:rPr lang="en-GB" dirty="0"/>
              <a:t> je </a:t>
            </a:r>
            <a:r>
              <a:rPr lang="en-GB" dirty="0" err="1"/>
              <a:t>teorie</a:t>
            </a:r>
            <a:r>
              <a:rPr lang="en-GB" dirty="0"/>
              <a:t> parity </a:t>
            </a:r>
            <a:r>
              <a:rPr lang="en-GB" dirty="0" err="1"/>
              <a:t>kupní</a:t>
            </a:r>
            <a:r>
              <a:rPr lang="en-GB" dirty="0"/>
              <a:t> </a:t>
            </a:r>
            <a:r>
              <a:rPr lang="en-GB" dirty="0" err="1"/>
              <a:t>síly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820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 </a:t>
            </a:r>
            <a:r>
              <a:rPr lang="en-GB" dirty="0" err="1"/>
              <a:t>rozdíly</a:t>
            </a:r>
            <a:r>
              <a:rPr lang="en-GB" dirty="0"/>
              <a:t> </a:t>
            </a:r>
            <a:r>
              <a:rPr lang="en-GB" dirty="0" err="1"/>
              <a:t>ve</a:t>
            </a:r>
            <a:r>
              <a:rPr lang="en-GB" dirty="0"/>
              <a:t> </a:t>
            </a:r>
            <a:r>
              <a:rPr lang="en-GB" dirty="0" err="1"/>
              <a:t>vybavenosti</a:t>
            </a:r>
            <a:r>
              <a:rPr lang="en-GB" dirty="0"/>
              <a:t> </a:t>
            </a:r>
            <a:r>
              <a:rPr lang="en-GB" dirty="0" err="1"/>
              <a:t>jednotlivých</a:t>
            </a:r>
            <a:r>
              <a:rPr lang="en-GB" dirty="0"/>
              <a:t> </a:t>
            </a:r>
            <a:r>
              <a:rPr lang="en-GB" dirty="0" err="1"/>
              <a:t>zemí</a:t>
            </a:r>
            <a:r>
              <a:rPr lang="en-GB" dirty="0"/>
              <a:t> </a:t>
            </a:r>
            <a:r>
              <a:rPr lang="en-GB" dirty="0" err="1"/>
              <a:t>výrobními</a:t>
            </a:r>
            <a:r>
              <a:rPr lang="en-GB" dirty="0"/>
              <a:t> </a:t>
            </a:r>
            <a:r>
              <a:rPr lang="en-GB" dirty="0" err="1"/>
              <a:t>faktory</a:t>
            </a:r>
            <a:r>
              <a:rPr lang="cs-CZ" dirty="0"/>
              <a:t> – </a:t>
            </a:r>
            <a:r>
              <a:rPr lang="en-GB" dirty="0" err="1"/>
              <a:t>tj</a:t>
            </a:r>
            <a:r>
              <a:rPr lang="en-GB" dirty="0"/>
              <a:t>. </a:t>
            </a:r>
            <a:r>
              <a:rPr lang="en-GB" dirty="0" err="1"/>
              <a:t>půdou</a:t>
            </a:r>
            <a:r>
              <a:rPr lang="en-GB" dirty="0"/>
              <a:t>, </a:t>
            </a:r>
            <a:r>
              <a:rPr lang="en-GB" dirty="0" err="1"/>
              <a:t>prací</a:t>
            </a:r>
            <a:r>
              <a:rPr lang="en-GB" dirty="0"/>
              <a:t> a </a:t>
            </a:r>
            <a:r>
              <a:rPr lang="en-GB" dirty="0" err="1"/>
              <a:t>kapitálem</a:t>
            </a:r>
            <a:r>
              <a:rPr lang="en-GB" dirty="0"/>
              <a:t> </a:t>
            </a:r>
            <a:r>
              <a:rPr lang="en-GB" dirty="0" err="1"/>
              <a:t>včetně</a:t>
            </a:r>
            <a:r>
              <a:rPr lang="en-GB" dirty="0"/>
              <a:t> </a:t>
            </a:r>
            <a:r>
              <a:rPr lang="en-GB" dirty="0" err="1"/>
              <a:t>technologií</a:t>
            </a:r>
            <a:r>
              <a:rPr lang="en-GB" dirty="0"/>
              <a:t> (</a:t>
            </a:r>
            <a:r>
              <a:rPr lang="en-GB" dirty="0" err="1"/>
              <a:t>např</a:t>
            </a:r>
            <a:r>
              <a:rPr lang="en-GB" dirty="0"/>
              <a:t>. </a:t>
            </a:r>
            <a:r>
              <a:rPr lang="en-GB" dirty="0" err="1"/>
              <a:t>země</a:t>
            </a:r>
            <a:r>
              <a:rPr lang="en-GB" dirty="0"/>
              <a:t>, </a:t>
            </a:r>
            <a:r>
              <a:rPr lang="en-GB" dirty="0" err="1"/>
              <a:t>které</a:t>
            </a:r>
            <a:r>
              <a:rPr lang="en-GB" dirty="0"/>
              <a:t> </a:t>
            </a:r>
            <a:r>
              <a:rPr lang="en-GB" dirty="0" err="1"/>
              <a:t>nedisponují</a:t>
            </a:r>
            <a:r>
              <a:rPr lang="en-GB" dirty="0"/>
              <a:t> </a:t>
            </a:r>
            <a:r>
              <a:rPr lang="en-GB" dirty="0" err="1"/>
              <a:t>ropou</a:t>
            </a:r>
            <a:r>
              <a:rPr lang="en-GB" dirty="0"/>
              <a:t>, ji </a:t>
            </a:r>
            <a:r>
              <a:rPr lang="en-GB" dirty="0" err="1"/>
              <a:t>budou</a:t>
            </a:r>
            <a:r>
              <a:rPr lang="en-GB" dirty="0"/>
              <a:t> v </a:t>
            </a:r>
            <a:r>
              <a:rPr lang="en-GB" dirty="0" err="1"/>
              <a:t>rámci</a:t>
            </a:r>
            <a:r>
              <a:rPr lang="en-GB" dirty="0"/>
              <a:t> </a:t>
            </a:r>
            <a:r>
              <a:rPr lang="en-GB" dirty="0" err="1"/>
              <a:t>mezinárodního</a:t>
            </a:r>
            <a:r>
              <a:rPr lang="en-GB" dirty="0"/>
              <a:t> </a:t>
            </a:r>
            <a:r>
              <a:rPr lang="en-GB" dirty="0" err="1"/>
              <a:t>obchodu</a:t>
            </a:r>
            <a:r>
              <a:rPr lang="en-GB" dirty="0"/>
              <a:t> </a:t>
            </a:r>
            <a:r>
              <a:rPr lang="en-GB" dirty="0" err="1"/>
              <a:t>dovážet</a:t>
            </a:r>
            <a:r>
              <a:rPr lang="en-GB" dirty="0"/>
              <a:t>, </a:t>
            </a:r>
            <a:r>
              <a:rPr lang="en-GB" dirty="0" err="1"/>
              <a:t>naopak</a:t>
            </a:r>
            <a:r>
              <a:rPr lang="en-GB" dirty="0"/>
              <a:t> </a:t>
            </a:r>
            <a:r>
              <a:rPr lang="en-GB" dirty="0" err="1"/>
              <a:t>země</a:t>
            </a:r>
            <a:r>
              <a:rPr lang="en-GB" dirty="0"/>
              <a:t>, </a:t>
            </a:r>
            <a:r>
              <a:rPr lang="en-GB" dirty="0" err="1"/>
              <a:t>které</a:t>
            </a:r>
            <a:r>
              <a:rPr lang="en-GB" dirty="0"/>
              <a:t> ji </a:t>
            </a:r>
            <a:r>
              <a:rPr lang="en-GB" dirty="0" err="1"/>
              <a:t>mají</a:t>
            </a:r>
            <a:r>
              <a:rPr lang="en-GB" dirty="0"/>
              <a:t> </a:t>
            </a:r>
            <a:r>
              <a:rPr lang="en-GB" dirty="0" err="1"/>
              <a:t>nadbytek</a:t>
            </a:r>
            <a:r>
              <a:rPr lang="en-GB" dirty="0"/>
              <a:t>, ji </a:t>
            </a:r>
            <a:r>
              <a:rPr lang="en-GB" dirty="0" err="1"/>
              <a:t>budou</a:t>
            </a:r>
            <a:r>
              <a:rPr lang="en-GB" dirty="0"/>
              <a:t> </a:t>
            </a:r>
            <a:r>
              <a:rPr lang="en-GB" dirty="0" err="1"/>
              <a:t>exportovat</a:t>
            </a:r>
            <a:r>
              <a:rPr lang="en-GB" dirty="0"/>
              <a:t>).</a:t>
            </a:r>
          </a:p>
          <a:p>
            <a:pPr marL="0" lvl="0" indent="0" algn="l" rtl="0">
              <a:spcBef>
                <a:spcPts val="0"/>
              </a:spcBef>
              <a:spcAft>
                <a:spcPts val="0"/>
              </a:spcAft>
              <a:buNone/>
            </a:pPr>
            <a:r>
              <a:rPr lang="en-GB" dirty="0"/>
              <a:t> - </a:t>
            </a:r>
            <a:r>
              <a:rPr lang="en-GB" dirty="0" err="1"/>
              <a:t>klimatické</a:t>
            </a:r>
            <a:r>
              <a:rPr lang="en-GB" dirty="0"/>
              <a:t> </a:t>
            </a:r>
            <a:r>
              <a:rPr lang="en-GB" dirty="0" err="1"/>
              <a:t>podmínky</a:t>
            </a:r>
            <a:endParaRPr lang="en-GB" dirty="0"/>
          </a:p>
          <a:p>
            <a:pPr marL="0" lvl="0" indent="0" algn="l" rtl="0">
              <a:spcBef>
                <a:spcPts val="0"/>
              </a:spcBef>
              <a:spcAft>
                <a:spcPts val="0"/>
              </a:spcAft>
              <a:buNone/>
            </a:pPr>
            <a:r>
              <a:rPr lang="en-GB" dirty="0" err="1"/>
              <a:t>tento</a:t>
            </a:r>
            <a:r>
              <a:rPr lang="en-GB" dirty="0"/>
              <a:t> </a:t>
            </a:r>
            <a:r>
              <a:rPr lang="en-GB" dirty="0" err="1"/>
              <a:t>faktor</a:t>
            </a:r>
            <a:r>
              <a:rPr lang="en-GB" dirty="0"/>
              <a:t> je </a:t>
            </a:r>
            <a:r>
              <a:rPr lang="en-GB" dirty="0" err="1"/>
              <a:t>např</a:t>
            </a:r>
            <a:r>
              <a:rPr lang="en-GB" dirty="0"/>
              <a:t>. </a:t>
            </a:r>
            <a:r>
              <a:rPr lang="en-GB" dirty="0" err="1"/>
              <a:t>klíčový</a:t>
            </a:r>
            <a:r>
              <a:rPr lang="en-GB" dirty="0"/>
              <a:t> v </a:t>
            </a:r>
            <a:r>
              <a:rPr lang="en-GB" dirty="0" err="1"/>
              <a:t>zemědělství</a:t>
            </a:r>
            <a:r>
              <a:rPr lang="en-GB" dirty="0"/>
              <a:t> (</a:t>
            </a:r>
            <a:r>
              <a:rPr lang="en-GB" dirty="0" err="1"/>
              <a:t>např</a:t>
            </a:r>
            <a:r>
              <a:rPr lang="en-GB" dirty="0"/>
              <a:t>. v </a:t>
            </a:r>
            <a:r>
              <a:rPr lang="en-GB" dirty="0" err="1"/>
              <a:t>České</a:t>
            </a:r>
            <a:r>
              <a:rPr lang="en-GB" dirty="0"/>
              <a:t> </a:t>
            </a:r>
            <a:r>
              <a:rPr lang="en-GB" dirty="0" err="1"/>
              <a:t>republice</a:t>
            </a:r>
            <a:r>
              <a:rPr lang="en-GB" dirty="0"/>
              <a:t> </a:t>
            </a:r>
            <a:r>
              <a:rPr lang="en-GB" dirty="0" err="1"/>
              <a:t>nejsme</a:t>
            </a:r>
            <a:r>
              <a:rPr lang="en-GB" dirty="0"/>
              <a:t> </a:t>
            </a:r>
            <a:r>
              <a:rPr lang="en-GB" dirty="0" err="1"/>
              <a:t>schopni</a:t>
            </a:r>
            <a:r>
              <a:rPr lang="en-GB" dirty="0"/>
              <a:t> </a:t>
            </a:r>
            <a:r>
              <a:rPr lang="en-GB" dirty="0" err="1"/>
              <a:t>vypěstovat</a:t>
            </a:r>
            <a:r>
              <a:rPr lang="en-GB" dirty="0"/>
              <a:t> </a:t>
            </a:r>
            <a:r>
              <a:rPr lang="en-GB" dirty="0" err="1"/>
              <a:t>tropické</a:t>
            </a:r>
            <a:r>
              <a:rPr lang="en-GB" dirty="0"/>
              <a:t> </a:t>
            </a:r>
            <a:r>
              <a:rPr lang="en-GB" dirty="0" err="1"/>
              <a:t>plodiny</a:t>
            </a:r>
            <a:r>
              <a:rPr lang="en-GB" dirty="0"/>
              <a:t>, a </a:t>
            </a:r>
            <a:r>
              <a:rPr lang="en-GB" dirty="0" err="1"/>
              <a:t>pokud</a:t>
            </a:r>
            <a:r>
              <a:rPr lang="en-GB" dirty="0"/>
              <a:t> </a:t>
            </a:r>
            <a:r>
              <a:rPr lang="en-GB" dirty="0" err="1"/>
              <a:t>ano</a:t>
            </a:r>
            <a:r>
              <a:rPr lang="en-GB" dirty="0"/>
              <a:t>, </a:t>
            </a:r>
            <a:r>
              <a:rPr lang="en-GB" dirty="0" err="1"/>
              <a:t>tak</a:t>
            </a:r>
            <a:r>
              <a:rPr lang="en-GB" dirty="0"/>
              <a:t> za </a:t>
            </a:r>
            <a:r>
              <a:rPr lang="en-GB" dirty="0" err="1"/>
              <a:t>vysokých</a:t>
            </a:r>
            <a:r>
              <a:rPr lang="en-GB" dirty="0"/>
              <a:t> </a:t>
            </a:r>
            <a:r>
              <a:rPr lang="en-GB" dirty="0" err="1"/>
              <a:t>nákladů</a:t>
            </a:r>
            <a:r>
              <a:rPr lang="en-GB" dirty="0"/>
              <a:t> a s </a:t>
            </a:r>
            <a:r>
              <a:rPr lang="en-GB" dirty="0" err="1"/>
              <a:t>výslednou</a:t>
            </a:r>
            <a:r>
              <a:rPr lang="en-GB" dirty="0"/>
              <a:t> </a:t>
            </a:r>
            <a:r>
              <a:rPr lang="en-GB" dirty="0" err="1"/>
              <a:t>nevalnou</a:t>
            </a:r>
            <a:r>
              <a:rPr lang="en-GB" dirty="0"/>
              <a:t> </a:t>
            </a:r>
            <a:r>
              <a:rPr lang="en-GB" dirty="0" err="1"/>
              <a:t>chutí</a:t>
            </a:r>
            <a:r>
              <a:rPr lang="en-GB" dirty="0"/>
              <a:t>, proto </a:t>
            </a:r>
            <a:r>
              <a:rPr lang="en-GB" dirty="0" err="1"/>
              <a:t>tyto</a:t>
            </a:r>
            <a:r>
              <a:rPr lang="en-GB" dirty="0"/>
              <a:t> </a:t>
            </a:r>
            <a:r>
              <a:rPr lang="en-GB" dirty="0" err="1"/>
              <a:t>plodiny</a:t>
            </a:r>
            <a:r>
              <a:rPr lang="en-GB" dirty="0"/>
              <a:t> </a:t>
            </a:r>
            <a:r>
              <a:rPr lang="en-GB" dirty="0" err="1"/>
              <a:t>dovážíme</a:t>
            </a:r>
            <a:r>
              <a:rPr lang="en-GB" dirty="0"/>
              <a:t> ze </a:t>
            </a:r>
            <a:r>
              <a:rPr lang="en-GB" dirty="0" err="1"/>
              <a:t>zahraničí</a:t>
            </a:r>
            <a:r>
              <a:rPr lang="en-GB" dirty="0"/>
              <a: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dirty="0">
                <a:latin typeface="Calibri" panose="020F0502020204030204" pitchFamily="34" charset="0"/>
                <a:ea typeface="Consolas" panose="020B0609020204030204" pitchFamily="49" charset="0"/>
                <a:cs typeface="Calibri" panose="020F0502020204030204" pitchFamily="34" charset="0"/>
              </a:rPr>
              <a:t>Existenci absolutních výhod můžeme dokumentovat pomocí tab. 14.1, ve které je znázorněna modelová situace dvou zemí, Číny a Japonska. Předpokládejme, že obě země vyrábějí pouze dva druhy zboží – textilní zboží a počítače. Produktivita je měřena počtem jednotek (kusů) produkce za hodinu práce.</a:t>
            </a:r>
          </a:p>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absolutních výhod </a:t>
            </a:r>
            <a:r>
              <a:rPr lang="cs-CZ" sz="2800" dirty="0"/>
              <a:t>– tato teorie „otce“ moderní ekonomie Adama Smithe říká, že pokud daná ekonomika je schopna produkovat daný výrobek (např. počítač) oproti jiným zemím s nejnižšími výrobními náklady, potom má tzv. absolutní výhodu. </a:t>
            </a:r>
          </a:p>
          <a:p>
            <a:pPr lvl="1" indent="-457200">
              <a:spcBef>
                <a:spcPts val="1200"/>
              </a:spcBef>
              <a:buClr>
                <a:srgbClr val="C00000"/>
              </a:buClr>
            </a:pPr>
            <a:r>
              <a:rPr lang="cs-CZ" sz="2400" dirty="0"/>
              <a:t>Pak má smysl se specializovat na výrobu tohoto statku a ostatní statky, kde tuto absolutní výhodu daná země nemá, dovážet ze zahraničí. </a:t>
            </a:r>
          </a:p>
          <a:p>
            <a:pPr lvl="1" indent="-457200">
              <a:spcBef>
                <a:spcPts val="1200"/>
              </a:spcBef>
              <a:buClr>
                <a:srgbClr val="C00000"/>
              </a:buClr>
            </a:pPr>
            <a:r>
              <a:rPr lang="cs-CZ" sz="2400" dirty="0"/>
              <a:t>Je tedy pro všechny zúčastněné země výhodnější, aby se soustředily na výrobu těch statků, kde mají tuto absolutní výhodu - jinými slovy řečeno, touto specializací, kdy nevyrábějí dané země všechny výrobky samy, dosahují vyšší úrovně blahobytu, než pokud by se snažily vyrobit všechny výrobky ve vlastní režii. </a:t>
            </a:r>
            <a:endParaRPr lang="cs-CZ" altLang="cs-CZ" sz="1600" dirty="0">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en-GB" dirty="0"/>
              <a:t>To, </a:t>
            </a:r>
            <a:r>
              <a:rPr lang="en-GB" dirty="0" err="1"/>
              <a:t>že</a:t>
            </a:r>
            <a:r>
              <a:rPr lang="en-GB" dirty="0"/>
              <a:t> je </a:t>
            </a:r>
            <a:r>
              <a:rPr lang="en-GB" dirty="0" err="1"/>
              <a:t>národní</a:t>
            </a:r>
            <a:r>
              <a:rPr lang="en-GB" dirty="0"/>
              <a:t> </a:t>
            </a:r>
            <a:r>
              <a:rPr lang="en-GB" dirty="0" err="1"/>
              <a:t>měna</a:t>
            </a:r>
            <a:r>
              <a:rPr lang="en-GB" dirty="0"/>
              <a:t> </a:t>
            </a:r>
            <a:r>
              <a:rPr lang="en-GB" dirty="0" err="1"/>
              <a:t>přijímána</a:t>
            </a:r>
            <a:r>
              <a:rPr lang="en-GB" dirty="0"/>
              <a:t> </a:t>
            </a:r>
            <a:r>
              <a:rPr lang="en-GB" dirty="0" err="1"/>
              <a:t>při</a:t>
            </a:r>
            <a:r>
              <a:rPr lang="en-GB" dirty="0"/>
              <a:t> </a:t>
            </a:r>
            <a:r>
              <a:rPr lang="en-GB" dirty="0" err="1"/>
              <a:t>všech</a:t>
            </a:r>
            <a:r>
              <a:rPr lang="en-GB" dirty="0"/>
              <a:t> </a:t>
            </a:r>
            <a:r>
              <a:rPr lang="en-GB" dirty="0" err="1"/>
              <a:t>platbách</a:t>
            </a:r>
            <a:r>
              <a:rPr lang="en-GB" dirty="0"/>
              <a:t>, je </a:t>
            </a:r>
            <a:r>
              <a:rPr lang="en-GB" dirty="0" err="1"/>
              <a:t>stanoveno</a:t>
            </a:r>
            <a:r>
              <a:rPr lang="en-GB" dirty="0"/>
              <a:t> </a:t>
            </a:r>
            <a:r>
              <a:rPr lang="en-GB" dirty="0" err="1"/>
              <a:t>zákonem</a:t>
            </a:r>
            <a:r>
              <a:rPr lang="en-GB" dirty="0"/>
              <a:t> </a:t>
            </a:r>
            <a:r>
              <a:rPr lang="en-GB" dirty="0" err="1"/>
              <a:t>daného</a:t>
            </a:r>
            <a:r>
              <a:rPr lang="en-GB" dirty="0"/>
              <a:t> </a:t>
            </a:r>
            <a:r>
              <a:rPr lang="en-GB" dirty="0" err="1"/>
              <a:t>státu</a:t>
            </a:r>
            <a:r>
              <a:rPr lang="en-GB" dirty="0"/>
              <a:t>.</a:t>
            </a:r>
          </a:p>
          <a:p>
            <a:pPr marL="0" lvl="0" indent="0" algn="l" rtl="0">
              <a:spcBef>
                <a:spcPts val="0"/>
              </a:spcBef>
              <a:spcAft>
                <a:spcPts val="0"/>
              </a:spcAft>
              <a:buNone/>
            </a:pPr>
            <a:r>
              <a:rPr lang="en-GB" dirty="0" err="1"/>
              <a:t>Pokud</a:t>
            </a:r>
            <a:r>
              <a:rPr lang="en-GB" dirty="0"/>
              <a:t> </a:t>
            </a:r>
            <a:r>
              <a:rPr lang="en-GB" dirty="0" err="1"/>
              <a:t>zvolíme</a:t>
            </a:r>
            <a:r>
              <a:rPr lang="en-GB" dirty="0"/>
              <a:t> </a:t>
            </a:r>
            <a:r>
              <a:rPr lang="en-GB" dirty="0" err="1"/>
              <a:t>platbu</a:t>
            </a:r>
            <a:r>
              <a:rPr lang="en-GB" dirty="0"/>
              <a:t> </a:t>
            </a:r>
            <a:r>
              <a:rPr lang="en-GB" dirty="0" err="1"/>
              <a:t>zahraniční</a:t>
            </a:r>
            <a:r>
              <a:rPr lang="en-GB" dirty="0"/>
              <a:t> </a:t>
            </a:r>
            <a:r>
              <a:rPr lang="en-GB" dirty="0" err="1"/>
              <a:t>měnou</a:t>
            </a:r>
            <a:r>
              <a:rPr lang="en-GB" dirty="0"/>
              <a:t> (</a:t>
            </a:r>
            <a:r>
              <a:rPr lang="en-GB" dirty="0" err="1"/>
              <a:t>což</a:t>
            </a:r>
            <a:r>
              <a:rPr lang="en-GB" dirty="0"/>
              <a:t> </a:t>
            </a:r>
            <a:r>
              <a:rPr lang="en-GB" dirty="0" err="1"/>
              <a:t>bývá</a:t>
            </a:r>
            <a:r>
              <a:rPr lang="en-GB" dirty="0"/>
              <a:t> </a:t>
            </a:r>
            <a:r>
              <a:rPr lang="en-GB" dirty="0" err="1"/>
              <a:t>zpravidla</a:t>
            </a:r>
            <a:r>
              <a:rPr lang="en-GB" dirty="0"/>
              <a:t> </a:t>
            </a:r>
            <a:r>
              <a:rPr lang="en-GB" dirty="0" err="1"/>
              <a:t>výhodnější</a:t>
            </a:r>
            <a:r>
              <a:rPr lang="en-GB" dirty="0"/>
              <a:t>), </a:t>
            </a:r>
            <a:r>
              <a:rPr lang="en-GB" dirty="0" err="1"/>
              <a:t>tak</a:t>
            </a:r>
            <a:r>
              <a:rPr lang="en-GB" dirty="0"/>
              <a:t> </a:t>
            </a:r>
            <a:r>
              <a:rPr lang="en-GB" dirty="0" err="1"/>
              <a:t>zahraniční</a:t>
            </a:r>
            <a:r>
              <a:rPr lang="en-GB" dirty="0"/>
              <a:t> </a:t>
            </a:r>
            <a:r>
              <a:rPr lang="en-GB" dirty="0" err="1"/>
              <a:t>měnu</a:t>
            </a:r>
            <a:r>
              <a:rPr lang="en-GB" dirty="0"/>
              <a:t> za </a:t>
            </a:r>
            <a:r>
              <a:rPr lang="en-GB" dirty="0" err="1"/>
              <a:t>nás</a:t>
            </a:r>
            <a:r>
              <a:rPr lang="en-GB" dirty="0"/>
              <a:t> </a:t>
            </a:r>
            <a:r>
              <a:rPr lang="en-GB" dirty="0" err="1"/>
              <a:t>nakoupí</a:t>
            </a:r>
            <a:r>
              <a:rPr lang="en-GB" dirty="0"/>
              <a:t> </a:t>
            </a:r>
            <a:r>
              <a:rPr lang="en-GB" dirty="0" err="1"/>
              <a:t>banka</a:t>
            </a:r>
            <a:r>
              <a:rPr lang="en-GB" dirty="0"/>
              <a:t> </a:t>
            </a:r>
            <a:r>
              <a:rPr lang="en-GB" dirty="0" err="1"/>
              <a:t>či</a:t>
            </a:r>
            <a:r>
              <a:rPr lang="en-GB" dirty="0"/>
              <a:t> </a:t>
            </a:r>
            <a:r>
              <a:rPr lang="en-GB" dirty="0" err="1"/>
              <a:t>zprostředkovatel</a:t>
            </a:r>
            <a:r>
              <a:rPr lang="en-GB" dirty="0"/>
              <a:t> </a:t>
            </a:r>
            <a:r>
              <a:rPr lang="en-GB" dirty="0" err="1"/>
              <a:t>této</a:t>
            </a:r>
            <a:r>
              <a:rPr lang="en-GB" dirty="0"/>
              <a:t> </a:t>
            </a:r>
            <a:r>
              <a:rPr lang="en-GB" dirty="0" err="1"/>
              <a:t>transakce</a:t>
            </a:r>
            <a:r>
              <a:rPr lang="en-GB" dirty="0"/>
              <a:t>.</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err="1"/>
              <a:t>Měnové</a:t>
            </a:r>
            <a:r>
              <a:rPr lang="en-GB" dirty="0"/>
              <a:t> </a:t>
            </a:r>
            <a:r>
              <a:rPr lang="en-GB" dirty="0" err="1"/>
              <a:t>trhy</a:t>
            </a:r>
            <a:r>
              <a:rPr lang="en-GB" dirty="0"/>
              <a:t> </a:t>
            </a:r>
            <a:r>
              <a:rPr lang="en-GB" dirty="0" err="1"/>
              <a:t>zpravidla</a:t>
            </a:r>
            <a:r>
              <a:rPr lang="en-GB" dirty="0"/>
              <a:t> </a:t>
            </a:r>
            <a:r>
              <a:rPr lang="en-GB" dirty="0" err="1"/>
              <a:t>členíme</a:t>
            </a:r>
            <a:r>
              <a:rPr lang="en-GB" dirty="0"/>
              <a:t> </a:t>
            </a:r>
            <a:r>
              <a:rPr lang="en-GB" dirty="0" err="1"/>
              <a:t>na</a:t>
            </a:r>
            <a:r>
              <a:rPr lang="en-GB" dirty="0"/>
              <a:t> </a:t>
            </a:r>
            <a:r>
              <a:rPr lang="en-GB" dirty="0" err="1"/>
              <a:t>trh</a:t>
            </a:r>
            <a:r>
              <a:rPr lang="en-GB" dirty="0"/>
              <a:t> </a:t>
            </a:r>
            <a:r>
              <a:rPr lang="en-GB" dirty="0" err="1"/>
              <a:t>valut</a:t>
            </a:r>
            <a:r>
              <a:rPr lang="en-GB" dirty="0"/>
              <a:t> – </a:t>
            </a:r>
            <a:r>
              <a:rPr lang="en-GB" dirty="0" err="1"/>
              <a:t>tj</a:t>
            </a:r>
            <a:r>
              <a:rPr lang="en-GB" dirty="0"/>
              <a:t>. </a:t>
            </a:r>
            <a:r>
              <a:rPr lang="en-GB" dirty="0" err="1"/>
              <a:t>trh</a:t>
            </a:r>
            <a:r>
              <a:rPr lang="en-GB" dirty="0"/>
              <a:t> s </a:t>
            </a:r>
            <a:r>
              <a:rPr lang="en-GB" dirty="0" err="1"/>
              <a:t>papírovými</a:t>
            </a:r>
            <a:r>
              <a:rPr lang="en-GB" dirty="0"/>
              <a:t> </a:t>
            </a:r>
            <a:r>
              <a:rPr lang="en-GB" dirty="0" err="1"/>
              <a:t>bankovkami</a:t>
            </a:r>
            <a:r>
              <a:rPr lang="en-GB" dirty="0"/>
              <a:t> a </a:t>
            </a:r>
            <a:r>
              <a:rPr lang="en-GB" dirty="0" err="1"/>
              <a:t>mincemi</a:t>
            </a:r>
            <a:r>
              <a:rPr lang="en-GB" dirty="0"/>
              <a:t>, </a:t>
            </a:r>
            <a:r>
              <a:rPr lang="en-GB" dirty="0" err="1"/>
              <a:t>kterého</a:t>
            </a:r>
            <a:r>
              <a:rPr lang="en-GB" dirty="0"/>
              <a:t> se </a:t>
            </a:r>
            <a:r>
              <a:rPr lang="en-GB" dirty="0" err="1"/>
              <a:t>účastní</a:t>
            </a:r>
            <a:r>
              <a:rPr lang="en-GB" dirty="0"/>
              <a:t> </a:t>
            </a:r>
            <a:r>
              <a:rPr lang="en-GB" dirty="0" err="1"/>
              <a:t>především</a:t>
            </a:r>
            <a:r>
              <a:rPr lang="en-GB" dirty="0"/>
              <a:t> </a:t>
            </a:r>
            <a:r>
              <a:rPr lang="en-GB" dirty="0" err="1"/>
              <a:t>občané</a:t>
            </a:r>
            <a:r>
              <a:rPr lang="en-GB" dirty="0"/>
              <a:t> a </a:t>
            </a:r>
            <a:r>
              <a:rPr lang="en-GB" dirty="0" err="1"/>
              <a:t>který</a:t>
            </a:r>
            <a:r>
              <a:rPr lang="en-GB" dirty="0"/>
              <a:t> se </a:t>
            </a:r>
            <a:r>
              <a:rPr lang="en-GB" dirty="0" err="1"/>
              <a:t>odehrává</a:t>
            </a:r>
            <a:r>
              <a:rPr lang="en-GB" dirty="0"/>
              <a:t> </a:t>
            </a:r>
            <a:r>
              <a:rPr lang="en-GB" dirty="0" err="1"/>
              <a:t>ve</a:t>
            </a:r>
            <a:r>
              <a:rPr lang="en-GB" dirty="0"/>
              <a:t> </a:t>
            </a:r>
            <a:r>
              <a:rPr lang="en-GB" dirty="0" err="1"/>
              <a:t>směnárnách</a:t>
            </a:r>
            <a:r>
              <a:rPr lang="en-GB" dirty="0"/>
              <a:t> </a:t>
            </a:r>
            <a:r>
              <a:rPr lang="en-GB" dirty="0" err="1"/>
              <a:t>či</a:t>
            </a:r>
            <a:r>
              <a:rPr lang="en-GB" dirty="0"/>
              <a:t> </a:t>
            </a:r>
            <a:r>
              <a:rPr lang="en-GB" dirty="0" err="1"/>
              <a:t>pobočkách</a:t>
            </a:r>
            <a:r>
              <a:rPr lang="en-GB" dirty="0"/>
              <a:t> bank – a </a:t>
            </a:r>
            <a:r>
              <a:rPr lang="en-GB" dirty="0" err="1"/>
              <a:t>trh</a:t>
            </a:r>
            <a:r>
              <a:rPr lang="en-GB" dirty="0"/>
              <a:t> </a:t>
            </a:r>
            <a:r>
              <a:rPr lang="en-GB" dirty="0" err="1"/>
              <a:t>deviz</a:t>
            </a:r>
            <a:r>
              <a:rPr lang="en-GB" dirty="0"/>
              <a:t> – </a:t>
            </a:r>
            <a:r>
              <a:rPr lang="en-GB" dirty="0" err="1"/>
              <a:t>tj</a:t>
            </a:r>
            <a:r>
              <a:rPr lang="en-GB" dirty="0"/>
              <a:t>. </a:t>
            </a:r>
            <a:r>
              <a:rPr lang="en-GB" dirty="0" err="1"/>
              <a:t>trh</a:t>
            </a:r>
            <a:r>
              <a:rPr lang="en-GB" dirty="0"/>
              <a:t> </a:t>
            </a:r>
            <a:r>
              <a:rPr lang="en-GB" dirty="0" err="1"/>
              <a:t>měn</a:t>
            </a:r>
            <a:r>
              <a:rPr lang="en-GB" dirty="0"/>
              <a:t> v </a:t>
            </a:r>
            <a:r>
              <a:rPr lang="en-GB" dirty="0" err="1"/>
              <a:t>jejich</a:t>
            </a:r>
            <a:r>
              <a:rPr lang="en-GB" dirty="0"/>
              <a:t> </a:t>
            </a:r>
            <a:r>
              <a:rPr lang="en-GB" dirty="0" err="1"/>
              <a:t>bezhotovostní</a:t>
            </a:r>
            <a:r>
              <a:rPr lang="en-GB" dirty="0"/>
              <a:t> (</a:t>
            </a:r>
            <a:r>
              <a:rPr lang="en-GB" dirty="0" err="1"/>
              <a:t>dematerializované</a:t>
            </a:r>
            <a:r>
              <a:rPr lang="en-GB" dirty="0"/>
              <a:t>) </a:t>
            </a:r>
            <a:r>
              <a:rPr lang="en-GB" dirty="0" err="1"/>
              <a:t>podobě</a:t>
            </a:r>
            <a:r>
              <a:rPr lang="en-GB" dirty="0"/>
              <a:t> (</a:t>
            </a:r>
            <a:r>
              <a:rPr lang="en-GB" dirty="0" err="1"/>
              <a:t>tj</a:t>
            </a:r>
            <a:r>
              <a:rPr lang="en-GB" dirty="0"/>
              <a:t>. </a:t>
            </a:r>
            <a:r>
              <a:rPr lang="en-GB" dirty="0" err="1"/>
              <a:t>například</a:t>
            </a:r>
            <a:r>
              <a:rPr lang="en-GB" dirty="0"/>
              <a:t> </a:t>
            </a:r>
            <a:r>
              <a:rPr lang="en-GB" dirty="0" err="1"/>
              <a:t>transakce</a:t>
            </a:r>
            <a:r>
              <a:rPr lang="en-GB" dirty="0"/>
              <a:t> </a:t>
            </a:r>
            <a:r>
              <a:rPr lang="en-GB" dirty="0" err="1"/>
              <a:t>platební</a:t>
            </a:r>
            <a:r>
              <a:rPr lang="en-GB" dirty="0"/>
              <a:t> </a:t>
            </a:r>
            <a:r>
              <a:rPr lang="en-GB" dirty="0" err="1"/>
              <a:t>kartou</a:t>
            </a:r>
            <a:r>
              <a:rPr lang="en-GB" dirty="0"/>
              <a:t> v </a:t>
            </a:r>
            <a:r>
              <a:rPr lang="en-GB" dirty="0" err="1"/>
              <a:t>zahraničí</a:t>
            </a:r>
            <a:r>
              <a:rPr lang="en-GB" dirty="0"/>
              <a:t> </a:t>
            </a:r>
            <a:r>
              <a:rPr lang="en-GB" dirty="0" err="1"/>
              <a:t>nebo</a:t>
            </a:r>
            <a:r>
              <a:rPr lang="en-GB" dirty="0"/>
              <a:t> v </a:t>
            </a:r>
            <a:r>
              <a:rPr lang="en-GB" dirty="0" err="1"/>
              <a:t>zahraničním</a:t>
            </a:r>
            <a:r>
              <a:rPr lang="en-GB" dirty="0"/>
              <a:t> e-</a:t>
            </a:r>
            <a:r>
              <a:rPr lang="en-GB" dirty="0" err="1"/>
              <a:t>shopu</a:t>
            </a:r>
            <a:r>
              <a:rPr lang="en-GB" dirty="0"/>
              <a:t>, </a:t>
            </a:r>
            <a:r>
              <a:rPr lang="en-GB" dirty="0" err="1"/>
              <a:t>převody</a:t>
            </a:r>
            <a:r>
              <a:rPr lang="en-GB" dirty="0"/>
              <a:t> </a:t>
            </a:r>
            <a:r>
              <a:rPr lang="en-GB" dirty="0" err="1"/>
              <a:t>mezi</a:t>
            </a:r>
            <a:r>
              <a:rPr lang="en-GB" dirty="0"/>
              <a:t> </a:t>
            </a:r>
            <a:r>
              <a:rPr lang="en-GB" dirty="0" err="1"/>
              <a:t>bankovními</a:t>
            </a:r>
            <a:r>
              <a:rPr lang="en-GB" dirty="0"/>
              <a:t> </a:t>
            </a:r>
            <a:r>
              <a:rPr lang="en-GB" dirty="0" err="1"/>
              <a:t>účty</a:t>
            </a:r>
            <a:r>
              <a:rPr lang="en-GB" dirty="0"/>
              <a:t>, </a:t>
            </a:r>
            <a:r>
              <a:rPr lang="en-GB" dirty="0" err="1"/>
              <a:t>čerpání</a:t>
            </a:r>
            <a:r>
              <a:rPr lang="en-GB" dirty="0"/>
              <a:t> </a:t>
            </a:r>
            <a:r>
              <a:rPr lang="en-GB" dirty="0" err="1"/>
              <a:t>či</a:t>
            </a:r>
            <a:r>
              <a:rPr lang="en-GB" dirty="0"/>
              <a:t> </a:t>
            </a:r>
            <a:r>
              <a:rPr lang="en-GB" dirty="0" err="1"/>
              <a:t>splácení</a:t>
            </a:r>
            <a:r>
              <a:rPr lang="en-GB" dirty="0"/>
              <a:t> </a:t>
            </a:r>
            <a:r>
              <a:rPr lang="en-GB" dirty="0" err="1"/>
              <a:t>úvěrů</a:t>
            </a:r>
            <a:r>
              <a:rPr lang="en-GB" dirty="0"/>
              <a:t>, </a:t>
            </a:r>
            <a:r>
              <a:rPr lang="en-GB" dirty="0" err="1"/>
              <a:t>nákup</a:t>
            </a:r>
            <a:r>
              <a:rPr lang="en-GB" dirty="0"/>
              <a:t> </a:t>
            </a:r>
            <a:r>
              <a:rPr lang="en-GB" dirty="0" err="1"/>
              <a:t>zahraničních</a:t>
            </a:r>
            <a:r>
              <a:rPr lang="en-GB" dirty="0"/>
              <a:t> </a:t>
            </a:r>
            <a:r>
              <a:rPr lang="en-GB" dirty="0" err="1"/>
              <a:t>cenných</a:t>
            </a:r>
            <a:r>
              <a:rPr lang="en-GB" dirty="0"/>
              <a:t> </a:t>
            </a:r>
            <a:r>
              <a:rPr lang="en-GB" dirty="0" err="1"/>
              <a:t>papírů</a:t>
            </a:r>
            <a:r>
              <a:rPr lang="en-GB" dirty="0"/>
              <a:t> </a:t>
            </a:r>
            <a:r>
              <a:rPr lang="en-GB" dirty="0" err="1"/>
              <a:t>atd</a:t>
            </a:r>
            <a:r>
              <a:rPr lang="en-GB" dirty="0"/>
              <a:t>.). </a:t>
            </a:r>
            <a:r>
              <a:rPr lang="en-GB" dirty="0" err="1"/>
              <a:t>Hlavními</a:t>
            </a:r>
            <a:r>
              <a:rPr lang="en-GB" dirty="0"/>
              <a:t> </a:t>
            </a:r>
            <a:r>
              <a:rPr lang="en-GB" dirty="0" err="1"/>
              <a:t>účastníky</a:t>
            </a:r>
            <a:r>
              <a:rPr lang="en-GB" dirty="0"/>
              <a:t> </a:t>
            </a:r>
            <a:r>
              <a:rPr lang="en-GB" dirty="0" err="1"/>
              <a:t>devizového</a:t>
            </a:r>
            <a:r>
              <a:rPr lang="en-GB" dirty="0"/>
              <a:t> </a:t>
            </a:r>
            <a:r>
              <a:rPr lang="en-GB" dirty="0" err="1"/>
              <a:t>trhu</a:t>
            </a:r>
            <a:r>
              <a:rPr lang="en-GB" dirty="0"/>
              <a:t> </a:t>
            </a:r>
            <a:r>
              <a:rPr lang="en-GB" dirty="0" err="1"/>
              <a:t>jsou</a:t>
            </a:r>
            <a:r>
              <a:rPr lang="en-GB" dirty="0"/>
              <a:t> </a:t>
            </a:r>
            <a:r>
              <a:rPr lang="en-GB" dirty="0" err="1"/>
              <a:t>hlavně</a:t>
            </a:r>
            <a:r>
              <a:rPr lang="en-GB" dirty="0"/>
              <a:t> </a:t>
            </a:r>
            <a:r>
              <a:rPr lang="en-GB" dirty="0" err="1"/>
              <a:t>banky</a:t>
            </a:r>
            <a:r>
              <a:rPr lang="en-GB" dirty="0"/>
              <a:t> a </a:t>
            </a:r>
            <a:r>
              <a:rPr lang="en-GB" dirty="0" err="1"/>
              <a:t>podniky</a:t>
            </a:r>
            <a:r>
              <a:rPr lang="en-GB" dirty="0"/>
              <a:t>. </a:t>
            </a:r>
            <a:r>
              <a:rPr lang="en-GB" dirty="0" err="1"/>
              <a:t>Devizový</a:t>
            </a:r>
            <a:r>
              <a:rPr lang="en-GB" dirty="0"/>
              <a:t> </a:t>
            </a:r>
            <a:r>
              <a:rPr lang="en-GB" dirty="0" err="1"/>
              <a:t>trh</a:t>
            </a:r>
            <a:r>
              <a:rPr lang="en-GB" dirty="0"/>
              <a:t> je </a:t>
            </a:r>
            <a:r>
              <a:rPr lang="en-GB" dirty="0" err="1"/>
              <a:t>několikanásobně</a:t>
            </a:r>
            <a:r>
              <a:rPr lang="en-GB" dirty="0"/>
              <a:t> </a:t>
            </a:r>
            <a:r>
              <a:rPr lang="en-GB" dirty="0" err="1"/>
              <a:t>větší</a:t>
            </a:r>
            <a:r>
              <a:rPr lang="en-GB" dirty="0"/>
              <a:t> </a:t>
            </a:r>
            <a:r>
              <a:rPr lang="en-GB" dirty="0" err="1"/>
              <a:t>než</a:t>
            </a:r>
            <a:r>
              <a:rPr lang="en-GB" dirty="0"/>
              <a:t> </a:t>
            </a:r>
            <a:r>
              <a:rPr lang="en-GB" dirty="0" err="1"/>
              <a:t>valutový</a:t>
            </a:r>
            <a:r>
              <a:rPr lang="en-GB" dirty="0"/>
              <a:t> </a:t>
            </a:r>
            <a:r>
              <a:rPr lang="en-GB" dirty="0" err="1"/>
              <a:t>trh</a:t>
            </a:r>
            <a:r>
              <a:rPr lang="en-GB" dirty="0"/>
              <a:t> a </a:t>
            </a:r>
            <a:r>
              <a:rPr lang="en-GB" dirty="0" err="1"/>
              <a:t>transakce</a:t>
            </a:r>
            <a:r>
              <a:rPr lang="en-GB" dirty="0"/>
              <a:t> se </a:t>
            </a:r>
            <a:r>
              <a:rPr lang="en-GB" dirty="0" err="1"/>
              <a:t>odehrávají</a:t>
            </a:r>
            <a:r>
              <a:rPr lang="en-GB" dirty="0"/>
              <a:t> </a:t>
            </a:r>
            <a:r>
              <a:rPr lang="en-GB" dirty="0" err="1"/>
              <a:t>elektronicky</a:t>
            </a:r>
            <a:r>
              <a:rPr lang="en-GB" dirty="0"/>
              <a:t>.</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err="1"/>
              <a:t>Jsou</a:t>
            </a:r>
            <a:r>
              <a:rPr lang="en-GB" dirty="0"/>
              <a:t> </a:t>
            </a:r>
            <a:r>
              <a:rPr lang="en-GB" dirty="0" err="1"/>
              <a:t>na</a:t>
            </a:r>
            <a:r>
              <a:rPr lang="en-GB" dirty="0"/>
              <a:t> </a:t>
            </a:r>
            <a:r>
              <a:rPr lang="en-GB" dirty="0" err="1"/>
              <a:t>něm</a:t>
            </a:r>
            <a:r>
              <a:rPr lang="en-GB" dirty="0"/>
              <a:t> </a:t>
            </a:r>
            <a:r>
              <a:rPr lang="en-GB" dirty="0" err="1"/>
              <a:t>směňovány</a:t>
            </a:r>
            <a:r>
              <a:rPr lang="en-GB" dirty="0"/>
              <a:t> </a:t>
            </a:r>
            <a:r>
              <a:rPr lang="en-GB" dirty="0" err="1"/>
              <a:t>peníze</a:t>
            </a:r>
            <a:r>
              <a:rPr lang="en-GB" dirty="0"/>
              <a:t> za </a:t>
            </a:r>
            <a:r>
              <a:rPr lang="en-GB" dirty="0" err="1"/>
              <a:t>peníze</a:t>
            </a:r>
            <a:r>
              <a:rPr lang="en-GB" dirty="0"/>
              <a:t> (</a:t>
            </a:r>
            <a:r>
              <a:rPr lang="en-GB" dirty="0" err="1"/>
              <a:t>domácí</a:t>
            </a:r>
            <a:r>
              <a:rPr lang="en-GB" dirty="0"/>
              <a:t> za </a:t>
            </a:r>
            <a:r>
              <a:rPr lang="en-GB" dirty="0" err="1"/>
              <a:t>zahraniční</a:t>
            </a:r>
            <a:r>
              <a:rPr lang="en-GB" dirty="0"/>
              <a:t> a </a:t>
            </a:r>
            <a:r>
              <a:rPr lang="en-GB" dirty="0" err="1"/>
              <a:t>naopak</a:t>
            </a:r>
            <a:r>
              <a:rPr lang="en-GB" dirty="0"/>
              <a:t>);</a:t>
            </a:r>
          </a:p>
          <a:p>
            <a:pPr marL="0" lvl="0" indent="0" algn="l" rtl="0">
              <a:spcBef>
                <a:spcPts val="0"/>
              </a:spcBef>
              <a:spcAft>
                <a:spcPts val="0"/>
              </a:spcAft>
              <a:buNone/>
            </a:pPr>
            <a:r>
              <a:rPr lang="en-GB" dirty="0" err="1"/>
              <a:t>Nákup</a:t>
            </a:r>
            <a:r>
              <a:rPr lang="en-GB" dirty="0"/>
              <a:t> </a:t>
            </a:r>
            <a:r>
              <a:rPr lang="en-GB" dirty="0" err="1"/>
              <a:t>jedné</a:t>
            </a:r>
            <a:r>
              <a:rPr lang="en-GB" dirty="0"/>
              <a:t> </a:t>
            </a:r>
            <a:r>
              <a:rPr lang="en-GB" dirty="0" err="1"/>
              <a:t>měny</a:t>
            </a:r>
            <a:r>
              <a:rPr lang="en-GB" dirty="0"/>
              <a:t> je </a:t>
            </a:r>
            <a:r>
              <a:rPr lang="en-GB" dirty="0" err="1"/>
              <a:t>zároveň</a:t>
            </a:r>
            <a:r>
              <a:rPr lang="en-GB" dirty="0"/>
              <a:t> </a:t>
            </a:r>
            <a:r>
              <a:rPr lang="en-GB" dirty="0" err="1"/>
              <a:t>i</a:t>
            </a:r>
            <a:r>
              <a:rPr lang="en-GB" dirty="0"/>
              <a:t> </a:t>
            </a:r>
            <a:r>
              <a:rPr lang="en-GB" dirty="0" err="1"/>
              <a:t>prodejem</a:t>
            </a:r>
            <a:r>
              <a:rPr lang="en-GB" dirty="0"/>
              <a:t> </a:t>
            </a:r>
            <a:r>
              <a:rPr lang="en-GB" dirty="0" err="1"/>
              <a:t>jiné</a:t>
            </a:r>
            <a:r>
              <a:rPr lang="en-GB" dirty="0"/>
              <a:t> </a:t>
            </a:r>
            <a:r>
              <a:rPr lang="en-GB" dirty="0" err="1"/>
              <a:t>měny</a:t>
            </a:r>
            <a:r>
              <a:rPr lang="en-GB" dirty="0"/>
              <a:t>;</a:t>
            </a:r>
          </a:p>
          <a:p>
            <a:pPr marL="0" lvl="0" indent="0" algn="l" rtl="0">
              <a:spcBef>
                <a:spcPts val="0"/>
              </a:spcBef>
              <a:spcAft>
                <a:spcPts val="0"/>
              </a:spcAft>
              <a:buNone/>
            </a:pPr>
            <a:r>
              <a:rPr lang="en-GB" dirty="0" err="1"/>
              <a:t>Rovnovážný</a:t>
            </a:r>
            <a:r>
              <a:rPr lang="en-GB" dirty="0"/>
              <a:t> </a:t>
            </a:r>
            <a:r>
              <a:rPr lang="en-GB" dirty="0" err="1"/>
              <a:t>měnový</a:t>
            </a:r>
            <a:r>
              <a:rPr lang="en-GB" dirty="0"/>
              <a:t> </a:t>
            </a:r>
            <a:r>
              <a:rPr lang="en-GB" dirty="0" err="1"/>
              <a:t>kurz</a:t>
            </a:r>
            <a:r>
              <a:rPr lang="en-GB" dirty="0"/>
              <a:t> – </a:t>
            </a:r>
            <a:r>
              <a:rPr lang="en-GB" dirty="0" err="1"/>
              <a:t>analogie</a:t>
            </a:r>
            <a:r>
              <a:rPr lang="en-GB" dirty="0"/>
              <a:t> s </a:t>
            </a:r>
            <a:r>
              <a:rPr lang="en-GB" dirty="0" err="1"/>
              <a:t>rovnovážnou</a:t>
            </a:r>
            <a:r>
              <a:rPr lang="en-GB" dirty="0"/>
              <a:t> </a:t>
            </a:r>
            <a:r>
              <a:rPr lang="en-GB" dirty="0" err="1"/>
              <a:t>cenou</a:t>
            </a:r>
            <a:r>
              <a:rPr lang="en-GB" dirty="0"/>
              <a:t>;</a:t>
            </a:r>
          </a:p>
          <a:p>
            <a:pPr marL="0" lvl="0" indent="0" algn="l" rtl="0">
              <a:spcBef>
                <a:spcPts val="0"/>
              </a:spcBef>
              <a:spcAft>
                <a:spcPts val="0"/>
              </a:spcAft>
              <a:buNone/>
            </a:pPr>
            <a:r>
              <a:rPr lang="en-GB" dirty="0" err="1"/>
              <a:t>Dva</a:t>
            </a:r>
            <a:r>
              <a:rPr lang="en-GB" dirty="0"/>
              <a:t> </a:t>
            </a:r>
            <a:r>
              <a:rPr lang="en-GB" dirty="0" err="1"/>
              <a:t>zrcadlové</a:t>
            </a:r>
            <a:r>
              <a:rPr lang="en-GB" dirty="0"/>
              <a:t> </a:t>
            </a:r>
            <a:r>
              <a:rPr lang="en-GB" dirty="0" err="1"/>
              <a:t>trhy</a:t>
            </a:r>
            <a:r>
              <a:rPr lang="en-GB" dirty="0"/>
              <a:t> – </a:t>
            </a:r>
            <a:r>
              <a:rPr lang="en-GB" dirty="0" err="1"/>
              <a:t>trh</a:t>
            </a:r>
            <a:r>
              <a:rPr lang="en-GB" dirty="0"/>
              <a:t> </a:t>
            </a:r>
            <a:r>
              <a:rPr lang="en-GB" dirty="0" err="1"/>
              <a:t>českých</a:t>
            </a:r>
            <a:r>
              <a:rPr lang="en-GB" dirty="0"/>
              <a:t> </a:t>
            </a:r>
            <a:r>
              <a:rPr lang="en-GB" dirty="0" err="1"/>
              <a:t>korun</a:t>
            </a:r>
            <a:r>
              <a:rPr lang="en-GB" dirty="0"/>
              <a:t> a </a:t>
            </a:r>
            <a:r>
              <a:rPr lang="en-GB" dirty="0" err="1"/>
              <a:t>eur</a:t>
            </a:r>
            <a:r>
              <a:rPr lang="en-GB" dirty="0"/>
              <a:t>;</a:t>
            </a:r>
          </a:p>
          <a:p>
            <a:pPr marL="0" lvl="0" indent="0" algn="l" rtl="0">
              <a:spcBef>
                <a:spcPts val="0"/>
              </a:spcBef>
              <a:spcAft>
                <a:spcPts val="0"/>
              </a:spcAft>
              <a:buNone/>
            </a:pPr>
            <a:r>
              <a:rPr lang="en-GB" dirty="0" err="1"/>
              <a:t>Klesající</a:t>
            </a:r>
            <a:r>
              <a:rPr lang="en-GB" dirty="0"/>
              <a:t> </a:t>
            </a:r>
            <a:r>
              <a:rPr lang="en-GB" dirty="0" err="1"/>
              <a:t>poptávková</a:t>
            </a:r>
            <a:r>
              <a:rPr lang="en-GB" dirty="0"/>
              <a:t> </a:t>
            </a:r>
            <a:r>
              <a:rPr lang="en-GB" dirty="0" err="1"/>
              <a:t>křivka</a:t>
            </a:r>
            <a:r>
              <a:rPr lang="en-GB" dirty="0"/>
              <a:t> - </a:t>
            </a:r>
            <a:r>
              <a:rPr lang="en-GB" dirty="0" err="1"/>
              <a:t>pokud</a:t>
            </a:r>
            <a:r>
              <a:rPr lang="en-GB" dirty="0"/>
              <a:t> </a:t>
            </a:r>
            <a:r>
              <a:rPr lang="en-GB" dirty="0" err="1"/>
              <a:t>musíme</a:t>
            </a:r>
            <a:r>
              <a:rPr lang="en-GB" dirty="0"/>
              <a:t> </a:t>
            </a:r>
            <a:r>
              <a:rPr lang="en-GB" dirty="0" err="1"/>
              <a:t>vynaložit</a:t>
            </a:r>
            <a:r>
              <a:rPr lang="en-GB" dirty="0"/>
              <a:t> </a:t>
            </a:r>
            <a:r>
              <a:rPr lang="en-GB" dirty="0" err="1"/>
              <a:t>více</a:t>
            </a:r>
            <a:r>
              <a:rPr lang="en-GB" dirty="0"/>
              <a:t> </a:t>
            </a:r>
            <a:r>
              <a:rPr lang="en-GB" dirty="0" err="1"/>
              <a:t>korun</a:t>
            </a:r>
            <a:r>
              <a:rPr lang="en-GB" dirty="0"/>
              <a:t> za euro, </a:t>
            </a:r>
            <a:r>
              <a:rPr lang="en-GB" dirty="0" err="1"/>
              <a:t>potom</a:t>
            </a:r>
            <a:r>
              <a:rPr lang="en-GB" dirty="0"/>
              <a:t> </a:t>
            </a:r>
            <a:r>
              <a:rPr lang="en-GB" dirty="0" err="1"/>
              <a:t>na</a:t>
            </a:r>
            <a:r>
              <a:rPr lang="en-GB" dirty="0"/>
              <a:t> </a:t>
            </a:r>
            <a:r>
              <a:rPr lang="en-GB" dirty="0" err="1"/>
              <a:t>trhu</a:t>
            </a:r>
            <a:r>
              <a:rPr lang="en-GB" dirty="0"/>
              <a:t> </a:t>
            </a:r>
            <a:r>
              <a:rPr lang="en-GB" dirty="0" err="1"/>
              <a:t>eur</a:t>
            </a:r>
            <a:r>
              <a:rPr lang="en-GB" dirty="0"/>
              <a:t> </a:t>
            </a:r>
            <a:r>
              <a:rPr lang="en-GB" dirty="0" err="1"/>
              <a:t>budeme</a:t>
            </a:r>
            <a:r>
              <a:rPr lang="en-GB" dirty="0"/>
              <a:t> </a:t>
            </a:r>
            <a:r>
              <a:rPr lang="en-GB" dirty="0" err="1"/>
              <a:t>menší</a:t>
            </a:r>
            <a:r>
              <a:rPr lang="en-GB" dirty="0"/>
              <a:t> </a:t>
            </a:r>
            <a:r>
              <a:rPr lang="en-GB" dirty="0" err="1"/>
              <a:t>poptávka</a:t>
            </a:r>
            <a:r>
              <a:rPr lang="en-GB" dirty="0"/>
              <a:t> po </a:t>
            </a:r>
            <a:r>
              <a:rPr lang="en-GB" dirty="0" err="1"/>
              <a:t>eurech</a:t>
            </a:r>
            <a:r>
              <a:rPr lang="en-GB" dirty="0"/>
              <a:t> (preference </a:t>
            </a:r>
            <a:r>
              <a:rPr lang="en-GB" dirty="0" err="1"/>
              <a:t>domácích</a:t>
            </a:r>
            <a:r>
              <a:rPr lang="en-GB" dirty="0"/>
              <a:t> </a:t>
            </a:r>
            <a:r>
              <a:rPr lang="en-GB" dirty="0" err="1"/>
              <a:t>výrobků</a:t>
            </a:r>
            <a:r>
              <a:rPr lang="en-GB" dirty="0"/>
              <a: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noProof="0" dirty="0"/>
              <a:t>Produktivita při výrobě textilu je v Číně mnohem vyšší než v Japonsku. Za hodinu práce se zde vyrobí 10 jednotek textilního zboží159, ale v Japonsku pouze 4 jednotky. To znamená, že Čína má absolutní výhodu při produkci textilu. Při produkci počítačů dosahuje vyšší produktivity naopak Japonsko, za hodinu práce vyrobí 13 počítačů, zatímco v Číně se jich vyrobí jen 5 kusů. </a:t>
            </a:r>
          </a:p>
          <a:p>
            <a:pPr marL="0" lvl="0" indent="0" algn="l" rtl="0">
              <a:spcBef>
                <a:spcPts val="0"/>
              </a:spcBef>
              <a:spcAft>
                <a:spcPts val="0"/>
              </a:spcAft>
              <a:buNone/>
            </a:pPr>
            <a:endParaRPr lang="cs-CZ" noProof="0" dirty="0"/>
          </a:p>
          <a:p>
            <a:pPr marL="0" lvl="0" indent="0" algn="l" rtl="0">
              <a:spcBef>
                <a:spcPts val="0"/>
              </a:spcBef>
              <a:spcAft>
                <a:spcPts val="0"/>
              </a:spcAft>
              <a:buNone/>
            </a:pPr>
            <a:r>
              <a:rPr lang="cs-CZ" noProof="0" dirty="0"/>
              <a:t>V tab. 14.1 jsou hodnoty vyšších produktivit zvýrazněny tučným písmem. Předpokládejme dále, že Čína má k dispozici celkem 1 000 hodin práce. Z toho polovinu, tedy 500 hodin, využívá na výrobu textilu a druhých 500 hodin na výrobu počítačů. Japonsko má k dispozici 400 hodin práce a polovinu z nich (tedy 200 hodin) věnuje na výrobu textilu a zbylých dvě stě hodin použije na výrobu počítačů. </a:t>
            </a:r>
          </a:p>
          <a:p>
            <a:pPr marL="0" lvl="0" indent="0" algn="l" rtl="0">
              <a:spcBef>
                <a:spcPts val="0"/>
              </a:spcBef>
              <a:spcAft>
                <a:spcPts val="0"/>
              </a:spcAft>
              <a:buNone/>
            </a:pPr>
            <a:endParaRPr lang="cs-CZ" noProof="0"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3263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cs-CZ" noProof="0" dirty="0"/>
          </a:p>
          <a:p>
            <a:pPr marL="0" lvl="0" indent="0" algn="l" rtl="0">
              <a:spcBef>
                <a:spcPts val="0"/>
              </a:spcBef>
              <a:spcAft>
                <a:spcPts val="0"/>
              </a:spcAft>
              <a:buNone/>
            </a:pPr>
            <a:r>
              <a:rPr lang="cs-CZ" noProof="0" dirty="0"/>
              <a:t>Tab. 14.2 porovnává celkové objemy produkce v obou zemích. Vidíme zde jednak situaci, kdy se obě země spoléhají pouze na vlastní výrobu a neobchodují spolu, za druhé stav po specializaci a vzájemné směně produktů.</a:t>
            </a:r>
          </a:p>
          <a:p>
            <a:pPr marL="0" lvl="0" indent="0" algn="l" rtl="0">
              <a:spcBef>
                <a:spcPts val="0"/>
              </a:spcBef>
              <a:spcAft>
                <a:spcPts val="0"/>
              </a:spcAft>
              <a:buNone/>
            </a:pPr>
            <a:endParaRPr lang="cs-CZ" noProof="0" dirty="0"/>
          </a:p>
          <a:p>
            <a:pPr marL="0" lvl="0" indent="0" algn="just" rtl="0">
              <a:spcBef>
                <a:spcPts val="0"/>
              </a:spcBef>
              <a:spcAft>
                <a:spcPts val="0"/>
              </a:spcAft>
              <a:buNone/>
            </a:pPr>
            <a:r>
              <a:rPr lang="cs-CZ" noProof="0" dirty="0"/>
              <a:t>Pokud by se obě země snažily vyrábět oba produkty, dokázaly by vyrobit menší celkové množství výrobků, než kdyby mezi sebou vzájemně zboží směňovaly. Předpokládejme, že Čína se vzhledem ke své absolutní výhodě bude specializovat na výrobu textilu a přestane produkovat počítače. S celkovým množstvím 1 000 hodin práce dokáže tedy Čína při hodinové produktivitě 10 jednotek textilního zboží vyrobit celkem 10 000 jednotek textilu. To je více, než činí velikost čínské poptávky po textilu. Čína část produkce textilu může vyvézt do Japonska a směnit je za počítače. Naopak v Japonsku je absolutně výhodnější vyrábět počítače, při jejich výrobě je zde dosahována vyšší produktivita. Japonsko se proto bude specializovat na výrobu počítačů a nebude už vyrábět textil. Jelikož má Japonsko k dispozici celkem 400 hodin práce, je schopno při své produktivitě 13 počítačů za hodinu celkem vyprodukovat 5 200 počítačů. Domácí poptávka po počítačích v Japonsku je však nižší, takže země může přebytek své produkce počítačů vyvézt do Číny a směnit je tam za textilní zboží, které po specializaci přestala vyrábět. Výsledkem vzájemného obchodu bude zvýšení produkčních i spotřebních možností u obou zboží v obou zemích.</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589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cs-CZ" noProof="0" dirty="0"/>
          </a:p>
          <a:p>
            <a:pPr marL="0" lvl="0" indent="0" algn="l" rtl="0">
              <a:spcBef>
                <a:spcPts val="0"/>
              </a:spcBef>
              <a:spcAft>
                <a:spcPts val="0"/>
              </a:spcAft>
              <a:buNone/>
            </a:pPr>
            <a:r>
              <a:rPr lang="cs-CZ" noProof="0" dirty="0"/>
              <a:t>Tab. 14.2 porovnává celkové objemy produkce v obou zemích. Vidíme zde jednak situaci, kdy se obě země spoléhají pouze na vlastní výrobu a neobchodují spolu, za druhé stav po specializaci a vzájemné směně produktů.</a:t>
            </a:r>
          </a:p>
          <a:p>
            <a:pPr marL="0" lvl="0" indent="0" algn="l" rtl="0">
              <a:spcBef>
                <a:spcPts val="0"/>
              </a:spcBef>
              <a:spcAft>
                <a:spcPts val="0"/>
              </a:spcAft>
              <a:buNone/>
            </a:pPr>
            <a:endParaRPr lang="cs-CZ" noProof="0" dirty="0"/>
          </a:p>
          <a:p>
            <a:pPr marL="0" lvl="0" indent="0" algn="just" rtl="0">
              <a:spcBef>
                <a:spcPts val="0"/>
              </a:spcBef>
              <a:spcAft>
                <a:spcPts val="0"/>
              </a:spcAft>
              <a:buNone/>
            </a:pPr>
            <a:r>
              <a:rPr lang="cs-CZ" noProof="0" dirty="0"/>
              <a:t>Pokud by se obě země snažily vyrábět oba produkty, dokázaly by vyrobit menší celkové množství výrobků, než kdyby mezi sebou vzájemně zboží směňovaly. Předpokládejme, že Čína se vzhledem ke své absolutní výhodě bude specializovat na výrobu textilu a přestane produkovat počítače. S celkovým množstvím 1 000 hodin práce dokáže tedy Čína při hodinové produktivitě 10 jednotek textilního zboží vyrobit celkem 10 000 jednotek textilu. To je více, než činí velikost čínské poptávky po textilu. Čína část produkce textilu může vyvézt do Japonska a směnit je za počítače. Naopak v Japonsku je absolutně výhodnější vyrábět počítače, při jejich výrobě je zde dosahována vyšší produktivita. Japonsko se proto bude specializovat na výrobu počítačů a nebude už vyrábět textil. Jelikož má Japonsko k dispozici celkem 400 hodin práce, je schopno při své produktivitě 13 počítačů za hodinu celkem vyprodukovat 5 200 počítačů. Domácí poptávka po počítačích v Japonsku je však nižší, takže země může přebytek své produkce počítačů vyvézt do Číny a směnit je tam za textilní zboží, které po specializaci přestala vyrábět. Výsledkem vzájemného obchodu bude zvýšení produkčních i spotřebních možností u obou zboží v obou zemích.</a:t>
            </a: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80002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Pochopit</a:t>
            </a:r>
            <a:r>
              <a:rPr lang="en-GB" dirty="0"/>
              <a:t>, </a:t>
            </a:r>
            <a:r>
              <a:rPr lang="en-GB" dirty="0" err="1"/>
              <a:t>proč</a:t>
            </a:r>
            <a:r>
              <a:rPr lang="en-GB" dirty="0"/>
              <a:t> </a:t>
            </a:r>
            <a:r>
              <a:rPr lang="en-GB" dirty="0" err="1"/>
              <a:t>si</a:t>
            </a:r>
            <a:r>
              <a:rPr lang="en-GB" dirty="0"/>
              <a:t> </a:t>
            </a:r>
            <a:r>
              <a:rPr lang="en-GB" dirty="0" err="1"/>
              <a:t>zboží</a:t>
            </a:r>
            <a:r>
              <a:rPr lang="en-GB" dirty="0"/>
              <a:t> </a:t>
            </a:r>
            <a:r>
              <a:rPr lang="en-GB" dirty="0" err="1"/>
              <a:t>spolu</a:t>
            </a:r>
            <a:r>
              <a:rPr lang="en-GB" dirty="0"/>
              <a:t> </a:t>
            </a:r>
            <a:r>
              <a:rPr lang="en-GB" dirty="0" err="1"/>
              <a:t>vzájemně</a:t>
            </a:r>
            <a:r>
              <a:rPr lang="en-GB" dirty="0"/>
              <a:t> </a:t>
            </a:r>
            <a:r>
              <a:rPr lang="en-GB" dirty="0" err="1"/>
              <a:t>směňují</a:t>
            </a:r>
            <a:r>
              <a:rPr lang="en-GB" dirty="0"/>
              <a:t> </a:t>
            </a:r>
            <a:r>
              <a:rPr lang="en-GB" dirty="0" err="1"/>
              <a:t>dvě</a:t>
            </a:r>
            <a:r>
              <a:rPr lang="en-GB" dirty="0"/>
              <a:t> </a:t>
            </a:r>
            <a:r>
              <a:rPr lang="en-GB" dirty="0" err="1"/>
              <a:t>země</a:t>
            </a:r>
            <a:r>
              <a:rPr lang="en-GB" dirty="0"/>
              <a:t>, z </a:t>
            </a:r>
            <a:r>
              <a:rPr lang="en-GB" dirty="0" err="1"/>
              <a:t>nichž</a:t>
            </a:r>
            <a:r>
              <a:rPr lang="en-GB" dirty="0"/>
              <a:t> </a:t>
            </a:r>
            <a:r>
              <a:rPr lang="en-GB" dirty="0" err="1"/>
              <a:t>jedna</a:t>
            </a:r>
            <a:r>
              <a:rPr lang="en-GB" dirty="0"/>
              <a:t> </a:t>
            </a:r>
            <a:r>
              <a:rPr lang="en-GB" dirty="0" err="1"/>
              <a:t>má</a:t>
            </a:r>
            <a:r>
              <a:rPr lang="en-GB" dirty="0"/>
              <a:t> </a:t>
            </a:r>
            <a:r>
              <a:rPr lang="en-GB" dirty="0" err="1"/>
              <a:t>vyšší</a:t>
            </a:r>
            <a:r>
              <a:rPr lang="en-GB" dirty="0"/>
              <a:t> </a:t>
            </a:r>
            <a:r>
              <a:rPr lang="en-GB" dirty="0" err="1"/>
              <a:t>produktivitu</a:t>
            </a:r>
            <a:r>
              <a:rPr lang="en-GB" dirty="0"/>
              <a:t> </a:t>
            </a:r>
            <a:r>
              <a:rPr lang="en-GB" dirty="0" err="1"/>
              <a:t>při</a:t>
            </a:r>
            <a:r>
              <a:rPr lang="en-GB" dirty="0"/>
              <a:t> </a:t>
            </a:r>
            <a:r>
              <a:rPr lang="en-GB" dirty="0" err="1"/>
              <a:t>produkci</a:t>
            </a:r>
            <a:r>
              <a:rPr lang="en-GB" dirty="0"/>
              <a:t> </a:t>
            </a:r>
            <a:r>
              <a:rPr lang="en-GB" dirty="0" err="1"/>
              <a:t>jedněch</a:t>
            </a:r>
            <a:r>
              <a:rPr lang="en-GB" dirty="0"/>
              <a:t> </a:t>
            </a:r>
            <a:r>
              <a:rPr lang="en-GB" dirty="0" err="1"/>
              <a:t>směňovaných</a:t>
            </a:r>
            <a:r>
              <a:rPr lang="en-GB" dirty="0"/>
              <a:t> </a:t>
            </a:r>
            <a:r>
              <a:rPr lang="en-GB" dirty="0" err="1"/>
              <a:t>statků</a:t>
            </a:r>
            <a:r>
              <a:rPr lang="en-GB" dirty="0"/>
              <a:t>, </a:t>
            </a:r>
            <a:r>
              <a:rPr lang="en-GB" dirty="0" err="1"/>
              <a:t>zatímco</a:t>
            </a:r>
            <a:r>
              <a:rPr lang="en-GB" dirty="0"/>
              <a:t> </a:t>
            </a:r>
            <a:r>
              <a:rPr lang="en-GB" dirty="0" err="1"/>
              <a:t>druhá</a:t>
            </a:r>
            <a:r>
              <a:rPr lang="en-GB" dirty="0"/>
              <a:t> je </a:t>
            </a:r>
            <a:r>
              <a:rPr lang="en-GB" dirty="0" err="1"/>
              <a:t>produktivnější</a:t>
            </a:r>
            <a:r>
              <a:rPr lang="en-GB" dirty="0"/>
              <a:t> </a:t>
            </a:r>
            <a:r>
              <a:rPr lang="en-GB" dirty="0" err="1"/>
              <a:t>při</a:t>
            </a:r>
            <a:r>
              <a:rPr lang="en-GB" dirty="0"/>
              <a:t> </a:t>
            </a:r>
            <a:r>
              <a:rPr lang="en-GB" dirty="0" err="1"/>
              <a:t>produkci</a:t>
            </a:r>
            <a:r>
              <a:rPr lang="en-GB" dirty="0"/>
              <a:t> </a:t>
            </a:r>
            <a:r>
              <a:rPr lang="en-GB" dirty="0" err="1"/>
              <a:t>jiných</a:t>
            </a:r>
            <a:r>
              <a:rPr lang="en-GB" dirty="0"/>
              <a:t> </a:t>
            </a:r>
            <a:r>
              <a:rPr lang="en-GB" dirty="0" err="1"/>
              <a:t>statků</a:t>
            </a:r>
            <a:r>
              <a:rPr lang="en-GB" dirty="0"/>
              <a:t>, </a:t>
            </a:r>
            <a:r>
              <a:rPr lang="en-GB" dirty="0" err="1"/>
              <a:t>není</a:t>
            </a:r>
            <a:r>
              <a:rPr lang="en-GB" dirty="0"/>
              <a:t> </a:t>
            </a:r>
            <a:r>
              <a:rPr lang="en-GB" dirty="0" err="1"/>
              <a:t>obtížné</a:t>
            </a:r>
            <a:r>
              <a:rPr lang="en-GB" dirty="0"/>
              <a:t>. </a:t>
            </a:r>
            <a:r>
              <a:rPr lang="en-GB" dirty="0" err="1"/>
              <a:t>Mnohem</a:t>
            </a:r>
            <a:r>
              <a:rPr lang="en-GB" dirty="0"/>
              <a:t> </a:t>
            </a:r>
            <a:r>
              <a:rPr lang="en-GB" dirty="0" err="1"/>
              <a:t>obtížnější</a:t>
            </a:r>
            <a:r>
              <a:rPr lang="en-GB" dirty="0"/>
              <a:t> je </a:t>
            </a:r>
            <a:r>
              <a:rPr lang="en-GB" dirty="0" err="1"/>
              <a:t>pochopit</a:t>
            </a:r>
            <a:r>
              <a:rPr lang="en-GB" dirty="0"/>
              <a:t>, </a:t>
            </a:r>
            <a:r>
              <a:rPr lang="en-GB" dirty="0" err="1"/>
              <a:t>proč</a:t>
            </a:r>
            <a:r>
              <a:rPr lang="en-GB" dirty="0"/>
              <a:t> </a:t>
            </a:r>
            <a:r>
              <a:rPr lang="en-GB" dirty="0" err="1"/>
              <a:t>spolu</a:t>
            </a:r>
            <a:r>
              <a:rPr lang="en-GB" dirty="0"/>
              <a:t> </a:t>
            </a:r>
            <a:r>
              <a:rPr lang="en-GB" dirty="0" err="1"/>
              <a:t>obchodují</a:t>
            </a:r>
            <a:r>
              <a:rPr lang="en-GB" dirty="0"/>
              <a:t> </a:t>
            </a:r>
            <a:r>
              <a:rPr lang="en-GB" dirty="0" err="1"/>
              <a:t>země</a:t>
            </a:r>
            <a:r>
              <a:rPr lang="en-GB" dirty="0"/>
              <a:t>, z </a:t>
            </a:r>
            <a:r>
              <a:rPr lang="en-GB" dirty="0" err="1"/>
              <a:t>nichž</a:t>
            </a:r>
            <a:r>
              <a:rPr lang="en-GB" dirty="0"/>
              <a:t> </a:t>
            </a:r>
            <a:r>
              <a:rPr lang="en-GB" dirty="0" err="1"/>
              <a:t>jedna</a:t>
            </a:r>
            <a:r>
              <a:rPr lang="en-GB" dirty="0"/>
              <a:t> </a:t>
            </a:r>
            <a:r>
              <a:rPr lang="en-GB" dirty="0" err="1"/>
              <a:t>má</a:t>
            </a:r>
            <a:r>
              <a:rPr lang="en-GB" dirty="0"/>
              <a:t> </a:t>
            </a:r>
            <a:r>
              <a:rPr lang="en-GB" dirty="0" err="1"/>
              <a:t>při</a:t>
            </a:r>
            <a:r>
              <a:rPr lang="en-GB" dirty="0"/>
              <a:t> </a:t>
            </a:r>
            <a:r>
              <a:rPr lang="en-GB" dirty="0" err="1"/>
              <a:t>výrobě</a:t>
            </a:r>
            <a:r>
              <a:rPr lang="en-GB" dirty="0"/>
              <a:t> </a:t>
            </a:r>
            <a:r>
              <a:rPr lang="en-GB" dirty="0" err="1"/>
              <a:t>všech</a:t>
            </a:r>
            <a:r>
              <a:rPr lang="en-GB" dirty="0"/>
              <a:t> </a:t>
            </a:r>
            <a:r>
              <a:rPr lang="en-GB" dirty="0" err="1"/>
              <a:t>směňovaných</a:t>
            </a:r>
            <a:r>
              <a:rPr lang="en-GB" dirty="0"/>
              <a:t> </a:t>
            </a:r>
            <a:r>
              <a:rPr lang="en-GB" dirty="0" err="1"/>
              <a:t>statků</a:t>
            </a:r>
            <a:r>
              <a:rPr lang="en-GB" dirty="0"/>
              <a:t> </a:t>
            </a:r>
            <a:r>
              <a:rPr lang="en-GB" dirty="0" err="1"/>
              <a:t>vyšší</a:t>
            </a:r>
            <a:r>
              <a:rPr lang="en-GB" dirty="0"/>
              <a:t> a </a:t>
            </a:r>
            <a:r>
              <a:rPr lang="en-GB" dirty="0" err="1"/>
              <a:t>druhá</a:t>
            </a:r>
            <a:r>
              <a:rPr lang="en-GB" dirty="0"/>
              <a:t> </a:t>
            </a:r>
            <a:r>
              <a:rPr lang="en-GB" dirty="0" err="1"/>
              <a:t>nižší</a:t>
            </a:r>
            <a:r>
              <a:rPr lang="en-GB" dirty="0"/>
              <a:t> </a:t>
            </a:r>
            <a:r>
              <a:rPr lang="en-GB" dirty="0" err="1"/>
              <a:t>produktivitu</a:t>
            </a:r>
            <a:r>
              <a:rPr lang="en-GB" dirty="0"/>
              <a:t>. </a:t>
            </a:r>
            <a:r>
              <a:rPr lang="en-GB" dirty="0" err="1"/>
              <a:t>Jinak</a:t>
            </a:r>
            <a:r>
              <a:rPr lang="en-GB" dirty="0"/>
              <a:t> </a:t>
            </a:r>
            <a:r>
              <a:rPr lang="en-GB" dirty="0" err="1"/>
              <a:t>vyjádřeno</a:t>
            </a:r>
            <a:r>
              <a:rPr lang="en-GB" dirty="0"/>
              <a:t>: </a:t>
            </a:r>
            <a:r>
              <a:rPr lang="en-GB" dirty="0" err="1"/>
              <a:t>Proč</a:t>
            </a:r>
            <a:r>
              <a:rPr lang="en-GB" dirty="0"/>
              <a:t> </a:t>
            </a:r>
            <a:r>
              <a:rPr lang="en-GB" dirty="0" err="1"/>
              <a:t>spolu</a:t>
            </a:r>
            <a:r>
              <a:rPr lang="en-GB" dirty="0"/>
              <a:t> </a:t>
            </a:r>
            <a:r>
              <a:rPr lang="en-GB" dirty="0" err="1"/>
              <a:t>obchodují</a:t>
            </a:r>
            <a:r>
              <a:rPr lang="en-GB" dirty="0"/>
              <a:t> </a:t>
            </a:r>
            <a:r>
              <a:rPr lang="en-GB" dirty="0" err="1"/>
              <a:t>země</a:t>
            </a:r>
            <a:r>
              <a:rPr lang="en-GB" dirty="0"/>
              <a:t>, z </a:t>
            </a:r>
            <a:r>
              <a:rPr lang="en-GB" dirty="0" err="1"/>
              <a:t>nichž</a:t>
            </a:r>
            <a:r>
              <a:rPr lang="en-GB" dirty="0"/>
              <a:t> </a:t>
            </a:r>
            <a:r>
              <a:rPr lang="en-GB" dirty="0" err="1"/>
              <a:t>jedna</a:t>
            </a:r>
            <a:r>
              <a:rPr lang="en-GB" dirty="0"/>
              <a:t> </a:t>
            </a:r>
            <a:r>
              <a:rPr lang="en-GB" dirty="0" err="1"/>
              <a:t>má</a:t>
            </a:r>
            <a:r>
              <a:rPr lang="en-GB" dirty="0"/>
              <a:t> </a:t>
            </a:r>
            <a:r>
              <a:rPr lang="en-GB" dirty="0" err="1"/>
              <a:t>absolutní</a:t>
            </a:r>
            <a:r>
              <a:rPr lang="en-GB" dirty="0"/>
              <a:t> </a:t>
            </a:r>
            <a:r>
              <a:rPr lang="en-GB" dirty="0" err="1"/>
              <a:t>výhodu</a:t>
            </a:r>
            <a:r>
              <a:rPr lang="en-GB" dirty="0"/>
              <a:t> </a:t>
            </a:r>
            <a:r>
              <a:rPr lang="en-GB" dirty="0" err="1"/>
              <a:t>při</a:t>
            </a:r>
            <a:r>
              <a:rPr lang="en-GB" dirty="0"/>
              <a:t> </a:t>
            </a:r>
            <a:r>
              <a:rPr lang="en-GB" dirty="0" err="1"/>
              <a:t>výrobě</a:t>
            </a:r>
            <a:r>
              <a:rPr lang="en-GB" dirty="0"/>
              <a:t> </a:t>
            </a:r>
            <a:r>
              <a:rPr lang="en-GB" dirty="0" err="1"/>
              <a:t>všech</a:t>
            </a:r>
            <a:r>
              <a:rPr lang="en-GB" dirty="0"/>
              <a:t> </a:t>
            </a:r>
            <a:r>
              <a:rPr lang="en-GB" dirty="0" err="1"/>
              <a:t>obchodovaných</a:t>
            </a:r>
            <a:r>
              <a:rPr lang="en-GB" dirty="0"/>
              <a:t> </a:t>
            </a:r>
            <a:r>
              <a:rPr lang="en-GB" dirty="0" err="1"/>
              <a:t>statků</a:t>
            </a:r>
            <a:r>
              <a:rPr lang="en-GB" dirty="0"/>
              <a:t>, </a:t>
            </a:r>
            <a:r>
              <a:rPr lang="en-GB" dirty="0" err="1"/>
              <a:t>zatímco</a:t>
            </a:r>
            <a:r>
              <a:rPr lang="en-GB" dirty="0"/>
              <a:t> </a:t>
            </a:r>
            <a:r>
              <a:rPr lang="en-GB" dirty="0" err="1"/>
              <a:t>druhá</a:t>
            </a:r>
            <a:r>
              <a:rPr lang="en-GB" dirty="0"/>
              <a:t> je </a:t>
            </a:r>
            <a:r>
              <a:rPr lang="en-GB" dirty="0" err="1"/>
              <a:t>produkuje</a:t>
            </a:r>
            <a:r>
              <a:rPr lang="en-GB" dirty="0"/>
              <a:t> s </a:t>
            </a:r>
            <a:r>
              <a:rPr lang="en-GB" dirty="0" err="1"/>
              <a:t>absolutní</a:t>
            </a:r>
            <a:r>
              <a:rPr lang="en-GB" dirty="0"/>
              <a:t> </a:t>
            </a:r>
            <a:r>
              <a:rPr lang="en-GB" dirty="0" err="1"/>
              <a:t>nevýhodou</a:t>
            </a:r>
            <a:r>
              <a:rPr lang="en-GB" dirty="0"/>
              <a:t>? </a:t>
            </a:r>
            <a:r>
              <a:rPr lang="en-GB" dirty="0" err="1"/>
              <a:t>Nahlédneme</a:t>
            </a:r>
            <a:r>
              <a:rPr lang="en-GB" dirty="0"/>
              <a:t>-li do </a:t>
            </a:r>
            <a:r>
              <a:rPr lang="en-GB" dirty="0" err="1"/>
              <a:t>statistik</a:t>
            </a:r>
            <a:r>
              <a:rPr lang="en-GB" dirty="0"/>
              <a:t> </a:t>
            </a:r>
            <a:r>
              <a:rPr lang="en-GB" dirty="0" err="1"/>
              <a:t>mezinárodního</a:t>
            </a:r>
            <a:r>
              <a:rPr lang="en-GB" dirty="0"/>
              <a:t> </a:t>
            </a:r>
            <a:r>
              <a:rPr lang="en-GB" dirty="0" err="1"/>
              <a:t>obchodu</a:t>
            </a:r>
            <a:r>
              <a:rPr lang="en-GB" dirty="0"/>
              <a:t>, </a:t>
            </a:r>
            <a:r>
              <a:rPr lang="en-GB" dirty="0" err="1"/>
              <a:t>uvidíme</a:t>
            </a:r>
            <a:r>
              <a:rPr lang="en-GB" dirty="0"/>
              <a:t>, </a:t>
            </a:r>
            <a:r>
              <a:rPr lang="en-GB" dirty="0" err="1"/>
              <a:t>že</a:t>
            </a:r>
            <a:r>
              <a:rPr lang="en-GB" dirty="0"/>
              <a:t> </a:t>
            </a:r>
            <a:r>
              <a:rPr lang="en-GB" dirty="0" err="1"/>
              <a:t>takové</a:t>
            </a:r>
            <a:r>
              <a:rPr lang="en-GB" dirty="0"/>
              <a:t> </a:t>
            </a:r>
            <a:r>
              <a:rPr lang="en-GB" dirty="0" err="1"/>
              <a:t>země</a:t>
            </a:r>
            <a:r>
              <a:rPr lang="en-GB" dirty="0"/>
              <a:t> </a:t>
            </a:r>
            <a:r>
              <a:rPr lang="en-GB" dirty="0" err="1"/>
              <a:t>spolu</a:t>
            </a:r>
            <a:r>
              <a:rPr lang="en-GB" dirty="0"/>
              <a:t> </a:t>
            </a:r>
            <a:r>
              <a:rPr lang="en-GB" dirty="0" err="1"/>
              <a:t>běžně</a:t>
            </a:r>
            <a:r>
              <a:rPr lang="en-GB" dirty="0"/>
              <a:t> a </a:t>
            </a:r>
            <a:r>
              <a:rPr lang="en-GB" dirty="0" err="1"/>
              <a:t>značně</a:t>
            </a:r>
            <a:r>
              <a:rPr lang="en-GB" dirty="0"/>
              <a:t> </a:t>
            </a:r>
            <a:r>
              <a:rPr lang="en-GB" dirty="0" err="1"/>
              <a:t>intenzivně</a:t>
            </a:r>
            <a:r>
              <a:rPr lang="en-GB" dirty="0"/>
              <a:t> </a:t>
            </a:r>
            <a:r>
              <a:rPr lang="en-GB" dirty="0" err="1"/>
              <a:t>obchodují</a:t>
            </a:r>
            <a:r>
              <a:rPr lang="en-GB" dirty="0"/>
              <a:t>.</a:t>
            </a:r>
            <a:endParaRPr lang="cs-CZ" dirty="0"/>
          </a:p>
          <a:p>
            <a:pPr marL="0" lvl="0" indent="0" algn="l" rtl="0">
              <a:spcBef>
                <a:spcPts val="0"/>
              </a:spcBef>
              <a:spcAft>
                <a:spcPts val="0"/>
              </a:spcAft>
              <a:buNone/>
            </a:pPr>
            <a:endParaRPr lang="cs-CZ" dirty="0"/>
          </a:p>
          <a:p>
            <a:pPr marL="342900">
              <a:spcBef>
                <a:spcPts val="1200"/>
              </a:spcBef>
              <a:buClr>
                <a:srgbClr val="C00000"/>
              </a:buClr>
            </a:pPr>
            <a:r>
              <a:rPr lang="cs-CZ" altLang="cs-CZ" sz="1200" dirty="0">
                <a:latin typeface="Calibri" panose="020F0502020204030204" pitchFamily="34" charset="0"/>
                <a:ea typeface="Consolas" panose="020B0609020204030204" pitchFamily="49" charset="0"/>
                <a:cs typeface="Calibri" panose="020F0502020204030204" pitchFamily="34" charset="0"/>
              </a:rPr>
              <a:t>Bude však zapotřebí se podívat na to, kde má země B relativně nejmenší nevýhodu, resp. při výrobě jakého statku je rozdíl v nákladech oproti zemi A nejnižší. </a:t>
            </a:r>
          </a:p>
          <a:p>
            <a:pPr marL="342900">
              <a:spcBef>
                <a:spcPts val="1200"/>
              </a:spcBef>
              <a:buClr>
                <a:srgbClr val="C00000"/>
              </a:buClr>
            </a:pPr>
            <a:r>
              <a:rPr lang="cs-CZ" altLang="cs-CZ" sz="1200" dirty="0">
                <a:latin typeface="Calibri" panose="020F0502020204030204" pitchFamily="34" charset="0"/>
                <a:ea typeface="Consolas" panose="020B0609020204030204" pitchFamily="49" charset="0"/>
                <a:cs typeface="Calibri" panose="020F0502020204030204" pitchFamily="34" charset="0"/>
              </a:rPr>
              <a:t>Naopak u země A se musíme podívat, ve které výrobě je absolutní výhoda ve srovnání se zemí B nejnižší. </a:t>
            </a:r>
          </a:p>
          <a:p>
            <a:pPr marL="342900">
              <a:spcBef>
                <a:spcPts val="1200"/>
              </a:spcBef>
              <a:buClr>
                <a:srgbClr val="C00000"/>
              </a:buClr>
            </a:pPr>
            <a:r>
              <a:rPr lang="cs-CZ" altLang="cs-CZ" sz="1200" dirty="0">
                <a:latin typeface="Calibri" panose="020F0502020204030204" pitchFamily="34" charset="0"/>
                <a:ea typeface="Consolas" panose="020B0609020204030204" pitchFamily="49" charset="0"/>
                <a:cs typeface="Calibri" panose="020F0502020204030204" pitchFamily="34" charset="0"/>
              </a:rPr>
              <a:t>Na tuto otázku pak odpovídá teorie komparativních výhod, která říká, že mezinárodní obchod bude výhodný pro obě země tehdy, pokud se země A bude specializovat na výrobu toho statku, kde má největší absolutní výhodu (přesune tam výrobní faktory i z ostatních výrob, kde </a:t>
            </a:r>
            <a:r>
              <a:rPr lang="cs-CZ" sz="1200" dirty="0"/>
              <a:t>je absolutní výhoda nižší). </a:t>
            </a:r>
          </a:p>
          <a:p>
            <a:pPr marL="342900">
              <a:spcBef>
                <a:spcPts val="1200"/>
              </a:spcBef>
              <a:buClr>
                <a:srgbClr val="C00000"/>
              </a:buClr>
            </a:pPr>
            <a:r>
              <a:rPr lang="cs-CZ" sz="1200" dirty="0"/>
              <a:t>Naopak země B by se měla specializovat na výrobu statku, kde má relativně nejnižší nevýhodu a i sem přesunout výrobní faktory, tak aby došlo k dalšímu zefektivňování výroby.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3403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9809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Jaké</a:t>
            </a:r>
            <a:r>
              <a:rPr lang="en-GB" dirty="0"/>
              <a:t> by </a:t>
            </a:r>
            <a:r>
              <a:rPr lang="en-GB" dirty="0" err="1"/>
              <a:t>tedy</a:t>
            </a:r>
            <a:r>
              <a:rPr lang="en-GB" dirty="0"/>
              <a:t> </a:t>
            </a:r>
            <a:r>
              <a:rPr lang="en-GB" dirty="0" err="1"/>
              <a:t>mělo</a:t>
            </a:r>
            <a:r>
              <a:rPr lang="en-GB" dirty="0"/>
              <a:t> </a:t>
            </a:r>
            <a:r>
              <a:rPr lang="en-GB" dirty="0" err="1"/>
              <a:t>být</a:t>
            </a:r>
            <a:r>
              <a:rPr lang="en-GB" dirty="0"/>
              <a:t> </a:t>
            </a:r>
            <a:r>
              <a:rPr lang="en-GB" dirty="0" err="1"/>
              <a:t>doporučení</a:t>
            </a:r>
            <a:r>
              <a:rPr lang="en-GB" dirty="0"/>
              <a:t> pro </a:t>
            </a:r>
            <a:r>
              <a:rPr lang="en-GB" dirty="0" err="1"/>
              <a:t>výrobce</a:t>
            </a:r>
            <a:r>
              <a:rPr lang="en-GB" dirty="0"/>
              <a:t> a </a:t>
            </a:r>
            <a:r>
              <a:rPr lang="en-GB" dirty="0" err="1"/>
              <a:t>obchodníky</a:t>
            </a:r>
            <a:r>
              <a:rPr lang="en-GB" dirty="0"/>
              <a:t>? </a:t>
            </a:r>
            <a:r>
              <a:rPr lang="en-GB" dirty="0" err="1"/>
              <a:t>Měla</a:t>
            </a:r>
            <a:r>
              <a:rPr lang="en-GB" dirty="0"/>
              <a:t> by Amerika </a:t>
            </a:r>
            <a:r>
              <a:rPr lang="en-GB" dirty="0" err="1"/>
              <a:t>vyrábět</a:t>
            </a:r>
            <a:r>
              <a:rPr lang="en-GB" dirty="0"/>
              <a:t> oba </a:t>
            </a:r>
            <a:r>
              <a:rPr lang="en-GB" dirty="0" err="1"/>
              <a:t>výrobky</a:t>
            </a:r>
            <a:r>
              <a:rPr lang="en-GB" dirty="0"/>
              <a:t> a </a:t>
            </a:r>
            <a:r>
              <a:rPr lang="en-GB" dirty="0" err="1"/>
              <a:t>pokrýt</a:t>
            </a:r>
            <a:r>
              <a:rPr lang="en-GB" dirty="0"/>
              <a:t> </a:t>
            </a:r>
            <a:r>
              <a:rPr lang="en-GB" dirty="0" err="1"/>
              <a:t>svojí</a:t>
            </a:r>
            <a:r>
              <a:rPr lang="en-GB" dirty="0"/>
              <a:t> </a:t>
            </a:r>
            <a:r>
              <a:rPr lang="en-GB" dirty="0" err="1"/>
              <a:t>produkcí</a:t>
            </a:r>
            <a:r>
              <a:rPr lang="en-GB" dirty="0"/>
              <a:t> </a:t>
            </a:r>
            <a:r>
              <a:rPr lang="en-GB" dirty="0" err="1"/>
              <a:t>potřebu</a:t>
            </a:r>
            <a:r>
              <a:rPr lang="en-GB" dirty="0"/>
              <a:t> </a:t>
            </a:r>
            <a:r>
              <a:rPr lang="en-GB" dirty="0" err="1"/>
              <a:t>domácí</a:t>
            </a:r>
            <a:r>
              <a:rPr lang="en-GB" dirty="0"/>
              <a:t> </a:t>
            </a:r>
            <a:r>
              <a:rPr lang="en-GB" dirty="0" err="1"/>
              <a:t>i</a:t>
            </a:r>
            <a:r>
              <a:rPr lang="en-GB" dirty="0"/>
              <a:t> </a:t>
            </a:r>
            <a:r>
              <a:rPr lang="en-GB" dirty="0" err="1"/>
              <a:t>evropskou</a:t>
            </a:r>
            <a:r>
              <a:rPr lang="en-GB" dirty="0"/>
              <a:t>? Pro </a:t>
            </a:r>
            <a:r>
              <a:rPr lang="en-GB" dirty="0" err="1"/>
              <a:t>laika</a:t>
            </a:r>
            <a:r>
              <a:rPr lang="en-GB" dirty="0"/>
              <a:t> je toto </a:t>
            </a:r>
            <a:r>
              <a:rPr lang="en-GB" dirty="0" err="1"/>
              <a:t>řešení</a:t>
            </a:r>
            <a:r>
              <a:rPr lang="en-GB" dirty="0"/>
              <a:t> </a:t>
            </a:r>
            <a:r>
              <a:rPr lang="en-GB" dirty="0" err="1"/>
              <a:t>poměrně</a:t>
            </a:r>
            <a:r>
              <a:rPr lang="en-GB" dirty="0"/>
              <a:t> </a:t>
            </a:r>
            <a:r>
              <a:rPr lang="en-GB" dirty="0" err="1"/>
              <a:t>logické</a:t>
            </a:r>
            <a:r>
              <a:rPr lang="en-GB" dirty="0"/>
              <a:t>. </a:t>
            </a:r>
            <a:r>
              <a:rPr lang="en-GB" dirty="0" err="1"/>
              <a:t>Kdybychom</a:t>
            </a:r>
            <a:r>
              <a:rPr lang="en-GB" dirty="0"/>
              <a:t> se </a:t>
            </a:r>
            <a:r>
              <a:rPr lang="en-GB" dirty="0" err="1"/>
              <a:t>hlouběji</a:t>
            </a:r>
            <a:r>
              <a:rPr lang="en-GB" dirty="0"/>
              <a:t> </a:t>
            </a:r>
            <a:r>
              <a:rPr lang="en-GB" dirty="0" err="1"/>
              <a:t>zamysleli</a:t>
            </a:r>
            <a:r>
              <a:rPr lang="en-GB" dirty="0"/>
              <a:t> </a:t>
            </a:r>
            <a:r>
              <a:rPr lang="en-GB" dirty="0" err="1"/>
              <a:t>nad</a:t>
            </a:r>
            <a:r>
              <a:rPr lang="en-GB" dirty="0"/>
              <a:t> </a:t>
            </a:r>
            <a:r>
              <a:rPr lang="en-GB" dirty="0" err="1"/>
              <a:t>důsledky</a:t>
            </a:r>
            <a:r>
              <a:rPr lang="en-GB" dirty="0"/>
              <a:t> </a:t>
            </a:r>
            <a:r>
              <a:rPr lang="en-GB" dirty="0" err="1"/>
              <a:t>této</a:t>
            </a:r>
            <a:r>
              <a:rPr lang="en-GB" dirty="0"/>
              <a:t> </a:t>
            </a:r>
            <a:r>
              <a:rPr lang="en-GB" dirty="0" err="1"/>
              <a:t>varianty</a:t>
            </a:r>
            <a:r>
              <a:rPr lang="en-GB" dirty="0"/>
              <a:t>, </a:t>
            </a:r>
            <a:r>
              <a:rPr lang="en-GB" dirty="0" err="1"/>
              <a:t>zjistili</a:t>
            </a:r>
            <a:r>
              <a:rPr lang="en-GB" dirty="0"/>
              <a:t> </a:t>
            </a:r>
            <a:r>
              <a:rPr lang="en-GB" dirty="0" err="1"/>
              <a:t>bychom</a:t>
            </a:r>
            <a:r>
              <a:rPr lang="en-GB" dirty="0"/>
              <a:t>, </a:t>
            </a:r>
            <a:r>
              <a:rPr lang="en-GB" dirty="0" err="1"/>
              <a:t>že</a:t>
            </a:r>
            <a:r>
              <a:rPr lang="en-GB" dirty="0"/>
              <a:t> </a:t>
            </a:r>
            <a:r>
              <a:rPr lang="en-GB" dirty="0" err="1"/>
              <a:t>taková</a:t>
            </a:r>
            <a:r>
              <a:rPr lang="en-GB" dirty="0"/>
              <a:t> </a:t>
            </a:r>
            <a:r>
              <a:rPr lang="en-GB" dirty="0" err="1"/>
              <a:t>situace</a:t>
            </a:r>
            <a:r>
              <a:rPr lang="en-GB" dirty="0"/>
              <a:t> </a:t>
            </a:r>
            <a:r>
              <a:rPr lang="en-GB" dirty="0" err="1"/>
              <a:t>nebude</a:t>
            </a:r>
            <a:r>
              <a:rPr lang="en-GB" dirty="0"/>
              <a:t> </a:t>
            </a:r>
            <a:r>
              <a:rPr lang="en-GB" dirty="0" err="1"/>
              <a:t>dlouhodobě</a:t>
            </a:r>
            <a:r>
              <a:rPr lang="en-GB" dirty="0"/>
              <a:t> </a:t>
            </a:r>
            <a:r>
              <a:rPr lang="en-GB" dirty="0" err="1"/>
              <a:t>udržitelná</a:t>
            </a:r>
            <a:r>
              <a:rPr lang="en-GB" dirty="0"/>
              <a:t>. Evropa, </a:t>
            </a:r>
            <a:r>
              <a:rPr lang="en-GB" dirty="0" err="1"/>
              <a:t>jako</a:t>
            </a:r>
            <a:r>
              <a:rPr lang="en-GB" dirty="0"/>
              <a:t> </a:t>
            </a:r>
            <a:r>
              <a:rPr lang="en-GB" dirty="0" err="1"/>
              <a:t>země</a:t>
            </a:r>
            <a:r>
              <a:rPr lang="en-GB" dirty="0"/>
              <a:t> </a:t>
            </a:r>
            <a:r>
              <a:rPr lang="en-GB" dirty="0" err="1"/>
              <a:t>dovážející</a:t>
            </a:r>
            <a:r>
              <a:rPr lang="en-GB" dirty="0"/>
              <a:t> </a:t>
            </a:r>
            <a:r>
              <a:rPr lang="en-GB" dirty="0" err="1"/>
              <a:t>všechny</a:t>
            </a:r>
            <a:r>
              <a:rPr lang="en-GB" dirty="0"/>
              <a:t> </a:t>
            </a:r>
            <a:r>
              <a:rPr lang="en-GB" dirty="0" err="1"/>
              <a:t>produkty</a:t>
            </a:r>
            <a:r>
              <a:rPr lang="en-GB" dirty="0"/>
              <a:t>, </a:t>
            </a:r>
            <a:r>
              <a:rPr lang="en-GB" dirty="0" err="1"/>
              <a:t>nebude</a:t>
            </a:r>
            <a:r>
              <a:rPr lang="en-GB" dirty="0"/>
              <a:t> </a:t>
            </a:r>
            <a:r>
              <a:rPr lang="en-GB" dirty="0" err="1"/>
              <a:t>nic</a:t>
            </a:r>
            <a:r>
              <a:rPr lang="en-GB" dirty="0"/>
              <a:t> </a:t>
            </a:r>
            <a:r>
              <a:rPr lang="en-GB" dirty="0" err="1"/>
              <a:t>vyrábět</a:t>
            </a:r>
            <a:r>
              <a:rPr lang="en-GB" dirty="0"/>
              <a:t>, </a:t>
            </a:r>
            <a:r>
              <a:rPr lang="en-GB" dirty="0" err="1"/>
              <a:t>při</a:t>
            </a:r>
            <a:r>
              <a:rPr lang="en-GB" dirty="0"/>
              <a:t> </a:t>
            </a:r>
            <a:r>
              <a:rPr lang="en-GB" dirty="0" err="1"/>
              <a:t>placení</a:t>
            </a:r>
            <a:r>
              <a:rPr lang="en-GB" dirty="0"/>
              <a:t> za </a:t>
            </a:r>
            <a:r>
              <a:rPr lang="en-GB" dirty="0" err="1"/>
              <a:t>dovozy</a:t>
            </a:r>
            <a:r>
              <a:rPr lang="en-GB" dirty="0"/>
              <a:t> </a:t>
            </a:r>
            <a:r>
              <a:rPr lang="en-GB" dirty="0" err="1"/>
              <a:t>brzy</a:t>
            </a:r>
            <a:r>
              <a:rPr lang="en-GB" dirty="0"/>
              <a:t> </a:t>
            </a:r>
            <a:r>
              <a:rPr lang="en-GB" dirty="0" err="1"/>
              <a:t>vyčerpá</a:t>
            </a:r>
            <a:r>
              <a:rPr lang="en-GB" dirty="0"/>
              <a:t> </a:t>
            </a:r>
            <a:r>
              <a:rPr lang="en-GB" dirty="0" err="1"/>
              <a:t>své</a:t>
            </a:r>
            <a:r>
              <a:rPr lang="en-GB" dirty="0"/>
              <a:t> </a:t>
            </a:r>
            <a:r>
              <a:rPr lang="en-GB" dirty="0" err="1"/>
              <a:t>finanční</a:t>
            </a:r>
            <a:r>
              <a:rPr lang="en-GB" dirty="0"/>
              <a:t> </a:t>
            </a:r>
            <a:r>
              <a:rPr lang="en-GB" dirty="0" err="1"/>
              <a:t>zdroje</a:t>
            </a:r>
            <a:r>
              <a:rPr lang="en-GB" dirty="0"/>
              <a:t> a v tom </a:t>
            </a:r>
            <a:r>
              <a:rPr lang="en-GB" dirty="0" err="1"/>
              <a:t>okamžiku</a:t>
            </a:r>
            <a:r>
              <a:rPr lang="en-GB" dirty="0"/>
              <a:t> se </a:t>
            </a:r>
            <a:r>
              <a:rPr lang="en-GB" dirty="0" err="1"/>
              <a:t>obchodování</a:t>
            </a:r>
            <a:r>
              <a:rPr lang="en-GB" dirty="0"/>
              <a:t> </a:t>
            </a:r>
            <a:r>
              <a:rPr lang="en-GB" dirty="0" err="1"/>
              <a:t>ukončí</a:t>
            </a:r>
            <a:r>
              <a:rPr lang="en-GB" dirty="0"/>
              <a:t>. </a:t>
            </a:r>
            <a:r>
              <a:rPr lang="en-GB" dirty="0" err="1"/>
              <a:t>Takže</a:t>
            </a:r>
            <a:r>
              <a:rPr lang="en-GB" dirty="0"/>
              <a:t> </a:t>
            </a:r>
            <a:r>
              <a:rPr lang="en-GB" dirty="0" err="1"/>
              <a:t>musíme</a:t>
            </a:r>
            <a:r>
              <a:rPr lang="en-GB" dirty="0"/>
              <a:t> </a:t>
            </a:r>
            <a:r>
              <a:rPr lang="en-GB" dirty="0" err="1"/>
              <a:t>najít</a:t>
            </a:r>
            <a:r>
              <a:rPr lang="en-GB" dirty="0"/>
              <a:t> </a:t>
            </a:r>
            <a:r>
              <a:rPr lang="en-GB" dirty="0" err="1"/>
              <a:t>jiné</a:t>
            </a:r>
            <a:r>
              <a:rPr lang="en-GB" dirty="0"/>
              <a:t> </a:t>
            </a:r>
            <a:r>
              <a:rPr lang="en-GB" dirty="0" err="1"/>
              <a:t>řešení</a:t>
            </a:r>
            <a:r>
              <a:rPr lang="en-GB" dirty="0"/>
              <a:t> (</a:t>
            </a:r>
            <a:r>
              <a:rPr lang="en-GB" dirty="0" err="1"/>
              <a:t>samozřejmě</a:t>
            </a:r>
            <a:r>
              <a:rPr lang="en-GB" dirty="0"/>
              <a:t> </a:t>
            </a:r>
            <a:r>
              <a:rPr lang="en-GB" dirty="0" err="1"/>
              <a:t>kromě</a:t>
            </a:r>
            <a:r>
              <a:rPr lang="en-GB" dirty="0"/>
              <a:t> </a:t>
            </a:r>
            <a:r>
              <a:rPr lang="en-GB" dirty="0" err="1"/>
              <a:t>výchozího</a:t>
            </a:r>
            <a:r>
              <a:rPr lang="en-GB" dirty="0"/>
              <a:t> </a:t>
            </a:r>
            <a:r>
              <a:rPr lang="en-GB" dirty="0" err="1"/>
              <a:t>stavu</a:t>
            </a:r>
            <a:r>
              <a:rPr lang="en-GB" dirty="0"/>
              <a:t>, </a:t>
            </a:r>
            <a:r>
              <a:rPr lang="en-GB" dirty="0" err="1"/>
              <a:t>kdy</a:t>
            </a:r>
            <a:r>
              <a:rPr lang="en-GB" dirty="0"/>
              <a:t> </a:t>
            </a:r>
            <a:r>
              <a:rPr lang="en-GB" dirty="0" err="1"/>
              <a:t>jsou</a:t>
            </a:r>
            <a:r>
              <a:rPr lang="en-GB" dirty="0"/>
              <a:t> </a:t>
            </a:r>
            <a:r>
              <a:rPr lang="en-GB" dirty="0" err="1"/>
              <a:t>obě</a:t>
            </a:r>
            <a:r>
              <a:rPr lang="en-GB" dirty="0"/>
              <a:t> </a:t>
            </a:r>
            <a:r>
              <a:rPr lang="en-GB" dirty="0" err="1"/>
              <a:t>oblasti</a:t>
            </a:r>
            <a:r>
              <a:rPr lang="en-GB" dirty="0"/>
              <a:t> </a:t>
            </a:r>
            <a:r>
              <a:rPr lang="en-GB" dirty="0" err="1"/>
              <a:t>soběstačné</a:t>
            </a:r>
            <a:r>
              <a:rPr lang="en-GB" dirty="0"/>
              <a:t>). </a:t>
            </a:r>
            <a:r>
              <a:rPr lang="en-GB" dirty="0" err="1"/>
              <a:t>Řešení</a:t>
            </a:r>
            <a:r>
              <a:rPr lang="en-GB" dirty="0"/>
              <a:t> </a:t>
            </a:r>
            <a:r>
              <a:rPr lang="en-GB" dirty="0" err="1"/>
              <a:t>nabízí</a:t>
            </a:r>
            <a:r>
              <a:rPr lang="en-GB" dirty="0"/>
              <a:t> </a:t>
            </a:r>
            <a:r>
              <a:rPr lang="en-GB" dirty="0" err="1"/>
              <a:t>teorie</a:t>
            </a:r>
            <a:r>
              <a:rPr lang="en-GB" dirty="0"/>
              <a:t> </a:t>
            </a:r>
            <a:r>
              <a:rPr lang="en-GB" dirty="0" err="1"/>
              <a:t>komparativních</a:t>
            </a:r>
            <a:r>
              <a:rPr lang="en-GB" dirty="0"/>
              <a:t> </a:t>
            </a:r>
            <a:r>
              <a:rPr lang="en-GB" dirty="0" err="1"/>
              <a:t>výhod</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427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Z tab. 14.4 </a:t>
            </a:r>
            <a:r>
              <a:rPr lang="en-GB" dirty="0" err="1"/>
              <a:t>zjistíme</a:t>
            </a:r>
            <a:r>
              <a:rPr lang="en-GB" dirty="0"/>
              <a:t>, </a:t>
            </a:r>
            <a:r>
              <a:rPr lang="en-GB" dirty="0" err="1"/>
              <a:t>že</a:t>
            </a:r>
            <a:r>
              <a:rPr lang="en-GB" dirty="0"/>
              <a:t> </a:t>
            </a:r>
            <a:r>
              <a:rPr lang="en-GB" dirty="0" err="1"/>
              <a:t>nižší</a:t>
            </a:r>
            <a:r>
              <a:rPr lang="en-GB" dirty="0"/>
              <a:t> </a:t>
            </a:r>
            <a:r>
              <a:rPr lang="en-GB" dirty="0" err="1"/>
              <a:t>alternativní</a:t>
            </a:r>
            <a:r>
              <a:rPr lang="en-GB" dirty="0"/>
              <a:t> </a:t>
            </a:r>
            <a:r>
              <a:rPr lang="en-GB" dirty="0" err="1"/>
              <a:t>náklady</a:t>
            </a:r>
            <a:r>
              <a:rPr lang="en-GB" dirty="0"/>
              <a:t> </a:t>
            </a:r>
            <a:r>
              <a:rPr lang="en-GB" dirty="0" err="1"/>
              <a:t>výroby</a:t>
            </a:r>
            <a:r>
              <a:rPr lang="en-GB" dirty="0"/>
              <a:t> </a:t>
            </a:r>
            <a:r>
              <a:rPr lang="en-GB" dirty="0" err="1"/>
              <a:t>potravin</a:t>
            </a:r>
            <a:r>
              <a:rPr lang="en-GB" dirty="0"/>
              <a:t> </a:t>
            </a:r>
            <a:r>
              <a:rPr lang="en-GB" dirty="0" err="1"/>
              <a:t>má</a:t>
            </a:r>
            <a:r>
              <a:rPr lang="en-GB" dirty="0"/>
              <a:t> Amerika, </a:t>
            </a:r>
            <a:r>
              <a:rPr lang="en-GB" dirty="0" err="1"/>
              <a:t>protože</a:t>
            </a:r>
            <a:r>
              <a:rPr lang="en-GB" dirty="0"/>
              <a:t> </a:t>
            </a:r>
            <a:r>
              <a:rPr lang="en-GB" dirty="0" err="1"/>
              <a:t>vyrábí</a:t>
            </a:r>
            <a:r>
              <a:rPr lang="en-GB" dirty="0"/>
              <a:t>-li </a:t>
            </a:r>
            <a:r>
              <a:rPr lang="en-GB" dirty="0" err="1"/>
              <a:t>jednu</a:t>
            </a:r>
            <a:r>
              <a:rPr lang="en-GB" dirty="0"/>
              <a:t> </a:t>
            </a:r>
            <a:r>
              <a:rPr lang="en-GB" dirty="0" err="1"/>
              <a:t>hodinu</a:t>
            </a:r>
            <a:r>
              <a:rPr lang="en-GB" dirty="0"/>
              <a:t> </a:t>
            </a:r>
            <a:r>
              <a:rPr lang="en-GB" dirty="0" err="1"/>
              <a:t>potraviny</a:t>
            </a:r>
            <a:r>
              <a:rPr lang="en-GB" dirty="0"/>
              <a:t>, </a:t>
            </a:r>
            <a:r>
              <a:rPr lang="en-GB" dirty="0" err="1"/>
              <a:t>obětuje</a:t>
            </a:r>
            <a:r>
              <a:rPr lang="en-GB" dirty="0"/>
              <a:t> </a:t>
            </a:r>
            <a:r>
              <a:rPr lang="en-GB" dirty="0" err="1"/>
              <a:t>jen</a:t>
            </a:r>
            <a:r>
              <a:rPr lang="en-GB" dirty="0"/>
              <a:t> </a:t>
            </a:r>
            <a:r>
              <a:rPr lang="en-GB" dirty="0" err="1"/>
              <a:t>půl</a:t>
            </a:r>
            <a:r>
              <a:rPr lang="en-GB" dirty="0"/>
              <a:t> </a:t>
            </a:r>
            <a:r>
              <a:rPr lang="en-GB" dirty="0" err="1"/>
              <a:t>jednotky</a:t>
            </a:r>
            <a:r>
              <a:rPr lang="en-GB" dirty="0"/>
              <a:t> </a:t>
            </a:r>
            <a:r>
              <a:rPr lang="en-GB" dirty="0" err="1"/>
              <a:t>oděvů</a:t>
            </a:r>
            <a:r>
              <a:rPr lang="en-GB" dirty="0"/>
              <a:t>, </a:t>
            </a:r>
            <a:r>
              <a:rPr lang="en-GB" dirty="0" err="1"/>
              <a:t>které</a:t>
            </a:r>
            <a:r>
              <a:rPr lang="en-GB" dirty="0"/>
              <a:t> </a:t>
            </a:r>
            <a:r>
              <a:rPr lang="en-GB" dirty="0" err="1"/>
              <a:t>nemůže</a:t>
            </a:r>
            <a:r>
              <a:rPr lang="en-GB" dirty="0"/>
              <a:t> </a:t>
            </a:r>
            <a:r>
              <a:rPr lang="en-GB" dirty="0" err="1"/>
              <a:t>ve</a:t>
            </a:r>
            <a:r>
              <a:rPr lang="en-GB" dirty="0"/>
              <a:t> </a:t>
            </a:r>
            <a:r>
              <a:rPr lang="en-GB" dirty="0" err="1"/>
              <a:t>stejné</a:t>
            </a:r>
            <a:r>
              <a:rPr lang="en-GB" dirty="0"/>
              <a:t> </a:t>
            </a:r>
            <a:r>
              <a:rPr lang="en-GB" dirty="0" err="1"/>
              <a:t>hodině</a:t>
            </a:r>
            <a:r>
              <a:rPr lang="en-GB" dirty="0"/>
              <a:t> </a:t>
            </a:r>
            <a:r>
              <a:rPr lang="en-GB" dirty="0" err="1"/>
              <a:t>vyrábět</a:t>
            </a:r>
            <a:r>
              <a:rPr lang="en-GB" dirty="0"/>
              <a:t> (za </a:t>
            </a:r>
            <a:r>
              <a:rPr lang="en-GB" dirty="0" err="1"/>
              <a:t>jednu</a:t>
            </a:r>
            <a:r>
              <a:rPr lang="en-GB" dirty="0"/>
              <a:t> </a:t>
            </a:r>
            <a:r>
              <a:rPr lang="en-GB" dirty="0" err="1"/>
              <a:t>hodinu</a:t>
            </a:r>
            <a:r>
              <a:rPr lang="en-GB" dirty="0"/>
              <a:t> Amerika </a:t>
            </a:r>
            <a:r>
              <a:rPr lang="en-GB" dirty="0" err="1"/>
              <a:t>vyprodukuje</a:t>
            </a:r>
            <a:r>
              <a:rPr lang="en-GB" dirty="0"/>
              <a:t> </a:t>
            </a:r>
            <a:r>
              <a:rPr lang="en-GB" dirty="0" err="1"/>
              <a:t>půl</a:t>
            </a:r>
            <a:r>
              <a:rPr lang="en-GB" dirty="0"/>
              <a:t> </a:t>
            </a:r>
            <a:r>
              <a:rPr lang="en-GB" dirty="0" err="1"/>
              <a:t>jednotky</a:t>
            </a:r>
            <a:r>
              <a:rPr lang="en-GB" dirty="0"/>
              <a:t> </a:t>
            </a:r>
            <a:r>
              <a:rPr lang="en-GB" dirty="0" err="1"/>
              <a:t>oděvů</a:t>
            </a:r>
            <a:r>
              <a:rPr lang="en-GB" dirty="0"/>
              <a:t>, </a:t>
            </a:r>
            <a:r>
              <a:rPr lang="en-GB" dirty="0" err="1"/>
              <a:t>jednu</a:t>
            </a:r>
            <a:r>
              <a:rPr lang="en-GB" dirty="0"/>
              <a:t> </a:t>
            </a:r>
            <a:r>
              <a:rPr lang="en-GB" dirty="0" err="1"/>
              <a:t>jednotku</a:t>
            </a:r>
            <a:r>
              <a:rPr lang="en-GB" dirty="0"/>
              <a:t> </a:t>
            </a:r>
            <a:r>
              <a:rPr lang="en-GB" dirty="0" err="1"/>
              <a:t>oděvů</a:t>
            </a:r>
            <a:r>
              <a:rPr lang="en-GB" dirty="0"/>
              <a:t> </a:t>
            </a:r>
            <a:r>
              <a:rPr lang="en-GB" dirty="0" err="1"/>
              <a:t>tedy</a:t>
            </a:r>
            <a:r>
              <a:rPr lang="en-GB" dirty="0"/>
              <a:t> </a:t>
            </a:r>
            <a:r>
              <a:rPr lang="en-GB" dirty="0" err="1"/>
              <a:t>vyrobí</a:t>
            </a:r>
            <a:r>
              <a:rPr lang="en-GB" dirty="0"/>
              <a:t> za </a:t>
            </a:r>
            <a:r>
              <a:rPr lang="en-GB" dirty="0" err="1"/>
              <a:t>dvě</a:t>
            </a:r>
            <a:r>
              <a:rPr lang="en-GB" dirty="0"/>
              <a:t> </a:t>
            </a:r>
            <a:r>
              <a:rPr lang="en-GB" dirty="0" err="1"/>
              <a:t>hodiny</a:t>
            </a:r>
            <a:r>
              <a:rPr lang="en-GB" dirty="0"/>
              <a:t>, viz tab. 14.3). Evropa by </a:t>
            </a:r>
            <a:r>
              <a:rPr lang="en-GB" dirty="0" err="1"/>
              <a:t>podobně</a:t>
            </a:r>
            <a:r>
              <a:rPr lang="en-GB" dirty="0"/>
              <a:t> </a:t>
            </a:r>
            <a:r>
              <a:rPr lang="en-GB" dirty="0" err="1"/>
              <a:t>na</a:t>
            </a:r>
            <a:r>
              <a:rPr lang="en-GB" dirty="0"/>
              <a:t> </a:t>
            </a:r>
            <a:r>
              <a:rPr lang="en-GB" dirty="0" err="1"/>
              <a:t>výrobu</a:t>
            </a:r>
            <a:r>
              <a:rPr lang="en-GB" dirty="0"/>
              <a:t> </a:t>
            </a:r>
            <a:r>
              <a:rPr lang="en-GB" dirty="0" err="1"/>
              <a:t>jedné</a:t>
            </a:r>
            <a:r>
              <a:rPr lang="en-GB" dirty="0"/>
              <a:t> </a:t>
            </a:r>
            <a:r>
              <a:rPr lang="en-GB" dirty="0" err="1"/>
              <a:t>jednotky</a:t>
            </a:r>
            <a:r>
              <a:rPr lang="en-GB" dirty="0"/>
              <a:t> </a:t>
            </a:r>
            <a:r>
              <a:rPr lang="en-GB" dirty="0" err="1"/>
              <a:t>potravin</a:t>
            </a:r>
            <a:r>
              <a:rPr lang="en-GB" dirty="0"/>
              <a:t> </a:t>
            </a:r>
            <a:r>
              <a:rPr lang="en-GB" dirty="0" err="1"/>
              <a:t>musela</a:t>
            </a:r>
            <a:r>
              <a:rPr lang="en-GB" dirty="0"/>
              <a:t> </a:t>
            </a:r>
            <a:r>
              <a:rPr lang="en-GB" dirty="0" err="1"/>
              <a:t>obětovat</a:t>
            </a:r>
            <a:r>
              <a:rPr lang="en-GB" dirty="0"/>
              <a:t> </a:t>
            </a:r>
            <a:r>
              <a:rPr lang="en-GB" dirty="0" err="1"/>
              <a:t>tři</a:t>
            </a:r>
            <a:r>
              <a:rPr lang="en-GB" dirty="0"/>
              <a:t> </a:t>
            </a:r>
            <a:r>
              <a:rPr lang="en-GB" dirty="0" err="1"/>
              <a:t>čtvrtiny</a:t>
            </a:r>
            <a:r>
              <a:rPr lang="en-GB" dirty="0"/>
              <a:t> </a:t>
            </a:r>
            <a:r>
              <a:rPr lang="en-GB" dirty="0" err="1"/>
              <a:t>jednotky</a:t>
            </a:r>
            <a:r>
              <a:rPr lang="en-GB" dirty="0"/>
              <a:t> </a:t>
            </a:r>
            <a:r>
              <a:rPr lang="en-GB" dirty="0" err="1"/>
              <a:t>oděvů</a:t>
            </a:r>
            <a:r>
              <a:rPr lang="en-GB" dirty="0"/>
              <a:t>. V </a:t>
            </a:r>
            <a:r>
              <a:rPr lang="en-GB" dirty="0" err="1"/>
              <a:t>Evropě</a:t>
            </a:r>
            <a:r>
              <a:rPr lang="en-GB" dirty="0"/>
              <a:t> </a:t>
            </a:r>
            <a:r>
              <a:rPr lang="en-GB" dirty="0" err="1"/>
              <a:t>trvá</a:t>
            </a:r>
            <a:r>
              <a:rPr lang="en-GB" dirty="0"/>
              <a:t> </a:t>
            </a:r>
            <a:r>
              <a:rPr lang="en-GB" dirty="0" err="1"/>
              <a:t>výroba</a:t>
            </a:r>
            <a:r>
              <a:rPr lang="en-GB" dirty="0"/>
              <a:t> </a:t>
            </a:r>
            <a:r>
              <a:rPr lang="en-GB" dirty="0" err="1"/>
              <a:t>jedné</a:t>
            </a:r>
            <a:r>
              <a:rPr lang="en-GB" dirty="0"/>
              <a:t> </a:t>
            </a:r>
            <a:r>
              <a:rPr lang="en-GB" dirty="0" err="1"/>
              <a:t>jednotky</a:t>
            </a:r>
            <a:r>
              <a:rPr lang="en-GB" dirty="0"/>
              <a:t> </a:t>
            </a:r>
            <a:r>
              <a:rPr lang="en-GB" dirty="0" err="1"/>
              <a:t>potravin</a:t>
            </a:r>
            <a:r>
              <a:rPr lang="en-GB" dirty="0"/>
              <a:t> </a:t>
            </a:r>
            <a:r>
              <a:rPr lang="en-GB" dirty="0" err="1"/>
              <a:t>tři</a:t>
            </a:r>
            <a:r>
              <a:rPr lang="en-GB" dirty="0"/>
              <a:t> </a:t>
            </a:r>
            <a:r>
              <a:rPr lang="en-GB" dirty="0" err="1"/>
              <a:t>hodiny</a:t>
            </a:r>
            <a:r>
              <a:rPr lang="en-GB" dirty="0"/>
              <a:t>, za </a:t>
            </a:r>
            <a:r>
              <a:rPr lang="en-GB" dirty="0" err="1"/>
              <a:t>stejné</a:t>
            </a:r>
            <a:r>
              <a:rPr lang="en-GB" dirty="0"/>
              <a:t> </a:t>
            </a:r>
            <a:r>
              <a:rPr lang="en-GB" dirty="0" err="1"/>
              <a:t>tři</a:t>
            </a:r>
            <a:r>
              <a:rPr lang="en-GB" dirty="0"/>
              <a:t> </a:t>
            </a:r>
            <a:r>
              <a:rPr lang="en-GB" dirty="0" err="1"/>
              <a:t>hodiny</a:t>
            </a:r>
            <a:r>
              <a:rPr lang="en-GB" dirty="0"/>
              <a:t> </a:t>
            </a:r>
            <a:r>
              <a:rPr lang="en-GB" dirty="0" err="1"/>
              <a:t>vyprodukuje</a:t>
            </a:r>
            <a:r>
              <a:rPr lang="en-GB" dirty="0"/>
              <a:t> </a:t>
            </a:r>
            <a:r>
              <a:rPr lang="en-GB" dirty="0" err="1"/>
              <a:t>pouze</a:t>
            </a:r>
            <a:r>
              <a:rPr lang="en-GB" dirty="0"/>
              <a:t> 3/4 </a:t>
            </a:r>
            <a:r>
              <a:rPr lang="en-GB" dirty="0" err="1"/>
              <a:t>jednotky</a:t>
            </a:r>
            <a:r>
              <a:rPr lang="en-GB" dirty="0"/>
              <a:t> </a:t>
            </a:r>
            <a:r>
              <a:rPr lang="en-GB" dirty="0" err="1"/>
              <a:t>oděvů</a:t>
            </a:r>
            <a:r>
              <a:rPr lang="en-GB" dirty="0"/>
              <a:t>. </a:t>
            </a:r>
            <a:r>
              <a:rPr lang="en-GB" dirty="0" err="1"/>
              <a:t>Celá</a:t>
            </a:r>
            <a:r>
              <a:rPr lang="en-GB" dirty="0"/>
              <a:t> </a:t>
            </a:r>
            <a:r>
              <a:rPr lang="en-GB" dirty="0" err="1"/>
              <a:t>jednotka</a:t>
            </a:r>
            <a:r>
              <a:rPr lang="en-GB" dirty="0"/>
              <a:t> </a:t>
            </a:r>
            <a:r>
              <a:rPr lang="en-GB" dirty="0" err="1"/>
              <a:t>oděvů</a:t>
            </a:r>
            <a:r>
              <a:rPr lang="en-GB" dirty="0"/>
              <a:t> </a:t>
            </a:r>
            <a:r>
              <a:rPr lang="en-GB" dirty="0" err="1"/>
              <a:t>vyžaduje</a:t>
            </a:r>
            <a:r>
              <a:rPr lang="en-GB" dirty="0"/>
              <a:t> </a:t>
            </a:r>
            <a:r>
              <a:rPr lang="en-GB" dirty="0" err="1"/>
              <a:t>tedy</a:t>
            </a:r>
            <a:r>
              <a:rPr lang="en-GB" dirty="0"/>
              <a:t> </a:t>
            </a:r>
            <a:r>
              <a:rPr lang="en-GB" dirty="0" err="1"/>
              <a:t>čtyři</a:t>
            </a:r>
            <a:r>
              <a:rPr lang="en-GB" dirty="0"/>
              <a:t> </a:t>
            </a:r>
            <a:r>
              <a:rPr lang="en-GB" dirty="0" err="1"/>
              <a:t>hodiny</a:t>
            </a:r>
            <a:r>
              <a:rPr lang="en-GB" dirty="0"/>
              <a:t> </a:t>
            </a:r>
            <a:r>
              <a:rPr lang="en-GB" dirty="0" err="1"/>
              <a:t>práce</a:t>
            </a:r>
            <a:r>
              <a:rPr lang="en-GB" dirty="0"/>
              <a:t>, viz tab. 14.3. </a:t>
            </a:r>
            <a:r>
              <a:rPr lang="en-GB" dirty="0" err="1"/>
              <a:t>Při</a:t>
            </a:r>
            <a:r>
              <a:rPr lang="en-GB" dirty="0"/>
              <a:t> </a:t>
            </a:r>
            <a:r>
              <a:rPr lang="en-GB" dirty="0" err="1"/>
              <a:t>výrobě</a:t>
            </a:r>
            <a:r>
              <a:rPr lang="en-GB" dirty="0"/>
              <a:t> </a:t>
            </a:r>
            <a:r>
              <a:rPr lang="en-GB" dirty="0" err="1"/>
              <a:t>oděvů</a:t>
            </a:r>
            <a:r>
              <a:rPr lang="en-GB" dirty="0"/>
              <a:t> je </a:t>
            </a:r>
            <a:r>
              <a:rPr lang="en-GB" dirty="0" err="1"/>
              <a:t>situace</a:t>
            </a:r>
            <a:r>
              <a:rPr lang="en-GB" dirty="0"/>
              <a:t> </a:t>
            </a:r>
            <a:r>
              <a:rPr lang="en-GB" dirty="0" err="1"/>
              <a:t>opačná</a:t>
            </a:r>
            <a:r>
              <a:rPr lang="en-GB" dirty="0"/>
              <a:t>, </a:t>
            </a:r>
            <a:r>
              <a:rPr lang="en-GB" dirty="0" err="1"/>
              <a:t>protože</a:t>
            </a:r>
            <a:r>
              <a:rPr lang="en-GB" dirty="0"/>
              <a:t> </a:t>
            </a:r>
            <a:r>
              <a:rPr lang="en-GB" dirty="0" err="1"/>
              <a:t>nižších</a:t>
            </a:r>
            <a:r>
              <a:rPr lang="en-GB" dirty="0"/>
              <a:t> </a:t>
            </a:r>
            <a:r>
              <a:rPr lang="en-GB" dirty="0" err="1"/>
              <a:t>alternativních</a:t>
            </a:r>
            <a:r>
              <a:rPr lang="en-GB" dirty="0"/>
              <a:t> </a:t>
            </a:r>
            <a:r>
              <a:rPr lang="en-GB" dirty="0" err="1"/>
              <a:t>nákladů</a:t>
            </a:r>
            <a:r>
              <a:rPr lang="en-GB" dirty="0"/>
              <a:t> </a:t>
            </a:r>
            <a:r>
              <a:rPr lang="en-GB" dirty="0" err="1"/>
              <a:t>dosahuje</a:t>
            </a:r>
            <a:r>
              <a:rPr lang="en-GB" dirty="0"/>
              <a:t> Evropa. </a:t>
            </a:r>
            <a:r>
              <a:rPr lang="en-GB" dirty="0" err="1"/>
              <a:t>Kvůli</a:t>
            </a:r>
            <a:r>
              <a:rPr lang="en-GB" dirty="0"/>
              <a:t> </a:t>
            </a:r>
            <a:r>
              <a:rPr lang="en-GB" dirty="0" err="1"/>
              <a:t>výrobě</a:t>
            </a:r>
            <a:r>
              <a:rPr lang="en-GB" dirty="0"/>
              <a:t> </a:t>
            </a:r>
            <a:r>
              <a:rPr lang="en-GB" dirty="0" err="1"/>
              <a:t>jedné</a:t>
            </a:r>
            <a:r>
              <a:rPr lang="en-GB" dirty="0"/>
              <a:t> </a:t>
            </a:r>
            <a:r>
              <a:rPr lang="en-GB" dirty="0" err="1"/>
              <a:t>jednotky</a:t>
            </a:r>
            <a:r>
              <a:rPr lang="en-GB" dirty="0"/>
              <a:t> </a:t>
            </a:r>
            <a:r>
              <a:rPr lang="en-GB" dirty="0" err="1"/>
              <a:t>oděvů</a:t>
            </a:r>
            <a:r>
              <a:rPr lang="en-GB" dirty="0"/>
              <a:t> se </a:t>
            </a:r>
            <a:r>
              <a:rPr lang="en-GB" dirty="0" err="1"/>
              <a:t>musí</a:t>
            </a:r>
            <a:r>
              <a:rPr lang="en-GB" dirty="0"/>
              <a:t> </a:t>
            </a:r>
            <a:r>
              <a:rPr lang="en-GB" dirty="0" err="1"/>
              <a:t>vzdát</a:t>
            </a:r>
            <a:r>
              <a:rPr lang="en-GB" dirty="0"/>
              <a:t> </a:t>
            </a:r>
            <a:r>
              <a:rPr lang="en-GB" dirty="0" err="1"/>
              <a:t>zhruba</a:t>
            </a:r>
            <a:r>
              <a:rPr lang="en-GB" dirty="0"/>
              <a:t> 1,33 </a:t>
            </a:r>
            <a:r>
              <a:rPr lang="en-GB" dirty="0" err="1"/>
              <a:t>jednotky</a:t>
            </a:r>
            <a:r>
              <a:rPr lang="en-GB" dirty="0"/>
              <a:t> </a:t>
            </a:r>
            <a:r>
              <a:rPr lang="en-GB" dirty="0" err="1"/>
              <a:t>potravin</a:t>
            </a:r>
            <a:r>
              <a:rPr lang="en-GB" dirty="0"/>
              <a:t>. V </a:t>
            </a:r>
            <a:r>
              <a:rPr lang="en-GB" dirty="0" err="1"/>
              <a:t>Americe</a:t>
            </a:r>
            <a:r>
              <a:rPr lang="en-GB" dirty="0"/>
              <a:t> se </a:t>
            </a:r>
            <a:r>
              <a:rPr lang="en-GB" dirty="0" err="1"/>
              <a:t>výrobce</a:t>
            </a:r>
            <a:r>
              <a:rPr lang="en-GB" dirty="0"/>
              <a:t> </a:t>
            </a:r>
            <a:r>
              <a:rPr lang="en-GB" dirty="0" err="1"/>
              <a:t>oděvů</a:t>
            </a:r>
            <a:r>
              <a:rPr lang="en-GB" dirty="0"/>
              <a:t> </a:t>
            </a:r>
            <a:r>
              <a:rPr lang="en-GB" dirty="0" err="1"/>
              <a:t>musí</a:t>
            </a:r>
            <a:r>
              <a:rPr lang="en-GB" dirty="0"/>
              <a:t> </a:t>
            </a:r>
            <a:r>
              <a:rPr lang="en-GB" dirty="0" err="1"/>
              <a:t>vzdát</a:t>
            </a:r>
            <a:r>
              <a:rPr lang="en-GB" dirty="0"/>
              <a:t> </a:t>
            </a:r>
            <a:r>
              <a:rPr lang="en-GB" dirty="0" err="1"/>
              <a:t>celých</a:t>
            </a:r>
            <a:r>
              <a:rPr lang="en-GB" dirty="0"/>
              <a:t> </a:t>
            </a:r>
            <a:r>
              <a:rPr lang="en-GB" dirty="0" err="1"/>
              <a:t>dvou</a:t>
            </a:r>
            <a:r>
              <a:rPr lang="en-GB" dirty="0"/>
              <a:t> </a:t>
            </a:r>
            <a:r>
              <a:rPr lang="en-GB" dirty="0" err="1"/>
              <a:t>jednotek</a:t>
            </a:r>
            <a:r>
              <a:rPr lang="en-GB" dirty="0"/>
              <a:t> </a:t>
            </a:r>
            <a:r>
              <a:rPr lang="en-GB" dirty="0" err="1"/>
              <a:t>potravin</a:t>
            </a:r>
            <a:r>
              <a:rPr lang="en-GB" dirty="0"/>
              <a:t>, </a:t>
            </a:r>
            <a:r>
              <a:rPr lang="en-GB" dirty="0" err="1"/>
              <a:t>které</a:t>
            </a:r>
            <a:r>
              <a:rPr lang="en-GB" dirty="0"/>
              <a:t> </a:t>
            </a:r>
            <a:r>
              <a:rPr lang="en-GB" dirty="0" err="1"/>
              <a:t>nemůže</a:t>
            </a:r>
            <a:r>
              <a:rPr lang="en-GB" dirty="0"/>
              <a:t> </a:t>
            </a:r>
            <a:r>
              <a:rPr lang="en-GB" dirty="0" err="1"/>
              <a:t>vyrábět</a:t>
            </a:r>
            <a:r>
              <a:rPr lang="en-GB" dirty="0"/>
              <a:t>, </a:t>
            </a:r>
            <a:r>
              <a:rPr lang="en-GB" dirty="0" err="1"/>
              <a:t>když</a:t>
            </a:r>
            <a:r>
              <a:rPr lang="en-GB" dirty="0"/>
              <a:t> </a:t>
            </a:r>
            <a:r>
              <a:rPr lang="en-GB" dirty="0" err="1"/>
              <a:t>produkuje</a:t>
            </a:r>
            <a:r>
              <a:rPr lang="en-GB" dirty="0"/>
              <a:t> </a:t>
            </a:r>
            <a:r>
              <a:rPr lang="en-GB" dirty="0" err="1"/>
              <a:t>oděvy</a:t>
            </a:r>
            <a:r>
              <a:rPr lang="en-GB" dirty="0"/>
              <a:t>. </a:t>
            </a:r>
            <a:r>
              <a:rPr lang="en-GB" dirty="0" err="1"/>
              <a:t>Výrobce</a:t>
            </a:r>
            <a:r>
              <a:rPr lang="en-GB" dirty="0"/>
              <a:t>, </a:t>
            </a:r>
            <a:r>
              <a:rPr lang="en-GB" dirty="0" err="1"/>
              <a:t>který</a:t>
            </a:r>
            <a:r>
              <a:rPr lang="en-GB" dirty="0"/>
              <a:t> </a:t>
            </a:r>
            <a:r>
              <a:rPr lang="en-GB" dirty="0" err="1"/>
              <a:t>má</a:t>
            </a:r>
            <a:r>
              <a:rPr lang="en-GB" dirty="0"/>
              <a:t> </a:t>
            </a:r>
            <a:r>
              <a:rPr lang="en-GB" dirty="0" err="1"/>
              <a:t>nižší</a:t>
            </a:r>
            <a:r>
              <a:rPr lang="en-GB" dirty="0"/>
              <a:t> </a:t>
            </a:r>
            <a:r>
              <a:rPr lang="en-GB" dirty="0" err="1"/>
              <a:t>náklady</a:t>
            </a:r>
            <a:r>
              <a:rPr lang="en-GB" dirty="0"/>
              <a:t> </a:t>
            </a:r>
            <a:r>
              <a:rPr lang="en-GB" dirty="0" err="1"/>
              <a:t>obětované</a:t>
            </a:r>
            <a:r>
              <a:rPr lang="en-GB" dirty="0"/>
              <a:t> </a:t>
            </a:r>
            <a:r>
              <a:rPr lang="en-GB" dirty="0" err="1"/>
              <a:t>příležitosti</a:t>
            </a:r>
            <a:r>
              <a:rPr lang="en-GB" dirty="0"/>
              <a:t> </a:t>
            </a:r>
            <a:r>
              <a:rPr lang="en-GB" dirty="0" err="1"/>
              <a:t>ve</a:t>
            </a:r>
            <a:r>
              <a:rPr lang="en-GB" dirty="0"/>
              <a:t> </a:t>
            </a:r>
            <a:r>
              <a:rPr lang="en-GB" dirty="0" err="1"/>
              <a:t>výrobě</a:t>
            </a:r>
            <a:r>
              <a:rPr lang="en-GB" dirty="0"/>
              <a:t> </a:t>
            </a:r>
            <a:r>
              <a:rPr lang="en-GB" dirty="0" err="1"/>
              <a:t>daného</a:t>
            </a:r>
            <a:r>
              <a:rPr lang="en-GB" dirty="0"/>
              <a:t> </a:t>
            </a:r>
            <a:r>
              <a:rPr lang="en-GB" dirty="0" err="1"/>
              <a:t>statku</a:t>
            </a:r>
            <a:r>
              <a:rPr lang="en-GB" dirty="0"/>
              <a:t>, </a:t>
            </a:r>
            <a:r>
              <a:rPr lang="en-GB" dirty="0" err="1"/>
              <a:t>má</a:t>
            </a:r>
            <a:r>
              <a:rPr lang="en-GB" dirty="0"/>
              <a:t> </a:t>
            </a:r>
            <a:r>
              <a:rPr lang="en-GB" dirty="0" err="1"/>
              <a:t>komparativní</a:t>
            </a:r>
            <a:r>
              <a:rPr lang="en-GB" dirty="0"/>
              <a:t> </a:t>
            </a:r>
            <a:r>
              <a:rPr lang="en-GB" dirty="0" err="1"/>
              <a:t>výhodu</a:t>
            </a:r>
            <a:r>
              <a:rPr lang="en-GB" dirty="0"/>
              <a:t> v </a:t>
            </a:r>
            <a:r>
              <a:rPr lang="en-GB" dirty="0" err="1"/>
              <a:t>jeho</a:t>
            </a:r>
            <a:r>
              <a:rPr lang="en-GB" dirty="0"/>
              <a:t> </a:t>
            </a:r>
            <a:r>
              <a:rPr lang="en-GB" dirty="0" err="1"/>
              <a:t>výrobě</a:t>
            </a:r>
            <a:r>
              <a:rPr lang="en-GB" dirty="0"/>
              <a:t>. </a:t>
            </a:r>
            <a:r>
              <a:rPr lang="en-GB" dirty="0" err="1"/>
              <a:t>Rozdíly</a:t>
            </a:r>
            <a:r>
              <a:rPr lang="en-GB" dirty="0"/>
              <a:t> v </a:t>
            </a:r>
            <a:r>
              <a:rPr lang="en-GB" dirty="0" err="1"/>
              <a:t>alternativních</a:t>
            </a:r>
            <a:r>
              <a:rPr lang="en-GB" dirty="0"/>
              <a:t> </a:t>
            </a:r>
            <a:r>
              <a:rPr lang="en-GB" dirty="0" err="1"/>
              <a:t>nákladech</a:t>
            </a:r>
            <a:r>
              <a:rPr lang="en-GB" dirty="0"/>
              <a:t> a v </a:t>
            </a:r>
            <a:r>
              <a:rPr lang="en-GB" dirty="0" err="1"/>
              <a:t>komparativních</a:t>
            </a:r>
            <a:r>
              <a:rPr lang="en-GB" dirty="0"/>
              <a:t> </a:t>
            </a:r>
            <a:r>
              <a:rPr lang="en-GB" dirty="0" err="1"/>
              <a:t>výhodách</a:t>
            </a:r>
            <a:r>
              <a:rPr lang="en-GB" dirty="0"/>
              <a:t> </a:t>
            </a:r>
            <a:r>
              <a:rPr lang="en-GB" dirty="0" err="1"/>
              <a:t>vytvářejí</a:t>
            </a:r>
            <a:r>
              <a:rPr lang="en-GB" dirty="0"/>
              <a:t> </a:t>
            </a:r>
            <a:r>
              <a:rPr lang="en-GB" dirty="0" err="1"/>
              <a:t>prospěch</a:t>
            </a:r>
            <a:r>
              <a:rPr lang="en-GB" dirty="0"/>
              <a:t> z </a:t>
            </a:r>
            <a:r>
              <a:rPr lang="en-GB" dirty="0" err="1"/>
              <a:t>obchodu</a:t>
            </a:r>
            <a:r>
              <a:rPr lang="en-GB" dirty="0"/>
              <a:t>. </a:t>
            </a:r>
            <a:r>
              <a:rPr lang="en-GB" dirty="0" err="1"/>
              <a:t>Když</a:t>
            </a:r>
            <a:r>
              <a:rPr lang="en-GB" dirty="0"/>
              <a:t> se </a:t>
            </a:r>
            <a:r>
              <a:rPr lang="en-GB" dirty="0" err="1"/>
              <a:t>každý</a:t>
            </a:r>
            <a:r>
              <a:rPr lang="en-GB" dirty="0"/>
              <a:t> </a:t>
            </a:r>
            <a:r>
              <a:rPr lang="en-GB" dirty="0" err="1"/>
              <a:t>specializuje</a:t>
            </a:r>
            <a:r>
              <a:rPr lang="en-GB" dirty="0"/>
              <a:t> </a:t>
            </a:r>
            <a:r>
              <a:rPr lang="en-GB" dirty="0" err="1"/>
              <a:t>na</a:t>
            </a:r>
            <a:r>
              <a:rPr lang="en-GB" dirty="0"/>
              <a:t> </a:t>
            </a:r>
            <a:r>
              <a:rPr lang="en-GB" dirty="0" err="1"/>
              <a:t>výrobu</a:t>
            </a:r>
            <a:r>
              <a:rPr lang="en-GB" dirty="0"/>
              <a:t> </a:t>
            </a:r>
            <a:r>
              <a:rPr lang="en-GB" dirty="0" err="1"/>
              <a:t>statku</a:t>
            </a:r>
            <a:r>
              <a:rPr lang="en-GB" dirty="0"/>
              <a:t>, </a:t>
            </a:r>
            <a:r>
              <a:rPr lang="en-GB" dirty="0" err="1"/>
              <a:t>ve</a:t>
            </a:r>
            <a:r>
              <a:rPr lang="en-GB" dirty="0"/>
              <a:t> </a:t>
            </a:r>
            <a:r>
              <a:rPr lang="en-GB" dirty="0" err="1"/>
              <a:t>kterém</a:t>
            </a:r>
            <a:r>
              <a:rPr lang="en-GB" dirty="0"/>
              <a:t> </a:t>
            </a:r>
            <a:r>
              <a:rPr lang="en-GB" dirty="0" err="1"/>
              <a:t>má</a:t>
            </a:r>
            <a:r>
              <a:rPr lang="en-GB" dirty="0"/>
              <a:t> </a:t>
            </a:r>
            <a:r>
              <a:rPr lang="en-GB" dirty="0" err="1"/>
              <a:t>komparativní</a:t>
            </a:r>
            <a:r>
              <a:rPr lang="en-GB" dirty="0"/>
              <a:t> </a:t>
            </a:r>
            <a:r>
              <a:rPr lang="en-GB" dirty="0" err="1"/>
              <a:t>výhodu</a:t>
            </a:r>
            <a:r>
              <a:rPr lang="en-GB" dirty="0"/>
              <a:t>, </a:t>
            </a:r>
            <a:r>
              <a:rPr lang="en-GB" dirty="0" err="1"/>
              <a:t>celková</a:t>
            </a:r>
            <a:r>
              <a:rPr lang="en-GB" dirty="0"/>
              <a:t> </a:t>
            </a:r>
            <a:r>
              <a:rPr lang="en-GB" dirty="0" err="1"/>
              <a:t>produkce</a:t>
            </a:r>
            <a:r>
              <a:rPr lang="en-GB" dirty="0"/>
              <a:t> v </a:t>
            </a:r>
            <a:r>
              <a:rPr lang="en-GB" dirty="0" err="1"/>
              <a:t>ekonomice</a:t>
            </a:r>
            <a:r>
              <a:rPr lang="en-GB" dirty="0"/>
              <a:t> </a:t>
            </a:r>
            <a:r>
              <a:rPr lang="en-GB" dirty="0" err="1"/>
              <a:t>vzroste</a:t>
            </a:r>
            <a:r>
              <a:rPr lang="en-GB" dirty="0"/>
              <a:t> a </a:t>
            </a:r>
            <a:r>
              <a:rPr lang="en-GB" dirty="0" err="1"/>
              <a:t>zvětší</a:t>
            </a:r>
            <a:r>
              <a:rPr lang="en-GB" dirty="0"/>
              <a:t> se </a:t>
            </a:r>
            <a:r>
              <a:rPr lang="en-GB" dirty="0" err="1"/>
              <a:t>velikost</a:t>
            </a:r>
            <a:r>
              <a:rPr lang="en-GB" dirty="0"/>
              <a:t> </a:t>
            </a:r>
            <a:r>
              <a:rPr lang="en-GB" dirty="0" err="1"/>
              <a:t>spotřeby</a:t>
            </a:r>
            <a:r>
              <a:rPr lang="en-GB" dirty="0"/>
              <a:t>. </a:t>
            </a:r>
            <a:r>
              <a:rPr lang="en-GB" dirty="0" err="1"/>
              <a:t>Každý</a:t>
            </a:r>
            <a:r>
              <a:rPr lang="en-GB" dirty="0"/>
              <a:t> </a:t>
            </a:r>
            <a:r>
              <a:rPr lang="en-GB" dirty="0" err="1"/>
              <a:t>na</a:t>
            </a:r>
            <a:r>
              <a:rPr lang="en-GB" dirty="0"/>
              <a:t> tom </a:t>
            </a:r>
            <a:r>
              <a:rPr lang="en-GB" dirty="0" err="1"/>
              <a:t>může</a:t>
            </a:r>
            <a:r>
              <a:rPr lang="en-GB" dirty="0"/>
              <a:t> </a:t>
            </a:r>
            <a:r>
              <a:rPr lang="en-GB" dirty="0" err="1"/>
              <a:t>být</a:t>
            </a:r>
            <a:r>
              <a:rPr lang="en-GB" dirty="0"/>
              <a:t> </a:t>
            </a:r>
            <a:r>
              <a:rPr lang="en-GB" dirty="0" err="1"/>
              <a:t>lépe</a:t>
            </a:r>
            <a:r>
              <a:rPr lang="en-GB" dirty="0"/>
              <a:t>, </a:t>
            </a:r>
            <a:r>
              <a:rPr lang="en-GB" dirty="0" err="1"/>
              <a:t>protože</a:t>
            </a:r>
            <a:r>
              <a:rPr lang="en-GB" dirty="0"/>
              <a:t> </a:t>
            </a:r>
            <a:r>
              <a:rPr lang="en-GB" dirty="0" err="1"/>
              <a:t>si</a:t>
            </a:r>
            <a:r>
              <a:rPr lang="en-GB" dirty="0"/>
              <a:t> </a:t>
            </a:r>
            <a:r>
              <a:rPr lang="en-GB" dirty="0" err="1"/>
              <a:t>může</a:t>
            </a:r>
            <a:r>
              <a:rPr lang="en-GB" dirty="0"/>
              <a:t> </a:t>
            </a:r>
            <a:r>
              <a:rPr lang="en-GB" dirty="0" err="1"/>
              <a:t>pomocí</a:t>
            </a:r>
            <a:r>
              <a:rPr lang="en-GB" dirty="0"/>
              <a:t> </a:t>
            </a:r>
            <a:r>
              <a:rPr lang="en-GB" dirty="0" err="1"/>
              <a:t>směny</a:t>
            </a:r>
            <a:r>
              <a:rPr lang="en-GB" dirty="0"/>
              <a:t> </a:t>
            </a:r>
            <a:r>
              <a:rPr lang="en-GB" dirty="0" err="1"/>
              <a:t>opatřit</a:t>
            </a:r>
            <a:r>
              <a:rPr lang="en-GB" dirty="0"/>
              <a:t> </a:t>
            </a:r>
            <a:r>
              <a:rPr lang="en-GB" dirty="0" err="1"/>
              <a:t>produkt</a:t>
            </a:r>
            <a:r>
              <a:rPr lang="en-GB" dirty="0"/>
              <a:t> za </a:t>
            </a:r>
            <a:r>
              <a:rPr lang="en-GB" dirty="0" err="1"/>
              <a:t>nižší</a:t>
            </a:r>
            <a:r>
              <a:rPr lang="en-GB" dirty="0"/>
              <a:t> </a:t>
            </a:r>
            <a:r>
              <a:rPr lang="en-GB" dirty="0" err="1"/>
              <a:t>cenu</a:t>
            </a:r>
            <a:r>
              <a:rPr lang="en-GB" dirty="0"/>
              <a:t>, </a:t>
            </a:r>
            <a:r>
              <a:rPr lang="en-GB" dirty="0" err="1"/>
              <a:t>než</a:t>
            </a:r>
            <a:r>
              <a:rPr lang="en-GB" dirty="0"/>
              <a:t> </a:t>
            </a:r>
            <a:r>
              <a:rPr lang="en-GB" dirty="0" err="1"/>
              <a:t>jsou</a:t>
            </a:r>
            <a:r>
              <a:rPr lang="en-GB" dirty="0"/>
              <a:t> </a:t>
            </a:r>
            <a:r>
              <a:rPr lang="en-GB" dirty="0" err="1"/>
              <a:t>jeho</a:t>
            </a:r>
            <a:r>
              <a:rPr lang="en-GB" dirty="0"/>
              <a:t> </a:t>
            </a:r>
            <a:r>
              <a:rPr lang="en-GB" dirty="0" err="1"/>
              <a:t>alternativní</a:t>
            </a:r>
            <a:r>
              <a:rPr lang="en-GB" dirty="0"/>
              <a:t> </a:t>
            </a:r>
            <a:r>
              <a:rPr lang="en-GB" dirty="0" err="1"/>
              <a:t>náklady</a:t>
            </a:r>
            <a:r>
              <a:rPr lang="en-GB" dirty="0"/>
              <a:t> </a:t>
            </a:r>
            <a:r>
              <a:rPr lang="en-GB" dirty="0" err="1"/>
              <a:t>vlastní</a:t>
            </a:r>
            <a:r>
              <a:rPr lang="en-GB" dirty="0"/>
              <a:t> </a:t>
            </a:r>
            <a:r>
              <a:rPr lang="en-GB" dirty="0" err="1"/>
              <a:t>výroby</a:t>
            </a:r>
            <a:r>
              <a:rPr lang="en-GB" dirty="0"/>
              <a:t> </a:t>
            </a:r>
            <a:r>
              <a:rPr lang="en-GB" dirty="0" err="1"/>
              <a:t>daného</a:t>
            </a:r>
            <a:r>
              <a:rPr lang="en-GB" dirty="0"/>
              <a:t> </a:t>
            </a:r>
            <a:r>
              <a:rPr lang="en-GB" dirty="0" err="1"/>
              <a:t>zboží</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137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4732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Jakmile</a:t>
            </a:r>
            <a:r>
              <a:rPr lang="en-GB" dirty="0"/>
              <a:t> </a:t>
            </a:r>
            <a:r>
              <a:rPr lang="en-GB" dirty="0" err="1"/>
              <a:t>začne</a:t>
            </a:r>
            <a:r>
              <a:rPr lang="en-GB" dirty="0"/>
              <a:t> </a:t>
            </a:r>
            <a:r>
              <a:rPr lang="en-GB" dirty="0" err="1"/>
              <a:t>probíhat</a:t>
            </a:r>
            <a:r>
              <a:rPr lang="en-GB" dirty="0"/>
              <a:t> </a:t>
            </a:r>
            <a:r>
              <a:rPr lang="en-GB" dirty="0" err="1"/>
              <a:t>mezinárodní</a:t>
            </a:r>
            <a:r>
              <a:rPr lang="en-GB" dirty="0"/>
              <a:t> </a:t>
            </a:r>
            <a:r>
              <a:rPr lang="en-GB" dirty="0" err="1"/>
              <a:t>směna</a:t>
            </a:r>
            <a:r>
              <a:rPr lang="en-GB" dirty="0"/>
              <a:t>, </a:t>
            </a:r>
            <a:r>
              <a:rPr lang="en-GB" dirty="0" err="1"/>
              <a:t>začnou</a:t>
            </a:r>
            <a:r>
              <a:rPr lang="en-GB" dirty="0"/>
              <a:t> se </a:t>
            </a:r>
            <a:r>
              <a:rPr lang="en-GB" dirty="0" err="1"/>
              <a:t>měnit</a:t>
            </a:r>
            <a:r>
              <a:rPr lang="en-GB" dirty="0"/>
              <a:t> </a:t>
            </a:r>
            <a:r>
              <a:rPr lang="en-GB" dirty="0" err="1"/>
              <a:t>i</a:t>
            </a:r>
            <a:r>
              <a:rPr lang="en-GB" dirty="0"/>
              <a:t> </a:t>
            </a:r>
            <a:r>
              <a:rPr lang="en-GB" dirty="0" err="1"/>
              <a:t>relativní</a:t>
            </a:r>
            <a:r>
              <a:rPr lang="en-GB" dirty="0"/>
              <a:t> </a:t>
            </a:r>
            <a:r>
              <a:rPr lang="en-GB" dirty="0" err="1"/>
              <a:t>ceny</a:t>
            </a:r>
            <a:r>
              <a:rPr lang="en-GB" dirty="0"/>
              <a:t> </a:t>
            </a:r>
            <a:r>
              <a:rPr lang="en-GB" dirty="0" err="1"/>
              <a:t>zboží</a:t>
            </a:r>
            <a:r>
              <a:rPr lang="en-GB" dirty="0"/>
              <a:t> v </a:t>
            </a:r>
            <a:r>
              <a:rPr lang="en-GB" dirty="0" err="1"/>
              <a:t>obou</a:t>
            </a:r>
            <a:r>
              <a:rPr lang="en-GB" dirty="0"/>
              <a:t> </a:t>
            </a:r>
            <a:r>
              <a:rPr lang="en-GB" dirty="0" err="1"/>
              <a:t>zemích</a:t>
            </a:r>
            <a:r>
              <a:rPr lang="en-GB" dirty="0"/>
              <a:t>. </a:t>
            </a:r>
            <a:r>
              <a:rPr lang="en-GB" dirty="0" err="1"/>
              <a:t>Obr</a:t>
            </a:r>
            <a:r>
              <a:rPr lang="en-GB" dirty="0"/>
              <a:t>. 14.2 </a:t>
            </a:r>
            <a:r>
              <a:rPr lang="en-GB" dirty="0" err="1"/>
              <a:t>ukazuje</a:t>
            </a:r>
            <a:r>
              <a:rPr lang="en-GB" dirty="0"/>
              <a:t> </a:t>
            </a:r>
            <a:r>
              <a:rPr lang="en-GB" dirty="0" err="1"/>
              <a:t>mechanismus</a:t>
            </a:r>
            <a:r>
              <a:rPr lang="en-GB" dirty="0"/>
              <a:t> </a:t>
            </a:r>
            <a:r>
              <a:rPr lang="en-GB" dirty="0" err="1"/>
              <a:t>přizpůsobování</a:t>
            </a:r>
            <a:r>
              <a:rPr lang="en-GB" dirty="0"/>
              <a:t> </a:t>
            </a:r>
            <a:r>
              <a:rPr lang="en-GB" dirty="0" err="1"/>
              <a:t>různé</a:t>
            </a:r>
            <a:r>
              <a:rPr lang="en-GB" dirty="0"/>
              <a:t> </a:t>
            </a:r>
            <a:r>
              <a:rPr lang="en-GB" dirty="0" err="1"/>
              <a:t>úrovně</a:t>
            </a:r>
            <a:r>
              <a:rPr lang="en-GB" dirty="0"/>
              <a:t> </a:t>
            </a:r>
            <a:r>
              <a:rPr lang="en-GB" dirty="0" err="1"/>
              <a:t>národních</a:t>
            </a:r>
            <a:r>
              <a:rPr lang="en-GB" dirty="0"/>
              <a:t> </a:t>
            </a:r>
            <a:r>
              <a:rPr lang="en-GB" dirty="0" err="1"/>
              <a:t>cen</a:t>
            </a:r>
            <a:r>
              <a:rPr lang="en-GB" dirty="0"/>
              <a:t> </a:t>
            </a:r>
            <a:r>
              <a:rPr lang="en-GB" dirty="0" err="1"/>
              <a:t>na</a:t>
            </a:r>
            <a:r>
              <a:rPr lang="en-GB" dirty="0"/>
              <a:t> </a:t>
            </a:r>
            <a:r>
              <a:rPr lang="en-GB" dirty="0" err="1"/>
              <a:t>jednotnou</a:t>
            </a:r>
            <a:r>
              <a:rPr lang="en-GB" dirty="0"/>
              <a:t> </a:t>
            </a:r>
            <a:r>
              <a:rPr lang="en-GB" dirty="0" err="1"/>
              <a:t>výši</a:t>
            </a:r>
            <a:r>
              <a:rPr lang="en-GB" dirty="0"/>
              <a:t> </a:t>
            </a:r>
            <a:r>
              <a:rPr lang="en-GB" dirty="0" err="1"/>
              <a:t>světové</a:t>
            </a:r>
            <a:r>
              <a:rPr lang="en-GB" dirty="0"/>
              <a:t> </a:t>
            </a:r>
            <a:r>
              <a:rPr lang="en-GB" dirty="0" err="1"/>
              <a:t>ceny</a:t>
            </a:r>
            <a:r>
              <a:rPr lang="en-GB" dirty="0"/>
              <a:t>. V </a:t>
            </a:r>
            <a:r>
              <a:rPr lang="en-GB" dirty="0" err="1"/>
              <a:t>levé</a:t>
            </a:r>
            <a:r>
              <a:rPr lang="en-GB" dirty="0"/>
              <a:t> </a:t>
            </a:r>
            <a:r>
              <a:rPr lang="en-GB" dirty="0" err="1"/>
              <a:t>části</a:t>
            </a:r>
            <a:r>
              <a:rPr lang="en-GB" dirty="0"/>
              <a:t> </a:t>
            </a:r>
            <a:r>
              <a:rPr lang="en-GB" dirty="0" err="1"/>
              <a:t>obrázku</a:t>
            </a:r>
            <a:r>
              <a:rPr lang="en-GB" dirty="0"/>
              <a:t> </a:t>
            </a:r>
            <a:r>
              <a:rPr lang="en-GB" dirty="0" err="1"/>
              <a:t>křivka</a:t>
            </a:r>
            <a:r>
              <a:rPr lang="en-GB" dirty="0"/>
              <a:t> S </a:t>
            </a:r>
            <a:r>
              <a:rPr lang="en-GB" dirty="0" err="1"/>
              <a:t>představuje</a:t>
            </a:r>
            <a:r>
              <a:rPr lang="en-GB" dirty="0"/>
              <a:t> </a:t>
            </a:r>
            <a:r>
              <a:rPr lang="en-GB" dirty="0" err="1"/>
              <a:t>původní</a:t>
            </a:r>
            <a:r>
              <a:rPr lang="en-GB" dirty="0"/>
              <a:t> </a:t>
            </a:r>
            <a:r>
              <a:rPr lang="en-GB" dirty="0" err="1"/>
              <a:t>úroveň</a:t>
            </a:r>
            <a:r>
              <a:rPr lang="en-GB" dirty="0"/>
              <a:t> </a:t>
            </a:r>
            <a:r>
              <a:rPr lang="en-GB" dirty="0" err="1"/>
              <a:t>nabídky</a:t>
            </a:r>
            <a:r>
              <a:rPr lang="en-GB" dirty="0"/>
              <a:t> </a:t>
            </a:r>
            <a:r>
              <a:rPr lang="en-GB" dirty="0" err="1"/>
              <a:t>potravin</a:t>
            </a:r>
            <a:r>
              <a:rPr lang="en-GB" dirty="0"/>
              <a:t> v </a:t>
            </a:r>
            <a:r>
              <a:rPr lang="en-GB" dirty="0" err="1"/>
              <a:t>Americe</a:t>
            </a:r>
            <a:r>
              <a:rPr lang="en-GB" dirty="0"/>
              <a:t>, </a:t>
            </a:r>
            <a:r>
              <a:rPr lang="en-GB" dirty="0" err="1"/>
              <a:t>jež</a:t>
            </a:r>
            <a:r>
              <a:rPr lang="en-GB" dirty="0"/>
              <a:t> se </a:t>
            </a:r>
            <a:r>
              <a:rPr lang="en-GB" dirty="0" err="1"/>
              <a:t>střetává</a:t>
            </a:r>
            <a:r>
              <a:rPr lang="en-GB" dirty="0"/>
              <a:t> s </a:t>
            </a:r>
            <a:r>
              <a:rPr lang="en-GB" dirty="0" err="1"/>
              <a:t>poptávkovou</a:t>
            </a:r>
            <a:r>
              <a:rPr lang="en-GB" dirty="0"/>
              <a:t> </a:t>
            </a:r>
            <a:r>
              <a:rPr lang="en-GB" dirty="0" err="1"/>
              <a:t>křivkou</a:t>
            </a:r>
            <a:r>
              <a:rPr lang="en-GB" dirty="0"/>
              <a:t> D v </a:t>
            </a:r>
            <a:r>
              <a:rPr lang="en-GB" dirty="0" err="1"/>
              <a:t>bodě</a:t>
            </a:r>
            <a:r>
              <a:rPr lang="en-GB" dirty="0"/>
              <a:t> K. </a:t>
            </a:r>
            <a:r>
              <a:rPr lang="en-GB" dirty="0" err="1"/>
              <a:t>Tomuto</a:t>
            </a:r>
            <a:r>
              <a:rPr lang="en-GB" dirty="0"/>
              <a:t> </a:t>
            </a:r>
            <a:r>
              <a:rPr lang="en-GB" dirty="0" err="1"/>
              <a:t>rovnovážnému</a:t>
            </a:r>
            <a:r>
              <a:rPr lang="en-GB" dirty="0"/>
              <a:t> </a:t>
            </a:r>
            <a:r>
              <a:rPr lang="en-GB" dirty="0" err="1"/>
              <a:t>stavu</a:t>
            </a:r>
            <a:r>
              <a:rPr lang="en-GB" dirty="0"/>
              <a:t> </a:t>
            </a:r>
            <a:r>
              <a:rPr lang="en-GB" dirty="0" err="1"/>
              <a:t>odpovídá</a:t>
            </a:r>
            <a:r>
              <a:rPr lang="en-GB" dirty="0"/>
              <a:t> </a:t>
            </a:r>
            <a:r>
              <a:rPr lang="en-GB" dirty="0" err="1"/>
              <a:t>poměrná</a:t>
            </a:r>
            <a:r>
              <a:rPr lang="en-GB" dirty="0"/>
              <a:t> </a:t>
            </a:r>
            <a:r>
              <a:rPr lang="en-GB" dirty="0" err="1"/>
              <a:t>cena</a:t>
            </a:r>
            <a:r>
              <a:rPr lang="en-GB" dirty="0"/>
              <a:t> </a:t>
            </a:r>
            <a:r>
              <a:rPr lang="en-GB" dirty="0" err="1"/>
              <a:t>potravin</a:t>
            </a:r>
            <a:r>
              <a:rPr lang="en-GB" dirty="0"/>
              <a:t> (</a:t>
            </a:r>
            <a:r>
              <a:rPr lang="en-GB" dirty="0" err="1"/>
              <a:t>vyjádřená</a:t>
            </a:r>
            <a:r>
              <a:rPr lang="en-GB" dirty="0"/>
              <a:t> </a:t>
            </a:r>
            <a:r>
              <a:rPr lang="en-GB" dirty="0" err="1"/>
              <a:t>počtem</a:t>
            </a:r>
            <a:r>
              <a:rPr lang="en-GB" dirty="0"/>
              <a:t> </a:t>
            </a:r>
            <a:r>
              <a:rPr lang="en-GB" dirty="0" err="1"/>
              <a:t>jednotek</a:t>
            </a:r>
            <a:r>
              <a:rPr lang="en-GB" dirty="0"/>
              <a:t> </a:t>
            </a:r>
            <a:r>
              <a:rPr lang="en-GB" dirty="0" err="1"/>
              <a:t>oděvů</a:t>
            </a:r>
            <a:r>
              <a:rPr lang="en-GB" dirty="0"/>
              <a:t>) PA = 1/2. V </a:t>
            </a:r>
            <a:r>
              <a:rPr lang="en-GB" dirty="0" err="1"/>
              <a:t>pravém</a:t>
            </a:r>
            <a:r>
              <a:rPr lang="en-GB" dirty="0"/>
              <a:t> </a:t>
            </a:r>
            <a:r>
              <a:rPr lang="en-GB" dirty="0" err="1"/>
              <a:t>grafu</a:t>
            </a:r>
            <a:r>
              <a:rPr lang="en-GB" dirty="0"/>
              <a:t> je </a:t>
            </a:r>
            <a:r>
              <a:rPr lang="en-GB" dirty="0" err="1"/>
              <a:t>znázorněna</a:t>
            </a:r>
            <a:r>
              <a:rPr lang="en-GB" dirty="0"/>
              <a:t> </a:t>
            </a:r>
            <a:r>
              <a:rPr lang="en-GB" dirty="0" err="1"/>
              <a:t>obdobná</a:t>
            </a:r>
            <a:r>
              <a:rPr lang="en-GB" dirty="0"/>
              <a:t> </a:t>
            </a:r>
            <a:r>
              <a:rPr lang="en-GB" dirty="0" err="1"/>
              <a:t>situace</a:t>
            </a:r>
            <a:r>
              <a:rPr lang="en-GB" dirty="0"/>
              <a:t> </a:t>
            </a:r>
            <a:r>
              <a:rPr lang="en-GB" dirty="0" err="1"/>
              <a:t>na</a:t>
            </a:r>
            <a:r>
              <a:rPr lang="en-GB" dirty="0"/>
              <a:t> </a:t>
            </a:r>
            <a:r>
              <a:rPr lang="en-GB" dirty="0" err="1"/>
              <a:t>evropském</a:t>
            </a:r>
            <a:r>
              <a:rPr lang="en-GB" dirty="0"/>
              <a:t> </a:t>
            </a:r>
            <a:r>
              <a:rPr lang="en-GB" dirty="0" err="1"/>
              <a:t>trhu</a:t>
            </a:r>
            <a:r>
              <a:rPr lang="en-GB" dirty="0"/>
              <a:t> </a:t>
            </a:r>
            <a:r>
              <a:rPr lang="en-GB" dirty="0" err="1"/>
              <a:t>potravin</a:t>
            </a:r>
            <a:r>
              <a:rPr lang="en-GB" dirty="0"/>
              <a:t>, </a:t>
            </a:r>
            <a:r>
              <a:rPr lang="en-GB" dirty="0" err="1"/>
              <a:t>kdy</a:t>
            </a:r>
            <a:r>
              <a:rPr lang="en-GB" dirty="0"/>
              <a:t> </a:t>
            </a:r>
            <a:r>
              <a:rPr lang="en-GB" dirty="0" err="1"/>
              <a:t>původní</a:t>
            </a:r>
            <a:r>
              <a:rPr lang="en-GB" dirty="0"/>
              <a:t> </a:t>
            </a:r>
            <a:r>
              <a:rPr lang="en-GB" dirty="0" err="1"/>
              <a:t>nabídková</a:t>
            </a:r>
            <a:r>
              <a:rPr lang="en-GB" dirty="0"/>
              <a:t> </a:t>
            </a:r>
            <a:r>
              <a:rPr lang="en-GB" dirty="0" err="1"/>
              <a:t>křivka</a:t>
            </a:r>
            <a:r>
              <a:rPr lang="en-GB" dirty="0"/>
              <a:t> S </a:t>
            </a:r>
            <a:r>
              <a:rPr lang="en-GB" dirty="0" err="1"/>
              <a:t>protíná</a:t>
            </a:r>
            <a:r>
              <a:rPr lang="en-GB" dirty="0"/>
              <a:t> </a:t>
            </a:r>
            <a:r>
              <a:rPr lang="en-GB" dirty="0" err="1"/>
              <a:t>poptávkovou</a:t>
            </a:r>
            <a:r>
              <a:rPr lang="en-GB" dirty="0"/>
              <a:t> </a:t>
            </a:r>
            <a:r>
              <a:rPr lang="en-GB" dirty="0" err="1"/>
              <a:t>křivku</a:t>
            </a:r>
            <a:r>
              <a:rPr lang="en-GB" dirty="0"/>
              <a:t> D v </a:t>
            </a:r>
            <a:r>
              <a:rPr lang="en-GB" dirty="0" err="1"/>
              <a:t>bodě</a:t>
            </a:r>
            <a:r>
              <a:rPr lang="en-GB" dirty="0"/>
              <a:t> M. </a:t>
            </a:r>
            <a:r>
              <a:rPr lang="en-GB" dirty="0" err="1"/>
              <a:t>Trh</a:t>
            </a:r>
            <a:r>
              <a:rPr lang="en-GB" dirty="0"/>
              <a:t> je </a:t>
            </a:r>
            <a:r>
              <a:rPr lang="en-GB" dirty="0" err="1"/>
              <a:t>původně</a:t>
            </a:r>
            <a:r>
              <a:rPr lang="en-GB" dirty="0"/>
              <a:t> v </a:t>
            </a:r>
            <a:r>
              <a:rPr lang="en-GB" dirty="0" err="1"/>
              <a:t>rovnováze</a:t>
            </a:r>
            <a:r>
              <a:rPr lang="en-GB" dirty="0"/>
              <a:t> </a:t>
            </a:r>
            <a:r>
              <a:rPr lang="en-GB" dirty="0" err="1"/>
              <a:t>při</a:t>
            </a:r>
            <a:r>
              <a:rPr lang="en-GB" dirty="0"/>
              <a:t> </a:t>
            </a:r>
            <a:r>
              <a:rPr lang="en-GB" dirty="0" err="1"/>
              <a:t>ceně</a:t>
            </a:r>
            <a:r>
              <a:rPr lang="en-GB" dirty="0"/>
              <a:t> </a:t>
            </a:r>
            <a:r>
              <a:rPr lang="en-GB" dirty="0" err="1"/>
              <a:t>potravin</a:t>
            </a:r>
            <a:r>
              <a:rPr lang="en-GB" dirty="0"/>
              <a:t> PE = 3/4.</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5208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Na </a:t>
            </a:r>
            <a:r>
              <a:rPr lang="en-GB" dirty="0" err="1"/>
              <a:t>evropském</a:t>
            </a:r>
            <a:r>
              <a:rPr lang="en-GB" dirty="0"/>
              <a:t> </a:t>
            </a:r>
            <a:r>
              <a:rPr lang="en-GB" dirty="0" err="1"/>
              <a:t>trhu</a:t>
            </a:r>
            <a:r>
              <a:rPr lang="en-GB" dirty="0"/>
              <a:t> </a:t>
            </a:r>
            <a:r>
              <a:rPr lang="en-GB" dirty="0" err="1"/>
              <a:t>proces</a:t>
            </a:r>
            <a:r>
              <a:rPr lang="en-GB" dirty="0"/>
              <a:t> </a:t>
            </a:r>
            <a:r>
              <a:rPr lang="en-GB" dirty="0" err="1"/>
              <a:t>probíhá</a:t>
            </a:r>
            <a:r>
              <a:rPr lang="en-GB" dirty="0"/>
              <a:t> </a:t>
            </a:r>
            <a:r>
              <a:rPr lang="en-GB" dirty="0" err="1"/>
              <a:t>opačným</a:t>
            </a:r>
            <a:r>
              <a:rPr lang="en-GB" dirty="0"/>
              <a:t> </a:t>
            </a:r>
            <a:r>
              <a:rPr lang="en-GB" dirty="0" err="1"/>
              <a:t>směrem</a:t>
            </a:r>
            <a:r>
              <a:rPr lang="en-GB" dirty="0"/>
              <a:t>. </a:t>
            </a:r>
            <a:r>
              <a:rPr lang="en-GB" dirty="0" err="1"/>
              <a:t>Dovozy</a:t>
            </a:r>
            <a:r>
              <a:rPr lang="en-GB" dirty="0"/>
              <a:t> </a:t>
            </a:r>
            <a:r>
              <a:rPr lang="en-GB" dirty="0" err="1"/>
              <a:t>amerických</a:t>
            </a:r>
            <a:r>
              <a:rPr lang="en-GB" dirty="0"/>
              <a:t> </a:t>
            </a:r>
            <a:r>
              <a:rPr lang="en-GB" dirty="0" err="1"/>
              <a:t>potravin</a:t>
            </a:r>
            <a:r>
              <a:rPr lang="en-GB" dirty="0"/>
              <a:t> </a:t>
            </a:r>
            <a:r>
              <a:rPr lang="en-GB" dirty="0" err="1"/>
              <a:t>zvýší</a:t>
            </a:r>
            <a:r>
              <a:rPr lang="en-GB" dirty="0"/>
              <a:t> </a:t>
            </a:r>
            <a:r>
              <a:rPr lang="en-GB" dirty="0" err="1"/>
              <a:t>evropskou</a:t>
            </a:r>
            <a:r>
              <a:rPr lang="en-GB" dirty="0"/>
              <a:t> </a:t>
            </a:r>
            <a:r>
              <a:rPr lang="en-GB" dirty="0" err="1"/>
              <a:t>nabídku</a:t>
            </a:r>
            <a:r>
              <a:rPr lang="en-GB" dirty="0"/>
              <a:t> (</a:t>
            </a:r>
            <a:r>
              <a:rPr lang="en-GB" dirty="0" err="1"/>
              <a:t>křivka</a:t>
            </a:r>
            <a:r>
              <a:rPr lang="en-GB" dirty="0"/>
              <a:t> S se </a:t>
            </a:r>
            <a:r>
              <a:rPr lang="en-GB" dirty="0" err="1"/>
              <a:t>posouvá</a:t>
            </a:r>
            <a:r>
              <a:rPr lang="en-GB" dirty="0"/>
              <a:t> v </a:t>
            </a:r>
            <a:r>
              <a:rPr lang="en-GB" dirty="0" err="1"/>
              <a:t>pravém</a:t>
            </a:r>
            <a:r>
              <a:rPr lang="en-GB" dirty="0"/>
              <a:t> </a:t>
            </a:r>
            <a:r>
              <a:rPr lang="en-GB" dirty="0" err="1"/>
              <a:t>grafu</a:t>
            </a:r>
            <a:r>
              <a:rPr lang="en-GB" dirty="0"/>
              <a:t> </a:t>
            </a:r>
            <a:r>
              <a:rPr lang="en-GB" dirty="0" err="1"/>
              <a:t>obr</a:t>
            </a:r>
            <a:r>
              <a:rPr lang="en-GB" dirty="0"/>
              <a:t>. 14.3 do </a:t>
            </a:r>
            <a:r>
              <a:rPr lang="en-GB" dirty="0" err="1"/>
              <a:t>polohy</a:t>
            </a:r>
            <a:r>
              <a:rPr lang="en-GB" dirty="0"/>
              <a:t> S’ a </a:t>
            </a:r>
            <a:r>
              <a:rPr lang="en-GB" dirty="0" err="1"/>
              <a:t>protne</a:t>
            </a:r>
            <a:r>
              <a:rPr lang="en-GB" dirty="0"/>
              <a:t> </a:t>
            </a:r>
            <a:r>
              <a:rPr lang="en-GB" dirty="0" err="1"/>
              <a:t>poptávku</a:t>
            </a:r>
            <a:r>
              <a:rPr lang="en-GB" dirty="0"/>
              <a:t> v </a:t>
            </a:r>
            <a:r>
              <a:rPr lang="en-GB" dirty="0" err="1"/>
              <a:t>bodě</a:t>
            </a:r>
            <a:r>
              <a:rPr lang="en-GB" dirty="0"/>
              <a:t> N), </a:t>
            </a:r>
            <a:r>
              <a:rPr lang="en-GB" dirty="0" err="1"/>
              <a:t>cena</a:t>
            </a:r>
            <a:r>
              <a:rPr lang="en-GB" dirty="0"/>
              <a:t> </a:t>
            </a:r>
            <a:r>
              <a:rPr lang="en-GB" dirty="0" err="1"/>
              <a:t>potravin</a:t>
            </a:r>
            <a:r>
              <a:rPr lang="en-GB" dirty="0"/>
              <a:t> se v </a:t>
            </a:r>
            <a:r>
              <a:rPr lang="en-GB" dirty="0" err="1"/>
              <a:t>důsledku</a:t>
            </a:r>
            <a:r>
              <a:rPr lang="en-GB" dirty="0"/>
              <a:t> </a:t>
            </a:r>
            <a:r>
              <a:rPr lang="en-GB" dirty="0" err="1"/>
              <a:t>větší</a:t>
            </a:r>
            <a:r>
              <a:rPr lang="en-GB" dirty="0"/>
              <a:t> </a:t>
            </a:r>
            <a:r>
              <a:rPr lang="en-GB" dirty="0" err="1"/>
              <a:t>nabídky</a:t>
            </a:r>
            <a:r>
              <a:rPr lang="en-GB" dirty="0"/>
              <a:t> </a:t>
            </a:r>
            <a:r>
              <a:rPr lang="en-GB" dirty="0" err="1"/>
              <a:t>stlačuje</a:t>
            </a:r>
            <a:r>
              <a:rPr lang="en-GB" dirty="0"/>
              <a:t> </a:t>
            </a:r>
            <a:r>
              <a:rPr lang="en-GB" dirty="0" err="1"/>
              <a:t>na</a:t>
            </a:r>
            <a:r>
              <a:rPr lang="en-GB" dirty="0"/>
              <a:t> </a:t>
            </a:r>
            <a:r>
              <a:rPr lang="en-GB" dirty="0" err="1"/>
              <a:t>nižší</a:t>
            </a:r>
            <a:r>
              <a:rPr lang="en-GB" dirty="0"/>
              <a:t> </a:t>
            </a:r>
            <a:r>
              <a:rPr lang="en-GB" dirty="0" err="1"/>
              <a:t>úroveň</a:t>
            </a:r>
            <a:r>
              <a:rPr lang="en-GB" dirty="0"/>
              <a:t>. </a:t>
            </a:r>
            <a:r>
              <a:rPr lang="en-GB" dirty="0" err="1"/>
              <a:t>Celý</a:t>
            </a:r>
            <a:r>
              <a:rPr lang="en-GB" dirty="0"/>
              <a:t> </a:t>
            </a:r>
            <a:r>
              <a:rPr lang="en-GB" dirty="0" err="1"/>
              <a:t>proces</a:t>
            </a:r>
            <a:r>
              <a:rPr lang="en-GB" dirty="0"/>
              <a:t> </a:t>
            </a:r>
            <a:r>
              <a:rPr lang="en-GB" dirty="0" err="1"/>
              <a:t>bude</a:t>
            </a:r>
            <a:r>
              <a:rPr lang="en-GB" dirty="0"/>
              <a:t> </a:t>
            </a:r>
            <a:r>
              <a:rPr lang="en-GB" dirty="0" err="1"/>
              <a:t>probíhat</a:t>
            </a:r>
            <a:r>
              <a:rPr lang="en-GB" dirty="0"/>
              <a:t> </a:t>
            </a:r>
            <a:r>
              <a:rPr lang="en-GB" dirty="0" err="1"/>
              <a:t>tak</a:t>
            </a:r>
            <a:r>
              <a:rPr lang="en-GB" dirty="0"/>
              <a:t> </a:t>
            </a:r>
            <a:r>
              <a:rPr lang="en-GB" dirty="0" err="1"/>
              <a:t>dlouho</a:t>
            </a:r>
            <a:r>
              <a:rPr lang="en-GB" dirty="0"/>
              <a:t>, </a:t>
            </a:r>
            <a:r>
              <a:rPr lang="en-GB" dirty="0" err="1"/>
              <a:t>dokud</a:t>
            </a:r>
            <a:r>
              <a:rPr lang="en-GB" dirty="0"/>
              <a:t> se </a:t>
            </a:r>
            <a:r>
              <a:rPr lang="en-GB" dirty="0" err="1"/>
              <a:t>ceny</a:t>
            </a:r>
            <a:r>
              <a:rPr lang="en-GB" dirty="0"/>
              <a:t> </a:t>
            </a:r>
            <a:r>
              <a:rPr lang="en-GB" dirty="0" err="1"/>
              <a:t>potravin</a:t>
            </a:r>
            <a:r>
              <a:rPr lang="en-GB" dirty="0"/>
              <a:t> v </a:t>
            </a:r>
            <a:r>
              <a:rPr lang="en-GB" dirty="0" err="1"/>
              <a:t>obou</a:t>
            </a:r>
            <a:r>
              <a:rPr lang="en-GB" dirty="0"/>
              <a:t> </a:t>
            </a:r>
            <a:r>
              <a:rPr lang="en-GB" dirty="0" err="1"/>
              <a:t>zemích</a:t>
            </a:r>
            <a:r>
              <a:rPr lang="en-GB" dirty="0"/>
              <a:t> </a:t>
            </a:r>
            <a:r>
              <a:rPr lang="en-GB" dirty="0" err="1"/>
              <a:t>nedostanou</a:t>
            </a:r>
            <a:r>
              <a:rPr lang="en-GB" dirty="0"/>
              <a:t> </a:t>
            </a:r>
            <a:r>
              <a:rPr lang="en-GB" dirty="0" err="1"/>
              <a:t>na</a:t>
            </a:r>
            <a:r>
              <a:rPr lang="en-GB" dirty="0"/>
              <a:t> </a:t>
            </a:r>
            <a:r>
              <a:rPr lang="en-GB" dirty="0" err="1"/>
              <a:t>stejnou</a:t>
            </a:r>
            <a:r>
              <a:rPr lang="en-GB" dirty="0"/>
              <a:t> </a:t>
            </a:r>
            <a:r>
              <a:rPr lang="en-GB" dirty="0" err="1"/>
              <a:t>úroveň</a:t>
            </a:r>
            <a:r>
              <a:rPr lang="en-GB" dirty="0"/>
              <a:t>. </a:t>
            </a:r>
            <a:r>
              <a:rPr lang="en-GB" dirty="0" err="1"/>
              <a:t>Tento</a:t>
            </a:r>
            <a:r>
              <a:rPr lang="en-GB" dirty="0"/>
              <a:t> </a:t>
            </a:r>
            <a:r>
              <a:rPr lang="en-GB" dirty="0" err="1"/>
              <a:t>proces</a:t>
            </a:r>
            <a:r>
              <a:rPr lang="en-GB" dirty="0"/>
              <a:t> se v </a:t>
            </a:r>
            <a:r>
              <a:rPr lang="en-GB" dirty="0" err="1"/>
              <a:t>mezinárodním</a:t>
            </a:r>
            <a:r>
              <a:rPr lang="en-GB" dirty="0"/>
              <a:t> </a:t>
            </a:r>
            <a:r>
              <a:rPr lang="en-GB" dirty="0" err="1"/>
              <a:t>obchodě</a:t>
            </a:r>
            <a:r>
              <a:rPr lang="en-GB" dirty="0"/>
              <a:t> </a:t>
            </a:r>
            <a:r>
              <a:rPr lang="en-GB" dirty="0" err="1"/>
              <a:t>nazývá</a:t>
            </a:r>
            <a:r>
              <a:rPr lang="en-GB" dirty="0"/>
              <a:t> „</a:t>
            </a:r>
            <a:r>
              <a:rPr lang="en-GB" dirty="0" err="1"/>
              <a:t>arbitráž</a:t>
            </a:r>
            <a:r>
              <a:rPr lang="en-GB" dirty="0"/>
              <a:t>“ (viz </a:t>
            </a:r>
            <a:r>
              <a:rPr lang="en-GB" dirty="0" err="1"/>
              <a:t>také</a:t>
            </a:r>
            <a:r>
              <a:rPr lang="en-GB" dirty="0"/>
              <a:t> </a:t>
            </a:r>
            <a:r>
              <a:rPr lang="en-GB" dirty="0" err="1"/>
              <a:t>kapitola</a:t>
            </a:r>
            <a:r>
              <a:rPr lang="en-GB" dirty="0"/>
              <a:t> o </a:t>
            </a:r>
            <a:r>
              <a:rPr lang="en-GB" dirty="0" err="1"/>
              <a:t>měnovém</a:t>
            </a:r>
            <a:r>
              <a:rPr lang="en-GB" dirty="0"/>
              <a:t> </a:t>
            </a:r>
            <a:r>
              <a:rPr lang="en-GB" dirty="0" err="1"/>
              <a:t>kurzu</a:t>
            </a:r>
            <a:r>
              <a:rPr lang="en-GB" dirty="0"/>
              <a:t>). </a:t>
            </a:r>
            <a:r>
              <a:rPr lang="en-GB" dirty="0" err="1"/>
              <a:t>Obchodníci</a:t>
            </a:r>
            <a:r>
              <a:rPr lang="en-GB" dirty="0"/>
              <a:t> (</a:t>
            </a:r>
            <a:r>
              <a:rPr lang="en-GB" dirty="0" err="1"/>
              <a:t>arbitražéři</a:t>
            </a:r>
            <a:r>
              <a:rPr lang="en-GB" dirty="0"/>
              <a:t>) </a:t>
            </a:r>
            <a:r>
              <a:rPr lang="en-GB" dirty="0" err="1"/>
              <a:t>nakupují</a:t>
            </a:r>
            <a:r>
              <a:rPr lang="en-GB" dirty="0"/>
              <a:t> </a:t>
            </a:r>
            <a:r>
              <a:rPr lang="en-GB" dirty="0" err="1"/>
              <a:t>zboží</a:t>
            </a:r>
            <a:r>
              <a:rPr lang="en-GB" dirty="0"/>
              <a:t> </a:t>
            </a:r>
            <a:r>
              <a:rPr lang="en-GB" dirty="0" err="1"/>
              <a:t>na</a:t>
            </a:r>
            <a:r>
              <a:rPr lang="en-GB" dirty="0"/>
              <a:t> </a:t>
            </a:r>
            <a:r>
              <a:rPr lang="en-GB" dirty="0" err="1"/>
              <a:t>trzích</a:t>
            </a:r>
            <a:r>
              <a:rPr lang="en-GB" dirty="0"/>
              <a:t> s </a:t>
            </a:r>
            <a:r>
              <a:rPr lang="en-GB" dirty="0" err="1"/>
              <a:t>nižšími</a:t>
            </a:r>
            <a:r>
              <a:rPr lang="en-GB" dirty="0"/>
              <a:t> </a:t>
            </a:r>
            <a:r>
              <a:rPr lang="en-GB" dirty="0" err="1"/>
              <a:t>cenami</a:t>
            </a:r>
            <a:r>
              <a:rPr lang="en-GB" dirty="0"/>
              <a:t> a </a:t>
            </a:r>
            <a:r>
              <a:rPr lang="en-GB" dirty="0" err="1"/>
              <a:t>prodávají</a:t>
            </a:r>
            <a:r>
              <a:rPr lang="en-GB" dirty="0"/>
              <a:t> </a:t>
            </a:r>
            <a:r>
              <a:rPr lang="en-GB" dirty="0" err="1"/>
              <a:t>ho</a:t>
            </a:r>
            <a:r>
              <a:rPr lang="en-GB" dirty="0"/>
              <a:t> </a:t>
            </a:r>
            <a:r>
              <a:rPr lang="en-GB" dirty="0" err="1"/>
              <a:t>na</a:t>
            </a:r>
            <a:r>
              <a:rPr lang="en-GB" dirty="0"/>
              <a:t> </a:t>
            </a:r>
            <a:r>
              <a:rPr lang="en-GB" dirty="0" err="1"/>
              <a:t>trzích</a:t>
            </a:r>
            <a:r>
              <a:rPr lang="en-GB" dirty="0"/>
              <a:t>, </a:t>
            </a:r>
            <a:r>
              <a:rPr lang="en-GB" dirty="0" err="1"/>
              <a:t>kde</a:t>
            </a:r>
            <a:r>
              <a:rPr lang="en-GB" dirty="0"/>
              <a:t> </a:t>
            </a:r>
            <a:r>
              <a:rPr lang="en-GB" dirty="0" err="1"/>
              <a:t>jsou</a:t>
            </a:r>
            <a:r>
              <a:rPr lang="en-GB" dirty="0"/>
              <a:t> </a:t>
            </a:r>
            <a:r>
              <a:rPr lang="en-GB" dirty="0" err="1"/>
              <a:t>ceny</a:t>
            </a:r>
            <a:r>
              <a:rPr lang="en-GB" dirty="0"/>
              <a:t> </a:t>
            </a:r>
            <a:r>
              <a:rPr lang="en-GB" dirty="0" err="1"/>
              <a:t>vyšší</a:t>
            </a:r>
            <a:r>
              <a:rPr lang="en-GB" dirty="0"/>
              <a:t>, </a:t>
            </a:r>
            <a:r>
              <a:rPr lang="en-GB" dirty="0" err="1"/>
              <a:t>až</a:t>
            </a:r>
            <a:r>
              <a:rPr lang="en-GB" dirty="0"/>
              <a:t> do </a:t>
            </a:r>
            <a:r>
              <a:rPr lang="en-GB" dirty="0" err="1"/>
              <a:t>té</a:t>
            </a:r>
            <a:r>
              <a:rPr lang="en-GB" dirty="0"/>
              <a:t> </a:t>
            </a:r>
            <a:r>
              <a:rPr lang="en-GB" dirty="0" err="1"/>
              <a:t>doby</a:t>
            </a:r>
            <a:r>
              <a:rPr lang="en-GB" dirty="0"/>
              <a:t>, </a:t>
            </a:r>
            <a:r>
              <a:rPr lang="en-GB" dirty="0" err="1"/>
              <a:t>než</a:t>
            </a:r>
            <a:r>
              <a:rPr lang="en-GB" dirty="0"/>
              <a:t> se </a:t>
            </a:r>
            <a:r>
              <a:rPr lang="en-GB" dirty="0" err="1"/>
              <a:t>ceny</a:t>
            </a:r>
            <a:r>
              <a:rPr lang="en-GB" dirty="0"/>
              <a:t> </a:t>
            </a:r>
            <a:r>
              <a:rPr lang="en-GB" dirty="0" err="1"/>
              <a:t>daného</a:t>
            </a:r>
            <a:r>
              <a:rPr lang="en-GB" dirty="0"/>
              <a:t> </a:t>
            </a:r>
            <a:r>
              <a:rPr lang="en-GB" dirty="0" err="1"/>
              <a:t>zboží</a:t>
            </a:r>
            <a:r>
              <a:rPr lang="en-GB" dirty="0"/>
              <a:t> </a:t>
            </a:r>
            <a:r>
              <a:rPr lang="en-GB" dirty="0" err="1"/>
              <a:t>vyrovnají</a:t>
            </a:r>
            <a:r>
              <a:rPr lang="en-GB" dirty="0"/>
              <a:t>. </a:t>
            </a:r>
            <a:r>
              <a:rPr lang="en-GB" dirty="0" err="1"/>
              <a:t>Potom</a:t>
            </a:r>
            <a:r>
              <a:rPr lang="en-GB" dirty="0"/>
              <a:t> </a:t>
            </a:r>
            <a:r>
              <a:rPr lang="en-GB" dirty="0" err="1"/>
              <a:t>musí</a:t>
            </a:r>
            <a:r>
              <a:rPr lang="en-GB" dirty="0"/>
              <a:t> </a:t>
            </a:r>
            <a:r>
              <a:rPr lang="en-GB" dirty="0" err="1"/>
              <a:t>obchodníci</a:t>
            </a:r>
            <a:r>
              <a:rPr lang="en-GB" dirty="0"/>
              <a:t> </a:t>
            </a:r>
            <a:r>
              <a:rPr lang="en-GB" dirty="0" err="1"/>
              <a:t>hledat</a:t>
            </a:r>
            <a:r>
              <a:rPr lang="en-GB" dirty="0"/>
              <a:t> </a:t>
            </a:r>
            <a:r>
              <a:rPr lang="en-GB" dirty="0" err="1"/>
              <a:t>jinou</a:t>
            </a:r>
            <a:r>
              <a:rPr lang="en-GB" dirty="0"/>
              <a:t> </a:t>
            </a:r>
            <a:r>
              <a:rPr lang="en-GB" dirty="0" err="1"/>
              <a:t>vhodnou</a:t>
            </a:r>
            <a:r>
              <a:rPr lang="en-GB" dirty="0"/>
              <a:t> </a:t>
            </a:r>
            <a:r>
              <a:rPr lang="en-GB" dirty="0" err="1"/>
              <a:t>komoditu</a:t>
            </a:r>
            <a:r>
              <a:rPr lang="en-GB" dirty="0"/>
              <a:t>, s </a:t>
            </a:r>
            <a:r>
              <a:rPr lang="en-GB" dirty="0" err="1"/>
              <a:t>níž</a:t>
            </a:r>
            <a:r>
              <a:rPr lang="en-GB" dirty="0"/>
              <a:t> by </a:t>
            </a:r>
            <a:r>
              <a:rPr lang="en-GB" dirty="0" err="1"/>
              <a:t>takto</a:t>
            </a:r>
            <a:r>
              <a:rPr lang="en-GB" dirty="0"/>
              <a:t> </a:t>
            </a:r>
            <a:r>
              <a:rPr lang="en-GB" dirty="0" err="1"/>
              <a:t>mohli</a:t>
            </a:r>
            <a:r>
              <a:rPr lang="en-GB" dirty="0"/>
              <a:t> </a:t>
            </a:r>
            <a:r>
              <a:rPr lang="en-GB" dirty="0" err="1"/>
              <a:t>obchodovat</a:t>
            </a:r>
            <a:r>
              <a:rPr lang="en-GB" dirty="0"/>
              <a:t>. </a:t>
            </a:r>
            <a:r>
              <a:rPr lang="en-GB" dirty="0" err="1"/>
              <a:t>Předpokládejme</a:t>
            </a:r>
            <a:r>
              <a:rPr lang="en-GB" dirty="0"/>
              <a:t>, </a:t>
            </a:r>
            <a:r>
              <a:rPr lang="en-GB" dirty="0" err="1"/>
              <a:t>že</a:t>
            </a:r>
            <a:r>
              <a:rPr lang="en-GB" dirty="0"/>
              <a:t> se </a:t>
            </a:r>
            <a:r>
              <a:rPr lang="en-GB" dirty="0" err="1"/>
              <a:t>světová</a:t>
            </a:r>
            <a:r>
              <a:rPr lang="en-GB" dirty="0"/>
              <a:t> </a:t>
            </a:r>
            <a:r>
              <a:rPr lang="en-GB" dirty="0" err="1"/>
              <a:t>cena</a:t>
            </a:r>
            <a:r>
              <a:rPr lang="en-GB" dirty="0"/>
              <a:t> </a:t>
            </a:r>
            <a:r>
              <a:rPr lang="en-GB" dirty="0" err="1"/>
              <a:t>potravin</a:t>
            </a:r>
            <a:r>
              <a:rPr lang="en-GB" dirty="0"/>
              <a:t> </a:t>
            </a:r>
            <a:r>
              <a:rPr lang="en-GB" dirty="0" err="1"/>
              <a:t>ustálí</a:t>
            </a:r>
            <a:r>
              <a:rPr lang="en-GB" dirty="0"/>
              <a:t> </a:t>
            </a:r>
            <a:r>
              <a:rPr lang="en-GB" dirty="0" err="1"/>
              <a:t>na</a:t>
            </a:r>
            <a:r>
              <a:rPr lang="en-GB" dirty="0"/>
              <a:t> </a:t>
            </a:r>
            <a:r>
              <a:rPr lang="en-GB" dirty="0" err="1"/>
              <a:t>hodnotě</a:t>
            </a:r>
            <a:r>
              <a:rPr lang="en-GB" dirty="0"/>
              <a:t> PS = 2/3 </a:t>
            </a:r>
            <a:r>
              <a:rPr lang="en-GB" dirty="0" err="1"/>
              <a:t>jednotky</a:t>
            </a:r>
            <a:r>
              <a:rPr lang="en-GB" dirty="0"/>
              <a:t> </a:t>
            </a:r>
            <a:r>
              <a:rPr lang="en-GB" dirty="0" err="1"/>
              <a:t>oděvů</a:t>
            </a:r>
            <a:r>
              <a:rPr lang="en-GB" dirty="0"/>
              <a:t> za </a:t>
            </a:r>
            <a:r>
              <a:rPr lang="en-GB" dirty="0" err="1"/>
              <a:t>jednu</a:t>
            </a:r>
            <a:r>
              <a:rPr lang="en-GB" dirty="0"/>
              <a:t> </a:t>
            </a:r>
            <a:r>
              <a:rPr lang="en-GB" dirty="0" err="1"/>
              <a:t>jednotku</a:t>
            </a:r>
            <a:r>
              <a:rPr lang="en-GB" dirty="0"/>
              <a:t> </a:t>
            </a:r>
            <a:r>
              <a:rPr lang="en-GB" dirty="0" err="1"/>
              <a:t>potravin</a:t>
            </a:r>
            <a:r>
              <a:rPr lang="en-GB" dirty="0"/>
              <a:t>. Tato </a:t>
            </a:r>
            <a:r>
              <a:rPr lang="en-GB" dirty="0" err="1"/>
              <a:t>hodnota</a:t>
            </a:r>
            <a:r>
              <a:rPr lang="en-GB" dirty="0"/>
              <a:t>, jak </a:t>
            </a:r>
            <a:r>
              <a:rPr lang="en-GB" dirty="0" err="1"/>
              <a:t>vidíme</a:t>
            </a:r>
            <a:r>
              <a:rPr lang="en-GB" dirty="0"/>
              <a:t> v </a:t>
            </a:r>
            <a:r>
              <a:rPr lang="en-GB" dirty="0" err="1"/>
              <a:t>obr</a:t>
            </a:r>
            <a:r>
              <a:rPr lang="en-GB" dirty="0"/>
              <a:t>. 14.2, </a:t>
            </a:r>
            <a:r>
              <a:rPr lang="en-GB" dirty="0" err="1"/>
              <a:t>leží</a:t>
            </a:r>
            <a:r>
              <a:rPr lang="en-GB" dirty="0"/>
              <a:t> v </a:t>
            </a:r>
            <a:r>
              <a:rPr lang="en-GB" dirty="0" err="1"/>
              <a:t>intervalu</a:t>
            </a:r>
            <a:r>
              <a:rPr lang="en-GB" dirty="0"/>
              <a:t> </a:t>
            </a:r>
            <a:r>
              <a:rPr lang="en-GB" dirty="0" err="1"/>
              <a:t>vymezeném</a:t>
            </a:r>
            <a:r>
              <a:rPr lang="en-GB" dirty="0"/>
              <a:t> </a:t>
            </a:r>
            <a:r>
              <a:rPr lang="en-GB" dirty="0" err="1"/>
              <a:t>původní</a:t>
            </a:r>
            <a:r>
              <a:rPr lang="en-GB" dirty="0"/>
              <a:t> </a:t>
            </a:r>
            <a:r>
              <a:rPr lang="en-GB" dirty="0" err="1"/>
              <a:t>nízkou</a:t>
            </a:r>
            <a:r>
              <a:rPr lang="en-GB" dirty="0"/>
              <a:t> </a:t>
            </a:r>
            <a:r>
              <a:rPr lang="en-GB" dirty="0" err="1"/>
              <a:t>americkou</a:t>
            </a:r>
            <a:r>
              <a:rPr lang="en-GB" dirty="0"/>
              <a:t> </a:t>
            </a:r>
            <a:r>
              <a:rPr lang="en-GB" dirty="0" err="1"/>
              <a:t>cenou</a:t>
            </a:r>
            <a:r>
              <a:rPr lang="en-GB" dirty="0"/>
              <a:t> PA (1/2) a </a:t>
            </a:r>
            <a:r>
              <a:rPr lang="en-GB" dirty="0" err="1"/>
              <a:t>vysokou</a:t>
            </a:r>
            <a:r>
              <a:rPr lang="en-GB" dirty="0"/>
              <a:t> </a:t>
            </a:r>
            <a:r>
              <a:rPr lang="en-GB" dirty="0" err="1"/>
              <a:t>evropskou</a:t>
            </a:r>
            <a:r>
              <a:rPr lang="en-GB" dirty="0"/>
              <a:t> </a:t>
            </a:r>
            <a:r>
              <a:rPr lang="en-GB" dirty="0" err="1"/>
              <a:t>cenou</a:t>
            </a:r>
            <a:r>
              <a:rPr lang="en-GB" dirty="0"/>
              <a:t> PE (3/4). </a:t>
            </a:r>
            <a:r>
              <a:rPr lang="en-GB" dirty="0" err="1"/>
              <a:t>Mezinárodní</a:t>
            </a:r>
            <a:r>
              <a:rPr lang="en-GB" dirty="0"/>
              <a:t> </a:t>
            </a:r>
            <a:r>
              <a:rPr lang="en-GB" dirty="0" err="1"/>
              <a:t>směna</a:t>
            </a:r>
            <a:r>
              <a:rPr lang="en-GB" dirty="0"/>
              <a:t> </a:t>
            </a:r>
            <a:r>
              <a:rPr lang="en-GB" dirty="0" err="1"/>
              <a:t>dokáže</a:t>
            </a:r>
            <a:r>
              <a:rPr lang="en-GB" dirty="0"/>
              <a:t> </a:t>
            </a:r>
            <a:r>
              <a:rPr lang="en-GB" dirty="0" err="1"/>
              <a:t>při</a:t>
            </a:r>
            <a:r>
              <a:rPr lang="en-GB" dirty="0"/>
              <a:t> </a:t>
            </a:r>
            <a:r>
              <a:rPr lang="en-GB" dirty="0" err="1"/>
              <a:t>existenci</a:t>
            </a:r>
            <a:r>
              <a:rPr lang="en-GB" dirty="0"/>
              <a:t> </a:t>
            </a:r>
            <a:r>
              <a:rPr lang="en-GB" dirty="0" err="1"/>
              <a:t>komparativních</a:t>
            </a:r>
            <a:r>
              <a:rPr lang="en-GB" dirty="0"/>
              <a:t> </a:t>
            </a:r>
            <a:r>
              <a:rPr lang="en-GB" dirty="0" err="1"/>
              <a:t>výhod</a:t>
            </a:r>
            <a:r>
              <a:rPr lang="en-GB" dirty="0"/>
              <a:t> </a:t>
            </a:r>
            <a:r>
              <a:rPr lang="en-GB" dirty="0" err="1"/>
              <a:t>zajistit</a:t>
            </a:r>
            <a:r>
              <a:rPr lang="en-GB" dirty="0"/>
              <a:t> </a:t>
            </a:r>
            <a:r>
              <a:rPr lang="en-GB" dirty="0" err="1"/>
              <a:t>zlepšení</a:t>
            </a:r>
            <a:r>
              <a:rPr lang="en-GB" dirty="0"/>
              <a:t>. </a:t>
            </a:r>
            <a:r>
              <a:rPr lang="en-GB" dirty="0" err="1"/>
              <a:t>Obě</a:t>
            </a:r>
            <a:r>
              <a:rPr lang="en-GB" dirty="0"/>
              <a:t> </a:t>
            </a:r>
            <a:r>
              <a:rPr lang="en-GB" dirty="0" err="1"/>
              <a:t>oblasti</a:t>
            </a:r>
            <a:r>
              <a:rPr lang="en-GB" dirty="0"/>
              <a:t> </a:t>
            </a:r>
            <a:r>
              <a:rPr lang="en-GB" dirty="0" err="1"/>
              <a:t>jsou</a:t>
            </a:r>
            <a:r>
              <a:rPr lang="en-GB" dirty="0"/>
              <a:t> z </a:t>
            </a:r>
            <a:r>
              <a:rPr lang="en-GB" dirty="0" err="1"/>
              <a:t>hlediska</a:t>
            </a:r>
            <a:r>
              <a:rPr lang="en-GB" dirty="0"/>
              <a:t> </a:t>
            </a:r>
            <a:r>
              <a:rPr lang="en-GB" dirty="0" err="1"/>
              <a:t>úrovně</a:t>
            </a:r>
            <a:r>
              <a:rPr lang="en-GB" dirty="0"/>
              <a:t> </a:t>
            </a:r>
            <a:r>
              <a:rPr lang="en-GB" dirty="0" err="1"/>
              <a:t>spotřeby</a:t>
            </a:r>
            <a:r>
              <a:rPr lang="en-GB" dirty="0"/>
              <a:t> </a:t>
            </a:r>
            <a:r>
              <a:rPr lang="en-GB" dirty="0" err="1"/>
              <a:t>na</a:t>
            </a:r>
            <a:r>
              <a:rPr lang="en-GB" dirty="0"/>
              <a:t> tom </a:t>
            </a:r>
            <a:r>
              <a:rPr lang="en-GB" dirty="0" err="1"/>
              <a:t>lépe</a:t>
            </a:r>
            <a:r>
              <a:rPr lang="en-GB" dirty="0"/>
              <a:t>, </a:t>
            </a:r>
            <a:r>
              <a:rPr lang="en-GB" dirty="0" err="1"/>
              <a:t>když</a:t>
            </a:r>
            <a:r>
              <a:rPr lang="en-GB" dirty="0"/>
              <a:t> </a:t>
            </a:r>
            <a:r>
              <a:rPr lang="en-GB" dirty="0" err="1"/>
              <a:t>spolu</a:t>
            </a:r>
            <a:r>
              <a:rPr lang="en-GB" dirty="0"/>
              <a:t> </a:t>
            </a:r>
            <a:r>
              <a:rPr lang="en-GB" dirty="0" err="1"/>
              <a:t>obchodují</a:t>
            </a:r>
            <a:r>
              <a:rPr lang="en-GB" dirty="0"/>
              <a:t>, </a:t>
            </a:r>
            <a:r>
              <a:rPr lang="en-GB" dirty="0" err="1"/>
              <a:t>neboť</a:t>
            </a:r>
            <a:r>
              <a:rPr lang="en-GB" dirty="0"/>
              <a:t> </a:t>
            </a:r>
            <a:r>
              <a:rPr lang="en-GB" dirty="0" err="1"/>
              <a:t>mohou</a:t>
            </a:r>
            <a:r>
              <a:rPr lang="en-GB" dirty="0"/>
              <a:t> </a:t>
            </a:r>
            <a:r>
              <a:rPr lang="en-GB" dirty="0" err="1"/>
              <a:t>při</a:t>
            </a:r>
            <a:r>
              <a:rPr lang="en-GB" dirty="0"/>
              <a:t> </a:t>
            </a:r>
            <a:r>
              <a:rPr lang="en-GB" dirty="0" err="1"/>
              <a:t>vzájemné</a:t>
            </a:r>
            <a:r>
              <a:rPr lang="en-GB" dirty="0"/>
              <a:t> </a:t>
            </a:r>
            <a:r>
              <a:rPr lang="en-GB" dirty="0" err="1"/>
              <a:t>směně</a:t>
            </a:r>
            <a:r>
              <a:rPr lang="en-GB" dirty="0"/>
              <a:t> </a:t>
            </a:r>
            <a:r>
              <a:rPr lang="en-GB" dirty="0" err="1"/>
              <a:t>získat</a:t>
            </a:r>
            <a:r>
              <a:rPr lang="en-GB" dirty="0"/>
              <a:t> </a:t>
            </a:r>
            <a:r>
              <a:rPr lang="en-GB" dirty="0" err="1"/>
              <a:t>dokonce</a:t>
            </a:r>
            <a:r>
              <a:rPr lang="en-GB" dirty="0"/>
              <a:t> </a:t>
            </a:r>
            <a:r>
              <a:rPr lang="en-GB" dirty="0" err="1"/>
              <a:t>levněji</a:t>
            </a:r>
            <a:r>
              <a:rPr lang="en-GB" dirty="0"/>
              <a:t> </a:t>
            </a:r>
            <a:r>
              <a:rPr lang="en-GB" dirty="0" err="1"/>
              <a:t>více</a:t>
            </a:r>
            <a:r>
              <a:rPr lang="en-GB" dirty="0"/>
              <a:t> </a:t>
            </a:r>
            <a:r>
              <a:rPr lang="en-GB" dirty="0" err="1"/>
              <a:t>výrobků</a:t>
            </a:r>
            <a:r>
              <a:rPr lang="en-GB" dirty="0"/>
              <a:t>, </a:t>
            </a:r>
            <a:r>
              <a:rPr lang="en-GB" dirty="0" err="1"/>
              <a:t>než</a:t>
            </a:r>
            <a:r>
              <a:rPr lang="en-GB" dirty="0"/>
              <a:t> by </a:t>
            </a:r>
            <a:r>
              <a:rPr lang="en-GB" dirty="0" err="1"/>
              <a:t>každá</a:t>
            </a:r>
            <a:r>
              <a:rPr lang="en-GB" dirty="0"/>
              <a:t> z </a:t>
            </a:r>
            <a:r>
              <a:rPr lang="en-GB" dirty="0" err="1"/>
              <a:t>nich</a:t>
            </a:r>
            <a:r>
              <a:rPr lang="en-GB" dirty="0"/>
              <a:t> </a:t>
            </a:r>
            <a:r>
              <a:rPr lang="en-GB" dirty="0" err="1"/>
              <a:t>dokázala</a:t>
            </a:r>
            <a:r>
              <a:rPr lang="en-GB" dirty="0"/>
              <a:t> </a:t>
            </a:r>
            <a:r>
              <a:rPr lang="en-GB" dirty="0" err="1"/>
              <a:t>sama</a:t>
            </a:r>
            <a:r>
              <a:rPr lang="en-GB" dirty="0"/>
              <a:t> </a:t>
            </a:r>
            <a:r>
              <a:rPr lang="en-GB" dirty="0" err="1"/>
              <a:t>vyrobit</a:t>
            </a:r>
            <a:r>
              <a:rPr lang="en-GB" dirty="0"/>
              <a:t>. V </a:t>
            </a:r>
            <a:r>
              <a:rPr lang="en-GB" dirty="0" err="1"/>
              <a:t>praktickém</a:t>
            </a:r>
            <a:r>
              <a:rPr lang="en-GB" dirty="0"/>
              <a:t> </a:t>
            </a:r>
            <a:r>
              <a:rPr lang="en-GB" dirty="0" err="1"/>
              <a:t>životě</a:t>
            </a:r>
            <a:r>
              <a:rPr lang="en-GB" dirty="0"/>
              <a:t> </a:t>
            </a:r>
            <a:r>
              <a:rPr lang="en-GB" dirty="0" err="1"/>
              <a:t>podnikatelé</a:t>
            </a:r>
            <a:r>
              <a:rPr lang="en-GB" dirty="0"/>
              <a:t> a </a:t>
            </a:r>
            <a:r>
              <a:rPr lang="en-GB" dirty="0" err="1"/>
              <a:t>obchodníci</a:t>
            </a:r>
            <a:r>
              <a:rPr lang="en-GB" dirty="0"/>
              <a:t> </a:t>
            </a:r>
            <a:r>
              <a:rPr lang="en-GB" dirty="0" err="1"/>
              <a:t>velmi</a:t>
            </a:r>
            <a:r>
              <a:rPr lang="en-GB" dirty="0"/>
              <a:t> </a:t>
            </a:r>
            <a:r>
              <a:rPr lang="en-GB" dirty="0" err="1"/>
              <a:t>často</a:t>
            </a:r>
            <a:r>
              <a:rPr lang="en-GB" dirty="0"/>
              <a:t> </a:t>
            </a:r>
            <a:r>
              <a:rPr lang="en-GB" dirty="0" err="1"/>
              <a:t>uvažují</a:t>
            </a:r>
            <a:r>
              <a:rPr lang="en-GB" dirty="0"/>
              <a:t> v </a:t>
            </a:r>
            <a:r>
              <a:rPr lang="en-GB" dirty="0" err="1"/>
              <a:t>kategorii</a:t>
            </a:r>
            <a:r>
              <a:rPr lang="en-GB" dirty="0"/>
              <a:t> </a:t>
            </a:r>
            <a:r>
              <a:rPr lang="en-GB" dirty="0" err="1"/>
              <a:t>absolutních</a:t>
            </a:r>
            <a:r>
              <a:rPr lang="en-GB" dirty="0"/>
              <a:t>, </a:t>
            </a:r>
            <a:r>
              <a:rPr lang="en-GB" dirty="0" err="1"/>
              <a:t>nikoli</a:t>
            </a:r>
            <a:r>
              <a:rPr lang="en-GB" dirty="0"/>
              <a:t> </a:t>
            </a:r>
            <a:r>
              <a:rPr lang="en-GB" dirty="0" err="1"/>
              <a:t>relativních</a:t>
            </a:r>
            <a:r>
              <a:rPr lang="en-GB" dirty="0"/>
              <a:t> </a:t>
            </a:r>
            <a:r>
              <a:rPr lang="en-GB" dirty="0" err="1"/>
              <a:t>obchodních</a:t>
            </a:r>
            <a:r>
              <a:rPr lang="en-GB" dirty="0"/>
              <a:t> </a:t>
            </a:r>
            <a:r>
              <a:rPr lang="en-GB" dirty="0" err="1"/>
              <a:t>výhod</a:t>
            </a:r>
            <a:r>
              <a:rPr lang="en-GB" dirty="0"/>
              <a:t>. Je to </a:t>
            </a:r>
            <a:r>
              <a:rPr lang="en-GB" dirty="0" err="1"/>
              <a:t>velmi</a:t>
            </a:r>
            <a:r>
              <a:rPr lang="en-GB" dirty="0"/>
              <a:t> </a:t>
            </a:r>
            <a:r>
              <a:rPr lang="en-GB" dirty="0" err="1"/>
              <a:t>zřetelně</a:t>
            </a:r>
            <a:r>
              <a:rPr lang="en-GB" dirty="0"/>
              <a:t> </a:t>
            </a:r>
            <a:r>
              <a:rPr lang="en-GB" dirty="0" err="1"/>
              <a:t>vidět</a:t>
            </a:r>
            <a:r>
              <a:rPr lang="en-GB" dirty="0"/>
              <a:t> </a:t>
            </a:r>
            <a:r>
              <a:rPr lang="en-GB" dirty="0" err="1"/>
              <a:t>třeba</a:t>
            </a:r>
            <a:r>
              <a:rPr lang="en-GB" dirty="0"/>
              <a:t> </a:t>
            </a:r>
            <a:r>
              <a:rPr lang="en-GB" dirty="0" err="1"/>
              <a:t>na</a:t>
            </a:r>
            <a:r>
              <a:rPr lang="en-GB" dirty="0"/>
              <a:t> </a:t>
            </a:r>
            <a:r>
              <a:rPr lang="en-GB" dirty="0" err="1"/>
              <a:t>dnešních</a:t>
            </a:r>
            <a:r>
              <a:rPr lang="en-GB" dirty="0"/>
              <a:t> </a:t>
            </a:r>
            <a:r>
              <a:rPr lang="en-GB" dirty="0" err="1"/>
              <a:t>liberalizovaných</a:t>
            </a:r>
            <a:r>
              <a:rPr lang="en-GB" dirty="0"/>
              <a:t> </a:t>
            </a:r>
            <a:r>
              <a:rPr lang="en-GB" dirty="0" err="1"/>
              <a:t>kapitálových</a:t>
            </a:r>
            <a:r>
              <a:rPr lang="en-GB" dirty="0"/>
              <a:t> </a:t>
            </a:r>
            <a:r>
              <a:rPr lang="en-GB" dirty="0" err="1"/>
              <a:t>trzích</a:t>
            </a:r>
            <a:r>
              <a:rPr lang="en-GB" dirty="0"/>
              <a:t>. </a:t>
            </a:r>
            <a:r>
              <a:rPr lang="en-GB" dirty="0" err="1"/>
              <a:t>Jakmile</a:t>
            </a:r>
            <a:r>
              <a:rPr lang="en-GB" dirty="0"/>
              <a:t> se tam </a:t>
            </a:r>
            <a:r>
              <a:rPr lang="en-GB" dirty="0" err="1"/>
              <a:t>objeví</a:t>
            </a:r>
            <a:r>
              <a:rPr lang="en-GB" dirty="0"/>
              <a:t> </a:t>
            </a:r>
            <a:r>
              <a:rPr lang="en-GB" dirty="0" err="1"/>
              <a:t>absolutní</a:t>
            </a:r>
            <a:r>
              <a:rPr lang="en-GB" dirty="0"/>
              <a:t> </a:t>
            </a:r>
            <a:r>
              <a:rPr lang="en-GB" dirty="0" err="1"/>
              <a:t>obchodní</a:t>
            </a:r>
            <a:r>
              <a:rPr lang="en-GB" dirty="0"/>
              <a:t> </a:t>
            </a:r>
            <a:r>
              <a:rPr lang="en-GB" dirty="0" err="1"/>
              <a:t>výhoda</a:t>
            </a:r>
            <a:r>
              <a:rPr lang="en-GB" dirty="0"/>
              <a:t>, </a:t>
            </a:r>
            <a:r>
              <a:rPr lang="en-GB" dirty="0" err="1"/>
              <a:t>obchodníci</a:t>
            </a:r>
            <a:r>
              <a:rPr lang="en-GB" dirty="0"/>
              <a:t> se </a:t>
            </a:r>
            <a:r>
              <a:rPr lang="en-GB" dirty="0" err="1"/>
              <a:t>jí</a:t>
            </a:r>
            <a:r>
              <a:rPr lang="en-GB" dirty="0"/>
              <a:t> </a:t>
            </a:r>
            <a:r>
              <a:rPr lang="en-GB" dirty="0" err="1"/>
              <a:t>okamžitě</a:t>
            </a:r>
            <a:r>
              <a:rPr lang="en-GB" dirty="0"/>
              <a:t> </a:t>
            </a:r>
            <a:r>
              <a:rPr lang="en-GB" dirty="0" err="1"/>
              <a:t>chopí</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16085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34172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57470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53390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Uvalením</a:t>
            </a:r>
            <a:r>
              <a:rPr lang="en-GB" dirty="0"/>
              <a:t> </a:t>
            </a:r>
            <a:r>
              <a:rPr lang="en-GB" dirty="0" err="1"/>
              <a:t>dovozního</a:t>
            </a:r>
            <a:r>
              <a:rPr lang="en-GB" dirty="0"/>
              <a:t> </a:t>
            </a:r>
            <a:r>
              <a:rPr lang="en-GB" dirty="0" err="1"/>
              <a:t>cla</a:t>
            </a:r>
            <a:r>
              <a:rPr lang="en-GB" dirty="0"/>
              <a:t> se </a:t>
            </a:r>
            <a:r>
              <a:rPr lang="en-GB" dirty="0" err="1"/>
              <a:t>zvýší</a:t>
            </a:r>
            <a:r>
              <a:rPr lang="en-GB" dirty="0"/>
              <a:t> </a:t>
            </a:r>
            <a:r>
              <a:rPr lang="en-GB" dirty="0" err="1"/>
              <a:t>cena</a:t>
            </a:r>
            <a:r>
              <a:rPr lang="en-GB" dirty="0"/>
              <a:t> </a:t>
            </a:r>
            <a:r>
              <a:rPr lang="en-GB" dirty="0" err="1"/>
              <a:t>jablek</a:t>
            </a:r>
            <a:r>
              <a:rPr lang="en-GB" dirty="0"/>
              <a:t> </a:t>
            </a:r>
            <a:r>
              <a:rPr lang="en-GB" dirty="0" err="1"/>
              <a:t>na</a:t>
            </a:r>
            <a:r>
              <a:rPr lang="en-GB" dirty="0"/>
              <a:t> </a:t>
            </a:r>
            <a:r>
              <a:rPr lang="en-GB" dirty="0" err="1"/>
              <a:t>domácím</a:t>
            </a:r>
            <a:r>
              <a:rPr lang="en-GB" dirty="0"/>
              <a:t> </a:t>
            </a:r>
            <a:r>
              <a:rPr lang="en-GB" dirty="0" err="1"/>
              <a:t>trhu</a:t>
            </a:r>
            <a:r>
              <a:rPr lang="en-GB" dirty="0"/>
              <a:t> z P2 </a:t>
            </a:r>
            <a:r>
              <a:rPr lang="en-GB" dirty="0" err="1"/>
              <a:t>na</a:t>
            </a:r>
            <a:r>
              <a:rPr lang="en-GB" dirty="0"/>
              <a:t> P3. </a:t>
            </a:r>
            <a:r>
              <a:rPr lang="en-GB" dirty="0" err="1"/>
              <a:t>Následkem</a:t>
            </a:r>
            <a:r>
              <a:rPr lang="en-GB" dirty="0"/>
              <a:t> </a:t>
            </a:r>
            <a:r>
              <a:rPr lang="en-GB" dirty="0" err="1"/>
              <a:t>cenového</a:t>
            </a:r>
            <a:r>
              <a:rPr lang="en-GB" dirty="0"/>
              <a:t> </a:t>
            </a:r>
            <a:r>
              <a:rPr lang="en-GB" dirty="0" err="1"/>
              <a:t>růstu</a:t>
            </a:r>
            <a:r>
              <a:rPr lang="en-GB" dirty="0"/>
              <a:t> </a:t>
            </a:r>
            <a:r>
              <a:rPr lang="en-GB" dirty="0" err="1"/>
              <a:t>poklesne</a:t>
            </a:r>
            <a:r>
              <a:rPr lang="en-GB" dirty="0"/>
              <a:t> </a:t>
            </a:r>
            <a:r>
              <a:rPr lang="en-GB" dirty="0" err="1"/>
              <a:t>ochota</a:t>
            </a:r>
            <a:r>
              <a:rPr lang="en-GB" dirty="0"/>
              <a:t> </a:t>
            </a:r>
            <a:r>
              <a:rPr lang="en-GB" dirty="0" err="1"/>
              <a:t>spotřebitelů</a:t>
            </a:r>
            <a:r>
              <a:rPr lang="en-GB" dirty="0"/>
              <a:t> </a:t>
            </a:r>
            <a:r>
              <a:rPr lang="en-GB" dirty="0" err="1"/>
              <a:t>nakupovat</a:t>
            </a:r>
            <a:r>
              <a:rPr lang="en-GB" dirty="0"/>
              <a:t> a </a:t>
            </a:r>
            <a:r>
              <a:rPr lang="en-GB" dirty="0" err="1"/>
              <a:t>poptávané</a:t>
            </a:r>
            <a:r>
              <a:rPr lang="en-GB" dirty="0"/>
              <a:t> </a:t>
            </a:r>
            <a:r>
              <a:rPr lang="en-GB" dirty="0" err="1"/>
              <a:t>množství</a:t>
            </a:r>
            <a:r>
              <a:rPr lang="en-GB" dirty="0"/>
              <a:t> </a:t>
            </a:r>
            <a:r>
              <a:rPr lang="en-GB" dirty="0" err="1"/>
              <a:t>při</a:t>
            </a:r>
            <a:r>
              <a:rPr lang="en-GB" dirty="0"/>
              <a:t> </a:t>
            </a:r>
            <a:r>
              <a:rPr lang="en-GB" dirty="0" err="1"/>
              <a:t>ceně</a:t>
            </a:r>
            <a:r>
              <a:rPr lang="en-GB" dirty="0"/>
              <a:t> P3 se </a:t>
            </a:r>
            <a:r>
              <a:rPr lang="en-GB" dirty="0" err="1"/>
              <a:t>sníží</a:t>
            </a:r>
            <a:r>
              <a:rPr lang="en-GB" dirty="0"/>
              <a:t> z Q3 </a:t>
            </a:r>
            <a:r>
              <a:rPr lang="en-GB" dirty="0" err="1"/>
              <a:t>na</a:t>
            </a:r>
            <a:r>
              <a:rPr lang="en-GB" dirty="0"/>
              <a:t> Q4. Na </a:t>
            </a:r>
            <a:r>
              <a:rPr lang="en-GB" dirty="0" err="1"/>
              <a:t>druhé</a:t>
            </a:r>
            <a:r>
              <a:rPr lang="en-GB" dirty="0"/>
              <a:t> </a:t>
            </a:r>
            <a:r>
              <a:rPr lang="en-GB" dirty="0" err="1"/>
              <a:t>straně</a:t>
            </a:r>
            <a:r>
              <a:rPr lang="en-GB" dirty="0"/>
              <a:t> </a:t>
            </a:r>
            <a:r>
              <a:rPr lang="en-GB" dirty="0" err="1"/>
              <a:t>někteří</a:t>
            </a:r>
            <a:r>
              <a:rPr lang="en-GB" dirty="0"/>
              <a:t> </a:t>
            </a:r>
            <a:r>
              <a:rPr lang="en-GB" dirty="0" err="1"/>
              <a:t>další</a:t>
            </a:r>
            <a:r>
              <a:rPr lang="en-GB" dirty="0"/>
              <a:t> </a:t>
            </a:r>
            <a:r>
              <a:rPr lang="en-GB" dirty="0" err="1"/>
              <a:t>domácí</a:t>
            </a:r>
            <a:r>
              <a:rPr lang="en-GB" dirty="0"/>
              <a:t> </a:t>
            </a:r>
            <a:r>
              <a:rPr lang="en-GB" dirty="0" err="1"/>
              <a:t>pěstitelé</a:t>
            </a:r>
            <a:r>
              <a:rPr lang="en-GB" dirty="0"/>
              <a:t> </a:t>
            </a:r>
            <a:r>
              <a:rPr lang="en-GB" dirty="0" err="1"/>
              <a:t>jablek</a:t>
            </a:r>
            <a:r>
              <a:rPr lang="en-GB" dirty="0"/>
              <a:t> </a:t>
            </a:r>
            <a:r>
              <a:rPr lang="en-GB" dirty="0" err="1"/>
              <a:t>budou</a:t>
            </a:r>
            <a:r>
              <a:rPr lang="en-GB" dirty="0"/>
              <a:t> </a:t>
            </a:r>
            <a:r>
              <a:rPr lang="en-GB" dirty="0" err="1"/>
              <a:t>při</a:t>
            </a:r>
            <a:r>
              <a:rPr lang="en-GB" dirty="0"/>
              <a:t> </a:t>
            </a:r>
            <a:r>
              <a:rPr lang="en-GB" dirty="0" err="1"/>
              <a:t>ceně</a:t>
            </a:r>
            <a:r>
              <a:rPr lang="en-GB" dirty="0"/>
              <a:t> P3 </a:t>
            </a:r>
            <a:r>
              <a:rPr lang="en-GB" dirty="0" err="1"/>
              <a:t>schopni</a:t>
            </a:r>
            <a:r>
              <a:rPr lang="en-GB" dirty="0"/>
              <a:t> </a:t>
            </a:r>
            <a:r>
              <a:rPr lang="en-GB" dirty="0" err="1"/>
              <a:t>dodávat</a:t>
            </a:r>
            <a:r>
              <a:rPr lang="en-GB" dirty="0"/>
              <a:t> </a:t>
            </a:r>
            <a:r>
              <a:rPr lang="en-GB" dirty="0" err="1"/>
              <a:t>jablka</a:t>
            </a:r>
            <a:r>
              <a:rPr lang="en-GB" dirty="0"/>
              <a:t> </a:t>
            </a:r>
            <a:r>
              <a:rPr lang="en-GB" dirty="0" err="1"/>
              <a:t>na</a:t>
            </a:r>
            <a:r>
              <a:rPr lang="en-GB" dirty="0"/>
              <a:t> </a:t>
            </a:r>
            <a:r>
              <a:rPr lang="en-GB" dirty="0" err="1"/>
              <a:t>trh</a:t>
            </a:r>
            <a:r>
              <a:rPr lang="en-GB" dirty="0"/>
              <a:t> a </a:t>
            </a:r>
            <a:r>
              <a:rPr lang="en-GB" dirty="0" err="1"/>
              <a:t>celkový</a:t>
            </a:r>
            <a:r>
              <a:rPr lang="en-GB" dirty="0"/>
              <a:t> </a:t>
            </a:r>
            <a:r>
              <a:rPr lang="en-GB" dirty="0" err="1"/>
              <a:t>objem</a:t>
            </a:r>
            <a:r>
              <a:rPr lang="en-GB" dirty="0"/>
              <a:t> </a:t>
            </a:r>
            <a:r>
              <a:rPr lang="en-GB" dirty="0" err="1"/>
              <a:t>prodávané</a:t>
            </a:r>
            <a:r>
              <a:rPr lang="en-GB" dirty="0"/>
              <a:t> </a:t>
            </a:r>
            <a:r>
              <a:rPr lang="en-GB" dirty="0" err="1"/>
              <a:t>domácí</a:t>
            </a:r>
            <a:r>
              <a:rPr lang="en-GB" dirty="0"/>
              <a:t> </a:t>
            </a:r>
            <a:r>
              <a:rPr lang="en-GB" dirty="0" err="1"/>
              <a:t>produkce</a:t>
            </a:r>
            <a:r>
              <a:rPr lang="en-GB" dirty="0"/>
              <a:t> </a:t>
            </a:r>
            <a:r>
              <a:rPr lang="en-GB" dirty="0" err="1"/>
              <a:t>jablek</a:t>
            </a:r>
            <a:r>
              <a:rPr lang="en-GB" dirty="0"/>
              <a:t> se </a:t>
            </a:r>
            <a:r>
              <a:rPr lang="en-GB" dirty="0" err="1"/>
              <a:t>zvýší</a:t>
            </a:r>
            <a:r>
              <a:rPr lang="en-GB" dirty="0"/>
              <a:t> z Q2 </a:t>
            </a:r>
            <a:r>
              <a:rPr lang="en-GB" dirty="0" err="1"/>
              <a:t>na</a:t>
            </a:r>
            <a:r>
              <a:rPr lang="en-GB" dirty="0"/>
              <a:t> Q5. </a:t>
            </a:r>
            <a:r>
              <a:rPr lang="en-GB" dirty="0" err="1"/>
              <a:t>Tím</a:t>
            </a:r>
            <a:r>
              <a:rPr lang="en-GB" dirty="0"/>
              <a:t> se </a:t>
            </a:r>
            <a:r>
              <a:rPr lang="en-GB" dirty="0" err="1"/>
              <a:t>ovšem</a:t>
            </a:r>
            <a:r>
              <a:rPr lang="en-GB" dirty="0"/>
              <a:t> </a:t>
            </a:r>
            <a:r>
              <a:rPr lang="en-GB" dirty="0" err="1"/>
              <a:t>zmenší</a:t>
            </a:r>
            <a:r>
              <a:rPr lang="en-GB" dirty="0"/>
              <a:t> </a:t>
            </a:r>
            <a:r>
              <a:rPr lang="en-GB" dirty="0" err="1"/>
              <a:t>prostor</a:t>
            </a:r>
            <a:r>
              <a:rPr lang="en-GB" dirty="0"/>
              <a:t> pro </a:t>
            </a:r>
            <a:r>
              <a:rPr lang="en-GB" dirty="0" err="1"/>
              <a:t>dovozy</a:t>
            </a:r>
            <a:r>
              <a:rPr lang="en-GB" dirty="0"/>
              <a:t>, </a:t>
            </a:r>
            <a:r>
              <a:rPr lang="en-GB" dirty="0" err="1"/>
              <a:t>které</a:t>
            </a:r>
            <a:r>
              <a:rPr lang="en-GB" dirty="0"/>
              <a:t> </a:t>
            </a:r>
            <a:r>
              <a:rPr lang="en-GB" dirty="0" err="1"/>
              <a:t>potom</a:t>
            </a:r>
            <a:r>
              <a:rPr lang="en-GB" dirty="0"/>
              <a:t> </a:t>
            </a:r>
            <a:r>
              <a:rPr lang="en-GB" dirty="0" err="1"/>
              <a:t>dosahují</a:t>
            </a:r>
            <a:r>
              <a:rPr lang="en-GB" dirty="0"/>
              <a:t> </a:t>
            </a:r>
            <a:r>
              <a:rPr lang="en-GB" dirty="0" err="1"/>
              <a:t>jen</a:t>
            </a:r>
            <a:r>
              <a:rPr lang="en-GB" dirty="0"/>
              <a:t> </a:t>
            </a:r>
            <a:r>
              <a:rPr lang="en-GB" dirty="0" err="1"/>
              <a:t>objemu</a:t>
            </a:r>
            <a:r>
              <a:rPr lang="en-GB" dirty="0"/>
              <a:t> Q4 – Q5. </a:t>
            </a:r>
            <a:r>
              <a:rPr lang="en-GB" dirty="0" err="1"/>
              <a:t>Pojďme</a:t>
            </a:r>
            <a:r>
              <a:rPr lang="en-GB" dirty="0"/>
              <a:t> </a:t>
            </a:r>
            <a:r>
              <a:rPr lang="en-GB" dirty="0" err="1"/>
              <a:t>si</a:t>
            </a:r>
            <a:r>
              <a:rPr lang="en-GB" dirty="0"/>
              <a:t> </a:t>
            </a:r>
            <a:r>
              <a:rPr lang="en-GB" dirty="0" err="1"/>
              <a:t>nyní</a:t>
            </a:r>
            <a:r>
              <a:rPr lang="en-GB" dirty="0"/>
              <a:t> </a:t>
            </a:r>
            <a:r>
              <a:rPr lang="en-GB" dirty="0" err="1"/>
              <a:t>ukázat</a:t>
            </a:r>
            <a:r>
              <a:rPr lang="en-GB" dirty="0"/>
              <a:t>, </a:t>
            </a:r>
            <a:r>
              <a:rPr lang="en-GB" dirty="0" err="1"/>
              <a:t>proč</a:t>
            </a:r>
            <a:r>
              <a:rPr lang="en-GB" dirty="0"/>
              <a:t> je </a:t>
            </a:r>
            <a:r>
              <a:rPr lang="en-GB" dirty="0" err="1"/>
              <a:t>nově</a:t>
            </a:r>
            <a:r>
              <a:rPr lang="en-GB" dirty="0"/>
              <a:t> </a:t>
            </a:r>
            <a:r>
              <a:rPr lang="en-GB" dirty="0" err="1"/>
              <a:t>vzniklá</a:t>
            </a:r>
            <a:r>
              <a:rPr lang="en-GB" dirty="0"/>
              <a:t> </a:t>
            </a:r>
            <a:r>
              <a:rPr lang="en-GB" dirty="0" err="1"/>
              <a:t>situace</a:t>
            </a:r>
            <a:r>
              <a:rPr lang="en-GB" dirty="0"/>
              <a:t> </a:t>
            </a:r>
            <a:r>
              <a:rPr lang="en-GB" dirty="0" err="1"/>
              <a:t>méně</a:t>
            </a:r>
            <a:r>
              <a:rPr lang="en-GB" dirty="0"/>
              <a:t> </a:t>
            </a:r>
            <a:r>
              <a:rPr lang="en-GB" dirty="0" err="1"/>
              <a:t>efektivní</a:t>
            </a:r>
            <a:r>
              <a:rPr lang="en-GB" dirty="0"/>
              <a:t> </a:t>
            </a:r>
            <a:r>
              <a:rPr lang="en-GB" dirty="0" err="1"/>
              <a:t>než</a:t>
            </a:r>
            <a:r>
              <a:rPr lang="en-GB" dirty="0"/>
              <a:t> v </a:t>
            </a:r>
            <a:r>
              <a:rPr lang="en-GB" dirty="0" err="1"/>
              <a:t>případě</a:t>
            </a:r>
            <a:r>
              <a:rPr lang="en-GB" dirty="0"/>
              <a:t>, </a:t>
            </a:r>
            <a:r>
              <a:rPr lang="en-GB" dirty="0" err="1"/>
              <a:t>který</a:t>
            </a:r>
            <a:r>
              <a:rPr lang="en-GB" dirty="0"/>
              <a:t> je </a:t>
            </a:r>
            <a:r>
              <a:rPr lang="en-GB" dirty="0" err="1"/>
              <a:t>popisován</a:t>
            </a:r>
            <a:r>
              <a:rPr lang="en-GB" dirty="0"/>
              <a:t> </a:t>
            </a:r>
            <a:r>
              <a:rPr lang="en-GB" dirty="0" err="1"/>
              <a:t>na</a:t>
            </a:r>
            <a:r>
              <a:rPr lang="en-GB" dirty="0"/>
              <a:t> </a:t>
            </a:r>
            <a:r>
              <a:rPr lang="en-GB" dirty="0" err="1"/>
              <a:t>obr</a:t>
            </a:r>
            <a:r>
              <a:rPr lang="en-GB" dirty="0"/>
              <a:t>. 14.3. </a:t>
            </a:r>
            <a:r>
              <a:rPr lang="en-GB" dirty="0" err="1"/>
              <a:t>První</a:t>
            </a:r>
            <a:r>
              <a:rPr lang="en-GB" dirty="0"/>
              <a:t> </a:t>
            </a:r>
            <a:r>
              <a:rPr lang="en-GB" dirty="0" err="1"/>
              <a:t>část</a:t>
            </a:r>
            <a:r>
              <a:rPr lang="en-GB" dirty="0"/>
              <a:t> </a:t>
            </a:r>
            <a:r>
              <a:rPr lang="en-GB" dirty="0" err="1"/>
              <a:t>neefektivnosti</a:t>
            </a:r>
            <a:r>
              <a:rPr lang="en-GB" dirty="0"/>
              <a:t> </a:t>
            </a:r>
            <a:r>
              <a:rPr lang="en-GB" dirty="0" err="1"/>
              <a:t>vzniklé</a:t>
            </a:r>
            <a:r>
              <a:rPr lang="en-GB" dirty="0"/>
              <a:t> </a:t>
            </a:r>
            <a:r>
              <a:rPr lang="en-GB" dirty="0" err="1"/>
              <a:t>zavedením</a:t>
            </a:r>
            <a:r>
              <a:rPr lang="en-GB" dirty="0"/>
              <a:t> </a:t>
            </a:r>
            <a:r>
              <a:rPr lang="en-GB" dirty="0" err="1"/>
              <a:t>dovozního</a:t>
            </a:r>
            <a:r>
              <a:rPr lang="en-GB" dirty="0"/>
              <a:t> </a:t>
            </a:r>
            <a:r>
              <a:rPr lang="en-GB" dirty="0" err="1"/>
              <a:t>cla</a:t>
            </a:r>
            <a:r>
              <a:rPr lang="en-GB" dirty="0"/>
              <a:t> je </a:t>
            </a:r>
            <a:r>
              <a:rPr lang="en-GB" dirty="0" err="1"/>
              <a:t>spojena</a:t>
            </a:r>
            <a:r>
              <a:rPr lang="en-GB" dirty="0"/>
              <a:t> se </a:t>
            </a:r>
            <a:r>
              <a:rPr lang="en-GB" dirty="0" err="1"/>
              <a:t>snížením</a:t>
            </a:r>
            <a:r>
              <a:rPr lang="en-GB" dirty="0"/>
              <a:t> </a:t>
            </a:r>
            <a:r>
              <a:rPr lang="en-GB" dirty="0" err="1"/>
              <a:t>spotřebitelského</a:t>
            </a:r>
            <a:r>
              <a:rPr lang="en-GB" dirty="0"/>
              <a:t> </a:t>
            </a:r>
            <a:r>
              <a:rPr lang="en-GB" dirty="0" err="1"/>
              <a:t>přebytku</a:t>
            </a:r>
            <a:r>
              <a:rPr lang="en-GB" dirty="0"/>
              <a:t>, </a:t>
            </a:r>
            <a:r>
              <a:rPr lang="en-GB" dirty="0" err="1"/>
              <a:t>protože</a:t>
            </a:r>
            <a:r>
              <a:rPr lang="en-GB" dirty="0"/>
              <a:t> </a:t>
            </a:r>
            <a:r>
              <a:rPr lang="en-GB" dirty="0" err="1"/>
              <a:t>spotřebitelé</a:t>
            </a:r>
            <a:r>
              <a:rPr lang="en-GB" dirty="0"/>
              <a:t> </a:t>
            </a:r>
            <a:r>
              <a:rPr lang="en-GB" dirty="0" err="1"/>
              <a:t>nyní</a:t>
            </a:r>
            <a:r>
              <a:rPr lang="en-GB" dirty="0"/>
              <a:t> </a:t>
            </a:r>
            <a:r>
              <a:rPr lang="en-GB" dirty="0" err="1"/>
              <a:t>jsou</a:t>
            </a:r>
            <a:r>
              <a:rPr lang="en-GB" dirty="0"/>
              <a:t> </a:t>
            </a:r>
            <a:r>
              <a:rPr lang="en-GB" dirty="0" err="1"/>
              <a:t>nuceni</a:t>
            </a:r>
            <a:r>
              <a:rPr lang="en-GB" dirty="0"/>
              <a:t> </a:t>
            </a:r>
            <a:r>
              <a:rPr lang="en-GB" dirty="0" err="1"/>
              <a:t>kupovat</a:t>
            </a:r>
            <a:r>
              <a:rPr lang="en-GB" dirty="0"/>
              <a:t> </a:t>
            </a:r>
            <a:r>
              <a:rPr lang="en-GB" dirty="0" err="1"/>
              <a:t>dražší</a:t>
            </a:r>
            <a:r>
              <a:rPr lang="en-GB" dirty="0"/>
              <a:t> </a:t>
            </a:r>
            <a:r>
              <a:rPr lang="en-GB" dirty="0" err="1"/>
              <a:t>zboží</a:t>
            </a:r>
            <a:r>
              <a:rPr lang="en-GB" dirty="0"/>
              <a:t>, a </a:t>
            </a:r>
            <a:r>
              <a:rPr lang="en-GB" dirty="0" err="1"/>
              <a:t>tedy</a:t>
            </a:r>
            <a:r>
              <a:rPr lang="en-GB" dirty="0"/>
              <a:t> </a:t>
            </a:r>
            <a:r>
              <a:rPr lang="en-GB" dirty="0" err="1"/>
              <a:t>ho</a:t>
            </a:r>
            <a:r>
              <a:rPr lang="en-GB" dirty="0"/>
              <a:t> </a:t>
            </a:r>
            <a:r>
              <a:rPr lang="en-GB" dirty="0" err="1"/>
              <a:t>nakupují</a:t>
            </a:r>
            <a:r>
              <a:rPr lang="en-GB" dirty="0"/>
              <a:t> méně.162 V </a:t>
            </a:r>
            <a:r>
              <a:rPr lang="en-GB" dirty="0" err="1"/>
              <a:t>obrázku</a:t>
            </a:r>
            <a:r>
              <a:rPr lang="en-GB" dirty="0"/>
              <a:t> toto </a:t>
            </a:r>
            <a:r>
              <a:rPr lang="en-GB" dirty="0" err="1"/>
              <a:t>snížení</a:t>
            </a:r>
            <a:r>
              <a:rPr lang="en-GB" dirty="0"/>
              <a:t> </a:t>
            </a:r>
            <a:r>
              <a:rPr lang="en-GB" dirty="0" err="1"/>
              <a:t>spotřebitelského</a:t>
            </a:r>
            <a:r>
              <a:rPr lang="en-GB" dirty="0"/>
              <a:t> </a:t>
            </a:r>
            <a:r>
              <a:rPr lang="en-GB" dirty="0" err="1"/>
              <a:t>přebytku</a:t>
            </a:r>
            <a:r>
              <a:rPr lang="en-GB" dirty="0"/>
              <a:t> </a:t>
            </a:r>
            <a:r>
              <a:rPr lang="en-GB" dirty="0" err="1"/>
              <a:t>představuje</a:t>
            </a:r>
            <a:r>
              <a:rPr lang="en-GB" dirty="0"/>
              <a:t> </a:t>
            </a:r>
            <a:r>
              <a:rPr lang="en-GB" dirty="0" err="1"/>
              <a:t>plochu</a:t>
            </a:r>
            <a:r>
              <a:rPr lang="en-GB" dirty="0"/>
              <a:t> </a:t>
            </a:r>
            <a:r>
              <a:rPr lang="en-GB" dirty="0" err="1"/>
              <a:t>vymezenou</a:t>
            </a:r>
            <a:r>
              <a:rPr lang="en-GB" dirty="0"/>
              <a:t> body P3KMP2. </a:t>
            </a:r>
            <a:endParaRPr lang="cs-CZ" dirty="0"/>
          </a:p>
          <a:p>
            <a:pPr marL="0" lvl="0" indent="0" algn="l" rtl="0">
              <a:spcBef>
                <a:spcPts val="0"/>
              </a:spcBef>
              <a:spcAft>
                <a:spcPts val="0"/>
              </a:spcAft>
              <a:buNone/>
            </a:pPr>
            <a:r>
              <a:rPr lang="en-GB" dirty="0"/>
              <a:t>Na </a:t>
            </a:r>
            <a:r>
              <a:rPr lang="en-GB" dirty="0" err="1"/>
              <a:t>druhé</a:t>
            </a:r>
            <a:r>
              <a:rPr lang="en-GB" dirty="0"/>
              <a:t> </a:t>
            </a:r>
            <a:r>
              <a:rPr lang="en-GB" dirty="0" err="1"/>
              <a:t>straně</a:t>
            </a:r>
            <a:r>
              <a:rPr lang="en-GB" dirty="0"/>
              <a:t> </a:t>
            </a:r>
            <a:r>
              <a:rPr lang="en-GB" dirty="0" err="1"/>
              <a:t>dojde</a:t>
            </a:r>
            <a:r>
              <a:rPr lang="en-GB" dirty="0"/>
              <a:t> k </a:t>
            </a:r>
            <a:r>
              <a:rPr lang="en-GB" dirty="0" err="1"/>
              <a:t>růstu</a:t>
            </a:r>
            <a:r>
              <a:rPr lang="en-GB" dirty="0"/>
              <a:t> </a:t>
            </a:r>
            <a:r>
              <a:rPr lang="en-GB" dirty="0" err="1"/>
              <a:t>tzv</a:t>
            </a:r>
            <a:r>
              <a:rPr lang="en-GB" dirty="0"/>
              <a:t>. </a:t>
            </a:r>
            <a:r>
              <a:rPr lang="en-GB" dirty="0" err="1"/>
              <a:t>přebytku</a:t>
            </a:r>
            <a:r>
              <a:rPr lang="en-GB" dirty="0"/>
              <a:t> </a:t>
            </a:r>
            <a:r>
              <a:rPr lang="en-GB" dirty="0" err="1"/>
              <a:t>výrobce</a:t>
            </a:r>
            <a:r>
              <a:rPr lang="en-GB" dirty="0"/>
              <a:t> u </a:t>
            </a:r>
            <a:r>
              <a:rPr lang="en-GB" dirty="0" err="1"/>
              <a:t>části</a:t>
            </a:r>
            <a:r>
              <a:rPr lang="en-GB" dirty="0"/>
              <a:t> </a:t>
            </a:r>
            <a:r>
              <a:rPr lang="en-GB" dirty="0" err="1"/>
              <a:t>domácích</a:t>
            </a:r>
            <a:r>
              <a:rPr lang="en-GB" dirty="0"/>
              <a:t> </a:t>
            </a:r>
            <a:r>
              <a:rPr lang="en-GB" dirty="0" err="1"/>
              <a:t>pěstitelů</a:t>
            </a:r>
            <a:r>
              <a:rPr lang="en-GB" dirty="0"/>
              <a:t>, </a:t>
            </a:r>
            <a:r>
              <a:rPr lang="en-GB" dirty="0" err="1"/>
              <a:t>kteří</a:t>
            </a:r>
            <a:r>
              <a:rPr lang="en-GB" dirty="0"/>
              <a:t> </a:t>
            </a:r>
            <a:r>
              <a:rPr lang="en-GB" dirty="0" err="1"/>
              <a:t>jsou</a:t>
            </a:r>
            <a:r>
              <a:rPr lang="en-GB" dirty="0"/>
              <a:t> </a:t>
            </a:r>
            <a:r>
              <a:rPr lang="en-GB" dirty="0" err="1"/>
              <a:t>nyní</a:t>
            </a:r>
            <a:r>
              <a:rPr lang="en-GB" dirty="0"/>
              <a:t> </a:t>
            </a:r>
            <a:r>
              <a:rPr lang="en-GB" dirty="0" err="1"/>
              <a:t>při</a:t>
            </a:r>
            <a:r>
              <a:rPr lang="en-GB" dirty="0"/>
              <a:t> </a:t>
            </a:r>
            <a:r>
              <a:rPr lang="en-GB" dirty="0" err="1"/>
              <a:t>ceně</a:t>
            </a:r>
            <a:r>
              <a:rPr lang="en-GB" dirty="0"/>
              <a:t> P3 </a:t>
            </a:r>
            <a:r>
              <a:rPr lang="en-GB" dirty="0" err="1"/>
              <a:t>schopni</a:t>
            </a:r>
            <a:r>
              <a:rPr lang="en-GB" dirty="0"/>
              <a:t> </a:t>
            </a:r>
            <a:r>
              <a:rPr lang="en-GB" dirty="0" err="1"/>
              <a:t>dodávat</a:t>
            </a:r>
            <a:r>
              <a:rPr lang="en-GB" dirty="0"/>
              <a:t> </a:t>
            </a:r>
            <a:r>
              <a:rPr lang="en-GB" dirty="0" err="1"/>
              <a:t>více</a:t>
            </a:r>
            <a:r>
              <a:rPr lang="en-GB" dirty="0"/>
              <a:t> </a:t>
            </a:r>
            <a:r>
              <a:rPr lang="en-GB" dirty="0" err="1"/>
              <a:t>zboží</a:t>
            </a:r>
            <a:r>
              <a:rPr lang="en-GB" dirty="0"/>
              <a:t> </a:t>
            </a:r>
            <a:r>
              <a:rPr lang="en-GB" dirty="0" err="1"/>
              <a:t>na</a:t>
            </a:r>
            <a:r>
              <a:rPr lang="en-GB" dirty="0"/>
              <a:t> </a:t>
            </a:r>
            <a:r>
              <a:rPr lang="en-GB" dirty="0" err="1"/>
              <a:t>trh</a:t>
            </a:r>
            <a:r>
              <a:rPr lang="en-GB" dirty="0"/>
              <a:t>. </a:t>
            </a:r>
            <a:r>
              <a:rPr lang="en-GB" dirty="0" err="1"/>
              <a:t>Původní</a:t>
            </a:r>
            <a:r>
              <a:rPr lang="en-GB" dirty="0"/>
              <a:t> </a:t>
            </a:r>
            <a:r>
              <a:rPr lang="en-GB" dirty="0" err="1"/>
              <a:t>velikost</a:t>
            </a:r>
            <a:r>
              <a:rPr lang="en-GB" dirty="0"/>
              <a:t> </a:t>
            </a:r>
            <a:r>
              <a:rPr lang="en-GB" dirty="0" err="1"/>
              <a:t>přebytku</a:t>
            </a:r>
            <a:r>
              <a:rPr lang="en-GB" dirty="0"/>
              <a:t> </a:t>
            </a:r>
            <a:r>
              <a:rPr lang="en-GB" dirty="0" err="1"/>
              <a:t>výrobců</a:t>
            </a:r>
            <a:r>
              <a:rPr lang="en-GB" dirty="0"/>
              <a:t> </a:t>
            </a:r>
            <a:r>
              <a:rPr lang="en-GB" dirty="0" err="1"/>
              <a:t>byla</a:t>
            </a:r>
            <a:r>
              <a:rPr lang="en-GB" dirty="0"/>
              <a:t> </a:t>
            </a:r>
            <a:r>
              <a:rPr lang="en-GB" dirty="0" err="1"/>
              <a:t>znázorněna</a:t>
            </a:r>
            <a:r>
              <a:rPr lang="en-GB" dirty="0"/>
              <a:t> v </a:t>
            </a:r>
            <a:r>
              <a:rPr lang="en-GB" dirty="0" err="1"/>
              <a:t>obr</a:t>
            </a:r>
            <a:r>
              <a:rPr lang="en-GB" dirty="0"/>
              <a:t>. 14.3 </a:t>
            </a:r>
            <a:r>
              <a:rPr lang="en-GB" dirty="0" err="1"/>
              <a:t>plochou</a:t>
            </a:r>
            <a:r>
              <a:rPr lang="en-GB" dirty="0"/>
              <a:t> </a:t>
            </a:r>
            <a:r>
              <a:rPr lang="en-GB" dirty="0" err="1"/>
              <a:t>ohraničenou</a:t>
            </a:r>
            <a:r>
              <a:rPr lang="en-GB" dirty="0"/>
              <a:t> </a:t>
            </a:r>
            <a:r>
              <a:rPr lang="en-GB" dirty="0" err="1"/>
              <a:t>shora</a:t>
            </a:r>
            <a:r>
              <a:rPr lang="en-GB" dirty="0"/>
              <a:t> </a:t>
            </a:r>
            <a:r>
              <a:rPr lang="en-GB" dirty="0" err="1"/>
              <a:t>křivkou</a:t>
            </a:r>
            <a:r>
              <a:rPr lang="en-GB" dirty="0"/>
              <a:t> </a:t>
            </a:r>
            <a:r>
              <a:rPr lang="en-GB" dirty="0" err="1"/>
              <a:t>světové</a:t>
            </a:r>
            <a:r>
              <a:rPr lang="en-GB" dirty="0"/>
              <a:t> </a:t>
            </a:r>
            <a:r>
              <a:rPr lang="en-GB" dirty="0" err="1"/>
              <a:t>nabídky</a:t>
            </a:r>
            <a:r>
              <a:rPr lang="en-GB" dirty="0"/>
              <a:t> (SSVĚT) – </a:t>
            </a:r>
            <a:r>
              <a:rPr lang="en-GB" dirty="0" err="1"/>
              <a:t>tedy</a:t>
            </a:r>
            <a:r>
              <a:rPr lang="en-GB" dirty="0"/>
              <a:t> </a:t>
            </a:r>
            <a:r>
              <a:rPr lang="en-GB" dirty="0" err="1"/>
              <a:t>úrovní</a:t>
            </a:r>
            <a:r>
              <a:rPr lang="en-GB" dirty="0"/>
              <a:t> </a:t>
            </a:r>
            <a:r>
              <a:rPr lang="en-GB" dirty="0" err="1"/>
              <a:t>tržní</a:t>
            </a:r>
            <a:r>
              <a:rPr lang="en-GB" dirty="0"/>
              <a:t> </a:t>
            </a:r>
            <a:r>
              <a:rPr lang="en-GB" dirty="0" err="1"/>
              <a:t>ceny</a:t>
            </a:r>
            <a:r>
              <a:rPr lang="en-GB" dirty="0"/>
              <a:t> </a:t>
            </a:r>
            <a:r>
              <a:rPr lang="en-GB" dirty="0" err="1"/>
              <a:t>jablek</a:t>
            </a:r>
            <a:r>
              <a:rPr lang="en-GB" dirty="0"/>
              <a:t> – a </a:t>
            </a:r>
            <a:r>
              <a:rPr lang="en-GB" dirty="0" err="1"/>
              <a:t>zdola</a:t>
            </a:r>
            <a:r>
              <a:rPr lang="en-GB" dirty="0"/>
              <a:t> </a:t>
            </a:r>
            <a:r>
              <a:rPr lang="en-GB" dirty="0" err="1"/>
              <a:t>křivkou</a:t>
            </a:r>
            <a:r>
              <a:rPr lang="en-GB" dirty="0"/>
              <a:t> </a:t>
            </a:r>
            <a:r>
              <a:rPr lang="en-GB" dirty="0" err="1"/>
              <a:t>domácí</a:t>
            </a:r>
            <a:r>
              <a:rPr lang="en-GB" dirty="0"/>
              <a:t> </a:t>
            </a:r>
            <a:r>
              <a:rPr lang="en-GB" dirty="0" err="1"/>
              <a:t>nabídky</a:t>
            </a:r>
            <a:r>
              <a:rPr lang="en-GB" dirty="0"/>
              <a:t> SČR. </a:t>
            </a:r>
            <a:r>
              <a:rPr lang="en-GB" dirty="0" err="1"/>
              <a:t>Růst</a:t>
            </a:r>
            <a:r>
              <a:rPr lang="en-GB" dirty="0"/>
              <a:t> </a:t>
            </a:r>
            <a:r>
              <a:rPr lang="en-GB" dirty="0" err="1"/>
              <a:t>přebytku</a:t>
            </a:r>
            <a:r>
              <a:rPr lang="en-GB" dirty="0"/>
              <a:t> </a:t>
            </a:r>
            <a:r>
              <a:rPr lang="en-GB" dirty="0" err="1"/>
              <a:t>výrobců</a:t>
            </a:r>
            <a:r>
              <a:rPr lang="en-GB" dirty="0"/>
              <a:t> </a:t>
            </a:r>
            <a:r>
              <a:rPr lang="en-GB" dirty="0" err="1"/>
              <a:t>částečně</a:t>
            </a:r>
            <a:r>
              <a:rPr lang="en-GB" dirty="0"/>
              <a:t> </a:t>
            </a:r>
            <a:r>
              <a:rPr lang="en-GB" dirty="0" err="1"/>
              <a:t>vykompenzuje</a:t>
            </a:r>
            <a:r>
              <a:rPr lang="en-GB" dirty="0"/>
              <a:t> </a:t>
            </a:r>
            <a:r>
              <a:rPr lang="en-GB" dirty="0" err="1"/>
              <a:t>snížení</a:t>
            </a:r>
            <a:r>
              <a:rPr lang="en-GB" dirty="0"/>
              <a:t> </a:t>
            </a:r>
            <a:r>
              <a:rPr lang="en-GB" dirty="0" err="1"/>
              <a:t>spotřebitelského</a:t>
            </a:r>
            <a:r>
              <a:rPr lang="en-GB" dirty="0"/>
              <a:t> </a:t>
            </a:r>
            <a:r>
              <a:rPr lang="en-GB" dirty="0" err="1"/>
              <a:t>přebytku</a:t>
            </a:r>
            <a:r>
              <a:rPr lang="en-GB" dirty="0"/>
              <a:t> (o </a:t>
            </a:r>
            <a:r>
              <a:rPr lang="en-GB" dirty="0" err="1"/>
              <a:t>plochu</a:t>
            </a:r>
            <a:r>
              <a:rPr lang="en-GB" dirty="0"/>
              <a:t> </a:t>
            </a:r>
            <a:r>
              <a:rPr lang="en-GB" dirty="0" err="1"/>
              <a:t>omezenou</a:t>
            </a:r>
            <a:r>
              <a:rPr lang="en-GB" dirty="0"/>
              <a:t> body P3BAP2), </a:t>
            </a:r>
            <a:r>
              <a:rPr lang="en-GB" dirty="0" err="1"/>
              <a:t>jedná</a:t>
            </a:r>
            <a:r>
              <a:rPr lang="en-GB" dirty="0"/>
              <a:t> se </a:t>
            </a:r>
            <a:r>
              <a:rPr lang="en-GB" dirty="0" err="1"/>
              <a:t>tedy</a:t>
            </a:r>
            <a:r>
              <a:rPr lang="en-GB" dirty="0"/>
              <a:t> o </a:t>
            </a:r>
            <a:r>
              <a:rPr lang="en-GB" dirty="0" err="1"/>
              <a:t>přesun</a:t>
            </a:r>
            <a:r>
              <a:rPr lang="en-GB" dirty="0"/>
              <a:t> </a:t>
            </a:r>
            <a:r>
              <a:rPr lang="en-GB" dirty="0" err="1"/>
              <a:t>prospěchu</a:t>
            </a:r>
            <a:r>
              <a:rPr lang="en-GB" dirty="0"/>
              <a:t> </a:t>
            </a:r>
            <a:r>
              <a:rPr lang="en-GB" dirty="0" err="1"/>
              <a:t>mezi</a:t>
            </a:r>
            <a:r>
              <a:rPr lang="en-GB" dirty="0"/>
              <a:t> </a:t>
            </a:r>
            <a:r>
              <a:rPr lang="en-GB" dirty="0" err="1"/>
              <a:t>jednotlivými</a:t>
            </a:r>
            <a:r>
              <a:rPr lang="en-GB" dirty="0"/>
              <a:t> </a:t>
            </a:r>
            <a:r>
              <a:rPr lang="en-GB" dirty="0" err="1"/>
              <a:t>subjekty</a:t>
            </a:r>
            <a:r>
              <a:rPr lang="en-GB" dirty="0"/>
              <a:t> (</a:t>
            </a:r>
            <a:r>
              <a:rPr lang="en-GB" dirty="0" err="1"/>
              <a:t>výrobci</a:t>
            </a:r>
            <a:r>
              <a:rPr lang="en-GB" dirty="0"/>
              <a:t> a </a:t>
            </a:r>
            <a:r>
              <a:rPr lang="en-GB" dirty="0" err="1"/>
              <a:t>spotřebiteli</a:t>
            </a:r>
            <a:r>
              <a:rPr lang="en-GB" dirty="0"/>
              <a:t>), </a:t>
            </a:r>
            <a:r>
              <a:rPr lang="en-GB" dirty="0" err="1"/>
              <a:t>nikoli</a:t>
            </a:r>
            <a:r>
              <a:rPr lang="en-GB" dirty="0"/>
              <a:t> o </a:t>
            </a:r>
            <a:r>
              <a:rPr lang="en-GB" dirty="0" err="1"/>
              <a:t>ztrátu</a:t>
            </a:r>
            <a:r>
              <a:rPr lang="en-GB" dirty="0"/>
              <a:t> </a:t>
            </a:r>
            <a:r>
              <a:rPr lang="en-GB" dirty="0" err="1"/>
              <a:t>efektivnosti</a:t>
            </a:r>
            <a:r>
              <a:rPr lang="en-GB" dirty="0"/>
              <a:t>. </a:t>
            </a:r>
            <a:r>
              <a:rPr lang="en-GB" dirty="0" err="1"/>
              <a:t>Zbývá</a:t>
            </a:r>
            <a:r>
              <a:rPr lang="en-GB" dirty="0"/>
              <a:t> </a:t>
            </a:r>
            <a:r>
              <a:rPr lang="en-GB" dirty="0" err="1"/>
              <a:t>plocha</a:t>
            </a:r>
            <a:r>
              <a:rPr lang="en-GB" dirty="0"/>
              <a:t> </a:t>
            </a:r>
            <a:r>
              <a:rPr lang="en-GB" dirty="0" err="1"/>
              <a:t>lichoběžníku</a:t>
            </a:r>
            <a:r>
              <a:rPr lang="en-GB" dirty="0"/>
              <a:t> ABKM, o </a:t>
            </a:r>
            <a:r>
              <a:rPr lang="en-GB" dirty="0" err="1"/>
              <a:t>které</a:t>
            </a:r>
            <a:r>
              <a:rPr lang="en-GB" dirty="0"/>
              <a:t> </a:t>
            </a:r>
            <a:r>
              <a:rPr lang="en-GB" dirty="0" err="1"/>
              <a:t>zatím</a:t>
            </a:r>
            <a:r>
              <a:rPr lang="en-GB" dirty="0"/>
              <a:t> </a:t>
            </a:r>
            <a:r>
              <a:rPr lang="en-GB" dirty="0" err="1"/>
              <a:t>nevíme</a:t>
            </a:r>
            <a:r>
              <a:rPr lang="en-GB" dirty="0"/>
              <a:t>, </a:t>
            </a:r>
            <a:r>
              <a:rPr lang="en-GB" dirty="0" err="1"/>
              <a:t>zda</a:t>
            </a:r>
            <a:r>
              <a:rPr lang="en-GB" dirty="0"/>
              <a:t> </a:t>
            </a:r>
            <a:r>
              <a:rPr lang="en-GB" dirty="0" err="1"/>
              <a:t>představuje</a:t>
            </a:r>
            <a:r>
              <a:rPr lang="en-GB" dirty="0"/>
              <a:t> </a:t>
            </a:r>
            <a:r>
              <a:rPr lang="en-GB" dirty="0" err="1"/>
              <a:t>úbytek</a:t>
            </a:r>
            <a:r>
              <a:rPr lang="en-GB" dirty="0"/>
              <a:t> </a:t>
            </a:r>
            <a:r>
              <a:rPr lang="en-GB" dirty="0" err="1"/>
              <a:t>efektivnosti</a:t>
            </a:r>
            <a:r>
              <a:rPr lang="en-GB" dirty="0"/>
              <a:t>, </a:t>
            </a:r>
            <a:r>
              <a:rPr lang="en-GB" dirty="0" err="1"/>
              <a:t>či</a:t>
            </a:r>
            <a:r>
              <a:rPr lang="en-GB" dirty="0"/>
              <a:t> </a:t>
            </a:r>
            <a:r>
              <a:rPr lang="en-GB" dirty="0" err="1"/>
              <a:t>nikoli</a:t>
            </a:r>
            <a:r>
              <a:rPr lang="en-GB" dirty="0"/>
              <a:t>. </a:t>
            </a:r>
            <a:r>
              <a:rPr lang="en-GB" dirty="0" err="1"/>
              <a:t>Část</a:t>
            </a:r>
            <a:r>
              <a:rPr lang="en-GB" dirty="0"/>
              <a:t> </a:t>
            </a:r>
            <a:r>
              <a:rPr lang="en-GB" dirty="0" err="1"/>
              <a:t>plochy</a:t>
            </a:r>
            <a:r>
              <a:rPr lang="en-GB" dirty="0"/>
              <a:t> </a:t>
            </a:r>
            <a:r>
              <a:rPr lang="en-GB" dirty="0" err="1"/>
              <a:t>lichoběžníku</a:t>
            </a:r>
            <a:r>
              <a:rPr lang="en-GB" dirty="0"/>
              <a:t>, </a:t>
            </a:r>
            <a:r>
              <a:rPr lang="en-GB" dirty="0" err="1"/>
              <a:t>čtyřúhelník</a:t>
            </a:r>
            <a:r>
              <a:rPr lang="en-GB" dirty="0"/>
              <a:t> BKLC, </a:t>
            </a:r>
            <a:r>
              <a:rPr lang="en-GB" dirty="0" err="1"/>
              <a:t>představuje</a:t>
            </a:r>
            <a:r>
              <a:rPr lang="en-GB" dirty="0"/>
              <a:t> </a:t>
            </a:r>
            <a:r>
              <a:rPr lang="en-GB" dirty="0" err="1"/>
              <a:t>příjem</a:t>
            </a:r>
            <a:r>
              <a:rPr lang="en-GB" dirty="0"/>
              <a:t> </a:t>
            </a:r>
            <a:r>
              <a:rPr lang="en-GB" dirty="0" err="1"/>
              <a:t>státního</a:t>
            </a:r>
            <a:r>
              <a:rPr lang="en-GB" dirty="0"/>
              <a:t> </a:t>
            </a:r>
            <a:r>
              <a:rPr lang="en-GB" dirty="0" err="1"/>
              <a:t>rozpočtu</a:t>
            </a:r>
            <a:r>
              <a:rPr lang="en-GB" dirty="0"/>
              <a:t> z </a:t>
            </a:r>
            <a:r>
              <a:rPr lang="en-GB" dirty="0" err="1"/>
              <a:t>celních</a:t>
            </a:r>
            <a:r>
              <a:rPr lang="en-GB" dirty="0"/>
              <a:t> </a:t>
            </a:r>
            <a:r>
              <a:rPr lang="en-GB" dirty="0" err="1"/>
              <a:t>poplatků</a:t>
            </a:r>
            <a:r>
              <a:rPr lang="en-GB" dirty="0"/>
              <a:t>. </a:t>
            </a:r>
            <a:r>
              <a:rPr lang="en-GB" dirty="0" err="1"/>
              <a:t>Opět</a:t>
            </a:r>
            <a:r>
              <a:rPr lang="en-GB" dirty="0"/>
              <a:t> se v </a:t>
            </a:r>
            <a:r>
              <a:rPr lang="en-GB" dirty="0" err="1"/>
              <a:t>tomto</a:t>
            </a:r>
            <a:r>
              <a:rPr lang="en-GB" dirty="0"/>
              <a:t> </a:t>
            </a:r>
            <a:r>
              <a:rPr lang="en-GB" dirty="0" err="1"/>
              <a:t>případě</a:t>
            </a:r>
            <a:r>
              <a:rPr lang="en-GB" dirty="0"/>
              <a:t> </a:t>
            </a:r>
            <a:r>
              <a:rPr lang="en-GB" dirty="0" err="1"/>
              <a:t>jedná</a:t>
            </a:r>
            <a:r>
              <a:rPr lang="en-GB" dirty="0"/>
              <a:t> o </a:t>
            </a:r>
            <a:r>
              <a:rPr lang="en-GB" dirty="0" err="1"/>
              <a:t>přesun</a:t>
            </a:r>
            <a:r>
              <a:rPr lang="en-GB" dirty="0"/>
              <a:t> </a:t>
            </a:r>
            <a:r>
              <a:rPr lang="en-GB" dirty="0" err="1"/>
              <a:t>prostředků</a:t>
            </a:r>
            <a:r>
              <a:rPr lang="en-GB" dirty="0"/>
              <a:t> </a:t>
            </a:r>
            <a:r>
              <a:rPr lang="en-GB" dirty="0" err="1"/>
              <a:t>mezi</a:t>
            </a:r>
            <a:r>
              <a:rPr lang="en-GB" dirty="0"/>
              <a:t> </a:t>
            </a:r>
            <a:r>
              <a:rPr lang="en-GB" dirty="0" err="1"/>
              <a:t>subjekty</a:t>
            </a:r>
            <a:r>
              <a:rPr lang="en-GB" dirty="0"/>
              <a:t> (od </a:t>
            </a:r>
            <a:r>
              <a:rPr lang="en-GB" dirty="0" err="1"/>
              <a:t>dovozců</a:t>
            </a:r>
            <a:r>
              <a:rPr lang="en-GB" dirty="0"/>
              <a:t> </a:t>
            </a:r>
            <a:r>
              <a:rPr lang="en-GB" dirty="0" err="1"/>
              <a:t>jablek</a:t>
            </a:r>
            <a:r>
              <a:rPr lang="en-GB" dirty="0"/>
              <a:t> do </a:t>
            </a:r>
            <a:r>
              <a:rPr lang="en-GB" dirty="0" err="1"/>
              <a:t>českého</a:t>
            </a:r>
            <a:r>
              <a:rPr lang="en-GB" dirty="0"/>
              <a:t> </a:t>
            </a:r>
            <a:r>
              <a:rPr lang="en-GB" dirty="0" err="1"/>
              <a:t>státního</a:t>
            </a:r>
            <a:r>
              <a:rPr lang="en-GB" dirty="0"/>
              <a:t> </a:t>
            </a:r>
            <a:r>
              <a:rPr lang="en-GB" dirty="0" err="1"/>
              <a:t>rozpočtu</a:t>
            </a:r>
            <a:r>
              <a:rPr lang="en-GB" dirty="0"/>
              <a:t>). Tyto </a:t>
            </a:r>
            <a:r>
              <a:rPr lang="en-GB" dirty="0" err="1"/>
              <a:t>celní</a:t>
            </a:r>
            <a:r>
              <a:rPr lang="en-GB" dirty="0"/>
              <a:t> </a:t>
            </a:r>
            <a:r>
              <a:rPr lang="en-GB" dirty="0" err="1"/>
              <a:t>poplatky</a:t>
            </a:r>
            <a:r>
              <a:rPr lang="en-GB" dirty="0"/>
              <a:t> </a:t>
            </a:r>
            <a:r>
              <a:rPr lang="en-GB" dirty="0" err="1"/>
              <a:t>mohou</a:t>
            </a:r>
            <a:r>
              <a:rPr lang="en-GB" dirty="0"/>
              <a:t> </a:t>
            </a:r>
            <a:r>
              <a:rPr lang="en-GB" dirty="0" err="1"/>
              <a:t>být</a:t>
            </a:r>
            <a:r>
              <a:rPr lang="en-GB" dirty="0"/>
              <a:t> „</a:t>
            </a:r>
            <a:r>
              <a:rPr lang="en-GB" dirty="0" err="1"/>
              <a:t>vráceny</a:t>
            </a:r>
            <a:r>
              <a:rPr lang="en-GB" dirty="0"/>
              <a:t>“ </a:t>
            </a:r>
            <a:r>
              <a:rPr lang="en-GB" dirty="0" err="1"/>
              <a:t>spotřebitelům</a:t>
            </a:r>
            <a:r>
              <a:rPr lang="en-GB" dirty="0"/>
              <a:t>, </a:t>
            </a:r>
            <a:r>
              <a:rPr lang="en-GB" dirty="0" err="1"/>
              <a:t>kteří</a:t>
            </a:r>
            <a:r>
              <a:rPr lang="en-GB" dirty="0"/>
              <a:t> </a:t>
            </a:r>
            <a:r>
              <a:rPr lang="en-GB" dirty="0" err="1"/>
              <a:t>zavedením</a:t>
            </a:r>
            <a:r>
              <a:rPr lang="en-GB" dirty="0"/>
              <a:t> </a:t>
            </a:r>
            <a:r>
              <a:rPr lang="en-GB" dirty="0" err="1"/>
              <a:t>cla</a:t>
            </a:r>
            <a:r>
              <a:rPr lang="en-GB" dirty="0"/>
              <a:t> </a:t>
            </a:r>
            <a:r>
              <a:rPr lang="en-GB" dirty="0" err="1"/>
              <a:t>přišli</a:t>
            </a:r>
            <a:r>
              <a:rPr lang="en-GB" dirty="0"/>
              <a:t> o </a:t>
            </a:r>
            <a:r>
              <a:rPr lang="en-GB" dirty="0" err="1"/>
              <a:t>část</a:t>
            </a:r>
            <a:r>
              <a:rPr lang="en-GB" dirty="0"/>
              <a:t> </a:t>
            </a:r>
            <a:r>
              <a:rPr lang="en-GB" dirty="0" err="1"/>
              <a:t>svého</a:t>
            </a:r>
            <a:r>
              <a:rPr lang="en-GB" dirty="0"/>
              <a:t> </a:t>
            </a:r>
            <a:r>
              <a:rPr lang="en-GB" dirty="0" err="1"/>
              <a:t>přebytku</a:t>
            </a:r>
            <a:r>
              <a:rPr lang="en-GB" dirty="0"/>
              <a:t>, v </a:t>
            </a:r>
            <a:r>
              <a:rPr lang="en-GB" dirty="0" err="1"/>
              <a:t>nějaké</a:t>
            </a:r>
            <a:r>
              <a:rPr lang="en-GB" dirty="0"/>
              <a:t> </a:t>
            </a:r>
            <a:r>
              <a:rPr lang="en-GB" dirty="0" err="1"/>
              <a:t>jiné</a:t>
            </a:r>
            <a:r>
              <a:rPr lang="en-GB" dirty="0"/>
              <a:t> </a:t>
            </a:r>
            <a:r>
              <a:rPr lang="en-GB" dirty="0" err="1"/>
              <a:t>formě</a:t>
            </a:r>
            <a:r>
              <a:rPr lang="en-GB" dirty="0"/>
              <a:t> (</a:t>
            </a:r>
            <a:r>
              <a:rPr lang="en-GB" dirty="0" err="1"/>
              <a:t>například</a:t>
            </a:r>
            <a:r>
              <a:rPr lang="en-GB" dirty="0"/>
              <a:t> </a:t>
            </a:r>
            <a:r>
              <a:rPr lang="en-GB" dirty="0" err="1"/>
              <a:t>postavením</a:t>
            </a:r>
            <a:r>
              <a:rPr lang="en-GB" dirty="0"/>
              <a:t> </a:t>
            </a:r>
            <a:r>
              <a:rPr lang="en-GB" dirty="0" err="1"/>
              <a:t>nové</a:t>
            </a:r>
            <a:r>
              <a:rPr lang="en-GB" dirty="0"/>
              <a:t> </a:t>
            </a:r>
            <a:r>
              <a:rPr lang="en-GB" dirty="0" err="1"/>
              <a:t>nemocnice</a:t>
            </a:r>
            <a:r>
              <a:rPr lang="en-GB" dirty="0"/>
              <a:t>, </a:t>
            </a:r>
            <a:r>
              <a:rPr lang="en-GB" dirty="0" err="1"/>
              <a:t>školy</a:t>
            </a:r>
            <a:r>
              <a:rPr lang="en-GB" dirty="0"/>
              <a:t> </a:t>
            </a:r>
            <a:r>
              <a:rPr lang="en-GB" dirty="0" err="1"/>
              <a:t>či</a:t>
            </a:r>
            <a:r>
              <a:rPr lang="en-GB" dirty="0"/>
              <a:t> </a:t>
            </a:r>
            <a:r>
              <a:rPr lang="en-GB" dirty="0" err="1"/>
              <a:t>dálnice</a:t>
            </a:r>
            <a:r>
              <a:rPr lang="en-GB" dirty="0"/>
              <a:t>, </a:t>
            </a:r>
            <a:r>
              <a:rPr lang="en-GB" dirty="0" err="1"/>
              <a:t>jež</a:t>
            </a:r>
            <a:r>
              <a:rPr lang="en-GB" dirty="0"/>
              <a:t> </a:t>
            </a:r>
            <a:r>
              <a:rPr lang="en-GB" dirty="0" err="1"/>
              <a:t>budou</a:t>
            </a:r>
            <a:r>
              <a:rPr lang="en-GB" dirty="0"/>
              <a:t> </a:t>
            </a:r>
            <a:r>
              <a:rPr lang="en-GB" dirty="0" err="1"/>
              <a:t>financovány</a:t>
            </a:r>
            <a:r>
              <a:rPr lang="en-GB" dirty="0"/>
              <a:t> z </a:t>
            </a:r>
            <a:r>
              <a:rPr lang="en-GB" dirty="0" err="1"/>
              <a:t>prostředků</a:t>
            </a:r>
            <a:r>
              <a:rPr lang="en-GB" dirty="0"/>
              <a:t> </a:t>
            </a:r>
            <a:r>
              <a:rPr lang="en-GB" dirty="0" err="1"/>
              <a:t>státního</a:t>
            </a:r>
            <a:r>
              <a:rPr lang="en-GB" dirty="0"/>
              <a:t> </a:t>
            </a:r>
            <a:r>
              <a:rPr lang="en-GB" dirty="0" err="1"/>
              <a:t>rozpočtu</a:t>
            </a:r>
            <a:r>
              <a:rPr lang="en-GB" dirty="0"/>
              <a:t>). </a:t>
            </a:r>
            <a:r>
              <a:rPr lang="en-GB" dirty="0" err="1"/>
              <a:t>Nakoknec</a:t>
            </a:r>
            <a:r>
              <a:rPr lang="en-GB" dirty="0"/>
              <a:t> </a:t>
            </a:r>
            <a:r>
              <a:rPr lang="en-GB" dirty="0" err="1"/>
              <a:t>nám</a:t>
            </a:r>
            <a:r>
              <a:rPr lang="en-GB" dirty="0"/>
              <a:t> </a:t>
            </a:r>
            <a:r>
              <a:rPr lang="en-GB" dirty="0" err="1"/>
              <a:t>zůstaly</a:t>
            </a:r>
            <a:r>
              <a:rPr lang="en-GB" dirty="0"/>
              <a:t> </a:t>
            </a:r>
            <a:r>
              <a:rPr lang="en-GB" dirty="0" err="1"/>
              <a:t>dva</a:t>
            </a:r>
            <a:r>
              <a:rPr lang="en-GB" dirty="0"/>
              <a:t> </a:t>
            </a:r>
            <a:r>
              <a:rPr lang="en-GB" dirty="0" err="1"/>
              <a:t>trojúhelníky</a:t>
            </a:r>
            <a:r>
              <a:rPr lang="en-GB" dirty="0"/>
              <a:t> ABC a KLM, u </a:t>
            </a:r>
            <a:r>
              <a:rPr lang="en-GB" dirty="0" err="1"/>
              <a:t>nichž</a:t>
            </a:r>
            <a:r>
              <a:rPr lang="en-GB" dirty="0"/>
              <a:t> </a:t>
            </a:r>
            <a:r>
              <a:rPr lang="en-GB" dirty="0" err="1"/>
              <a:t>nejde</a:t>
            </a:r>
            <a:r>
              <a:rPr lang="en-GB" dirty="0"/>
              <a:t> o </a:t>
            </a:r>
            <a:r>
              <a:rPr lang="en-GB" dirty="0" err="1"/>
              <a:t>přesuny</a:t>
            </a:r>
            <a:r>
              <a:rPr lang="en-GB" dirty="0"/>
              <a:t> </a:t>
            </a:r>
            <a:r>
              <a:rPr lang="en-GB" dirty="0" err="1"/>
              <a:t>prostředků</a:t>
            </a:r>
            <a:r>
              <a:rPr lang="en-GB" dirty="0"/>
              <a:t> od </a:t>
            </a:r>
            <a:r>
              <a:rPr lang="en-GB" dirty="0" err="1"/>
              <a:t>jedněch</a:t>
            </a:r>
            <a:r>
              <a:rPr lang="en-GB" dirty="0"/>
              <a:t> </a:t>
            </a:r>
            <a:r>
              <a:rPr lang="en-GB" dirty="0" err="1"/>
              <a:t>subjektů</a:t>
            </a:r>
            <a:r>
              <a:rPr lang="en-GB" dirty="0"/>
              <a:t> k </a:t>
            </a:r>
            <a:r>
              <a:rPr lang="en-GB" dirty="0" err="1"/>
              <a:t>jiným</a:t>
            </a:r>
            <a:r>
              <a:rPr lang="en-GB" dirty="0"/>
              <a:t>. </a:t>
            </a:r>
            <a:r>
              <a:rPr lang="en-GB" dirty="0" err="1"/>
              <a:t>Jejich</a:t>
            </a:r>
            <a:r>
              <a:rPr lang="en-GB" dirty="0"/>
              <a:t> </a:t>
            </a:r>
            <a:r>
              <a:rPr lang="en-GB" dirty="0" err="1"/>
              <a:t>plocha</a:t>
            </a:r>
            <a:r>
              <a:rPr lang="en-GB" dirty="0"/>
              <a:t> </a:t>
            </a:r>
            <a:r>
              <a:rPr lang="en-GB" dirty="0" err="1"/>
              <a:t>představuje</a:t>
            </a:r>
            <a:r>
              <a:rPr lang="en-GB" dirty="0"/>
              <a:t> </a:t>
            </a:r>
            <a:r>
              <a:rPr lang="en-GB" dirty="0" err="1"/>
              <a:t>grafické</a:t>
            </a:r>
            <a:r>
              <a:rPr lang="en-GB" dirty="0"/>
              <a:t> </a:t>
            </a:r>
            <a:r>
              <a:rPr lang="en-GB" dirty="0" err="1"/>
              <a:t>vyjádření</a:t>
            </a:r>
            <a:r>
              <a:rPr lang="en-GB" dirty="0"/>
              <a:t> </a:t>
            </a:r>
            <a:r>
              <a:rPr lang="en-GB" dirty="0" err="1"/>
              <a:t>skutečné</a:t>
            </a:r>
            <a:r>
              <a:rPr lang="en-GB" dirty="0"/>
              <a:t> </a:t>
            </a:r>
            <a:r>
              <a:rPr lang="en-GB" dirty="0" err="1"/>
              <a:t>ztráty</a:t>
            </a:r>
            <a:r>
              <a:rPr lang="en-GB" dirty="0"/>
              <a:t> efektivnosti.164 V </a:t>
            </a:r>
            <a:r>
              <a:rPr lang="en-GB" dirty="0" err="1"/>
              <a:t>případě</a:t>
            </a:r>
            <a:r>
              <a:rPr lang="en-GB" dirty="0"/>
              <a:t> </a:t>
            </a:r>
            <a:r>
              <a:rPr lang="en-GB" dirty="0" err="1"/>
              <a:t>trojúhelníku</a:t>
            </a:r>
            <a:r>
              <a:rPr lang="en-GB" dirty="0"/>
              <a:t> KLM </a:t>
            </a:r>
            <a:r>
              <a:rPr lang="en-GB" dirty="0" err="1"/>
              <a:t>neefektivnost</a:t>
            </a:r>
            <a:r>
              <a:rPr lang="en-GB" dirty="0"/>
              <a:t> </a:t>
            </a:r>
            <a:r>
              <a:rPr lang="en-GB" dirty="0" err="1"/>
              <a:t>vzniká</a:t>
            </a:r>
            <a:r>
              <a:rPr lang="en-GB" dirty="0"/>
              <a:t> </a:t>
            </a:r>
            <a:r>
              <a:rPr lang="en-GB" dirty="0" err="1"/>
              <a:t>tím</a:t>
            </a:r>
            <a:r>
              <a:rPr lang="en-GB" dirty="0"/>
              <a:t>, </a:t>
            </a:r>
            <a:r>
              <a:rPr lang="en-GB" dirty="0" err="1"/>
              <a:t>že</a:t>
            </a:r>
            <a:r>
              <a:rPr lang="en-GB" dirty="0"/>
              <a:t> </a:t>
            </a:r>
            <a:r>
              <a:rPr lang="en-GB" dirty="0" err="1"/>
              <a:t>spotřebitelé</a:t>
            </a:r>
            <a:r>
              <a:rPr lang="en-GB" dirty="0"/>
              <a:t> </a:t>
            </a:r>
            <a:r>
              <a:rPr lang="en-GB" dirty="0" err="1"/>
              <a:t>nenakoupí</a:t>
            </a:r>
            <a:r>
              <a:rPr lang="en-GB" dirty="0"/>
              <a:t> </a:t>
            </a:r>
            <a:r>
              <a:rPr lang="en-GB" dirty="0" err="1"/>
              <a:t>část</a:t>
            </a:r>
            <a:r>
              <a:rPr lang="en-GB" dirty="0"/>
              <a:t> </a:t>
            </a:r>
            <a:r>
              <a:rPr lang="en-GB" dirty="0" err="1"/>
              <a:t>dražší</a:t>
            </a:r>
            <a:r>
              <a:rPr lang="en-GB" dirty="0"/>
              <a:t> </a:t>
            </a:r>
            <a:r>
              <a:rPr lang="en-GB" dirty="0" err="1"/>
              <a:t>produkce</a:t>
            </a:r>
            <a:r>
              <a:rPr lang="en-GB" dirty="0"/>
              <a:t> (Q3 – Q4), a </a:t>
            </a:r>
            <a:r>
              <a:rPr lang="en-GB" dirty="0" err="1"/>
              <a:t>nemají</a:t>
            </a:r>
            <a:r>
              <a:rPr lang="en-GB" dirty="0"/>
              <a:t> </a:t>
            </a:r>
            <a:r>
              <a:rPr lang="en-GB" dirty="0" err="1"/>
              <a:t>tudíž</a:t>
            </a:r>
            <a:r>
              <a:rPr lang="en-GB" dirty="0"/>
              <a:t> </a:t>
            </a:r>
            <a:r>
              <a:rPr lang="en-GB" dirty="0" err="1"/>
              <a:t>možnost</a:t>
            </a:r>
            <a:r>
              <a:rPr lang="en-GB" dirty="0"/>
              <a:t> </a:t>
            </a:r>
            <a:r>
              <a:rPr lang="en-GB" dirty="0" err="1"/>
              <a:t>získat</a:t>
            </a:r>
            <a:r>
              <a:rPr lang="en-GB" dirty="0"/>
              <a:t> </a:t>
            </a:r>
            <a:r>
              <a:rPr lang="en-GB" dirty="0" err="1"/>
              <a:t>část</a:t>
            </a:r>
            <a:r>
              <a:rPr lang="en-GB" dirty="0"/>
              <a:t> </a:t>
            </a:r>
            <a:r>
              <a:rPr lang="en-GB" dirty="0" err="1"/>
              <a:t>užitku</a:t>
            </a:r>
            <a:r>
              <a:rPr lang="en-GB" dirty="0"/>
              <a:t> ze </a:t>
            </a:r>
            <a:r>
              <a:rPr lang="en-GB" dirty="0" err="1"/>
              <a:t>spotřeby</a:t>
            </a:r>
            <a:r>
              <a:rPr lang="en-GB" dirty="0"/>
              <a:t> </a:t>
            </a:r>
            <a:r>
              <a:rPr lang="en-GB" dirty="0" err="1"/>
              <a:t>tohoto</a:t>
            </a:r>
            <a:r>
              <a:rPr lang="en-GB" dirty="0"/>
              <a:t> </a:t>
            </a:r>
            <a:r>
              <a:rPr lang="en-GB" dirty="0" err="1"/>
              <a:t>množství</a:t>
            </a:r>
            <a:r>
              <a:rPr lang="en-GB" dirty="0"/>
              <a:t> </a:t>
            </a:r>
            <a:r>
              <a:rPr lang="en-GB" dirty="0" err="1"/>
              <a:t>zboží</a:t>
            </a:r>
            <a:r>
              <a:rPr lang="en-GB" dirty="0"/>
              <a:t>. </a:t>
            </a:r>
            <a:r>
              <a:rPr lang="en-GB" dirty="0" err="1"/>
              <a:t>Trojúhelník</a:t>
            </a:r>
            <a:r>
              <a:rPr lang="en-GB" dirty="0"/>
              <a:t> ABC </a:t>
            </a:r>
            <a:r>
              <a:rPr lang="en-GB" dirty="0" err="1"/>
              <a:t>představuje</a:t>
            </a:r>
            <a:r>
              <a:rPr lang="en-GB" dirty="0"/>
              <a:t> </a:t>
            </a:r>
            <a:r>
              <a:rPr lang="en-GB" dirty="0" err="1"/>
              <a:t>neefektivnost</a:t>
            </a:r>
            <a:r>
              <a:rPr lang="en-GB" dirty="0"/>
              <a:t> </a:t>
            </a:r>
            <a:r>
              <a:rPr lang="en-GB" dirty="0" err="1"/>
              <a:t>způsobenou</a:t>
            </a:r>
            <a:r>
              <a:rPr lang="en-GB" dirty="0"/>
              <a:t> </a:t>
            </a:r>
            <a:r>
              <a:rPr lang="en-GB" dirty="0" err="1"/>
              <a:t>tím</a:t>
            </a:r>
            <a:r>
              <a:rPr lang="en-GB" dirty="0"/>
              <a:t>, </a:t>
            </a:r>
            <a:r>
              <a:rPr lang="en-GB" dirty="0" err="1"/>
              <a:t>že</a:t>
            </a:r>
            <a:r>
              <a:rPr lang="en-GB" dirty="0"/>
              <a:t> </a:t>
            </a:r>
            <a:r>
              <a:rPr lang="en-GB" dirty="0" err="1"/>
              <a:t>část</a:t>
            </a:r>
            <a:r>
              <a:rPr lang="en-GB" dirty="0"/>
              <a:t> </a:t>
            </a:r>
            <a:r>
              <a:rPr lang="en-GB" dirty="0" err="1"/>
              <a:t>domácí</a:t>
            </a:r>
            <a:r>
              <a:rPr lang="en-GB" dirty="0"/>
              <a:t> </a:t>
            </a:r>
            <a:r>
              <a:rPr lang="en-GB" dirty="0" err="1"/>
              <a:t>produkce</a:t>
            </a:r>
            <a:r>
              <a:rPr lang="en-GB" dirty="0"/>
              <a:t> </a:t>
            </a:r>
            <a:r>
              <a:rPr lang="en-GB" dirty="0" err="1"/>
              <a:t>jablek</a:t>
            </a:r>
            <a:r>
              <a:rPr lang="en-GB" dirty="0"/>
              <a:t> je </a:t>
            </a:r>
            <a:r>
              <a:rPr lang="en-GB" dirty="0" err="1"/>
              <a:t>vyráběna</a:t>
            </a:r>
            <a:r>
              <a:rPr lang="en-GB" dirty="0"/>
              <a:t> s </a:t>
            </a:r>
            <a:r>
              <a:rPr lang="en-GB" dirty="0" err="1"/>
              <a:t>vyššími</a:t>
            </a:r>
            <a:r>
              <a:rPr lang="en-GB" dirty="0"/>
              <a:t> </a:t>
            </a:r>
            <a:r>
              <a:rPr lang="en-GB" dirty="0" err="1"/>
              <a:t>než</a:t>
            </a:r>
            <a:r>
              <a:rPr lang="en-GB" dirty="0"/>
              <a:t> </a:t>
            </a:r>
            <a:r>
              <a:rPr lang="en-GB" dirty="0" err="1"/>
              <a:t>minimálními</a:t>
            </a:r>
            <a:r>
              <a:rPr lang="en-GB" dirty="0"/>
              <a:t> </a:t>
            </a:r>
            <a:r>
              <a:rPr lang="en-GB" dirty="0" err="1"/>
              <a:t>nutnými</a:t>
            </a:r>
            <a:r>
              <a:rPr lang="en-GB" dirty="0"/>
              <a:t> </a:t>
            </a:r>
            <a:r>
              <a:rPr lang="en-GB" dirty="0" err="1"/>
              <a:t>společenskými</a:t>
            </a:r>
            <a:r>
              <a:rPr lang="en-GB" dirty="0"/>
              <a:t> </a:t>
            </a:r>
            <a:r>
              <a:rPr lang="en-GB" dirty="0" err="1"/>
              <a:t>náklady</a:t>
            </a:r>
            <a:r>
              <a:rPr lang="en-GB" dirty="0"/>
              <a:t> (z </a:t>
            </a:r>
            <a:r>
              <a:rPr lang="en-GB" dirty="0" err="1"/>
              <a:t>pohledu</a:t>
            </a:r>
            <a:r>
              <a:rPr lang="en-GB" dirty="0"/>
              <a:t> </a:t>
            </a:r>
            <a:r>
              <a:rPr lang="en-GB" dirty="0" err="1"/>
              <a:t>světových</a:t>
            </a:r>
            <a:r>
              <a:rPr lang="en-GB" dirty="0"/>
              <a:t> </a:t>
            </a:r>
            <a:r>
              <a:rPr lang="en-GB" dirty="0" err="1"/>
              <a:t>producentů</a:t>
            </a:r>
            <a:r>
              <a:rPr lang="en-GB" dirty="0"/>
              <a:t>), </a:t>
            </a:r>
            <a:r>
              <a:rPr lang="en-GB" dirty="0" err="1"/>
              <a:t>což</a:t>
            </a:r>
            <a:r>
              <a:rPr lang="en-GB" dirty="0"/>
              <a:t> je </a:t>
            </a:r>
            <a:r>
              <a:rPr lang="en-GB" dirty="0" err="1"/>
              <a:t>také</a:t>
            </a:r>
            <a:r>
              <a:rPr lang="en-GB" dirty="0"/>
              <a:t> z </a:t>
            </a:r>
            <a:r>
              <a:rPr lang="en-GB" dirty="0" err="1"/>
              <a:t>ekonomického</a:t>
            </a:r>
            <a:r>
              <a:rPr lang="en-GB" dirty="0"/>
              <a:t> </a:t>
            </a:r>
            <a:r>
              <a:rPr lang="en-GB" dirty="0" err="1"/>
              <a:t>hlediska</a:t>
            </a:r>
            <a:r>
              <a:rPr lang="en-GB" dirty="0"/>
              <a:t> </a:t>
            </a:r>
            <a:r>
              <a:rPr lang="en-GB" dirty="0" err="1"/>
              <a:t>neefektivní</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16676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just" rtl="0">
              <a:spcBef>
                <a:spcPts val="0"/>
              </a:spcBef>
              <a:spcAft>
                <a:spcPts val="0"/>
              </a:spcAft>
              <a:buNone/>
            </a:pPr>
            <a:r>
              <a:rPr lang="en-GB" dirty="0" err="1"/>
              <a:t>Stejně</a:t>
            </a:r>
            <a:r>
              <a:rPr lang="en-GB" dirty="0"/>
              <a:t> </a:t>
            </a:r>
            <a:r>
              <a:rPr lang="en-GB" dirty="0" err="1"/>
              <a:t>jako</a:t>
            </a:r>
            <a:r>
              <a:rPr lang="en-GB" dirty="0"/>
              <a:t> </a:t>
            </a:r>
            <a:r>
              <a:rPr lang="en-GB" dirty="0" err="1"/>
              <a:t>na</a:t>
            </a:r>
            <a:r>
              <a:rPr lang="en-GB" dirty="0"/>
              <a:t> </a:t>
            </a:r>
            <a:r>
              <a:rPr lang="en-GB" dirty="0" err="1"/>
              <a:t>všech</a:t>
            </a:r>
            <a:r>
              <a:rPr lang="en-GB" dirty="0"/>
              <a:t> </a:t>
            </a:r>
            <a:r>
              <a:rPr lang="en-GB" dirty="0" err="1"/>
              <a:t>ostatních</a:t>
            </a:r>
            <a:r>
              <a:rPr lang="en-GB" dirty="0"/>
              <a:t> </a:t>
            </a:r>
            <a:r>
              <a:rPr lang="en-GB" dirty="0" err="1"/>
              <a:t>trzích</a:t>
            </a:r>
            <a:r>
              <a:rPr lang="en-GB" dirty="0"/>
              <a:t> je </a:t>
            </a:r>
            <a:r>
              <a:rPr lang="en-GB" dirty="0" err="1"/>
              <a:t>i</a:t>
            </a:r>
            <a:r>
              <a:rPr lang="en-GB" dirty="0"/>
              <a:t> </a:t>
            </a:r>
            <a:r>
              <a:rPr lang="en-GB" dirty="0" err="1"/>
              <a:t>na</a:t>
            </a:r>
            <a:r>
              <a:rPr lang="en-GB" dirty="0"/>
              <a:t> </a:t>
            </a:r>
            <a:r>
              <a:rPr lang="en-GB" dirty="0" err="1"/>
              <a:t>měnovém</a:t>
            </a:r>
            <a:r>
              <a:rPr lang="en-GB" dirty="0"/>
              <a:t> </a:t>
            </a:r>
            <a:r>
              <a:rPr lang="en-GB" dirty="0" err="1"/>
              <a:t>trhu</a:t>
            </a:r>
            <a:r>
              <a:rPr lang="en-GB" dirty="0"/>
              <a:t> </a:t>
            </a:r>
            <a:r>
              <a:rPr lang="en-GB" dirty="0" err="1"/>
              <a:t>klíčová</a:t>
            </a:r>
            <a:r>
              <a:rPr lang="en-GB" dirty="0"/>
              <a:t> </a:t>
            </a:r>
            <a:r>
              <a:rPr lang="en-GB" dirty="0" err="1"/>
              <a:t>cena</a:t>
            </a:r>
            <a:r>
              <a:rPr lang="en-GB" dirty="0"/>
              <a:t>, za </a:t>
            </a:r>
            <a:r>
              <a:rPr lang="en-GB" dirty="0" err="1"/>
              <a:t>kterou</a:t>
            </a:r>
            <a:r>
              <a:rPr lang="en-GB" dirty="0"/>
              <a:t> se </a:t>
            </a:r>
            <a:r>
              <a:rPr lang="en-GB" dirty="0" err="1"/>
              <a:t>zahraniční</a:t>
            </a:r>
            <a:r>
              <a:rPr lang="en-GB" dirty="0"/>
              <a:t> </a:t>
            </a:r>
            <a:r>
              <a:rPr lang="en-GB" dirty="0" err="1"/>
              <a:t>měna</a:t>
            </a:r>
            <a:r>
              <a:rPr lang="en-GB" dirty="0"/>
              <a:t> </a:t>
            </a:r>
            <a:r>
              <a:rPr lang="en-GB" dirty="0" err="1"/>
              <a:t>prodává</a:t>
            </a:r>
            <a:r>
              <a:rPr lang="en-GB" dirty="0"/>
              <a:t> a </a:t>
            </a:r>
            <a:r>
              <a:rPr lang="en-GB" dirty="0" err="1"/>
              <a:t>nakupuje</a:t>
            </a:r>
            <a:r>
              <a:rPr lang="en-GB" dirty="0"/>
              <a:t>. </a:t>
            </a:r>
            <a:r>
              <a:rPr lang="en-GB" dirty="0" err="1"/>
              <a:t>Zvláštností</a:t>
            </a:r>
            <a:r>
              <a:rPr lang="en-GB" dirty="0"/>
              <a:t> </a:t>
            </a:r>
            <a:r>
              <a:rPr lang="en-GB" dirty="0" err="1"/>
              <a:t>tohoto</a:t>
            </a:r>
            <a:r>
              <a:rPr lang="en-GB" dirty="0"/>
              <a:t> </a:t>
            </a:r>
            <a:r>
              <a:rPr lang="en-GB" dirty="0" err="1"/>
              <a:t>trhu</a:t>
            </a:r>
            <a:r>
              <a:rPr lang="en-GB" dirty="0"/>
              <a:t> je </a:t>
            </a:r>
            <a:r>
              <a:rPr lang="en-GB" dirty="0" err="1"/>
              <a:t>fakt</a:t>
            </a:r>
            <a:r>
              <a:rPr lang="en-GB" dirty="0"/>
              <a:t>, </a:t>
            </a:r>
            <a:r>
              <a:rPr lang="en-GB" dirty="0" err="1"/>
              <a:t>že</a:t>
            </a:r>
            <a:r>
              <a:rPr lang="en-GB" dirty="0"/>
              <a:t> se </a:t>
            </a:r>
            <a:r>
              <a:rPr lang="en-GB" dirty="0" err="1"/>
              <a:t>směňují</a:t>
            </a:r>
            <a:r>
              <a:rPr lang="en-GB" dirty="0"/>
              <a:t> „</a:t>
            </a:r>
            <a:r>
              <a:rPr lang="en-GB" dirty="0" err="1"/>
              <a:t>peníze</a:t>
            </a:r>
            <a:r>
              <a:rPr lang="en-GB" dirty="0"/>
              <a:t> za </a:t>
            </a:r>
            <a:r>
              <a:rPr lang="en-GB" dirty="0" err="1"/>
              <a:t>peníze</a:t>
            </a:r>
            <a:r>
              <a:rPr lang="en-GB" dirty="0"/>
              <a:t>“, a </a:t>
            </a:r>
            <a:r>
              <a:rPr lang="en-GB" dirty="0" err="1"/>
              <a:t>tudíž</a:t>
            </a:r>
            <a:r>
              <a:rPr lang="en-GB" dirty="0"/>
              <a:t> je </a:t>
            </a:r>
            <a:r>
              <a:rPr lang="en-GB" dirty="0" err="1"/>
              <a:t>možné</a:t>
            </a:r>
            <a:r>
              <a:rPr lang="en-GB" dirty="0"/>
              <a:t> </a:t>
            </a:r>
            <a:r>
              <a:rPr lang="en-GB" dirty="0" err="1"/>
              <a:t>pohlížet</a:t>
            </a:r>
            <a:r>
              <a:rPr lang="en-GB" dirty="0"/>
              <a:t> </a:t>
            </a:r>
            <a:r>
              <a:rPr lang="en-GB" dirty="0" err="1"/>
              <a:t>na</a:t>
            </a:r>
            <a:r>
              <a:rPr lang="en-GB" dirty="0"/>
              <a:t> </a:t>
            </a:r>
            <a:r>
              <a:rPr lang="en-GB" dirty="0" err="1"/>
              <a:t>cenu</a:t>
            </a:r>
            <a:r>
              <a:rPr lang="en-GB" dirty="0"/>
              <a:t> ze </a:t>
            </a:r>
            <a:r>
              <a:rPr lang="en-GB" dirty="0" err="1"/>
              <a:t>dvou</a:t>
            </a:r>
            <a:r>
              <a:rPr lang="en-GB" dirty="0"/>
              <a:t> </a:t>
            </a:r>
            <a:r>
              <a:rPr lang="en-GB" dirty="0" err="1"/>
              <a:t>stran</a:t>
            </a:r>
            <a:r>
              <a:rPr lang="en-GB" dirty="0"/>
              <a:t>.</a:t>
            </a:r>
            <a:endParaRPr lang="cs-CZ" dirty="0"/>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mezi nákupem a prodejem zahraniční měny (tzv. kurzové rozpětí).</a:t>
            </a:r>
          </a:p>
          <a:p>
            <a:pPr marL="0" lvl="0" indent="0" algn="just"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neříká, kolik korun získáme výměnou za eura, ale kolik zboží si za koruny koupíme v porovnání s množstvím zboží kupeným za eura;</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neříká, kolik korun získáme výměnou za eura, ale kolik zboží si za koruny koupíme v porovnání s množstvím zboží kupeným za eura;</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0605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neříká, kolik korun získáme výměnou za eura, ale kolik zboží si za koruny koupíme v porovnání s množstvím zboží kupeným za eura;</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8586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Český</a:t>
            </a:r>
            <a:r>
              <a:rPr lang="en-GB" dirty="0"/>
              <a:t> </a:t>
            </a:r>
            <a:r>
              <a:rPr lang="en-GB" dirty="0" err="1"/>
              <a:t>exportér</a:t>
            </a:r>
            <a:r>
              <a:rPr lang="en-GB" dirty="0"/>
              <a:t> </a:t>
            </a:r>
            <a:r>
              <a:rPr lang="en-GB" dirty="0" err="1"/>
              <a:t>dostává</a:t>
            </a:r>
            <a:r>
              <a:rPr lang="en-GB" dirty="0"/>
              <a:t> </a:t>
            </a:r>
            <a:r>
              <a:rPr lang="en-GB" dirty="0" err="1"/>
              <a:t>zaplaceno</a:t>
            </a:r>
            <a:r>
              <a:rPr lang="en-GB" dirty="0"/>
              <a:t> od </a:t>
            </a:r>
            <a:r>
              <a:rPr lang="en-GB" dirty="0" err="1"/>
              <a:t>svého</a:t>
            </a:r>
            <a:r>
              <a:rPr lang="en-GB" dirty="0"/>
              <a:t> </a:t>
            </a:r>
            <a:r>
              <a:rPr lang="en-GB" dirty="0" err="1"/>
              <a:t>německého</a:t>
            </a:r>
            <a:r>
              <a:rPr lang="en-GB" dirty="0"/>
              <a:t> </a:t>
            </a:r>
            <a:r>
              <a:rPr lang="en-GB" dirty="0" err="1"/>
              <a:t>zákazníka</a:t>
            </a:r>
            <a:r>
              <a:rPr lang="en-GB" dirty="0"/>
              <a:t> za </a:t>
            </a:r>
            <a:r>
              <a:rPr lang="en-GB" dirty="0" err="1"/>
              <a:t>tři</a:t>
            </a:r>
            <a:r>
              <a:rPr lang="en-GB" dirty="0"/>
              <a:t> </a:t>
            </a:r>
            <a:r>
              <a:rPr lang="en-GB" dirty="0" err="1"/>
              <a:t>měsíce</a:t>
            </a:r>
            <a:r>
              <a:rPr lang="en-GB" dirty="0"/>
              <a:t> po </a:t>
            </a:r>
            <a:r>
              <a:rPr lang="en-GB" dirty="0" err="1"/>
              <a:t>odeslání</a:t>
            </a:r>
            <a:r>
              <a:rPr lang="en-GB" dirty="0"/>
              <a:t> </a:t>
            </a:r>
            <a:r>
              <a:rPr lang="en-GB" dirty="0" err="1"/>
              <a:t>výrobků</a:t>
            </a:r>
            <a:r>
              <a:rPr lang="en-GB" dirty="0"/>
              <a:t> a </a:t>
            </a:r>
            <a:r>
              <a:rPr lang="en-GB" dirty="0" err="1"/>
              <a:t>vystavení</a:t>
            </a:r>
            <a:r>
              <a:rPr lang="en-GB" dirty="0"/>
              <a:t> </a:t>
            </a:r>
            <a:r>
              <a:rPr lang="en-GB" dirty="0" err="1"/>
              <a:t>faktury</a:t>
            </a:r>
            <a:r>
              <a:rPr lang="en-GB" dirty="0"/>
              <a:t>. V den </a:t>
            </a:r>
            <a:r>
              <a:rPr lang="en-GB" dirty="0" err="1"/>
              <a:t>vystavení</a:t>
            </a:r>
            <a:r>
              <a:rPr lang="en-GB" dirty="0"/>
              <a:t> </a:t>
            </a:r>
            <a:r>
              <a:rPr lang="en-GB" dirty="0" err="1"/>
              <a:t>faktury</a:t>
            </a:r>
            <a:r>
              <a:rPr lang="en-GB" dirty="0"/>
              <a:t> </a:t>
            </a:r>
            <a:r>
              <a:rPr lang="en-GB" dirty="0" err="1"/>
              <a:t>platí</a:t>
            </a:r>
            <a:r>
              <a:rPr lang="en-GB" dirty="0"/>
              <a:t> </a:t>
            </a:r>
            <a:r>
              <a:rPr lang="en-GB" dirty="0" err="1"/>
              <a:t>spotový</a:t>
            </a:r>
            <a:r>
              <a:rPr lang="en-GB" dirty="0"/>
              <a:t> </a:t>
            </a:r>
            <a:r>
              <a:rPr lang="en-GB" dirty="0" err="1"/>
              <a:t>kurz</a:t>
            </a:r>
            <a:r>
              <a:rPr lang="en-GB" dirty="0"/>
              <a:t> </a:t>
            </a:r>
            <a:r>
              <a:rPr lang="en-GB" dirty="0" err="1"/>
              <a:t>eura</a:t>
            </a:r>
            <a:r>
              <a:rPr lang="en-GB" dirty="0"/>
              <a:t> S0 = 24,10 CZK/EUR. </a:t>
            </a:r>
            <a:r>
              <a:rPr lang="en-GB" dirty="0" err="1"/>
              <a:t>Jelikož</a:t>
            </a:r>
            <a:r>
              <a:rPr lang="en-GB" dirty="0"/>
              <a:t> </a:t>
            </a:r>
            <a:r>
              <a:rPr lang="en-GB" dirty="0" err="1"/>
              <a:t>eura</a:t>
            </a:r>
            <a:r>
              <a:rPr lang="en-GB" dirty="0"/>
              <a:t> </a:t>
            </a:r>
            <a:r>
              <a:rPr lang="en-GB" dirty="0" err="1"/>
              <a:t>obdrží</a:t>
            </a:r>
            <a:r>
              <a:rPr lang="en-GB" dirty="0"/>
              <a:t> </a:t>
            </a:r>
            <a:r>
              <a:rPr lang="en-GB" dirty="0" err="1"/>
              <a:t>až</a:t>
            </a:r>
            <a:r>
              <a:rPr lang="en-GB" dirty="0"/>
              <a:t> za </a:t>
            </a:r>
            <a:r>
              <a:rPr lang="en-GB" dirty="0" err="1"/>
              <a:t>tři</a:t>
            </a:r>
            <a:r>
              <a:rPr lang="en-GB" dirty="0"/>
              <a:t> </a:t>
            </a:r>
            <a:r>
              <a:rPr lang="en-GB" dirty="0" err="1"/>
              <a:t>měsíce</a:t>
            </a:r>
            <a:r>
              <a:rPr lang="en-GB" dirty="0"/>
              <a:t>, </a:t>
            </a:r>
            <a:r>
              <a:rPr lang="en-GB" dirty="0" err="1"/>
              <a:t>nemá</a:t>
            </a:r>
            <a:r>
              <a:rPr lang="en-GB" dirty="0"/>
              <a:t> </a:t>
            </a:r>
            <a:r>
              <a:rPr lang="en-GB" dirty="0" err="1"/>
              <a:t>jistotu</a:t>
            </a:r>
            <a:r>
              <a:rPr lang="en-GB" dirty="0"/>
              <a:t>, </a:t>
            </a:r>
            <a:r>
              <a:rPr lang="en-GB" dirty="0" err="1"/>
              <a:t>že</a:t>
            </a:r>
            <a:r>
              <a:rPr lang="en-GB" dirty="0"/>
              <a:t> </a:t>
            </a:r>
            <a:r>
              <a:rPr lang="en-GB" dirty="0" err="1"/>
              <a:t>bude</a:t>
            </a:r>
            <a:r>
              <a:rPr lang="en-GB" dirty="0"/>
              <a:t> </a:t>
            </a:r>
            <a:r>
              <a:rPr lang="en-GB" dirty="0" err="1"/>
              <a:t>platit</a:t>
            </a:r>
            <a:r>
              <a:rPr lang="en-GB" dirty="0"/>
              <a:t> za </a:t>
            </a:r>
            <a:r>
              <a:rPr lang="en-GB" dirty="0" err="1"/>
              <a:t>tři</a:t>
            </a:r>
            <a:r>
              <a:rPr lang="en-GB" dirty="0"/>
              <a:t> </a:t>
            </a:r>
            <a:r>
              <a:rPr lang="en-GB" dirty="0" err="1"/>
              <a:t>měsíce</a:t>
            </a:r>
            <a:r>
              <a:rPr lang="en-GB" dirty="0"/>
              <a:t> </a:t>
            </a:r>
            <a:r>
              <a:rPr lang="en-GB" dirty="0" err="1"/>
              <a:t>stejný</a:t>
            </a:r>
            <a:r>
              <a:rPr lang="en-GB" dirty="0"/>
              <a:t> </a:t>
            </a:r>
            <a:r>
              <a:rPr lang="en-GB" dirty="0" err="1"/>
              <a:t>kurz</a:t>
            </a:r>
            <a:r>
              <a:rPr lang="en-GB" dirty="0"/>
              <a:t>. </a:t>
            </a:r>
            <a:r>
              <a:rPr lang="en-GB" dirty="0" err="1"/>
              <a:t>Spotový</a:t>
            </a:r>
            <a:r>
              <a:rPr lang="en-GB" dirty="0"/>
              <a:t> </a:t>
            </a:r>
            <a:r>
              <a:rPr lang="en-GB" dirty="0" err="1"/>
              <a:t>kurz</a:t>
            </a:r>
            <a:r>
              <a:rPr lang="en-GB" dirty="0"/>
              <a:t> </a:t>
            </a:r>
            <a:r>
              <a:rPr lang="en-GB" dirty="0" err="1"/>
              <a:t>eura</a:t>
            </a:r>
            <a:r>
              <a:rPr lang="en-GB" dirty="0"/>
              <a:t> </a:t>
            </a:r>
            <a:r>
              <a:rPr lang="en-GB" dirty="0" err="1"/>
              <a:t>vůči</a:t>
            </a:r>
            <a:r>
              <a:rPr lang="en-GB" dirty="0"/>
              <a:t> </a:t>
            </a:r>
            <a:r>
              <a:rPr lang="en-GB" dirty="0" err="1"/>
              <a:t>české</a:t>
            </a:r>
            <a:r>
              <a:rPr lang="en-GB" dirty="0"/>
              <a:t> </a:t>
            </a:r>
            <a:r>
              <a:rPr lang="en-GB" dirty="0" err="1"/>
              <a:t>koruně</a:t>
            </a:r>
            <a:r>
              <a:rPr lang="en-GB" dirty="0"/>
              <a:t> se </a:t>
            </a:r>
            <a:r>
              <a:rPr lang="en-GB" dirty="0" err="1"/>
              <a:t>mění</a:t>
            </a:r>
            <a:r>
              <a:rPr lang="en-GB" dirty="0"/>
              <a:t> a </a:t>
            </a:r>
            <a:r>
              <a:rPr lang="en-GB" dirty="0" err="1"/>
              <a:t>může</a:t>
            </a:r>
            <a:r>
              <a:rPr lang="en-GB" dirty="0"/>
              <a:t> </a:t>
            </a:r>
            <a:r>
              <a:rPr lang="en-GB" dirty="0" err="1"/>
              <a:t>být</a:t>
            </a:r>
            <a:r>
              <a:rPr lang="en-GB" dirty="0"/>
              <a:t> </a:t>
            </a:r>
            <a:r>
              <a:rPr lang="en-GB" dirty="0" err="1"/>
              <a:t>vyšší</a:t>
            </a:r>
            <a:r>
              <a:rPr lang="en-GB" dirty="0"/>
              <a:t> </a:t>
            </a:r>
            <a:r>
              <a:rPr lang="en-GB" dirty="0" err="1"/>
              <a:t>anebo</a:t>
            </a:r>
            <a:r>
              <a:rPr lang="en-GB" dirty="0"/>
              <a:t> </a:t>
            </a:r>
            <a:r>
              <a:rPr lang="en-GB" dirty="0" err="1"/>
              <a:t>nižší</a:t>
            </a:r>
            <a:r>
              <a:rPr lang="en-GB" dirty="0"/>
              <a:t>. </a:t>
            </a:r>
            <a:r>
              <a:rPr lang="en-GB" dirty="0" err="1"/>
              <a:t>Exportér</a:t>
            </a:r>
            <a:r>
              <a:rPr lang="en-GB" dirty="0"/>
              <a:t> </a:t>
            </a:r>
            <a:r>
              <a:rPr lang="en-GB" dirty="0" err="1"/>
              <a:t>tedy</a:t>
            </a:r>
            <a:r>
              <a:rPr lang="en-GB" dirty="0"/>
              <a:t> </a:t>
            </a:r>
            <a:r>
              <a:rPr lang="en-GB" dirty="0" err="1"/>
              <a:t>čelí</a:t>
            </a:r>
            <a:r>
              <a:rPr lang="en-GB" dirty="0"/>
              <a:t> </a:t>
            </a:r>
            <a:r>
              <a:rPr lang="en-GB" dirty="0" err="1"/>
              <a:t>riziku</a:t>
            </a:r>
            <a:r>
              <a:rPr lang="en-GB" dirty="0"/>
              <a:t> </a:t>
            </a:r>
            <a:r>
              <a:rPr lang="en-GB" dirty="0" err="1"/>
              <a:t>ztráty</a:t>
            </a:r>
            <a:r>
              <a:rPr lang="en-GB" dirty="0"/>
              <a:t> v </a:t>
            </a:r>
            <a:r>
              <a:rPr lang="en-GB" dirty="0" err="1"/>
              <a:t>případě</a:t>
            </a:r>
            <a:r>
              <a:rPr lang="en-GB" dirty="0"/>
              <a:t>, </a:t>
            </a:r>
            <a:r>
              <a:rPr lang="en-GB" dirty="0" err="1"/>
              <a:t>že</a:t>
            </a:r>
            <a:r>
              <a:rPr lang="en-GB" dirty="0"/>
              <a:t> by euro </a:t>
            </a:r>
            <a:r>
              <a:rPr lang="en-GB" dirty="0" err="1"/>
              <a:t>oslabilo</a:t>
            </a:r>
            <a:r>
              <a:rPr lang="en-GB" dirty="0"/>
              <a:t>. Toto </a:t>
            </a:r>
            <a:r>
              <a:rPr lang="en-GB" dirty="0" err="1"/>
              <a:t>riziko</a:t>
            </a:r>
            <a:r>
              <a:rPr lang="en-GB" dirty="0"/>
              <a:t> </a:t>
            </a:r>
            <a:r>
              <a:rPr lang="en-GB" dirty="0" err="1"/>
              <a:t>může</a:t>
            </a:r>
            <a:r>
              <a:rPr lang="en-GB" dirty="0"/>
              <a:t> </a:t>
            </a:r>
            <a:r>
              <a:rPr lang="en-GB" dirty="0" err="1"/>
              <a:t>odstranit</a:t>
            </a:r>
            <a:r>
              <a:rPr lang="en-GB" dirty="0"/>
              <a:t>, </a:t>
            </a:r>
            <a:r>
              <a:rPr lang="en-GB" dirty="0" err="1"/>
              <a:t>pokud</a:t>
            </a:r>
            <a:r>
              <a:rPr lang="en-GB" dirty="0"/>
              <a:t> </a:t>
            </a:r>
            <a:r>
              <a:rPr lang="en-GB" dirty="0" err="1"/>
              <a:t>už</a:t>
            </a:r>
            <a:r>
              <a:rPr lang="en-GB" dirty="0"/>
              <a:t> </a:t>
            </a:r>
            <a:r>
              <a:rPr lang="en-GB" dirty="0" err="1"/>
              <a:t>dnes</a:t>
            </a:r>
            <a:r>
              <a:rPr lang="en-GB" dirty="0"/>
              <a:t> </a:t>
            </a:r>
            <a:r>
              <a:rPr lang="en-GB" dirty="0" err="1"/>
              <a:t>uzavře</a:t>
            </a:r>
            <a:r>
              <a:rPr lang="en-GB" dirty="0"/>
              <a:t> </a:t>
            </a:r>
            <a:r>
              <a:rPr lang="en-GB" dirty="0" err="1"/>
              <a:t>dohodu</a:t>
            </a:r>
            <a:r>
              <a:rPr lang="en-GB" dirty="0"/>
              <a:t> </a:t>
            </a:r>
            <a:r>
              <a:rPr lang="en-GB" dirty="0" err="1"/>
              <a:t>například</a:t>
            </a:r>
            <a:r>
              <a:rPr lang="en-GB" dirty="0"/>
              <a:t> s </a:t>
            </a:r>
            <a:r>
              <a:rPr lang="en-GB" dirty="0" err="1"/>
              <a:t>bankou</a:t>
            </a:r>
            <a:r>
              <a:rPr lang="en-GB" dirty="0"/>
              <a:t>, </a:t>
            </a:r>
            <a:r>
              <a:rPr lang="en-GB" dirty="0" err="1"/>
              <a:t>že</a:t>
            </a:r>
            <a:r>
              <a:rPr lang="en-GB" dirty="0"/>
              <a:t> </a:t>
            </a:r>
            <a:r>
              <a:rPr lang="en-GB" dirty="0" err="1"/>
              <a:t>tato</a:t>
            </a:r>
            <a:r>
              <a:rPr lang="en-GB" dirty="0"/>
              <a:t> </a:t>
            </a:r>
            <a:r>
              <a:rPr lang="en-GB" dirty="0" err="1"/>
              <a:t>eura</a:t>
            </a:r>
            <a:r>
              <a:rPr lang="en-GB" dirty="0"/>
              <a:t> za </a:t>
            </a:r>
            <a:r>
              <a:rPr lang="en-GB" dirty="0" err="1"/>
              <a:t>tři</a:t>
            </a:r>
            <a:r>
              <a:rPr lang="en-GB" dirty="0"/>
              <a:t> </a:t>
            </a:r>
            <a:r>
              <a:rPr lang="en-GB" dirty="0" err="1"/>
              <a:t>měsíce</a:t>
            </a:r>
            <a:r>
              <a:rPr lang="en-GB" dirty="0"/>
              <a:t> </a:t>
            </a:r>
            <a:r>
              <a:rPr lang="en-GB" dirty="0" err="1"/>
              <a:t>odkoupí</a:t>
            </a:r>
            <a:r>
              <a:rPr lang="en-GB" dirty="0"/>
              <a:t> v </a:t>
            </a:r>
            <a:r>
              <a:rPr lang="en-GB" dirty="0" err="1"/>
              <a:t>termínovém</a:t>
            </a:r>
            <a:r>
              <a:rPr lang="en-GB" dirty="0"/>
              <a:t> </a:t>
            </a:r>
            <a:r>
              <a:rPr lang="en-GB" dirty="0" err="1"/>
              <a:t>kurzu</a:t>
            </a:r>
            <a:r>
              <a:rPr lang="en-GB" dirty="0"/>
              <a:t> F3M = 23,90 CZK/EUR. To je </a:t>
            </a:r>
            <a:r>
              <a:rPr lang="en-GB" dirty="0" err="1"/>
              <a:t>sice</a:t>
            </a:r>
            <a:r>
              <a:rPr lang="en-GB" dirty="0"/>
              <a:t> </a:t>
            </a:r>
            <a:r>
              <a:rPr lang="en-GB" dirty="0" err="1"/>
              <a:t>méně</a:t>
            </a:r>
            <a:r>
              <a:rPr lang="en-GB" dirty="0"/>
              <a:t> </a:t>
            </a:r>
            <a:r>
              <a:rPr lang="en-GB" dirty="0" err="1"/>
              <a:t>než</a:t>
            </a:r>
            <a:r>
              <a:rPr lang="en-GB" dirty="0"/>
              <a:t> </a:t>
            </a:r>
            <a:r>
              <a:rPr lang="en-GB" dirty="0" err="1"/>
              <a:t>spotový</a:t>
            </a:r>
            <a:r>
              <a:rPr lang="en-GB" dirty="0"/>
              <a:t> </a:t>
            </a:r>
            <a:r>
              <a:rPr lang="en-GB" dirty="0" err="1"/>
              <a:t>kurz</a:t>
            </a:r>
            <a:r>
              <a:rPr lang="en-GB" dirty="0"/>
              <a:t>, ale </a:t>
            </a:r>
            <a:r>
              <a:rPr lang="en-GB" dirty="0" err="1"/>
              <a:t>exportér</a:t>
            </a:r>
            <a:r>
              <a:rPr lang="en-GB" dirty="0"/>
              <a:t> </a:t>
            </a:r>
            <a:r>
              <a:rPr lang="en-GB" dirty="0" err="1"/>
              <a:t>bude</a:t>
            </a:r>
            <a:r>
              <a:rPr lang="en-GB" dirty="0"/>
              <a:t> </a:t>
            </a:r>
            <a:r>
              <a:rPr lang="en-GB" dirty="0" err="1"/>
              <a:t>mít</a:t>
            </a:r>
            <a:r>
              <a:rPr lang="en-GB" dirty="0"/>
              <a:t> </a:t>
            </a:r>
            <a:r>
              <a:rPr lang="en-GB" dirty="0" err="1"/>
              <a:t>jistotu</a:t>
            </a:r>
            <a:r>
              <a:rPr lang="en-GB" dirty="0"/>
              <a:t>, za </a:t>
            </a:r>
            <a:r>
              <a:rPr lang="en-GB" dirty="0" err="1"/>
              <a:t>kolik</a:t>
            </a:r>
            <a:r>
              <a:rPr lang="en-GB" dirty="0"/>
              <a:t> v </a:t>
            </a:r>
            <a:r>
              <a:rPr lang="en-GB" dirty="0" err="1"/>
              <a:t>budoucnu</a:t>
            </a:r>
            <a:r>
              <a:rPr lang="en-GB" dirty="0"/>
              <a:t> </a:t>
            </a:r>
            <a:r>
              <a:rPr lang="en-GB" dirty="0" err="1"/>
              <a:t>eura</a:t>
            </a:r>
            <a:r>
              <a:rPr lang="en-GB" dirty="0"/>
              <a:t> </a:t>
            </a:r>
            <a:r>
              <a:rPr lang="en-GB" dirty="0" err="1"/>
              <a:t>prodá</a:t>
            </a:r>
            <a:r>
              <a:rPr lang="en-GB" dirty="0"/>
              <a:t>. </a:t>
            </a:r>
            <a:r>
              <a:rPr lang="en-GB" dirty="0" err="1"/>
              <a:t>Během</a:t>
            </a:r>
            <a:r>
              <a:rPr lang="en-GB" dirty="0"/>
              <a:t> </a:t>
            </a:r>
            <a:r>
              <a:rPr lang="en-GB" dirty="0" err="1"/>
              <a:t>tří</a:t>
            </a:r>
            <a:r>
              <a:rPr lang="en-GB" dirty="0"/>
              <a:t> </a:t>
            </a:r>
            <a:r>
              <a:rPr lang="en-GB" dirty="0" err="1"/>
              <a:t>měsíců</a:t>
            </a:r>
            <a:r>
              <a:rPr lang="en-GB" dirty="0"/>
              <a:t> </a:t>
            </a:r>
            <a:r>
              <a:rPr lang="en-GB" dirty="0" err="1"/>
              <a:t>může</a:t>
            </a:r>
            <a:r>
              <a:rPr lang="en-GB" dirty="0"/>
              <a:t> euro </a:t>
            </a:r>
            <a:r>
              <a:rPr lang="en-GB" dirty="0" err="1"/>
              <a:t>třeba</a:t>
            </a:r>
            <a:r>
              <a:rPr lang="en-GB" dirty="0"/>
              <a:t> </a:t>
            </a:r>
            <a:r>
              <a:rPr lang="en-GB" dirty="0" err="1"/>
              <a:t>oslabit</a:t>
            </a:r>
            <a:r>
              <a:rPr lang="en-GB" dirty="0"/>
              <a:t> a </a:t>
            </a:r>
            <a:r>
              <a:rPr lang="en-GB" dirty="0" err="1"/>
              <a:t>spotový</a:t>
            </a:r>
            <a:r>
              <a:rPr lang="en-GB" dirty="0"/>
              <a:t> </a:t>
            </a:r>
            <a:r>
              <a:rPr lang="en-GB" dirty="0" err="1"/>
              <a:t>kurz</a:t>
            </a:r>
            <a:r>
              <a:rPr lang="en-GB" dirty="0"/>
              <a:t> </a:t>
            </a:r>
            <a:r>
              <a:rPr lang="en-GB" dirty="0" err="1"/>
              <a:t>bude</a:t>
            </a:r>
            <a:r>
              <a:rPr lang="en-GB" dirty="0"/>
              <a:t> S1 = 23,50 CZK/EU. </a:t>
            </a:r>
            <a:r>
              <a:rPr lang="en-GB" dirty="0" err="1"/>
              <a:t>Může</a:t>
            </a:r>
            <a:r>
              <a:rPr lang="en-GB" dirty="0"/>
              <a:t> </a:t>
            </a:r>
            <a:r>
              <a:rPr lang="en-GB" dirty="0" err="1"/>
              <a:t>nastat</a:t>
            </a:r>
            <a:r>
              <a:rPr lang="en-GB" dirty="0"/>
              <a:t> </a:t>
            </a:r>
            <a:r>
              <a:rPr lang="en-GB" dirty="0" err="1"/>
              <a:t>i</a:t>
            </a:r>
            <a:r>
              <a:rPr lang="en-GB" dirty="0"/>
              <a:t> </a:t>
            </a:r>
            <a:r>
              <a:rPr lang="en-GB" dirty="0" err="1"/>
              <a:t>opačný</a:t>
            </a:r>
            <a:r>
              <a:rPr lang="en-GB" dirty="0"/>
              <a:t> </a:t>
            </a:r>
            <a:r>
              <a:rPr lang="en-GB" dirty="0" err="1"/>
              <a:t>posun</a:t>
            </a:r>
            <a:r>
              <a:rPr lang="en-GB" dirty="0"/>
              <a:t> a euro v </a:t>
            </a:r>
            <a:r>
              <a:rPr lang="en-GB" dirty="0" err="1"/>
              <a:t>budoucnu</a:t>
            </a:r>
            <a:r>
              <a:rPr lang="en-GB" dirty="0"/>
              <a:t> </a:t>
            </a:r>
            <a:r>
              <a:rPr lang="en-GB" dirty="0" err="1"/>
              <a:t>posílí</a:t>
            </a:r>
            <a:r>
              <a:rPr lang="en-GB" dirty="0"/>
              <a:t> </a:t>
            </a:r>
            <a:r>
              <a:rPr lang="en-GB" dirty="0" err="1"/>
              <a:t>na</a:t>
            </a:r>
            <a:r>
              <a:rPr lang="en-GB" dirty="0"/>
              <a:t> S2 = 24,60 CZK. </a:t>
            </a:r>
            <a:r>
              <a:rPr lang="en-GB" dirty="0" err="1"/>
              <a:t>Odhadnout</a:t>
            </a:r>
            <a:r>
              <a:rPr lang="en-GB" dirty="0"/>
              <a:t> </a:t>
            </a:r>
            <a:r>
              <a:rPr lang="en-GB" dirty="0" err="1"/>
              <a:t>budoucí</a:t>
            </a:r>
            <a:r>
              <a:rPr lang="en-GB" dirty="0"/>
              <a:t> </a:t>
            </a:r>
            <a:r>
              <a:rPr lang="en-GB" dirty="0" err="1"/>
              <a:t>spotový</a:t>
            </a:r>
            <a:r>
              <a:rPr lang="en-GB" dirty="0"/>
              <a:t> </a:t>
            </a:r>
            <a:r>
              <a:rPr lang="en-GB" dirty="0" err="1"/>
              <a:t>kurz</a:t>
            </a:r>
            <a:r>
              <a:rPr lang="en-GB" dirty="0"/>
              <a:t> je </a:t>
            </a:r>
            <a:r>
              <a:rPr lang="en-GB" dirty="0" err="1"/>
              <a:t>obtížné</a:t>
            </a:r>
            <a:r>
              <a:rPr lang="en-GB" dirty="0"/>
              <a:t> a je </a:t>
            </a:r>
            <a:r>
              <a:rPr lang="en-GB" dirty="0" err="1"/>
              <a:t>na</a:t>
            </a:r>
            <a:r>
              <a:rPr lang="en-GB" dirty="0"/>
              <a:t> </a:t>
            </a:r>
            <a:r>
              <a:rPr lang="en-GB" dirty="0" err="1"/>
              <a:t>exportérovi</a:t>
            </a:r>
            <a:r>
              <a:rPr lang="en-GB" dirty="0"/>
              <a:t>, jak se </a:t>
            </a:r>
            <a:r>
              <a:rPr lang="en-GB" dirty="0" err="1"/>
              <a:t>rozhodne</a:t>
            </a:r>
            <a:r>
              <a:rPr lang="en-GB" dirty="0"/>
              <a:t> – </a:t>
            </a:r>
            <a:r>
              <a:rPr lang="en-GB" dirty="0" err="1"/>
              <a:t>zda</a:t>
            </a:r>
            <a:r>
              <a:rPr lang="en-GB" dirty="0"/>
              <a:t> </a:t>
            </a:r>
            <a:r>
              <a:rPr lang="en-GB" dirty="0" err="1"/>
              <a:t>si</a:t>
            </a:r>
            <a:r>
              <a:rPr lang="en-GB" dirty="0"/>
              <a:t> </a:t>
            </a:r>
            <a:r>
              <a:rPr lang="en-GB" dirty="0" err="1"/>
              <a:t>zvolí</a:t>
            </a:r>
            <a:r>
              <a:rPr lang="en-GB" dirty="0"/>
              <a:t> </a:t>
            </a:r>
            <a:r>
              <a:rPr lang="en-GB" dirty="0" err="1"/>
              <a:t>jistotu</a:t>
            </a:r>
            <a:r>
              <a:rPr lang="en-GB" dirty="0"/>
              <a:t> v </a:t>
            </a:r>
            <a:r>
              <a:rPr lang="en-GB" dirty="0" err="1"/>
              <a:t>podobě</a:t>
            </a:r>
            <a:r>
              <a:rPr lang="en-GB" dirty="0"/>
              <a:t> </a:t>
            </a:r>
            <a:r>
              <a:rPr lang="en-GB" dirty="0" err="1"/>
              <a:t>termínového</a:t>
            </a:r>
            <a:r>
              <a:rPr lang="en-GB" dirty="0"/>
              <a:t> </a:t>
            </a:r>
            <a:r>
              <a:rPr lang="en-GB" dirty="0" err="1"/>
              <a:t>kurzu</a:t>
            </a:r>
            <a:r>
              <a:rPr lang="en-GB" dirty="0"/>
              <a:t>, </a:t>
            </a:r>
            <a:r>
              <a:rPr lang="en-GB" dirty="0" err="1"/>
              <a:t>anebo</a:t>
            </a:r>
            <a:r>
              <a:rPr lang="en-GB" dirty="0"/>
              <a:t> </a:t>
            </a:r>
            <a:r>
              <a:rPr lang="en-GB" dirty="0" err="1"/>
              <a:t>bude</a:t>
            </a:r>
            <a:r>
              <a:rPr lang="en-GB" dirty="0"/>
              <a:t> </a:t>
            </a:r>
            <a:r>
              <a:rPr lang="en-GB" dirty="0" err="1"/>
              <a:t>spekulovat</a:t>
            </a:r>
            <a:r>
              <a:rPr lang="en-GB" dirty="0"/>
              <a:t> (</a:t>
            </a:r>
            <a:r>
              <a:rPr lang="en-GB" dirty="0" err="1"/>
              <a:t>sázet</a:t>
            </a:r>
            <a:r>
              <a:rPr lang="en-GB" dirty="0"/>
              <a:t>) </a:t>
            </a:r>
            <a:r>
              <a:rPr lang="en-GB" dirty="0" err="1"/>
              <a:t>na</a:t>
            </a:r>
            <a:r>
              <a:rPr lang="en-GB" dirty="0"/>
              <a:t> </a:t>
            </a:r>
            <a:r>
              <a:rPr lang="en-GB" dirty="0" err="1"/>
              <a:t>nejistý</a:t>
            </a:r>
            <a:r>
              <a:rPr lang="en-GB" dirty="0"/>
              <a:t> </a:t>
            </a:r>
            <a:r>
              <a:rPr lang="en-GB" dirty="0" err="1"/>
              <a:t>budoucí</a:t>
            </a:r>
            <a:r>
              <a:rPr lang="en-GB" dirty="0"/>
              <a:t> </a:t>
            </a:r>
            <a:r>
              <a:rPr lang="en-GB" dirty="0" err="1"/>
              <a:t>spotový</a:t>
            </a:r>
            <a:r>
              <a:rPr lang="en-GB" dirty="0"/>
              <a:t> </a:t>
            </a:r>
            <a:r>
              <a:rPr lang="en-GB" dirty="0" err="1"/>
              <a:t>kurz</a:t>
            </a:r>
            <a:r>
              <a:rPr lang="en-GB" dirty="0"/>
              <a:t> a </a:t>
            </a:r>
            <a:r>
              <a:rPr lang="en-GB" dirty="0" err="1"/>
              <a:t>prodá</a:t>
            </a:r>
            <a:r>
              <a:rPr lang="en-GB" dirty="0"/>
              <a:t> </a:t>
            </a:r>
            <a:r>
              <a:rPr lang="en-GB" dirty="0" err="1"/>
              <a:t>svá</a:t>
            </a:r>
            <a:r>
              <a:rPr lang="en-GB" dirty="0"/>
              <a:t> </a:t>
            </a:r>
            <a:r>
              <a:rPr lang="en-GB" dirty="0" err="1"/>
              <a:t>eura</a:t>
            </a:r>
            <a:r>
              <a:rPr lang="en-GB" dirty="0"/>
              <a:t>, </a:t>
            </a:r>
            <a:r>
              <a:rPr lang="en-GB" dirty="0" err="1"/>
              <a:t>až</a:t>
            </a:r>
            <a:r>
              <a:rPr lang="en-GB" dirty="0"/>
              <a:t> </a:t>
            </a:r>
            <a:r>
              <a:rPr lang="en-GB" dirty="0" err="1"/>
              <a:t>když</a:t>
            </a:r>
            <a:r>
              <a:rPr lang="en-GB" dirty="0"/>
              <a:t> je </a:t>
            </a:r>
            <a:r>
              <a:rPr lang="en-GB" dirty="0" err="1"/>
              <a:t>bude</a:t>
            </a:r>
            <a:r>
              <a:rPr lang="en-GB" dirty="0"/>
              <a:t> </a:t>
            </a:r>
            <a:r>
              <a:rPr lang="en-GB" dirty="0" err="1"/>
              <a:t>mít</a:t>
            </a:r>
            <a:r>
              <a:rPr lang="en-GB" dirty="0"/>
              <a:t> </a:t>
            </a:r>
            <a:r>
              <a:rPr lang="en-GB" dirty="0" err="1"/>
              <a:t>na</a:t>
            </a:r>
            <a:r>
              <a:rPr lang="en-GB" dirty="0"/>
              <a:t> </a:t>
            </a:r>
            <a:r>
              <a:rPr lang="en-GB" dirty="0" err="1"/>
              <a:t>účtu</a:t>
            </a:r>
            <a:r>
              <a:rPr lang="en-GB" dirty="0"/>
              <a:t>. </a:t>
            </a:r>
            <a:endParaRPr lang="cs-CZ" dirty="0"/>
          </a:p>
          <a:p>
            <a:pPr marL="0" lvl="0" indent="0" algn="l" rtl="0">
              <a:spcBef>
                <a:spcPts val="0"/>
              </a:spcBef>
              <a:spcAft>
                <a:spcPts val="0"/>
              </a:spcAft>
              <a:buNone/>
            </a:pPr>
            <a:endParaRPr lang="cs-CZ"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tabLst/>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efektivní kurz (NEER)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vyjadřuje se pomocí indexu a uvádí nominální zhodnocení (hodnota indexu na 100) nebo nominální znehodnocení (hodnota indexu pod 100) národní měny vůči koši vybraných měn za určité období oproti základnímu období, ve kterém byla stanovena výchozí hodnota indexu 100.</a:t>
            </a:r>
          </a:p>
          <a:p>
            <a:pPr marL="0" lvl="0" indent="0" algn="l" rtl="0">
              <a:spcBef>
                <a:spcPts val="0"/>
              </a:spcBef>
              <a:spcAft>
                <a:spcPts val="0"/>
              </a:spcAft>
              <a:buNone/>
            </a:pPr>
            <a:r>
              <a:rPr lang="en-GB" dirty="0" err="1"/>
              <a:t>Reálný</a:t>
            </a:r>
            <a:r>
              <a:rPr lang="en-GB" dirty="0"/>
              <a:t> </a:t>
            </a:r>
            <a:r>
              <a:rPr lang="en-GB" dirty="0" err="1"/>
              <a:t>efektivní</a:t>
            </a:r>
            <a:r>
              <a:rPr lang="en-GB" dirty="0"/>
              <a:t> </a:t>
            </a:r>
            <a:r>
              <a:rPr lang="en-GB" dirty="0" err="1"/>
              <a:t>kurz</a:t>
            </a:r>
            <a:r>
              <a:rPr lang="en-GB" dirty="0"/>
              <a:t> </a:t>
            </a:r>
            <a:r>
              <a:rPr lang="en-GB" dirty="0" err="1"/>
              <a:t>koruny</a:t>
            </a:r>
            <a:r>
              <a:rPr lang="en-GB" dirty="0"/>
              <a:t> (REER) je </a:t>
            </a:r>
            <a:r>
              <a:rPr lang="en-GB" dirty="0" err="1"/>
              <a:t>jedním</a:t>
            </a:r>
            <a:r>
              <a:rPr lang="en-GB" dirty="0"/>
              <a:t> z </a:t>
            </a:r>
            <a:r>
              <a:rPr lang="en-GB" dirty="0" err="1"/>
              <a:t>indikátorů</a:t>
            </a:r>
            <a:r>
              <a:rPr lang="en-GB" dirty="0"/>
              <a:t> </a:t>
            </a:r>
            <a:r>
              <a:rPr lang="en-GB" dirty="0" err="1"/>
              <a:t>vývoje</a:t>
            </a:r>
            <a:r>
              <a:rPr lang="en-GB" dirty="0"/>
              <a:t> </a:t>
            </a:r>
            <a:r>
              <a:rPr lang="en-GB" dirty="0" err="1"/>
              <a:t>mezinárodní</a:t>
            </a:r>
            <a:r>
              <a:rPr lang="en-GB" dirty="0"/>
              <a:t> </a:t>
            </a:r>
            <a:r>
              <a:rPr lang="en-GB" dirty="0" err="1"/>
              <a:t>konkurenceschopnosti</a:t>
            </a:r>
            <a:r>
              <a:rPr lang="en-GB" dirty="0"/>
              <a:t> </a:t>
            </a:r>
            <a:r>
              <a:rPr lang="en-GB" dirty="0" err="1"/>
              <a:t>země</a:t>
            </a:r>
            <a:r>
              <a:rPr lang="en-GB" dirty="0"/>
              <a:t> a </a:t>
            </a:r>
            <a:r>
              <a:rPr lang="en-GB" dirty="0" err="1"/>
              <a:t>obecně</a:t>
            </a:r>
            <a:r>
              <a:rPr lang="en-GB" dirty="0"/>
              <a:t> se </a:t>
            </a:r>
            <a:r>
              <a:rPr lang="en-GB" dirty="0" err="1"/>
              <a:t>jím</a:t>
            </a:r>
            <a:r>
              <a:rPr lang="en-GB" dirty="0"/>
              <a:t> </a:t>
            </a:r>
            <a:r>
              <a:rPr lang="en-GB" dirty="0" err="1"/>
              <a:t>rozumí</a:t>
            </a:r>
            <a:r>
              <a:rPr lang="en-GB" dirty="0"/>
              <a:t> </a:t>
            </a:r>
            <a:r>
              <a:rPr lang="en-GB" dirty="0" err="1"/>
              <a:t>různé</a:t>
            </a:r>
            <a:r>
              <a:rPr lang="en-GB" dirty="0"/>
              <a:t> </a:t>
            </a:r>
            <a:r>
              <a:rPr lang="en-GB" dirty="0" err="1"/>
              <a:t>míry</a:t>
            </a:r>
            <a:r>
              <a:rPr lang="en-GB" dirty="0"/>
              <a:t> </a:t>
            </a:r>
            <a:r>
              <a:rPr lang="en-GB" dirty="0" err="1"/>
              <a:t>relativních</a:t>
            </a:r>
            <a:r>
              <a:rPr lang="en-GB" dirty="0"/>
              <a:t> </a:t>
            </a:r>
            <a:r>
              <a:rPr lang="en-GB" dirty="0" err="1"/>
              <a:t>cen</a:t>
            </a:r>
            <a:r>
              <a:rPr lang="en-GB" dirty="0"/>
              <a:t> </a:t>
            </a:r>
            <a:r>
              <a:rPr lang="en-GB" dirty="0" err="1"/>
              <a:t>nebo</a:t>
            </a:r>
            <a:r>
              <a:rPr lang="en-GB" dirty="0"/>
              <a:t> </a:t>
            </a:r>
            <a:r>
              <a:rPr lang="en-GB" dirty="0" err="1"/>
              <a:t>nákladů</a:t>
            </a:r>
            <a:r>
              <a:rPr lang="en-GB" dirty="0"/>
              <a:t> </a:t>
            </a:r>
            <a:r>
              <a:rPr lang="en-GB" dirty="0" err="1"/>
              <a:t>vyjádřené</a:t>
            </a:r>
            <a:r>
              <a:rPr lang="en-GB" dirty="0"/>
              <a:t> v </a:t>
            </a:r>
            <a:r>
              <a:rPr lang="en-GB" dirty="0" err="1"/>
              <a:t>určité</a:t>
            </a:r>
            <a:r>
              <a:rPr lang="en-GB" dirty="0"/>
              <a:t> </a:t>
            </a:r>
            <a:r>
              <a:rPr lang="en-GB" dirty="0" err="1"/>
              <a:t>měně</a:t>
            </a:r>
            <a:r>
              <a:rPr lang="en-GB" dirty="0"/>
              <a:t>. </a:t>
            </a:r>
          </a:p>
          <a:p>
            <a:pPr marL="0" lvl="0" indent="0" algn="l" rtl="0">
              <a:spcBef>
                <a:spcPts val="0"/>
              </a:spcBef>
              <a:spcAft>
                <a:spcPts val="0"/>
              </a:spcAft>
              <a:buNone/>
            </a:pPr>
            <a:r>
              <a:rPr lang="en-GB" dirty="0"/>
              <a:t>Z </a:t>
            </a:r>
            <a:r>
              <a:rPr lang="en-GB" dirty="0" err="1"/>
              <a:t>tohoto</a:t>
            </a:r>
            <a:r>
              <a:rPr lang="en-GB" dirty="0"/>
              <a:t> </a:t>
            </a:r>
            <a:r>
              <a:rPr lang="en-GB" dirty="0" err="1"/>
              <a:t>pohledu</a:t>
            </a:r>
            <a:r>
              <a:rPr lang="en-GB" dirty="0"/>
              <a:t> index REER </a:t>
            </a:r>
            <a:r>
              <a:rPr lang="en-GB" dirty="0" err="1"/>
              <a:t>nad</a:t>
            </a:r>
            <a:r>
              <a:rPr lang="en-GB" dirty="0"/>
              <a:t> 100 </a:t>
            </a:r>
            <a:r>
              <a:rPr lang="en-GB" dirty="0" err="1"/>
              <a:t>signalizuje</a:t>
            </a:r>
            <a:r>
              <a:rPr lang="en-GB" dirty="0"/>
              <a:t> </a:t>
            </a:r>
            <a:r>
              <a:rPr lang="en-GB" dirty="0" err="1"/>
              <a:t>tendenci</a:t>
            </a:r>
            <a:r>
              <a:rPr lang="en-GB" dirty="0"/>
              <a:t> </a:t>
            </a:r>
            <a:r>
              <a:rPr lang="en-GB" dirty="0" err="1"/>
              <a:t>ke</a:t>
            </a:r>
            <a:r>
              <a:rPr lang="en-GB" dirty="0"/>
              <a:t> </a:t>
            </a:r>
            <a:r>
              <a:rPr lang="en-GB" dirty="0" err="1"/>
              <a:t>snižování</a:t>
            </a:r>
            <a:r>
              <a:rPr lang="en-GB" dirty="0"/>
              <a:t> </a:t>
            </a:r>
            <a:r>
              <a:rPr lang="en-GB" dirty="0" err="1"/>
              <a:t>konkurenceschopnosti</a:t>
            </a:r>
            <a:r>
              <a:rPr lang="en-GB" dirty="0"/>
              <a:t> </a:t>
            </a:r>
            <a:r>
              <a:rPr lang="en-GB" dirty="0" err="1"/>
              <a:t>země</a:t>
            </a:r>
            <a:r>
              <a:rPr lang="en-GB" dirty="0"/>
              <a:t> </a:t>
            </a:r>
            <a:r>
              <a:rPr lang="en-GB" dirty="0" err="1"/>
              <a:t>proti</a:t>
            </a:r>
            <a:r>
              <a:rPr lang="en-GB" dirty="0"/>
              <a:t> </a:t>
            </a:r>
            <a:r>
              <a:rPr lang="en-GB" dirty="0" err="1"/>
              <a:t>základnímu</a:t>
            </a:r>
            <a:r>
              <a:rPr lang="en-GB" dirty="0"/>
              <a:t> </a:t>
            </a:r>
            <a:r>
              <a:rPr lang="en-GB" dirty="0" err="1"/>
              <a:t>období</a:t>
            </a:r>
            <a:r>
              <a:rPr lang="en-GB" dirty="0"/>
              <a:t>, </a:t>
            </a:r>
            <a:r>
              <a:rPr lang="en-GB" dirty="0" err="1"/>
              <a:t>pokles</a:t>
            </a:r>
            <a:r>
              <a:rPr lang="en-GB" dirty="0"/>
              <a:t> </a:t>
            </a:r>
            <a:r>
              <a:rPr lang="en-GB" dirty="0" err="1"/>
              <a:t>indexu</a:t>
            </a:r>
            <a:r>
              <a:rPr lang="en-GB" dirty="0"/>
              <a:t> REER pod 100 </a:t>
            </a:r>
            <a:r>
              <a:rPr lang="en-GB" dirty="0" err="1"/>
              <a:t>znamená</a:t>
            </a:r>
            <a:r>
              <a:rPr lang="en-GB" dirty="0"/>
              <a:t> </a:t>
            </a:r>
            <a:r>
              <a:rPr lang="en-GB" dirty="0" err="1"/>
              <a:t>zvyšování</a:t>
            </a:r>
            <a:r>
              <a:rPr lang="en-GB" dirty="0"/>
              <a:t> </a:t>
            </a:r>
            <a:r>
              <a:rPr lang="en-GB" dirty="0" err="1"/>
              <a:t>konkurenceschopnosti</a:t>
            </a:r>
            <a:r>
              <a:rPr lang="en-GB" dirty="0"/>
              <a:t> </a:t>
            </a:r>
            <a:r>
              <a:rPr lang="en-GB" dirty="0" err="1"/>
              <a:t>země</a:t>
            </a:r>
            <a:r>
              <a:rPr lang="en-GB" dirty="0"/>
              <a:t> </a:t>
            </a:r>
            <a:r>
              <a:rPr lang="en-GB" dirty="0" err="1"/>
              <a:t>proti</a:t>
            </a:r>
            <a:r>
              <a:rPr lang="en-GB" dirty="0"/>
              <a:t> </a:t>
            </a:r>
            <a:r>
              <a:rPr lang="en-GB" dirty="0" err="1"/>
              <a:t>základnímu</a:t>
            </a:r>
            <a:r>
              <a:rPr lang="en-GB" dirty="0"/>
              <a:t> </a:t>
            </a:r>
            <a:r>
              <a:rPr lang="en-GB" dirty="0" err="1"/>
              <a:t>období</a:t>
            </a:r>
            <a:r>
              <a:rPr lang="en-GB" dirty="0"/>
              <a:t>.</a:t>
            </a: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Základní</a:t>
            </a:r>
            <a:r>
              <a:rPr lang="en-GB" dirty="0"/>
              <a:t> </a:t>
            </a:r>
            <a:r>
              <a:rPr lang="en-GB" dirty="0" err="1"/>
              <a:t>vysvětlení</a:t>
            </a:r>
            <a:r>
              <a:rPr lang="en-GB" dirty="0"/>
              <a:t> </a:t>
            </a:r>
            <a:r>
              <a:rPr lang="en-GB" dirty="0" err="1"/>
              <a:t>provedeme</a:t>
            </a:r>
            <a:r>
              <a:rPr lang="en-GB" dirty="0"/>
              <a:t> v </a:t>
            </a:r>
            <a:r>
              <a:rPr lang="en-GB" dirty="0" err="1"/>
              <a:t>levé</a:t>
            </a:r>
            <a:r>
              <a:rPr lang="en-GB" dirty="0"/>
              <a:t> </a:t>
            </a:r>
            <a:r>
              <a:rPr lang="en-GB" dirty="0" err="1"/>
              <a:t>části</a:t>
            </a:r>
            <a:r>
              <a:rPr lang="en-GB" dirty="0"/>
              <a:t> </a:t>
            </a:r>
            <a:r>
              <a:rPr lang="en-GB" dirty="0" err="1"/>
              <a:t>grafu</a:t>
            </a:r>
            <a:r>
              <a:rPr lang="en-GB" dirty="0"/>
              <a:t> s </a:t>
            </a:r>
            <a:r>
              <a:rPr lang="en-GB" dirty="0" err="1"/>
              <a:t>vědomím</a:t>
            </a:r>
            <a:r>
              <a:rPr lang="en-GB" dirty="0"/>
              <a:t>, </a:t>
            </a:r>
            <a:r>
              <a:rPr lang="en-GB" dirty="0" err="1"/>
              <a:t>že</a:t>
            </a:r>
            <a:r>
              <a:rPr lang="en-GB" dirty="0"/>
              <a:t> </a:t>
            </a:r>
            <a:r>
              <a:rPr lang="en-GB" dirty="0" err="1"/>
              <a:t>pravá</a:t>
            </a:r>
            <a:r>
              <a:rPr lang="en-GB" dirty="0"/>
              <a:t> </a:t>
            </a:r>
            <a:r>
              <a:rPr lang="en-GB" dirty="0" err="1"/>
              <a:t>část</a:t>
            </a:r>
            <a:r>
              <a:rPr lang="en-GB" dirty="0"/>
              <a:t> </a:t>
            </a:r>
            <a:r>
              <a:rPr lang="en-GB" dirty="0" err="1"/>
              <a:t>zrcadlově</a:t>
            </a:r>
            <a:r>
              <a:rPr lang="en-GB" dirty="0"/>
              <a:t> (v </a:t>
            </a:r>
            <a:r>
              <a:rPr lang="en-GB" dirty="0" err="1"/>
              <a:t>opačném</a:t>
            </a:r>
            <a:r>
              <a:rPr lang="en-GB" dirty="0"/>
              <a:t> </a:t>
            </a:r>
            <a:r>
              <a:rPr lang="en-GB" dirty="0" err="1"/>
              <a:t>směru</a:t>
            </a:r>
            <a:r>
              <a:rPr lang="en-GB" dirty="0"/>
              <a:t>) </a:t>
            </a:r>
            <a:r>
              <a:rPr lang="en-GB" dirty="0" err="1"/>
              <a:t>odráží</a:t>
            </a:r>
            <a:r>
              <a:rPr lang="en-GB" dirty="0"/>
              <a:t> </a:t>
            </a:r>
            <a:r>
              <a:rPr lang="en-GB" dirty="0" err="1"/>
              <a:t>všechny</a:t>
            </a:r>
            <a:r>
              <a:rPr lang="en-GB" dirty="0"/>
              <a:t> </a:t>
            </a:r>
            <a:r>
              <a:rPr lang="en-GB" dirty="0" err="1"/>
              <a:t>procesy</a:t>
            </a:r>
            <a:r>
              <a:rPr lang="en-GB" dirty="0"/>
              <a:t>, o </a:t>
            </a:r>
            <a:r>
              <a:rPr lang="en-GB" dirty="0" err="1"/>
              <a:t>nichž</a:t>
            </a:r>
            <a:r>
              <a:rPr lang="en-GB" dirty="0"/>
              <a:t> </a:t>
            </a:r>
            <a:r>
              <a:rPr lang="en-GB" dirty="0" err="1"/>
              <a:t>uvažujeme</a:t>
            </a:r>
            <a:r>
              <a:rPr lang="en-GB" dirty="0"/>
              <a:t> v </a:t>
            </a:r>
            <a:r>
              <a:rPr lang="en-GB" dirty="0" err="1"/>
              <a:t>levé</a:t>
            </a:r>
            <a:r>
              <a:rPr lang="en-GB" dirty="0"/>
              <a:t> </a:t>
            </a:r>
            <a:r>
              <a:rPr lang="en-GB" dirty="0" err="1"/>
              <a:t>části</a:t>
            </a:r>
            <a:r>
              <a:rPr lang="en-GB" dirty="0"/>
              <a:t>. Tato „</a:t>
            </a:r>
            <a:r>
              <a:rPr lang="en-GB" dirty="0" err="1"/>
              <a:t>zrcadlovost</a:t>
            </a:r>
            <a:r>
              <a:rPr lang="en-GB" dirty="0"/>
              <a:t>“ </a:t>
            </a:r>
            <a:r>
              <a:rPr lang="en-GB" dirty="0" err="1"/>
              <a:t>pohledů</a:t>
            </a:r>
            <a:r>
              <a:rPr lang="en-GB" dirty="0"/>
              <a:t> </a:t>
            </a:r>
            <a:r>
              <a:rPr lang="en-GB" dirty="0" err="1"/>
              <a:t>plyne</a:t>
            </a:r>
            <a:r>
              <a:rPr lang="en-GB" dirty="0"/>
              <a:t> z </a:t>
            </a:r>
            <a:r>
              <a:rPr lang="en-GB" dirty="0" err="1"/>
              <a:t>výše</a:t>
            </a:r>
            <a:r>
              <a:rPr lang="en-GB" dirty="0"/>
              <a:t> </a:t>
            </a:r>
            <a:r>
              <a:rPr lang="en-GB" dirty="0" err="1"/>
              <a:t>uvedené</a:t>
            </a:r>
            <a:r>
              <a:rPr lang="en-GB" dirty="0"/>
              <a:t> </a:t>
            </a:r>
            <a:r>
              <a:rPr lang="en-GB" dirty="0" err="1"/>
              <a:t>dvojí</a:t>
            </a:r>
            <a:r>
              <a:rPr lang="en-GB" dirty="0"/>
              <a:t> </a:t>
            </a:r>
            <a:r>
              <a:rPr lang="en-GB" dirty="0" err="1"/>
              <a:t>možnosti</a:t>
            </a:r>
            <a:r>
              <a:rPr lang="en-GB" dirty="0"/>
              <a:t> </a:t>
            </a:r>
            <a:r>
              <a:rPr lang="en-GB" dirty="0" err="1"/>
              <a:t>pohledu</a:t>
            </a:r>
            <a:r>
              <a:rPr lang="en-GB" dirty="0"/>
              <a:t> </a:t>
            </a:r>
            <a:r>
              <a:rPr lang="en-GB" dirty="0" err="1"/>
              <a:t>na</a:t>
            </a:r>
            <a:r>
              <a:rPr lang="en-GB" dirty="0"/>
              <a:t> </a:t>
            </a:r>
            <a:r>
              <a:rPr lang="en-GB" dirty="0" err="1"/>
              <a:t>jev</a:t>
            </a:r>
            <a:r>
              <a:rPr lang="en-GB" dirty="0"/>
              <a:t>, </a:t>
            </a:r>
            <a:r>
              <a:rPr lang="en-GB" dirty="0" err="1"/>
              <a:t>kdy</a:t>
            </a:r>
            <a:r>
              <a:rPr lang="en-GB" dirty="0"/>
              <a:t> </a:t>
            </a:r>
            <a:r>
              <a:rPr lang="en-GB" dirty="0" err="1"/>
              <a:t>poptávka</a:t>
            </a:r>
            <a:r>
              <a:rPr lang="en-GB" dirty="0"/>
              <a:t> je </a:t>
            </a:r>
            <a:r>
              <a:rPr lang="en-GB" dirty="0" err="1"/>
              <a:t>zároveň</a:t>
            </a:r>
            <a:r>
              <a:rPr lang="en-GB" dirty="0"/>
              <a:t> </a:t>
            </a:r>
            <a:r>
              <a:rPr lang="en-GB" dirty="0" err="1"/>
              <a:t>nabídkou</a:t>
            </a:r>
            <a:r>
              <a:rPr lang="en-GB" dirty="0"/>
              <a:t> a </a:t>
            </a:r>
            <a:r>
              <a:rPr lang="en-GB" dirty="0" err="1"/>
              <a:t>nabídka</a:t>
            </a:r>
            <a:r>
              <a:rPr lang="en-GB" dirty="0"/>
              <a:t> </a:t>
            </a:r>
            <a:r>
              <a:rPr lang="en-GB" dirty="0" err="1"/>
              <a:t>poptávkou</a:t>
            </a:r>
            <a:r>
              <a:rPr lang="en-GB" dirty="0"/>
              <a:t>. </a:t>
            </a:r>
          </a:p>
          <a:p>
            <a:pPr marL="0" lvl="0" indent="0" algn="l" rtl="0">
              <a:spcBef>
                <a:spcPts val="0"/>
              </a:spcBef>
              <a:spcAft>
                <a:spcPts val="0"/>
              </a:spcAft>
              <a:buNone/>
            </a:pPr>
            <a:endParaRPr lang="en-GB" dirty="0"/>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t>‹#›</a:t>
            </a:fld>
            <a:endParaRPr lang="cs-CZ"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3" name="Obrázek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303213"/>
            <a:ext cx="9556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Přímá spojnice 3"/>
          <p:cNvCxnSpPr/>
          <p:nvPr userDrawn="1"/>
        </p:nvCxnSpPr>
        <p:spPr>
          <a:xfrm>
            <a:off x="250825" y="933450"/>
            <a:ext cx="74168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5" name="Přímá spojnice 4"/>
          <p:cNvCxnSpPr/>
          <p:nvPr userDrawn="1"/>
        </p:nvCxnSpPr>
        <p:spPr>
          <a:xfrm>
            <a:off x="250825" y="6308725"/>
            <a:ext cx="86614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r>
              <a:rPr lang="cs-CZ" dirty="0"/>
              <a:t>Název listu</a:t>
            </a:r>
          </a:p>
        </p:txBody>
      </p:sp>
      <p:sp>
        <p:nvSpPr>
          <p:cNvPr id="6" name="Zástupný symbol pro zápatí 18"/>
          <p:cNvSpPr>
            <a:spLocks noGrp="1"/>
          </p:cNvSpPr>
          <p:nvPr>
            <p:ph type="ftr" sz="quarter" idx="10"/>
          </p:nvPr>
        </p:nvSpPr>
        <p:spPr>
          <a:xfrm>
            <a:off x="236538" y="6308725"/>
            <a:ext cx="2895600" cy="365125"/>
          </a:xfrm>
        </p:spPr>
        <p:txBody>
          <a:bodyPr/>
          <a:lstStyle>
            <a:lvl1pPr algn="l">
              <a:defRPr sz="800" smtClean="0">
                <a:solidFill>
                  <a:srgbClr val="307871"/>
                </a:solidFill>
                <a:cs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800" b="0" i="0" u="none" strike="noStrike" kern="1200" cap="none" spc="0" normalizeH="0" baseline="0" noProof="0">
                <a:ln>
                  <a:noFill/>
                </a:ln>
                <a:solidFill>
                  <a:srgbClr val="307871"/>
                </a:solidFill>
                <a:effectLst/>
                <a:uLnTx/>
                <a:uFillTx/>
                <a:latin typeface="Times New Roman" panose="02020603050405020304" pitchFamily="18" charset="0"/>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p:txBody>
      </p:sp>
      <p:sp>
        <p:nvSpPr>
          <p:cNvPr id="8" name="Zástupný symbol pro číslo snímku 19"/>
          <p:cNvSpPr>
            <a:spLocks noGrp="1"/>
          </p:cNvSpPr>
          <p:nvPr>
            <p:ph type="sldNum" sz="quarter" idx="11"/>
          </p:nvPr>
        </p:nvSpPr>
        <p:spPr>
          <a:xfrm>
            <a:off x="7812088" y="6308725"/>
            <a:ext cx="1081087" cy="365125"/>
          </a:xfrm>
        </p:spPr>
        <p:txBody>
          <a:bodyPr/>
          <a:lstStyle>
            <a:lvl1pPr algn="r">
              <a:defRPr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01937C5C-364C-408F-B0EB-BA493B53AFF1}" type="slidenum">
              <a:rPr kumimoji="0" 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rPr>
              <a:t>‹#›</a:t>
            </a:fld>
            <a:endParaRPr kumimoji="0" lang="cs-CZ" sz="1200" b="0" i="0" u="none" strike="noStrike" kern="1200" cap="none" spc="0" normalizeH="0" baseline="0" noProof="0" dirty="0">
              <a:ln>
                <a:noFill/>
              </a:ln>
              <a:solidFill>
                <a:srgbClr val="898989"/>
              </a:solidFill>
              <a:effectLst/>
              <a:uLnTx/>
              <a:uFillTx/>
              <a:latin typeface="Times New Roman" panose="02020603050405020304" pitchFamily="18"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lang="cs-CZ"/>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2"/>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cs-CZ"/>
              <a:t>‹#›</a:t>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a:solidFill>
                  <a:srgbClr val="D10202"/>
                </a:solidFill>
              </a:rPr>
              <a:t>Měnový kurz, mezinárodní obchod</a:t>
            </a:r>
            <a:br>
              <a:rPr lang="cs-CZ" b="1" dirty="0">
                <a:solidFill>
                  <a:srgbClr val="D10202"/>
                </a:solidFill>
              </a:rPr>
            </a:br>
            <a:r>
              <a:rPr lang="cs-CZ" b="1" dirty="0">
                <a:solidFill>
                  <a:srgbClr val="D10202"/>
                </a:solidFill>
              </a:rPr>
              <a:t> a směna</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24. 04. 2023</a:t>
            </a:r>
          </a:p>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marL="0" marR="0" lvl="0" indent="0" algn="l" rtl="0">
              <a:spcBef>
                <a:spcPts val="0"/>
              </a:spcBef>
              <a:spcAft>
                <a:spcPts val="0"/>
              </a:spcAft>
              <a:buClr>
                <a:schemeClr val="dk1"/>
              </a:buClr>
              <a:buSzPts val="1600"/>
              <a:buFont typeface="Calibri" panose="020F0502020204030204"/>
              <a:buNone/>
            </a:pPr>
            <a:endParaRPr sz="1600" b="0" u="none"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2"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panose="020F0502020204030204"/>
              <a:buNone/>
            </a:pPr>
            <a:r>
              <a:rPr lang="cs-CZ" sz="1800" b="1" dirty="0">
                <a:solidFill>
                  <a:schemeClr val="dk1"/>
                </a:solidFill>
                <a:latin typeface="Calibri" panose="020F0502020204030204"/>
                <a:ea typeface="Calibri" panose="020F0502020204030204"/>
                <a:cs typeface="Calibri" panose="020F0502020204030204"/>
                <a:sym typeface="Calibri" panose="020F0502020204030204"/>
              </a:rPr>
              <a:t>Autor: doc. Ing. Magdaléna Drastichová, Ph.D.</a:t>
            </a:r>
            <a:endParaRPr sz="1800" dirty="0"/>
          </a:p>
          <a:p>
            <a:pPr marL="0" marR="0" lvl="0" indent="0" algn="l" rtl="0">
              <a:spcBef>
                <a:spcPts val="0"/>
              </a:spcBef>
              <a:spcAft>
                <a:spcPts val="0"/>
              </a:spcAft>
              <a:buClr>
                <a:schemeClr val="dk1"/>
              </a:buClr>
              <a:buSzPts val="1600"/>
              <a:buFont typeface="Calibri" panose="020F0502020204030204"/>
              <a:buNone/>
            </a:pPr>
            <a:endParaRPr sz="1800" b="0" i="0" u="none" strike="noStrike" cap="none" dirty="0">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l" rtl="0">
              <a:spcBef>
                <a:spcPts val="0"/>
              </a:spcBef>
              <a:spcAft>
                <a:spcPts val="0"/>
              </a:spcAft>
              <a:buClr>
                <a:schemeClr val="dk1"/>
              </a:buClr>
              <a:buSzPts val="1800"/>
              <a:buFont typeface="Calibri" panose="020F0502020204030204"/>
              <a:buNone/>
            </a:pPr>
            <a:endParaRPr lang="cs-CZ" sz="1800" b="1"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l" rtl="0">
              <a:spcBef>
                <a:spcPts val="0"/>
              </a:spcBef>
              <a:spcAft>
                <a:spcPts val="0"/>
              </a:spcAft>
              <a:buClr>
                <a:schemeClr val="dk1"/>
              </a:buClr>
              <a:buSzPts val="1600"/>
              <a:buFont typeface="Calibri" panose="020F0502020204030204"/>
              <a:buNone/>
            </a:pPr>
            <a:endParaRPr sz="16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Bilaterální vs. efektivní měnový kurz</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10/29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C8DF5ABE-76D6-A576-20A8-B42EDB5C55FB}"/>
              </a:ext>
            </a:extLst>
          </p:cNvPr>
          <p:cNvPicPr>
            <a:picLocks noChangeAspect="1"/>
          </p:cNvPicPr>
          <p:nvPr/>
        </p:nvPicPr>
        <p:blipFill>
          <a:blip r:embed="rId3"/>
          <a:stretch>
            <a:fillRect/>
          </a:stretch>
        </p:blipFill>
        <p:spPr>
          <a:xfrm>
            <a:off x="300625" y="2958034"/>
            <a:ext cx="8542750" cy="3520880"/>
          </a:xfrm>
          <a:prstGeom prst="rect">
            <a:avLst/>
          </a:prstGeom>
        </p:spPr>
      </p:pic>
      <p:sp>
        <p:nvSpPr>
          <p:cNvPr id="6" name="TextBox 5">
            <a:extLst>
              <a:ext uri="{FF2B5EF4-FFF2-40B4-BE49-F238E27FC236}">
                <a16:creationId xmlns:a16="http://schemas.microsoft.com/office/drawing/2014/main" id="{4165B367-7C2B-23C2-CD8F-BE704A132C2E}"/>
              </a:ext>
            </a:extLst>
          </p:cNvPr>
          <p:cNvSpPr txBox="1"/>
          <p:nvPr/>
        </p:nvSpPr>
        <p:spPr>
          <a:xfrm>
            <a:off x="300624" y="1378050"/>
            <a:ext cx="8655485" cy="1477328"/>
          </a:xfrm>
          <a:prstGeom prst="rect">
            <a:avLst/>
          </a:prstGeom>
          <a:noFill/>
        </p:spPr>
        <p:txBody>
          <a:bodyPr wrap="square">
            <a:spAutoFit/>
          </a:bodyPr>
          <a:lstStyle/>
          <a:p>
            <a:pPr lvl="0" indent="-457200" algn="just" fontAlgn="base">
              <a:spcBef>
                <a:spcPct val="20000"/>
              </a:spcBef>
              <a:spcAft>
                <a:spcPct val="0"/>
              </a:spcAft>
              <a:buClrTx/>
              <a:buSzPct val="80000"/>
              <a:buFont typeface="+mj-lt"/>
              <a:buAutoNum type="romanUcPeriod" startAt="2"/>
              <a:defRPr/>
            </a:pP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Křivka nabídky EUR (SEUR)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rostoucí charakter – když korunová cena eura roste, evropské subjekty nabízejí českým více EUR a naopak; relativně vysoká hodnota EUR – země EU nakupují pravděpodobně hodně českého zboží, které bude pro ně relativně levné, nabízejí na měnovém trhu více EUR, aby mohli nakoupit CZK k nákupu tohoto zboží.</a:t>
            </a: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Line 3"/>
          <p:cNvSpPr>
            <a:spLocks noChangeShapeType="1"/>
          </p:cNvSpPr>
          <p:nvPr/>
        </p:nvSpPr>
        <p:spPr bwMode="auto">
          <a:xfrm>
            <a:off x="685800" y="3429000"/>
            <a:ext cx="0" cy="259080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8" name="Line 4"/>
          <p:cNvSpPr>
            <a:spLocks noChangeShapeType="1"/>
          </p:cNvSpPr>
          <p:nvPr/>
        </p:nvSpPr>
        <p:spPr bwMode="auto">
          <a:xfrm>
            <a:off x="685800" y="6019800"/>
            <a:ext cx="3124200" cy="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09" name="Line 5"/>
          <p:cNvSpPr>
            <a:spLocks noChangeShapeType="1"/>
          </p:cNvSpPr>
          <p:nvPr/>
        </p:nvSpPr>
        <p:spPr bwMode="auto">
          <a:xfrm>
            <a:off x="4800600" y="3429000"/>
            <a:ext cx="0" cy="259080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0" name="Line 6"/>
          <p:cNvSpPr>
            <a:spLocks noChangeShapeType="1"/>
          </p:cNvSpPr>
          <p:nvPr/>
        </p:nvSpPr>
        <p:spPr bwMode="auto">
          <a:xfrm>
            <a:off x="4800600" y="6019800"/>
            <a:ext cx="3657600" cy="0"/>
          </a:xfrm>
          <a:prstGeom prst="line">
            <a:avLst/>
          </a:prstGeom>
          <a:noFill/>
          <a:ln w="44450">
            <a:solidFill>
              <a:schemeClr val="tx1"/>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14" name="Text Box 7"/>
          <p:cNvSpPr txBox="1">
            <a:spLocks noChangeArrowheads="1"/>
          </p:cNvSpPr>
          <p:nvPr/>
        </p:nvSpPr>
        <p:spPr bwMode="auto">
          <a:xfrm>
            <a:off x="0" y="2971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2" name="Text Box 8"/>
          <p:cNvSpPr txBox="1">
            <a:spLocks noChangeArrowheads="1"/>
          </p:cNvSpPr>
          <p:nvPr/>
        </p:nvSpPr>
        <p:spPr bwMode="auto">
          <a:xfrm>
            <a:off x="0" y="2924175"/>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?Kč/EUR</a:t>
            </a:r>
          </a:p>
        </p:txBody>
      </p:sp>
      <p:sp>
        <p:nvSpPr>
          <p:cNvPr id="21513" name="Text Box 9"/>
          <p:cNvSpPr txBox="1">
            <a:spLocks noChangeArrowheads="1"/>
          </p:cNvSpPr>
          <p:nvPr/>
        </p:nvSpPr>
        <p:spPr bwMode="auto">
          <a:xfrm>
            <a:off x="2484438" y="6021388"/>
            <a:ext cx="21510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EUR</a:t>
            </a:r>
          </a:p>
        </p:txBody>
      </p:sp>
      <p:sp>
        <p:nvSpPr>
          <p:cNvPr id="21515" name="Text Box 11"/>
          <p:cNvSpPr txBox="1">
            <a:spLocks noChangeArrowheads="1"/>
          </p:cNvSpPr>
          <p:nvPr/>
        </p:nvSpPr>
        <p:spPr bwMode="auto">
          <a:xfrm>
            <a:off x="6948488" y="6019800"/>
            <a:ext cx="1890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Množství korun</a:t>
            </a:r>
          </a:p>
        </p:txBody>
      </p:sp>
      <p:sp>
        <p:nvSpPr>
          <p:cNvPr id="21516" name="Line 12"/>
          <p:cNvSpPr>
            <a:spLocks noChangeShapeType="1"/>
          </p:cNvSpPr>
          <p:nvPr/>
        </p:nvSpPr>
        <p:spPr bwMode="auto">
          <a:xfrm flipV="1">
            <a:off x="1547813" y="3716338"/>
            <a:ext cx="1800225" cy="1944687"/>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17" name="Text Box 13"/>
          <p:cNvSpPr txBox="1">
            <a:spLocks noChangeArrowheads="1"/>
          </p:cNvSpPr>
          <p:nvPr/>
        </p:nvSpPr>
        <p:spPr bwMode="auto">
          <a:xfrm>
            <a:off x="2987675" y="32131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19" name="Line 15"/>
          <p:cNvSpPr>
            <a:spLocks noChangeShapeType="1"/>
          </p:cNvSpPr>
          <p:nvPr/>
        </p:nvSpPr>
        <p:spPr bwMode="auto">
          <a:xfrm>
            <a:off x="1219200" y="4114800"/>
            <a:ext cx="1828800" cy="1295400"/>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2" name="Text Box 18"/>
          <p:cNvSpPr txBox="1">
            <a:spLocks noChangeArrowheads="1"/>
          </p:cNvSpPr>
          <p:nvPr/>
        </p:nvSpPr>
        <p:spPr bwMode="auto">
          <a:xfrm>
            <a:off x="2971800" y="51816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EUR</a:t>
            </a:r>
          </a:p>
        </p:txBody>
      </p:sp>
      <p:sp>
        <p:nvSpPr>
          <p:cNvPr id="21525" name="Line 21"/>
          <p:cNvSpPr>
            <a:spLocks noChangeShapeType="1"/>
          </p:cNvSpPr>
          <p:nvPr/>
        </p:nvSpPr>
        <p:spPr bwMode="auto">
          <a:xfrm flipH="1">
            <a:off x="684213" y="4868863"/>
            <a:ext cx="1584325" cy="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9" name="Text Box 25"/>
          <p:cNvSpPr txBox="1">
            <a:spLocks noChangeArrowheads="1"/>
          </p:cNvSpPr>
          <p:nvPr/>
        </p:nvSpPr>
        <p:spPr bwMode="auto">
          <a:xfrm>
            <a:off x="233363" y="4670425"/>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27</a:t>
            </a:r>
          </a:p>
        </p:txBody>
      </p:sp>
      <p:sp>
        <p:nvSpPr>
          <p:cNvPr id="21530" name="Line 26"/>
          <p:cNvSpPr>
            <a:spLocks noChangeShapeType="1"/>
          </p:cNvSpPr>
          <p:nvPr/>
        </p:nvSpPr>
        <p:spPr bwMode="auto">
          <a:xfrm flipV="1">
            <a:off x="5795963" y="3573463"/>
            <a:ext cx="1871662" cy="2160587"/>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3" name="Text Box 29"/>
          <p:cNvSpPr txBox="1">
            <a:spLocks noChangeArrowheads="1"/>
          </p:cNvSpPr>
          <p:nvPr/>
        </p:nvSpPr>
        <p:spPr bwMode="auto">
          <a:xfrm>
            <a:off x="7380288" y="3141663"/>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21536" name="Line 32"/>
          <p:cNvSpPr>
            <a:spLocks noChangeShapeType="1"/>
          </p:cNvSpPr>
          <p:nvPr/>
        </p:nvSpPr>
        <p:spPr bwMode="auto">
          <a:xfrm>
            <a:off x="5181600" y="4419600"/>
            <a:ext cx="1676400" cy="1143000"/>
          </a:xfrm>
          <a:prstGeom prst="line">
            <a:avLst/>
          </a:prstGeom>
          <a:noFill/>
          <a:ln w="50800">
            <a:solidFill>
              <a:srgbClr val="800000"/>
            </a:solidFill>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7" name="Text Box 33"/>
          <p:cNvSpPr txBox="1">
            <a:spLocks noChangeArrowheads="1"/>
          </p:cNvSpPr>
          <p:nvPr/>
        </p:nvSpPr>
        <p:spPr bwMode="auto">
          <a:xfrm>
            <a:off x="6781800" y="5410200"/>
            <a:ext cx="1066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1" i="0" u="none" strike="noStrike" kern="1200" cap="none" spc="0" normalizeH="0" baseline="0" noProof="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a:ln>
                  <a:noFill/>
                </a:ln>
                <a:solidFill>
                  <a:srgbClr val="A50021"/>
                </a:solidFill>
                <a:effectLst/>
                <a:uLnTx/>
                <a:uFillTx/>
                <a:latin typeface="Times New Roman" panose="02020603050405020304" pitchFamily="18" charset="0"/>
                <a:ea typeface="+mn-ea"/>
                <a:cs typeface="+mn-cs"/>
              </a:rPr>
              <a:t>CZK</a:t>
            </a:r>
          </a:p>
        </p:txBody>
      </p:sp>
      <p:sp>
        <p:nvSpPr>
          <p:cNvPr id="17428" name="Text Box 39"/>
          <p:cNvSpPr txBox="1">
            <a:spLocks noChangeArrowheads="1"/>
          </p:cNvSpPr>
          <p:nvPr/>
        </p:nvSpPr>
        <p:spPr bwMode="auto">
          <a:xfrm>
            <a:off x="39528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cs-CZ" altLang="cs-CZ" sz="28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mn-cs"/>
              </a:rPr>
              <a:t>TRH EUR</a:t>
            </a:r>
          </a:p>
        </p:txBody>
      </p:sp>
      <p:sp>
        <p:nvSpPr>
          <p:cNvPr id="21544" name="Text Box 40"/>
          <p:cNvSpPr txBox="1">
            <a:spLocks noChangeArrowheads="1"/>
          </p:cNvSpPr>
          <p:nvPr/>
        </p:nvSpPr>
        <p:spPr bwMode="auto">
          <a:xfrm>
            <a:off x="464343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cs-CZ" altLang="cs-CZ" sz="2800" b="1" i="0" u="none" strike="noStrike" kern="1200" cap="none" spc="0" normalizeH="0" baseline="0" noProof="0">
                <a:ln>
                  <a:noFill/>
                </a:ln>
                <a:solidFill>
                  <a:srgbClr val="000099"/>
                </a:solidFill>
                <a:effectLst/>
                <a:uLnTx/>
                <a:uFillTx/>
                <a:latin typeface="Times New Roman" panose="02020603050405020304" pitchFamily="18" charset="0"/>
                <a:ea typeface="+mn-ea"/>
                <a:cs typeface="+mn-cs"/>
              </a:rPr>
              <a:t>TRH KORUN</a:t>
            </a:r>
          </a:p>
        </p:txBody>
      </p:sp>
      <p:sp>
        <p:nvSpPr>
          <p:cNvPr id="21552" name="Text Box 48"/>
          <p:cNvSpPr txBox="1">
            <a:spLocks noChangeArrowheads="1"/>
          </p:cNvSpPr>
          <p:nvPr/>
        </p:nvSpPr>
        <p:spPr bwMode="auto">
          <a:xfrm>
            <a:off x="3995738" y="3068638"/>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?EUR/Kč</a:t>
            </a:r>
          </a:p>
        </p:txBody>
      </p:sp>
      <p:sp>
        <p:nvSpPr>
          <p:cNvPr id="21553" name="Line 49"/>
          <p:cNvSpPr>
            <a:spLocks noChangeShapeType="1"/>
          </p:cNvSpPr>
          <p:nvPr/>
        </p:nvSpPr>
        <p:spPr bwMode="auto">
          <a:xfrm flipH="1">
            <a:off x="4787900" y="5157788"/>
            <a:ext cx="1512888" cy="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4" name="Text Box 50"/>
          <p:cNvSpPr txBox="1">
            <a:spLocks noChangeArrowheads="1"/>
          </p:cNvSpPr>
          <p:nvPr/>
        </p:nvSpPr>
        <p:spPr bwMode="auto">
          <a:xfrm>
            <a:off x="3851275" y="5013325"/>
            <a:ext cx="109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0,0363</a:t>
            </a:r>
          </a:p>
        </p:txBody>
      </p:sp>
      <p:sp>
        <p:nvSpPr>
          <p:cNvPr id="21556" name="Line 52"/>
          <p:cNvSpPr>
            <a:spLocks noChangeShapeType="1"/>
          </p:cNvSpPr>
          <p:nvPr/>
        </p:nvSpPr>
        <p:spPr bwMode="auto">
          <a:xfrm>
            <a:off x="2268538" y="4868863"/>
            <a:ext cx="0" cy="1152525"/>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59" name="Line 55"/>
          <p:cNvSpPr>
            <a:spLocks noChangeShapeType="1"/>
          </p:cNvSpPr>
          <p:nvPr/>
        </p:nvSpPr>
        <p:spPr bwMode="auto">
          <a:xfrm>
            <a:off x="6300788" y="5157788"/>
            <a:ext cx="0" cy="86360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7435" name="Rectangle 2"/>
          <p:cNvSpPr>
            <a:spLocks noGrp="1" noChangeArrowheads="1"/>
          </p:cNvSpPr>
          <p:nvPr>
            <p:ph type="title"/>
          </p:nvPr>
        </p:nvSpPr>
        <p:spPr>
          <a:xfrm>
            <a:off x="0" y="307976"/>
            <a:ext cx="9144000" cy="1143000"/>
          </a:xfrm>
          <a:noFill/>
        </p:spPr>
        <p:txBody>
          <a:bodyPr>
            <a:normAutofit/>
          </a:bodyPr>
          <a:lstStyle/>
          <a:p>
            <a:pPr eaLnBrk="1" hangingPunct="1"/>
            <a:r>
              <a:rPr lang="cs-CZ" altLang="cs-CZ" sz="4000" b="1">
                <a:latin typeface="Calibri" panose="020F0502020204030204" pitchFamily="34" charset="0"/>
                <a:ea typeface="Consolas" panose="020B0609020204030204" pitchFamily="49" charset="0"/>
                <a:cs typeface="Calibri" panose="020F0502020204030204" pitchFamily="34" charset="0"/>
              </a:rPr>
              <a:t>Devizový trh</a:t>
            </a:r>
          </a:p>
        </p:txBody>
      </p:sp>
      <p:sp>
        <p:nvSpPr>
          <p:cNvPr id="44" name="Line 21"/>
          <p:cNvSpPr>
            <a:spLocks noChangeShapeType="1"/>
          </p:cNvSpPr>
          <p:nvPr/>
        </p:nvSpPr>
        <p:spPr bwMode="auto">
          <a:xfrm flipH="1">
            <a:off x="684213" y="4508500"/>
            <a:ext cx="1116012" cy="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6" name="Line 52"/>
          <p:cNvSpPr>
            <a:spLocks noChangeShapeType="1"/>
          </p:cNvSpPr>
          <p:nvPr/>
        </p:nvSpPr>
        <p:spPr bwMode="auto">
          <a:xfrm>
            <a:off x="1765300" y="4508500"/>
            <a:ext cx="15875" cy="1511300"/>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7" name="Text Box 25"/>
          <p:cNvSpPr txBox="1">
            <a:spLocks noChangeArrowheads="1"/>
          </p:cNvSpPr>
          <p:nvPr/>
        </p:nvSpPr>
        <p:spPr bwMode="auto">
          <a:xfrm>
            <a:off x="241300" y="42465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30</a:t>
            </a:r>
          </a:p>
        </p:txBody>
      </p:sp>
      <p:sp>
        <p:nvSpPr>
          <p:cNvPr id="48" name="Line 49"/>
          <p:cNvSpPr>
            <a:spLocks noChangeShapeType="1"/>
          </p:cNvSpPr>
          <p:nvPr/>
        </p:nvSpPr>
        <p:spPr bwMode="auto">
          <a:xfrm flipH="1" flipV="1">
            <a:off x="4787900" y="4852988"/>
            <a:ext cx="1008063" cy="15875"/>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9" name="Line 55"/>
          <p:cNvSpPr>
            <a:spLocks noChangeShapeType="1"/>
          </p:cNvSpPr>
          <p:nvPr/>
        </p:nvSpPr>
        <p:spPr bwMode="auto">
          <a:xfrm flipH="1">
            <a:off x="5791200" y="4978400"/>
            <a:ext cx="6350" cy="1039813"/>
          </a:xfrm>
          <a:prstGeom prst="line">
            <a:avLst/>
          </a:prstGeom>
          <a:noFill/>
          <a:ln w="38100" cap="rnd">
            <a:solidFill>
              <a:schemeClr val="tx1"/>
            </a:solidFill>
            <a:prstDash val="sysDot"/>
            <a:rou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50" name="Text Box 50"/>
          <p:cNvSpPr txBox="1">
            <a:spLocks noChangeArrowheads="1"/>
          </p:cNvSpPr>
          <p:nvPr/>
        </p:nvSpPr>
        <p:spPr bwMode="auto">
          <a:xfrm>
            <a:off x="3854450" y="4546600"/>
            <a:ext cx="1096963"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0,0400</a:t>
            </a:r>
          </a:p>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fltVal val="0"/>
                                          </p:val>
                                        </p:tav>
                                        <p:tav tm="100000">
                                          <p:val>
                                            <p:strVal val="#ppt_w"/>
                                          </p:val>
                                        </p:tav>
                                      </p:tavLst>
                                    </p:anim>
                                    <p:anim calcmode="lin" valueType="num">
                                      <p:cBhvr>
                                        <p:cTn id="8" dur="1000" fill="hold"/>
                                        <p:tgtEl>
                                          <p:spTgt spid="21507"/>
                                        </p:tgtEl>
                                        <p:attrNameLst>
                                          <p:attrName>ppt_h</p:attrName>
                                        </p:attrNameLst>
                                      </p:cBhvr>
                                      <p:tavLst>
                                        <p:tav tm="0">
                                          <p:val>
                                            <p:fltVal val="0"/>
                                          </p:val>
                                        </p:tav>
                                        <p:tav tm="100000">
                                          <p:val>
                                            <p:strVal val="#ppt_h"/>
                                          </p:val>
                                        </p:tav>
                                      </p:tavLst>
                                    </p:anim>
                                    <p:anim calcmode="lin" valueType="num">
                                      <p:cBhvr>
                                        <p:cTn id="9" dur="1000" fill="hold"/>
                                        <p:tgtEl>
                                          <p:spTgt spid="2150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p:cTn id="13" dur="1000" fill="hold"/>
                                        <p:tgtEl>
                                          <p:spTgt spid="21508"/>
                                        </p:tgtEl>
                                        <p:attrNameLst>
                                          <p:attrName>ppt_w</p:attrName>
                                        </p:attrNameLst>
                                      </p:cBhvr>
                                      <p:tavLst>
                                        <p:tav tm="0">
                                          <p:val>
                                            <p:fltVal val="0"/>
                                          </p:val>
                                        </p:tav>
                                        <p:tav tm="100000">
                                          <p:val>
                                            <p:strVal val="#ppt_w"/>
                                          </p:val>
                                        </p:tav>
                                      </p:tavLst>
                                    </p:anim>
                                    <p:anim calcmode="lin" valueType="num">
                                      <p:cBhvr>
                                        <p:cTn id="14" dur="1000" fill="hold"/>
                                        <p:tgtEl>
                                          <p:spTgt spid="21508"/>
                                        </p:tgtEl>
                                        <p:attrNameLst>
                                          <p:attrName>ppt_h</p:attrName>
                                        </p:attrNameLst>
                                      </p:cBhvr>
                                      <p:tavLst>
                                        <p:tav tm="0">
                                          <p:val>
                                            <p:fltVal val="0"/>
                                          </p:val>
                                        </p:tav>
                                        <p:tav tm="100000">
                                          <p:val>
                                            <p:strVal val="#ppt_h"/>
                                          </p:val>
                                        </p:tav>
                                      </p:tavLst>
                                    </p:anim>
                                    <p:anim calcmode="lin" valueType="num">
                                      <p:cBhvr>
                                        <p:cTn id="15" dur="1000" fill="hold"/>
                                        <p:tgtEl>
                                          <p:spTgt spid="2150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38" presetClass="entr" presetSubtype="0" accel="50000" fill="hold" grpId="0" nodeType="clickEffect">
                                  <p:stCondLst>
                                    <p:cond delay="0"/>
                                  </p:stCondLst>
                                  <p:iterate type="lt">
                                    <p:tmPct val="50000"/>
                                  </p:iterate>
                                  <p:childTnLst>
                                    <p:set>
                                      <p:cBhvr>
                                        <p:cTn id="20" dur="1" fill="hold">
                                          <p:stCondLst>
                                            <p:cond delay="0"/>
                                          </p:stCondLst>
                                        </p:cTn>
                                        <p:tgtEl>
                                          <p:spTgt spid="21512"/>
                                        </p:tgtEl>
                                        <p:attrNameLst>
                                          <p:attrName>style.visibility</p:attrName>
                                        </p:attrNameLst>
                                      </p:cBhvr>
                                      <p:to>
                                        <p:strVal val="visible"/>
                                      </p:to>
                                    </p:set>
                                    <p:set>
                                      <p:cBhvr>
                                        <p:cTn id="21" dur="455" fill="hold">
                                          <p:stCondLst>
                                            <p:cond delay="0"/>
                                          </p:stCondLst>
                                        </p:cTn>
                                        <p:tgtEl>
                                          <p:spTgt spid="21512"/>
                                        </p:tgtEl>
                                        <p:attrNameLst>
                                          <p:attrName>style.rotation</p:attrName>
                                        </p:attrNameLst>
                                      </p:cBhvr>
                                      <p:to>
                                        <p:strVal val="-45.0"/>
                                      </p:to>
                                    </p:set>
                                    <p:anim calcmode="lin" valueType="num">
                                      <p:cBhvr>
                                        <p:cTn id="22" dur="455" fill="hold">
                                          <p:stCondLst>
                                            <p:cond delay="455"/>
                                          </p:stCondLst>
                                        </p:cTn>
                                        <p:tgtEl>
                                          <p:spTgt spid="21512"/>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1512"/>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1512"/>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1512"/>
                                        </p:tgtEl>
                                        <p:attrNameLst>
                                          <p:attrName>ppt_y</p:attrName>
                                        </p:attrNameLst>
                                      </p:cBhvr>
                                      <p:tavLst>
                                        <p:tav tm="0">
                                          <p:val>
                                            <p:strVal val="#ppt_y-(0.354*#ppt_w-0.172*#ppt_h)"/>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8" presetClass="entr" presetSubtype="0" accel="50000" fill="hold" grpId="0" nodeType="clickEffect">
                                  <p:stCondLst>
                                    <p:cond delay="0"/>
                                  </p:stCondLst>
                                  <p:iterate type="lt">
                                    <p:tmPct val="50000"/>
                                  </p:iterate>
                                  <p:childTnLst>
                                    <p:set>
                                      <p:cBhvr>
                                        <p:cTn id="29" dur="1" fill="hold">
                                          <p:stCondLst>
                                            <p:cond delay="0"/>
                                          </p:stCondLst>
                                        </p:cTn>
                                        <p:tgtEl>
                                          <p:spTgt spid="21513"/>
                                        </p:tgtEl>
                                        <p:attrNameLst>
                                          <p:attrName>style.visibility</p:attrName>
                                        </p:attrNameLst>
                                      </p:cBhvr>
                                      <p:to>
                                        <p:strVal val="visible"/>
                                      </p:to>
                                    </p:set>
                                    <p:set>
                                      <p:cBhvr>
                                        <p:cTn id="30" dur="455" fill="hold">
                                          <p:stCondLst>
                                            <p:cond delay="0"/>
                                          </p:stCondLst>
                                        </p:cTn>
                                        <p:tgtEl>
                                          <p:spTgt spid="21513"/>
                                        </p:tgtEl>
                                        <p:attrNameLst>
                                          <p:attrName>style.rotation</p:attrName>
                                        </p:attrNameLst>
                                      </p:cBhvr>
                                      <p:to>
                                        <p:strVal val="-45.0"/>
                                      </p:to>
                                    </p:set>
                                    <p:anim calcmode="lin" valueType="num">
                                      <p:cBhvr>
                                        <p:cTn id="31" dur="455" fill="hold">
                                          <p:stCondLst>
                                            <p:cond delay="455"/>
                                          </p:stCondLst>
                                        </p:cTn>
                                        <p:tgtEl>
                                          <p:spTgt spid="21513"/>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21513"/>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21513"/>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21513"/>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21516"/>
                                        </p:tgtEl>
                                        <p:attrNameLst>
                                          <p:attrName>style.visibility</p:attrName>
                                        </p:attrNameLst>
                                      </p:cBhvr>
                                      <p:to>
                                        <p:strVal val="visible"/>
                                      </p:to>
                                    </p:set>
                                    <p:animEffect transition="in" filter="wipe(down)">
                                      <p:cBhvr>
                                        <p:cTn id="39" dur="500"/>
                                        <p:tgtEl>
                                          <p:spTgt spid="21516"/>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1517"/>
                                        </p:tgtEl>
                                        <p:attrNameLst>
                                          <p:attrName>style.visibility</p:attrName>
                                        </p:attrNameLst>
                                      </p:cBhvr>
                                      <p:to>
                                        <p:strVal val="visible"/>
                                      </p:to>
                                    </p:set>
                                    <p:animEffect transition="in" filter="wipe(down)">
                                      <p:cBhvr>
                                        <p:cTn id="42" dur="500"/>
                                        <p:tgtEl>
                                          <p:spTgt spid="215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1519"/>
                                        </p:tgtEl>
                                        <p:attrNameLst>
                                          <p:attrName>style.visibility</p:attrName>
                                        </p:attrNameLst>
                                      </p:cBhvr>
                                      <p:to>
                                        <p:strVal val="visible"/>
                                      </p:to>
                                    </p:set>
                                    <p:animEffect transition="in" filter="wipe(down)">
                                      <p:cBhvr>
                                        <p:cTn id="47" dur="500"/>
                                        <p:tgtEl>
                                          <p:spTgt spid="21519"/>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1522"/>
                                        </p:tgtEl>
                                        <p:attrNameLst>
                                          <p:attrName>style.visibility</p:attrName>
                                        </p:attrNameLst>
                                      </p:cBhvr>
                                      <p:to>
                                        <p:strVal val="visible"/>
                                      </p:to>
                                    </p:set>
                                    <p:animEffect transition="in" filter="wipe(down)">
                                      <p:cBhvr>
                                        <p:cTn id="50" dur="500"/>
                                        <p:tgtEl>
                                          <p:spTgt spid="2152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nodeType="clickEffect">
                                  <p:stCondLst>
                                    <p:cond delay="0"/>
                                  </p:stCondLst>
                                  <p:childTnLst>
                                    <p:set>
                                      <p:cBhvr>
                                        <p:cTn id="54" dur="1" fill="hold">
                                          <p:stCondLst>
                                            <p:cond delay="0"/>
                                          </p:stCondLst>
                                        </p:cTn>
                                        <p:tgtEl>
                                          <p:spTgt spid="21525"/>
                                        </p:tgtEl>
                                        <p:attrNameLst>
                                          <p:attrName>style.visibility</p:attrName>
                                        </p:attrNameLst>
                                      </p:cBhvr>
                                      <p:to>
                                        <p:strVal val="visible"/>
                                      </p:to>
                                    </p:set>
                                    <p:animEffect transition="in" filter="wipe(right)">
                                      <p:cBhvr>
                                        <p:cTn id="55" dur="500"/>
                                        <p:tgtEl>
                                          <p:spTgt spid="21525"/>
                                        </p:tgtEl>
                                      </p:cBhvr>
                                    </p:animEffect>
                                  </p:childTnLst>
                                </p:cTn>
                              </p:par>
                            </p:childTnLst>
                          </p:cTn>
                        </p:par>
                      </p:childTnLst>
                    </p:cTn>
                  </p:par>
                  <p:par>
                    <p:cTn id="56" fill="hold">
                      <p:stCondLst>
                        <p:cond delay="indefinite"/>
                      </p:stCondLst>
                      <p:childTnLst>
                        <p:par>
                          <p:cTn id="57" fill="hold">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1529"/>
                                        </p:tgtEl>
                                        <p:attrNameLst>
                                          <p:attrName>style.visibility</p:attrName>
                                        </p:attrNameLst>
                                      </p:cBhvr>
                                      <p:to>
                                        <p:strVal val="visible"/>
                                      </p:to>
                                    </p:set>
                                    <p:set>
                                      <p:cBhvr>
                                        <p:cTn id="60" dur="455" fill="hold">
                                          <p:stCondLst>
                                            <p:cond delay="0"/>
                                          </p:stCondLst>
                                        </p:cTn>
                                        <p:tgtEl>
                                          <p:spTgt spid="21529"/>
                                        </p:tgtEl>
                                        <p:attrNameLst>
                                          <p:attrName>style.rotation</p:attrName>
                                        </p:attrNameLst>
                                      </p:cBhvr>
                                      <p:to>
                                        <p:strVal val="-45.0"/>
                                      </p:to>
                                    </p:set>
                                    <p:anim calcmode="lin" valueType="num">
                                      <p:cBhvr>
                                        <p:cTn id="61" dur="455" fill="hold">
                                          <p:stCondLst>
                                            <p:cond delay="455"/>
                                          </p:stCondLst>
                                        </p:cTn>
                                        <p:tgtEl>
                                          <p:spTgt spid="21529"/>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1529"/>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1529"/>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1529"/>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nodeType="clickEffect">
                                  <p:stCondLst>
                                    <p:cond delay="0"/>
                                  </p:stCondLst>
                                  <p:childTnLst>
                                    <p:set>
                                      <p:cBhvr>
                                        <p:cTn id="68" dur="1" fill="hold">
                                          <p:stCondLst>
                                            <p:cond delay="0"/>
                                          </p:stCondLst>
                                        </p:cTn>
                                        <p:tgtEl>
                                          <p:spTgt spid="21556"/>
                                        </p:tgtEl>
                                        <p:attrNameLst>
                                          <p:attrName>style.visibility</p:attrName>
                                        </p:attrNameLst>
                                      </p:cBhvr>
                                      <p:to>
                                        <p:strVal val="visible"/>
                                      </p:to>
                                    </p:set>
                                    <p:animEffect transition="in" filter="wipe(up)">
                                      <p:cBhvr>
                                        <p:cTn id="69" dur="500"/>
                                        <p:tgtEl>
                                          <p:spTgt spid="21556"/>
                                        </p:tgtEl>
                                      </p:cBhvr>
                                    </p:animEffect>
                                  </p:childTnLst>
                                </p:cTn>
                              </p:par>
                            </p:childTnLst>
                          </p:cTn>
                        </p:par>
                      </p:childTnLst>
                    </p:cTn>
                  </p:par>
                  <p:par>
                    <p:cTn id="70" fill="hold">
                      <p:stCondLst>
                        <p:cond delay="indefinite"/>
                      </p:stCondLst>
                      <p:childTnLst>
                        <p:par>
                          <p:cTn id="71" fill="hold">
                            <p:stCondLst>
                              <p:cond delay="0"/>
                            </p:stCondLst>
                            <p:childTnLst>
                              <p:par>
                                <p:cTn id="72" presetID="51" presetClass="entr" presetSubtype="0" fill="hold" grpId="0" nodeType="clickEffect">
                                  <p:stCondLst>
                                    <p:cond delay="0"/>
                                  </p:stCondLst>
                                  <p:childTnLst>
                                    <p:set>
                                      <p:cBhvr>
                                        <p:cTn id="73" dur="1" fill="hold">
                                          <p:stCondLst>
                                            <p:cond delay="0"/>
                                          </p:stCondLst>
                                        </p:cTn>
                                        <p:tgtEl>
                                          <p:spTgt spid="21544"/>
                                        </p:tgtEl>
                                        <p:attrNameLst>
                                          <p:attrName>style.visibility</p:attrName>
                                        </p:attrNameLst>
                                      </p:cBhvr>
                                      <p:to>
                                        <p:strVal val="visible"/>
                                      </p:to>
                                    </p:set>
                                    <p:animEffect transition="in" filter="fade">
                                      <p:cBhvr>
                                        <p:cTn id="74" dur="770" decel="100000"/>
                                        <p:tgtEl>
                                          <p:spTgt spid="21544"/>
                                        </p:tgtEl>
                                      </p:cBhvr>
                                    </p:animEffect>
                                    <p:animScale>
                                      <p:cBhvr>
                                        <p:cTn id="75" dur="770" decel="100000"/>
                                        <p:tgtEl>
                                          <p:spTgt spid="21544"/>
                                        </p:tgtEl>
                                      </p:cBhvr>
                                      <p:from x="10000" y="10000"/>
                                      <p:to x="200000" y="450000"/>
                                    </p:animScale>
                                    <p:animScale>
                                      <p:cBhvr>
                                        <p:cTn id="76" dur="1230" accel="100000" fill="hold">
                                          <p:stCondLst>
                                            <p:cond delay="770"/>
                                          </p:stCondLst>
                                        </p:cTn>
                                        <p:tgtEl>
                                          <p:spTgt spid="21544"/>
                                        </p:tgtEl>
                                      </p:cBhvr>
                                      <p:from x="200000" y="450000"/>
                                      <p:to x="100000" y="100000"/>
                                    </p:animScale>
                                    <p:set>
                                      <p:cBhvr>
                                        <p:cTn id="77" dur="770" fill="hold"/>
                                        <p:tgtEl>
                                          <p:spTgt spid="21544"/>
                                        </p:tgtEl>
                                        <p:attrNameLst>
                                          <p:attrName>ppt_x</p:attrName>
                                        </p:attrNameLst>
                                      </p:cBhvr>
                                      <p:to>
                                        <p:strVal val="(0.5)"/>
                                      </p:to>
                                    </p:set>
                                    <p:anim from="(0.5)" to="(#ppt_x)" calcmode="lin" valueType="num">
                                      <p:cBhvr>
                                        <p:cTn id="78" dur="1230" accel="100000" fill="hold">
                                          <p:stCondLst>
                                            <p:cond delay="770"/>
                                          </p:stCondLst>
                                        </p:cTn>
                                        <p:tgtEl>
                                          <p:spTgt spid="21544"/>
                                        </p:tgtEl>
                                        <p:attrNameLst>
                                          <p:attrName>ppt_x</p:attrName>
                                        </p:attrNameLst>
                                      </p:cBhvr>
                                    </p:anim>
                                    <p:set>
                                      <p:cBhvr>
                                        <p:cTn id="79" dur="770" fill="hold"/>
                                        <p:tgtEl>
                                          <p:spTgt spid="21544"/>
                                        </p:tgtEl>
                                        <p:attrNameLst>
                                          <p:attrName>ppt_y</p:attrName>
                                        </p:attrNameLst>
                                      </p:cBhvr>
                                      <p:to>
                                        <p:strVal val="(#ppt_y+0.4)"/>
                                      </p:to>
                                    </p:set>
                                    <p:anim from="(#ppt_y+0.4)" to="(#ppt_y)" calcmode="lin" valueType="num">
                                      <p:cBhvr>
                                        <p:cTn id="80" dur="1230" accel="100000" fill="hold">
                                          <p:stCondLst>
                                            <p:cond delay="770"/>
                                          </p:stCondLst>
                                        </p:cTn>
                                        <p:tgtEl>
                                          <p:spTgt spid="21544"/>
                                        </p:tgtEl>
                                        <p:attrNameLst>
                                          <p:attrName>ppt_y</p:attrName>
                                        </p:attrNameLst>
                                      </p:cBhvr>
                                    </p:anim>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nodeType="clickEffect">
                                  <p:stCondLst>
                                    <p:cond delay="0"/>
                                  </p:stCondLst>
                                  <p:iterate type="lt">
                                    <p:tmPct val="5000"/>
                                  </p:iterate>
                                  <p:childTnLst>
                                    <p:set>
                                      <p:cBhvr>
                                        <p:cTn id="84" dur="1" fill="hold">
                                          <p:stCondLst>
                                            <p:cond delay="0"/>
                                          </p:stCondLst>
                                        </p:cTn>
                                        <p:tgtEl>
                                          <p:spTgt spid="21509"/>
                                        </p:tgtEl>
                                        <p:attrNameLst>
                                          <p:attrName>style.visibility</p:attrName>
                                        </p:attrNameLst>
                                      </p:cBhvr>
                                      <p:to>
                                        <p:strVal val="visible"/>
                                      </p:to>
                                    </p:set>
                                    <p:anim calcmode="lin" valueType="num">
                                      <p:cBhvr>
                                        <p:cTn id="85" dur="1000" fill="hold"/>
                                        <p:tgtEl>
                                          <p:spTgt spid="21509"/>
                                        </p:tgtEl>
                                        <p:attrNameLst>
                                          <p:attrName>ppt_w</p:attrName>
                                        </p:attrNameLst>
                                      </p:cBhvr>
                                      <p:tavLst>
                                        <p:tav tm="0">
                                          <p:val>
                                            <p:fltVal val="0"/>
                                          </p:val>
                                        </p:tav>
                                        <p:tav tm="100000">
                                          <p:val>
                                            <p:strVal val="#ppt_w"/>
                                          </p:val>
                                        </p:tav>
                                      </p:tavLst>
                                    </p:anim>
                                    <p:anim calcmode="lin" valueType="num">
                                      <p:cBhvr>
                                        <p:cTn id="86" dur="1000" fill="hold"/>
                                        <p:tgtEl>
                                          <p:spTgt spid="21509"/>
                                        </p:tgtEl>
                                        <p:attrNameLst>
                                          <p:attrName>ppt_h</p:attrName>
                                        </p:attrNameLst>
                                      </p:cBhvr>
                                      <p:tavLst>
                                        <p:tav tm="0">
                                          <p:val>
                                            <p:fltVal val="0"/>
                                          </p:val>
                                        </p:tav>
                                        <p:tav tm="100000">
                                          <p:val>
                                            <p:strVal val="#ppt_h"/>
                                          </p:val>
                                        </p:tav>
                                      </p:tavLst>
                                    </p:anim>
                                    <p:anim calcmode="lin" valueType="num">
                                      <p:cBhvr>
                                        <p:cTn id="87" dur="1000" fill="hold"/>
                                        <p:tgtEl>
                                          <p:spTgt spid="21509"/>
                                        </p:tgtEl>
                                        <p:attrNameLst>
                                          <p:attrName>style.rotation</p:attrName>
                                        </p:attrNameLst>
                                      </p:cBhvr>
                                      <p:tavLst>
                                        <p:tav tm="0">
                                          <p:val>
                                            <p:fltVal val="90"/>
                                          </p:val>
                                        </p:tav>
                                        <p:tav tm="100000">
                                          <p:val>
                                            <p:fltVal val="0"/>
                                          </p:val>
                                        </p:tav>
                                      </p:tavLst>
                                    </p:anim>
                                    <p:animEffect transition="in" filter="fade">
                                      <p:cBhvr>
                                        <p:cTn id="88" dur="1000"/>
                                        <p:tgtEl>
                                          <p:spTgt spid="21509"/>
                                        </p:tgtEl>
                                      </p:cBhvr>
                                    </p:animEffect>
                                  </p:childTnLst>
                                </p:cTn>
                              </p:par>
                              <p:par>
                                <p:cTn id="89" presetID="31" presetClass="entr" presetSubtype="0" fill="hold" nodeType="withEffect">
                                  <p:stCondLst>
                                    <p:cond delay="0"/>
                                  </p:stCondLst>
                                  <p:iterate type="lt">
                                    <p:tmPct val="5000"/>
                                  </p:iterate>
                                  <p:childTnLst>
                                    <p:set>
                                      <p:cBhvr>
                                        <p:cTn id="90" dur="1" fill="hold">
                                          <p:stCondLst>
                                            <p:cond delay="0"/>
                                          </p:stCondLst>
                                        </p:cTn>
                                        <p:tgtEl>
                                          <p:spTgt spid="21510"/>
                                        </p:tgtEl>
                                        <p:attrNameLst>
                                          <p:attrName>style.visibility</p:attrName>
                                        </p:attrNameLst>
                                      </p:cBhvr>
                                      <p:to>
                                        <p:strVal val="visible"/>
                                      </p:to>
                                    </p:set>
                                    <p:anim calcmode="lin" valueType="num">
                                      <p:cBhvr>
                                        <p:cTn id="91" dur="1000" fill="hold"/>
                                        <p:tgtEl>
                                          <p:spTgt spid="21510"/>
                                        </p:tgtEl>
                                        <p:attrNameLst>
                                          <p:attrName>ppt_w</p:attrName>
                                        </p:attrNameLst>
                                      </p:cBhvr>
                                      <p:tavLst>
                                        <p:tav tm="0">
                                          <p:val>
                                            <p:fltVal val="0"/>
                                          </p:val>
                                        </p:tav>
                                        <p:tav tm="100000">
                                          <p:val>
                                            <p:strVal val="#ppt_w"/>
                                          </p:val>
                                        </p:tav>
                                      </p:tavLst>
                                    </p:anim>
                                    <p:anim calcmode="lin" valueType="num">
                                      <p:cBhvr>
                                        <p:cTn id="92" dur="1000" fill="hold"/>
                                        <p:tgtEl>
                                          <p:spTgt spid="21510"/>
                                        </p:tgtEl>
                                        <p:attrNameLst>
                                          <p:attrName>ppt_h</p:attrName>
                                        </p:attrNameLst>
                                      </p:cBhvr>
                                      <p:tavLst>
                                        <p:tav tm="0">
                                          <p:val>
                                            <p:fltVal val="0"/>
                                          </p:val>
                                        </p:tav>
                                        <p:tav tm="100000">
                                          <p:val>
                                            <p:strVal val="#ppt_h"/>
                                          </p:val>
                                        </p:tav>
                                      </p:tavLst>
                                    </p:anim>
                                    <p:anim calcmode="lin" valueType="num">
                                      <p:cBhvr>
                                        <p:cTn id="93" dur="1000" fill="hold"/>
                                        <p:tgtEl>
                                          <p:spTgt spid="21510"/>
                                        </p:tgtEl>
                                        <p:attrNameLst>
                                          <p:attrName>style.rotation</p:attrName>
                                        </p:attrNameLst>
                                      </p:cBhvr>
                                      <p:tavLst>
                                        <p:tav tm="0">
                                          <p:val>
                                            <p:fltVal val="90"/>
                                          </p:val>
                                        </p:tav>
                                        <p:tav tm="100000">
                                          <p:val>
                                            <p:fltVal val="0"/>
                                          </p:val>
                                        </p:tav>
                                      </p:tavLst>
                                    </p:anim>
                                    <p:animEffect transition="in" filter="fade">
                                      <p:cBhvr>
                                        <p:cTn id="94" dur="1000"/>
                                        <p:tgtEl>
                                          <p:spTgt spid="21510"/>
                                        </p:tgtEl>
                                      </p:cBhvr>
                                    </p:animEffect>
                                  </p:childTnLst>
                                </p:cTn>
                              </p:par>
                            </p:childTnLst>
                          </p:cTn>
                        </p:par>
                      </p:childTnLst>
                    </p:cTn>
                  </p:par>
                  <p:par>
                    <p:cTn id="95" fill="hold">
                      <p:stCondLst>
                        <p:cond delay="indefinite"/>
                      </p:stCondLst>
                      <p:childTnLst>
                        <p:par>
                          <p:cTn id="96" fill="hold">
                            <p:stCondLst>
                              <p:cond delay="0"/>
                            </p:stCondLst>
                            <p:childTnLst>
                              <p:par>
                                <p:cTn id="97" presetID="38" presetClass="entr" presetSubtype="0" accel="50000" fill="hold" grpId="0" nodeType="clickEffect">
                                  <p:stCondLst>
                                    <p:cond delay="0"/>
                                  </p:stCondLst>
                                  <p:iterate type="lt">
                                    <p:tmPct val="50000"/>
                                  </p:iterate>
                                  <p:childTnLst>
                                    <p:set>
                                      <p:cBhvr>
                                        <p:cTn id="98" dur="1" fill="hold">
                                          <p:stCondLst>
                                            <p:cond delay="0"/>
                                          </p:stCondLst>
                                        </p:cTn>
                                        <p:tgtEl>
                                          <p:spTgt spid="21515"/>
                                        </p:tgtEl>
                                        <p:attrNameLst>
                                          <p:attrName>style.visibility</p:attrName>
                                        </p:attrNameLst>
                                      </p:cBhvr>
                                      <p:to>
                                        <p:strVal val="visible"/>
                                      </p:to>
                                    </p:set>
                                    <p:set>
                                      <p:cBhvr>
                                        <p:cTn id="99" dur="455" fill="hold">
                                          <p:stCondLst>
                                            <p:cond delay="0"/>
                                          </p:stCondLst>
                                        </p:cTn>
                                        <p:tgtEl>
                                          <p:spTgt spid="21515"/>
                                        </p:tgtEl>
                                        <p:attrNameLst>
                                          <p:attrName>style.rotation</p:attrName>
                                        </p:attrNameLst>
                                      </p:cBhvr>
                                      <p:to>
                                        <p:strVal val="-45.0"/>
                                      </p:to>
                                    </p:set>
                                    <p:anim calcmode="lin" valueType="num">
                                      <p:cBhvr>
                                        <p:cTn id="100" dur="455" fill="hold">
                                          <p:stCondLst>
                                            <p:cond delay="455"/>
                                          </p:stCondLst>
                                        </p:cTn>
                                        <p:tgtEl>
                                          <p:spTgt spid="21515"/>
                                        </p:tgtEl>
                                        <p:attrNameLst>
                                          <p:attrName>style.rotation</p:attrName>
                                        </p:attrNameLst>
                                      </p:cBhvr>
                                      <p:tavLst>
                                        <p:tav tm="0">
                                          <p:val>
                                            <p:fltVal val="-45"/>
                                          </p:val>
                                        </p:tav>
                                        <p:tav tm="69900">
                                          <p:val>
                                            <p:fltVal val="45"/>
                                          </p:val>
                                        </p:tav>
                                        <p:tav tm="100000">
                                          <p:val>
                                            <p:fltVal val="0"/>
                                          </p:val>
                                        </p:tav>
                                      </p:tavLst>
                                    </p:anim>
                                    <p:anim calcmode="lin" valueType="num">
                                      <p:cBhvr>
                                        <p:cTn id="101" dur="455" fill="hold">
                                          <p:stCondLst>
                                            <p:cond delay="0"/>
                                          </p:stCondLst>
                                        </p:cTn>
                                        <p:tgtEl>
                                          <p:spTgt spid="21515"/>
                                        </p:tgtEl>
                                        <p:attrNameLst>
                                          <p:attrName>ppt_y</p:attrName>
                                        </p:attrNameLst>
                                      </p:cBhvr>
                                      <p:tavLst>
                                        <p:tav tm="0">
                                          <p:val>
                                            <p:strVal val="#ppt_y-1"/>
                                          </p:val>
                                        </p:tav>
                                        <p:tav tm="100000">
                                          <p:val>
                                            <p:strVal val="#ppt_y-(0.354*#ppt_w-0.172*#ppt_h)"/>
                                          </p:val>
                                        </p:tav>
                                      </p:tavLst>
                                    </p:anim>
                                    <p:anim calcmode="lin" valueType="num">
                                      <p:cBhvr>
                                        <p:cTn id="102" dur="156" decel="50000" autoRev="1" fill="hold">
                                          <p:stCondLst>
                                            <p:cond delay="455"/>
                                          </p:stCondLst>
                                        </p:cTn>
                                        <p:tgtEl>
                                          <p:spTgt spid="21515"/>
                                        </p:tgtEl>
                                        <p:attrNameLst>
                                          <p:attrName>ppt_y</p:attrName>
                                        </p:attrNameLst>
                                      </p:cBhvr>
                                      <p:tavLst>
                                        <p:tav tm="0">
                                          <p:val>
                                            <p:strVal val="#ppt_y-(0.354*#ppt_w-0.172*#ppt_h)"/>
                                          </p:val>
                                        </p:tav>
                                        <p:tav tm="100000">
                                          <p:val>
                                            <p:strVal val="#ppt_y-(0.354*#ppt_w-0.172*#ppt_h)-#ppt_h/2"/>
                                          </p:val>
                                        </p:tav>
                                      </p:tavLst>
                                    </p:anim>
                                    <p:anim calcmode="lin" valueType="num">
                                      <p:cBhvr>
                                        <p:cTn id="103" dur="136" fill="hold">
                                          <p:stCondLst>
                                            <p:cond delay="864"/>
                                          </p:stCondLst>
                                        </p:cTn>
                                        <p:tgtEl>
                                          <p:spTgt spid="21515"/>
                                        </p:tgtEl>
                                        <p:attrNameLst>
                                          <p:attrName>ppt_y</p:attrName>
                                        </p:attrNameLst>
                                      </p:cBhvr>
                                      <p:tavLst>
                                        <p:tav tm="0">
                                          <p:val>
                                            <p:strVal val="#ppt_y-(0.354*#ppt_w-0.172*#ppt_h)"/>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21552"/>
                                        </p:tgtEl>
                                        <p:attrNameLst>
                                          <p:attrName>style.visibility</p:attrName>
                                        </p:attrNameLst>
                                      </p:cBhvr>
                                      <p:to>
                                        <p:strVal val="visible"/>
                                      </p:to>
                                    </p:set>
                                    <p:set>
                                      <p:cBhvr>
                                        <p:cTn id="108" dur="455" fill="hold">
                                          <p:stCondLst>
                                            <p:cond delay="0"/>
                                          </p:stCondLst>
                                        </p:cTn>
                                        <p:tgtEl>
                                          <p:spTgt spid="21552"/>
                                        </p:tgtEl>
                                        <p:attrNameLst>
                                          <p:attrName>style.rotation</p:attrName>
                                        </p:attrNameLst>
                                      </p:cBhvr>
                                      <p:to>
                                        <p:strVal val="-45.0"/>
                                      </p:to>
                                    </p:set>
                                    <p:anim calcmode="lin" valueType="num">
                                      <p:cBhvr>
                                        <p:cTn id="109" dur="455" fill="hold">
                                          <p:stCondLst>
                                            <p:cond delay="455"/>
                                          </p:stCondLst>
                                        </p:cTn>
                                        <p:tgtEl>
                                          <p:spTgt spid="21552"/>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21552"/>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21552"/>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21552"/>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21530"/>
                                        </p:tgtEl>
                                        <p:attrNameLst>
                                          <p:attrName>style.visibility</p:attrName>
                                        </p:attrNameLst>
                                      </p:cBhvr>
                                      <p:to>
                                        <p:strVal val="visible"/>
                                      </p:to>
                                    </p:set>
                                    <p:animEffect transition="in" filter="wipe(down)">
                                      <p:cBhvr>
                                        <p:cTn id="117" dur="500"/>
                                        <p:tgtEl>
                                          <p:spTgt spid="21530"/>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21533"/>
                                        </p:tgtEl>
                                        <p:attrNameLst>
                                          <p:attrName>style.visibility</p:attrName>
                                        </p:attrNameLst>
                                      </p:cBhvr>
                                      <p:to>
                                        <p:strVal val="visible"/>
                                      </p:to>
                                    </p:set>
                                    <p:animEffect transition="in" filter="wipe(down)">
                                      <p:cBhvr>
                                        <p:cTn id="120" dur="500"/>
                                        <p:tgtEl>
                                          <p:spTgt spid="21533"/>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2" fill="hold" nodeType="clickEffect">
                                  <p:stCondLst>
                                    <p:cond delay="0"/>
                                  </p:stCondLst>
                                  <p:childTnLst>
                                    <p:set>
                                      <p:cBhvr>
                                        <p:cTn id="124" dur="1" fill="hold">
                                          <p:stCondLst>
                                            <p:cond delay="0"/>
                                          </p:stCondLst>
                                        </p:cTn>
                                        <p:tgtEl>
                                          <p:spTgt spid="21536"/>
                                        </p:tgtEl>
                                        <p:attrNameLst>
                                          <p:attrName>style.visibility</p:attrName>
                                        </p:attrNameLst>
                                      </p:cBhvr>
                                      <p:to>
                                        <p:strVal val="visible"/>
                                      </p:to>
                                    </p:set>
                                    <p:animEffect transition="in" filter="wipe(right)">
                                      <p:cBhvr>
                                        <p:cTn id="125" dur="500"/>
                                        <p:tgtEl>
                                          <p:spTgt spid="2153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21537"/>
                                        </p:tgtEl>
                                        <p:attrNameLst>
                                          <p:attrName>style.visibility</p:attrName>
                                        </p:attrNameLst>
                                      </p:cBhvr>
                                      <p:to>
                                        <p:strVal val="visible"/>
                                      </p:to>
                                    </p:set>
                                    <p:animEffect transition="in" filter="wipe(right)">
                                      <p:cBhvr>
                                        <p:cTn id="128" dur="500"/>
                                        <p:tgtEl>
                                          <p:spTgt spid="21537"/>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2" fill="hold" nodeType="clickEffect">
                                  <p:stCondLst>
                                    <p:cond delay="0"/>
                                  </p:stCondLst>
                                  <p:childTnLst>
                                    <p:set>
                                      <p:cBhvr>
                                        <p:cTn id="132" dur="1" fill="hold">
                                          <p:stCondLst>
                                            <p:cond delay="0"/>
                                          </p:stCondLst>
                                        </p:cTn>
                                        <p:tgtEl>
                                          <p:spTgt spid="21553"/>
                                        </p:tgtEl>
                                        <p:attrNameLst>
                                          <p:attrName>style.visibility</p:attrName>
                                        </p:attrNameLst>
                                      </p:cBhvr>
                                      <p:to>
                                        <p:strVal val="visible"/>
                                      </p:to>
                                    </p:set>
                                    <p:animEffect transition="in" filter="wipe(right)">
                                      <p:cBhvr>
                                        <p:cTn id="133" dur="500"/>
                                        <p:tgtEl>
                                          <p:spTgt spid="21553"/>
                                        </p:tgtEl>
                                      </p:cBhvr>
                                    </p:animEffect>
                                  </p:childTnLst>
                                </p:cTn>
                              </p:par>
                            </p:childTnLst>
                          </p:cTn>
                        </p:par>
                      </p:childTnLst>
                    </p:cTn>
                  </p:par>
                  <p:par>
                    <p:cTn id="134" fill="hold">
                      <p:stCondLst>
                        <p:cond delay="indefinite"/>
                      </p:stCondLst>
                      <p:childTnLst>
                        <p:par>
                          <p:cTn id="135" fill="hold">
                            <p:stCondLst>
                              <p:cond delay="0"/>
                            </p:stCondLst>
                            <p:childTnLst>
                              <p:par>
                                <p:cTn id="136" presetID="38" presetClass="entr" presetSubtype="0" accel="50000" fill="hold" grpId="0" nodeType="clickEffect">
                                  <p:stCondLst>
                                    <p:cond delay="0"/>
                                  </p:stCondLst>
                                  <p:iterate type="lt">
                                    <p:tmPct val="50000"/>
                                  </p:iterate>
                                  <p:childTnLst>
                                    <p:set>
                                      <p:cBhvr>
                                        <p:cTn id="137" dur="1" fill="hold">
                                          <p:stCondLst>
                                            <p:cond delay="0"/>
                                          </p:stCondLst>
                                        </p:cTn>
                                        <p:tgtEl>
                                          <p:spTgt spid="21554"/>
                                        </p:tgtEl>
                                        <p:attrNameLst>
                                          <p:attrName>style.visibility</p:attrName>
                                        </p:attrNameLst>
                                      </p:cBhvr>
                                      <p:to>
                                        <p:strVal val="visible"/>
                                      </p:to>
                                    </p:set>
                                    <p:set>
                                      <p:cBhvr>
                                        <p:cTn id="138" dur="455" fill="hold">
                                          <p:stCondLst>
                                            <p:cond delay="0"/>
                                          </p:stCondLst>
                                        </p:cTn>
                                        <p:tgtEl>
                                          <p:spTgt spid="21554"/>
                                        </p:tgtEl>
                                        <p:attrNameLst>
                                          <p:attrName>style.rotation</p:attrName>
                                        </p:attrNameLst>
                                      </p:cBhvr>
                                      <p:to>
                                        <p:strVal val="-45.0"/>
                                      </p:to>
                                    </p:set>
                                    <p:anim calcmode="lin" valueType="num">
                                      <p:cBhvr>
                                        <p:cTn id="139" dur="455" fill="hold">
                                          <p:stCondLst>
                                            <p:cond delay="455"/>
                                          </p:stCondLst>
                                        </p:cTn>
                                        <p:tgtEl>
                                          <p:spTgt spid="21554"/>
                                        </p:tgtEl>
                                        <p:attrNameLst>
                                          <p:attrName>style.rotation</p:attrName>
                                        </p:attrNameLst>
                                      </p:cBhvr>
                                      <p:tavLst>
                                        <p:tav tm="0">
                                          <p:val>
                                            <p:fltVal val="-45"/>
                                          </p:val>
                                        </p:tav>
                                        <p:tav tm="69900">
                                          <p:val>
                                            <p:fltVal val="45"/>
                                          </p:val>
                                        </p:tav>
                                        <p:tav tm="100000">
                                          <p:val>
                                            <p:fltVal val="0"/>
                                          </p:val>
                                        </p:tav>
                                      </p:tavLst>
                                    </p:anim>
                                    <p:anim calcmode="lin" valueType="num">
                                      <p:cBhvr>
                                        <p:cTn id="140" dur="455" fill="hold">
                                          <p:stCondLst>
                                            <p:cond delay="0"/>
                                          </p:stCondLst>
                                        </p:cTn>
                                        <p:tgtEl>
                                          <p:spTgt spid="21554"/>
                                        </p:tgtEl>
                                        <p:attrNameLst>
                                          <p:attrName>ppt_y</p:attrName>
                                        </p:attrNameLst>
                                      </p:cBhvr>
                                      <p:tavLst>
                                        <p:tav tm="0">
                                          <p:val>
                                            <p:strVal val="#ppt_y-1"/>
                                          </p:val>
                                        </p:tav>
                                        <p:tav tm="100000">
                                          <p:val>
                                            <p:strVal val="#ppt_y-(0.354*#ppt_w-0.172*#ppt_h)"/>
                                          </p:val>
                                        </p:tav>
                                      </p:tavLst>
                                    </p:anim>
                                    <p:anim calcmode="lin" valueType="num">
                                      <p:cBhvr>
                                        <p:cTn id="141" dur="156" decel="50000" autoRev="1" fill="hold">
                                          <p:stCondLst>
                                            <p:cond delay="455"/>
                                          </p:stCondLst>
                                        </p:cTn>
                                        <p:tgtEl>
                                          <p:spTgt spid="21554"/>
                                        </p:tgtEl>
                                        <p:attrNameLst>
                                          <p:attrName>ppt_y</p:attrName>
                                        </p:attrNameLst>
                                      </p:cBhvr>
                                      <p:tavLst>
                                        <p:tav tm="0">
                                          <p:val>
                                            <p:strVal val="#ppt_y-(0.354*#ppt_w-0.172*#ppt_h)"/>
                                          </p:val>
                                        </p:tav>
                                        <p:tav tm="100000">
                                          <p:val>
                                            <p:strVal val="#ppt_y-(0.354*#ppt_w-0.172*#ppt_h)-#ppt_h/2"/>
                                          </p:val>
                                        </p:tav>
                                      </p:tavLst>
                                    </p:anim>
                                    <p:anim calcmode="lin" valueType="num">
                                      <p:cBhvr>
                                        <p:cTn id="142" dur="136" fill="hold">
                                          <p:stCondLst>
                                            <p:cond delay="864"/>
                                          </p:stCondLst>
                                        </p:cTn>
                                        <p:tgtEl>
                                          <p:spTgt spid="21554"/>
                                        </p:tgtEl>
                                        <p:attrNameLst>
                                          <p:attrName>ppt_y</p:attrName>
                                        </p:attrNameLst>
                                      </p:cBhvr>
                                      <p:tavLst>
                                        <p:tav tm="0">
                                          <p:val>
                                            <p:strVal val="#ppt_y-(0.354*#ppt_w-0.172*#ppt_h)"/>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2" presetClass="entr" presetSubtype="1" fill="hold" nodeType="clickEffect">
                                  <p:stCondLst>
                                    <p:cond delay="0"/>
                                  </p:stCondLst>
                                  <p:childTnLst>
                                    <p:set>
                                      <p:cBhvr>
                                        <p:cTn id="146" dur="1" fill="hold">
                                          <p:stCondLst>
                                            <p:cond delay="0"/>
                                          </p:stCondLst>
                                        </p:cTn>
                                        <p:tgtEl>
                                          <p:spTgt spid="21559"/>
                                        </p:tgtEl>
                                        <p:attrNameLst>
                                          <p:attrName>style.visibility</p:attrName>
                                        </p:attrNameLst>
                                      </p:cBhvr>
                                      <p:to>
                                        <p:strVal val="visible"/>
                                      </p:to>
                                    </p:set>
                                    <p:animEffect transition="in" filter="wipe(up)">
                                      <p:cBhvr>
                                        <p:cTn id="147" dur="500"/>
                                        <p:tgtEl>
                                          <p:spTgt spid="21559"/>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2" fill="hold" nodeType="clickEffect">
                                  <p:stCondLst>
                                    <p:cond delay="0"/>
                                  </p:stCondLst>
                                  <p:childTnLst>
                                    <p:set>
                                      <p:cBhvr>
                                        <p:cTn id="151" dur="1" fill="hold">
                                          <p:stCondLst>
                                            <p:cond delay="0"/>
                                          </p:stCondLst>
                                        </p:cTn>
                                        <p:tgtEl>
                                          <p:spTgt spid="44"/>
                                        </p:tgtEl>
                                        <p:attrNameLst>
                                          <p:attrName>style.visibility</p:attrName>
                                        </p:attrNameLst>
                                      </p:cBhvr>
                                      <p:to>
                                        <p:strVal val="visible"/>
                                      </p:to>
                                    </p:set>
                                    <p:animEffect transition="in" filter="wipe(right)">
                                      <p:cBhvr>
                                        <p:cTn id="152" dur="500"/>
                                        <p:tgtEl>
                                          <p:spTgt spid="44"/>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1" fill="hold"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wipe(up)">
                                      <p:cBhvr>
                                        <p:cTn id="157" dur="500"/>
                                        <p:tgtEl>
                                          <p:spTgt spid="46"/>
                                        </p:tgtEl>
                                      </p:cBhvr>
                                    </p:animEffect>
                                  </p:childTnLst>
                                </p:cTn>
                              </p:par>
                            </p:childTnLst>
                          </p:cTn>
                        </p:par>
                      </p:childTnLst>
                    </p:cTn>
                  </p:par>
                  <p:par>
                    <p:cTn id="158" fill="hold">
                      <p:stCondLst>
                        <p:cond delay="indefinite"/>
                      </p:stCondLst>
                      <p:childTnLst>
                        <p:par>
                          <p:cTn id="159" fill="hold">
                            <p:stCondLst>
                              <p:cond delay="0"/>
                            </p:stCondLst>
                            <p:childTnLst>
                              <p:par>
                                <p:cTn id="160" presetID="38" presetClass="entr" presetSubtype="0" accel="50000" fill="hold" grpId="0" nodeType="clickEffect">
                                  <p:stCondLst>
                                    <p:cond delay="0"/>
                                  </p:stCondLst>
                                  <p:iterate type="lt">
                                    <p:tmPct val="50000"/>
                                  </p:iterate>
                                  <p:childTnLst>
                                    <p:set>
                                      <p:cBhvr>
                                        <p:cTn id="161" dur="1" fill="hold">
                                          <p:stCondLst>
                                            <p:cond delay="0"/>
                                          </p:stCondLst>
                                        </p:cTn>
                                        <p:tgtEl>
                                          <p:spTgt spid="47"/>
                                        </p:tgtEl>
                                        <p:attrNameLst>
                                          <p:attrName>style.visibility</p:attrName>
                                        </p:attrNameLst>
                                      </p:cBhvr>
                                      <p:to>
                                        <p:strVal val="visible"/>
                                      </p:to>
                                    </p:set>
                                    <p:set>
                                      <p:cBhvr>
                                        <p:cTn id="162" dur="455" fill="hold">
                                          <p:stCondLst>
                                            <p:cond delay="0"/>
                                          </p:stCondLst>
                                        </p:cTn>
                                        <p:tgtEl>
                                          <p:spTgt spid="47"/>
                                        </p:tgtEl>
                                        <p:attrNameLst>
                                          <p:attrName>style.rotation</p:attrName>
                                        </p:attrNameLst>
                                      </p:cBhvr>
                                      <p:to>
                                        <p:strVal val="-45.0"/>
                                      </p:to>
                                    </p:set>
                                    <p:anim calcmode="lin" valueType="num">
                                      <p:cBhvr>
                                        <p:cTn id="163" dur="455" fill="hold">
                                          <p:stCondLst>
                                            <p:cond delay="455"/>
                                          </p:stCondLst>
                                        </p:cTn>
                                        <p:tgtEl>
                                          <p:spTgt spid="47"/>
                                        </p:tgtEl>
                                        <p:attrNameLst>
                                          <p:attrName>style.rotation</p:attrName>
                                        </p:attrNameLst>
                                      </p:cBhvr>
                                      <p:tavLst>
                                        <p:tav tm="0">
                                          <p:val>
                                            <p:fltVal val="-45"/>
                                          </p:val>
                                        </p:tav>
                                        <p:tav tm="69900">
                                          <p:val>
                                            <p:fltVal val="45"/>
                                          </p:val>
                                        </p:tav>
                                        <p:tav tm="100000">
                                          <p:val>
                                            <p:fltVal val="0"/>
                                          </p:val>
                                        </p:tav>
                                      </p:tavLst>
                                    </p:anim>
                                    <p:anim calcmode="lin" valueType="num">
                                      <p:cBhvr>
                                        <p:cTn id="164" dur="455" fill="hold">
                                          <p:stCondLst>
                                            <p:cond delay="0"/>
                                          </p:stCondLst>
                                        </p:cTn>
                                        <p:tgtEl>
                                          <p:spTgt spid="47"/>
                                        </p:tgtEl>
                                        <p:attrNameLst>
                                          <p:attrName>ppt_y</p:attrName>
                                        </p:attrNameLst>
                                      </p:cBhvr>
                                      <p:tavLst>
                                        <p:tav tm="0">
                                          <p:val>
                                            <p:strVal val="#ppt_y-1"/>
                                          </p:val>
                                        </p:tav>
                                        <p:tav tm="100000">
                                          <p:val>
                                            <p:strVal val="#ppt_y-(0.354*#ppt_w-0.172*#ppt_h)"/>
                                          </p:val>
                                        </p:tav>
                                      </p:tavLst>
                                    </p:anim>
                                    <p:anim calcmode="lin" valueType="num">
                                      <p:cBhvr>
                                        <p:cTn id="165" dur="156" decel="50000" autoRev="1" fill="hold">
                                          <p:stCondLst>
                                            <p:cond delay="455"/>
                                          </p:stCondLst>
                                        </p:cTn>
                                        <p:tgtEl>
                                          <p:spTgt spid="47"/>
                                        </p:tgtEl>
                                        <p:attrNameLst>
                                          <p:attrName>ppt_y</p:attrName>
                                        </p:attrNameLst>
                                      </p:cBhvr>
                                      <p:tavLst>
                                        <p:tav tm="0">
                                          <p:val>
                                            <p:strVal val="#ppt_y-(0.354*#ppt_w-0.172*#ppt_h)"/>
                                          </p:val>
                                        </p:tav>
                                        <p:tav tm="100000">
                                          <p:val>
                                            <p:strVal val="#ppt_y-(0.354*#ppt_w-0.172*#ppt_h)-#ppt_h/2"/>
                                          </p:val>
                                        </p:tav>
                                      </p:tavLst>
                                    </p:anim>
                                    <p:anim calcmode="lin" valueType="num">
                                      <p:cBhvr>
                                        <p:cTn id="166" dur="136" fill="hold">
                                          <p:stCondLst>
                                            <p:cond delay="864"/>
                                          </p:stCondLst>
                                        </p:cTn>
                                        <p:tgtEl>
                                          <p:spTgt spid="47"/>
                                        </p:tgtEl>
                                        <p:attrNameLst>
                                          <p:attrName>ppt_y</p:attrName>
                                        </p:attrNameLst>
                                      </p:cBhvr>
                                      <p:tavLst>
                                        <p:tav tm="0">
                                          <p:val>
                                            <p:strVal val="#ppt_y-(0.354*#ppt_w-0.172*#ppt_h)"/>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2" presetClass="entr" presetSubtype="2" fill="hold" nodeType="clickEffect">
                                  <p:stCondLst>
                                    <p:cond delay="0"/>
                                  </p:stCondLst>
                                  <p:childTnLst>
                                    <p:set>
                                      <p:cBhvr>
                                        <p:cTn id="170" dur="1" fill="hold">
                                          <p:stCondLst>
                                            <p:cond delay="0"/>
                                          </p:stCondLst>
                                        </p:cTn>
                                        <p:tgtEl>
                                          <p:spTgt spid="48"/>
                                        </p:tgtEl>
                                        <p:attrNameLst>
                                          <p:attrName>style.visibility</p:attrName>
                                        </p:attrNameLst>
                                      </p:cBhvr>
                                      <p:to>
                                        <p:strVal val="visible"/>
                                      </p:to>
                                    </p:set>
                                    <p:animEffect transition="in" filter="wipe(right)">
                                      <p:cBhvr>
                                        <p:cTn id="171" dur="500"/>
                                        <p:tgtEl>
                                          <p:spTgt spid="48"/>
                                        </p:tgtEl>
                                      </p:cBhvr>
                                    </p:animEffect>
                                  </p:childTnLst>
                                </p:cTn>
                              </p:par>
                            </p:childTnLst>
                          </p:cTn>
                        </p:par>
                      </p:childTnLst>
                    </p:cTn>
                  </p:par>
                  <p:par>
                    <p:cTn id="172" fill="hold">
                      <p:stCondLst>
                        <p:cond delay="indefinite"/>
                      </p:stCondLst>
                      <p:childTnLst>
                        <p:par>
                          <p:cTn id="173" fill="hold">
                            <p:stCondLst>
                              <p:cond delay="0"/>
                            </p:stCondLst>
                            <p:childTnLst>
                              <p:par>
                                <p:cTn id="174" presetID="22" presetClass="entr" presetSubtype="1" fill="hold" nodeType="click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wipe(up)">
                                      <p:cBhvr>
                                        <p:cTn id="176" dur="500"/>
                                        <p:tgtEl>
                                          <p:spTgt spid="49"/>
                                        </p:tgtEl>
                                      </p:cBhvr>
                                    </p:animEffect>
                                  </p:childTnLst>
                                </p:cTn>
                              </p:par>
                            </p:childTnLst>
                          </p:cTn>
                        </p:par>
                      </p:childTnLst>
                    </p:cTn>
                  </p:par>
                  <p:par>
                    <p:cTn id="177" fill="hold">
                      <p:stCondLst>
                        <p:cond delay="indefinite"/>
                      </p:stCondLst>
                      <p:childTnLst>
                        <p:par>
                          <p:cTn id="178" fill="hold">
                            <p:stCondLst>
                              <p:cond delay="0"/>
                            </p:stCondLst>
                            <p:childTnLst>
                              <p:par>
                                <p:cTn id="179" presetID="38" presetClass="entr" presetSubtype="0" accel="50000" fill="hold" grpId="0" nodeType="clickEffect">
                                  <p:stCondLst>
                                    <p:cond delay="0"/>
                                  </p:stCondLst>
                                  <p:iterate type="lt">
                                    <p:tmPct val="50000"/>
                                  </p:iterate>
                                  <p:childTnLst>
                                    <p:set>
                                      <p:cBhvr>
                                        <p:cTn id="180" dur="1" fill="hold">
                                          <p:stCondLst>
                                            <p:cond delay="0"/>
                                          </p:stCondLst>
                                        </p:cTn>
                                        <p:tgtEl>
                                          <p:spTgt spid="50"/>
                                        </p:tgtEl>
                                        <p:attrNameLst>
                                          <p:attrName>style.visibility</p:attrName>
                                        </p:attrNameLst>
                                      </p:cBhvr>
                                      <p:to>
                                        <p:strVal val="visible"/>
                                      </p:to>
                                    </p:set>
                                    <p:set>
                                      <p:cBhvr>
                                        <p:cTn id="181" dur="455" fill="hold">
                                          <p:stCondLst>
                                            <p:cond delay="0"/>
                                          </p:stCondLst>
                                        </p:cTn>
                                        <p:tgtEl>
                                          <p:spTgt spid="50"/>
                                        </p:tgtEl>
                                        <p:attrNameLst>
                                          <p:attrName>style.rotation</p:attrName>
                                        </p:attrNameLst>
                                      </p:cBhvr>
                                      <p:to>
                                        <p:strVal val="-45.0"/>
                                      </p:to>
                                    </p:set>
                                    <p:anim calcmode="lin" valueType="num">
                                      <p:cBhvr>
                                        <p:cTn id="182"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83"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84"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5"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P spid="21515" grpId="0"/>
      <p:bldP spid="21517" grpId="0"/>
      <p:bldP spid="21522" grpId="0"/>
      <p:bldP spid="21529" grpId="0"/>
      <p:bldP spid="21533" grpId="0"/>
      <p:bldP spid="21537" grpId="0"/>
      <p:bldP spid="21544" grpId="0"/>
      <p:bldP spid="21552" grpId="0"/>
      <p:bldP spid="21554" grpId="0"/>
      <p:bldP spid="47" grpId="0"/>
      <p:bldP spid="5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Faktory měnového kurzu </a:t>
            </a:r>
            <a:br>
              <a:rPr lang="cs-CZ" altLang="cs-CZ" sz="3600" b="1" dirty="0"/>
            </a:br>
            <a:r>
              <a:rPr lang="cs-CZ" altLang="cs-CZ" sz="3600" b="1" dirty="0"/>
              <a:t>v krátkém období</a:t>
            </a:r>
            <a:endParaRPr lang="cs-CZ" sz="3600" b="1" dirty="0"/>
          </a:p>
        </p:txBody>
      </p:sp>
      <p:sp>
        <p:nvSpPr>
          <p:cNvPr id="98" name="Google Shape;98;p14"/>
          <p:cNvSpPr txBox="1">
            <a:spLocks noGrp="1"/>
          </p:cNvSpPr>
          <p:nvPr>
            <p:ph type="body" idx="1"/>
          </p:nvPr>
        </p:nvSpPr>
        <p:spPr>
          <a:xfrm>
            <a:off x="212651" y="1841326"/>
            <a:ext cx="8644269" cy="4300682"/>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Změny úrokových sazeb; </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Změny míry inflace; </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růstu nabídky peněz; </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míry růstu reálného produktu;</a:t>
            </a:r>
          </a:p>
          <a:p>
            <a:pPr marL="342900" lvl="0" algn="just" fontAlgn="base">
              <a:spcBef>
                <a:spcPct val="20000"/>
              </a:spcBef>
              <a:spcAft>
                <a:spcPct val="0"/>
              </a:spcAft>
              <a:buClrTx/>
              <a:buSzPct val="80000"/>
              <a:buFont typeface="Arial" panose="020B0604020202020204" pitchFamily="34" charset="0"/>
              <a:buChar char="•"/>
              <a:defRPr/>
            </a:pPr>
            <a:r>
              <a:rPr lang="cs-CZ" altLang="cs-CZ" sz="4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Vývoj HDP, ekonomický růst.</a:t>
            </a:r>
            <a:endPar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03531749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804610"/>
          </a:xfrm>
        </p:spPr>
        <p:txBody>
          <a:bodyPr>
            <a:noAutofit/>
          </a:bodyPr>
          <a:lstStyle/>
          <a:p>
            <a:r>
              <a:rPr lang="cs-CZ" altLang="cs-CZ" sz="2800" b="1" dirty="0"/>
              <a:t>Faktory měnového kurzu v dlouhém období</a:t>
            </a:r>
            <a:endParaRPr lang="cs-CZ" sz="2800" b="1" dirty="0"/>
          </a:p>
        </p:txBody>
      </p:sp>
      <p:sp>
        <p:nvSpPr>
          <p:cNvPr id="98" name="Google Shape;98;p14"/>
          <p:cNvSpPr txBox="1">
            <a:spLocks noGrp="1"/>
          </p:cNvSpPr>
          <p:nvPr>
            <p:ph type="body" idx="1"/>
          </p:nvPr>
        </p:nvSpPr>
        <p:spPr>
          <a:xfrm>
            <a:off x="212651" y="1277655"/>
            <a:ext cx="8680827" cy="4972833"/>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Období delší než 10–20 let: už můžeme zanedbat vliv různých aktuálních zpráv, změn úrokových sazeb a dalších jevů s krátkodobou působností: </a:t>
            </a:r>
          </a:p>
          <a:p>
            <a:pPr lvl="0" indent="-457200" fontAlgn="base">
              <a:spcBef>
                <a:spcPct val="20000"/>
              </a:spcBef>
              <a:spcAft>
                <a:spcPct val="0"/>
              </a:spcAft>
              <a:buClrTx/>
              <a:buSzPct val="80000"/>
              <a:buFont typeface="Wingdings" panose="05000000000000000000" pitchFamily="2" charset="2"/>
              <a:buChar char="Ø"/>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měnové kurzy ovlivněny především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rozdílným ekonomickým vývojem země:</a:t>
            </a: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zejména vývojem cen a mezinárodního obchodu – popsáno v </a:t>
            </a: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modelu TEORIE PARITY KUPNÍ SÍLY (teorie PKS). </a:t>
            </a:r>
          </a:p>
          <a:p>
            <a:pPr lvl="0" indent="-457200" fontAlgn="base">
              <a:spcBef>
                <a:spcPct val="20000"/>
              </a:spcBef>
              <a:spcAft>
                <a:spcPct val="0"/>
              </a:spcAft>
              <a:buClrTx/>
              <a:buSzPct val="80000"/>
              <a:buFont typeface="Wingdings" panose="05000000000000000000" pitchFamily="2" charset="2"/>
              <a:buChar char="Ø"/>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Jednoduchost tohoto modelu =&gt; platný pouze v dlouhém období a zejména pro měnové kurzy mezi dvěma podobně vyspělými zeměmi. </a:t>
            </a:r>
          </a:p>
          <a:p>
            <a:pPr lvl="0" indent="-457200" fontAlgn="base">
              <a:spcBef>
                <a:spcPct val="20000"/>
              </a:spcBef>
              <a:spcAft>
                <a:spcPct val="0"/>
              </a:spcAft>
              <a:buClrTx/>
              <a:buSzPct val="80000"/>
              <a:buFont typeface="Wingdings" panose="05000000000000000000" pitchFamily="2" charset="2"/>
              <a:buChar char="Ø"/>
              <a:defRPr/>
            </a:pPr>
            <a:endPar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q"/>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Ekonomové zformulovali dvě základní verze tohoto modelu. </a:t>
            </a:r>
          </a:p>
          <a:p>
            <a:pPr marL="514350" lvl="0" indent="-514350" fontAlgn="base">
              <a:spcBef>
                <a:spcPct val="20000"/>
              </a:spcBef>
              <a:spcAft>
                <a:spcPct val="0"/>
              </a:spcAft>
              <a:buClrTx/>
              <a:buSzPct val="80000"/>
              <a:buFont typeface="+mj-lt"/>
              <a:buAutoNum type="arabicPeriod"/>
              <a:defRPr/>
            </a:pPr>
            <a:r>
              <a:rPr lang="cs-CZ" altLang="cs-CZ" sz="19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Absolutní verze teorie PKS</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nominální měnový kurz by měl odpovídat poměru domácí a zahraniční cenové hladiny. </a:t>
            </a:r>
          </a:p>
          <a:p>
            <a:pPr marL="514350" lvl="0" indent="-514350" fontAlgn="base">
              <a:spcBef>
                <a:spcPct val="20000"/>
              </a:spcBef>
              <a:spcAft>
                <a:spcPct val="0"/>
              </a:spcAft>
              <a:buClrTx/>
              <a:buSzPct val="80000"/>
              <a:buFont typeface="Wingdings" panose="05000000000000000000" pitchFamily="2" charset="2"/>
              <a:buChar char="§"/>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vychází ze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zákona jedné ceny, netýká se ovšem cen jednotlivého zboží, ale cenových hladin: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800" b="1" i="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Existuje-li na dvou trzích stejné zboží, které se prodává ze odlišné ceny, bude docházet k arbitráži a ceny na těchto trzích se vyrovnají. </a:t>
            </a: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Arbitráž = nákup zboží na levnějším trhu a jeho následný prodej na dražším trhu.</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Poroste poptávka na levnějším trhu a cena vzroste, současně roste nabídka a klesá cena na dražším trhu. </a:t>
            </a: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Nakonec –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na obou trzích stejné, nebo se budou lišit jen o výši nákladů na přepravu z jednoho trhu na druhý. </a:t>
            </a:r>
          </a:p>
          <a:p>
            <a:pPr marL="342900" lvl="0" fontAlgn="base">
              <a:spcBef>
                <a:spcPct val="20000"/>
              </a:spcBef>
              <a:spcAft>
                <a:spcPct val="0"/>
              </a:spcAft>
              <a:buClrTx/>
              <a:buSzPct val="80000"/>
              <a:buFont typeface="Arial" panose="020B0604020202020204" pitchFamily="34" charset="0"/>
              <a:buChar char="•"/>
              <a:defRPr/>
            </a:pPr>
            <a:endParaRPr lang="cs-CZ" altLang="cs-CZ" sz="1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277655"/>
            <a:ext cx="8818615" cy="4864353"/>
          </a:xfrm>
          <a:prstGeom prst="rect">
            <a:avLst/>
          </a:prstGeom>
          <a:noFill/>
          <a:ln>
            <a:noFill/>
          </a:ln>
        </p:spPr>
        <p:txBody>
          <a:bodyPr spcFirstLastPara="1" wrap="square" lIns="91425" tIns="45700" rIns="91425" bIns="45700" anchor="t" anchorCtr="0">
            <a:normAutofit/>
          </a:bodyPr>
          <a:lstStyle/>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Dále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PKS vychází z předpokladu, že všechny ceny se přizpůsobují inflaci,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tedy ceny všech statků rostou stejnou mírou. Úroveň nominálního měnového kurzu lze podle této teorie zapsat </a:t>
            </a:r>
          </a:p>
          <a:p>
            <a:pPr marL="342900" lvl="0"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5" name="Nadpis 1">
            <a:extLst>
              <a:ext uri="{FF2B5EF4-FFF2-40B4-BE49-F238E27FC236}">
                <a16:creationId xmlns:a16="http://schemas.microsoft.com/office/drawing/2014/main" id="{0A4E1599-3073-11E8-93C9-CA3BAFB58414}"/>
              </a:ext>
            </a:extLst>
          </p:cNvPr>
          <p:cNvSpPr>
            <a:spLocks noGrp="1"/>
          </p:cNvSpPr>
          <p:nvPr>
            <p:ph type="title"/>
          </p:nvPr>
        </p:nvSpPr>
        <p:spPr>
          <a:xfrm>
            <a:off x="457200" y="473045"/>
            <a:ext cx="8229600" cy="804610"/>
          </a:xfrm>
        </p:spPr>
        <p:txBody>
          <a:bodyPr>
            <a:noAutofit/>
          </a:bodyPr>
          <a:lstStyle/>
          <a:p>
            <a:r>
              <a:rPr lang="cs-CZ" altLang="cs-CZ" sz="2800" b="1" dirty="0"/>
              <a:t>Faktory měnového kurzu v dlouhém období</a:t>
            </a:r>
            <a:endParaRPr lang="cs-CZ" sz="2800" b="1" dirty="0"/>
          </a:p>
        </p:txBody>
      </p:sp>
      <p:pic>
        <p:nvPicPr>
          <p:cNvPr id="7" name="Picture 6">
            <a:extLst>
              <a:ext uri="{FF2B5EF4-FFF2-40B4-BE49-F238E27FC236}">
                <a16:creationId xmlns:a16="http://schemas.microsoft.com/office/drawing/2014/main" id="{520D121C-5067-ED5C-3661-C902BED6B80B}"/>
              </a:ext>
            </a:extLst>
          </p:cNvPr>
          <p:cNvPicPr>
            <a:picLocks noChangeAspect="1"/>
          </p:cNvPicPr>
          <p:nvPr/>
        </p:nvPicPr>
        <p:blipFill>
          <a:blip r:embed="rId3"/>
          <a:stretch>
            <a:fillRect/>
          </a:stretch>
        </p:blipFill>
        <p:spPr>
          <a:xfrm>
            <a:off x="1728187" y="2579784"/>
            <a:ext cx="1055863" cy="959357"/>
          </a:xfrm>
          <a:prstGeom prst="rect">
            <a:avLst/>
          </a:prstGeom>
        </p:spPr>
      </p:pic>
      <p:pic>
        <p:nvPicPr>
          <p:cNvPr id="9" name="Picture 8">
            <a:extLst>
              <a:ext uri="{FF2B5EF4-FFF2-40B4-BE49-F238E27FC236}">
                <a16:creationId xmlns:a16="http://schemas.microsoft.com/office/drawing/2014/main" id="{E1D04A62-FA59-A103-E28F-7224C33C220C}"/>
              </a:ext>
            </a:extLst>
          </p:cNvPr>
          <p:cNvPicPr>
            <a:picLocks noChangeAspect="1"/>
          </p:cNvPicPr>
          <p:nvPr/>
        </p:nvPicPr>
        <p:blipFill>
          <a:blip r:embed="rId4"/>
          <a:stretch>
            <a:fillRect/>
          </a:stretch>
        </p:blipFill>
        <p:spPr>
          <a:xfrm>
            <a:off x="4045908" y="2579784"/>
            <a:ext cx="4747364" cy="1303403"/>
          </a:xfrm>
          <a:prstGeom prst="rect">
            <a:avLst/>
          </a:prstGeom>
        </p:spPr>
      </p:pic>
      <p:sp>
        <p:nvSpPr>
          <p:cNvPr id="11" name="TextBox 10">
            <a:extLst>
              <a:ext uri="{FF2B5EF4-FFF2-40B4-BE49-F238E27FC236}">
                <a16:creationId xmlns:a16="http://schemas.microsoft.com/office/drawing/2014/main" id="{75A52FAB-4815-46D5-8D94-AFFC3E3BB4E6}"/>
              </a:ext>
            </a:extLst>
          </p:cNvPr>
          <p:cNvSpPr txBox="1"/>
          <p:nvPr/>
        </p:nvSpPr>
        <p:spPr>
          <a:xfrm>
            <a:off x="350729" y="3908238"/>
            <a:ext cx="8680537" cy="2246769"/>
          </a:xfrm>
          <a:prstGeom prst="rect">
            <a:avLst/>
          </a:prstGeom>
          <a:noFill/>
        </p:spPr>
        <p:txBody>
          <a:bodyPr wrap="square">
            <a:spAutoFit/>
          </a:bodyPr>
          <a:lstStyle/>
          <a:p>
            <a:pPr marL="285750" indent="-285750" algn="just">
              <a:buFont typeface="Wingdings" panose="05000000000000000000" pitchFamily="2" charset="2"/>
              <a:buChar char="v"/>
            </a:pPr>
            <a:r>
              <a:rPr lang="cs-CZ" sz="2000" b="1" dirty="0">
                <a:solidFill>
                  <a:srgbClr val="FF0000"/>
                </a:solidFill>
              </a:rPr>
              <a:t>Jestliže arbitráž zajišťuje platnost zákona jedné ceny, pak jednotka domácí měny určité země má stejnou kupní sílu doma i v zahraničí. </a:t>
            </a:r>
          </a:p>
          <a:p>
            <a:pPr marL="285750" indent="-285750" algn="just">
              <a:buFont typeface="Wingdings" panose="05000000000000000000" pitchFamily="2" charset="2"/>
              <a:buChar char="Ø"/>
            </a:pPr>
            <a:r>
              <a:rPr lang="cs-CZ" sz="2000" dirty="0"/>
              <a:t>Za jednotku měny nakoupím stejné množství statků kdekoli na světě. </a:t>
            </a:r>
          </a:p>
          <a:p>
            <a:pPr marL="285750" indent="-285750" algn="just">
              <a:buFont typeface="Wingdings" panose="05000000000000000000" pitchFamily="2" charset="2"/>
              <a:buChar char="§"/>
            </a:pPr>
            <a:r>
              <a:rPr lang="cs-CZ" sz="2000" dirty="0"/>
              <a:t>Teorie PKS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sz="2000" dirty="0"/>
              <a:t>kontroverzní: </a:t>
            </a:r>
            <a:r>
              <a:rPr lang="cs-CZ" sz="2000" b="1" dirty="0"/>
              <a:t>nominální kurzy se od PKS na dlouhou dobu výrazně odchylují. </a:t>
            </a:r>
          </a:p>
          <a:p>
            <a:pPr marL="285750" indent="-285750" algn="just">
              <a:buFont typeface="Wingdings" panose="05000000000000000000" pitchFamily="2" charset="2"/>
              <a:buChar char="§"/>
            </a:pPr>
            <a:r>
              <a:rPr lang="cs-CZ" sz="2000" b="1" dirty="0"/>
              <a:t>Velký problém teorie PKS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sz="2000" b="1" dirty="0"/>
              <a:t> existence neobchodovatelných statků, </a:t>
            </a:r>
            <a:r>
              <a:rPr lang="cs-CZ" sz="2000" dirty="0"/>
              <a:t>u nichž </a:t>
            </a:r>
            <a:r>
              <a:rPr lang="cs-CZ" sz="2000" b="1" dirty="0"/>
              <a:t>není možné provádět arbitráž </a:t>
            </a:r>
            <a:r>
              <a:rPr lang="cs-CZ" sz="2000" dirty="0"/>
              <a:t>a zajistit tak </a:t>
            </a:r>
            <a:r>
              <a:rPr lang="cs-CZ" sz="2000" b="1" dirty="0"/>
              <a:t>rovnovážnou cenu.</a:t>
            </a:r>
          </a:p>
        </p:txBody>
      </p:sp>
    </p:spTree>
    <p:extLst>
      <p:ext uri="{BB962C8B-B14F-4D97-AF65-F5344CB8AC3E}">
        <p14:creationId xmlns:p14="http://schemas.microsoft.com/office/powerpoint/2010/main" val="23933196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277655"/>
            <a:ext cx="8818615" cy="4864353"/>
          </a:xfrm>
          <a:prstGeom prst="rect">
            <a:avLst/>
          </a:prstGeom>
          <a:noFill/>
          <a:ln>
            <a:noFill/>
          </a:ln>
        </p:spPr>
        <p:txBody>
          <a:bodyPr spcFirstLastPara="1" wrap="square" lIns="91425" tIns="45700" rIns="91425" bIns="45700" anchor="t" anchorCtr="0">
            <a:normAutofit fontScale="92500"/>
          </a:bodyPr>
          <a:lstStyle/>
          <a:p>
            <a:pPr lvl="0" indent="-457200" fontAlgn="base">
              <a:spcBef>
                <a:spcPct val="20000"/>
              </a:spcBef>
              <a:spcAft>
                <a:spcPct val="0"/>
              </a:spcAft>
              <a:buClrTx/>
              <a:buSzPct val="80000"/>
              <a:buFont typeface="+mj-lt"/>
              <a:buAutoNum type="arabicPeriod" startAt="2"/>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Relativní verze teorie PKS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nesleduje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hodnotu nominálního kurzu,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ale pouze její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změnu za určité období.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Nesnaží se vysvětlit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výši měnového kurzu</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ale pouze jak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by se měl měnový kurz změnit: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procentní změna nominálního kurzu (procentní znehodnocení domácí měny) určena rozdílem měr inflace v obou zemích za určité období:</a:t>
            </a:r>
          </a:p>
          <a:p>
            <a:pPr marL="0" lvl="0" indent="0" algn="ctr" fontAlgn="base">
              <a:spcBef>
                <a:spcPct val="20000"/>
              </a:spcBef>
              <a:spcAft>
                <a:spcPct val="0"/>
              </a:spcAft>
              <a:buClrTx/>
              <a:buSzPct val="80000"/>
              <a:buNone/>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Δ</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 = </a:t>
            </a:r>
            <a:r>
              <a:rPr lang="el-GR"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 – π*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kde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el-GR"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π*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procentní míra inflace v obou ekonomikách. </a:t>
            </a:r>
          </a:p>
          <a:p>
            <a:pPr lvl="0" indent="-457200" fontAlgn="base">
              <a:spcBef>
                <a:spcPct val="20000"/>
              </a:spcBef>
              <a:spcAft>
                <a:spcPct val="0"/>
              </a:spcAft>
              <a:buClrTx/>
              <a:buSzPct val="80000"/>
              <a:buFont typeface="Wingdings" panose="05000000000000000000" pitchFamily="2" charset="2"/>
              <a:buChar char="ü"/>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Měna země s relativně vyšší inflací se v čase znehodnocuje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vzorec. </a:t>
            </a:r>
          </a:p>
          <a:p>
            <a:pPr lvl="0" indent="-457200"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měnového kurzu – způsobena změnou cenových hladin.</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5" name="Nadpis 1">
            <a:extLst>
              <a:ext uri="{FF2B5EF4-FFF2-40B4-BE49-F238E27FC236}">
                <a16:creationId xmlns:a16="http://schemas.microsoft.com/office/drawing/2014/main" id="{0A4E1599-3073-11E8-93C9-CA3BAFB58414}"/>
              </a:ext>
            </a:extLst>
          </p:cNvPr>
          <p:cNvSpPr>
            <a:spLocks noGrp="1"/>
          </p:cNvSpPr>
          <p:nvPr>
            <p:ph type="title"/>
          </p:nvPr>
        </p:nvSpPr>
        <p:spPr>
          <a:xfrm>
            <a:off x="457200" y="473045"/>
            <a:ext cx="8229600" cy="804610"/>
          </a:xfrm>
        </p:spPr>
        <p:txBody>
          <a:bodyPr>
            <a:noAutofit/>
          </a:bodyPr>
          <a:lstStyle/>
          <a:p>
            <a:r>
              <a:rPr lang="cs-CZ" altLang="cs-CZ" sz="2800" b="1" dirty="0"/>
              <a:t>Faktory měnového kurzu v dlouhém období</a:t>
            </a:r>
            <a:endParaRPr lang="cs-CZ" sz="2800" b="1" dirty="0"/>
          </a:p>
        </p:txBody>
      </p:sp>
    </p:spTree>
    <p:extLst>
      <p:ext uri="{BB962C8B-B14F-4D97-AF65-F5344CB8AC3E}">
        <p14:creationId xmlns:p14="http://schemas.microsoft.com/office/powerpoint/2010/main" val="18694633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algn="just"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hodnota nominální kurzu (měnové parity) je dána centrální bankou, která musí provádět oficiální intervence k jeho udržení. Při změně pak hovoříme o devalvaci, resp. revalvaci</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a:p>
            <a:pPr algn="just"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nominální kurz se pohybuje bez devizových intervencí centrální banky na základě střetávání nabídky a poptávky</a:t>
            </a:r>
          </a:p>
          <a:p>
            <a:pPr algn="just"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Čistý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bez jakýkoliv zásahů centrální banky</a:t>
            </a:r>
          </a:p>
          <a:p>
            <a:pPr algn="just"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řízený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centrální banka příležitostně intervenuje v případě přílišně rozkolísaného  kurzu nebo dostává-li se měna pod tlak měnových spekulantů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15/29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2400" b="1" dirty="0"/>
              <a:t>Režimy měnového kurzu – výhody a nevýhody</a:t>
            </a:r>
            <a:endParaRPr lang="cs-CZ" sz="2400" b="1" dirty="0"/>
          </a:p>
        </p:txBody>
      </p:sp>
      <p:sp>
        <p:nvSpPr>
          <p:cNvPr id="98" name="Google Shape;98;p14"/>
          <p:cNvSpPr txBox="1">
            <a:spLocks noGrp="1"/>
          </p:cNvSpPr>
          <p:nvPr>
            <p:ph type="body" idx="1"/>
          </p:nvPr>
        </p:nvSpPr>
        <p:spPr>
          <a:xfrm>
            <a:off x="212651" y="1616045"/>
            <a:ext cx="8831141" cy="4525963"/>
          </a:xfrm>
          <a:prstGeom prst="rect">
            <a:avLst/>
          </a:prstGeom>
          <a:noFill/>
          <a:ln>
            <a:noFill/>
          </a:ln>
        </p:spPr>
        <p:txBody>
          <a:bodyPr spcFirstLastPara="1" wrap="square" lIns="91425" tIns="45700" rIns="91425" bIns="45700" anchor="t" anchorCtr="0">
            <a:normAutofit fontScale="85000" lnSpcReduction="20000"/>
          </a:bodyPr>
          <a:lstStyle/>
          <a:p>
            <a:pPr marL="0" indent="0" algn="just"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Snižuje rizika spojená s mezinárodním obchodem (nižší výkyvy)</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Podpora mezinárodní kooperace (společná opatření u fixovaných měn)</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Vyžaduje disciplinovanou hospodářskou politiku, což často problém (krátkodobé vs. dlouhodobé cíle nebo politické faktory)</a:t>
            </a:r>
          </a:p>
          <a:p>
            <a:pPr marL="0" indent="0" algn="just"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Monetární politika a fiskální mohou být nezávislé bez ohledu na vývoj mezinárodních trhů</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Centrální banky nemusí disponovat tak velkými devizovými rezervami</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Možné rychlé přizpůsobení ekonomiky v případě externích šoků</a:t>
            </a:r>
          </a:p>
          <a:p>
            <a:pPr marL="0" indent="0" algn="just" eaLnBrk="1" hangingPunct="1">
              <a:spcBef>
                <a:spcPts val="1200"/>
              </a:spcBef>
              <a:buClr>
                <a:srgbClr val="C00000"/>
              </a:buClr>
              <a:buFont typeface="Wingdings" panose="05000000000000000000" pitchFamily="2" charset="2"/>
              <a:buChar char="§"/>
            </a:pPr>
            <a:r>
              <a:rPr lang="cs-CZ" altLang="cs-CZ" sz="2400" b="1" dirty="0">
                <a:latin typeface="Calibri" panose="020F0502020204030204" pitchFamily="34" charset="0"/>
                <a:ea typeface="Consolas" panose="020B0609020204030204" pitchFamily="49" charset="0"/>
                <a:cs typeface="Calibri" panose="020F0502020204030204" pitchFamily="34" charset="0"/>
              </a:rPr>
              <a:t>Nižší riziko podhodnocení či nadhodnocení domácí 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908120" y="240586"/>
            <a:ext cx="4948799"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383587"/>
            <a:ext cx="8644269" cy="4956828"/>
          </a:xfrm>
          <a:prstGeom prst="rect">
            <a:avLst/>
          </a:prstGeom>
          <a:noFill/>
          <a:ln>
            <a:noFill/>
          </a:ln>
        </p:spPr>
        <p:txBody>
          <a:bodyPr spcFirstLastPara="1" wrap="square" lIns="91425" tIns="45700" rIns="91425" bIns="45700" anchor="t" anchorCtr="0">
            <a:normAutofit fontScale="70000" lnSpcReduction="20000"/>
          </a:bodyPr>
          <a:lstStyle/>
          <a:p>
            <a:pPr indent="-457200" algn="just">
              <a:spcBef>
                <a:spcPts val="1200"/>
              </a:spcBef>
              <a:buClr>
                <a:srgbClr val="C00000"/>
              </a:buClr>
            </a:pPr>
            <a:r>
              <a:rPr lang="cs-CZ" b="1" dirty="0"/>
              <a:t>Vzájemný obchod</a:t>
            </a:r>
            <a:r>
              <a:rPr lang="cs-CZ" dirty="0"/>
              <a:t> – vyměňujeme něco, čeho máme nadbytek, za něco, co nemáme nebo to neumíme vyrobit; případně bychom to vyrobili, ale s vysokými náklady; proces typický pro lidstvo od jeho samotného počátku.</a:t>
            </a:r>
          </a:p>
          <a:p>
            <a:pPr marL="0" indent="0" eaLnBrk="1" hangingPunct="1">
              <a:spcBef>
                <a:spcPts val="1200"/>
              </a:spcBef>
              <a:buClr>
                <a:srgbClr val="C00000"/>
              </a:buClr>
              <a:buFont typeface="Arial" panose="020B0604020202020204" pitchFamily="34" charset="0"/>
              <a:buNone/>
            </a:pPr>
            <a:r>
              <a:rPr lang="cs-CZ" b="1" dirty="0">
                <a:solidFill>
                  <a:srgbClr val="FF0000"/>
                </a:solidFill>
              </a:rPr>
              <a:t>Příčiny existence mezinárodního obchodu</a:t>
            </a:r>
          </a:p>
          <a:p>
            <a:pPr indent="-457200">
              <a:spcBef>
                <a:spcPts val="1200"/>
              </a:spcBef>
              <a:buClr>
                <a:srgbClr val="C00000"/>
              </a:buClr>
              <a:buFont typeface="Wingdings" panose="05000000000000000000" pitchFamily="2" charset="2"/>
              <a:buChar char="v"/>
            </a:pPr>
            <a:r>
              <a:rPr lang="cs-CZ" b="1" dirty="0">
                <a:highlight>
                  <a:srgbClr val="FFFF00"/>
                </a:highlight>
              </a:rPr>
              <a:t>VLIVY NA STRANĚ NABÍDKY</a:t>
            </a:r>
          </a:p>
          <a:p>
            <a:pPr indent="-457200" algn="just" eaLnBrk="1" hangingPunct="1">
              <a:spcBef>
                <a:spcPts val="1200"/>
              </a:spcBef>
              <a:buClr>
                <a:srgbClr val="C00000"/>
              </a:buClr>
              <a:buFont typeface="Wingdings" panose="05000000000000000000" pitchFamily="2" charset="2"/>
              <a:buChar char="ü"/>
            </a:pPr>
            <a:r>
              <a:rPr lang="cs-CZ" b="1" dirty="0"/>
              <a:t>Rozdíly ve vybavenosti jednotlivých zemí výrobními faktory – nerostné surovinové zdroje, půda, práce, a kapitál, technologie …;</a:t>
            </a:r>
          </a:p>
          <a:p>
            <a:pPr indent="-457200" eaLnBrk="1" hangingPunct="1">
              <a:spcBef>
                <a:spcPts val="1200"/>
              </a:spcBef>
              <a:buClr>
                <a:srgbClr val="C00000"/>
              </a:buClr>
              <a:buFont typeface="Wingdings" panose="05000000000000000000" pitchFamily="2" charset="2"/>
              <a:buChar char="ü"/>
            </a:pPr>
            <a:r>
              <a:rPr lang="cs-CZ" b="1" dirty="0"/>
              <a:t>Klimatické podmínky;</a:t>
            </a:r>
          </a:p>
          <a:p>
            <a:pPr indent="-457200" eaLnBrk="1" hangingPunct="1">
              <a:spcBef>
                <a:spcPts val="1200"/>
              </a:spcBef>
              <a:buClr>
                <a:srgbClr val="C00000"/>
              </a:buClr>
              <a:buFont typeface="Wingdings" panose="05000000000000000000" pitchFamily="2" charset="2"/>
              <a:buChar char="ü"/>
            </a:pPr>
            <a:r>
              <a:rPr lang="cs-CZ" b="1" dirty="0"/>
              <a:t>Geografická poloha (přístup k moři), </a:t>
            </a:r>
          </a:p>
          <a:p>
            <a:pPr indent="-457200" eaLnBrk="1" hangingPunct="1">
              <a:spcBef>
                <a:spcPts val="1200"/>
              </a:spcBef>
              <a:buClr>
                <a:srgbClr val="C00000"/>
              </a:buClr>
              <a:buFont typeface="Wingdings" panose="05000000000000000000" pitchFamily="2" charset="2"/>
              <a:buChar char="ü"/>
            </a:pPr>
            <a:r>
              <a:rPr lang="cs-CZ" b="1" dirty="0"/>
              <a:t>Předpoklady pro zemědělskou produkci, další rozdílné podmínky pro výrobu statků.</a:t>
            </a:r>
          </a:p>
          <a:p>
            <a:pPr indent="-457200" eaLnBrk="1" hangingPunct="1">
              <a:spcBef>
                <a:spcPts val="1200"/>
              </a:spcBef>
              <a:buClr>
                <a:srgbClr val="C00000"/>
              </a:buClr>
              <a:buFont typeface="Wingdings" panose="05000000000000000000" pitchFamily="2" charset="2"/>
              <a:buChar char="ü"/>
            </a:pPr>
            <a:r>
              <a:rPr lang="pl-PL" b="1" dirty="0"/>
              <a:t>Úspory z rozsahu (z velkovýroby).</a:t>
            </a:r>
            <a:endParaRPr lang="cs-CZ" b="1" dirty="0"/>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Mezinárodní obchod</a:t>
            </a:r>
            <a:endParaRPr lang="cs-CZ" sz="3600" b="1" dirty="0"/>
          </a:p>
        </p:txBody>
      </p:sp>
      <p:sp>
        <p:nvSpPr>
          <p:cNvPr id="98" name="Google Shape;98;p14"/>
          <p:cNvSpPr txBox="1">
            <a:spLocks noGrp="1"/>
          </p:cNvSpPr>
          <p:nvPr>
            <p:ph type="body" idx="1"/>
          </p:nvPr>
        </p:nvSpPr>
        <p:spPr>
          <a:xfrm>
            <a:off x="212651" y="1616045"/>
            <a:ext cx="8781037" cy="4724370"/>
          </a:xfrm>
          <a:prstGeom prst="rect">
            <a:avLst/>
          </a:prstGeom>
          <a:noFill/>
          <a:ln>
            <a:noFill/>
          </a:ln>
        </p:spPr>
        <p:txBody>
          <a:bodyPr spcFirstLastPara="1" wrap="square" lIns="91425" tIns="45700" rIns="91425" bIns="45700" anchor="t" anchorCtr="0">
            <a:normAutofit/>
          </a:bodyPr>
          <a:lstStyle/>
          <a:p>
            <a:pPr marL="342900">
              <a:spcBef>
                <a:spcPts val="1200"/>
              </a:spcBef>
              <a:buClr>
                <a:srgbClr val="C00000"/>
              </a:buClr>
              <a:buFont typeface="Wingdings" panose="05000000000000000000" pitchFamily="2" charset="2"/>
              <a:buChar char="v"/>
            </a:pPr>
            <a:r>
              <a:rPr lang="cs-CZ" sz="2400" b="1" dirty="0">
                <a:highlight>
                  <a:srgbClr val="FFFF00"/>
                </a:highlight>
              </a:rPr>
              <a:t>VLIVY NA STRANĚ POPTÁVKY</a:t>
            </a:r>
          </a:p>
          <a:p>
            <a:pPr marL="342900">
              <a:spcBef>
                <a:spcPts val="1200"/>
              </a:spcBef>
              <a:buClr>
                <a:srgbClr val="C00000"/>
              </a:buClr>
              <a:buFont typeface="Wingdings" panose="05000000000000000000" pitchFamily="2" charset="2"/>
              <a:buChar char="ü"/>
            </a:pPr>
            <a:r>
              <a:rPr lang="cs-CZ" sz="2400" b="1" dirty="0">
                <a:highlight>
                  <a:srgbClr val="FFFF00"/>
                </a:highlight>
              </a:rPr>
              <a:t>rozdílné preference spotřebitelů </a:t>
            </a:r>
          </a:p>
          <a:p>
            <a:pPr marL="342900" eaLnBrk="1" hangingPunct="1">
              <a:spcBef>
                <a:spcPts val="1200"/>
              </a:spcBef>
              <a:buClr>
                <a:srgbClr val="C00000"/>
              </a:buClr>
              <a:buFont typeface="Wingdings" panose="05000000000000000000" pitchFamily="2" charset="2"/>
              <a:buChar char="q"/>
            </a:pPr>
            <a:endParaRPr lang="cs-CZ" sz="2400" dirty="0"/>
          </a:p>
          <a:p>
            <a:pPr marL="342900" eaLnBrk="1" hangingPunct="1">
              <a:spcBef>
                <a:spcPts val="1200"/>
              </a:spcBef>
              <a:buClr>
                <a:srgbClr val="C00000"/>
              </a:buClr>
              <a:buFont typeface="Wingdings" panose="05000000000000000000" pitchFamily="2" charset="2"/>
              <a:buChar char="q"/>
            </a:pPr>
            <a:r>
              <a:rPr lang="cs-CZ" sz="2400" dirty="0"/>
              <a:t>Snaha osvětlit příčiny a důsledky mezinárodního obchodu: </a:t>
            </a:r>
            <a:r>
              <a:rPr lang="cs-CZ" sz="2400" b="1" dirty="0"/>
              <a:t>dvě základní teorie</a:t>
            </a:r>
            <a:r>
              <a:rPr lang="cs-CZ" sz="2400" dirty="0"/>
              <a:t>: </a:t>
            </a:r>
          </a:p>
          <a:p>
            <a:pPr indent="-457200">
              <a:spcBef>
                <a:spcPts val="1200"/>
              </a:spcBef>
              <a:buClr>
                <a:srgbClr val="C00000"/>
              </a:buClr>
              <a:buFont typeface="+mj-lt"/>
              <a:buAutoNum type="arabicPeriod"/>
            </a:pPr>
            <a:r>
              <a:rPr lang="cs-CZ" sz="2400" b="1" dirty="0">
                <a:solidFill>
                  <a:srgbClr val="FF0000"/>
                </a:solidFill>
              </a:rPr>
              <a:t>TEORIE ABSOLUTNÍCH VÝHOD;</a:t>
            </a:r>
          </a:p>
          <a:p>
            <a:pPr indent="-457200">
              <a:spcBef>
                <a:spcPts val="1200"/>
              </a:spcBef>
              <a:buClr>
                <a:srgbClr val="C00000"/>
              </a:buClr>
              <a:buFont typeface="+mj-lt"/>
              <a:buAutoNum type="arabicPeriod"/>
            </a:pPr>
            <a:r>
              <a:rPr lang="cs-CZ" sz="2400" b="1" dirty="0">
                <a:solidFill>
                  <a:srgbClr val="FF0000"/>
                </a:solidFill>
              </a:rPr>
              <a:t>TEORIE KOMPARATIVNÍCH VÝHOD.</a:t>
            </a:r>
          </a:p>
          <a:p>
            <a:pPr marL="0" indent="0">
              <a:spcBef>
                <a:spcPts val="1200"/>
              </a:spcBef>
              <a:buClr>
                <a:srgbClr val="C00000"/>
              </a:buClr>
              <a:buNone/>
            </a:pPr>
            <a:endParaRPr lang="cs-CZ" sz="2400" b="1" dirty="0">
              <a:highlight>
                <a:srgbClr val="FFFF00"/>
              </a:highlight>
            </a:endParaRP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Základní východiska</a:t>
            </a:r>
            <a:endParaRPr lang="cs-CZ" sz="3600" b="1" dirty="0"/>
          </a:p>
        </p:txBody>
      </p:sp>
      <p:sp>
        <p:nvSpPr>
          <p:cNvPr id="98" name="Google Shape;98;p14"/>
          <p:cNvSpPr txBox="1">
            <a:spLocks noGrp="1"/>
          </p:cNvSpPr>
          <p:nvPr>
            <p:ph type="body" idx="1"/>
          </p:nvPr>
        </p:nvSpPr>
        <p:spPr>
          <a:xfrm>
            <a:off x="212651" y="1315233"/>
            <a:ext cx="8739325" cy="4826775"/>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dané ekonomiky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obchoduje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měně;</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Zahraniční obchod, cestovní ruch... – nutné disponovat zahraniční měnou =&gt; existuje poptávka, nabídka měny;</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jednom okamžiku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trh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tvořen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dvěma dílčími trhy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trhem zahraniční měny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trhem domácí měny.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Nákup cizí měny = prodej domácí měny: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Poptávající poptávají cizí měnu a nabízejí za ni domácí měnu.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Zahraniční subjekty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(turisté, obchodníci, investoři, instituce,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nabízejí zahraniční měnu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zájem o domácí zboží.</a:t>
            </a:r>
          </a:p>
          <a:p>
            <a:pPr lvl="0" indent="-457200" fontAlgn="base">
              <a:spcBef>
                <a:spcPct val="20000"/>
              </a:spcBef>
              <a:spcAft>
                <a:spcPct val="0"/>
              </a:spcAft>
              <a:buClrTx/>
              <a:buSzPct val="80000"/>
              <a:buFont typeface="Wingdings" panose="05000000000000000000" pitchFamily="2" charset="2"/>
              <a:buChar char="v"/>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typy měnových trhů:</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valut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s papírovými bankovkami a mincemi; hlavně domácnosti; směnárny, případně banky;</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deviz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bezhotovostních forem peněz; banky a firmy.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a:bodyPr>
          <a:lstStyle/>
          <a:p>
            <a:pPr marL="342900">
              <a:spcBef>
                <a:spcPts val="1200"/>
              </a:spcBef>
              <a:buClr>
                <a:srgbClr val="C00000"/>
              </a:buClr>
            </a:pPr>
            <a:r>
              <a:rPr lang="cs-CZ" altLang="cs-CZ" sz="2000" dirty="0">
                <a:latin typeface="Calibri" panose="020F0502020204030204" pitchFamily="34" charset="0"/>
                <a:ea typeface="Consolas" panose="020B0609020204030204" pitchFamily="49" charset="0"/>
                <a:cs typeface="Calibri" panose="020F0502020204030204" pitchFamily="34" charset="0"/>
              </a:rPr>
              <a:t>Vysvětluje existenci mezinárodního obchodování. </a:t>
            </a:r>
          </a:p>
          <a:p>
            <a:pPr marL="0" indent="0" eaLnBrk="1" hangingPunct="1">
              <a:spcBef>
                <a:spcPts val="1200"/>
              </a:spcBef>
              <a:buClr>
                <a:srgbClr val="C00000"/>
              </a:buClr>
              <a:buFont typeface="Arial" panose="020B0604020202020204" pitchFamily="34" charset="0"/>
              <a:buNone/>
            </a:pPr>
            <a:r>
              <a:rPr lang="cs-CZ" altLang="cs-CZ" sz="2000" b="1" dirty="0">
                <a:latin typeface="Calibri" panose="020F0502020204030204" pitchFamily="34" charset="0"/>
                <a:ea typeface="Consolas" panose="020B0609020204030204" pitchFamily="49" charset="0"/>
                <a:cs typeface="Calibri" panose="020F0502020204030204" pitchFamily="34" charset="0"/>
              </a:rPr>
              <a:t>Absolutní výhodu země dosahuje, jestliže dokáže vyrábět dané zboží s absolutně nižšími náklady (neboli s vyšší produktivitou) než ostatní státy: </a:t>
            </a:r>
          </a:p>
          <a:p>
            <a:pPr marL="342900" algn="just" eaLnBrk="1" hangingPunct="1">
              <a:spcBef>
                <a:spcPts val="1200"/>
              </a:spcBef>
              <a:buClr>
                <a:srgbClr val="C00000"/>
              </a:buClr>
              <a:buFont typeface="Wingdings" panose="05000000000000000000" pitchFamily="2" charset="2"/>
              <a:buChar char="Ø"/>
            </a:pPr>
            <a:r>
              <a:rPr lang="cs-CZ" altLang="cs-CZ" sz="2000" b="1" dirty="0">
                <a:highlight>
                  <a:srgbClr val="FFFF00"/>
                </a:highlight>
                <a:latin typeface="Calibri" panose="020F0502020204030204" pitchFamily="34" charset="0"/>
                <a:ea typeface="Consolas" panose="020B0609020204030204" pitchFamily="49" charset="0"/>
                <a:cs typeface="Calibri" panose="020F0502020204030204" pitchFamily="34" charset="0"/>
              </a:rPr>
              <a:t>se stejným množstvím zdrojů dokáže vyrobit větší objem produkce než zahraniční konkurenti a může toto zboží prodávat za nižší cenu než ostatní země. </a:t>
            </a:r>
          </a:p>
          <a:p>
            <a:pPr marL="342900" algn="just" eaLnBrk="1" hangingPunct="1">
              <a:spcBef>
                <a:spcPts val="1200"/>
              </a:spcBef>
              <a:buClr>
                <a:srgbClr val="C00000"/>
              </a:buClr>
              <a:buFont typeface="Wingdings" panose="05000000000000000000" pitchFamily="2" charset="2"/>
              <a:buChar char="Ø"/>
            </a:pPr>
            <a:r>
              <a:rPr lang="cs-CZ" altLang="cs-CZ" sz="2000" dirty="0">
                <a:latin typeface="Calibri" panose="020F0502020204030204" pitchFamily="34" charset="0"/>
                <a:ea typeface="Consolas" panose="020B0609020204030204" pitchFamily="49" charset="0"/>
                <a:cs typeface="Calibri" panose="020F0502020204030204" pitchFamily="34" charset="0"/>
              </a:rPr>
              <a:t>Pro danou zemi je pak výhodné se </a:t>
            </a:r>
            <a:r>
              <a:rPr lang="cs-CZ" altLang="cs-CZ" sz="2000" b="1" dirty="0">
                <a:latin typeface="Calibri" panose="020F0502020204030204" pitchFamily="34" charset="0"/>
                <a:ea typeface="Consolas" panose="020B0609020204030204" pitchFamily="49" charset="0"/>
                <a:cs typeface="Calibri" panose="020F0502020204030204" pitchFamily="34" charset="0"/>
              </a:rPr>
              <a:t>na výrobu daného zboží specializovat </a:t>
            </a:r>
            <a:r>
              <a:rPr lang="cs-CZ" altLang="cs-CZ" sz="2000" dirty="0">
                <a:latin typeface="Calibri" panose="020F0502020204030204" pitchFamily="34" charset="0"/>
                <a:ea typeface="Consolas" panose="020B0609020204030204" pitchFamily="49" charset="0"/>
                <a:cs typeface="Calibri" panose="020F0502020204030204" pitchFamily="34" charset="0"/>
              </a:rPr>
              <a:t>a dodávat je nejen na domácí trh, ale přebytky vyvážet do zahraničí. </a:t>
            </a:r>
          </a:p>
          <a:p>
            <a:pPr marL="0" indent="0" algn="just" eaLnBrk="1" hangingPunct="1">
              <a:spcBef>
                <a:spcPts val="1200"/>
              </a:spcBef>
              <a:buClr>
                <a:srgbClr val="C00000"/>
              </a:buClr>
              <a:buFont typeface="Arial" panose="020B0604020202020204" pitchFamily="34" charset="0"/>
              <a:buNone/>
            </a:pPr>
            <a:r>
              <a:rPr lang="cs-CZ" altLang="cs-CZ" sz="2000" dirty="0">
                <a:latin typeface="Calibri" panose="020F0502020204030204" pitchFamily="34" charset="0"/>
                <a:ea typeface="Consolas" panose="020B0609020204030204" pitchFamily="49" charset="0"/>
                <a:cs typeface="Calibri" panose="020F0502020204030204" pitchFamily="34" charset="0"/>
              </a:rPr>
              <a:t>O absolutních výhodách z obchodu (nejen v mezinárodním měřítku) se zmiňuje už </a:t>
            </a:r>
            <a:r>
              <a:rPr lang="cs-CZ" altLang="cs-CZ" sz="2000" b="1" dirty="0">
                <a:latin typeface="Calibri" panose="020F0502020204030204" pitchFamily="34" charset="0"/>
                <a:ea typeface="Consolas" panose="020B0609020204030204" pitchFamily="49" charset="0"/>
                <a:cs typeface="Calibri" panose="020F0502020204030204" pitchFamily="34" charset="0"/>
              </a:rPr>
              <a:t>Adam Smith </a:t>
            </a:r>
            <a:r>
              <a:rPr lang="cs-CZ" altLang="cs-CZ" sz="2000" dirty="0">
                <a:latin typeface="Calibri" panose="020F0502020204030204" pitchFamily="34" charset="0"/>
                <a:ea typeface="Consolas" panose="020B0609020204030204" pitchFamily="49" charset="0"/>
                <a:cs typeface="Calibri" panose="020F0502020204030204" pitchFamily="34" charset="0"/>
              </a:rPr>
              <a:t>ve svém slavném díle </a:t>
            </a:r>
            <a:r>
              <a:rPr lang="cs-CZ" altLang="cs-CZ" sz="2000" b="1" i="1" dirty="0">
                <a:latin typeface="Calibri" panose="020F0502020204030204" pitchFamily="34" charset="0"/>
                <a:ea typeface="Consolas" panose="020B0609020204030204" pitchFamily="49" charset="0"/>
                <a:cs typeface="Calibri" panose="020F0502020204030204" pitchFamily="34" charset="0"/>
              </a:rPr>
              <a:t>Pojednání o podstatě a původu bohatství národů, </a:t>
            </a:r>
            <a:r>
              <a:rPr lang="cs-CZ" altLang="cs-CZ" sz="2000" dirty="0">
                <a:latin typeface="Calibri" panose="020F0502020204030204" pitchFamily="34" charset="0"/>
                <a:ea typeface="Consolas" panose="020B0609020204030204" pitchFamily="49" charset="0"/>
                <a:cs typeface="Calibri" panose="020F0502020204030204" pitchFamily="34" charset="0"/>
              </a:rPr>
              <a:t>1776: </a:t>
            </a:r>
            <a:r>
              <a:rPr lang="cs-CZ" altLang="cs-CZ" sz="2000" i="1" dirty="0">
                <a:solidFill>
                  <a:srgbClr val="FF0000"/>
                </a:solidFill>
                <a:latin typeface="Calibri" panose="020F0502020204030204" pitchFamily="34" charset="0"/>
                <a:ea typeface="Consolas" panose="020B0609020204030204" pitchFamily="49" charset="0"/>
                <a:cs typeface="Calibri" panose="020F0502020204030204" pitchFamily="34" charset="0"/>
              </a:rPr>
              <a:t>„Je praktickou zásadou každého prozíravého správce domácnosti nikdy se nepokoušet vyrábět doma statek, jehož domácí výroba stojí více než koupě.“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6" name="Picture 5">
            <a:extLst>
              <a:ext uri="{FF2B5EF4-FFF2-40B4-BE49-F238E27FC236}">
                <a16:creationId xmlns:a16="http://schemas.microsoft.com/office/drawing/2014/main" id="{58861930-FFDC-3FEE-4EF4-F2126C571AA3}"/>
              </a:ext>
            </a:extLst>
          </p:cNvPr>
          <p:cNvPicPr>
            <a:picLocks noChangeAspect="1"/>
          </p:cNvPicPr>
          <p:nvPr/>
        </p:nvPicPr>
        <p:blipFill>
          <a:blip r:embed="rId3"/>
          <a:stretch>
            <a:fillRect/>
          </a:stretch>
        </p:blipFill>
        <p:spPr>
          <a:xfrm>
            <a:off x="125260" y="1616045"/>
            <a:ext cx="8893479" cy="2474105"/>
          </a:xfrm>
          <a:prstGeom prst="rect">
            <a:avLst/>
          </a:prstGeom>
        </p:spPr>
      </p:pic>
      <p:sp>
        <p:nvSpPr>
          <p:cNvPr id="8" name="TextBox 7">
            <a:extLst>
              <a:ext uri="{FF2B5EF4-FFF2-40B4-BE49-F238E27FC236}">
                <a16:creationId xmlns:a16="http://schemas.microsoft.com/office/drawing/2014/main" id="{6F57AB45-BBC7-930F-DCDC-E5516FCDDF5F}"/>
              </a:ext>
            </a:extLst>
          </p:cNvPr>
          <p:cNvSpPr txBox="1"/>
          <p:nvPr/>
        </p:nvSpPr>
        <p:spPr>
          <a:xfrm>
            <a:off x="125260" y="4430452"/>
            <a:ext cx="8893479" cy="1569660"/>
          </a:xfrm>
          <a:prstGeom prst="rect">
            <a:avLst/>
          </a:prstGeom>
          <a:noFill/>
        </p:spPr>
        <p:txBody>
          <a:bodyPr wrap="square">
            <a:spAutoFit/>
          </a:bodyPr>
          <a:lstStyle/>
          <a:p>
            <a:r>
              <a:rPr lang="cs-CZ" sz="1600" dirty="0"/>
              <a:t>V tab. 14.1 jsou hodnoty vyšších produktivit zvýrazněny tučným písmem. </a:t>
            </a:r>
          </a:p>
          <a:p>
            <a:pPr algn="just"/>
            <a:r>
              <a:rPr lang="cs-CZ" sz="1600" b="1" dirty="0"/>
              <a:t>Čína</a:t>
            </a:r>
            <a:r>
              <a:rPr lang="cs-CZ" sz="1600" dirty="0"/>
              <a:t> má k dispozici celkem </a:t>
            </a:r>
            <a:r>
              <a:rPr lang="cs-CZ" sz="1600" b="1" dirty="0"/>
              <a:t>1 000 hodin práce</a:t>
            </a:r>
            <a:r>
              <a:rPr lang="cs-CZ" sz="1600" dirty="0"/>
              <a:t>. Z toho </a:t>
            </a:r>
            <a:r>
              <a:rPr lang="cs-CZ" sz="1600" b="1" dirty="0"/>
              <a:t>polovinu, </a:t>
            </a:r>
            <a:r>
              <a:rPr lang="cs-CZ" sz="1600" dirty="0"/>
              <a:t>tedy 500 hodin, využívá na výrobu textilu a druhých 500 hodin na výrobu počítačů. </a:t>
            </a:r>
          </a:p>
          <a:p>
            <a:endParaRPr lang="cs-CZ" sz="1600" dirty="0"/>
          </a:p>
          <a:p>
            <a:pPr algn="just"/>
            <a:r>
              <a:rPr lang="cs-CZ" sz="1600" b="1" dirty="0"/>
              <a:t>Japonsko</a:t>
            </a:r>
            <a:r>
              <a:rPr lang="cs-CZ" sz="1600" dirty="0"/>
              <a:t> má k dispozici </a:t>
            </a:r>
            <a:r>
              <a:rPr lang="cs-CZ" sz="1600" b="1" dirty="0"/>
              <a:t>400 hodin práce </a:t>
            </a:r>
            <a:r>
              <a:rPr lang="cs-CZ" sz="1600" dirty="0"/>
              <a:t>a </a:t>
            </a:r>
            <a:r>
              <a:rPr lang="cs-CZ" sz="1600" b="1" dirty="0"/>
              <a:t>polovinu</a:t>
            </a:r>
            <a:r>
              <a:rPr lang="cs-CZ" sz="1600" dirty="0"/>
              <a:t> z nich (tedy 200 hodin) věnuje na výrobu textilu a zbylých dvě stě hodin použije na výrobu počítačů. </a:t>
            </a:r>
          </a:p>
        </p:txBody>
      </p:sp>
    </p:spTree>
    <p:extLst>
      <p:ext uri="{BB962C8B-B14F-4D97-AF65-F5344CB8AC3E}">
        <p14:creationId xmlns:p14="http://schemas.microsoft.com/office/powerpoint/2010/main" val="209187528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693AF4EC-5CAC-1B94-8949-2CD1B1433E8E}"/>
              </a:ext>
            </a:extLst>
          </p:cNvPr>
          <p:cNvPicPr>
            <a:picLocks noChangeAspect="1"/>
          </p:cNvPicPr>
          <p:nvPr/>
        </p:nvPicPr>
        <p:blipFill>
          <a:blip r:embed="rId3"/>
          <a:stretch>
            <a:fillRect/>
          </a:stretch>
        </p:blipFill>
        <p:spPr>
          <a:xfrm>
            <a:off x="1" y="1502985"/>
            <a:ext cx="9144000" cy="2677359"/>
          </a:xfrm>
          <a:prstGeom prst="rect">
            <a:avLst/>
          </a:prstGeom>
        </p:spPr>
      </p:pic>
      <p:sp>
        <p:nvSpPr>
          <p:cNvPr id="7" name="TextBox 6">
            <a:extLst>
              <a:ext uri="{FF2B5EF4-FFF2-40B4-BE49-F238E27FC236}">
                <a16:creationId xmlns:a16="http://schemas.microsoft.com/office/drawing/2014/main" id="{01502AEE-DBAA-194E-E5D3-74839C61CCCD}"/>
              </a:ext>
            </a:extLst>
          </p:cNvPr>
          <p:cNvSpPr txBox="1"/>
          <p:nvPr/>
        </p:nvSpPr>
        <p:spPr>
          <a:xfrm>
            <a:off x="200416" y="4180344"/>
            <a:ext cx="8818323" cy="1754326"/>
          </a:xfrm>
          <a:prstGeom prst="rect">
            <a:avLst/>
          </a:prstGeom>
          <a:noFill/>
        </p:spPr>
        <p:txBody>
          <a:bodyPr wrap="square">
            <a:spAutoFit/>
          </a:bodyPr>
          <a:lstStyle/>
          <a:p>
            <a:pPr algn="just"/>
            <a:r>
              <a:rPr lang="cs-CZ" sz="1800" dirty="0"/>
              <a:t>Čína se vzhledem ke své </a:t>
            </a:r>
            <a:r>
              <a:rPr lang="cs-CZ" sz="1800" b="1" dirty="0">
                <a:highlight>
                  <a:srgbClr val="FFFF00"/>
                </a:highlight>
              </a:rPr>
              <a:t>absolutní výhodě </a:t>
            </a:r>
            <a:r>
              <a:rPr lang="cs-CZ" sz="1800" dirty="0"/>
              <a:t>bude specializovat </a:t>
            </a:r>
            <a:r>
              <a:rPr lang="cs-CZ" sz="1800" b="1" dirty="0"/>
              <a:t>na výrobu textilu a přestane produkovat počítače. </a:t>
            </a:r>
          </a:p>
          <a:p>
            <a:pPr marL="285750" indent="-285750" algn="just">
              <a:buFont typeface="Arial" panose="020B0604020202020204" pitchFamily="34" charset="0"/>
              <a:buChar char="•"/>
            </a:pPr>
            <a:r>
              <a:rPr lang="cs-CZ" sz="1800" dirty="0"/>
              <a:t>S celkovým množstvím </a:t>
            </a:r>
            <a:r>
              <a:rPr lang="cs-CZ" sz="1800" b="1" dirty="0"/>
              <a:t>1 000 hodin </a:t>
            </a:r>
            <a:r>
              <a:rPr lang="cs-CZ" sz="1800" dirty="0"/>
              <a:t>práce dokáže Čína při hodinové produktivitě 10 jednotek textilního zboží vyrobit celkem 10 000 jednotek textilu: </a:t>
            </a:r>
          </a:p>
          <a:p>
            <a:pPr marL="285750" indent="-285750" algn="just">
              <a:buFont typeface="Wingdings" panose="05000000000000000000" pitchFamily="2" charset="2"/>
              <a:buChar char="Ø"/>
            </a:pPr>
            <a:r>
              <a:rPr lang="cs-CZ" sz="1800" dirty="0"/>
              <a:t>více, než činí velikost čínské poptávky po textilu: </a:t>
            </a:r>
            <a:r>
              <a:rPr lang="cs-CZ" sz="1800" b="1" dirty="0">
                <a:solidFill>
                  <a:srgbClr val="FF0000"/>
                </a:solidFill>
              </a:rPr>
              <a:t>Čína část produkce textilu může vyvézt do Japonska a směnit je za počítače. </a:t>
            </a:r>
          </a:p>
        </p:txBody>
      </p:sp>
    </p:spTree>
    <p:extLst>
      <p:ext uri="{BB962C8B-B14F-4D97-AF65-F5344CB8AC3E}">
        <p14:creationId xmlns:p14="http://schemas.microsoft.com/office/powerpoint/2010/main" val="11925013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absolutních výhod</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693AF4EC-5CAC-1B94-8949-2CD1B1433E8E}"/>
              </a:ext>
            </a:extLst>
          </p:cNvPr>
          <p:cNvPicPr>
            <a:picLocks noChangeAspect="1"/>
          </p:cNvPicPr>
          <p:nvPr/>
        </p:nvPicPr>
        <p:blipFill>
          <a:blip r:embed="rId3"/>
          <a:stretch>
            <a:fillRect/>
          </a:stretch>
        </p:blipFill>
        <p:spPr>
          <a:xfrm>
            <a:off x="0" y="1307305"/>
            <a:ext cx="9144000" cy="2677359"/>
          </a:xfrm>
          <a:prstGeom prst="rect">
            <a:avLst/>
          </a:prstGeom>
        </p:spPr>
      </p:pic>
      <p:sp>
        <p:nvSpPr>
          <p:cNvPr id="7" name="TextBox 6">
            <a:extLst>
              <a:ext uri="{FF2B5EF4-FFF2-40B4-BE49-F238E27FC236}">
                <a16:creationId xmlns:a16="http://schemas.microsoft.com/office/drawing/2014/main" id="{01502AEE-DBAA-194E-E5D3-74839C61CCCD}"/>
              </a:ext>
            </a:extLst>
          </p:cNvPr>
          <p:cNvSpPr txBox="1"/>
          <p:nvPr/>
        </p:nvSpPr>
        <p:spPr>
          <a:xfrm>
            <a:off x="162838" y="4076631"/>
            <a:ext cx="8818323" cy="2062103"/>
          </a:xfrm>
          <a:prstGeom prst="rect">
            <a:avLst/>
          </a:prstGeom>
          <a:noFill/>
        </p:spPr>
        <p:txBody>
          <a:bodyPr wrap="square">
            <a:spAutoFit/>
          </a:bodyPr>
          <a:lstStyle/>
          <a:p>
            <a:r>
              <a:rPr lang="cs-CZ" sz="1600" dirty="0"/>
              <a:t>Japonsko: </a:t>
            </a:r>
            <a:r>
              <a:rPr lang="cs-CZ" sz="1600" b="1" dirty="0">
                <a:highlight>
                  <a:srgbClr val="FFFF00"/>
                </a:highlight>
              </a:rPr>
              <a:t>absolutně výhodnější </a:t>
            </a:r>
            <a:r>
              <a:rPr lang="cs-CZ" sz="1600" dirty="0"/>
              <a:t>vyrábět </a:t>
            </a:r>
            <a:r>
              <a:rPr lang="cs-CZ" sz="1600" b="1" dirty="0"/>
              <a:t>počítače – </a:t>
            </a:r>
            <a:r>
              <a:rPr lang="cs-CZ" sz="1600" dirty="0"/>
              <a:t>vyšší produktivita: specializace na výrobu počítačů a nebude už vyrábět textil. </a:t>
            </a:r>
          </a:p>
          <a:p>
            <a:pPr marL="285750" indent="-285750" algn="just">
              <a:buFont typeface="Arial" panose="020B0604020202020204" pitchFamily="34" charset="0"/>
              <a:buChar char="•"/>
            </a:pPr>
            <a:r>
              <a:rPr lang="cs-CZ" sz="1600" dirty="0"/>
              <a:t>K dispozici: </a:t>
            </a:r>
            <a:r>
              <a:rPr lang="cs-CZ" sz="1600" b="1" dirty="0"/>
              <a:t>400 hodin práce – </a:t>
            </a:r>
            <a:r>
              <a:rPr lang="cs-CZ" sz="1600" dirty="0"/>
              <a:t>při produktivitě 13 počítačů za hod vyprodukuje 5 200 počítačů. </a:t>
            </a:r>
          </a:p>
          <a:p>
            <a:pPr marL="285750" indent="-285750" algn="just">
              <a:buFont typeface="Wingdings" panose="05000000000000000000" pitchFamily="2" charset="2"/>
              <a:buChar char="Ø"/>
            </a:pPr>
            <a:r>
              <a:rPr lang="cs-CZ" sz="1600" dirty="0"/>
              <a:t>Domácí poptávka po počítačích v Japonsku – nižší, země může přebytek své produkce počítačů vyvézt do Číny a směnit je tam za textilní zboží – po specializaci přestala vyrábět.</a:t>
            </a:r>
          </a:p>
          <a:p>
            <a:pPr marL="285750" indent="-285750" algn="just">
              <a:buFont typeface="Arial" panose="020B0604020202020204" pitchFamily="34" charset="0"/>
              <a:buChar char="•"/>
            </a:pPr>
            <a:r>
              <a:rPr lang="cs-CZ" sz="1600" b="1" dirty="0">
                <a:solidFill>
                  <a:srgbClr val="FF0000"/>
                </a:solidFill>
              </a:rPr>
              <a:t>Výsledek vzájemného obchodu – zvýšení produkčních, spotřebních možností u obou zboží v obou zemích.</a:t>
            </a:r>
          </a:p>
        </p:txBody>
      </p:sp>
    </p:spTree>
    <p:extLst>
      <p:ext uri="{BB962C8B-B14F-4D97-AF65-F5344CB8AC3E}">
        <p14:creationId xmlns:p14="http://schemas.microsoft.com/office/powerpoint/2010/main" val="20830400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solidFill>
                  <a:srgbClr val="C00000"/>
                </a:solidFill>
              </a:rPr>
              <a:t>Teorie komparativních výhod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a:bodyPr>
          <a:lstStyle/>
          <a:p>
            <a:pPr indent="-457200" algn="just">
              <a:spcBef>
                <a:spcPts val="1200"/>
              </a:spcBef>
              <a:buClr>
                <a:srgbClr val="C00000"/>
              </a:buClr>
              <a:buFont typeface="Wingdings" panose="05000000000000000000" pitchFamily="2" charset="2"/>
              <a:buChar char="ü"/>
            </a:pPr>
            <a:r>
              <a:rPr lang="cs-CZ" sz="2800" dirty="0"/>
              <a:t>Předchozí teorie předpokládala, že každá země má alespoň jednu absolutní výhodu při výrobě určitého statku. </a:t>
            </a:r>
          </a:p>
          <a:p>
            <a:pPr lvl="1" indent="-457200" algn="just">
              <a:spcBef>
                <a:spcPts val="1200"/>
              </a:spcBef>
              <a:buClr>
                <a:srgbClr val="C00000"/>
              </a:buClr>
            </a:pPr>
            <a:r>
              <a:rPr lang="cs-CZ" sz="2400" dirty="0"/>
              <a:t>V reálné ekonomice – situace, kdy některé země mají absolutní výhodu při výrobě u všech statků (země A) a země, které mají naopak absolutní nevýhodu při výrobě všech statků, neboli vyrábějí všechny statky méně efektivně (země B). </a:t>
            </a:r>
          </a:p>
          <a:p>
            <a:pPr lvl="1" indent="-457200" algn="just">
              <a:spcBef>
                <a:spcPts val="1200"/>
              </a:spcBef>
              <a:buClr>
                <a:srgbClr val="C00000"/>
              </a:buClr>
            </a:pPr>
            <a:r>
              <a:rPr lang="cs-CZ" sz="2400" dirty="0"/>
              <a:t>Pokud bychom se řídili teorií absolutních výhod, k mezinárodnímu obchodu by vlastně ani nedošlo, protože země s absolutní nevýhodou by neměla na co se specializovat. </a:t>
            </a:r>
          </a:p>
          <a:p>
            <a:pPr lvl="1" indent="-457200" algn="just">
              <a:spcBef>
                <a:spcPts val="1200"/>
              </a:spcBef>
              <a:buClr>
                <a:srgbClr val="C00000"/>
              </a:buClr>
            </a:pPr>
            <a:r>
              <a:rPr lang="cs-CZ" sz="2400" dirty="0"/>
              <a:t>I za této situace je tady však možnost, aby země mezi sebou obchodovaly a měly z mezinárodního obchodu užitek.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Předpokládá rozdílnost absolutních úrovní mezi zeměmi, kdy země na nižší úrovni vyrábí vše s vyššími náklady než její partner.</a:t>
            </a:r>
          </a:p>
          <a:p>
            <a:pPr marL="342900" algn="just">
              <a:spcBef>
                <a:spcPts val="1200"/>
              </a:spcBef>
              <a:buClr>
                <a:srgbClr val="C00000"/>
              </a:buClr>
            </a:pPr>
            <a:r>
              <a:rPr lang="cs-CZ" altLang="cs-CZ" sz="2400" b="1" dirty="0">
                <a:latin typeface="Calibri" panose="020F0502020204030204" pitchFamily="34" charset="0"/>
                <a:ea typeface="Consolas" panose="020B0609020204030204" pitchFamily="49" charset="0"/>
                <a:cs typeface="Calibri" panose="020F0502020204030204" pitchFamily="34" charset="0"/>
              </a:rPr>
              <a:t>Absolutní rozdíl však nesmí být u všeho zboží stejný co do míry rozdílů. </a:t>
            </a:r>
          </a:p>
          <a:p>
            <a:pPr marL="342900" algn="just">
              <a:spcBef>
                <a:spcPts val="1200"/>
              </a:spcBef>
              <a:buClr>
                <a:srgbClr val="C00000"/>
              </a:buClr>
              <a:buFont typeface="Wingdings" panose="05000000000000000000" pitchFamily="2" charset="2"/>
              <a:buChar char="Ø"/>
            </a:pPr>
            <a:r>
              <a:rPr lang="cs-CZ" altLang="cs-CZ" sz="2400" b="1" dirty="0">
                <a:latin typeface="Calibri" panose="020F0502020204030204" pitchFamily="34" charset="0"/>
                <a:ea typeface="Consolas" panose="020B0609020204030204" pitchFamily="49" charset="0"/>
                <a:cs typeface="Calibri" panose="020F0502020204030204" pitchFamily="34" charset="0"/>
              </a:rPr>
              <a:t>Pokud relace nákladů je u jednotlivých druhů zboží stejná (například 1 : 2), není důvodu k vzájemné směně. </a:t>
            </a:r>
          </a:p>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Možnosti obchodování jsou naopak tím širší, čím větší jsou rozdíly výrobních nákladů ve svých vzájemných strukturálních poměrech.</a:t>
            </a:r>
          </a:p>
          <a:p>
            <a:pPr marL="342900" algn="just">
              <a:spcBef>
                <a:spcPts val="1200"/>
              </a:spcBef>
              <a:buClr>
                <a:srgbClr val="C00000"/>
              </a:buClr>
              <a:buFont typeface="Wingdings" panose="05000000000000000000" pitchFamily="2" charset="2"/>
              <a:buChar char="Ø"/>
            </a:pPr>
            <a:r>
              <a:rPr lang="cs-CZ" altLang="cs-CZ" sz="2400" dirty="0">
                <a:latin typeface="Calibri" panose="020F0502020204030204" pitchFamily="34" charset="0"/>
                <a:ea typeface="Consolas" panose="020B0609020204030204" pitchFamily="49" charset="0"/>
                <a:cs typeface="Calibri" panose="020F0502020204030204" pitchFamily="34" charset="0"/>
              </a:rPr>
              <a:t>Země se potom zaměřuje na vývoz zboží, které má z hlediska této jedné země absolutně nejnižší náklady. </a:t>
            </a:r>
          </a:p>
          <a:p>
            <a:pPr marL="342900" algn="just">
              <a:spcBef>
                <a:spcPts val="1200"/>
              </a:spcBef>
              <a:buClr>
                <a:srgbClr val="C00000"/>
              </a:buClr>
              <a:buFont typeface="Wingdings" panose="05000000000000000000" pitchFamily="2" charset="2"/>
              <a:buChar char="Ø"/>
            </a:pPr>
            <a:r>
              <a:rPr lang="cs-CZ" altLang="cs-CZ" sz="2400" dirty="0">
                <a:latin typeface="Calibri" panose="020F0502020204030204" pitchFamily="34" charset="0"/>
                <a:ea typeface="Consolas" panose="020B0609020204030204" pitchFamily="49" charset="0"/>
                <a:cs typeface="Calibri" panose="020F0502020204030204" pitchFamily="34" charset="0"/>
              </a:rPr>
              <a:t>Dováženo je naopak to zboží, u něhož při domácí výrobě jsou vynaloženy absolutně nejvyšší náklady.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a:bodyPr>
          <a:lstStyle/>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Komparativní / poměrná / srovnávací výhoda znamená, že země dokáže vyrobit s danými zdroji některého zboží relativně více než jiné země. </a:t>
            </a:r>
          </a:p>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Existence přínosů z obchodu pramení z toho, že se každá země specializuje na činnosti, ve kterých má </a:t>
            </a:r>
            <a:r>
              <a:rPr lang="cs-CZ" altLang="cs-CZ" sz="2400" b="1" dirty="0">
                <a:highlight>
                  <a:srgbClr val="FFFF00"/>
                </a:highlight>
                <a:latin typeface="Calibri" panose="020F0502020204030204" pitchFamily="34" charset="0"/>
                <a:ea typeface="Consolas" panose="020B0609020204030204" pitchFamily="49" charset="0"/>
                <a:cs typeface="Calibri" panose="020F0502020204030204" pitchFamily="34" charset="0"/>
              </a:rPr>
              <a:t>nižší alternativní náklady.</a:t>
            </a:r>
          </a:p>
          <a:p>
            <a:pPr marL="342900" algn="just">
              <a:spcBef>
                <a:spcPts val="1200"/>
              </a:spcBef>
              <a:buClr>
                <a:srgbClr val="C00000"/>
              </a:buClr>
            </a:pPr>
            <a:endParaRPr lang="cs-CZ" altLang="cs-CZ" sz="2400" b="1" dirty="0">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Teorii komparativních výhod rozpracoval následovník A. Smithe, David Ricardo (1772–1823) v knize </a:t>
            </a:r>
            <a:r>
              <a:rPr lang="cs-CZ" altLang="cs-CZ" sz="2400" b="1" i="1" dirty="0">
                <a:solidFill>
                  <a:schemeClr val="tx1"/>
                </a:solidFill>
                <a:latin typeface="Calibri" panose="020F0502020204030204" pitchFamily="34" charset="0"/>
                <a:ea typeface="Consolas" panose="020B0609020204030204" pitchFamily="49" charset="0"/>
                <a:cs typeface="Calibri" panose="020F0502020204030204" pitchFamily="34" charset="0"/>
              </a:rPr>
              <a:t>Zásady politické ekonomie a zdanění, </a:t>
            </a: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vydané v roce 1817.</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26217136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a:bodyPr>
          <a:lstStyle/>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Určení komparativní výhody: nutné stanovit alternativní náklady = náklady obětované příležitosti výroby každého statku v jednotlivých oblastech. </a:t>
            </a:r>
          </a:p>
          <a:p>
            <a:pPr marL="342900" algn="just">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Alternativní náklady výroby daného statku se rovnají hodnotě toho, čeho se vzdáme pro jeho získání (tab. 14.4). </a:t>
            </a:r>
          </a:p>
          <a:p>
            <a:pPr marL="342900" algn="just">
              <a:spcBef>
                <a:spcPts val="1200"/>
              </a:spcBef>
              <a:buClr>
                <a:srgbClr val="C00000"/>
              </a:buClr>
              <a:buFont typeface="Wingdings" panose="05000000000000000000" pitchFamily="2" charset="2"/>
              <a:buChar char="Ø"/>
            </a:pPr>
            <a:r>
              <a:rPr lang="cs-CZ" altLang="cs-CZ" sz="2400" b="1" dirty="0">
                <a:latin typeface="Calibri" panose="020F0502020204030204" pitchFamily="34" charset="0"/>
                <a:ea typeface="Consolas" panose="020B0609020204030204" pitchFamily="49" charset="0"/>
                <a:cs typeface="Calibri" panose="020F0502020204030204" pitchFamily="34" charset="0"/>
              </a:rPr>
              <a:t>Vyjadřují také vzájemné směnné poměry mezi jednotlivými statky: za kolik jednotek oděvů můžeme směnit jednu jednotku potravin a opačně</a:t>
            </a: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16">
            <a:extLst>
              <a:ext uri="{FF2B5EF4-FFF2-40B4-BE49-F238E27FC236}">
                <a16:creationId xmlns:a16="http://schemas.microsoft.com/office/drawing/2014/main" id="{7EC6DA0B-B2F6-E9A7-E51E-AC1A19541D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953770" y="5060516"/>
            <a:ext cx="7236460" cy="921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2863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16">
            <a:extLst>
              <a:ext uri="{FF2B5EF4-FFF2-40B4-BE49-F238E27FC236}">
                <a16:creationId xmlns:a16="http://schemas.microsoft.com/office/drawing/2014/main" id="{7EC6DA0B-B2F6-E9A7-E51E-AC1A19541D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953770" y="1616045"/>
            <a:ext cx="7236460" cy="9217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30ED444-4E06-7FF2-47BF-F9E945F4802F}"/>
              </a:ext>
            </a:extLst>
          </p:cNvPr>
          <p:cNvPicPr>
            <a:picLocks noChangeAspect="1"/>
          </p:cNvPicPr>
          <p:nvPr/>
        </p:nvPicPr>
        <p:blipFill>
          <a:blip r:embed="rId4"/>
          <a:stretch>
            <a:fillRect/>
          </a:stretch>
        </p:blipFill>
        <p:spPr>
          <a:xfrm>
            <a:off x="75156" y="2859793"/>
            <a:ext cx="8993688" cy="3115122"/>
          </a:xfrm>
          <a:prstGeom prst="rect">
            <a:avLst/>
          </a:prstGeom>
        </p:spPr>
      </p:pic>
    </p:spTree>
    <p:extLst>
      <p:ext uri="{BB962C8B-B14F-4D97-AF65-F5344CB8AC3E}">
        <p14:creationId xmlns:p14="http://schemas.microsoft.com/office/powerpoint/2010/main" val="409484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16">
            <a:extLst>
              <a:ext uri="{FF2B5EF4-FFF2-40B4-BE49-F238E27FC236}">
                <a16:creationId xmlns:a16="http://schemas.microsoft.com/office/drawing/2014/main" id="{7EC6DA0B-B2F6-E9A7-E51E-AC1A19541D65}"/>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953770" y="1616045"/>
            <a:ext cx="7236460" cy="9217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EEE3F288-0271-D284-9C18-03785F83C9FB}"/>
              </a:ext>
            </a:extLst>
          </p:cNvPr>
          <p:cNvPicPr>
            <a:picLocks noChangeAspect="1"/>
          </p:cNvPicPr>
          <p:nvPr/>
        </p:nvPicPr>
        <p:blipFill>
          <a:blip r:embed="rId4"/>
          <a:stretch>
            <a:fillRect/>
          </a:stretch>
        </p:blipFill>
        <p:spPr>
          <a:xfrm>
            <a:off x="237995" y="2909085"/>
            <a:ext cx="8448805" cy="3060022"/>
          </a:xfrm>
          <a:prstGeom prst="rect">
            <a:avLst/>
          </a:prstGeom>
        </p:spPr>
      </p:pic>
    </p:spTree>
    <p:extLst>
      <p:ext uri="{BB962C8B-B14F-4D97-AF65-F5344CB8AC3E}">
        <p14:creationId xmlns:p14="http://schemas.microsoft.com/office/powerpoint/2010/main" val="380291285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se v praxi setkávají s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nominálním měnovým kurzem;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Měnová parita (úředně stanovený kurz) vs. měnový kurz;</a:t>
            </a: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existují trhy s měnami, potom platí, že měnový kurz je výsledkem střetávání nabídky a poptávky na tzv. devizovém trhu;</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Apreciace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domácí měny vůči zahraniční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Depreciace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domácí měny vůči zahraniční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Revalvace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zhodnocení měny (centrální banka oficiálně zvýší měnovou paritu vůči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C0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znehodnocení měny (centrální banky oficiálně sníží měnovou paritu vůči jiné měně).</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11/29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a:bodyPr>
          <a:lstStyle/>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Obě země mohou po specializaci spotřebovat větší množství potravin, i když spotřeba oděvů zůstala na původní úrovni: pro obě země zlepšení.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Výsledek mezinárodní směny je tedy v principu (ne co do absolutní výše produkce) stejný jako v případě absolutních výhod.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Existence komparativních výhod umožní zapojit se do vzájemného obchodu i státům, které </a:t>
            </a:r>
            <a:r>
              <a:rPr lang="cs-CZ" altLang="cs-CZ" sz="2400" b="1" dirty="0">
                <a:solidFill>
                  <a:srgbClr val="FF0000"/>
                </a:solidFill>
                <a:latin typeface="Calibri" panose="020F0502020204030204" pitchFamily="34" charset="0"/>
                <a:ea typeface="Consolas" panose="020B0609020204030204" pitchFamily="49" charset="0"/>
                <a:cs typeface="Calibri" panose="020F0502020204030204" pitchFamily="34" charset="0"/>
              </a:rPr>
              <a:t>nedosahují žádné absolutní výhody při výrobě </a:t>
            </a: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ani jednoho zboží a které by tak byly z mezinárodního obchodování založeném pouze na využití absolutních výhod vyloučeny.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5829506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1478071"/>
            <a:ext cx="8644269" cy="4774138"/>
          </a:xfrm>
          <a:prstGeom prst="rect">
            <a:avLst/>
          </a:prstGeom>
          <a:noFill/>
          <a:ln>
            <a:noFill/>
          </a:ln>
        </p:spPr>
        <p:txBody>
          <a:bodyPr spcFirstLastPara="1" wrap="square" lIns="91425" tIns="45700" rIns="91425" bIns="45700" anchor="t" anchorCtr="0">
            <a:normAutofit fontScale="92500" lnSpcReduction="10000"/>
          </a:bodyPr>
          <a:lstStyle/>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Jakmile začne probíhat mezinárodní směna, začnou se měnit i relativní ceny zboží v obou zemích.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Obr. 14.2 ukazuje mechanismus přizpůsobování různé úrovně národních cen na jednotnou výši světové ceny.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 levé části obrázku křivka S představuje původní úroveň nabídky potravin v Americe, jež se střetává s poptávkovou křivkou D v bodě K.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Tomuto rovnovážnému stavu odpovídá poměrná cena potravin (vyjádřená počtem jednotek oděvů) PA = 1/2.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V pravém grafu je znázorněna obdobná situace na evropském trhu potravin, kdy původní nabídková křivka S protíná poptávkovou křivku D v bodě M. </a:t>
            </a:r>
          </a:p>
          <a:p>
            <a:pPr marL="342900" algn="just">
              <a:spcBef>
                <a:spcPts val="1200"/>
              </a:spcBef>
              <a:buClr>
                <a:srgbClr val="C00000"/>
              </a:buClr>
            </a:pPr>
            <a:r>
              <a:rPr lang="cs-CZ" altLang="cs-CZ" sz="2400" b="1" dirty="0">
                <a:solidFill>
                  <a:schemeClr val="tx1"/>
                </a:solidFill>
                <a:latin typeface="Calibri" panose="020F0502020204030204" pitchFamily="34" charset="0"/>
                <a:ea typeface="Consolas" panose="020B0609020204030204" pitchFamily="49" charset="0"/>
                <a:cs typeface="Calibri" panose="020F0502020204030204" pitchFamily="34" charset="0"/>
              </a:rPr>
              <a:t>Trh je původně v rovnováze při ceně potravin PE = 3/4.</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10028605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pPr marL="0" indent="0" eaLnBrk="1" hangingPunct="1">
              <a:spcBef>
                <a:spcPts val="1200"/>
              </a:spcBef>
              <a:buClr>
                <a:srgbClr val="C00000"/>
              </a:buClr>
              <a:buFont typeface="Arial" panose="020B0604020202020204" pitchFamily="34" charset="0"/>
              <a:buNone/>
            </a:pPr>
            <a:r>
              <a:rPr lang="cs-CZ" sz="3600" b="1" dirty="0">
                <a:solidFill>
                  <a:srgbClr val="C00000"/>
                </a:solidFill>
              </a:rPr>
              <a:t>Teorie komparativních výhod</a:t>
            </a:r>
          </a:p>
        </p:txBody>
      </p:sp>
      <p:sp>
        <p:nvSpPr>
          <p:cNvPr id="98" name="Google Shape;98;p14"/>
          <p:cNvSpPr txBox="1">
            <a:spLocks noGrp="1"/>
          </p:cNvSpPr>
          <p:nvPr>
            <p:ph type="body" idx="1"/>
          </p:nvPr>
        </p:nvSpPr>
        <p:spPr>
          <a:xfrm>
            <a:off x="212651" y="4487169"/>
            <a:ext cx="8644269" cy="1765039"/>
          </a:xfrm>
          <a:prstGeom prst="rect">
            <a:avLst/>
          </a:prstGeom>
          <a:noFill/>
          <a:ln>
            <a:noFill/>
          </a:ln>
        </p:spPr>
        <p:txBody>
          <a:bodyPr spcFirstLastPara="1" wrap="square" lIns="91425" tIns="45700" rIns="91425" bIns="45700" anchor="t" anchorCtr="0">
            <a:normAutofit lnSpcReduction="10000"/>
          </a:bodyPr>
          <a:lstStyle/>
          <a:p>
            <a:pPr marL="342900" algn="just">
              <a:spcBef>
                <a:spcPts val="1200"/>
              </a:spcBef>
              <a:buClr>
                <a:srgbClr val="C00000"/>
              </a:buClr>
            </a:pPr>
            <a:r>
              <a:rPr lang="cs-CZ" altLang="cs-CZ" sz="1400" b="1" dirty="0">
                <a:solidFill>
                  <a:schemeClr val="tx1"/>
                </a:solidFill>
                <a:latin typeface="Calibri" panose="020F0502020204030204" pitchFamily="34" charset="0"/>
                <a:ea typeface="Consolas" panose="020B0609020204030204" pitchFamily="49" charset="0"/>
                <a:cs typeface="Calibri" panose="020F0502020204030204" pitchFamily="34" charset="0"/>
              </a:rPr>
              <a:t>Když začnou oblasti vzájemně obchodovat, budou relativně levnější americké potraviny proudit na evropský trh, protože zde mohou američtí obchodníci za ně získat větší množství oděvů než doma (3/4 místo 1/2 jednotky oděvů za jednotku potravin). </a:t>
            </a:r>
          </a:p>
          <a:p>
            <a:pPr marL="342900" algn="just">
              <a:spcBef>
                <a:spcPts val="1200"/>
              </a:spcBef>
              <a:buClr>
                <a:srgbClr val="C00000"/>
              </a:buClr>
            </a:pPr>
            <a:r>
              <a:rPr lang="cs-CZ" altLang="cs-CZ" sz="1400" b="1" dirty="0">
                <a:solidFill>
                  <a:schemeClr val="tx1"/>
                </a:solidFill>
                <a:latin typeface="Calibri" panose="020F0502020204030204" pitchFamily="34" charset="0"/>
                <a:ea typeface="Consolas" panose="020B0609020204030204" pitchFamily="49" charset="0"/>
                <a:cs typeface="Calibri" panose="020F0502020204030204" pitchFamily="34" charset="0"/>
              </a:rPr>
              <a:t>Vývoz potravin sníží nabídku na americkém trhu a křivka S se posouvá směrem k poloze S’, která protne poptávku v bodě L. </a:t>
            </a:r>
          </a:p>
          <a:p>
            <a:pPr marL="342900" algn="just">
              <a:spcBef>
                <a:spcPts val="1200"/>
              </a:spcBef>
              <a:buClr>
                <a:srgbClr val="C00000"/>
              </a:buClr>
            </a:pPr>
            <a:r>
              <a:rPr lang="cs-CZ" altLang="cs-CZ" sz="1400" b="1" dirty="0">
                <a:solidFill>
                  <a:schemeClr val="tx1"/>
                </a:solidFill>
                <a:latin typeface="Calibri" panose="020F0502020204030204" pitchFamily="34" charset="0"/>
                <a:ea typeface="Consolas" panose="020B0609020204030204" pitchFamily="49" charset="0"/>
                <a:cs typeface="Calibri" panose="020F0502020204030204" pitchFamily="34" charset="0"/>
              </a:rPr>
              <a:t>Na americkém trhu se začne projevovat nedostatek potravin a v důsledku toho se zvýší jejich poměrná cena.</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1800DCB3-BBED-A2B5-B7AF-98B91BF99D09}"/>
              </a:ext>
            </a:extLst>
          </p:cNvPr>
          <p:cNvPicPr>
            <a:picLocks noChangeAspect="1"/>
          </p:cNvPicPr>
          <p:nvPr/>
        </p:nvPicPr>
        <p:blipFill>
          <a:blip r:embed="rId3"/>
          <a:stretch>
            <a:fillRect/>
          </a:stretch>
        </p:blipFill>
        <p:spPr>
          <a:xfrm>
            <a:off x="875581" y="1555315"/>
            <a:ext cx="7202465" cy="2647836"/>
          </a:xfrm>
          <a:prstGeom prst="rect">
            <a:avLst/>
          </a:prstGeom>
        </p:spPr>
      </p:pic>
    </p:spTree>
    <p:extLst>
      <p:ext uri="{BB962C8B-B14F-4D97-AF65-F5344CB8AC3E}">
        <p14:creationId xmlns:p14="http://schemas.microsoft.com/office/powerpoint/2010/main" val="10257314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en-GB" altLang="cs-CZ" sz="3200" b="1" dirty="0" err="1"/>
              <a:t>Směnné</a:t>
            </a:r>
            <a:r>
              <a:rPr lang="en-GB" altLang="cs-CZ" sz="3200" b="1" dirty="0"/>
              <a:t> relace (terms of trade) </a:t>
            </a:r>
            <a:endParaRPr lang="cs-CZ" sz="32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lnSpcReduction="10000"/>
          </a:bodyPr>
          <a:lstStyle/>
          <a:p>
            <a:pPr indent="-457200">
              <a:spcBef>
                <a:spcPts val="1200"/>
              </a:spcBef>
              <a:buClr>
                <a:srgbClr val="C00000"/>
              </a:buClr>
            </a:pPr>
            <a:r>
              <a:rPr lang="cs-CZ" sz="2800" b="1" dirty="0"/>
              <a:t>Vyjadřují relativní cenu vývozu a dovozu, ukazují tedy poměr vývozních cen k dovozním cenám.</a:t>
            </a:r>
          </a:p>
          <a:p>
            <a:pPr indent="-457200">
              <a:spcBef>
                <a:spcPts val="1200"/>
              </a:spcBef>
              <a:buClr>
                <a:srgbClr val="C00000"/>
              </a:buClr>
            </a:pPr>
            <a:r>
              <a:rPr lang="cs-CZ" sz="2800" b="1" dirty="0"/>
              <a:t>Můžeme je interpretovat jako množství dováženého zboží, které je ekonomika schopna koupit za jednotku vyváženého zboží. </a:t>
            </a:r>
          </a:p>
          <a:p>
            <a:pPr indent="-457200">
              <a:spcBef>
                <a:spcPts val="1200"/>
              </a:spcBef>
              <a:buClr>
                <a:srgbClr val="C00000"/>
              </a:buClr>
            </a:pPr>
            <a:r>
              <a:rPr lang="cs-CZ" sz="2800" b="1" dirty="0"/>
              <a:t>Směnné relace mohou být ovlivněny měnovým kurzem.</a:t>
            </a:r>
          </a:p>
          <a:p>
            <a:pPr indent="-457200" algn="just">
              <a:spcBef>
                <a:spcPts val="1200"/>
              </a:spcBef>
              <a:buClr>
                <a:srgbClr val="C00000"/>
              </a:buClr>
            </a:pPr>
            <a:r>
              <a:rPr lang="cs-CZ" sz="2800" b="1"/>
              <a:t>Růst </a:t>
            </a:r>
            <a:r>
              <a:rPr lang="cs-CZ" sz="2800" b="1" dirty="0"/>
              <a:t>hodnoty měny dané země snižuje totiž domácí ceny jejích dovozů, ale nemusí přímo ovlivnit ceny komodit, které země vyváží.</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extLst>
      <p:ext uri="{BB962C8B-B14F-4D97-AF65-F5344CB8AC3E}">
        <p14:creationId xmlns:p14="http://schemas.microsoft.com/office/powerpoint/2010/main" val="26697138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en-GB" altLang="cs-CZ" sz="3200" b="1" dirty="0" err="1"/>
              <a:t>Směnné</a:t>
            </a:r>
            <a:r>
              <a:rPr lang="en-GB" altLang="cs-CZ" sz="3200" b="1" dirty="0"/>
              <a:t> relace (terms of trade) </a:t>
            </a:r>
            <a:endParaRPr lang="cs-CZ" sz="3200" b="1" dirty="0"/>
          </a:p>
        </p:txBody>
      </p:sp>
      <p:sp>
        <p:nvSpPr>
          <p:cNvPr id="98" name="Google Shape;98;p14"/>
          <p:cNvSpPr txBox="1">
            <a:spLocks noGrp="1"/>
          </p:cNvSpPr>
          <p:nvPr>
            <p:ph type="body" idx="1"/>
          </p:nvPr>
        </p:nvSpPr>
        <p:spPr>
          <a:xfrm>
            <a:off x="212651" y="1490597"/>
            <a:ext cx="8644269" cy="4761612"/>
          </a:xfrm>
          <a:prstGeom prst="rect">
            <a:avLst/>
          </a:prstGeom>
          <a:noFill/>
          <a:ln>
            <a:noFill/>
          </a:ln>
        </p:spPr>
        <p:txBody>
          <a:bodyPr spcFirstLastPara="1" wrap="square" lIns="91425" tIns="45700" rIns="91425" bIns="45700" anchor="t" anchorCtr="0">
            <a:normAutofit/>
          </a:bodyPr>
          <a:lstStyle/>
          <a:p>
            <a:pPr indent="-457200">
              <a:spcBef>
                <a:spcPts val="1200"/>
              </a:spcBef>
              <a:buClr>
                <a:srgbClr val="C00000"/>
              </a:buClr>
            </a:pPr>
            <a:r>
              <a:rPr lang="cs-CZ" altLang="cs-CZ" sz="2000" b="1" dirty="0">
                <a:latin typeface="Calibri" panose="020F0502020204030204" pitchFamily="34" charset="0"/>
                <a:ea typeface="Consolas" panose="020B0609020204030204" pitchFamily="49" charset="0"/>
                <a:cs typeface="Calibri" panose="020F0502020204030204" pitchFamily="34" charset="0"/>
              </a:rPr>
              <a:t>Růst cen vyváženého zboží na mezinárodních trzích zvyšuje směnné relace, růst cen dováženého zboží je naopak snižuje.</a:t>
            </a:r>
          </a:p>
          <a:p>
            <a:pPr indent="-457200">
              <a:spcBef>
                <a:spcPts val="1200"/>
              </a:spcBef>
              <a:buClr>
                <a:srgbClr val="C00000"/>
              </a:buClr>
            </a:pPr>
            <a:r>
              <a:rPr lang="cs-CZ" altLang="cs-CZ" sz="2000" b="1" dirty="0">
                <a:latin typeface="Calibri" panose="020F0502020204030204" pitchFamily="34" charset="0"/>
                <a:ea typeface="Consolas" panose="020B0609020204030204" pitchFamily="49" charset="0"/>
                <a:cs typeface="Calibri" panose="020F0502020204030204" pitchFamily="34" charset="0"/>
              </a:rPr>
              <a:t>V teorii jsou směnné relace obvykle stanoveny v intervalu daném </a:t>
            </a:r>
            <a:r>
              <a:rPr lang="cs-CZ" altLang="cs-CZ" sz="2000" b="1" dirty="0">
                <a:solidFill>
                  <a:srgbClr val="FF0000"/>
                </a:solidFill>
                <a:latin typeface="Calibri" panose="020F0502020204030204" pitchFamily="34" charset="0"/>
                <a:ea typeface="Consolas" panose="020B0609020204030204" pitchFamily="49" charset="0"/>
                <a:cs typeface="Calibri" panose="020F0502020204030204" pitchFamily="34" charset="0"/>
              </a:rPr>
              <a:t>alternativními náklady na výrobu daného zboží ve dvou různých oblastech.</a:t>
            </a:r>
          </a:p>
          <a:p>
            <a:pPr indent="-457200">
              <a:spcBef>
                <a:spcPts val="1200"/>
              </a:spcBef>
              <a:buClr>
                <a:srgbClr val="C00000"/>
              </a:buClr>
            </a:pP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Ekonomiky vyvážejí a dovážejí mnoho zboží: měření směnných relací vyžaduje stanovení cenových indexů pro vyvážené a dovážené zboží a jejich porovnání. </a:t>
            </a:r>
          </a:p>
          <a:p>
            <a:pPr indent="-457200">
              <a:spcBef>
                <a:spcPts val="1200"/>
              </a:spcBef>
              <a:buClr>
                <a:srgbClr val="C00000"/>
              </a:buClr>
            </a:pP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Směnné relace (</a:t>
            </a:r>
            <a:r>
              <a:rPr lang="cs-CZ" altLang="cs-CZ" sz="2000" b="1" dirty="0" err="1">
                <a:solidFill>
                  <a:schemeClr val="tx1"/>
                </a:solidFill>
                <a:latin typeface="Calibri" panose="020F0502020204030204" pitchFamily="34" charset="0"/>
                <a:ea typeface="Consolas" panose="020B0609020204030204" pitchFamily="49" charset="0"/>
                <a:cs typeface="Calibri" panose="020F0502020204030204" pitchFamily="34" charset="0"/>
              </a:rPr>
              <a:t>ToT</a:t>
            </a: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 = poměr indexu vývozních cen (</a:t>
            </a:r>
            <a:r>
              <a:rPr lang="cs-CZ" altLang="cs-CZ" sz="2000" b="1" dirty="0" err="1">
                <a:solidFill>
                  <a:schemeClr val="tx1"/>
                </a:solidFill>
                <a:latin typeface="Calibri" panose="020F0502020204030204" pitchFamily="34" charset="0"/>
                <a:ea typeface="Consolas" panose="020B0609020204030204" pitchFamily="49" charset="0"/>
                <a:cs typeface="Calibri" panose="020F0502020204030204" pitchFamily="34" charset="0"/>
              </a:rPr>
              <a:t>Pv</a:t>
            </a: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 dané země k indexu dovozních cen (</a:t>
            </a:r>
            <a:r>
              <a:rPr lang="cs-CZ" altLang="cs-CZ" sz="2000" b="1" dirty="0" err="1">
                <a:solidFill>
                  <a:schemeClr val="tx1"/>
                </a:solidFill>
                <a:latin typeface="Calibri" panose="020F0502020204030204" pitchFamily="34" charset="0"/>
                <a:ea typeface="Consolas" panose="020B0609020204030204" pitchFamily="49" charset="0"/>
                <a:cs typeface="Calibri" panose="020F0502020204030204" pitchFamily="34" charset="0"/>
              </a:rPr>
              <a:t>Pd</a:t>
            </a:r>
            <a:r>
              <a:rPr lang="cs-CZ" altLang="cs-CZ" sz="2000" b="1" dirty="0">
                <a:solidFill>
                  <a:schemeClr val="tx1"/>
                </a:solidFill>
                <a:latin typeface="Calibri" panose="020F0502020204030204" pitchFamily="34" charset="0"/>
                <a:ea typeface="Consolas" panose="020B0609020204030204" pitchFamily="49" charset="0"/>
                <a:cs typeface="Calibri" panose="020F0502020204030204" pitchFamily="34" charset="0"/>
              </a:rPr>
              <a:t>) vynásobený 100.</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31B8F4D6-53DD-0A94-7575-65DADF212DFB}"/>
              </a:ext>
            </a:extLst>
          </p:cNvPr>
          <p:cNvPicPr>
            <a:picLocks noChangeAspect="1"/>
          </p:cNvPicPr>
          <p:nvPr/>
        </p:nvPicPr>
        <p:blipFill>
          <a:blip r:embed="rId3"/>
          <a:stretch>
            <a:fillRect/>
          </a:stretch>
        </p:blipFill>
        <p:spPr>
          <a:xfrm>
            <a:off x="5685418" y="4869493"/>
            <a:ext cx="2707020" cy="1143000"/>
          </a:xfrm>
          <a:prstGeom prst="rect">
            <a:avLst/>
          </a:prstGeom>
        </p:spPr>
      </p:pic>
    </p:spTree>
    <p:extLst>
      <p:ext uri="{BB962C8B-B14F-4D97-AF65-F5344CB8AC3E}">
        <p14:creationId xmlns:p14="http://schemas.microsoft.com/office/powerpoint/2010/main" val="120153798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Obchodní protekcionismus a jeho důsledky</a:t>
            </a:r>
            <a:endParaRPr lang="cs-CZ" sz="32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dirty="0"/>
              <a:t>V praxi však realizace mezinárodního obchodu není jednoduchá a státy dost často tíhnou spíše omezování mezinárodního obchodu, obzvlášť tehdy, pokud by měla konkurence ze zahraničí ohrožovat výrobu a zaměstnanost v národní ekonomice. </a:t>
            </a:r>
          </a:p>
          <a:p>
            <a:pPr marL="0" indent="0" eaLnBrk="1" hangingPunct="1">
              <a:spcBef>
                <a:spcPts val="1200"/>
              </a:spcBef>
              <a:buClr>
                <a:srgbClr val="C00000"/>
              </a:buClr>
              <a:buFont typeface="Arial" panose="020B0604020202020204" pitchFamily="34" charset="0"/>
              <a:buNone/>
            </a:pPr>
            <a:r>
              <a:rPr lang="cs-CZ" sz="2800" dirty="0"/>
              <a:t>Mezi základní faktory útlumu mezinárodního obchodu tedy patří: </a:t>
            </a:r>
          </a:p>
          <a:p>
            <a:pPr indent="-457200">
              <a:spcBef>
                <a:spcPts val="1200"/>
              </a:spcBef>
              <a:buClr>
                <a:srgbClr val="C00000"/>
              </a:buClr>
            </a:pPr>
            <a:r>
              <a:rPr lang="cs-CZ" sz="2800" dirty="0"/>
              <a:t>protekcionistická (ochranářská opatření) opatření v podobě cel či dovozních kvót (viz dále), </a:t>
            </a:r>
          </a:p>
          <a:p>
            <a:pPr indent="-457200">
              <a:spcBef>
                <a:spcPts val="1200"/>
              </a:spcBef>
              <a:buClr>
                <a:srgbClr val="C00000"/>
              </a:buClr>
            </a:pPr>
            <a:r>
              <a:rPr lang="cs-CZ" sz="2800" dirty="0"/>
              <a:t>dopravní náklady,</a:t>
            </a:r>
          </a:p>
          <a:p>
            <a:pPr indent="-457200">
              <a:spcBef>
                <a:spcPts val="1200"/>
              </a:spcBef>
              <a:buClr>
                <a:srgbClr val="C00000"/>
              </a:buClr>
            </a:pPr>
            <a:r>
              <a:rPr lang="cs-CZ" sz="2800" dirty="0"/>
              <a:t>deformace cen v podobě např. subvencí (dotací) vývozcům.</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Obchodní protekcionismus a jeho důsledky</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984BA8F3-B420-90A6-65BB-AC728B52BF81}"/>
              </a:ext>
            </a:extLst>
          </p:cNvPr>
          <p:cNvPicPr>
            <a:picLocks noChangeAspect="1"/>
          </p:cNvPicPr>
          <p:nvPr/>
        </p:nvPicPr>
        <p:blipFill>
          <a:blip r:embed="rId3"/>
          <a:stretch>
            <a:fillRect/>
          </a:stretch>
        </p:blipFill>
        <p:spPr>
          <a:xfrm>
            <a:off x="457200" y="1465732"/>
            <a:ext cx="7960290" cy="4421501"/>
          </a:xfrm>
          <a:prstGeom prst="rect">
            <a:avLst/>
          </a:prstGeom>
        </p:spPr>
      </p:pic>
    </p:spTree>
    <p:extLst>
      <p:ext uri="{BB962C8B-B14F-4D97-AF65-F5344CB8AC3E}">
        <p14:creationId xmlns:p14="http://schemas.microsoft.com/office/powerpoint/2010/main" val="86715446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Obchodní protekcionismus a jeho důsledky</a:t>
            </a:r>
            <a:endParaRPr lang="cs-CZ" sz="32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4">
            <a:extLst>
              <a:ext uri="{FF2B5EF4-FFF2-40B4-BE49-F238E27FC236}">
                <a16:creationId xmlns:a16="http://schemas.microsoft.com/office/drawing/2014/main" id="{88C1514A-E9E9-BB4A-0537-C51CDF9043EF}"/>
              </a:ext>
            </a:extLst>
          </p:cNvPr>
          <p:cNvPicPr>
            <a:picLocks noChangeAspect="1"/>
          </p:cNvPicPr>
          <p:nvPr/>
        </p:nvPicPr>
        <p:blipFill>
          <a:blip r:embed="rId3"/>
          <a:stretch>
            <a:fillRect/>
          </a:stretch>
        </p:blipFill>
        <p:spPr>
          <a:xfrm>
            <a:off x="288100" y="1616045"/>
            <a:ext cx="8632914" cy="4609391"/>
          </a:xfrm>
          <a:prstGeom prst="rect">
            <a:avLst/>
          </a:prstGeom>
        </p:spPr>
      </p:pic>
    </p:spTree>
    <p:extLst>
      <p:ext uri="{BB962C8B-B14F-4D97-AF65-F5344CB8AC3E}">
        <p14:creationId xmlns:p14="http://schemas.microsoft.com/office/powerpoint/2010/main" val="28132023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Mezinárodní měnové instituce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70000" lnSpcReduction="20000"/>
          </a:bodyPr>
          <a:lstStyle/>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Jednotlivé státy se snaží redukovat negativní dopady světového trhu na národní ekonomiku a vytvářejí proto různé formy spolupráce a kooperace.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Jednou z forem mezinárodní spolupráce je koordinace hospodářských politik zemí, vznikající na základě dohod mezi zeměmi a je zaměřena na dílčí otázky hospodářské politiky.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Státy si ponechávají pravomoc k regulaci chodu svých ekonomik a při mezinárodních jednáních musí dojít ke shodě mezi zeměmi.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Mezinárodní instituce může mít podobu stabilní instituce s permanentní činností analytickou, konzultační, publikační případně jinou činností, například </a:t>
            </a:r>
          </a:p>
          <a:p>
            <a:pPr marL="800100" lvl="1" algn="just">
              <a:lnSpc>
                <a:spcPct val="115000"/>
              </a:lnSpc>
              <a:buFont typeface="Symbol" panose="05050102010706020507" pitchFamily="18" charset="2"/>
              <a:buChar char=""/>
            </a:pPr>
            <a:r>
              <a:rPr lang="cs-CZ" b="1" dirty="0">
                <a:latin typeface="Times New Roman" panose="02020603050405020304" pitchFamily="18" charset="0"/>
                <a:ea typeface="Calibri" panose="020F0502020204030204" pitchFamily="34" charset="0"/>
              </a:rPr>
              <a:t>OECD </a:t>
            </a:r>
            <a:r>
              <a:rPr lang="cs-CZ" dirty="0">
                <a:latin typeface="Times New Roman" panose="02020603050405020304" pitchFamily="18" charset="0"/>
                <a:ea typeface="Calibri" panose="020F0502020204030204" pitchFamily="34" charset="0"/>
              </a:rPr>
              <a:t>(</a:t>
            </a:r>
            <a:r>
              <a:rPr lang="cs-CZ" dirty="0"/>
              <a:t>Organizace pro hospodářskou spolupráci a rozvoj)</a:t>
            </a:r>
            <a:r>
              <a:rPr lang="cs-CZ" dirty="0">
                <a:latin typeface="Times New Roman" panose="02020603050405020304" pitchFamily="18" charset="0"/>
                <a:ea typeface="Calibri" panose="020F0502020204030204" pitchFamily="34" charset="0"/>
              </a:rPr>
              <a:t>, </a:t>
            </a:r>
            <a:r>
              <a:rPr lang="cs-CZ" b="1" dirty="0">
                <a:latin typeface="Times New Roman" panose="02020603050405020304" pitchFamily="18" charset="0"/>
                <a:ea typeface="Calibri" panose="020F0502020204030204" pitchFamily="34" charset="0"/>
              </a:rPr>
              <a:t>MMF </a:t>
            </a:r>
            <a:r>
              <a:rPr lang="cs-CZ" dirty="0">
                <a:latin typeface="Times New Roman" panose="02020603050405020304" pitchFamily="18" charset="0"/>
                <a:ea typeface="Calibri" panose="020F0502020204030204" pitchFamily="34" charset="0"/>
              </a:rPr>
              <a:t>(</a:t>
            </a:r>
            <a:r>
              <a:rPr lang="cs-CZ" dirty="0"/>
              <a:t>Mezinárodní měnový fond)</a:t>
            </a:r>
            <a:r>
              <a:rPr lang="cs-CZ" dirty="0">
                <a:latin typeface="Times New Roman" panose="02020603050405020304" pitchFamily="18" charset="0"/>
                <a:ea typeface="Calibri" panose="020F0502020204030204" pitchFamily="34" charset="0"/>
              </a:rPr>
              <a:t>,</a:t>
            </a:r>
            <a:r>
              <a:rPr lang="cs-CZ" b="1" dirty="0">
                <a:latin typeface="Times New Roman" panose="02020603050405020304" pitchFamily="18" charset="0"/>
                <a:ea typeface="Calibri" panose="020F0502020204030204" pitchFamily="34" charset="0"/>
              </a:rPr>
              <a:t> WTO </a:t>
            </a:r>
            <a:r>
              <a:rPr lang="cs-CZ" dirty="0">
                <a:latin typeface="Times New Roman" panose="02020603050405020304" pitchFamily="18" charset="0"/>
                <a:ea typeface="Calibri" panose="020F0502020204030204" pitchFamily="34" charset="0"/>
              </a:rPr>
              <a:t>(</a:t>
            </a:r>
            <a:r>
              <a:rPr lang="cs-CZ" dirty="0"/>
              <a:t>Světová obchodní organizace)</a:t>
            </a:r>
            <a:r>
              <a:rPr lang="cs-CZ" dirty="0">
                <a:latin typeface="Times New Roman" panose="02020603050405020304" pitchFamily="18" charset="0"/>
                <a:ea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panose="020F0502020204030204"/>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Měnový kurz</a:t>
            </a:r>
            <a:endParaRPr lang="cs-CZ" sz="3600" b="1" dirty="0"/>
          </a:p>
        </p:txBody>
      </p:sp>
      <p:sp>
        <p:nvSpPr>
          <p:cNvPr id="98" name="Google Shape;98;p14"/>
          <p:cNvSpPr txBox="1">
            <a:spLocks noGrp="1"/>
          </p:cNvSpPr>
          <p:nvPr>
            <p:ph type="body" idx="1"/>
          </p:nvPr>
        </p:nvSpPr>
        <p:spPr>
          <a:xfrm>
            <a:off x="212651" y="1315233"/>
            <a:ext cx="8785045" cy="4826775"/>
          </a:xfrm>
          <a:prstGeom prst="rect">
            <a:avLst/>
          </a:prstGeom>
          <a:noFill/>
          <a:ln>
            <a:noFill/>
          </a:ln>
        </p:spPr>
        <p:txBody>
          <a:bodyPr spcFirstLastPara="1" wrap="square" lIns="91425" tIns="45700" rIns="91425" bIns="45700" anchor="t" anchorCtr="0">
            <a:normAutofit fontScale="85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směnný poměr dvou měn (cena jedné měny vyjádřená v jiné měně)</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cena jedné měny vyjádřená v jednotkách jiné měny,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viz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kurzovní lístek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 směnárnách, bankách;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mezi nákupním a prodejním kurzem =kurzové rozpětí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kolik jednotek domácí měny je nutné vynaložit k získání jedné jednotky měny zahraniční. </a:t>
            </a: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PŘÍMÉ KÓTOVÁNÍ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na prvním místě vyjádřena číselně domácí měna; druhá, jednotková měna = měna zahraniční.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Kurz pojmenovaný podle jednotkové měny.</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nominálního kurzu = znehodnocení (pokles hodnoty) domácí měny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zhodnocení měny zahraniční,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neboť se jedná o kurz (cenu) zahraniční měny.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Reálný měnový kurz (RER) </a:t>
            </a:r>
            <a:endParaRPr lang="cs-CZ" sz="3600" b="1" dirty="0"/>
          </a:p>
        </p:txBody>
      </p:sp>
      <p:sp>
        <p:nvSpPr>
          <p:cNvPr id="98" name="Google Shape;98;p14"/>
          <p:cNvSpPr txBox="1">
            <a:spLocks noGrp="1"/>
          </p:cNvSpPr>
          <p:nvPr>
            <p:ph type="body" idx="1"/>
          </p:nvPr>
        </p:nvSpPr>
        <p:spPr>
          <a:xfrm>
            <a:off x="212651" y="1426464"/>
            <a:ext cx="8644269" cy="4715544"/>
          </a:xfrm>
          <a:prstGeom prst="rect">
            <a:avLst/>
          </a:prstGeom>
          <a:noFill/>
          <a:ln>
            <a:noFill/>
          </a:ln>
        </p:spPr>
        <p:txBody>
          <a:bodyPr spcFirstLastPara="1" wrap="square" lIns="91425" tIns="45700" rIns="91425" bIns="45700" anchor="t" anchorCtr="0">
            <a:normAutofit fontScale="92500" lnSpcReduction="10000"/>
          </a:bodyPr>
          <a:lstStyle/>
          <a:p>
            <a:pPr marL="0" lvl="0" indent="0" algn="just" fontAlgn="base">
              <a:spcBef>
                <a:spcPct val="20000"/>
              </a:spcBef>
              <a:spcAft>
                <a:spcPct val="0"/>
              </a:spcAft>
              <a:buClrTx/>
              <a:buSzPct val="80000"/>
              <a:buNone/>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Poměr, v jakém se směňují statky jedné země za statky druhé země: </a:t>
            </a:r>
          </a:p>
          <a:p>
            <a:pPr lvl="0" indent="-457200" algn="just" fontAlgn="base">
              <a:spcBef>
                <a:spcPct val="20000"/>
              </a:spcBef>
              <a:spcAft>
                <a:spcPct val="0"/>
              </a:spcAft>
              <a:buClrTx/>
              <a:buSzPct val="80000"/>
              <a:buFont typeface="Wingdings" panose="05000000000000000000" pitchFamily="2" charset="2"/>
              <a:buChar char="Ø"/>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poměr zahraničních cen k domácím cenám měřený ve stejné měně:</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zahraniční ceny – převedeny na domácí měnu přes nominální měnový kurz.</a:t>
            </a:r>
          </a:p>
          <a:p>
            <a:pPr lvl="0" indent="-457200" algn="just" fontAlgn="base">
              <a:spcBef>
                <a:spcPct val="20000"/>
              </a:spcBef>
              <a:spcAft>
                <a:spcPct val="0"/>
              </a:spcAft>
              <a:buClrTx/>
              <a:buSzPct val="80000"/>
              <a:buFont typeface="Wingdings" panose="05000000000000000000" pitchFamily="2" charset="2"/>
              <a:buChar char="Ø"/>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zohledňuje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rozdílnou cenovou hladinu doma a v zahraničí,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udává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kupní sílu domácí produkce v relaci k zahraniční produkci – míru konkurenceschopnosti země v mezinárodním obchodě.</a:t>
            </a:r>
          </a:p>
          <a:p>
            <a:pPr marL="342900" lvl="0" fontAlgn="base">
              <a:spcBef>
                <a:spcPct val="20000"/>
              </a:spcBef>
              <a:spcAft>
                <a:spcPct val="0"/>
              </a:spcAft>
              <a:buClrTx/>
              <a:buSzPct val="80000"/>
              <a:buFont typeface="Arial" panose="020B0604020202020204" pitchFamily="34" charset="0"/>
              <a:buChar char="•"/>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383280" y="116429"/>
            <a:ext cx="5349240" cy="753093"/>
          </a:xfrm>
        </p:spPr>
        <p:txBody>
          <a:bodyPr>
            <a:noAutofit/>
          </a:bodyPr>
          <a:lstStyle/>
          <a:p>
            <a:r>
              <a:rPr lang="cs-CZ" altLang="cs-CZ" sz="2800" b="1" dirty="0"/>
              <a:t>Reálný měnový kurz (RER) </a:t>
            </a:r>
            <a:endParaRPr lang="cs-CZ" sz="28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a:extLst>
              <a:ext uri="{FF2B5EF4-FFF2-40B4-BE49-F238E27FC236}">
                <a16:creationId xmlns:a16="http://schemas.microsoft.com/office/drawing/2014/main" id="{4EB06245-65E4-43A1-F82D-67D020FFA81F}"/>
              </a:ext>
            </a:extLst>
          </p:cNvPr>
          <p:cNvPicPr>
            <a:picLocks noChangeAspect="1"/>
          </p:cNvPicPr>
          <p:nvPr/>
        </p:nvPicPr>
        <p:blipFill rotWithShape="1">
          <a:blip r:embed="rId3"/>
          <a:srcRect t="29892"/>
          <a:stretch/>
        </p:blipFill>
        <p:spPr>
          <a:xfrm>
            <a:off x="1825064" y="1051863"/>
            <a:ext cx="7085764" cy="2791363"/>
          </a:xfrm>
          <a:prstGeom prst="rect">
            <a:avLst/>
          </a:prstGeom>
        </p:spPr>
      </p:pic>
      <p:pic>
        <p:nvPicPr>
          <p:cNvPr id="6" name="Picture 5">
            <a:extLst>
              <a:ext uri="{FF2B5EF4-FFF2-40B4-BE49-F238E27FC236}">
                <a16:creationId xmlns:a16="http://schemas.microsoft.com/office/drawing/2014/main" id="{6B9225F7-650C-B478-2A34-12363E5D76E5}"/>
              </a:ext>
            </a:extLst>
          </p:cNvPr>
          <p:cNvPicPr>
            <a:picLocks noChangeAspect="1"/>
          </p:cNvPicPr>
          <p:nvPr/>
        </p:nvPicPr>
        <p:blipFill>
          <a:blip r:embed="rId4"/>
          <a:stretch>
            <a:fillRect/>
          </a:stretch>
        </p:blipFill>
        <p:spPr>
          <a:xfrm>
            <a:off x="507578" y="1424021"/>
            <a:ext cx="1648999" cy="679100"/>
          </a:xfrm>
          <a:prstGeom prst="rect">
            <a:avLst/>
          </a:prstGeom>
        </p:spPr>
      </p:pic>
      <p:sp>
        <p:nvSpPr>
          <p:cNvPr id="8" name="TextBox 7">
            <a:extLst>
              <a:ext uri="{FF2B5EF4-FFF2-40B4-BE49-F238E27FC236}">
                <a16:creationId xmlns:a16="http://schemas.microsoft.com/office/drawing/2014/main" id="{8AB5F50F-6567-B324-C0A3-F6DF6514025A}"/>
              </a:ext>
            </a:extLst>
          </p:cNvPr>
          <p:cNvSpPr txBox="1"/>
          <p:nvPr/>
        </p:nvSpPr>
        <p:spPr>
          <a:xfrm>
            <a:off x="233172" y="3952654"/>
            <a:ext cx="8677656" cy="2308324"/>
          </a:xfrm>
          <a:prstGeom prst="rect">
            <a:avLst/>
          </a:prstGeom>
          <a:noFill/>
        </p:spPr>
        <p:txBody>
          <a:bodyPr wrap="square">
            <a:spAutoFit/>
          </a:bodyPr>
          <a:lstStyle/>
          <a:p>
            <a:pPr algn="just"/>
            <a:r>
              <a:rPr lang="cs-CZ" sz="1800" dirty="0"/>
              <a:t>Růst </a:t>
            </a:r>
            <a:r>
              <a:rPr lang="cs-CZ" altLang="cs-CZ" sz="1800" b="1" dirty="0"/>
              <a:t>RER </a:t>
            </a:r>
            <a:r>
              <a:rPr lang="cs-CZ" sz="1800" dirty="0"/>
              <a:t>– </a:t>
            </a:r>
            <a:r>
              <a:rPr lang="cs-CZ" sz="1800" b="1" dirty="0">
                <a:highlight>
                  <a:srgbClr val="FFFF00"/>
                </a:highlight>
              </a:rPr>
              <a:t>reálné znehodnocení –  depreciace: </a:t>
            </a:r>
          </a:p>
          <a:p>
            <a:pPr marL="285750" indent="-285750" algn="just">
              <a:buFont typeface="Wingdings" panose="05000000000000000000" pitchFamily="2" charset="2"/>
              <a:buChar char="ü"/>
            </a:pPr>
            <a:r>
              <a:rPr lang="cs-CZ" sz="1800" dirty="0"/>
              <a:t>nutné </a:t>
            </a:r>
            <a:r>
              <a:rPr lang="cs-CZ" sz="1800" b="1" dirty="0"/>
              <a:t>nabídnout více domácích statků za jeden zahraniční </a:t>
            </a:r>
            <a:r>
              <a:rPr lang="cs-CZ" sz="1800" dirty="0"/>
              <a:t>– tj. </a:t>
            </a:r>
            <a:r>
              <a:rPr lang="cs-CZ" sz="1800" b="1" dirty="0"/>
              <a:t>zahraniční zboží je v poměru ke zboží domácímu dražší. </a:t>
            </a:r>
          </a:p>
          <a:p>
            <a:pPr marL="285750" indent="-285750" algn="just">
              <a:buFont typeface="Wingdings" panose="05000000000000000000" pitchFamily="2" charset="2"/>
              <a:buChar char="Ø"/>
            </a:pPr>
            <a:r>
              <a:rPr lang="cs-CZ" sz="1800" dirty="0"/>
              <a:t>V praxi – projeví se </a:t>
            </a:r>
            <a:r>
              <a:rPr lang="cs-CZ" sz="1800" b="1" dirty="0"/>
              <a:t>růstem poptávky po domácích statcích </a:t>
            </a:r>
            <a:r>
              <a:rPr lang="cs-CZ" sz="1800" dirty="0"/>
              <a:t>–  tímto levnější: způsobí růst domácí spotřeby a vývozu, a současně pokles </a:t>
            </a:r>
            <a:r>
              <a:rPr lang="cs-CZ" sz="1800" b="1" dirty="0"/>
              <a:t>poptávky po zahraničních statcích: </a:t>
            </a:r>
            <a:r>
              <a:rPr lang="cs-CZ" sz="1800" dirty="0"/>
              <a:t>způsobí pokles dovozu. </a:t>
            </a:r>
          </a:p>
          <a:p>
            <a:pPr marL="285750" indent="-285750" algn="just">
              <a:buFont typeface="Wingdings" panose="05000000000000000000" pitchFamily="2" charset="2"/>
              <a:buChar char="Ø"/>
            </a:pPr>
            <a:r>
              <a:rPr lang="cs-CZ" sz="1800" dirty="0"/>
              <a:t>Tento jev – popisován jako </a:t>
            </a:r>
            <a:r>
              <a:rPr lang="cs-CZ" sz="1800" b="1" dirty="0"/>
              <a:t>růst cenové konkurenceschopnosti domácích statků </a:t>
            </a:r>
            <a:r>
              <a:rPr lang="cs-CZ" sz="1800" dirty="0"/>
              <a:t>na světových trzích. Pokles RER – vyvolá jev opačný.</a:t>
            </a:r>
          </a:p>
        </p:txBody>
      </p:sp>
    </p:spTree>
    <p:extLst>
      <p:ext uri="{BB962C8B-B14F-4D97-AF65-F5344CB8AC3E}">
        <p14:creationId xmlns:p14="http://schemas.microsoft.com/office/powerpoint/2010/main" val="527595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392424" y="128016"/>
            <a:ext cx="5276088" cy="1143000"/>
          </a:xfrm>
        </p:spPr>
        <p:txBody>
          <a:bodyPr>
            <a:noAutofit/>
          </a:bodyPr>
          <a:lstStyle/>
          <a:p>
            <a:r>
              <a:rPr lang="cs-CZ" altLang="cs-CZ" sz="3600" b="1" dirty="0"/>
              <a:t>Reálný měnový kurz (RER) </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7/29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4">
            <a:extLst>
              <a:ext uri="{FF2B5EF4-FFF2-40B4-BE49-F238E27FC236}">
                <a16:creationId xmlns:a16="http://schemas.microsoft.com/office/drawing/2014/main" id="{5D15641B-0871-4618-562E-C73D3705690D}"/>
              </a:ext>
            </a:extLst>
          </p:cNvPr>
          <p:cNvPicPr>
            <a:picLocks noChangeAspect="1"/>
          </p:cNvPicPr>
          <p:nvPr/>
        </p:nvPicPr>
        <p:blipFill>
          <a:blip r:embed="rId3"/>
          <a:stretch>
            <a:fillRect/>
          </a:stretch>
        </p:blipFill>
        <p:spPr>
          <a:xfrm>
            <a:off x="1216152" y="1271016"/>
            <a:ext cx="6153912" cy="3904487"/>
          </a:xfrm>
          <a:prstGeom prst="rect">
            <a:avLst/>
          </a:prstGeom>
        </p:spPr>
      </p:pic>
      <p:pic>
        <p:nvPicPr>
          <p:cNvPr id="7" name="Picture 6">
            <a:extLst>
              <a:ext uri="{FF2B5EF4-FFF2-40B4-BE49-F238E27FC236}">
                <a16:creationId xmlns:a16="http://schemas.microsoft.com/office/drawing/2014/main" id="{11018EDC-A395-E9DB-ECB2-464237E93788}"/>
              </a:ext>
            </a:extLst>
          </p:cNvPr>
          <p:cNvPicPr>
            <a:picLocks noChangeAspect="1"/>
          </p:cNvPicPr>
          <p:nvPr/>
        </p:nvPicPr>
        <p:blipFill>
          <a:blip r:embed="rId4"/>
          <a:stretch>
            <a:fillRect/>
          </a:stretch>
        </p:blipFill>
        <p:spPr>
          <a:xfrm>
            <a:off x="1216152" y="5187998"/>
            <a:ext cx="6153912" cy="993346"/>
          </a:xfrm>
          <a:prstGeom prst="rect">
            <a:avLst/>
          </a:prstGeom>
        </p:spPr>
      </p:pic>
    </p:spTree>
    <p:extLst>
      <p:ext uri="{BB962C8B-B14F-4D97-AF65-F5344CB8AC3E}">
        <p14:creationId xmlns:p14="http://schemas.microsoft.com/office/powerpoint/2010/main" val="393175104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200400" y="392007"/>
            <a:ext cx="5779008" cy="724819"/>
          </a:xfrm>
        </p:spPr>
        <p:txBody>
          <a:bodyPr>
            <a:noAutofit/>
          </a:bodyPr>
          <a:lstStyle/>
          <a:p>
            <a:r>
              <a:rPr lang="cs-CZ" altLang="cs-CZ" sz="2800" b="1" dirty="0"/>
              <a:t>Bilaterální vs. efektivní měnový kurz</a:t>
            </a:r>
            <a:endParaRPr lang="cs-CZ" sz="2800" b="1" dirty="0"/>
          </a:p>
        </p:txBody>
      </p:sp>
      <p:sp>
        <p:nvSpPr>
          <p:cNvPr id="98" name="Google Shape;98;p14"/>
          <p:cNvSpPr txBox="1">
            <a:spLocks noGrp="1"/>
          </p:cNvSpPr>
          <p:nvPr>
            <p:ph type="body" idx="1"/>
          </p:nvPr>
        </p:nvSpPr>
        <p:spPr>
          <a:xfrm>
            <a:off x="249865" y="1015612"/>
            <a:ext cx="8644269" cy="5324803"/>
          </a:xfrm>
          <a:prstGeom prst="rect">
            <a:avLst/>
          </a:prstGeom>
          <a:noFill/>
          <a:ln>
            <a:noFill/>
          </a:ln>
        </p:spPr>
        <p:txBody>
          <a:bodyPr spcFirstLastPara="1" wrap="square" lIns="91425" tIns="45700" rIns="91425" bIns="45700" anchor="t" anchorCtr="0">
            <a:normAutofit fontScale="92500" lnSpcReduction="10000"/>
          </a:bodyPr>
          <a:lstStyle/>
          <a:p>
            <a:pPr marL="514350" lvl="0" indent="-514350"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Bilaterální měnový kurz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dvojstranný měnový kurz:  poměr dvou měn (například CZK/GBP, EUR/USD). </a:t>
            </a:r>
          </a:p>
          <a:p>
            <a:pPr marL="342900" lvl="0" algn="just" fontAlgn="base">
              <a:spcBef>
                <a:spcPct val="20000"/>
              </a:spcBef>
              <a:spcAft>
                <a:spcPct val="0"/>
              </a:spcAft>
              <a:buClrTx/>
              <a:buSzPct val="80000"/>
              <a:buFont typeface="Arial" panose="020B0604020202020204" pitchFamily="34" charset="0"/>
              <a:buChar char="•"/>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měna – vývoj k ostatním měnám různý: dobré vědět, jak se domácí měna chovala v průměru vůči ostatním měnám za určité období. </a:t>
            </a:r>
          </a:p>
          <a:p>
            <a:pPr marL="514350" lvl="0" indent="-514350" algn="just" fontAlgn="base">
              <a:spcBef>
                <a:spcPct val="20000"/>
              </a:spcBef>
              <a:spcAft>
                <a:spcPct val="0"/>
              </a:spcAft>
              <a:buClrTx/>
              <a:buSzPct val="80000"/>
              <a:buFont typeface="+mj-lt"/>
              <a:buAutoNum type="arabicPeriod" startAt="2"/>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Efektivní (multilaterální) měnový kurz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udává hodnotu domácí měny (CZK) vůči určitému koši měn, často – hlavních obchodních partnerů.</a:t>
            </a:r>
          </a:p>
          <a:p>
            <a:pPr marL="342900" lvl="0"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Obchodní transakce:</a:t>
            </a:r>
          </a:p>
          <a:p>
            <a:pPr lvl="0" indent="-457200"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Spotový (okamžitý, promptní) kurz (S)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platný v daném čase na měnových trzích a vypořádání transakce proběhne ve stejném čase. </a:t>
            </a:r>
          </a:p>
          <a:p>
            <a:pPr lvl="0" indent="-457200" algn="just" fontAlgn="base">
              <a:spcBef>
                <a:spcPct val="20000"/>
              </a:spcBef>
              <a:spcAft>
                <a:spcPct val="0"/>
              </a:spcAft>
              <a:buClrTx/>
              <a:buSzPct val="80000"/>
              <a:buFont typeface="+mj-lt"/>
              <a:buAutoNum type="arabicPeriod"/>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Termínový kurz (forwardový) (F)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výše je stanovena v okamžiku uzavření transakce, ale vypořádání transakce v tomto kurzu proběhne až za určitou dobu v budoucnu.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Výši F – ovlivňují očekávané události: rozdíl mezi úrokovými sazbami v domácí a zahraniční ekonomice: domácí úroková sazba vyšší než zahraniční =&gt; lze očekávat oslabování domácí měny – termínové kurzy zahraničních měn vyjádřené v domácí měně vyšší než spotový kurz </a:t>
            </a:r>
          </a:p>
          <a:p>
            <a:pPr marL="342900" lvl="0"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8/29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3" name="Nadpis 1">
            <a:extLst>
              <a:ext uri="{FF2B5EF4-FFF2-40B4-BE49-F238E27FC236}">
                <a16:creationId xmlns:a16="http://schemas.microsoft.com/office/drawing/2014/main" id="{C6CD2679-BF92-7A11-7735-11130EF72AA4}"/>
              </a:ext>
            </a:extLst>
          </p:cNvPr>
          <p:cNvSpPr txBox="1">
            <a:spLocks/>
          </p:cNvSpPr>
          <p:nvPr/>
        </p:nvSpPr>
        <p:spPr>
          <a:xfrm>
            <a:off x="2423160" y="2875750"/>
            <a:ext cx="6556248" cy="724819"/>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8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r>
              <a:rPr lang="cs-CZ" altLang="cs-CZ" sz="2800" b="1" dirty="0"/>
              <a:t>Spotový vs. termínový měnový kurz</a:t>
            </a:r>
            <a:endParaRPr lang="cs-CZ" sz="2800" b="1"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Determinace měnového kurzu </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77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Obě ekonomiky chápou měnový kurz odlišně –&gt;  zdánlivý rozdíl měnového trhu oproti trhu zboží a služeb: na měnovém trhu jsou směňovány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peníze za peníze: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peníze jedné země za peníze země jiné. </a:t>
            </a: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jedné měny = zároveň prodej měny druhé:</a:t>
            </a: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modelu dvou ekonomik = poptávka po EUR zároveň nabídkou CZK a poptávka po CZK je zároveň nabídkou EUR – obr.: V levé části – trh EUR a v pravé části jeho zrcadlový obraz – trh CZK:</a:t>
            </a: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Levý graf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vyjadřující trh EUR: </a:t>
            </a: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horizontální ose – množství EUR, na ose vertikální měnový kurz EUR (EEUR) – korunová cena eura (?CZK/EUR): </a:t>
            </a:r>
          </a:p>
          <a:p>
            <a:pPr marL="571500" lvl="0" indent="-571500"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Křivka poptávky po EUR (DEUR)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klesající charakter: když korunová cena eura roste, české subjekty poptávají méně EUR a naopak. </a:t>
            </a: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Důvod: když je EUR dražší, české subjekty budou kupovat méně evropského zboží, neboť k zakoupení potřebného množství EUR bude zapotřebí více CZK.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9/29</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4742</TotalTime>
  <Words>7653</Words>
  <Application>Microsoft Office PowerPoint</Application>
  <PresentationFormat>Předvádění na obrazovce (4:3)</PresentationFormat>
  <Paragraphs>337</Paragraphs>
  <Slides>39</Slides>
  <Notes>38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39</vt:i4>
      </vt:variant>
    </vt:vector>
  </HeadingPairs>
  <TitlesOfParts>
    <vt:vector size="45" baseType="lpstr">
      <vt:lpstr>Arial</vt:lpstr>
      <vt:lpstr>Calibri</vt:lpstr>
      <vt:lpstr>Symbol</vt:lpstr>
      <vt:lpstr>Times New Roman</vt:lpstr>
      <vt:lpstr>Wingdings</vt:lpstr>
      <vt:lpstr>Office Theme</vt:lpstr>
      <vt:lpstr>Makroekonomie Měnový kurz, mezinárodní obchod  a směna XMAK</vt:lpstr>
      <vt:lpstr>Základní východiska</vt:lpstr>
      <vt:lpstr>Měnový kurz</vt:lpstr>
      <vt:lpstr>Měnový kurz</vt:lpstr>
      <vt:lpstr>Reálný měnový kurz (RER) </vt:lpstr>
      <vt:lpstr>Reálný měnový kurz (RER) </vt:lpstr>
      <vt:lpstr>Reálný měnový kurz (RER) </vt:lpstr>
      <vt:lpstr>Bilaterální vs. efektivní měnový kurz</vt:lpstr>
      <vt:lpstr>Determinace měnového kurzu </vt:lpstr>
      <vt:lpstr>Bilaterální vs. efektivní měnový kurz</vt:lpstr>
      <vt:lpstr>Devizový trh</vt:lpstr>
      <vt:lpstr>Faktory měnového kurzu  v krátkém období</vt:lpstr>
      <vt:lpstr>Faktory měnového kurzu v dlouhém období</vt:lpstr>
      <vt:lpstr>Faktory měnového kurzu v dlouhém období</vt:lpstr>
      <vt:lpstr>Faktory měnového kurzu v dlouhém období</vt:lpstr>
      <vt:lpstr>Režimy měnového kurzu</vt:lpstr>
      <vt:lpstr>Režimy měnového kurzu – výhody a nevýhody</vt:lpstr>
      <vt:lpstr>Mezinárodní obchod</vt:lpstr>
      <vt:lpstr>Mezinárodní obchod</vt:lpstr>
      <vt:lpstr>Teorie absolutních výhod</vt:lpstr>
      <vt:lpstr>Teorie absolutních výhod</vt:lpstr>
      <vt:lpstr>Teorie absolutních výhod</vt:lpstr>
      <vt:lpstr>Teorie absolutních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Teorie komparativních výhod</vt:lpstr>
      <vt:lpstr>Směnné relace (terms of trade) </vt:lpstr>
      <vt:lpstr>Směnné relace (terms of trade) </vt:lpstr>
      <vt:lpstr>Obchodní protekcionismus a jeho důsledky</vt:lpstr>
      <vt:lpstr>Obchodní protekcionismus a jeho důsledky</vt:lpstr>
      <vt:lpstr>Obchodní protekcionismus a jeho důsledky</vt:lpstr>
      <vt:lpstr>Mezinárodní měnové instituce</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Drastichová Magdaléna</cp:lastModifiedBy>
  <cp:revision>105</cp:revision>
  <dcterms:created xsi:type="dcterms:W3CDTF">2024-03-29T21:33:04Z</dcterms:created>
  <dcterms:modified xsi:type="dcterms:W3CDTF">2024-05-15T09:15:08Z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8B233455AC7D4D52B8F7E0F45B6CF0E1_13</vt:lpwstr>
  </property>
  <property fmtid="{D5CDD505-2E9C-101B-9397-08002B2CF9AE}" pid="3" name="KSOProductBuildVer">
    <vt:lpwstr>1033-12.2.0.13489</vt:lpwstr>
  </property>
</Properties>
</file>