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86" r:id="rId2"/>
  </p:sldMasterIdLst>
  <p:notesMasterIdLst>
    <p:notesMasterId r:id="rId51"/>
  </p:notesMasterIdLst>
  <p:sldIdLst>
    <p:sldId id="256" r:id="rId3"/>
    <p:sldId id="438" r:id="rId4"/>
    <p:sldId id="257" r:id="rId5"/>
    <p:sldId id="439" r:id="rId6"/>
    <p:sldId id="441" r:id="rId7"/>
    <p:sldId id="440" r:id="rId8"/>
    <p:sldId id="258" r:id="rId9"/>
    <p:sldId id="442" r:id="rId10"/>
    <p:sldId id="437" r:id="rId11"/>
    <p:sldId id="436" r:id="rId12"/>
    <p:sldId id="259" r:id="rId13"/>
    <p:sldId id="260" r:id="rId14"/>
    <p:sldId id="261" r:id="rId15"/>
    <p:sldId id="262" r:id="rId16"/>
    <p:sldId id="263" r:id="rId17"/>
    <p:sldId id="411" r:id="rId18"/>
    <p:sldId id="445" r:id="rId19"/>
    <p:sldId id="410" r:id="rId20"/>
    <p:sldId id="264" r:id="rId21"/>
    <p:sldId id="265" r:id="rId22"/>
    <p:sldId id="266" r:id="rId23"/>
    <p:sldId id="447" r:id="rId24"/>
    <p:sldId id="448" r:id="rId25"/>
    <p:sldId id="449" r:id="rId26"/>
    <p:sldId id="446" r:id="rId27"/>
    <p:sldId id="380" r:id="rId28"/>
    <p:sldId id="407" r:id="rId29"/>
    <p:sldId id="408" r:id="rId30"/>
    <p:sldId id="409" r:id="rId31"/>
    <p:sldId id="412" r:id="rId32"/>
    <p:sldId id="413" r:id="rId33"/>
    <p:sldId id="414" r:id="rId34"/>
    <p:sldId id="415" r:id="rId35"/>
    <p:sldId id="416" r:id="rId36"/>
    <p:sldId id="417" r:id="rId37"/>
    <p:sldId id="418" r:id="rId38"/>
    <p:sldId id="419" r:id="rId39"/>
    <p:sldId id="420" r:id="rId40"/>
    <p:sldId id="421" r:id="rId41"/>
    <p:sldId id="422" r:id="rId42"/>
    <p:sldId id="423" r:id="rId43"/>
    <p:sldId id="424" r:id="rId44"/>
    <p:sldId id="425" r:id="rId45"/>
    <p:sldId id="426" r:id="rId46"/>
    <p:sldId id="427" r:id="rId47"/>
    <p:sldId id="443" r:id="rId48"/>
    <p:sldId id="444" r:id="rId49"/>
    <p:sldId id="361" r:id="rId5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322" autoAdjust="0"/>
  </p:normalViewPr>
  <p:slideViewPr>
    <p:cSldViewPr snapToGrid="0">
      <p:cViewPr varScale="1">
        <p:scale>
          <a:sx n="63" d="100"/>
          <a:sy n="63" d="100"/>
        </p:scale>
        <p:origin x="195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r>
              <a:rPr lang="en-GB" sz="1800" dirty="0" err="1">
                <a:solidFill>
                  <a:srgbClr val="000000"/>
                </a:solidFill>
                <a:effectLst/>
                <a:latin typeface="Times New Roman" panose="02020603050405020304" pitchFamily="18" charset="0"/>
              </a:rPr>
              <a:t>Jedním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hospodářským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cyklem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rozumíme</a:t>
            </a:r>
            <a:r>
              <a:rPr lang="en-GB" sz="1800"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pohyb</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který</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ekonomika</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vykoná</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mezi</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opuštěním</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sedla</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počátek</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vzestupu</a:t>
            </a:r>
            <a:r>
              <a:rPr lang="en-GB" sz="1800" b="1" dirty="0">
                <a:solidFill>
                  <a:srgbClr val="000000"/>
                </a:solidFill>
                <a:effectLst/>
                <a:latin typeface="Times New Roman" panose="02020603050405020304" pitchFamily="18" charset="0"/>
              </a:rPr>
              <a:t>) a </a:t>
            </a:r>
            <a:r>
              <a:rPr lang="en-GB" sz="1800" b="1" dirty="0" err="1">
                <a:solidFill>
                  <a:srgbClr val="000000"/>
                </a:solidFill>
                <a:effectLst/>
                <a:latin typeface="Times New Roman" panose="02020603050405020304" pitchFamily="18" charset="0"/>
              </a:rPr>
              <a:t>návratem</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zpět</a:t>
            </a:r>
            <a:r>
              <a:rPr lang="en-GB" sz="1800" b="1" dirty="0">
                <a:solidFill>
                  <a:srgbClr val="000000"/>
                </a:solidFill>
                <a:effectLst/>
                <a:latin typeface="Times New Roman" panose="02020603050405020304" pitchFamily="18" charset="0"/>
              </a:rPr>
              <a:t> do </a:t>
            </a:r>
            <a:r>
              <a:rPr lang="en-GB" sz="1800" b="1" dirty="0" err="1">
                <a:solidFill>
                  <a:srgbClr val="000000"/>
                </a:solidFill>
                <a:effectLst/>
                <a:latin typeface="Times New Roman" panose="02020603050405020304" pitchFamily="18" charset="0"/>
              </a:rPr>
              <a:t>sedla</a:t>
            </a:r>
            <a:r>
              <a:rPr lang="en-GB" sz="1800" b="1"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Časový</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úsek</a:t>
            </a:r>
            <a:r>
              <a:rPr lang="en-GB" sz="1800" dirty="0">
                <a:solidFill>
                  <a:srgbClr val="000000"/>
                </a:solidFill>
                <a:effectLst/>
                <a:latin typeface="Times New Roman" panose="02020603050405020304" pitchFamily="18" charset="0"/>
              </a:rPr>
              <a:t>, </a:t>
            </a:r>
            <a:endParaRPr lang="en-GB" dirty="0"/>
          </a:p>
          <a:p>
            <a:r>
              <a:rPr lang="en-GB" sz="1800" dirty="0">
                <a:solidFill>
                  <a:srgbClr val="000000"/>
                </a:solidFill>
                <a:effectLst/>
                <a:latin typeface="Times New Roman" panose="02020603050405020304" pitchFamily="18" charset="0"/>
              </a:rPr>
              <a:t>za </a:t>
            </a:r>
            <a:r>
              <a:rPr lang="en-GB" sz="1800" dirty="0" err="1">
                <a:solidFill>
                  <a:srgbClr val="000000"/>
                </a:solidFill>
                <a:effectLst/>
                <a:latin typeface="Times New Roman" panose="02020603050405020304" pitchFamily="18" charset="0"/>
              </a:rPr>
              <a:t>který</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uvedený</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pohyb</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vykonán</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označuje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jako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perioda</a:t>
            </a:r>
            <a:r>
              <a:rPr lang="cs-CZ" sz="1800" dirty="0">
                <a:solidFill>
                  <a:srgbClr val="000000"/>
                </a:solidFill>
                <a:effectLst/>
                <a:latin typeface="Times New Roman" panose="02020603050405020304" pitchFamily="18" charset="0"/>
              </a:rPr>
              <a:t> – mezi 2 body zvratu.</a:t>
            </a:r>
          </a:p>
          <a:p>
            <a:endParaRPr lang="cs-CZ" sz="1800" dirty="0">
              <a:solidFill>
                <a:srgbClr val="000000"/>
              </a:solidFill>
              <a:effectLst/>
              <a:latin typeface="Times New Roman" panose="02020603050405020304" pitchFamily="18" charset="0"/>
            </a:endParaRPr>
          </a:p>
          <a:p>
            <a:r>
              <a:rPr lang="cs-CZ" sz="1800" dirty="0" err="1">
                <a:solidFill>
                  <a:srgbClr val="000000"/>
                </a:solidFill>
                <a:effectLst/>
                <a:latin typeface="Times New Roman" panose="02020603050405020304" pitchFamily="18" charset="0"/>
              </a:rPr>
              <a:t>Amltituda</a:t>
            </a:r>
            <a:r>
              <a:rPr lang="cs-CZ" sz="1800" dirty="0">
                <a:solidFill>
                  <a:srgbClr val="000000"/>
                </a:solidFill>
                <a:effectLst/>
                <a:latin typeface="Times New Roman" panose="02020603050405020304" pitchFamily="18" charset="0"/>
              </a:rPr>
              <a:t> – rozkmit – doba mezi horním a dolním bodem zvratu  </a:t>
            </a:r>
            <a:r>
              <a:rPr lang="en-GB" sz="1800" dirty="0">
                <a:solidFill>
                  <a:srgbClr val="000000"/>
                </a:solidFill>
                <a:effectLst/>
                <a:latin typeface="Times New Roman" panose="02020603050405020304" pitchFamily="18" charset="0"/>
              </a:rPr>
              <a:t>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71686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37143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74541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 potíží se dostává automobilový průmysl;</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8599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dirty="0" err="1"/>
              <a:t>Článok</a:t>
            </a:r>
            <a:r>
              <a:rPr lang="cs-CZ" dirty="0"/>
              <a:t> </a:t>
            </a:r>
          </a:p>
          <a:p>
            <a:pPr marL="0" lvl="0" indent="0" algn="l" rtl="0">
              <a:spcBef>
                <a:spcPts val="0"/>
              </a:spcBef>
              <a:spcAft>
                <a:spcPts val="0"/>
              </a:spcAft>
              <a:buNone/>
            </a:pPr>
            <a:r>
              <a:rPr lang="cs-CZ" dirty="0"/>
              <a:t>https://plus.rozhlas.cz/90-let-od-velke-hospodarske-krize-roku-1929-dokazal-se-svet-poucit-8099410</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94986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48118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18699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dirty="0"/>
              <a:t>Kompozitní indexy, konjunkturní prognózovaní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84714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Hospodářský cyklus </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autoregulační prvek tržního mechanismu.</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715841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43875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692700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Mezi</a:t>
            </a:r>
            <a:r>
              <a:rPr lang="en-GB" dirty="0"/>
              <a:t> </a:t>
            </a:r>
            <a:r>
              <a:rPr lang="en-GB" dirty="0" err="1"/>
              <a:t>exogenními</a:t>
            </a:r>
            <a:r>
              <a:rPr lang="en-GB" dirty="0"/>
              <a:t> </a:t>
            </a:r>
            <a:r>
              <a:rPr lang="en-GB" dirty="0" err="1"/>
              <a:t>příčinami</a:t>
            </a:r>
            <a:r>
              <a:rPr lang="en-GB" dirty="0"/>
              <a:t> </a:t>
            </a:r>
            <a:r>
              <a:rPr lang="en-GB" dirty="0" err="1"/>
              <a:t>bývají</a:t>
            </a:r>
            <a:r>
              <a:rPr lang="en-GB" dirty="0"/>
              <a:t> </a:t>
            </a:r>
            <a:r>
              <a:rPr lang="en-GB" dirty="0" err="1"/>
              <a:t>zdůrazňovány</a:t>
            </a:r>
            <a:r>
              <a:rPr lang="en-GB" dirty="0"/>
              <a:t> a </a:t>
            </a:r>
            <a:r>
              <a:rPr lang="en-GB" dirty="0" err="1"/>
              <a:t>vyskytují</a:t>
            </a:r>
            <a:r>
              <a:rPr lang="en-GB" dirty="0"/>
              <a:t> se </a:t>
            </a:r>
            <a:r>
              <a:rPr lang="en-GB" dirty="0" err="1"/>
              <a:t>nejčastěji</a:t>
            </a:r>
            <a:r>
              <a:rPr lang="en-GB" dirty="0"/>
              <a:t> </a:t>
            </a:r>
            <a:r>
              <a:rPr lang="en-GB" dirty="0" err="1"/>
              <a:t>následující</a:t>
            </a:r>
            <a:r>
              <a:rPr lang="en-GB" dirty="0"/>
              <a:t>: </a:t>
            </a:r>
          </a:p>
          <a:p>
            <a:pPr marL="0" lvl="0" indent="0" algn="l" rtl="0">
              <a:spcBef>
                <a:spcPts val="0"/>
              </a:spcBef>
              <a:spcAft>
                <a:spcPts val="0"/>
              </a:spcAft>
              <a:buNone/>
            </a:pPr>
            <a:r>
              <a:rPr lang="en-GB" dirty="0"/>
              <a:t>• </a:t>
            </a:r>
            <a:r>
              <a:rPr lang="en-GB" dirty="0" err="1"/>
              <a:t>výkyvy</a:t>
            </a:r>
            <a:r>
              <a:rPr lang="en-GB" dirty="0"/>
              <a:t> v </a:t>
            </a:r>
            <a:r>
              <a:rPr lang="en-GB" dirty="0" err="1"/>
              <a:t>možnostech</a:t>
            </a:r>
            <a:r>
              <a:rPr lang="en-GB" dirty="0"/>
              <a:t> </a:t>
            </a:r>
            <a:r>
              <a:rPr lang="en-GB" dirty="0" err="1"/>
              <a:t>využívání</a:t>
            </a:r>
            <a:r>
              <a:rPr lang="en-GB" dirty="0"/>
              <a:t> </a:t>
            </a:r>
            <a:r>
              <a:rPr lang="en-GB" dirty="0" err="1"/>
              <a:t>inovací</a:t>
            </a:r>
            <a:r>
              <a:rPr lang="en-GB" dirty="0"/>
              <a:t>, </a:t>
            </a:r>
            <a:r>
              <a:rPr lang="en-GB" dirty="0" err="1"/>
              <a:t>které</a:t>
            </a:r>
            <a:r>
              <a:rPr lang="en-GB" dirty="0"/>
              <a:t> </a:t>
            </a:r>
            <a:r>
              <a:rPr lang="en-GB" dirty="0" err="1"/>
              <a:t>jsou</a:t>
            </a:r>
            <a:r>
              <a:rPr lang="en-GB" dirty="0"/>
              <a:t> do </a:t>
            </a:r>
            <a:r>
              <a:rPr lang="en-GB" dirty="0" err="1"/>
              <a:t>značné</a:t>
            </a:r>
            <a:r>
              <a:rPr lang="en-GB" dirty="0"/>
              <a:t> </a:t>
            </a:r>
            <a:r>
              <a:rPr lang="en-GB" dirty="0" err="1"/>
              <a:t>míry</a:t>
            </a:r>
            <a:r>
              <a:rPr lang="en-GB" dirty="0"/>
              <a:t> </a:t>
            </a:r>
            <a:r>
              <a:rPr lang="en-GB" dirty="0" err="1"/>
              <a:t>způsobeny</a:t>
            </a:r>
            <a:r>
              <a:rPr lang="en-GB" dirty="0"/>
              <a:t> </a:t>
            </a:r>
            <a:r>
              <a:rPr lang="en-GB" dirty="0" err="1"/>
              <a:t>nerovnoměrností</a:t>
            </a:r>
            <a:r>
              <a:rPr lang="en-GB" dirty="0"/>
              <a:t>, s </a:t>
            </a:r>
            <a:r>
              <a:rPr lang="en-GB" dirty="0" err="1"/>
              <a:t>níž</a:t>
            </a:r>
            <a:r>
              <a:rPr lang="en-GB" dirty="0"/>
              <a:t> </a:t>
            </a:r>
            <a:r>
              <a:rPr lang="en-GB" dirty="0" err="1"/>
              <a:t>jsou</a:t>
            </a:r>
            <a:r>
              <a:rPr lang="en-GB" dirty="0"/>
              <a:t> </a:t>
            </a:r>
            <a:r>
              <a:rPr lang="en-GB" dirty="0" err="1"/>
              <a:t>vynálezy</a:t>
            </a:r>
            <a:r>
              <a:rPr lang="en-GB" dirty="0"/>
              <a:t> </a:t>
            </a:r>
            <a:r>
              <a:rPr lang="en-GB" dirty="0" err="1"/>
              <a:t>nabízeny</a:t>
            </a:r>
            <a:r>
              <a:rPr lang="en-GB" dirty="0"/>
              <a:t>, </a:t>
            </a:r>
            <a:endParaRPr lang="cs-CZ" dirty="0"/>
          </a:p>
          <a:p>
            <a:pPr marL="0" lvl="0" indent="0" algn="l" rtl="0">
              <a:spcBef>
                <a:spcPts val="0"/>
              </a:spcBef>
              <a:spcAft>
                <a:spcPts val="0"/>
              </a:spcAft>
              <a:buNone/>
            </a:pPr>
            <a:endParaRPr lang="en-GB" dirty="0"/>
          </a:p>
          <a:p>
            <a:pPr marL="0" lvl="0" indent="0" algn="l" rtl="0">
              <a:spcBef>
                <a:spcPts val="0"/>
              </a:spcBef>
              <a:spcAft>
                <a:spcPts val="0"/>
              </a:spcAft>
              <a:buNone/>
            </a:pPr>
            <a:r>
              <a:rPr lang="en-GB" dirty="0"/>
              <a:t>• </a:t>
            </a:r>
            <a:r>
              <a:rPr lang="en-GB" dirty="0" err="1"/>
              <a:t>politické</a:t>
            </a:r>
            <a:r>
              <a:rPr lang="en-GB" dirty="0"/>
              <a:t> </a:t>
            </a:r>
            <a:r>
              <a:rPr lang="en-GB" dirty="0" err="1"/>
              <a:t>příčiny</a:t>
            </a:r>
            <a:r>
              <a:rPr lang="en-GB" dirty="0"/>
              <a:t>. </a:t>
            </a:r>
            <a:r>
              <a:rPr lang="en-GB" dirty="0" err="1"/>
              <a:t>Např</a:t>
            </a:r>
            <a:r>
              <a:rPr lang="en-GB" dirty="0"/>
              <a:t>. </a:t>
            </a:r>
            <a:r>
              <a:rPr lang="en-GB" dirty="0" err="1"/>
              <a:t>spojování</a:t>
            </a:r>
            <a:r>
              <a:rPr lang="en-GB" dirty="0"/>
              <a:t> </a:t>
            </a:r>
            <a:r>
              <a:rPr lang="en-GB" dirty="0" err="1"/>
              <a:t>hospodářských</a:t>
            </a:r>
            <a:r>
              <a:rPr lang="en-GB" dirty="0"/>
              <a:t> </a:t>
            </a:r>
            <a:r>
              <a:rPr lang="en-GB" dirty="0" err="1"/>
              <a:t>cyklů</a:t>
            </a:r>
            <a:r>
              <a:rPr lang="en-GB" dirty="0"/>
              <a:t> s </a:t>
            </a:r>
            <a:r>
              <a:rPr lang="en-GB" dirty="0" err="1"/>
              <a:t>volebními</a:t>
            </a:r>
            <a:r>
              <a:rPr lang="en-GB" dirty="0"/>
              <a:t> </a:t>
            </a:r>
            <a:r>
              <a:rPr lang="en-GB" dirty="0" err="1"/>
              <a:t>cykly</a:t>
            </a:r>
            <a:r>
              <a:rPr lang="en-GB" dirty="0"/>
              <a:t>, </a:t>
            </a:r>
            <a:r>
              <a:rPr lang="en-GB" dirty="0" err="1"/>
              <a:t>politické</a:t>
            </a:r>
            <a:r>
              <a:rPr lang="en-GB" dirty="0"/>
              <a:t> </a:t>
            </a:r>
            <a:r>
              <a:rPr lang="en-GB" dirty="0" err="1"/>
              <a:t>krize</a:t>
            </a:r>
            <a:r>
              <a:rPr lang="en-GB" dirty="0"/>
              <a:t> a </a:t>
            </a:r>
            <a:r>
              <a:rPr lang="en-GB" dirty="0" err="1"/>
              <a:t>jejich</a:t>
            </a:r>
            <a:r>
              <a:rPr lang="en-GB" dirty="0"/>
              <a:t> </a:t>
            </a:r>
            <a:r>
              <a:rPr lang="en-GB" dirty="0" err="1"/>
              <a:t>vliv</a:t>
            </a:r>
            <a:r>
              <a:rPr lang="en-GB" dirty="0"/>
              <a:t> </a:t>
            </a:r>
            <a:r>
              <a:rPr lang="en-GB" dirty="0" err="1"/>
              <a:t>na</a:t>
            </a:r>
            <a:r>
              <a:rPr lang="en-GB" dirty="0"/>
              <a:t> </a:t>
            </a:r>
            <a:r>
              <a:rPr lang="en-GB" dirty="0" err="1"/>
              <a:t>hospodářství</a:t>
            </a:r>
            <a:r>
              <a:rPr lang="en-GB" dirty="0"/>
              <a:t>, </a:t>
            </a:r>
            <a:r>
              <a:rPr lang="en-GB" dirty="0" err="1"/>
              <a:t>války</a:t>
            </a:r>
            <a:r>
              <a:rPr lang="en-GB" dirty="0"/>
              <a:t>, </a:t>
            </a:r>
            <a:r>
              <a:rPr lang="en-GB" dirty="0" err="1"/>
              <a:t>aj</a:t>
            </a:r>
            <a:r>
              <a:rPr lang="en-GB" dirty="0"/>
              <a:t>. </a:t>
            </a:r>
            <a:endParaRPr lang="cs-CZ" dirty="0"/>
          </a:p>
          <a:p>
            <a:pPr marL="0" lvl="0" indent="0" algn="l" rtl="0">
              <a:spcBef>
                <a:spcPts val="0"/>
              </a:spcBef>
              <a:spcAft>
                <a:spcPts val="0"/>
              </a:spcAft>
              <a:buNone/>
            </a:pPr>
            <a:endParaRPr lang="en-GB" dirty="0"/>
          </a:p>
          <a:p>
            <a:pPr marL="0" lvl="0" indent="0" algn="l" rtl="0">
              <a:spcBef>
                <a:spcPts val="0"/>
              </a:spcBef>
              <a:spcAft>
                <a:spcPts val="0"/>
              </a:spcAft>
              <a:buNone/>
            </a:pPr>
            <a:r>
              <a:rPr lang="en-GB" dirty="0"/>
              <a:t>• k </a:t>
            </a:r>
            <a:r>
              <a:rPr lang="en-GB" dirty="0" err="1"/>
              <a:t>této</a:t>
            </a:r>
            <a:r>
              <a:rPr lang="en-GB" dirty="0"/>
              <a:t> </a:t>
            </a:r>
            <a:r>
              <a:rPr lang="en-GB" dirty="0" err="1"/>
              <a:t>skupině</a:t>
            </a:r>
            <a:r>
              <a:rPr lang="en-GB" dirty="0"/>
              <a:t> </a:t>
            </a:r>
            <a:r>
              <a:rPr lang="en-GB" dirty="0" err="1"/>
              <a:t>příčin</a:t>
            </a:r>
            <a:r>
              <a:rPr lang="en-GB" dirty="0"/>
              <a:t> se </a:t>
            </a:r>
            <a:r>
              <a:rPr lang="en-GB" dirty="0" err="1"/>
              <a:t>zařazují</a:t>
            </a:r>
            <a:r>
              <a:rPr lang="en-GB" dirty="0"/>
              <a:t> </a:t>
            </a:r>
            <a:r>
              <a:rPr lang="en-GB" dirty="0" err="1"/>
              <a:t>i</a:t>
            </a:r>
            <a:r>
              <a:rPr lang="en-GB" dirty="0"/>
              <a:t> </a:t>
            </a:r>
            <a:r>
              <a:rPr lang="en-GB" dirty="0" err="1"/>
              <a:t>nedostatečná</a:t>
            </a:r>
            <a:r>
              <a:rPr lang="en-GB" dirty="0"/>
              <a:t> </a:t>
            </a:r>
            <a:r>
              <a:rPr lang="en-GB" dirty="0" err="1"/>
              <a:t>informovanost</a:t>
            </a:r>
            <a:r>
              <a:rPr lang="en-GB" dirty="0"/>
              <a:t> </a:t>
            </a:r>
            <a:r>
              <a:rPr lang="en-GB" dirty="0" err="1"/>
              <a:t>tržních</a:t>
            </a:r>
            <a:r>
              <a:rPr lang="en-GB" dirty="0"/>
              <a:t> </a:t>
            </a:r>
            <a:r>
              <a:rPr lang="en-GB" dirty="0" err="1"/>
              <a:t>subjektů</a:t>
            </a:r>
            <a:r>
              <a:rPr lang="en-GB" dirty="0"/>
              <a:t> a </a:t>
            </a:r>
            <a:r>
              <a:rPr lang="en-GB" dirty="0" err="1"/>
              <a:t>především</a:t>
            </a:r>
            <a:r>
              <a:rPr lang="en-GB" dirty="0"/>
              <a:t> </a:t>
            </a:r>
            <a:r>
              <a:rPr lang="en-GB" dirty="0" err="1"/>
              <a:t>hospodářská</a:t>
            </a:r>
            <a:r>
              <a:rPr lang="en-GB" dirty="0"/>
              <a:t> </a:t>
            </a:r>
            <a:r>
              <a:rPr lang="en-GB" dirty="0" err="1"/>
              <a:t>politika</a:t>
            </a:r>
            <a:r>
              <a:rPr lang="en-GB" dirty="0"/>
              <a:t> </a:t>
            </a:r>
            <a:r>
              <a:rPr lang="en-GB" dirty="0" err="1"/>
              <a:t>vlády</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94979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96180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Mezi</a:t>
            </a:r>
            <a:r>
              <a:rPr lang="en-GB" dirty="0"/>
              <a:t> </a:t>
            </a:r>
            <a:r>
              <a:rPr lang="en-GB" dirty="0" err="1"/>
              <a:t>exogenními</a:t>
            </a:r>
            <a:r>
              <a:rPr lang="en-GB" dirty="0"/>
              <a:t> </a:t>
            </a:r>
            <a:r>
              <a:rPr lang="en-GB" dirty="0" err="1"/>
              <a:t>příčinami</a:t>
            </a:r>
            <a:r>
              <a:rPr lang="en-GB" dirty="0"/>
              <a:t> </a:t>
            </a:r>
            <a:r>
              <a:rPr lang="en-GB" dirty="0" err="1"/>
              <a:t>bývají</a:t>
            </a:r>
            <a:r>
              <a:rPr lang="en-GB" dirty="0"/>
              <a:t> </a:t>
            </a:r>
            <a:r>
              <a:rPr lang="en-GB" dirty="0" err="1"/>
              <a:t>zdůrazňovány</a:t>
            </a:r>
            <a:r>
              <a:rPr lang="en-GB" dirty="0"/>
              <a:t> a </a:t>
            </a:r>
            <a:r>
              <a:rPr lang="en-GB" dirty="0" err="1"/>
              <a:t>vyskytují</a:t>
            </a:r>
            <a:r>
              <a:rPr lang="en-GB" dirty="0"/>
              <a:t> se </a:t>
            </a:r>
            <a:r>
              <a:rPr lang="en-GB" dirty="0" err="1"/>
              <a:t>nejčastěji</a:t>
            </a:r>
            <a:r>
              <a:rPr lang="en-GB" dirty="0"/>
              <a:t> </a:t>
            </a:r>
            <a:r>
              <a:rPr lang="en-GB" dirty="0" err="1"/>
              <a:t>následující</a:t>
            </a:r>
            <a:r>
              <a:rPr lang="en-GB" dirty="0"/>
              <a:t>: </a:t>
            </a:r>
          </a:p>
          <a:p>
            <a:pPr marL="0" lvl="0" indent="0" algn="l" rtl="0">
              <a:spcBef>
                <a:spcPts val="0"/>
              </a:spcBef>
              <a:spcAft>
                <a:spcPts val="0"/>
              </a:spcAft>
              <a:buNone/>
            </a:pPr>
            <a:r>
              <a:rPr lang="en-GB" dirty="0"/>
              <a:t>• </a:t>
            </a:r>
            <a:r>
              <a:rPr lang="en-GB" dirty="0" err="1"/>
              <a:t>výkyvy</a:t>
            </a:r>
            <a:r>
              <a:rPr lang="en-GB" dirty="0"/>
              <a:t> v </a:t>
            </a:r>
            <a:r>
              <a:rPr lang="en-GB" dirty="0" err="1"/>
              <a:t>možnostech</a:t>
            </a:r>
            <a:r>
              <a:rPr lang="en-GB" dirty="0"/>
              <a:t> </a:t>
            </a:r>
            <a:r>
              <a:rPr lang="en-GB" dirty="0" err="1"/>
              <a:t>využívání</a:t>
            </a:r>
            <a:r>
              <a:rPr lang="en-GB" dirty="0"/>
              <a:t> </a:t>
            </a:r>
            <a:r>
              <a:rPr lang="en-GB" dirty="0" err="1"/>
              <a:t>inovací</a:t>
            </a:r>
            <a:r>
              <a:rPr lang="en-GB" dirty="0"/>
              <a:t>, </a:t>
            </a:r>
            <a:r>
              <a:rPr lang="en-GB" dirty="0" err="1"/>
              <a:t>které</a:t>
            </a:r>
            <a:r>
              <a:rPr lang="en-GB" dirty="0"/>
              <a:t> </a:t>
            </a:r>
            <a:r>
              <a:rPr lang="en-GB" dirty="0" err="1"/>
              <a:t>jsou</a:t>
            </a:r>
            <a:r>
              <a:rPr lang="en-GB" dirty="0"/>
              <a:t> do </a:t>
            </a:r>
            <a:r>
              <a:rPr lang="en-GB" dirty="0" err="1"/>
              <a:t>značné</a:t>
            </a:r>
            <a:r>
              <a:rPr lang="en-GB" dirty="0"/>
              <a:t> </a:t>
            </a:r>
            <a:r>
              <a:rPr lang="en-GB" dirty="0" err="1"/>
              <a:t>míry</a:t>
            </a:r>
            <a:r>
              <a:rPr lang="en-GB" dirty="0"/>
              <a:t> </a:t>
            </a:r>
            <a:r>
              <a:rPr lang="en-GB" dirty="0" err="1"/>
              <a:t>způsobeny</a:t>
            </a:r>
            <a:r>
              <a:rPr lang="en-GB" dirty="0"/>
              <a:t> </a:t>
            </a:r>
            <a:r>
              <a:rPr lang="en-GB" dirty="0" err="1"/>
              <a:t>nerovnoměrností</a:t>
            </a:r>
            <a:r>
              <a:rPr lang="en-GB" dirty="0"/>
              <a:t>, s </a:t>
            </a:r>
            <a:r>
              <a:rPr lang="en-GB" dirty="0" err="1"/>
              <a:t>níž</a:t>
            </a:r>
            <a:r>
              <a:rPr lang="en-GB" dirty="0"/>
              <a:t> </a:t>
            </a:r>
            <a:r>
              <a:rPr lang="en-GB" dirty="0" err="1"/>
              <a:t>jsou</a:t>
            </a:r>
            <a:r>
              <a:rPr lang="en-GB" dirty="0"/>
              <a:t> </a:t>
            </a:r>
            <a:r>
              <a:rPr lang="en-GB" dirty="0" err="1"/>
              <a:t>vynálezy</a:t>
            </a:r>
            <a:r>
              <a:rPr lang="en-GB" dirty="0"/>
              <a:t> </a:t>
            </a:r>
            <a:r>
              <a:rPr lang="en-GB" dirty="0" err="1"/>
              <a:t>nabízeny</a:t>
            </a:r>
            <a:r>
              <a:rPr lang="en-GB" dirty="0"/>
              <a:t>, </a:t>
            </a:r>
            <a:endParaRPr lang="cs-CZ" dirty="0"/>
          </a:p>
          <a:p>
            <a:pPr marL="0" lvl="0" indent="0" algn="l" rtl="0">
              <a:spcBef>
                <a:spcPts val="0"/>
              </a:spcBef>
              <a:spcAft>
                <a:spcPts val="0"/>
              </a:spcAft>
              <a:buNone/>
            </a:pPr>
            <a:endParaRPr lang="en-GB" dirty="0"/>
          </a:p>
          <a:p>
            <a:pPr marL="0" lvl="0" indent="0" algn="l" rtl="0">
              <a:spcBef>
                <a:spcPts val="0"/>
              </a:spcBef>
              <a:spcAft>
                <a:spcPts val="0"/>
              </a:spcAft>
              <a:buNone/>
            </a:pPr>
            <a:r>
              <a:rPr lang="en-GB" dirty="0"/>
              <a:t>• </a:t>
            </a:r>
            <a:r>
              <a:rPr lang="en-GB" dirty="0" err="1"/>
              <a:t>politické</a:t>
            </a:r>
            <a:r>
              <a:rPr lang="en-GB" dirty="0"/>
              <a:t> </a:t>
            </a:r>
            <a:r>
              <a:rPr lang="en-GB" dirty="0" err="1"/>
              <a:t>příčiny</a:t>
            </a:r>
            <a:r>
              <a:rPr lang="en-GB" dirty="0"/>
              <a:t>. </a:t>
            </a:r>
            <a:r>
              <a:rPr lang="en-GB" dirty="0" err="1"/>
              <a:t>Např</a:t>
            </a:r>
            <a:r>
              <a:rPr lang="en-GB" dirty="0"/>
              <a:t>. </a:t>
            </a:r>
            <a:r>
              <a:rPr lang="en-GB" dirty="0" err="1"/>
              <a:t>spojování</a:t>
            </a:r>
            <a:r>
              <a:rPr lang="en-GB" dirty="0"/>
              <a:t> </a:t>
            </a:r>
            <a:r>
              <a:rPr lang="en-GB" dirty="0" err="1"/>
              <a:t>hospodářských</a:t>
            </a:r>
            <a:r>
              <a:rPr lang="en-GB" dirty="0"/>
              <a:t> </a:t>
            </a:r>
            <a:r>
              <a:rPr lang="en-GB" dirty="0" err="1"/>
              <a:t>cyklů</a:t>
            </a:r>
            <a:r>
              <a:rPr lang="en-GB" dirty="0"/>
              <a:t> s </a:t>
            </a:r>
            <a:r>
              <a:rPr lang="en-GB" dirty="0" err="1"/>
              <a:t>volebními</a:t>
            </a:r>
            <a:r>
              <a:rPr lang="en-GB" dirty="0"/>
              <a:t> </a:t>
            </a:r>
            <a:r>
              <a:rPr lang="en-GB" dirty="0" err="1"/>
              <a:t>cykly</a:t>
            </a:r>
            <a:r>
              <a:rPr lang="en-GB" dirty="0"/>
              <a:t>, </a:t>
            </a:r>
            <a:r>
              <a:rPr lang="en-GB" dirty="0" err="1"/>
              <a:t>politické</a:t>
            </a:r>
            <a:r>
              <a:rPr lang="en-GB" dirty="0"/>
              <a:t> </a:t>
            </a:r>
            <a:r>
              <a:rPr lang="en-GB" dirty="0" err="1"/>
              <a:t>krize</a:t>
            </a:r>
            <a:r>
              <a:rPr lang="en-GB" dirty="0"/>
              <a:t> a </a:t>
            </a:r>
            <a:r>
              <a:rPr lang="en-GB" dirty="0" err="1"/>
              <a:t>jejich</a:t>
            </a:r>
            <a:r>
              <a:rPr lang="en-GB" dirty="0"/>
              <a:t> </a:t>
            </a:r>
            <a:r>
              <a:rPr lang="en-GB" dirty="0" err="1"/>
              <a:t>vliv</a:t>
            </a:r>
            <a:r>
              <a:rPr lang="en-GB" dirty="0"/>
              <a:t> </a:t>
            </a:r>
            <a:r>
              <a:rPr lang="en-GB" dirty="0" err="1"/>
              <a:t>na</a:t>
            </a:r>
            <a:r>
              <a:rPr lang="en-GB" dirty="0"/>
              <a:t> </a:t>
            </a:r>
            <a:r>
              <a:rPr lang="en-GB" dirty="0" err="1"/>
              <a:t>hospodářství</a:t>
            </a:r>
            <a:r>
              <a:rPr lang="en-GB" dirty="0"/>
              <a:t>, </a:t>
            </a:r>
            <a:r>
              <a:rPr lang="en-GB" dirty="0" err="1"/>
              <a:t>války</a:t>
            </a:r>
            <a:r>
              <a:rPr lang="en-GB" dirty="0"/>
              <a:t>, </a:t>
            </a:r>
            <a:r>
              <a:rPr lang="en-GB" dirty="0" err="1"/>
              <a:t>aj</a:t>
            </a:r>
            <a:r>
              <a:rPr lang="en-GB" dirty="0"/>
              <a:t>. </a:t>
            </a:r>
            <a:endParaRPr lang="cs-CZ" dirty="0"/>
          </a:p>
          <a:p>
            <a:pPr marL="0" lvl="0" indent="0" algn="l" rtl="0">
              <a:spcBef>
                <a:spcPts val="0"/>
              </a:spcBef>
              <a:spcAft>
                <a:spcPts val="0"/>
              </a:spcAft>
              <a:buNone/>
            </a:pPr>
            <a:endParaRPr lang="en-GB" dirty="0"/>
          </a:p>
          <a:p>
            <a:pPr marL="0" lvl="0" indent="0" algn="l" rtl="0">
              <a:spcBef>
                <a:spcPts val="0"/>
              </a:spcBef>
              <a:spcAft>
                <a:spcPts val="0"/>
              </a:spcAft>
              <a:buNone/>
            </a:pPr>
            <a:r>
              <a:rPr lang="en-GB" dirty="0"/>
              <a:t>• k </a:t>
            </a:r>
            <a:r>
              <a:rPr lang="en-GB" dirty="0" err="1"/>
              <a:t>této</a:t>
            </a:r>
            <a:r>
              <a:rPr lang="en-GB" dirty="0"/>
              <a:t> </a:t>
            </a:r>
            <a:r>
              <a:rPr lang="en-GB" dirty="0" err="1"/>
              <a:t>skupině</a:t>
            </a:r>
            <a:r>
              <a:rPr lang="en-GB" dirty="0"/>
              <a:t> </a:t>
            </a:r>
            <a:r>
              <a:rPr lang="en-GB" dirty="0" err="1"/>
              <a:t>příčin</a:t>
            </a:r>
            <a:r>
              <a:rPr lang="en-GB" dirty="0"/>
              <a:t> se </a:t>
            </a:r>
            <a:r>
              <a:rPr lang="en-GB" dirty="0" err="1"/>
              <a:t>zařazují</a:t>
            </a:r>
            <a:r>
              <a:rPr lang="en-GB" dirty="0"/>
              <a:t> </a:t>
            </a:r>
            <a:r>
              <a:rPr lang="en-GB" dirty="0" err="1"/>
              <a:t>i</a:t>
            </a:r>
            <a:r>
              <a:rPr lang="en-GB" dirty="0"/>
              <a:t> </a:t>
            </a:r>
            <a:r>
              <a:rPr lang="en-GB" dirty="0" err="1"/>
              <a:t>nedostatečná</a:t>
            </a:r>
            <a:r>
              <a:rPr lang="en-GB" dirty="0"/>
              <a:t> </a:t>
            </a:r>
            <a:r>
              <a:rPr lang="en-GB" dirty="0" err="1"/>
              <a:t>informovanost</a:t>
            </a:r>
            <a:r>
              <a:rPr lang="en-GB" dirty="0"/>
              <a:t> </a:t>
            </a:r>
            <a:r>
              <a:rPr lang="en-GB" dirty="0" err="1"/>
              <a:t>tržních</a:t>
            </a:r>
            <a:r>
              <a:rPr lang="en-GB" dirty="0"/>
              <a:t> </a:t>
            </a:r>
            <a:r>
              <a:rPr lang="en-GB" dirty="0" err="1"/>
              <a:t>subjektů</a:t>
            </a:r>
            <a:r>
              <a:rPr lang="en-GB" dirty="0"/>
              <a:t> a </a:t>
            </a:r>
            <a:r>
              <a:rPr lang="en-GB" dirty="0" err="1"/>
              <a:t>především</a:t>
            </a:r>
            <a:r>
              <a:rPr lang="en-GB" dirty="0"/>
              <a:t> </a:t>
            </a:r>
            <a:r>
              <a:rPr lang="en-GB" dirty="0" err="1"/>
              <a:t>hospodářská</a:t>
            </a:r>
            <a:r>
              <a:rPr lang="en-GB" dirty="0"/>
              <a:t> </a:t>
            </a:r>
            <a:r>
              <a:rPr lang="en-GB" dirty="0" err="1"/>
              <a:t>politika</a:t>
            </a:r>
            <a:r>
              <a:rPr lang="en-GB" dirty="0"/>
              <a:t> </a:t>
            </a:r>
            <a:r>
              <a:rPr lang="en-GB" dirty="0" err="1"/>
              <a:t>vlády</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073482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a:spcBef>
                <a:spcPts val="0"/>
              </a:spcBef>
              <a:spcAft>
                <a:spcPts val="0"/>
              </a:spcAft>
            </a:pPr>
            <a:r>
              <a:rPr lang="cs-CZ" sz="1800" dirty="0">
                <a:effectLst/>
                <a:latin typeface="Calibri" panose="020F0502020204030204" pitchFamily="34" charset="0"/>
              </a:rPr>
              <a:t>na úrovni celé ekonomiky. Předpokládejme, že v ekonomice je k produkci v: I KI </a:t>
            </a:r>
          </a:p>
          <a:p>
            <a:pPr marL="0" marR="0">
              <a:spcBef>
                <a:spcPts val="0"/>
              </a:spcBef>
              <a:spcAft>
                <a:spcPts val="0"/>
              </a:spcAft>
            </a:pPr>
            <a:r>
              <a:rPr lang="cs-CZ" sz="1800" dirty="0">
                <a:effectLst/>
                <a:latin typeface="Calibri" panose="020F0502020204030204" pitchFamily="34" charset="0"/>
              </a:rPr>
              <a:t>Jestliže se kapitálový koeficient nemění a výrobní kapacity jsou plně využity, je ke </a:t>
            </a:r>
          </a:p>
          <a:p>
            <a:pPr marL="0" marR="0">
              <a:spcBef>
                <a:spcPts val="0"/>
              </a:spcBef>
              <a:spcAft>
                <a:spcPts val="0"/>
              </a:spcAft>
            </a:pPr>
            <a:r>
              <a:rPr lang="cs-CZ" sz="1800" dirty="0">
                <a:effectLst/>
                <a:latin typeface="Calibri" panose="020F0502020204030204" pitchFamily="34" charset="0"/>
              </a:rPr>
              <a:t>produkce nutné zvětšit Objem kapitálu již zapojeného do výroby. Při </a:t>
            </a:r>
          </a:p>
          <a:p>
            <a:pPr marL="0" marR="0">
              <a:spcBef>
                <a:spcPts val="0"/>
              </a:spcBef>
              <a:spcAft>
                <a:spcPts val="0"/>
              </a:spcAft>
            </a:pPr>
            <a:r>
              <a:rPr lang="cs-CZ" sz="1800" dirty="0">
                <a:effectLst/>
                <a:latin typeface="Calibri" panose="020F0502020204030204" pitchFamily="34" charset="0"/>
              </a:rPr>
              <a:t>koeficientu 2 to znamená, že ke zvýšení produkce ekonomiky </a:t>
            </a:r>
            <a:r>
              <a:rPr lang="cs-CZ" sz="1800" dirty="0" err="1">
                <a:effectLst/>
                <a:latin typeface="Calibri" panose="020F0502020204030204" pitchFamily="34" charset="0"/>
              </a:rPr>
              <a:t>cnlanplřlad</a:t>
            </a:r>
            <a:r>
              <a:rPr lang="cs-CZ" sz="1800" dirty="0">
                <a:effectLst/>
                <a:latin typeface="Calibri" panose="020F0502020204030204" pitchFamily="34" charset="0"/>
              </a:rPr>
              <a:t> 0 100 mil. Kč </a:t>
            </a:r>
          </a:p>
          <a:p>
            <a:pPr marL="0" marR="0">
              <a:spcBef>
                <a:spcPts val="0"/>
              </a:spcBef>
              <a:spcAft>
                <a:spcPts val="0"/>
              </a:spcAft>
            </a:pPr>
            <a:r>
              <a:rPr lang="cs-CZ" sz="1800" dirty="0">
                <a:effectLst/>
                <a:latin typeface="Calibri" panose="020F0502020204030204" pitchFamily="34" charset="0"/>
              </a:rPr>
              <a:t>Investice (a v daném kontextu máme na mysli investice čisté) znamenají přírůstek </a:t>
            </a:r>
          </a:p>
          <a:p>
            <a:pPr marL="0" marR="0">
              <a:spcBef>
                <a:spcPts val="0"/>
              </a:spcBef>
              <a:spcAft>
                <a:spcPts val="0"/>
              </a:spcAft>
            </a:pPr>
            <a:r>
              <a:rPr lang="cs-CZ" sz="1800" dirty="0">
                <a:effectLst/>
                <a:latin typeface="Calibri" panose="020F0502020204030204" pitchFamily="34" charset="0"/>
              </a:rPr>
              <a:t>kapitálu (I = AK) a závisí: </a:t>
            </a:r>
          </a:p>
          <a:p>
            <a:pPr marL="0" marR="0">
              <a:spcBef>
                <a:spcPts val="0"/>
              </a:spcBef>
              <a:spcAft>
                <a:spcPts val="0"/>
              </a:spcAft>
            </a:pPr>
            <a:r>
              <a:rPr lang="cs-CZ" sz="1800" dirty="0">
                <a:effectLst/>
                <a:latin typeface="Calibri" panose="020F0502020204030204" pitchFamily="34" charset="0"/>
              </a:rPr>
              <a:t>• na výši kapitálového koeficientu, </a:t>
            </a:r>
          </a:p>
          <a:p>
            <a:pPr marL="0" marR="0">
              <a:spcBef>
                <a:spcPts val="0"/>
              </a:spcBef>
              <a:spcAft>
                <a:spcPts val="0"/>
              </a:spcAft>
            </a:pPr>
            <a:r>
              <a:rPr lang="cs-CZ" sz="1800" dirty="0">
                <a:effectLst/>
                <a:latin typeface="Calibri" panose="020F0502020204030204" pitchFamily="34" charset="0"/>
              </a:rPr>
              <a:t>• na míře růstu produkce: </a:t>
            </a:r>
          </a:p>
          <a:p>
            <a:pPr marL="0" marR="0">
              <a:spcBef>
                <a:spcPts val="0"/>
              </a:spcBef>
              <a:spcAft>
                <a:spcPts val="0"/>
              </a:spcAft>
            </a:pPr>
            <a:r>
              <a:rPr lang="cs-CZ" sz="1800" dirty="0">
                <a:effectLst/>
                <a:latin typeface="Calibri" panose="020F0502020204030204" pitchFamily="34" charset="0"/>
              </a:rPr>
              <a:t>x AQ </a:t>
            </a:r>
          </a:p>
          <a:p>
            <a:pPr marL="0" marR="0">
              <a:spcBef>
                <a:spcPts val="0"/>
              </a:spcBef>
              <a:spcAft>
                <a:spcPts val="0"/>
              </a:spcAft>
            </a:pPr>
            <a:r>
              <a:rPr lang="cs-CZ" sz="1800" dirty="0">
                <a:effectLst/>
                <a:latin typeface="Calibri" panose="020F0502020204030204" pitchFamily="34" charset="0"/>
              </a:rPr>
              <a:t>kde </a:t>
            </a:r>
            <a:r>
              <a:rPr lang="cs-CZ" sz="1800" dirty="0" err="1">
                <a:effectLst/>
                <a:latin typeface="Calibri" panose="020F0502020204030204" pitchFamily="34" charset="0"/>
              </a:rPr>
              <a:t>Ije</a:t>
            </a:r>
            <a:r>
              <a:rPr lang="cs-CZ" sz="1800" dirty="0">
                <a:effectLst/>
                <a:latin typeface="Calibri" panose="020F0502020204030204" pitchFamily="34" charset="0"/>
              </a:rPr>
              <a:t> investice; </a:t>
            </a:r>
          </a:p>
          <a:p>
            <a:pPr marL="0" marR="0">
              <a:spcBef>
                <a:spcPts val="0"/>
              </a:spcBef>
              <a:spcAft>
                <a:spcPts val="0"/>
              </a:spcAft>
            </a:pPr>
            <a:r>
              <a:rPr lang="cs-CZ" sz="1800" dirty="0" err="1">
                <a:effectLst/>
                <a:latin typeface="Calibri" panose="020F0502020204030204" pitchFamily="34" charset="0"/>
              </a:rPr>
              <a:t>Kje</a:t>
            </a:r>
            <a:r>
              <a:rPr lang="cs-CZ" sz="1800" dirty="0">
                <a:effectLst/>
                <a:latin typeface="Calibri" panose="020F0502020204030204" pitchFamily="34" charset="0"/>
              </a:rPr>
              <a:t> kapitál; </a:t>
            </a:r>
          </a:p>
          <a:p>
            <a:pPr marL="0" marR="0">
              <a:spcBef>
                <a:spcPts val="0"/>
              </a:spcBef>
              <a:spcAft>
                <a:spcPts val="0"/>
              </a:spcAft>
            </a:pPr>
            <a:r>
              <a:rPr lang="cs-CZ" sz="1800" dirty="0">
                <a:effectLst/>
                <a:latin typeface="Calibri" panose="020F0502020204030204" pitchFamily="34" charset="0"/>
              </a:rPr>
              <a:t>je kapitálový koeficient; </a:t>
            </a:r>
          </a:p>
          <a:p>
            <a:pPr marL="0" marR="0">
              <a:spcBef>
                <a:spcPts val="0"/>
              </a:spcBef>
              <a:spcAft>
                <a:spcPts val="0"/>
              </a:spcAft>
            </a:pPr>
            <a:r>
              <a:rPr lang="cs-CZ" sz="1800" dirty="0">
                <a:effectLst/>
                <a:latin typeface="Calibri" panose="020F0502020204030204" pitchFamily="34" charset="0"/>
              </a:rPr>
              <a:t>Q je rozsah produkce. </a:t>
            </a:r>
          </a:p>
          <a:p>
            <a:pPr marL="0" marR="0">
              <a:spcBef>
                <a:spcPts val="0"/>
              </a:spcBef>
              <a:spcAft>
                <a:spcPts val="0"/>
              </a:spcAft>
            </a:pPr>
            <a:r>
              <a:rPr lang="cs-CZ" sz="1800" dirty="0">
                <a:effectLst/>
                <a:latin typeface="Calibri" panose="020F0502020204030204" pitchFamily="34" charset="0"/>
              </a:rPr>
              <a:t>(13.3) </a:t>
            </a:r>
          </a:p>
          <a:p>
            <a:pPr marL="0" marR="0">
              <a:spcBef>
                <a:spcPts val="0"/>
              </a:spcBef>
              <a:spcAft>
                <a:spcPts val="0"/>
              </a:spcAft>
            </a:pPr>
            <a:r>
              <a:rPr lang="cs-CZ" sz="1800" dirty="0">
                <a:effectLst/>
                <a:latin typeface="Calibri" panose="020F0502020204030204" pitchFamily="34" charset="0"/>
              </a:rPr>
              <a:t>konstantním kapitálovém koeficientu 2 bude vztah mezi investicemi a produkcí </a:t>
            </a:r>
          </a:p>
          <a:p>
            <a:pPr marL="0" marR="0">
              <a:spcBef>
                <a:spcPts val="0"/>
              </a:spcBef>
              <a:spcAft>
                <a:spcPts val="0"/>
              </a:spcAft>
            </a:pPr>
            <a:r>
              <a:rPr lang="cs-CZ" sz="1800" dirty="0">
                <a:effectLst/>
                <a:latin typeface="Calibri" panose="020F0502020204030204" pitchFamily="34" charset="0"/>
              </a:rPr>
              <a:t>x AQ </a:t>
            </a:r>
          </a:p>
          <a:p>
            <a:pPr marL="0" marR="0">
              <a:spcBef>
                <a:spcPts val="0"/>
              </a:spcBef>
              <a:spcAft>
                <a:spcPts val="0"/>
              </a:spcAft>
            </a:pPr>
            <a:r>
              <a:rPr lang="cs-CZ" sz="1800" dirty="0">
                <a:effectLst/>
                <a:latin typeface="Calibri" panose="020F0502020204030204" pitchFamily="34" charset="0"/>
              </a:rPr>
              <a:t>(13.4) </a:t>
            </a:r>
          </a:p>
          <a:p>
            <a:pPr marL="0" marR="0">
              <a:spcBef>
                <a:spcPts val="0"/>
              </a:spcBef>
              <a:spcAft>
                <a:spcPts val="0"/>
              </a:spcAft>
            </a:pPr>
            <a:r>
              <a:rPr lang="cs-CZ" sz="1800" dirty="0" err="1">
                <a:effectLst/>
                <a:latin typeface="Calibri" panose="020F0502020204030204" pitchFamily="34" charset="0"/>
              </a:rPr>
              <a:t>díme</a:t>
            </a:r>
            <a:r>
              <a:rPr lang="cs-CZ" sz="1800" dirty="0">
                <a:effectLst/>
                <a:latin typeface="Calibri" panose="020F0502020204030204" pitchFamily="34" charset="0"/>
              </a:rPr>
              <a:t>, Že rozsah investic v ekonomice nezávisí na jejím produktu, nýbrž na jeho </a:t>
            </a:r>
            <a:r>
              <a:rPr lang="cs-CZ" sz="1800" dirty="0" err="1">
                <a:effectLst/>
                <a:latin typeface="Calibri" panose="020F0502020204030204" pitchFamily="34" charset="0"/>
              </a:rPr>
              <a:t>změ</a:t>
            </a:r>
            <a:r>
              <a:rPr lang="cs-CZ" sz="1800" dirty="0">
                <a:effectLst/>
                <a:latin typeface="Calibri" panose="020F0502020204030204" pitchFamily="34" charset="0"/>
              </a:rPr>
              <a:t>- </a:t>
            </a:r>
          </a:p>
          <a:p>
            <a:pPr marL="0" marR="0">
              <a:spcBef>
                <a:spcPts val="0"/>
              </a:spcBef>
              <a:spcAft>
                <a:spcPts val="0"/>
              </a:spcAft>
            </a:pPr>
            <a:r>
              <a:rPr lang="cs-CZ" sz="1800" dirty="0">
                <a:effectLst/>
                <a:latin typeface="Calibri" panose="020F0502020204030204" pitchFamily="34" charset="0"/>
              </a:rPr>
              <a:t>h, na tom, jak rychle produkce roste, nebo klesá. Investice porostou jen tehdy, když </a:t>
            </a:r>
          </a:p>
          <a:p>
            <a:pPr marL="0" marR="0">
              <a:spcBef>
                <a:spcPts val="0"/>
              </a:spcBef>
              <a:spcAft>
                <a:spcPts val="0"/>
              </a:spcAft>
            </a:pPr>
            <a:r>
              <a:rPr lang="cs-CZ" sz="1800" dirty="0">
                <a:effectLst/>
                <a:latin typeface="Calibri" panose="020F0502020204030204" pitchFamily="34" charset="0"/>
              </a:rPr>
              <a:t>)</a:t>
            </a:r>
            <a:r>
              <a:rPr lang="cs-CZ" sz="1800" dirty="0" err="1">
                <a:effectLst/>
                <a:latin typeface="Calibri" panose="020F0502020204030204" pitchFamily="34" charset="0"/>
              </a:rPr>
              <a:t>ude</a:t>
            </a:r>
            <a:r>
              <a:rPr lang="cs-CZ" sz="1800" dirty="0">
                <a:effectLst/>
                <a:latin typeface="Calibri" panose="020F0502020204030204" pitchFamily="34" charset="0"/>
              </a:rPr>
              <a:t> růst produkce zrychlovat, v důsledku čehož se bude rozšiřovat mezera mezi </a:t>
            </a:r>
          </a:p>
          <a:p>
            <a:pPr marL="0" marR="0">
              <a:spcBef>
                <a:spcPts val="0"/>
              </a:spcBef>
              <a:spcAft>
                <a:spcPts val="0"/>
              </a:spcAft>
            </a:pPr>
            <a:r>
              <a:rPr lang="cs-CZ" sz="1800" dirty="0" err="1">
                <a:effectLst/>
                <a:latin typeface="Calibri" panose="020F0502020204030204" pitchFamily="34" charset="0"/>
              </a:rPr>
              <a:t>oucł</a:t>
            </a:r>
            <a:r>
              <a:rPr lang="cs-CZ" sz="1800" dirty="0">
                <a:effectLst/>
                <a:latin typeface="Calibri" panose="020F0502020204030204" pitchFamily="34" charset="0"/>
              </a:rPr>
              <a:t>' a skutečnou zásobou kapitálu. Přestane-li produkce růst, čisté investice klesnou </a:t>
            </a:r>
          </a:p>
          <a:p>
            <a:pPr marL="0" marR="0">
              <a:spcBef>
                <a:spcPts val="0"/>
              </a:spcBef>
              <a:spcAft>
                <a:spcPts val="0"/>
              </a:spcAft>
            </a:pPr>
            <a:r>
              <a:rPr lang="cs-CZ" sz="1800" dirty="0">
                <a:effectLst/>
                <a:latin typeface="Calibri" panose="020F0502020204030204" pitchFamily="34" charset="0"/>
              </a:rPr>
              <a:t>Dojde-li k poklesu produkce, nastane </a:t>
            </a:r>
            <a:r>
              <a:rPr lang="cs-CZ" sz="1800" dirty="0" err="1">
                <a:effectLst/>
                <a:latin typeface="Calibri" panose="020F0502020204030204" pitchFamily="34" charset="0"/>
              </a:rPr>
              <a:t>deinvestování</a:t>
            </a:r>
            <a:r>
              <a:rPr lang="cs-CZ" sz="1800" dirty="0">
                <a:effectLst/>
                <a:latin typeface="Calibri" panose="020F0502020204030204" pitchFamily="34" charset="0"/>
              </a:rPr>
              <a:t>, tedy hrubé investice (I ) </a:t>
            </a:r>
          </a:p>
          <a:p>
            <a:pPr marL="0" marR="0">
              <a:spcBef>
                <a:spcPts val="0"/>
              </a:spcBef>
              <a:spcAft>
                <a:spcPts val="0"/>
              </a:spcAft>
            </a:pPr>
            <a:r>
              <a:rPr lang="cs-CZ" sz="1800" dirty="0">
                <a:effectLst/>
                <a:latin typeface="Calibri" panose="020F0502020204030204" pitchFamily="34" charset="0"/>
              </a:rPr>
              <a:t>ou záporné, neboť firmy nejen nebudou uskutečňovat čisté investice (In), ale nebudou </a:t>
            </a:r>
          </a:p>
          <a:p>
            <a:pPr marL="0" marR="0">
              <a:spcBef>
                <a:spcPts val="0"/>
              </a:spcBef>
              <a:spcAft>
                <a:spcPts val="0"/>
              </a:spcAft>
            </a:pPr>
            <a:r>
              <a:rPr lang="cs-CZ" sz="1800" dirty="0" err="1">
                <a:effectLst/>
                <a:latin typeface="Calibri" panose="020F0502020204030204" pitchFamily="34" charset="0"/>
              </a:rPr>
              <a:t>łahrazovat</a:t>
            </a:r>
            <a:r>
              <a:rPr lang="cs-CZ" sz="1800" dirty="0">
                <a:effectLst/>
                <a:latin typeface="Calibri" panose="020F0502020204030204" pitchFamily="34" charset="0"/>
              </a:rPr>
              <a:t> amortizovaný kapitál, a tudíž provádět investice restituční (Ir). Skutečná </a:t>
            </a:r>
          </a:p>
          <a:p>
            <a:pPr marL="0" marR="0">
              <a:spcBef>
                <a:spcPts val="0"/>
              </a:spcBef>
              <a:spcAft>
                <a:spcPts val="0"/>
              </a:spcAft>
            </a:pPr>
            <a:r>
              <a:rPr lang="cs-CZ" sz="1800" dirty="0">
                <a:effectLst/>
                <a:latin typeface="Calibri" panose="020F0502020204030204" pitchFamily="34" charset="0"/>
              </a:rPr>
              <a:t>ba kapitálu totiž v takovém případě převyšuje zásobu žádoucí. </a:t>
            </a:r>
          </a:p>
          <a:p>
            <a:pPr marL="0" marR="0">
              <a:spcBef>
                <a:spcPts val="0"/>
              </a:spcBef>
              <a:spcAft>
                <a:spcPts val="0"/>
              </a:spcAft>
            </a:pPr>
            <a:r>
              <a:rPr lang="cs-CZ" sz="1800" dirty="0" err="1">
                <a:effectLst/>
                <a:latin typeface="Calibri" panose="020F0502020204030204" pitchFamily="34" charset="0"/>
              </a:rPr>
              <a:t>ají-li</a:t>
            </a:r>
            <a:r>
              <a:rPr lang="cs-CZ" sz="1800" dirty="0">
                <a:effectLst/>
                <a:latin typeface="Calibri" panose="020F0502020204030204" pitchFamily="34" charset="0"/>
              </a:rPr>
              <a:t> investice růst, nestačí, aby se zvyšovala produkce; </a:t>
            </a:r>
          </a:p>
          <a:p>
            <a:pPr marL="0" marR="0">
              <a:spcBef>
                <a:spcPts val="0"/>
              </a:spcBef>
              <a:spcAft>
                <a:spcPts val="0"/>
              </a:spcAft>
            </a:pPr>
            <a:r>
              <a:rPr lang="cs-CZ" sz="1800" dirty="0">
                <a:effectLst/>
                <a:latin typeface="Calibri" panose="020F0502020204030204" pitchFamily="34" charset="0"/>
              </a:rPr>
              <a:t>cer </a:t>
            </a:r>
          </a:p>
          <a:p>
            <a:pPr marL="0" marR="0">
              <a:spcBef>
                <a:spcPts val="0"/>
              </a:spcBef>
              <a:spcAft>
                <a:spcPts val="0"/>
              </a:spcAft>
            </a:pPr>
            <a:r>
              <a:rPr lang="cs-CZ" sz="1800" dirty="0">
                <a:effectLst/>
                <a:latin typeface="Calibri" panose="020F0502020204030204" pitchFamily="34" charset="0"/>
              </a:rPr>
              <a:t>'</a:t>
            </a:r>
            <a:r>
              <a:rPr lang="cs-CZ" sz="1800" dirty="0" err="1">
                <a:effectLst/>
                <a:latin typeface="Calibri" panose="020F0502020204030204" pitchFamily="34" charset="0"/>
              </a:rPr>
              <a:t>štějednor</a:t>
            </a:r>
            <a:r>
              <a:rPr lang="cs-CZ" sz="1800" dirty="0">
                <a:effectLst/>
                <a:latin typeface="Calibri" panose="020F0502020204030204" pitchFamily="34" charset="0"/>
              </a:rPr>
              <a:t> </a:t>
            </a:r>
          </a:p>
          <a:p>
            <a:pPr marL="0" marR="0">
              <a:spcBef>
                <a:spcPts val="0"/>
              </a:spcBef>
              <a:spcAft>
                <a:spcPts val="0"/>
              </a:spcAft>
            </a:pPr>
            <a:r>
              <a:rPr lang="cs-CZ" sz="1800" dirty="0">
                <a:effectLst/>
                <a:latin typeface="Calibri" panose="020F0502020204030204" pitchFamily="34" charset="0"/>
              </a:rPr>
              <a:t>právě tato podmínka je jádrem akcelerátoru investic. </a:t>
            </a:r>
          </a:p>
          <a:p>
            <a:pPr marL="0" marR="0">
              <a:spcBef>
                <a:spcPts val="0"/>
              </a:spcBef>
              <a:spcAft>
                <a:spcPts val="0"/>
              </a:spcAft>
            </a:pPr>
            <a:r>
              <a:rPr lang="cs-CZ" sz="1800" dirty="0">
                <a:effectLst/>
                <a:latin typeface="Calibri" panose="020F0502020204030204" pitchFamily="34" charset="0"/>
              </a:rPr>
              <a:t>»</a:t>
            </a:r>
            <a:r>
              <a:rPr lang="cs-CZ" sz="1800" dirty="0" err="1">
                <a:effectLst/>
                <a:latin typeface="Calibri" panose="020F0502020204030204" pitchFamily="34" charset="0"/>
              </a:rPr>
              <a:t>rodukcĺ</a:t>
            </a:r>
            <a:r>
              <a:rPr lang="cs-CZ" sz="1800" dirty="0">
                <a:effectLst/>
                <a:latin typeface="Calibri" panose="020F0502020204030204" pitchFamily="34" charset="0"/>
              </a:rPr>
              <a:t> 4 </a:t>
            </a:r>
          </a:p>
          <a:p>
            <a:pPr marL="0" marR="0">
              <a:spcBef>
                <a:spcPts val="0"/>
              </a:spcBef>
              <a:spcAft>
                <a:spcPts val="0"/>
              </a:spcAft>
            </a:pPr>
            <a:endParaRPr lang="cs-CZ" sz="1800" dirty="0">
              <a:effectLst/>
              <a:latin typeface="Calibri" panose="020F0502020204030204" pitchFamily="34" charset="0"/>
            </a:endParaRPr>
          </a:p>
          <a:p>
            <a:pPr marL="0" marR="0">
              <a:spcBef>
                <a:spcPts val="0"/>
              </a:spcBef>
              <a:spcAft>
                <a:spcPts val="0"/>
              </a:spcAft>
            </a:pPr>
            <a:r>
              <a:rPr lang="cs-CZ" sz="1800" dirty="0">
                <a:effectLst/>
                <a:latin typeface="Calibri" panose="020F0502020204030204" pitchFamily="34" charset="0"/>
              </a:rPr>
              <a:t>Peníze v tomto modelu nehrají </a:t>
            </a:r>
          </a:p>
          <a:p>
            <a:pPr marL="0" marR="0">
              <a:spcBef>
                <a:spcPts val="0"/>
              </a:spcBef>
              <a:spcAft>
                <a:spcPts val="0"/>
              </a:spcAft>
            </a:pPr>
            <a:r>
              <a:rPr lang="cs-CZ" sz="1800" dirty="0">
                <a:effectLst/>
                <a:latin typeface="Calibri" panose="020F0502020204030204" pitchFamily="34" charset="0"/>
              </a:rPr>
              <a:t>a čistých </a:t>
            </a:r>
          </a:p>
          <a:p>
            <a:pPr marL="0" marR="0">
              <a:spcBef>
                <a:spcPts val="0"/>
              </a:spcBef>
              <a:spcAft>
                <a:spcPts val="0"/>
              </a:spcAft>
            </a:pPr>
            <a:r>
              <a:rPr lang="cs-CZ" sz="1800" dirty="0">
                <a:effectLst/>
                <a:latin typeface="Calibri" panose="020F0502020204030204" pitchFamily="34" charset="0"/>
              </a:rPr>
              <a:t>model je podle svých autorů nazýván </a:t>
            </a:r>
            <a:r>
              <a:rPr lang="cs-CZ" sz="1800" dirty="0" err="1">
                <a:effectLst/>
                <a:latin typeface="Calibri" panose="020F0502020204030204" pitchFamily="34" charset="0"/>
              </a:rPr>
              <a:t>Hicksovým-samuelsonovým</a:t>
            </a:r>
            <a:r>
              <a:rPr lang="cs-CZ" sz="1800" dirty="0">
                <a:effectLst/>
                <a:latin typeface="Calibri" panose="020F0502020204030204" pitchFamily="34" charset="0"/>
              </a:rPr>
              <a:t> modelem, </a:t>
            </a:r>
          </a:p>
          <a:p>
            <a:pPr marL="0" marR="0">
              <a:spcBef>
                <a:spcPts val="0"/>
              </a:spcBef>
              <a:spcAft>
                <a:spcPts val="0"/>
              </a:spcAft>
            </a:pPr>
            <a:r>
              <a:rPr lang="cs-CZ" sz="1800" dirty="0">
                <a:effectLst/>
                <a:latin typeface="Calibri" panose="020F0502020204030204" pitchFamily="34" charset="0"/>
              </a:rPr>
              <a:t>(</a:t>
            </a:r>
            <a:r>
              <a:rPr lang="cs-CZ" sz="1800" dirty="0" err="1">
                <a:effectLst/>
                <a:latin typeface="Calibri" panose="020F0502020204030204" pitchFamily="34" charset="0"/>
              </a:rPr>
              <a:t>neo</a:t>
            </a:r>
            <a:r>
              <a:rPr lang="cs-CZ" sz="1800" dirty="0">
                <a:effectLst/>
                <a:latin typeface="Calibri" panose="020F0502020204030204" pitchFamily="34" charset="0"/>
              </a:rPr>
              <a:t>)keynesovským modelem ekonomického cyklu. Američan Paul Anthony </a:t>
            </a:r>
            <a:r>
              <a:rPr lang="cs-CZ" sz="1800" dirty="0" err="1">
                <a:effectLst/>
                <a:latin typeface="Calibri" panose="020F0502020204030204" pitchFamily="34" charset="0"/>
              </a:rPr>
              <a:t>Samuelson</a:t>
            </a:r>
            <a:r>
              <a:rPr lang="cs-CZ" sz="1800" dirty="0">
                <a:effectLst/>
                <a:latin typeface="Calibri" panose="020F0502020204030204" pitchFamily="34" charset="0"/>
              </a:rPr>
              <a:t> </a:t>
            </a:r>
          </a:p>
          <a:p>
            <a:pPr marL="0" marR="0">
              <a:spcBef>
                <a:spcPts val="0"/>
              </a:spcBef>
              <a:spcAft>
                <a:spcPts val="0"/>
              </a:spcAft>
            </a:pPr>
            <a:r>
              <a:rPr lang="cs-CZ" sz="1800" dirty="0">
                <a:effectLst/>
                <a:latin typeface="Calibri" panose="020F0502020204030204" pitchFamily="34" charset="0"/>
              </a:rPr>
              <a:t>11915_2009) použil v roce 1939 jako jeden z prvních ekonomů mechanismus multiplikátoru </a:t>
            </a:r>
          </a:p>
          <a:p>
            <a:pPr marL="0" marR="0">
              <a:spcBef>
                <a:spcPts val="0"/>
              </a:spcBef>
              <a:spcAft>
                <a:spcPts val="0"/>
              </a:spcAft>
            </a:pPr>
            <a:r>
              <a:rPr lang="cs-CZ" sz="1800" dirty="0">
                <a:effectLst/>
                <a:latin typeface="Calibri" panose="020F0502020204030204" pitchFamily="34" charset="0"/>
              </a:rPr>
              <a:t>k vysvětlení cyklických výkyvů tržních ekonomik (ještě 0 tři roky dříve tak učinil </a:t>
            </a:r>
          </a:p>
          <a:p>
            <a:pPr marL="0" marR="0">
              <a:spcBef>
                <a:spcPts val="0"/>
              </a:spcBef>
              <a:spcAft>
                <a:spcPts val="0"/>
              </a:spcAft>
            </a:pPr>
            <a:r>
              <a:rPr lang="cs-CZ" sz="1800" dirty="0">
                <a:effectLst/>
                <a:latin typeface="Calibri" panose="020F0502020204030204" pitchFamily="34" charset="0"/>
              </a:rPr>
              <a:t>ekonom Sir Roy </a:t>
            </a:r>
            <a:r>
              <a:rPr lang="cs-CZ" sz="1800" dirty="0" err="1">
                <a:effectLst/>
                <a:latin typeface="Calibri" panose="020F0502020204030204" pitchFamily="34" charset="0"/>
              </a:rPr>
              <a:t>Harrod</a:t>
            </a:r>
            <a:r>
              <a:rPr lang="cs-CZ" sz="1800" dirty="0">
                <a:effectLst/>
                <a:latin typeface="Calibri" panose="020F0502020204030204" pitchFamily="34" charset="0"/>
              </a:rPr>
              <a:t>). </a:t>
            </a:r>
            <a:r>
              <a:rPr lang="cs-CZ" sz="1800" dirty="0" err="1">
                <a:effectLst/>
                <a:latin typeface="Calibri" panose="020F0502020204030204" pitchFamily="34" charset="0"/>
              </a:rPr>
              <a:t>Samuelsonův</a:t>
            </a:r>
            <a:r>
              <a:rPr lang="cs-CZ" sz="1800" dirty="0">
                <a:effectLst/>
                <a:latin typeface="Calibri" panose="020F0502020204030204" pitchFamily="34" charset="0"/>
              </a:rPr>
              <a:t> britský kolega Sir John Richard </a:t>
            </a:r>
            <a:r>
              <a:rPr lang="cs-CZ" sz="1800" dirty="0" err="1">
                <a:effectLst/>
                <a:latin typeface="Calibri" panose="020F0502020204030204" pitchFamily="34" charset="0"/>
              </a:rPr>
              <a:t>Hicks</a:t>
            </a:r>
            <a:r>
              <a:rPr lang="cs-CZ" sz="1800" dirty="0">
                <a:effectLst/>
                <a:latin typeface="Calibri" panose="020F0502020204030204" pitchFamily="34" charset="0"/>
              </a:rPr>
              <a:t> (1904-1989) </a:t>
            </a:r>
          </a:p>
          <a:p>
            <a:pPr marL="0" marR="0">
              <a:spcBef>
                <a:spcPts val="0"/>
              </a:spcBef>
              <a:spcAft>
                <a:spcPts val="0"/>
              </a:spcAft>
            </a:pPr>
            <a:r>
              <a:rPr lang="cs-CZ" sz="1800" dirty="0">
                <a:effectLst/>
                <a:latin typeface="Calibri" panose="020F0502020204030204" pitchFamily="34" charset="0"/>
              </a:rPr>
              <a:t>1950 stanovil mantinely, v jejichž rámci se ekonomické cykly pohybují. Jak uvidíte </a:t>
            </a:r>
          </a:p>
          <a:p>
            <a:pPr marL="0" marR="0">
              <a:spcBef>
                <a:spcPts val="0"/>
              </a:spcBef>
              <a:spcAft>
                <a:spcPts val="0"/>
              </a:spcAft>
            </a:pPr>
            <a:r>
              <a:rPr lang="cs-CZ" sz="1800" dirty="0">
                <a:effectLst/>
                <a:latin typeface="Calibri" panose="020F0502020204030204" pitchFamily="34" charset="0"/>
              </a:rPr>
              <a:t>textu, tyto mantinely odrážejí nutnost obnovovat v ekonomice opotřebovaný kapitál, resp. </a:t>
            </a:r>
          </a:p>
          <a:p>
            <a:pPr marL="0" marR="0">
              <a:spcBef>
                <a:spcPts val="0"/>
              </a:spcBef>
              <a:spcAft>
                <a:spcPts val="0"/>
              </a:spcAft>
            </a:pPr>
            <a:r>
              <a:rPr lang="cs-CZ" sz="1800" dirty="0">
                <a:effectLst/>
                <a:latin typeface="Calibri" panose="020F0502020204030204" pitchFamily="34" charset="0"/>
              </a:rPr>
              <a:t>I Investiční multiplikátor </a:t>
            </a:r>
          </a:p>
          <a:p>
            <a:pPr marL="0" marR="0">
              <a:spcBef>
                <a:spcPts val="0"/>
              </a:spcBef>
              <a:spcAft>
                <a:spcPts val="0"/>
              </a:spcAft>
            </a:pPr>
            <a:r>
              <a:rPr lang="cs-CZ" sz="1800" dirty="0" err="1">
                <a:effectLst/>
                <a:latin typeface="Calibri" panose="020F0502020204030204" pitchFamily="34" charset="0"/>
              </a:rPr>
              <a:t>itoly</a:t>
            </a:r>
            <a:r>
              <a:rPr lang="cs-CZ" sz="1800" dirty="0">
                <a:effectLst/>
                <a:latin typeface="Calibri" panose="020F0502020204030204" pitchFamily="34" charset="0"/>
              </a:rPr>
              <a:t> věnované determinaci produktu ve výdajovém modelu s multiplikátorem </a:t>
            </a:r>
          </a:p>
          <a:p>
            <a:pPr marL="0" marR="0">
              <a:spcBef>
                <a:spcPts val="0"/>
              </a:spcBef>
              <a:spcAft>
                <a:spcPts val="0"/>
              </a:spcAft>
            </a:pPr>
            <a:r>
              <a:rPr lang="cs-CZ" sz="1800" dirty="0" err="1">
                <a:effectLst/>
                <a:latin typeface="Calibri" panose="020F0502020204030204" pitchFamily="34" charset="0"/>
              </a:rPr>
              <a:t>te</a:t>
            </a:r>
            <a:r>
              <a:rPr lang="cs-CZ" sz="1800" dirty="0">
                <a:effectLst/>
                <a:latin typeface="Calibri" panose="020F0502020204030204" pitchFamily="34" charset="0"/>
              </a:rPr>
              <a:t> podstatu investičního multiplikátoru. Stejně jako v případě výdajového </a:t>
            </a:r>
            <a:r>
              <a:rPr lang="cs-CZ" sz="1800" dirty="0" err="1">
                <a:effectLst/>
                <a:latin typeface="Calibri" panose="020F0502020204030204" pitchFamily="34" charset="0"/>
              </a:rPr>
              <a:t>multi</a:t>
            </a:r>
            <a:r>
              <a:rPr lang="cs-CZ" sz="1800" dirty="0">
                <a:effectLst/>
                <a:latin typeface="Calibri" panose="020F0502020204030204" pitchFamily="34" charset="0"/>
              </a:rPr>
              <a:t>- </a:t>
            </a:r>
          </a:p>
          <a:p>
            <a:pPr marL="0" marR="0">
              <a:spcBef>
                <a:spcPts val="0"/>
              </a:spcBef>
              <a:spcAft>
                <a:spcPts val="0"/>
              </a:spcAft>
            </a:pPr>
            <a:r>
              <a:rPr lang="cs-CZ" sz="1800" dirty="0">
                <a:effectLst/>
                <a:latin typeface="Calibri" panose="020F0502020204030204" pitchFamily="34" charset="0"/>
              </a:rPr>
              <a:t>)</a:t>
            </a:r>
            <a:r>
              <a:rPr lang="cs-CZ" sz="1800" dirty="0" err="1">
                <a:effectLst/>
                <a:latin typeface="Calibri" panose="020F0502020204030204" pitchFamily="34" charset="0"/>
              </a:rPr>
              <a:t>ru</a:t>
            </a:r>
            <a:r>
              <a:rPr lang="cs-CZ" sz="1800" dirty="0">
                <a:effectLst/>
                <a:latin typeface="Calibri" panose="020F0502020204030204" pitchFamily="34" charset="0"/>
              </a:rPr>
              <a:t>, je i velikost investičního multiplikátoru určována velikostí mezního sklonu </a:t>
            </a:r>
          </a:p>
          <a:p>
            <a:pPr marL="0" marR="0">
              <a:spcBef>
                <a:spcPts val="0"/>
              </a:spcBef>
              <a:spcAft>
                <a:spcPts val="0"/>
              </a:spcAft>
            </a:pPr>
            <a:r>
              <a:rPr lang="cs-CZ" sz="1800" dirty="0" err="1">
                <a:effectLst/>
                <a:latin typeface="Calibri" panose="020F0502020204030204" pitchFamily="34" charset="0"/>
              </a:rPr>
              <a:t>řebě</a:t>
            </a:r>
            <a:r>
              <a:rPr lang="cs-CZ" sz="1800" dirty="0">
                <a:effectLst/>
                <a:latin typeface="Calibri" panose="020F0502020204030204" pitchFamily="34" charset="0"/>
              </a:rPr>
              <a:t> (</a:t>
            </a:r>
            <a:r>
              <a:rPr lang="cs-CZ" sz="1800" dirty="0" err="1">
                <a:effectLst/>
                <a:latin typeface="Calibri" panose="020F0502020204030204" pitchFamily="34" charset="0"/>
              </a:rPr>
              <a:t>mpc</a:t>
            </a:r>
            <a:r>
              <a:rPr lang="cs-CZ" sz="1800" dirty="0">
                <a:effectLst/>
                <a:latin typeface="Calibri" panose="020F0502020204030204" pitchFamily="34" charset="0"/>
              </a:rPr>
              <a:t>), resp. mezního sklonu k úsporám (</a:t>
            </a:r>
            <a:r>
              <a:rPr lang="cs-CZ" sz="1800" dirty="0" err="1">
                <a:effectLst/>
                <a:latin typeface="Calibri" panose="020F0502020204030204" pitchFamily="34" charset="0"/>
              </a:rPr>
              <a:t>mps</a:t>
            </a:r>
            <a:r>
              <a:rPr lang="cs-CZ" sz="1800" dirty="0">
                <a:effectLst/>
                <a:latin typeface="Calibri" panose="020F0502020204030204" pitchFamily="34" charset="0"/>
              </a:rPr>
              <a:t>). Platí tedy, že dodatečný </a:t>
            </a:r>
          </a:p>
          <a:p>
            <a:pPr marL="0" marR="0">
              <a:spcBef>
                <a:spcPts val="0"/>
              </a:spcBef>
              <a:spcAft>
                <a:spcPts val="0"/>
              </a:spcAft>
            </a:pPr>
            <a:r>
              <a:rPr lang="cs-CZ" sz="1800" dirty="0">
                <a:effectLst/>
                <a:latin typeface="Calibri" panose="020F0502020204030204" pitchFamily="34" charset="0"/>
              </a:rPr>
              <a:t>ní výdaj (AI) vyvolá větší než proporcionální přírůstek reálného agregátního </a:t>
            </a:r>
          </a:p>
          <a:p>
            <a:pPr marL="0" marR="0">
              <a:spcBef>
                <a:spcPts val="0"/>
              </a:spcBef>
              <a:spcAft>
                <a:spcPts val="0"/>
              </a:spcAft>
            </a:pPr>
            <a:r>
              <a:rPr lang="cs-CZ" sz="1800" dirty="0">
                <a:effectLst/>
                <a:latin typeface="Calibri" panose="020F0502020204030204" pitchFamily="34" charset="0"/>
              </a:rPr>
              <a:t>(AY) v souladu s rovnicí (13.1): </a:t>
            </a:r>
          </a:p>
          <a:p>
            <a:pPr marL="0" marR="0">
              <a:spcBef>
                <a:spcPts val="0"/>
              </a:spcBef>
              <a:spcAft>
                <a:spcPts val="0"/>
              </a:spcAft>
            </a:pPr>
            <a:r>
              <a:rPr lang="cs-CZ" sz="1800" dirty="0">
                <a:effectLst/>
                <a:latin typeface="Calibri" panose="020F0502020204030204" pitchFamily="34" charset="0"/>
              </a:rPr>
              <a:t>Í multiplikátor (k) je kladné číslo větší než I a jeho konkrétní hodnotu </a:t>
            </a:r>
            <a:r>
              <a:rPr lang="cs-CZ" sz="1800" dirty="0" err="1">
                <a:effectLst/>
                <a:latin typeface="Calibri" panose="020F0502020204030204" pitchFamily="34" charset="0"/>
              </a:rPr>
              <a:t>mů</a:t>
            </a:r>
            <a:r>
              <a:rPr lang="cs-CZ" sz="1800" dirty="0">
                <a:effectLst/>
                <a:latin typeface="Calibri" panose="020F0502020204030204" pitchFamily="34" charset="0"/>
              </a:rPr>
              <a:t>- </a:t>
            </a:r>
          </a:p>
          <a:p>
            <a:pPr marL="0" marR="0">
              <a:spcBef>
                <a:spcPts val="0"/>
              </a:spcBef>
              <a:spcAft>
                <a:spcPts val="0"/>
              </a:spcAft>
            </a:pPr>
            <a:r>
              <a:rPr lang="cs-CZ" sz="1800" dirty="0">
                <a:effectLst/>
                <a:latin typeface="Calibri" panose="020F0502020204030204" pitchFamily="34" charset="0"/>
              </a:rPr>
              <a:t>I </a:t>
            </a:r>
            <a:r>
              <a:rPr lang="cs-CZ" sz="1800" dirty="0" err="1">
                <a:effectLst/>
                <a:latin typeface="Calibri" panose="020F0502020204030204" pitchFamily="34" charset="0"/>
              </a:rPr>
              <a:t>ást</a:t>
            </a:r>
            <a:r>
              <a:rPr lang="cs-CZ" sz="1800" dirty="0">
                <a:effectLst/>
                <a:latin typeface="Calibri" panose="020F0502020204030204" pitchFamily="34" charset="0"/>
              </a:rPr>
              <a:t> vynaloží na nákup spotřebních statků. zvýšená poptávka po spotřebních </a:t>
            </a:r>
          </a:p>
          <a:p>
            <a:pPr marL="0" marR="0">
              <a:spcBef>
                <a:spcPts val="0"/>
              </a:spcBef>
              <a:spcAft>
                <a:spcPts val="0"/>
              </a:spcAft>
            </a:pPr>
            <a:r>
              <a:rPr lang="cs-CZ" sz="1800" dirty="0" err="1">
                <a:effectLst/>
                <a:latin typeface="Calibri" panose="020F0502020204030204" pitchFamily="34" charset="0"/>
              </a:rPr>
              <a:t>govaní</a:t>
            </a:r>
            <a:r>
              <a:rPr lang="cs-CZ" sz="1800" dirty="0">
                <a:effectLst/>
                <a:latin typeface="Calibri" panose="020F0502020204030204" pitchFamily="34" charset="0"/>
              </a:rPr>
              <a:t> investičního multiplikátoru lze objasnit tak, že dodatečné investiční </a:t>
            </a:r>
          </a:p>
          <a:p>
            <a:pPr marL="0" marR="0">
              <a:spcBef>
                <a:spcPts val="0"/>
              </a:spcBef>
              <a:spcAft>
                <a:spcPts val="0"/>
              </a:spcAft>
            </a:pPr>
            <a:r>
              <a:rPr lang="cs-CZ" sz="1800" dirty="0">
                <a:effectLst/>
                <a:latin typeface="Calibri" panose="020F0502020204030204" pitchFamily="34" charset="0"/>
              </a:rPr>
              <a:t>na nákup kapitálových statků se projeví růstem důchodů domácností, </a:t>
            </a:r>
          </a:p>
          <a:p>
            <a:pPr marL="0" marR="0">
              <a:spcBef>
                <a:spcPts val="0"/>
              </a:spcBef>
              <a:spcAft>
                <a:spcPts val="0"/>
              </a:spcAft>
            </a:pPr>
            <a:r>
              <a:rPr lang="cs-CZ" sz="1800" dirty="0">
                <a:effectLst/>
                <a:latin typeface="Calibri" panose="020F0502020204030204" pitchFamily="34" charset="0"/>
              </a:rPr>
              <a:t>m </a:t>
            </a:r>
            <a:r>
              <a:rPr lang="cs-CZ" sz="1800" dirty="0" err="1">
                <a:effectLst/>
                <a:latin typeface="Calibri" panose="020F0502020204030204" pitchFamily="34" charset="0"/>
              </a:rPr>
              <a:t>n'abízejí</a:t>
            </a:r>
            <a:r>
              <a:rPr lang="cs-CZ" sz="1800" dirty="0">
                <a:effectLst/>
                <a:latin typeface="Calibri" panose="020F0502020204030204" pitchFamily="34" charset="0"/>
              </a:rPr>
              <a:t> své úspory. Domácnosti část svých dodatečných příjmů uspoří </a:t>
            </a:r>
          </a:p>
          <a:p>
            <a:pPr marL="0" marR="0">
              <a:spcBef>
                <a:spcPts val="0"/>
              </a:spcBef>
              <a:spcAft>
                <a:spcPts val="0"/>
              </a:spcAft>
            </a:pPr>
            <a:r>
              <a:rPr lang="cs-CZ" sz="1800" dirty="0">
                <a:effectLst/>
                <a:latin typeface="Calibri" panose="020F0502020204030204" pitchFamily="34" charset="0"/>
              </a:rPr>
              <a:t>ovit na základě rovnice (13.2): </a:t>
            </a:r>
          </a:p>
          <a:p>
            <a:pPr marL="0" marR="0">
              <a:spcBef>
                <a:spcPts val="0"/>
              </a:spcBef>
              <a:spcAft>
                <a:spcPts val="0"/>
              </a:spcAft>
            </a:pPr>
            <a:r>
              <a:rPr lang="cs-CZ" sz="1800" dirty="0">
                <a:effectLst/>
                <a:latin typeface="Calibri" panose="020F0502020204030204" pitchFamily="34" charset="0"/>
              </a:rPr>
              <a:t>1 </a:t>
            </a:r>
          </a:p>
          <a:p>
            <a:pPr marL="0" marR="0">
              <a:spcBef>
                <a:spcPts val="0"/>
              </a:spcBef>
              <a:spcAft>
                <a:spcPts val="0"/>
              </a:spcAft>
            </a:pPr>
            <a:r>
              <a:rPr lang="cs-CZ" sz="1800" dirty="0">
                <a:effectLst/>
                <a:latin typeface="Calibri" panose="020F0502020204030204" pitchFamily="34" charset="0"/>
              </a:rPr>
              <a:t>1 </a:t>
            </a:r>
          </a:p>
          <a:p>
            <a:pPr marL="0" marR="0">
              <a:spcBef>
                <a:spcPts val="0"/>
              </a:spcBef>
              <a:spcAft>
                <a:spcPts val="0"/>
              </a:spcAft>
            </a:pPr>
            <a:r>
              <a:rPr lang="cs-CZ" sz="1800" dirty="0" err="1">
                <a:effectLst/>
                <a:latin typeface="Calibri" panose="020F0502020204030204" pitchFamily="34" charset="0"/>
              </a:rPr>
              <a:t>mps</a:t>
            </a:r>
            <a:r>
              <a:rPr lang="cs-CZ" sz="1800" dirty="0">
                <a:effectLst/>
                <a:latin typeface="Calibri" panose="020F0502020204030204" pitchFamily="34" charset="0"/>
              </a:rPr>
              <a:t> </a:t>
            </a:r>
          </a:p>
          <a:p>
            <a:pPr marL="0" marR="0">
              <a:spcBef>
                <a:spcPts val="0"/>
              </a:spcBef>
              <a:spcAft>
                <a:spcPts val="0"/>
              </a:spcAft>
            </a:pPr>
            <a:r>
              <a:rPr lang="cs-CZ" sz="1800" dirty="0">
                <a:effectLst/>
                <a:latin typeface="Calibri" panose="020F0502020204030204" pitchFamily="34" charset="0"/>
              </a:rPr>
              <a:t>(13.2) </a:t>
            </a:r>
          </a:p>
          <a:p>
            <a:pPr marL="0" marR="0">
              <a:spcBef>
                <a:spcPts val="0"/>
              </a:spcBef>
              <a:spcAft>
                <a:spcPts val="0"/>
              </a:spcAft>
            </a:pPr>
            <a:endParaRPr lang="cs-CZ" sz="1800" dirty="0">
              <a:effectLst/>
              <a:latin typeface="Calibri" panose="020F0502020204030204" pitchFamily="34" charset="0"/>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64121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a:spcBef>
                <a:spcPts val="0"/>
              </a:spcBef>
              <a:spcAft>
                <a:spcPts val="0"/>
              </a:spcAft>
            </a:pPr>
            <a:r>
              <a:rPr lang="cs-CZ" sz="1800" dirty="0">
                <a:effectLst/>
                <a:latin typeface="Calibri" panose="020F0502020204030204" pitchFamily="34" charset="0"/>
              </a:rPr>
              <a:t>na úrovni celé ekonomiky. Předpokládejme, že v ekonomice je k produkci v: I KI </a:t>
            </a:r>
          </a:p>
          <a:p>
            <a:pPr marL="0" marR="0">
              <a:spcBef>
                <a:spcPts val="0"/>
              </a:spcBef>
              <a:spcAft>
                <a:spcPts val="0"/>
              </a:spcAft>
            </a:pPr>
            <a:r>
              <a:rPr lang="cs-CZ" sz="1800" dirty="0">
                <a:effectLst/>
                <a:latin typeface="Calibri" panose="020F0502020204030204" pitchFamily="34" charset="0"/>
              </a:rPr>
              <a:t>Jestliže se kapitálový koeficient nemění a výrobní kapacity jsou plně využity, je ke </a:t>
            </a:r>
          </a:p>
          <a:p>
            <a:pPr marL="0" marR="0">
              <a:spcBef>
                <a:spcPts val="0"/>
              </a:spcBef>
              <a:spcAft>
                <a:spcPts val="0"/>
              </a:spcAft>
            </a:pPr>
            <a:r>
              <a:rPr lang="cs-CZ" sz="1800" dirty="0">
                <a:effectLst/>
                <a:latin typeface="Calibri" panose="020F0502020204030204" pitchFamily="34" charset="0"/>
              </a:rPr>
              <a:t>produkce nutné zvětšit Objem kapitálu již zapojeného do výroby. Při </a:t>
            </a:r>
          </a:p>
          <a:p>
            <a:pPr marL="0" marR="0">
              <a:spcBef>
                <a:spcPts val="0"/>
              </a:spcBef>
              <a:spcAft>
                <a:spcPts val="0"/>
              </a:spcAft>
            </a:pPr>
            <a:r>
              <a:rPr lang="cs-CZ" sz="1800" dirty="0">
                <a:effectLst/>
                <a:latin typeface="Calibri" panose="020F0502020204030204" pitchFamily="34" charset="0"/>
              </a:rPr>
              <a:t>koeficientu 2 to znamená, že ke zvýšení produkce ekonomiky </a:t>
            </a:r>
            <a:r>
              <a:rPr lang="cs-CZ" sz="1800" dirty="0" err="1">
                <a:effectLst/>
                <a:latin typeface="Calibri" panose="020F0502020204030204" pitchFamily="34" charset="0"/>
              </a:rPr>
              <a:t>cnlanplřlad</a:t>
            </a:r>
            <a:r>
              <a:rPr lang="cs-CZ" sz="1800" dirty="0">
                <a:effectLst/>
                <a:latin typeface="Calibri" panose="020F0502020204030204" pitchFamily="34" charset="0"/>
              </a:rPr>
              <a:t> 0 100 mil. Kč </a:t>
            </a:r>
          </a:p>
          <a:p>
            <a:pPr marL="0" marR="0">
              <a:spcBef>
                <a:spcPts val="0"/>
              </a:spcBef>
              <a:spcAft>
                <a:spcPts val="0"/>
              </a:spcAft>
            </a:pPr>
            <a:r>
              <a:rPr lang="cs-CZ" sz="1800" dirty="0">
                <a:effectLst/>
                <a:latin typeface="Calibri" panose="020F0502020204030204" pitchFamily="34" charset="0"/>
              </a:rPr>
              <a:t>Investice (a v daném kontextu máme na mysli investice čisté) znamenají přírůstek </a:t>
            </a:r>
          </a:p>
          <a:p>
            <a:pPr marL="0" marR="0">
              <a:spcBef>
                <a:spcPts val="0"/>
              </a:spcBef>
              <a:spcAft>
                <a:spcPts val="0"/>
              </a:spcAft>
            </a:pPr>
            <a:r>
              <a:rPr lang="cs-CZ" sz="1800" dirty="0">
                <a:effectLst/>
                <a:latin typeface="Calibri" panose="020F0502020204030204" pitchFamily="34" charset="0"/>
              </a:rPr>
              <a:t>kapitálu (I = AK) a závisí: </a:t>
            </a:r>
          </a:p>
          <a:p>
            <a:pPr marL="0" marR="0">
              <a:spcBef>
                <a:spcPts val="0"/>
              </a:spcBef>
              <a:spcAft>
                <a:spcPts val="0"/>
              </a:spcAft>
            </a:pPr>
            <a:r>
              <a:rPr lang="cs-CZ" sz="1800" dirty="0">
                <a:effectLst/>
                <a:latin typeface="Calibri" panose="020F0502020204030204" pitchFamily="34" charset="0"/>
              </a:rPr>
              <a:t>• na výši kapitálového koeficientu, </a:t>
            </a:r>
          </a:p>
          <a:p>
            <a:pPr marL="0" marR="0">
              <a:spcBef>
                <a:spcPts val="0"/>
              </a:spcBef>
              <a:spcAft>
                <a:spcPts val="0"/>
              </a:spcAft>
            </a:pPr>
            <a:r>
              <a:rPr lang="cs-CZ" sz="1800" dirty="0">
                <a:effectLst/>
                <a:latin typeface="Calibri" panose="020F0502020204030204" pitchFamily="34" charset="0"/>
              </a:rPr>
              <a:t>• na míře růstu produkce: </a:t>
            </a:r>
          </a:p>
          <a:p>
            <a:pPr marL="0" marR="0">
              <a:spcBef>
                <a:spcPts val="0"/>
              </a:spcBef>
              <a:spcAft>
                <a:spcPts val="0"/>
              </a:spcAft>
            </a:pPr>
            <a:r>
              <a:rPr lang="cs-CZ" sz="1800" dirty="0">
                <a:effectLst/>
                <a:latin typeface="Calibri" panose="020F0502020204030204" pitchFamily="34" charset="0"/>
              </a:rPr>
              <a:t>x AQ </a:t>
            </a:r>
          </a:p>
          <a:p>
            <a:pPr marL="0" marR="0">
              <a:spcBef>
                <a:spcPts val="0"/>
              </a:spcBef>
              <a:spcAft>
                <a:spcPts val="0"/>
              </a:spcAft>
            </a:pPr>
            <a:r>
              <a:rPr lang="cs-CZ" sz="1800" dirty="0">
                <a:effectLst/>
                <a:latin typeface="Calibri" panose="020F0502020204030204" pitchFamily="34" charset="0"/>
              </a:rPr>
              <a:t>kde </a:t>
            </a:r>
            <a:r>
              <a:rPr lang="cs-CZ" sz="1800" dirty="0" err="1">
                <a:effectLst/>
                <a:latin typeface="Calibri" panose="020F0502020204030204" pitchFamily="34" charset="0"/>
              </a:rPr>
              <a:t>Ije</a:t>
            </a:r>
            <a:r>
              <a:rPr lang="cs-CZ" sz="1800" dirty="0">
                <a:effectLst/>
                <a:latin typeface="Calibri" panose="020F0502020204030204" pitchFamily="34" charset="0"/>
              </a:rPr>
              <a:t> investice; </a:t>
            </a:r>
          </a:p>
          <a:p>
            <a:pPr marL="0" marR="0">
              <a:spcBef>
                <a:spcPts val="0"/>
              </a:spcBef>
              <a:spcAft>
                <a:spcPts val="0"/>
              </a:spcAft>
            </a:pPr>
            <a:r>
              <a:rPr lang="cs-CZ" sz="1800" dirty="0" err="1">
                <a:effectLst/>
                <a:latin typeface="Calibri" panose="020F0502020204030204" pitchFamily="34" charset="0"/>
              </a:rPr>
              <a:t>Kje</a:t>
            </a:r>
            <a:r>
              <a:rPr lang="cs-CZ" sz="1800" dirty="0">
                <a:effectLst/>
                <a:latin typeface="Calibri" panose="020F0502020204030204" pitchFamily="34" charset="0"/>
              </a:rPr>
              <a:t> kapitál; </a:t>
            </a:r>
          </a:p>
          <a:p>
            <a:pPr marL="0" marR="0">
              <a:spcBef>
                <a:spcPts val="0"/>
              </a:spcBef>
              <a:spcAft>
                <a:spcPts val="0"/>
              </a:spcAft>
            </a:pPr>
            <a:r>
              <a:rPr lang="cs-CZ" sz="1800" dirty="0">
                <a:effectLst/>
                <a:latin typeface="Calibri" panose="020F0502020204030204" pitchFamily="34" charset="0"/>
              </a:rPr>
              <a:t>je kapitálový koeficient; </a:t>
            </a:r>
          </a:p>
          <a:p>
            <a:pPr marL="0" marR="0">
              <a:spcBef>
                <a:spcPts val="0"/>
              </a:spcBef>
              <a:spcAft>
                <a:spcPts val="0"/>
              </a:spcAft>
            </a:pPr>
            <a:r>
              <a:rPr lang="cs-CZ" sz="1800" dirty="0">
                <a:effectLst/>
                <a:latin typeface="Calibri" panose="020F0502020204030204" pitchFamily="34" charset="0"/>
              </a:rPr>
              <a:t>Q je rozsah produkce. </a:t>
            </a:r>
          </a:p>
          <a:p>
            <a:pPr marL="0" marR="0">
              <a:spcBef>
                <a:spcPts val="0"/>
              </a:spcBef>
              <a:spcAft>
                <a:spcPts val="0"/>
              </a:spcAft>
            </a:pPr>
            <a:r>
              <a:rPr lang="cs-CZ" sz="1800" dirty="0">
                <a:effectLst/>
                <a:latin typeface="Calibri" panose="020F0502020204030204" pitchFamily="34" charset="0"/>
              </a:rPr>
              <a:t>(13.3) </a:t>
            </a:r>
          </a:p>
          <a:p>
            <a:pPr marL="0" marR="0">
              <a:spcBef>
                <a:spcPts val="0"/>
              </a:spcBef>
              <a:spcAft>
                <a:spcPts val="0"/>
              </a:spcAft>
            </a:pPr>
            <a:r>
              <a:rPr lang="cs-CZ" sz="1800" dirty="0">
                <a:effectLst/>
                <a:latin typeface="Calibri" panose="020F0502020204030204" pitchFamily="34" charset="0"/>
              </a:rPr>
              <a:t>konstantním kapitálovém koeficientu 2 bude vztah mezi investicemi a produkcí </a:t>
            </a:r>
          </a:p>
          <a:p>
            <a:pPr marL="0" marR="0">
              <a:spcBef>
                <a:spcPts val="0"/>
              </a:spcBef>
              <a:spcAft>
                <a:spcPts val="0"/>
              </a:spcAft>
            </a:pPr>
            <a:r>
              <a:rPr lang="cs-CZ" sz="1800" dirty="0">
                <a:effectLst/>
                <a:latin typeface="Calibri" panose="020F0502020204030204" pitchFamily="34" charset="0"/>
              </a:rPr>
              <a:t>x AQ </a:t>
            </a:r>
          </a:p>
          <a:p>
            <a:pPr marL="0" marR="0">
              <a:spcBef>
                <a:spcPts val="0"/>
              </a:spcBef>
              <a:spcAft>
                <a:spcPts val="0"/>
              </a:spcAft>
            </a:pPr>
            <a:r>
              <a:rPr lang="cs-CZ" sz="1800" dirty="0">
                <a:effectLst/>
                <a:latin typeface="Calibri" panose="020F0502020204030204" pitchFamily="34" charset="0"/>
              </a:rPr>
              <a:t>(13.4) </a:t>
            </a:r>
          </a:p>
          <a:p>
            <a:pPr marL="0" marR="0">
              <a:spcBef>
                <a:spcPts val="0"/>
              </a:spcBef>
              <a:spcAft>
                <a:spcPts val="0"/>
              </a:spcAft>
            </a:pPr>
            <a:r>
              <a:rPr lang="cs-CZ" sz="1800" dirty="0" err="1">
                <a:effectLst/>
                <a:latin typeface="Calibri" panose="020F0502020204030204" pitchFamily="34" charset="0"/>
              </a:rPr>
              <a:t>díme</a:t>
            </a:r>
            <a:r>
              <a:rPr lang="cs-CZ" sz="1800" dirty="0">
                <a:effectLst/>
                <a:latin typeface="Calibri" panose="020F0502020204030204" pitchFamily="34" charset="0"/>
              </a:rPr>
              <a:t>, Že rozsah investic v ekonomice nezávisí na jejím produktu, nýbrž na jeho </a:t>
            </a:r>
            <a:r>
              <a:rPr lang="cs-CZ" sz="1800" dirty="0" err="1">
                <a:effectLst/>
                <a:latin typeface="Calibri" panose="020F0502020204030204" pitchFamily="34" charset="0"/>
              </a:rPr>
              <a:t>změ</a:t>
            </a:r>
            <a:r>
              <a:rPr lang="cs-CZ" sz="1800" dirty="0">
                <a:effectLst/>
                <a:latin typeface="Calibri" panose="020F0502020204030204" pitchFamily="34" charset="0"/>
              </a:rPr>
              <a:t>- </a:t>
            </a:r>
          </a:p>
          <a:p>
            <a:pPr marL="0" marR="0">
              <a:spcBef>
                <a:spcPts val="0"/>
              </a:spcBef>
              <a:spcAft>
                <a:spcPts val="0"/>
              </a:spcAft>
            </a:pPr>
            <a:r>
              <a:rPr lang="cs-CZ" sz="1800" dirty="0">
                <a:effectLst/>
                <a:latin typeface="Calibri" panose="020F0502020204030204" pitchFamily="34" charset="0"/>
              </a:rPr>
              <a:t>h, na tom, jak rychle produkce roste, nebo klesá. Investice porostou jen tehdy, když </a:t>
            </a:r>
          </a:p>
          <a:p>
            <a:pPr marL="0" marR="0">
              <a:spcBef>
                <a:spcPts val="0"/>
              </a:spcBef>
              <a:spcAft>
                <a:spcPts val="0"/>
              </a:spcAft>
            </a:pPr>
            <a:r>
              <a:rPr lang="cs-CZ" sz="1800" dirty="0">
                <a:effectLst/>
                <a:latin typeface="Calibri" panose="020F0502020204030204" pitchFamily="34" charset="0"/>
              </a:rPr>
              <a:t>)</a:t>
            </a:r>
            <a:r>
              <a:rPr lang="cs-CZ" sz="1800" dirty="0" err="1">
                <a:effectLst/>
                <a:latin typeface="Calibri" panose="020F0502020204030204" pitchFamily="34" charset="0"/>
              </a:rPr>
              <a:t>ude</a:t>
            </a:r>
            <a:r>
              <a:rPr lang="cs-CZ" sz="1800" dirty="0">
                <a:effectLst/>
                <a:latin typeface="Calibri" panose="020F0502020204030204" pitchFamily="34" charset="0"/>
              </a:rPr>
              <a:t> růst produkce zrychlovat, v důsledku čehož se bude rozšiřovat mezera mezi </a:t>
            </a:r>
          </a:p>
          <a:p>
            <a:pPr marL="0" marR="0">
              <a:spcBef>
                <a:spcPts val="0"/>
              </a:spcBef>
              <a:spcAft>
                <a:spcPts val="0"/>
              </a:spcAft>
            </a:pPr>
            <a:r>
              <a:rPr lang="cs-CZ" sz="1800" dirty="0" err="1">
                <a:effectLst/>
                <a:latin typeface="Calibri" panose="020F0502020204030204" pitchFamily="34" charset="0"/>
              </a:rPr>
              <a:t>oucł</a:t>
            </a:r>
            <a:r>
              <a:rPr lang="cs-CZ" sz="1800" dirty="0">
                <a:effectLst/>
                <a:latin typeface="Calibri" panose="020F0502020204030204" pitchFamily="34" charset="0"/>
              </a:rPr>
              <a:t>' a skutečnou zásobou kapitálu. Přestane-li produkce růst, čisté investice klesnou </a:t>
            </a:r>
          </a:p>
          <a:p>
            <a:pPr marL="0" marR="0">
              <a:spcBef>
                <a:spcPts val="0"/>
              </a:spcBef>
              <a:spcAft>
                <a:spcPts val="0"/>
              </a:spcAft>
            </a:pPr>
            <a:r>
              <a:rPr lang="cs-CZ" sz="1800" dirty="0">
                <a:effectLst/>
                <a:latin typeface="Calibri" panose="020F0502020204030204" pitchFamily="34" charset="0"/>
              </a:rPr>
              <a:t>Dojde-li k poklesu produkce, nastane </a:t>
            </a:r>
            <a:r>
              <a:rPr lang="cs-CZ" sz="1800" dirty="0" err="1">
                <a:effectLst/>
                <a:latin typeface="Calibri" panose="020F0502020204030204" pitchFamily="34" charset="0"/>
              </a:rPr>
              <a:t>deinvestování</a:t>
            </a:r>
            <a:r>
              <a:rPr lang="cs-CZ" sz="1800" dirty="0">
                <a:effectLst/>
                <a:latin typeface="Calibri" panose="020F0502020204030204" pitchFamily="34" charset="0"/>
              </a:rPr>
              <a:t>, tedy hrubé investice (I ) </a:t>
            </a:r>
          </a:p>
          <a:p>
            <a:pPr marL="0" marR="0">
              <a:spcBef>
                <a:spcPts val="0"/>
              </a:spcBef>
              <a:spcAft>
                <a:spcPts val="0"/>
              </a:spcAft>
            </a:pPr>
            <a:r>
              <a:rPr lang="cs-CZ" sz="1800" dirty="0">
                <a:effectLst/>
                <a:latin typeface="Calibri" panose="020F0502020204030204" pitchFamily="34" charset="0"/>
              </a:rPr>
              <a:t>ou záporné, neboť firmy nejen nebudou uskutečňovat čisté investice (In), ale nebudou </a:t>
            </a:r>
          </a:p>
          <a:p>
            <a:pPr marL="0" marR="0">
              <a:spcBef>
                <a:spcPts val="0"/>
              </a:spcBef>
              <a:spcAft>
                <a:spcPts val="0"/>
              </a:spcAft>
            </a:pPr>
            <a:r>
              <a:rPr lang="cs-CZ" sz="1800" dirty="0" err="1">
                <a:effectLst/>
                <a:latin typeface="Calibri" panose="020F0502020204030204" pitchFamily="34" charset="0"/>
              </a:rPr>
              <a:t>łahrazovat</a:t>
            </a:r>
            <a:r>
              <a:rPr lang="cs-CZ" sz="1800" dirty="0">
                <a:effectLst/>
                <a:latin typeface="Calibri" panose="020F0502020204030204" pitchFamily="34" charset="0"/>
              </a:rPr>
              <a:t> amortizovaný kapitál, a tudíž provádět investice restituční (Ir). Skutečná </a:t>
            </a:r>
          </a:p>
          <a:p>
            <a:pPr marL="0" marR="0">
              <a:spcBef>
                <a:spcPts val="0"/>
              </a:spcBef>
              <a:spcAft>
                <a:spcPts val="0"/>
              </a:spcAft>
            </a:pPr>
            <a:r>
              <a:rPr lang="cs-CZ" sz="1800" dirty="0">
                <a:effectLst/>
                <a:latin typeface="Calibri" panose="020F0502020204030204" pitchFamily="34" charset="0"/>
              </a:rPr>
              <a:t>ba kapitálu totiž v takovém případě převyšuje zásobu žádoucí. </a:t>
            </a:r>
          </a:p>
          <a:p>
            <a:pPr marL="0" marR="0">
              <a:spcBef>
                <a:spcPts val="0"/>
              </a:spcBef>
              <a:spcAft>
                <a:spcPts val="0"/>
              </a:spcAft>
            </a:pPr>
            <a:r>
              <a:rPr lang="cs-CZ" sz="1800" dirty="0" err="1">
                <a:effectLst/>
                <a:latin typeface="Calibri" panose="020F0502020204030204" pitchFamily="34" charset="0"/>
              </a:rPr>
              <a:t>ají-li</a:t>
            </a:r>
            <a:r>
              <a:rPr lang="cs-CZ" sz="1800" dirty="0">
                <a:effectLst/>
                <a:latin typeface="Calibri" panose="020F0502020204030204" pitchFamily="34" charset="0"/>
              </a:rPr>
              <a:t> investice růst, nestačí, aby se zvyšovala produkce; </a:t>
            </a:r>
          </a:p>
          <a:p>
            <a:pPr marL="0" marR="0">
              <a:spcBef>
                <a:spcPts val="0"/>
              </a:spcBef>
              <a:spcAft>
                <a:spcPts val="0"/>
              </a:spcAft>
            </a:pPr>
            <a:r>
              <a:rPr lang="cs-CZ" sz="1800" dirty="0">
                <a:effectLst/>
                <a:latin typeface="Calibri" panose="020F0502020204030204" pitchFamily="34" charset="0"/>
              </a:rPr>
              <a:t>cer </a:t>
            </a:r>
          </a:p>
          <a:p>
            <a:pPr marL="0" marR="0">
              <a:spcBef>
                <a:spcPts val="0"/>
              </a:spcBef>
              <a:spcAft>
                <a:spcPts val="0"/>
              </a:spcAft>
            </a:pPr>
            <a:r>
              <a:rPr lang="cs-CZ" sz="1800" dirty="0">
                <a:effectLst/>
                <a:latin typeface="Calibri" panose="020F0502020204030204" pitchFamily="34" charset="0"/>
              </a:rPr>
              <a:t>'</a:t>
            </a:r>
            <a:r>
              <a:rPr lang="cs-CZ" sz="1800" dirty="0" err="1">
                <a:effectLst/>
                <a:latin typeface="Calibri" panose="020F0502020204030204" pitchFamily="34" charset="0"/>
              </a:rPr>
              <a:t>štějednor</a:t>
            </a:r>
            <a:r>
              <a:rPr lang="cs-CZ" sz="1800" dirty="0">
                <a:effectLst/>
                <a:latin typeface="Calibri" panose="020F0502020204030204" pitchFamily="34" charset="0"/>
              </a:rPr>
              <a:t> </a:t>
            </a:r>
          </a:p>
          <a:p>
            <a:pPr marL="0" marR="0">
              <a:spcBef>
                <a:spcPts val="0"/>
              </a:spcBef>
              <a:spcAft>
                <a:spcPts val="0"/>
              </a:spcAft>
            </a:pPr>
            <a:r>
              <a:rPr lang="cs-CZ" sz="1800" dirty="0">
                <a:effectLst/>
                <a:latin typeface="Calibri" panose="020F0502020204030204" pitchFamily="34" charset="0"/>
              </a:rPr>
              <a:t>právě tato podmínka je jádrem akcelerátoru investic. </a:t>
            </a:r>
          </a:p>
          <a:p>
            <a:pPr marL="0" marR="0">
              <a:spcBef>
                <a:spcPts val="0"/>
              </a:spcBef>
              <a:spcAft>
                <a:spcPts val="0"/>
              </a:spcAft>
            </a:pPr>
            <a:r>
              <a:rPr lang="cs-CZ" sz="1800" dirty="0">
                <a:effectLst/>
                <a:latin typeface="Calibri" panose="020F0502020204030204" pitchFamily="34" charset="0"/>
              </a:rPr>
              <a:t>»</a:t>
            </a:r>
            <a:r>
              <a:rPr lang="cs-CZ" sz="1800" dirty="0" err="1">
                <a:effectLst/>
                <a:latin typeface="Calibri" panose="020F0502020204030204" pitchFamily="34" charset="0"/>
              </a:rPr>
              <a:t>rodukcĺ</a:t>
            </a:r>
            <a:r>
              <a:rPr lang="cs-CZ" sz="1800" dirty="0">
                <a:effectLst/>
                <a:latin typeface="Calibri" panose="020F0502020204030204" pitchFamily="34" charset="0"/>
              </a:rPr>
              <a:t> 4 </a:t>
            </a:r>
          </a:p>
          <a:p>
            <a:pPr marL="0" marR="0">
              <a:spcBef>
                <a:spcPts val="0"/>
              </a:spcBef>
              <a:spcAft>
                <a:spcPts val="0"/>
              </a:spcAft>
            </a:pPr>
            <a:endParaRPr lang="cs-CZ" sz="1800" dirty="0">
              <a:effectLst/>
              <a:latin typeface="Calibri" panose="020F0502020204030204" pitchFamily="34" charset="0"/>
            </a:endParaRPr>
          </a:p>
          <a:p>
            <a:pPr marL="0" marR="0">
              <a:spcBef>
                <a:spcPts val="0"/>
              </a:spcBef>
              <a:spcAft>
                <a:spcPts val="0"/>
              </a:spcAft>
            </a:pPr>
            <a:r>
              <a:rPr lang="cs-CZ" sz="1800" dirty="0">
                <a:effectLst/>
                <a:latin typeface="Calibri" panose="020F0502020204030204" pitchFamily="34" charset="0"/>
              </a:rPr>
              <a:t>Peníze v tomto modelu nehrají </a:t>
            </a:r>
          </a:p>
          <a:p>
            <a:pPr marL="0" marR="0">
              <a:spcBef>
                <a:spcPts val="0"/>
              </a:spcBef>
              <a:spcAft>
                <a:spcPts val="0"/>
              </a:spcAft>
            </a:pPr>
            <a:r>
              <a:rPr lang="cs-CZ" sz="1800" dirty="0">
                <a:effectLst/>
                <a:latin typeface="Calibri" panose="020F0502020204030204" pitchFamily="34" charset="0"/>
              </a:rPr>
              <a:t>a čistých </a:t>
            </a:r>
          </a:p>
          <a:p>
            <a:pPr marL="0" marR="0">
              <a:spcBef>
                <a:spcPts val="0"/>
              </a:spcBef>
              <a:spcAft>
                <a:spcPts val="0"/>
              </a:spcAft>
            </a:pPr>
            <a:r>
              <a:rPr lang="cs-CZ" sz="1800" dirty="0">
                <a:effectLst/>
                <a:latin typeface="Calibri" panose="020F0502020204030204" pitchFamily="34" charset="0"/>
              </a:rPr>
              <a:t>model je podle svých autorů nazýván </a:t>
            </a:r>
            <a:r>
              <a:rPr lang="cs-CZ" sz="1800" dirty="0" err="1">
                <a:effectLst/>
                <a:latin typeface="Calibri" panose="020F0502020204030204" pitchFamily="34" charset="0"/>
              </a:rPr>
              <a:t>Hicksovým-samuelsonovým</a:t>
            </a:r>
            <a:r>
              <a:rPr lang="cs-CZ" sz="1800" dirty="0">
                <a:effectLst/>
                <a:latin typeface="Calibri" panose="020F0502020204030204" pitchFamily="34" charset="0"/>
              </a:rPr>
              <a:t> modelem, </a:t>
            </a:r>
          </a:p>
          <a:p>
            <a:pPr marL="0" marR="0">
              <a:spcBef>
                <a:spcPts val="0"/>
              </a:spcBef>
              <a:spcAft>
                <a:spcPts val="0"/>
              </a:spcAft>
            </a:pPr>
            <a:r>
              <a:rPr lang="cs-CZ" sz="1800" dirty="0">
                <a:effectLst/>
                <a:latin typeface="Calibri" panose="020F0502020204030204" pitchFamily="34" charset="0"/>
              </a:rPr>
              <a:t>(</a:t>
            </a:r>
            <a:r>
              <a:rPr lang="cs-CZ" sz="1800" dirty="0" err="1">
                <a:effectLst/>
                <a:latin typeface="Calibri" panose="020F0502020204030204" pitchFamily="34" charset="0"/>
              </a:rPr>
              <a:t>neo</a:t>
            </a:r>
            <a:r>
              <a:rPr lang="cs-CZ" sz="1800" dirty="0">
                <a:effectLst/>
                <a:latin typeface="Calibri" panose="020F0502020204030204" pitchFamily="34" charset="0"/>
              </a:rPr>
              <a:t>)keynesovským modelem ekonomického cyklu. Američan Paul Anthony </a:t>
            </a:r>
            <a:r>
              <a:rPr lang="cs-CZ" sz="1800" dirty="0" err="1">
                <a:effectLst/>
                <a:latin typeface="Calibri" panose="020F0502020204030204" pitchFamily="34" charset="0"/>
              </a:rPr>
              <a:t>Samuelson</a:t>
            </a:r>
            <a:r>
              <a:rPr lang="cs-CZ" sz="1800" dirty="0">
                <a:effectLst/>
                <a:latin typeface="Calibri" panose="020F0502020204030204" pitchFamily="34" charset="0"/>
              </a:rPr>
              <a:t> </a:t>
            </a:r>
          </a:p>
          <a:p>
            <a:pPr marL="0" marR="0">
              <a:spcBef>
                <a:spcPts val="0"/>
              </a:spcBef>
              <a:spcAft>
                <a:spcPts val="0"/>
              </a:spcAft>
            </a:pPr>
            <a:r>
              <a:rPr lang="cs-CZ" sz="1800" dirty="0">
                <a:effectLst/>
                <a:latin typeface="Calibri" panose="020F0502020204030204" pitchFamily="34" charset="0"/>
              </a:rPr>
              <a:t>11915_2009) použil v roce 1939 jako jeden z prvních ekonomů mechanismus multiplikátoru </a:t>
            </a:r>
          </a:p>
          <a:p>
            <a:pPr marL="0" marR="0">
              <a:spcBef>
                <a:spcPts val="0"/>
              </a:spcBef>
              <a:spcAft>
                <a:spcPts val="0"/>
              </a:spcAft>
            </a:pPr>
            <a:r>
              <a:rPr lang="cs-CZ" sz="1800" dirty="0">
                <a:effectLst/>
                <a:latin typeface="Calibri" panose="020F0502020204030204" pitchFamily="34" charset="0"/>
              </a:rPr>
              <a:t>k vysvětlení cyklických výkyvů tržních ekonomik (ještě 0 tři roky dříve tak učinil </a:t>
            </a:r>
          </a:p>
          <a:p>
            <a:pPr marL="0" marR="0">
              <a:spcBef>
                <a:spcPts val="0"/>
              </a:spcBef>
              <a:spcAft>
                <a:spcPts val="0"/>
              </a:spcAft>
            </a:pPr>
            <a:r>
              <a:rPr lang="cs-CZ" sz="1800" dirty="0">
                <a:effectLst/>
                <a:latin typeface="Calibri" panose="020F0502020204030204" pitchFamily="34" charset="0"/>
              </a:rPr>
              <a:t>ekonom Sir Roy </a:t>
            </a:r>
            <a:r>
              <a:rPr lang="cs-CZ" sz="1800" dirty="0" err="1">
                <a:effectLst/>
                <a:latin typeface="Calibri" panose="020F0502020204030204" pitchFamily="34" charset="0"/>
              </a:rPr>
              <a:t>Harrod</a:t>
            </a:r>
            <a:r>
              <a:rPr lang="cs-CZ" sz="1800" dirty="0">
                <a:effectLst/>
                <a:latin typeface="Calibri" panose="020F0502020204030204" pitchFamily="34" charset="0"/>
              </a:rPr>
              <a:t>). </a:t>
            </a:r>
            <a:r>
              <a:rPr lang="cs-CZ" sz="1800" dirty="0" err="1">
                <a:effectLst/>
                <a:latin typeface="Calibri" panose="020F0502020204030204" pitchFamily="34" charset="0"/>
              </a:rPr>
              <a:t>Samuelsonův</a:t>
            </a:r>
            <a:r>
              <a:rPr lang="cs-CZ" sz="1800" dirty="0">
                <a:effectLst/>
                <a:latin typeface="Calibri" panose="020F0502020204030204" pitchFamily="34" charset="0"/>
              </a:rPr>
              <a:t> britský kolega Sir John Richard </a:t>
            </a:r>
            <a:r>
              <a:rPr lang="cs-CZ" sz="1800" dirty="0" err="1">
                <a:effectLst/>
                <a:latin typeface="Calibri" panose="020F0502020204030204" pitchFamily="34" charset="0"/>
              </a:rPr>
              <a:t>Hicks</a:t>
            </a:r>
            <a:r>
              <a:rPr lang="cs-CZ" sz="1800" dirty="0">
                <a:effectLst/>
                <a:latin typeface="Calibri" panose="020F0502020204030204" pitchFamily="34" charset="0"/>
              </a:rPr>
              <a:t> (1904-1989) </a:t>
            </a:r>
          </a:p>
          <a:p>
            <a:pPr marL="0" marR="0">
              <a:spcBef>
                <a:spcPts val="0"/>
              </a:spcBef>
              <a:spcAft>
                <a:spcPts val="0"/>
              </a:spcAft>
            </a:pPr>
            <a:r>
              <a:rPr lang="cs-CZ" sz="1800" dirty="0">
                <a:effectLst/>
                <a:latin typeface="Calibri" panose="020F0502020204030204" pitchFamily="34" charset="0"/>
              </a:rPr>
              <a:t>1950 stanovil mantinely, v jejichž rámci se ekonomické cykly pohybují. Jak uvidíte </a:t>
            </a:r>
          </a:p>
          <a:p>
            <a:pPr marL="0" marR="0">
              <a:spcBef>
                <a:spcPts val="0"/>
              </a:spcBef>
              <a:spcAft>
                <a:spcPts val="0"/>
              </a:spcAft>
            </a:pPr>
            <a:r>
              <a:rPr lang="cs-CZ" sz="1800" dirty="0">
                <a:effectLst/>
                <a:latin typeface="Calibri" panose="020F0502020204030204" pitchFamily="34" charset="0"/>
              </a:rPr>
              <a:t>textu, tyto mantinely odrážejí nutnost obnovovat v ekonomice opotřebovaný kapitál, resp. </a:t>
            </a:r>
          </a:p>
          <a:p>
            <a:pPr marL="0" marR="0">
              <a:spcBef>
                <a:spcPts val="0"/>
              </a:spcBef>
              <a:spcAft>
                <a:spcPts val="0"/>
              </a:spcAft>
            </a:pPr>
            <a:r>
              <a:rPr lang="cs-CZ" sz="1800" dirty="0">
                <a:effectLst/>
                <a:latin typeface="Calibri" panose="020F0502020204030204" pitchFamily="34" charset="0"/>
              </a:rPr>
              <a:t>I Investiční multiplikátor </a:t>
            </a:r>
          </a:p>
          <a:p>
            <a:pPr marL="0" marR="0">
              <a:spcBef>
                <a:spcPts val="0"/>
              </a:spcBef>
              <a:spcAft>
                <a:spcPts val="0"/>
              </a:spcAft>
            </a:pPr>
            <a:r>
              <a:rPr lang="cs-CZ" sz="1800" dirty="0" err="1">
                <a:effectLst/>
                <a:latin typeface="Calibri" panose="020F0502020204030204" pitchFamily="34" charset="0"/>
              </a:rPr>
              <a:t>itoly</a:t>
            </a:r>
            <a:r>
              <a:rPr lang="cs-CZ" sz="1800" dirty="0">
                <a:effectLst/>
                <a:latin typeface="Calibri" panose="020F0502020204030204" pitchFamily="34" charset="0"/>
              </a:rPr>
              <a:t> věnované determinaci produktu ve výdajovém modelu s multiplikátorem </a:t>
            </a:r>
          </a:p>
          <a:p>
            <a:pPr marL="0" marR="0">
              <a:spcBef>
                <a:spcPts val="0"/>
              </a:spcBef>
              <a:spcAft>
                <a:spcPts val="0"/>
              </a:spcAft>
            </a:pPr>
            <a:r>
              <a:rPr lang="cs-CZ" sz="1800" dirty="0" err="1">
                <a:effectLst/>
                <a:latin typeface="Calibri" panose="020F0502020204030204" pitchFamily="34" charset="0"/>
              </a:rPr>
              <a:t>te</a:t>
            </a:r>
            <a:r>
              <a:rPr lang="cs-CZ" sz="1800" dirty="0">
                <a:effectLst/>
                <a:latin typeface="Calibri" panose="020F0502020204030204" pitchFamily="34" charset="0"/>
              </a:rPr>
              <a:t> podstatu investičního multiplikátoru. Stejně jako v případě výdajového </a:t>
            </a:r>
            <a:r>
              <a:rPr lang="cs-CZ" sz="1800" dirty="0" err="1">
                <a:effectLst/>
                <a:latin typeface="Calibri" panose="020F0502020204030204" pitchFamily="34" charset="0"/>
              </a:rPr>
              <a:t>multi</a:t>
            </a:r>
            <a:r>
              <a:rPr lang="cs-CZ" sz="1800" dirty="0">
                <a:effectLst/>
                <a:latin typeface="Calibri" panose="020F0502020204030204" pitchFamily="34" charset="0"/>
              </a:rPr>
              <a:t>- </a:t>
            </a:r>
          </a:p>
          <a:p>
            <a:pPr marL="0" marR="0">
              <a:spcBef>
                <a:spcPts val="0"/>
              </a:spcBef>
              <a:spcAft>
                <a:spcPts val="0"/>
              </a:spcAft>
            </a:pPr>
            <a:r>
              <a:rPr lang="cs-CZ" sz="1800" dirty="0">
                <a:effectLst/>
                <a:latin typeface="Calibri" panose="020F0502020204030204" pitchFamily="34" charset="0"/>
              </a:rPr>
              <a:t>)</a:t>
            </a:r>
            <a:r>
              <a:rPr lang="cs-CZ" sz="1800" dirty="0" err="1">
                <a:effectLst/>
                <a:latin typeface="Calibri" panose="020F0502020204030204" pitchFamily="34" charset="0"/>
              </a:rPr>
              <a:t>ru</a:t>
            </a:r>
            <a:r>
              <a:rPr lang="cs-CZ" sz="1800" dirty="0">
                <a:effectLst/>
                <a:latin typeface="Calibri" panose="020F0502020204030204" pitchFamily="34" charset="0"/>
              </a:rPr>
              <a:t>, je i velikost investičního multiplikátoru určována velikostí mezního sklonu </a:t>
            </a:r>
          </a:p>
          <a:p>
            <a:pPr marL="0" marR="0">
              <a:spcBef>
                <a:spcPts val="0"/>
              </a:spcBef>
              <a:spcAft>
                <a:spcPts val="0"/>
              </a:spcAft>
            </a:pPr>
            <a:r>
              <a:rPr lang="cs-CZ" sz="1800" dirty="0" err="1">
                <a:effectLst/>
                <a:latin typeface="Calibri" panose="020F0502020204030204" pitchFamily="34" charset="0"/>
              </a:rPr>
              <a:t>řebě</a:t>
            </a:r>
            <a:r>
              <a:rPr lang="cs-CZ" sz="1800" dirty="0">
                <a:effectLst/>
                <a:latin typeface="Calibri" panose="020F0502020204030204" pitchFamily="34" charset="0"/>
              </a:rPr>
              <a:t> (</a:t>
            </a:r>
            <a:r>
              <a:rPr lang="cs-CZ" sz="1800" dirty="0" err="1">
                <a:effectLst/>
                <a:latin typeface="Calibri" panose="020F0502020204030204" pitchFamily="34" charset="0"/>
              </a:rPr>
              <a:t>mpc</a:t>
            </a:r>
            <a:r>
              <a:rPr lang="cs-CZ" sz="1800" dirty="0">
                <a:effectLst/>
                <a:latin typeface="Calibri" panose="020F0502020204030204" pitchFamily="34" charset="0"/>
              </a:rPr>
              <a:t>), resp. mezního sklonu k úsporám (</a:t>
            </a:r>
            <a:r>
              <a:rPr lang="cs-CZ" sz="1800" dirty="0" err="1">
                <a:effectLst/>
                <a:latin typeface="Calibri" panose="020F0502020204030204" pitchFamily="34" charset="0"/>
              </a:rPr>
              <a:t>mps</a:t>
            </a:r>
            <a:r>
              <a:rPr lang="cs-CZ" sz="1800" dirty="0">
                <a:effectLst/>
                <a:latin typeface="Calibri" panose="020F0502020204030204" pitchFamily="34" charset="0"/>
              </a:rPr>
              <a:t>). Platí tedy, že dodatečný </a:t>
            </a:r>
          </a:p>
          <a:p>
            <a:pPr marL="0" marR="0">
              <a:spcBef>
                <a:spcPts val="0"/>
              </a:spcBef>
              <a:spcAft>
                <a:spcPts val="0"/>
              </a:spcAft>
            </a:pPr>
            <a:r>
              <a:rPr lang="cs-CZ" sz="1800" dirty="0">
                <a:effectLst/>
                <a:latin typeface="Calibri" panose="020F0502020204030204" pitchFamily="34" charset="0"/>
              </a:rPr>
              <a:t>ní výdaj (AI) vyvolá větší než proporcionální přírůstek reálného agregátního </a:t>
            </a:r>
          </a:p>
          <a:p>
            <a:pPr marL="0" marR="0">
              <a:spcBef>
                <a:spcPts val="0"/>
              </a:spcBef>
              <a:spcAft>
                <a:spcPts val="0"/>
              </a:spcAft>
            </a:pPr>
            <a:r>
              <a:rPr lang="cs-CZ" sz="1800" dirty="0">
                <a:effectLst/>
                <a:latin typeface="Calibri" panose="020F0502020204030204" pitchFamily="34" charset="0"/>
              </a:rPr>
              <a:t>(AY) v souladu s rovnicí (13.1): </a:t>
            </a:r>
          </a:p>
          <a:p>
            <a:pPr marL="0" marR="0">
              <a:spcBef>
                <a:spcPts val="0"/>
              </a:spcBef>
              <a:spcAft>
                <a:spcPts val="0"/>
              </a:spcAft>
            </a:pPr>
            <a:r>
              <a:rPr lang="cs-CZ" sz="1800" dirty="0">
                <a:effectLst/>
                <a:latin typeface="Calibri" panose="020F0502020204030204" pitchFamily="34" charset="0"/>
              </a:rPr>
              <a:t>Í multiplikátor (k) je kladné číslo větší než I a jeho konkrétní hodnotu </a:t>
            </a:r>
            <a:r>
              <a:rPr lang="cs-CZ" sz="1800" dirty="0" err="1">
                <a:effectLst/>
                <a:latin typeface="Calibri" panose="020F0502020204030204" pitchFamily="34" charset="0"/>
              </a:rPr>
              <a:t>mů</a:t>
            </a:r>
            <a:r>
              <a:rPr lang="cs-CZ" sz="1800" dirty="0">
                <a:effectLst/>
                <a:latin typeface="Calibri" panose="020F0502020204030204" pitchFamily="34" charset="0"/>
              </a:rPr>
              <a:t>- </a:t>
            </a:r>
          </a:p>
          <a:p>
            <a:pPr marL="0" marR="0">
              <a:spcBef>
                <a:spcPts val="0"/>
              </a:spcBef>
              <a:spcAft>
                <a:spcPts val="0"/>
              </a:spcAft>
            </a:pPr>
            <a:r>
              <a:rPr lang="cs-CZ" sz="1800" dirty="0">
                <a:effectLst/>
                <a:latin typeface="Calibri" panose="020F0502020204030204" pitchFamily="34" charset="0"/>
              </a:rPr>
              <a:t>I </a:t>
            </a:r>
            <a:r>
              <a:rPr lang="cs-CZ" sz="1800" dirty="0" err="1">
                <a:effectLst/>
                <a:latin typeface="Calibri" panose="020F0502020204030204" pitchFamily="34" charset="0"/>
              </a:rPr>
              <a:t>ást</a:t>
            </a:r>
            <a:r>
              <a:rPr lang="cs-CZ" sz="1800" dirty="0">
                <a:effectLst/>
                <a:latin typeface="Calibri" panose="020F0502020204030204" pitchFamily="34" charset="0"/>
              </a:rPr>
              <a:t> vynaloží na nákup spotřebních statků. zvýšená poptávka po spotřebních </a:t>
            </a:r>
          </a:p>
          <a:p>
            <a:pPr marL="0" marR="0">
              <a:spcBef>
                <a:spcPts val="0"/>
              </a:spcBef>
              <a:spcAft>
                <a:spcPts val="0"/>
              </a:spcAft>
            </a:pPr>
            <a:r>
              <a:rPr lang="cs-CZ" sz="1800" dirty="0" err="1">
                <a:effectLst/>
                <a:latin typeface="Calibri" panose="020F0502020204030204" pitchFamily="34" charset="0"/>
              </a:rPr>
              <a:t>govaní</a:t>
            </a:r>
            <a:r>
              <a:rPr lang="cs-CZ" sz="1800" dirty="0">
                <a:effectLst/>
                <a:latin typeface="Calibri" panose="020F0502020204030204" pitchFamily="34" charset="0"/>
              </a:rPr>
              <a:t> investičního multiplikátoru lze objasnit tak, že dodatečné investiční </a:t>
            </a:r>
          </a:p>
          <a:p>
            <a:pPr marL="0" marR="0">
              <a:spcBef>
                <a:spcPts val="0"/>
              </a:spcBef>
              <a:spcAft>
                <a:spcPts val="0"/>
              </a:spcAft>
            </a:pPr>
            <a:r>
              <a:rPr lang="cs-CZ" sz="1800" dirty="0">
                <a:effectLst/>
                <a:latin typeface="Calibri" panose="020F0502020204030204" pitchFamily="34" charset="0"/>
              </a:rPr>
              <a:t>na nákup kapitálových statků se projeví růstem důchodů domácností, </a:t>
            </a:r>
          </a:p>
          <a:p>
            <a:pPr marL="0" marR="0">
              <a:spcBef>
                <a:spcPts val="0"/>
              </a:spcBef>
              <a:spcAft>
                <a:spcPts val="0"/>
              </a:spcAft>
            </a:pPr>
            <a:r>
              <a:rPr lang="cs-CZ" sz="1800" dirty="0">
                <a:effectLst/>
                <a:latin typeface="Calibri" panose="020F0502020204030204" pitchFamily="34" charset="0"/>
              </a:rPr>
              <a:t>m </a:t>
            </a:r>
            <a:r>
              <a:rPr lang="cs-CZ" sz="1800" dirty="0" err="1">
                <a:effectLst/>
                <a:latin typeface="Calibri" panose="020F0502020204030204" pitchFamily="34" charset="0"/>
              </a:rPr>
              <a:t>n'abízejí</a:t>
            </a:r>
            <a:r>
              <a:rPr lang="cs-CZ" sz="1800" dirty="0">
                <a:effectLst/>
                <a:latin typeface="Calibri" panose="020F0502020204030204" pitchFamily="34" charset="0"/>
              </a:rPr>
              <a:t> své úspory. Domácnosti část svých dodatečných příjmů uspoří </a:t>
            </a:r>
          </a:p>
          <a:p>
            <a:pPr marL="0" marR="0">
              <a:spcBef>
                <a:spcPts val="0"/>
              </a:spcBef>
              <a:spcAft>
                <a:spcPts val="0"/>
              </a:spcAft>
            </a:pPr>
            <a:r>
              <a:rPr lang="cs-CZ" sz="1800" dirty="0">
                <a:effectLst/>
                <a:latin typeface="Calibri" panose="020F0502020204030204" pitchFamily="34" charset="0"/>
              </a:rPr>
              <a:t>ovit na základě rovnice (13.2): </a:t>
            </a:r>
          </a:p>
          <a:p>
            <a:pPr marL="0" marR="0">
              <a:spcBef>
                <a:spcPts val="0"/>
              </a:spcBef>
              <a:spcAft>
                <a:spcPts val="0"/>
              </a:spcAft>
            </a:pPr>
            <a:r>
              <a:rPr lang="cs-CZ" sz="1800" dirty="0">
                <a:effectLst/>
                <a:latin typeface="Calibri" panose="020F0502020204030204" pitchFamily="34" charset="0"/>
              </a:rPr>
              <a:t>1 </a:t>
            </a:r>
          </a:p>
          <a:p>
            <a:pPr marL="0" marR="0">
              <a:spcBef>
                <a:spcPts val="0"/>
              </a:spcBef>
              <a:spcAft>
                <a:spcPts val="0"/>
              </a:spcAft>
            </a:pPr>
            <a:r>
              <a:rPr lang="cs-CZ" sz="1800" dirty="0">
                <a:effectLst/>
                <a:latin typeface="Calibri" panose="020F0502020204030204" pitchFamily="34" charset="0"/>
              </a:rPr>
              <a:t>1 </a:t>
            </a:r>
          </a:p>
          <a:p>
            <a:pPr marL="0" marR="0">
              <a:spcBef>
                <a:spcPts val="0"/>
              </a:spcBef>
              <a:spcAft>
                <a:spcPts val="0"/>
              </a:spcAft>
            </a:pPr>
            <a:r>
              <a:rPr lang="cs-CZ" sz="1800" dirty="0" err="1">
                <a:effectLst/>
                <a:latin typeface="Calibri" panose="020F0502020204030204" pitchFamily="34" charset="0"/>
              </a:rPr>
              <a:t>mps</a:t>
            </a:r>
            <a:r>
              <a:rPr lang="cs-CZ" sz="1800" dirty="0">
                <a:effectLst/>
                <a:latin typeface="Calibri" panose="020F0502020204030204" pitchFamily="34" charset="0"/>
              </a:rPr>
              <a:t> </a:t>
            </a:r>
          </a:p>
          <a:p>
            <a:pPr marL="0" marR="0">
              <a:spcBef>
                <a:spcPts val="0"/>
              </a:spcBef>
              <a:spcAft>
                <a:spcPts val="0"/>
              </a:spcAft>
            </a:pPr>
            <a:r>
              <a:rPr lang="cs-CZ" sz="1800" dirty="0">
                <a:effectLst/>
                <a:latin typeface="Calibri" panose="020F0502020204030204" pitchFamily="34" charset="0"/>
              </a:rPr>
              <a:t>(13.2) </a:t>
            </a:r>
          </a:p>
          <a:p>
            <a:pPr marL="0" marR="0">
              <a:spcBef>
                <a:spcPts val="0"/>
              </a:spcBef>
              <a:spcAft>
                <a:spcPts val="0"/>
              </a:spcAft>
            </a:pPr>
            <a:endParaRPr lang="cs-CZ" sz="1800" dirty="0">
              <a:effectLst/>
              <a:latin typeface="Calibri" panose="020F0502020204030204" pitchFamily="34" charset="0"/>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78309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Hospodářský cyklus </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autoregulační prvek tržního mechanismu.</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66387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15313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81313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713068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3426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808609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81230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75231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17784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86710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52156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462734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28836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612516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48050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4342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676628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935899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824295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7212281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1345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noProof="0" dirty="0"/>
              <a:t>Potenciální produkt vykazuje tendenci k růstu, má rostoucí trend. Ekonomika by se tímto trendem vyvíjela, kdyby procesy zdokonalování probíhaly v situaci plného využívání zdrojů. Skutečný </a:t>
            </a:r>
          </a:p>
          <a:p>
            <a:pPr marL="0" lvl="0" indent="0" algn="l" rtl="0">
              <a:spcBef>
                <a:spcPts val="0"/>
              </a:spcBef>
              <a:spcAft>
                <a:spcPts val="0"/>
              </a:spcAft>
              <a:buNone/>
            </a:pPr>
            <a:r>
              <a:rPr lang="cs-CZ" noProof="0" dirty="0"/>
              <a:t>výkon kolem dlouhodobého trendu osciluje. Rozdíl mezi skutečným produktem a potenciálním produktem se označuje jako mezera výstupu (GAP). </a:t>
            </a:r>
          </a:p>
          <a:p>
            <a:pPr marL="0" lvl="0" indent="0" algn="l" rtl="0">
              <a:spcBef>
                <a:spcPts val="0"/>
              </a:spcBef>
              <a:spcAft>
                <a:spcPts val="0"/>
              </a:spcAft>
              <a:buNone/>
            </a:pPr>
            <a:r>
              <a:rPr lang="cs-CZ" noProof="0" dirty="0"/>
              <a:t>V průběhu cyklu rozlišujeme dvě základní vývojové tendence. Cyklus představuje střídání období růstu skutečného produktu s obdobím pokles skutečného produktu a těmto pohybům </a:t>
            </a:r>
          </a:p>
          <a:p>
            <a:pPr marL="0" lvl="0" indent="0" algn="l" rtl="0">
              <a:spcBef>
                <a:spcPts val="0"/>
              </a:spcBef>
              <a:spcAft>
                <a:spcPts val="0"/>
              </a:spcAft>
              <a:buNone/>
            </a:pPr>
            <a:r>
              <a:rPr lang="cs-CZ" noProof="0" dirty="0"/>
              <a:t>odpovídající body zvratu, označované jako vrchol a sedlo. Odtud se odvozují fáze cyklu. Všeobecně platí, že v okolí vrcholu je hospodářská aktivita vysoká, ve srovnání s úrovní dlouhodobého růstového trendu. Sedlo představuje nejnižší úroveň hospodářské aktivity. V cyklickém pohybu ekonomiky můžeme rozlišit dvě fáze. Kontrakce je fáze, v níž dochází </a:t>
            </a:r>
          </a:p>
          <a:p>
            <a:pPr marL="0" lvl="0" indent="0" algn="l" rtl="0">
              <a:spcBef>
                <a:spcPts val="0"/>
              </a:spcBef>
              <a:spcAft>
                <a:spcPts val="0"/>
              </a:spcAft>
              <a:buNone/>
            </a:pPr>
            <a:r>
              <a:rPr lang="cs-CZ" noProof="0" dirty="0"/>
              <a:t>k poklesu skutečného produktu. Jedná se nejen o pokles výkonu ekonomiky, ale také výnosů. Tím je současně ovlivňován i pokles poptávky po investicích. Dynamika poklesu může vykazovat rozdílné charakteristiky, které bývají označovány jinými pojmy. Pokud délka poklesu překročí horizont šesti měsíců, bývá vývoj charakterizován jako recese. Poklesy zvláště výrazné jsou označovány pojmem deprese.</a:t>
            </a: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7601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r>
              <a:rPr lang="en-GB" sz="1800" dirty="0">
                <a:solidFill>
                  <a:srgbClr val="000000"/>
                </a:solidFill>
                <a:effectLst/>
                <a:latin typeface="Times New Roman" panose="02020603050405020304" pitchFamily="18" charset="0"/>
              </a:rPr>
              <a:t>V </a:t>
            </a:r>
            <a:r>
              <a:rPr lang="en-GB" sz="1800" dirty="0" err="1">
                <a:solidFill>
                  <a:srgbClr val="000000"/>
                </a:solidFill>
                <a:effectLst/>
                <a:latin typeface="Times New Roman" panose="02020603050405020304" pitchFamily="18" charset="0"/>
              </a:rPr>
              <a:t>cyklickém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pohybu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ekonomiky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můžeme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rozlišit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dvě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fáze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Kontrakce</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fáze</a:t>
            </a:r>
            <a:r>
              <a:rPr lang="en-GB" sz="1800" dirty="0">
                <a:solidFill>
                  <a:srgbClr val="000000"/>
                </a:solidFill>
                <a:effectLst/>
                <a:latin typeface="Times New Roman" panose="02020603050405020304" pitchFamily="18" charset="0"/>
              </a:rPr>
              <a:t>, v </a:t>
            </a:r>
            <a:r>
              <a:rPr lang="en-GB" sz="1800" dirty="0" err="1">
                <a:solidFill>
                  <a:srgbClr val="000000"/>
                </a:solidFill>
                <a:effectLst/>
                <a:latin typeface="Times New Roman" panose="02020603050405020304" pitchFamily="18" charset="0"/>
              </a:rPr>
              <a:t>níž</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dochází</a:t>
            </a:r>
            <a:r>
              <a:rPr lang="en-GB" sz="1800" dirty="0">
                <a:solidFill>
                  <a:srgbClr val="000000"/>
                </a:solidFill>
                <a:effectLst/>
                <a:latin typeface="Times New Roman" panose="02020603050405020304" pitchFamily="18" charset="0"/>
              </a:rPr>
              <a:t> k </a:t>
            </a:r>
            <a:r>
              <a:rPr lang="en-GB" sz="1800" dirty="0" err="1">
                <a:solidFill>
                  <a:srgbClr val="000000"/>
                </a:solidFill>
                <a:effectLst/>
                <a:latin typeface="Times New Roman" panose="02020603050405020304" pitchFamily="18" charset="0"/>
              </a:rPr>
              <a:t>poklesu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skutečného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produktu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Jedná</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nejen</a:t>
            </a:r>
            <a:r>
              <a:rPr lang="en-GB" sz="1800" dirty="0">
                <a:solidFill>
                  <a:srgbClr val="000000"/>
                </a:solidFill>
                <a:effectLst/>
                <a:latin typeface="Times New Roman" panose="02020603050405020304" pitchFamily="18" charset="0"/>
              </a:rPr>
              <a:t> o </a:t>
            </a:r>
            <a:r>
              <a:rPr lang="en-GB" sz="1800" dirty="0" err="1">
                <a:solidFill>
                  <a:srgbClr val="000000"/>
                </a:solidFill>
                <a:effectLst/>
                <a:latin typeface="Times New Roman" panose="02020603050405020304" pitchFamily="18" charset="0"/>
              </a:rPr>
              <a:t>pokles</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výkonu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ekonomiky</a:t>
            </a:r>
            <a:r>
              <a:rPr lang="en-GB" sz="1800" dirty="0">
                <a:solidFill>
                  <a:srgbClr val="000000"/>
                </a:solidFill>
                <a:effectLst/>
                <a:latin typeface="Times New Roman" panose="02020603050405020304" pitchFamily="18" charset="0"/>
              </a:rPr>
              <a:t>, ale </a:t>
            </a:r>
            <a:r>
              <a:rPr lang="en-GB" sz="1800" dirty="0" err="1">
                <a:solidFill>
                  <a:srgbClr val="000000"/>
                </a:solidFill>
                <a:effectLst/>
                <a:latin typeface="Times New Roman" panose="02020603050405020304" pitchFamily="18" charset="0"/>
              </a:rPr>
              <a:t>také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výnosů</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Tím</a:t>
            </a:r>
            <a:r>
              <a:rPr lang="en-GB" sz="1800" dirty="0">
                <a:solidFill>
                  <a:srgbClr val="000000"/>
                </a:solidFill>
                <a:effectLst/>
                <a:latin typeface="Times New Roman" panose="02020603050405020304" pitchFamily="18" charset="0"/>
              </a:rPr>
              <a:t> je </a:t>
            </a:r>
            <a:endParaRPr lang="en-GB" dirty="0"/>
          </a:p>
          <a:p>
            <a:r>
              <a:rPr lang="en-GB" sz="1800" dirty="0" err="1">
                <a:solidFill>
                  <a:srgbClr val="000000"/>
                </a:solidFill>
                <a:effectLst/>
                <a:latin typeface="Times New Roman" panose="02020603050405020304" pitchFamily="18" charset="0"/>
              </a:rPr>
              <a:t>současně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ovlivňován</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poptávky</a:t>
            </a:r>
            <a:r>
              <a:rPr lang="en-GB" sz="1800" dirty="0">
                <a:solidFill>
                  <a:srgbClr val="000000"/>
                </a:solidFill>
                <a:effectLst/>
                <a:latin typeface="Times New Roman" panose="02020603050405020304" pitchFamily="18" charset="0"/>
              </a:rPr>
              <a:t> po </a:t>
            </a:r>
            <a:r>
              <a:rPr lang="en-GB" sz="1800" dirty="0" err="1">
                <a:solidFill>
                  <a:srgbClr val="000000"/>
                </a:solidFill>
                <a:effectLst/>
                <a:latin typeface="Times New Roman" panose="02020603050405020304" pitchFamily="18" charset="0"/>
              </a:rPr>
              <a:t>investicích</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Dynamika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může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vykazovat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rozdílné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charakteristiky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které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bývají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označovány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jinými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pojmy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Pokud</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délka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překročí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horizont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šesti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měsíců</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bývá</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vývoj</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charakterizován</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jako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recese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zvláště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výrazné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jsou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označovány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pojmem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deprese</a:t>
            </a:r>
            <a:r>
              <a:rPr lang="en-GB" sz="1800" dirty="0">
                <a:solidFill>
                  <a:srgbClr val="000000"/>
                </a:solidFill>
                <a:effectLst/>
                <a:latin typeface="Times New Roman" panose="02020603050405020304" pitchFamily="18" charset="0"/>
              </a:rPr>
              <a:t>. </a:t>
            </a:r>
            <a:endParaRPr lang="cs-CZ" sz="1800" dirty="0">
              <a:solidFill>
                <a:srgbClr val="000000"/>
              </a:solidFill>
              <a:effectLst/>
              <a:latin typeface="Times New Roman" panose="02020603050405020304" pitchFamily="18" charset="0"/>
            </a:endParaRPr>
          </a:p>
          <a:p>
            <a:endParaRPr lang="cs-CZ" sz="1800" dirty="0">
              <a:solidFill>
                <a:srgbClr val="000000"/>
              </a:solidFill>
              <a:effectLst/>
              <a:latin typeface="Times New Roman" panose="02020603050405020304" pitchFamily="18" charset="0"/>
            </a:endParaRPr>
          </a:p>
          <a:p>
            <a:r>
              <a:rPr lang="en-GB" sz="1800" dirty="0" err="1">
                <a:solidFill>
                  <a:srgbClr val="000000"/>
                </a:solidFill>
                <a:effectLst/>
                <a:latin typeface="Times New Roman" panose="02020603050405020304" pitchFamily="18" charset="0"/>
              </a:rPr>
              <a:t>Expanze</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fází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cyklu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vyznačující</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vzestupem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úrovně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skutečného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produktu</a:t>
            </a:r>
            <a:r>
              <a:rPr lang="en-GB" sz="1800" dirty="0">
                <a:solidFill>
                  <a:srgbClr val="000000"/>
                </a:solidFill>
                <a:effectLst/>
                <a:latin typeface="Times New Roman" panose="02020603050405020304" pitchFamily="18" charset="0"/>
              </a:rPr>
              <a:t>. O </a:t>
            </a:r>
            <a:r>
              <a:rPr lang="en-GB" sz="1800" dirty="0" err="1">
                <a:solidFill>
                  <a:srgbClr val="000000"/>
                </a:solidFill>
                <a:effectLst/>
                <a:latin typeface="Times New Roman" panose="02020603050405020304" pitchFamily="18" charset="0"/>
              </a:rPr>
              <a:t>expanzi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hovoříme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zpravidla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tehdy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jestliže</a:t>
            </a:r>
            <a:r>
              <a:rPr lang="en-GB" sz="1800" dirty="0">
                <a:solidFill>
                  <a:srgbClr val="000000"/>
                </a:solidFill>
                <a:effectLst/>
                <a:latin typeface="Times New Roman" panose="02020603050405020304" pitchFamily="18" charset="0"/>
              </a:rPr>
              <a:t> v </a:t>
            </a:r>
            <a:r>
              <a:rPr lang="en-GB" sz="1800" dirty="0" err="1">
                <a:solidFill>
                  <a:srgbClr val="000000"/>
                </a:solidFill>
                <a:effectLst/>
                <a:latin typeface="Times New Roman" panose="02020603050405020304" pitchFamily="18" charset="0"/>
              </a:rPr>
              <a:t>průběhu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vzestupu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dosáhne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ekonomika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vyššího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výkonu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než</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byla</a:t>
            </a:r>
            <a:r>
              <a:rPr lang="en-GB" sz="1800" dirty="0">
                <a:solidFill>
                  <a:srgbClr val="000000"/>
                </a:solidFill>
                <a:effectLst/>
                <a:latin typeface="Times New Roman" panose="02020603050405020304" pitchFamily="18" charset="0"/>
              </a:rPr>
              <a:t> </a:t>
            </a:r>
            <a:endParaRPr lang="en-GB" dirty="0"/>
          </a:p>
          <a:p>
            <a:r>
              <a:rPr lang="en-GB" sz="1800" dirty="0" err="1">
                <a:solidFill>
                  <a:srgbClr val="000000"/>
                </a:solidFill>
                <a:effectLst/>
                <a:latin typeface="Times New Roman" panose="02020603050405020304" pitchFamily="18" charset="0"/>
              </a:rPr>
              <a:t>její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úroveň</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před</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kontrakcí</a:t>
            </a:r>
            <a:r>
              <a:rPr lang="en-GB" sz="1800" dirty="0">
                <a:solidFill>
                  <a:srgbClr val="000000"/>
                </a:solidFill>
                <a:effectLst/>
                <a:latin typeface="Times New Roman" panose="02020603050405020304" pitchFamily="18" charset="0"/>
              </a:rPr>
              <a:t>. V </a:t>
            </a:r>
            <a:r>
              <a:rPr lang="en-GB" sz="1800" dirty="0" err="1">
                <a:solidFill>
                  <a:srgbClr val="000000"/>
                </a:solidFill>
                <a:effectLst/>
                <a:latin typeface="Times New Roman" panose="02020603050405020304" pitchFamily="18" charset="0"/>
              </a:rPr>
              <a:t>průběhu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expanze</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možné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rozlišit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dvě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období</a:t>
            </a:r>
            <a:r>
              <a:rPr lang="en-GB" sz="1800" dirty="0">
                <a:solidFill>
                  <a:srgbClr val="000000"/>
                </a:solidFill>
                <a:effectLst/>
                <a:latin typeface="Times New Roman" panose="02020603050405020304" pitchFamily="18" charset="0"/>
              </a:rPr>
              <a:t>. V </a:t>
            </a:r>
            <a:r>
              <a:rPr lang="en-GB" sz="1800" dirty="0" err="1">
                <a:solidFill>
                  <a:srgbClr val="000000"/>
                </a:solidFill>
                <a:effectLst/>
                <a:latin typeface="Times New Roman" panose="02020603050405020304" pitchFamily="18" charset="0"/>
              </a:rPr>
              <a:t>prvním</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ekonomika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skutečnosti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navrací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úroveň</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kterou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již</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dosahovala</a:t>
            </a:r>
            <a:r>
              <a:rPr lang="en-GB" sz="1800" dirty="0">
                <a:solidFill>
                  <a:srgbClr val="000000"/>
                </a:solidFill>
                <a:effectLst/>
                <a:latin typeface="Times New Roman" panose="02020603050405020304" pitchFamily="18" charset="0"/>
              </a:rPr>
              <a:t> a pro </a:t>
            </a:r>
            <a:r>
              <a:rPr lang="en-GB" sz="1800" dirty="0" err="1">
                <a:solidFill>
                  <a:srgbClr val="000000"/>
                </a:solidFill>
                <a:effectLst/>
                <a:latin typeface="Times New Roman" panose="02020603050405020304" pitchFamily="18" charset="0"/>
              </a:rPr>
              <a:t>označení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této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části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vzestupu</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někdy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používají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pojmy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obnova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zotavení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oživení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Těchto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pojmů</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užívá</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především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tehdy</a:t>
            </a:r>
            <a:r>
              <a:rPr lang="en-GB" sz="1800" dirty="0">
                <a:solidFill>
                  <a:srgbClr val="000000"/>
                </a:solidFill>
                <a:effectLst/>
                <a:latin typeface="Times New Roman" panose="02020603050405020304" pitchFamily="18" charset="0"/>
              </a:rPr>
              <a:t>, je-li </a:t>
            </a:r>
            <a:r>
              <a:rPr lang="en-GB" sz="1800" dirty="0" err="1">
                <a:solidFill>
                  <a:srgbClr val="000000"/>
                </a:solidFill>
                <a:effectLst/>
                <a:latin typeface="Times New Roman" panose="02020603050405020304" pitchFamily="18" charset="0"/>
              </a:rPr>
              <a:t>vzestup</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obnoven</a:t>
            </a:r>
            <a:r>
              <a:rPr lang="en-GB" sz="1800" dirty="0">
                <a:solidFill>
                  <a:srgbClr val="000000"/>
                </a:solidFill>
                <a:effectLst/>
                <a:latin typeface="Times New Roman" panose="02020603050405020304" pitchFamily="18" charset="0"/>
              </a:rPr>
              <a:t> po </a:t>
            </a:r>
            <a:r>
              <a:rPr lang="en-GB" sz="1800" dirty="0" err="1">
                <a:solidFill>
                  <a:srgbClr val="000000"/>
                </a:solidFill>
                <a:effectLst/>
                <a:latin typeface="Times New Roman" panose="02020603050405020304" pitchFamily="18" charset="0"/>
              </a:rPr>
              <a:t>výrazném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tedy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expanze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navazuje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recesi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depresi</a:t>
            </a:r>
            <a:r>
              <a:rPr lang="en-GB" sz="1800" dirty="0">
                <a:solidFill>
                  <a:srgbClr val="000000"/>
                </a:solidFill>
                <a:effectLst/>
                <a:latin typeface="Times New Roman" panose="02020603050405020304" pitchFamily="18" charset="0"/>
              </a:rPr>
              <a:t>. Pro </a:t>
            </a:r>
            <a:r>
              <a:rPr lang="en-GB" sz="1800" dirty="0" err="1">
                <a:solidFill>
                  <a:srgbClr val="000000"/>
                </a:solidFill>
                <a:effectLst/>
                <a:latin typeface="Times New Roman" panose="02020603050405020304" pitchFamily="18" charset="0"/>
              </a:rPr>
              <a:t>tu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část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vzestupné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fáze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která</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vyznačuje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vyšším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skutečným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produktem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než</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úroveň</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potenciálního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výstupu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mohou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být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použita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označení</a:t>
            </a:r>
            <a:r>
              <a:rPr lang="en-GB" sz="1800" dirty="0">
                <a:solidFill>
                  <a:srgbClr val="000000"/>
                </a:solidFill>
                <a:effectLst/>
                <a:latin typeface="Times New Roman" panose="02020603050405020304" pitchFamily="18" charset="0"/>
              </a:rPr>
              <a:t> boom, </a:t>
            </a:r>
            <a:r>
              <a:rPr lang="en-GB" sz="1800" dirty="0" err="1">
                <a:solidFill>
                  <a:srgbClr val="000000"/>
                </a:solidFill>
                <a:effectLst/>
                <a:latin typeface="Times New Roman" panose="02020603050405020304" pitchFamily="18" charset="0"/>
              </a:rPr>
              <a:t>případně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konjunktura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rozmach</a:t>
            </a:r>
            <a:r>
              <a:rPr lang="en-GB" sz="1800" dirty="0">
                <a:solidFill>
                  <a:srgbClr val="000000"/>
                </a:solidFill>
                <a:effectLst/>
                <a:latin typeface="Times New Roman" panose="02020603050405020304" pitchFamily="18" charset="0"/>
              </a:rPr>
              <a:t>.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838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r>
              <a:rPr lang="en-GB" sz="1800" dirty="0">
                <a:solidFill>
                  <a:srgbClr val="000000"/>
                </a:solidFill>
                <a:effectLst/>
                <a:latin typeface="Times New Roman" panose="02020603050405020304" pitchFamily="18" charset="0"/>
              </a:rPr>
              <a:t>V </a:t>
            </a:r>
            <a:r>
              <a:rPr lang="en-GB" sz="1800" dirty="0" err="1">
                <a:solidFill>
                  <a:srgbClr val="000000"/>
                </a:solidFill>
                <a:effectLst/>
                <a:latin typeface="Times New Roman" panose="02020603050405020304" pitchFamily="18" charset="0"/>
              </a:rPr>
              <a:t>cyklickém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pohybu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ekonomiky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můžeme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rozlišit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dvě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fáze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Kontrakce</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fáze</a:t>
            </a:r>
            <a:r>
              <a:rPr lang="en-GB" sz="1800" dirty="0">
                <a:solidFill>
                  <a:srgbClr val="000000"/>
                </a:solidFill>
                <a:effectLst/>
                <a:latin typeface="Times New Roman" panose="02020603050405020304" pitchFamily="18" charset="0"/>
              </a:rPr>
              <a:t>, v </a:t>
            </a:r>
            <a:r>
              <a:rPr lang="en-GB" sz="1800" dirty="0" err="1">
                <a:solidFill>
                  <a:srgbClr val="000000"/>
                </a:solidFill>
                <a:effectLst/>
                <a:latin typeface="Times New Roman" panose="02020603050405020304" pitchFamily="18" charset="0"/>
              </a:rPr>
              <a:t>níž</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dochází</a:t>
            </a:r>
            <a:r>
              <a:rPr lang="en-GB" sz="1800" dirty="0">
                <a:solidFill>
                  <a:srgbClr val="000000"/>
                </a:solidFill>
                <a:effectLst/>
                <a:latin typeface="Times New Roman" panose="02020603050405020304" pitchFamily="18" charset="0"/>
              </a:rPr>
              <a:t> k </a:t>
            </a:r>
            <a:r>
              <a:rPr lang="en-GB" sz="1800" dirty="0" err="1">
                <a:solidFill>
                  <a:srgbClr val="000000"/>
                </a:solidFill>
                <a:effectLst/>
                <a:latin typeface="Times New Roman" panose="02020603050405020304" pitchFamily="18" charset="0"/>
              </a:rPr>
              <a:t>poklesu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skutečného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produktu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Jedná</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nejen</a:t>
            </a:r>
            <a:r>
              <a:rPr lang="en-GB" sz="1800" dirty="0">
                <a:solidFill>
                  <a:srgbClr val="000000"/>
                </a:solidFill>
                <a:effectLst/>
                <a:latin typeface="Times New Roman" panose="02020603050405020304" pitchFamily="18" charset="0"/>
              </a:rPr>
              <a:t> o </a:t>
            </a:r>
            <a:r>
              <a:rPr lang="en-GB" sz="1800" dirty="0" err="1">
                <a:solidFill>
                  <a:srgbClr val="000000"/>
                </a:solidFill>
                <a:effectLst/>
                <a:latin typeface="Times New Roman" panose="02020603050405020304" pitchFamily="18" charset="0"/>
              </a:rPr>
              <a:t>pokles</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výkonu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ekonomiky</a:t>
            </a:r>
            <a:r>
              <a:rPr lang="en-GB" sz="1800" dirty="0">
                <a:solidFill>
                  <a:srgbClr val="000000"/>
                </a:solidFill>
                <a:effectLst/>
                <a:latin typeface="Times New Roman" panose="02020603050405020304" pitchFamily="18" charset="0"/>
              </a:rPr>
              <a:t>, ale </a:t>
            </a:r>
            <a:r>
              <a:rPr lang="en-GB" sz="1800" dirty="0" err="1">
                <a:solidFill>
                  <a:srgbClr val="000000"/>
                </a:solidFill>
                <a:effectLst/>
                <a:latin typeface="Times New Roman" panose="02020603050405020304" pitchFamily="18" charset="0"/>
              </a:rPr>
              <a:t>také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výnosů</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Tím</a:t>
            </a:r>
            <a:r>
              <a:rPr lang="en-GB" sz="1800" dirty="0">
                <a:solidFill>
                  <a:srgbClr val="000000"/>
                </a:solidFill>
                <a:effectLst/>
                <a:latin typeface="Times New Roman" panose="02020603050405020304" pitchFamily="18" charset="0"/>
              </a:rPr>
              <a:t> je </a:t>
            </a:r>
            <a:endParaRPr lang="en-GB" dirty="0"/>
          </a:p>
          <a:p>
            <a:r>
              <a:rPr lang="en-GB" sz="1800" dirty="0" err="1">
                <a:solidFill>
                  <a:srgbClr val="000000"/>
                </a:solidFill>
                <a:effectLst/>
                <a:latin typeface="Times New Roman" panose="02020603050405020304" pitchFamily="18" charset="0"/>
              </a:rPr>
              <a:t>současně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ovlivňován</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poptávky</a:t>
            </a:r>
            <a:r>
              <a:rPr lang="en-GB" sz="1800" dirty="0">
                <a:solidFill>
                  <a:srgbClr val="000000"/>
                </a:solidFill>
                <a:effectLst/>
                <a:latin typeface="Times New Roman" panose="02020603050405020304" pitchFamily="18" charset="0"/>
              </a:rPr>
              <a:t> po </a:t>
            </a:r>
            <a:r>
              <a:rPr lang="en-GB" sz="1800" dirty="0" err="1">
                <a:solidFill>
                  <a:srgbClr val="000000"/>
                </a:solidFill>
                <a:effectLst/>
                <a:latin typeface="Times New Roman" panose="02020603050405020304" pitchFamily="18" charset="0"/>
              </a:rPr>
              <a:t>investicích</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Dynamika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může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vykazovat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rozdílné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charakteristiky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které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bývají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označovány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jinými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pojmy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Pokud</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délka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překročí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horizont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šesti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měsíců</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bývá</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vývoj</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charakterizován</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jako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recese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zvláště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výrazné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jsou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označovány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pojmem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deprese</a:t>
            </a:r>
            <a:r>
              <a:rPr lang="en-GB" sz="1800" dirty="0">
                <a:solidFill>
                  <a:srgbClr val="000000"/>
                </a:solidFill>
                <a:effectLst/>
                <a:latin typeface="Times New Roman" panose="02020603050405020304" pitchFamily="18" charset="0"/>
              </a:rPr>
              <a:t>. </a:t>
            </a:r>
            <a:endParaRPr lang="cs-CZ" sz="1800" dirty="0">
              <a:solidFill>
                <a:srgbClr val="000000"/>
              </a:solidFill>
              <a:effectLst/>
              <a:latin typeface="Times New Roman" panose="02020603050405020304" pitchFamily="18" charset="0"/>
            </a:endParaRPr>
          </a:p>
          <a:p>
            <a:endParaRPr lang="cs-CZ" sz="1800" dirty="0">
              <a:solidFill>
                <a:srgbClr val="000000"/>
              </a:solidFill>
              <a:effectLst/>
              <a:latin typeface="Times New Roman" panose="02020603050405020304" pitchFamily="18" charset="0"/>
            </a:endParaRPr>
          </a:p>
          <a:p>
            <a:r>
              <a:rPr lang="en-GB" sz="1800" dirty="0" err="1">
                <a:solidFill>
                  <a:srgbClr val="000000"/>
                </a:solidFill>
                <a:effectLst/>
                <a:latin typeface="Times New Roman" panose="02020603050405020304" pitchFamily="18" charset="0"/>
              </a:rPr>
              <a:t>Expanze</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fází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cyklu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vyznačující</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vzestupem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úrovně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skutečného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produktu</a:t>
            </a:r>
            <a:r>
              <a:rPr lang="en-GB" sz="1800" dirty="0">
                <a:solidFill>
                  <a:srgbClr val="000000"/>
                </a:solidFill>
                <a:effectLst/>
                <a:latin typeface="Times New Roman" panose="02020603050405020304" pitchFamily="18" charset="0"/>
              </a:rPr>
              <a:t>. O </a:t>
            </a:r>
            <a:r>
              <a:rPr lang="en-GB" sz="1800" dirty="0" err="1">
                <a:solidFill>
                  <a:srgbClr val="000000"/>
                </a:solidFill>
                <a:effectLst/>
                <a:latin typeface="Times New Roman" panose="02020603050405020304" pitchFamily="18" charset="0"/>
              </a:rPr>
              <a:t>expanzi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hovoříme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zpravidla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tehdy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jestliže</a:t>
            </a:r>
            <a:r>
              <a:rPr lang="en-GB" sz="1800" dirty="0">
                <a:solidFill>
                  <a:srgbClr val="000000"/>
                </a:solidFill>
                <a:effectLst/>
                <a:latin typeface="Times New Roman" panose="02020603050405020304" pitchFamily="18" charset="0"/>
              </a:rPr>
              <a:t> v </a:t>
            </a:r>
            <a:r>
              <a:rPr lang="en-GB" sz="1800" dirty="0" err="1">
                <a:solidFill>
                  <a:srgbClr val="000000"/>
                </a:solidFill>
                <a:effectLst/>
                <a:latin typeface="Times New Roman" panose="02020603050405020304" pitchFamily="18" charset="0"/>
              </a:rPr>
              <a:t>průběhu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vzestupu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dosáhne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ekonomika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vyššího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výkonu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než</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byla</a:t>
            </a:r>
            <a:r>
              <a:rPr lang="en-GB" sz="1800" dirty="0">
                <a:solidFill>
                  <a:srgbClr val="000000"/>
                </a:solidFill>
                <a:effectLst/>
                <a:latin typeface="Times New Roman" panose="02020603050405020304" pitchFamily="18" charset="0"/>
              </a:rPr>
              <a:t> </a:t>
            </a:r>
            <a:endParaRPr lang="en-GB" dirty="0"/>
          </a:p>
          <a:p>
            <a:r>
              <a:rPr lang="en-GB" sz="1800" dirty="0" err="1">
                <a:solidFill>
                  <a:srgbClr val="000000"/>
                </a:solidFill>
                <a:effectLst/>
                <a:latin typeface="Times New Roman" panose="02020603050405020304" pitchFamily="18" charset="0"/>
              </a:rPr>
              <a:t>její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úroveň</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před</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kontrakcí</a:t>
            </a:r>
            <a:r>
              <a:rPr lang="en-GB" sz="1800" dirty="0">
                <a:solidFill>
                  <a:srgbClr val="000000"/>
                </a:solidFill>
                <a:effectLst/>
                <a:latin typeface="Times New Roman" panose="02020603050405020304" pitchFamily="18" charset="0"/>
              </a:rPr>
              <a:t>. V </a:t>
            </a:r>
            <a:r>
              <a:rPr lang="en-GB" sz="1800" dirty="0" err="1">
                <a:solidFill>
                  <a:srgbClr val="000000"/>
                </a:solidFill>
                <a:effectLst/>
                <a:latin typeface="Times New Roman" panose="02020603050405020304" pitchFamily="18" charset="0"/>
              </a:rPr>
              <a:t>průběhu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expanze</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možné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rozlišit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dvě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období</a:t>
            </a:r>
            <a:r>
              <a:rPr lang="en-GB" sz="1800" dirty="0">
                <a:solidFill>
                  <a:srgbClr val="000000"/>
                </a:solidFill>
                <a:effectLst/>
                <a:latin typeface="Times New Roman" panose="02020603050405020304" pitchFamily="18" charset="0"/>
              </a:rPr>
              <a:t>. V </a:t>
            </a:r>
            <a:r>
              <a:rPr lang="en-GB" sz="1800" dirty="0" err="1">
                <a:solidFill>
                  <a:srgbClr val="000000"/>
                </a:solidFill>
                <a:effectLst/>
                <a:latin typeface="Times New Roman" panose="02020603050405020304" pitchFamily="18" charset="0"/>
              </a:rPr>
              <a:t>prvním</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ekonomika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skutečnosti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navrací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úroveň</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kterou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již</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dosahovala</a:t>
            </a:r>
            <a:r>
              <a:rPr lang="en-GB" sz="1800" dirty="0">
                <a:solidFill>
                  <a:srgbClr val="000000"/>
                </a:solidFill>
                <a:effectLst/>
                <a:latin typeface="Times New Roman" panose="02020603050405020304" pitchFamily="18" charset="0"/>
              </a:rPr>
              <a:t> a pro </a:t>
            </a:r>
            <a:r>
              <a:rPr lang="en-GB" sz="1800" dirty="0" err="1">
                <a:solidFill>
                  <a:srgbClr val="000000"/>
                </a:solidFill>
                <a:effectLst/>
                <a:latin typeface="Times New Roman" panose="02020603050405020304" pitchFamily="18" charset="0"/>
              </a:rPr>
              <a:t>označení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této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části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vzestupu</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někdy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používají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pojmy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obnova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zotavení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oživení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Těchto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pojmů</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užívá</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především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tehdy</a:t>
            </a:r>
            <a:r>
              <a:rPr lang="en-GB" sz="1800" dirty="0">
                <a:solidFill>
                  <a:srgbClr val="000000"/>
                </a:solidFill>
                <a:effectLst/>
                <a:latin typeface="Times New Roman" panose="02020603050405020304" pitchFamily="18" charset="0"/>
              </a:rPr>
              <a:t>, je-li </a:t>
            </a:r>
            <a:r>
              <a:rPr lang="en-GB" sz="1800" dirty="0" err="1">
                <a:solidFill>
                  <a:srgbClr val="000000"/>
                </a:solidFill>
                <a:effectLst/>
                <a:latin typeface="Times New Roman" panose="02020603050405020304" pitchFamily="18" charset="0"/>
              </a:rPr>
              <a:t>vzestup</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obnoven</a:t>
            </a:r>
            <a:r>
              <a:rPr lang="en-GB" sz="1800" dirty="0">
                <a:solidFill>
                  <a:srgbClr val="000000"/>
                </a:solidFill>
                <a:effectLst/>
                <a:latin typeface="Times New Roman" panose="02020603050405020304" pitchFamily="18" charset="0"/>
              </a:rPr>
              <a:t> po </a:t>
            </a:r>
            <a:r>
              <a:rPr lang="en-GB" sz="1800" dirty="0" err="1">
                <a:solidFill>
                  <a:srgbClr val="000000"/>
                </a:solidFill>
                <a:effectLst/>
                <a:latin typeface="Times New Roman" panose="02020603050405020304" pitchFamily="18" charset="0"/>
              </a:rPr>
              <a:t>výrazném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tedy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expanze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navazuje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recesi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depresi</a:t>
            </a:r>
            <a:r>
              <a:rPr lang="en-GB" sz="1800" dirty="0">
                <a:solidFill>
                  <a:srgbClr val="000000"/>
                </a:solidFill>
                <a:effectLst/>
                <a:latin typeface="Times New Roman" panose="02020603050405020304" pitchFamily="18" charset="0"/>
              </a:rPr>
              <a:t>. Pro </a:t>
            </a:r>
            <a:r>
              <a:rPr lang="en-GB" sz="1800" dirty="0" err="1">
                <a:solidFill>
                  <a:srgbClr val="000000"/>
                </a:solidFill>
                <a:effectLst/>
                <a:latin typeface="Times New Roman" panose="02020603050405020304" pitchFamily="18" charset="0"/>
              </a:rPr>
              <a:t>tu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část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vzestupné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fáze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která</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vyznačuje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vyšším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skutečným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produktem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než</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úroveň</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potenciálního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výstupu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mohou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být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použita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označení</a:t>
            </a:r>
            <a:r>
              <a:rPr lang="en-GB" sz="1800" dirty="0">
                <a:solidFill>
                  <a:srgbClr val="000000"/>
                </a:solidFill>
                <a:effectLst/>
                <a:latin typeface="Times New Roman" panose="02020603050405020304" pitchFamily="18" charset="0"/>
              </a:rPr>
              <a:t> boom, </a:t>
            </a:r>
            <a:r>
              <a:rPr lang="en-GB" sz="1800" dirty="0" err="1">
                <a:solidFill>
                  <a:srgbClr val="000000"/>
                </a:solidFill>
                <a:effectLst/>
                <a:latin typeface="Times New Roman" panose="02020603050405020304" pitchFamily="18" charset="0"/>
              </a:rPr>
              <a:t>případně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konjunktura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rozmach</a:t>
            </a:r>
            <a:r>
              <a:rPr lang="en-GB" sz="1800" dirty="0">
                <a:solidFill>
                  <a:srgbClr val="000000"/>
                </a:solidFill>
                <a:effectLst/>
                <a:latin typeface="Times New Roman" panose="02020603050405020304" pitchFamily="18" charset="0"/>
              </a:rPr>
              <a:t>.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30644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4904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71269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06774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49372270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7727892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905748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776851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323580717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7719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a:extLst>
              <a:ext uri="{FF2B5EF4-FFF2-40B4-BE49-F238E27FC236}">
                <a16:creationId xmlns:a16="http://schemas.microsoft.com/office/drawing/2014/main" id="{7151D912-22DB-4C57-9A8F-C1A5B308CCA0}"/>
              </a:ext>
            </a:extLst>
          </p:cNvPr>
          <p:cNvSpPr>
            <a:spLocks noGrp="1"/>
          </p:cNvSpPr>
          <p:nvPr>
            <p:ph type="dt" sz="half" idx="10"/>
          </p:nvPr>
        </p:nvSpPr>
        <p:spPr/>
        <p:txBody>
          <a:bodyPr/>
          <a:lstStyle>
            <a:lvl1pPr>
              <a:defRPr/>
            </a:lvl1pPr>
          </a:lstStyle>
          <a:p>
            <a:pPr>
              <a:defRPr/>
            </a:pPr>
            <a:endParaRPr lang="cs-CZ" altLang="cs-CZ"/>
          </a:p>
        </p:txBody>
      </p:sp>
      <p:sp>
        <p:nvSpPr>
          <p:cNvPr id="3" name="Zástupný symbol pro zápatí 4">
            <a:extLst>
              <a:ext uri="{FF2B5EF4-FFF2-40B4-BE49-F238E27FC236}">
                <a16:creationId xmlns:a16="http://schemas.microsoft.com/office/drawing/2014/main" id="{FC0B382A-D755-4582-A93C-237EC2BDF3F6}"/>
              </a:ext>
            </a:extLst>
          </p:cNvPr>
          <p:cNvSpPr>
            <a:spLocks noGrp="1"/>
          </p:cNvSpPr>
          <p:nvPr>
            <p:ph type="ftr" sz="quarter" idx="11"/>
          </p:nvPr>
        </p:nvSpPr>
        <p:spPr/>
        <p:txBody>
          <a:bodyPr/>
          <a:lstStyle>
            <a:lvl1pPr>
              <a:defRPr/>
            </a:lvl1pPr>
          </a:lstStyle>
          <a:p>
            <a:pPr>
              <a:defRPr/>
            </a:pPr>
            <a:endParaRPr lang="cs-CZ" altLang="cs-CZ"/>
          </a:p>
        </p:txBody>
      </p:sp>
      <p:sp>
        <p:nvSpPr>
          <p:cNvPr id="4" name="Zástupný symbol pro číslo snímku 5">
            <a:extLst>
              <a:ext uri="{FF2B5EF4-FFF2-40B4-BE49-F238E27FC236}">
                <a16:creationId xmlns:a16="http://schemas.microsoft.com/office/drawing/2014/main" id="{D83D560C-8A7B-4E83-9D18-12098F52EBF8}"/>
              </a:ext>
            </a:extLst>
          </p:cNvPr>
          <p:cNvSpPr>
            <a:spLocks noGrp="1"/>
          </p:cNvSpPr>
          <p:nvPr>
            <p:ph type="sldNum" sz="quarter" idx="12"/>
          </p:nvPr>
        </p:nvSpPr>
        <p:spPr/>
        <p:txBody>
          <a:bodyPr/>
          <a:lstStyle>
            <a:lvl1pPr>
              <a:defRPr/>
            </a:lvl1pPr>
          </a:lstStyle>
          <a:p>
            <a:pPr>
              <a:defRPr/>
            </a:pPr>
            <a:fld id="{268048C7-E40B-490C-831A-CBA34959DE19}" type="slidenum">
              <a:rPr lang="cs-CZ" altLang="cs-CZ"/>
              <a:pPr>
                <a:defRPr/>
              </a:pPr>
              <a:t>‹#›</a:t>
            </a:fld>
            <a:endParaRPr lang="cs-CZ" altLang="cs-CZ"/>
          </a:p>
        </p:txBody>
      </p:sp>
    </p:spTree>
    <p:extLst>
      <p:ext uri="{BB962C8B-B14F-4D97-AF65-F5344CB8AC3E}">
        <p14:creationId xmlns:p14="http://schemas.microsoft.com/office/powerpoint/2010/main" val="34060865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340645963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58918699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15367550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33637433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204775940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10517736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86149276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421559542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187780222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167665396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396981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971204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15579277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6109919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357245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902389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395265008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_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64796882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a:extLst>
              <a:ext uri="{FF2B5EF4-FFF2-40B4-BE49-F238E27FC236}">
                <a16:creationId xmlns:a16="http://schemas.microsoft.com/office/drawing/2014/main" id="{E9B4C870-5C3A-495F-A3CB-FDC6F21CC0C8}"/>
              </a:ext>
            </a:extLst>
          </p:cNvPr>
          <p:cNvSpPr>
            <a:spLocks noGrp="1"/>
          </p:cNvSpPr>
          <p:nvPr>
            <p:ph type="dt" sz="half" idx="10"/>
          </p:nvPr>
        </p:nvSpPr>
        <p:spPr/>
        <p:txBody>
          <a:bodyPr/>
          <a:lstStyle>
            <a:lvl1pPr>
              <a:defRPr/>
            </a:lvl1pPr>
          </a:lstStyle>
          <a:p>
            <a:pPr>
              <a:defRPr/>
            </a:pPr>
            <a:endParaRPr lang="cs-CZ" altLang="cs-CZ"/>
          </a:p>
        </p:txBody>
      </p:sp>
      <p:sp>
        <p:nvSpPr>
          <p:cNvPr id="3" name="Zástupný symbol pro zápatí 4">
            <a:extLst>
              <a:ext uri="{FF2B5EF4-FFF2-40B4-BE49-F238E27FC236}">
                <a16:creationId xmlns:a16="http://schemas.microsoft.com/office/drawing/2014/main" id="{B9C613E0-229E-4392-9E81-CCA338D90719}"/>
              </a:ext>
            </a:extLst>
          </p:cNvPr>
          <p:cNvSpPr>
            <a:spLocks noGrp="1"/>
          </p:cNvSpPr>
          <p:nvPr>
            <p:ph type="ftr" sz="quarter" idx="11"/>
          </p:nvPr>
        </p:nvSpPr>
        <p:spPr/>
        <p:txBody>
          <a:bodyPr/>
          <a:lstStyle>
            <a:lvl1pPr>
              <a:defRPr/>
            </a:lvl1pPr>
          </a:lstStyle>
          <a:p>
            <a:pPr>
              <a:defRPr/>
            </a:pPr>
            <a:endParaRPr lang="cs-CZ" altLang="cs-CZ"/>
          </a:p>
        </p:txBody>
      </p:sp>
      <p:sp>
        <p:nvSpPr>
          <p:cNvPr id="4" name="Zástupný symbol pro číslo snímku 5">
            <a:extLst>
              <a:ext uri="{FF2B5EF4-FFF2-40B4-BE49-F238E27FC236}">
                <a16:creationId xmlns:a16="http://schemas.microsoft.com/office/drawing/2014/main" id="{ABE67799-634A-45CB-A07D-E671ABFD1DB1}"/>
              </a:ext>
            </a:extLst>
          </p:cNvPr>
          <p:cNvSpPr>
            <a:spLocks noGrp="1"/>
          </p:cNvSpPr>
          <p:nvPr>
            <p:ph type="sldNum" sz="quarter" idx="12"/>
          </p:nvPr>
        </p:nvSpPr>
        <p:spPr/>
        <p:txBody>
          <a:bodyPr/>
          <a:lstStyle>
            <a:lvl1pPr>
              <a:defRPr/>
            </a:lvl1pPr>
          </a:lstStyle>
          <a:p>
            <a:fld id="{21C1BF97-E0B6-4A93-97A9-AEF195327F6F}" type="slidenum">
              <a:rPr lang="cs-CZ" altLang="cs-CZ"/>
              <a:pPr/>
              <a:t>‹#›</a:t>
            </a:fld>
            <a:endParaRPr lang="cs-CZ" altLang="cs-CZ"/>
          </a:p>
        </p:txBody>
      </p:sp>
    </p:spTree>
    <p:extLst>
      <p:ext uri="{BB962C8B-B14F-4D97-AF65-F5344CB8AC3E}">
        <p14:creationId xmlns:p14="http://schemas.microsoft.com/office/powerpoint/2010/main" val="177946742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slideLayout" Target="../slideLayouts/slideLayout36.xml"/><Relationship Id="rId3" Type="http://schemas.openxmlformats.org/officeDocument/2006/relationships/slideLayout" Target="../slideLayouts/slideLayout21.xml"/><Relationship Id="rId21" Type="http://schemas.openxmlformats.org/officeDocument/2006/relationships/image" Target="../media/image1.png"/><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slideLayout" Target="../slideLayouts/slideLayout35.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20" Type="http://schemas.openxmlformats.org/officeDocument/2006/relationships/theme" Target="../theme/theme2.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10" Type="http://schemas.openxmlformats.org/officeDocument/2006/relationships/slideLayout" Target="../slideLayouts/slideLayout28.xml"/><Relationship Id="rId19" Type="http://schemas.openxmlformats.org/officeDocument/2006/relationships/slideLayout" Target="../slideLayouts/slideLayout37.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20">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 id="2147483661" r:id="rId10"/>
    <p:sldLayoutId id="2147483663" r:id="rId11"/>
    <p:sldLayoutId id="2147483668" r:id="rId12"/>
    <p:sldLayoutId id="2147483665" r:id="rId13"/>
    <p:sldLayoutId id="2147483667" r:id="rId14"/>
    <p:sldLayoutId id="2147483670" r:id="rId15"/>
    <p:sldLayoutId id="2147483671" r:id="rId16"/>
    <p:sldLayoutId id="2147483672" r:id="rId17"/>
    <p:sldLayoutId id="2147483706" r:id="rId18"/>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21">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2910154473"/>
      </p:ext>
    </p:extLst>
  </p:cSld>
  <p:clrMap bg1="lt1" tx1="dk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 id="2147483704" r:id="rId18"/>
    <p:sldLayoutId id="2147483705" r:id="rId19"/>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9.wmf"/><Relationship Id="rId4" Type="http://schemas.openxmlformats.org/officeDocument/2006/relationships/oleObject" Target="../embeddings/oleObject6.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0.wmf"/><Relationship Id="rId4" Type="http://schemas.openxmlformats.org/officeDocument/2006/relationships/oleObject" Target="../embeddings/oleObject7.bin"/></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89825" y="1703718"/>
            <a:ext cx="8704800" cy="3901282"/>
          </a:xfrm>
          <a:prstGeom prst="rect">
            <a:avLst/>
          </a:prstGeom>
          <a:noFill/>
          <a:ln>
            <a:noFill/>
          </a:ln>
        </p:spPr>
        <p:txBody>
          <a:bodyPr spcFirstLastPara="1" wrap="square" lIns="0" tIns="0" rIns="0" bIns="0" anchor="t" anchorCtr="0">
            <a:noAutofit/>
          </a:bodyPr>
          <a:lstStyle/>
          <a:p>
            <a:pPr marL="0" lvl="0" indent="0" algn="ctr" rtl="0">
              <a:lnSpc>
                <a:spcPct val="150000"/>
              </a:lnSpc>
              <a:spcBef>
                <a:spcPts val="0"/>
              </a:spcBef>
              <a:spcAft>
                <a:spcPts val="0"/>
              </a:spcAft>
              <a:buClr>
                <a:srgbClr val="D10202"/>
              </a:buClr>
              <a:buSzPts val="4400"/>
              <a:buFont typeface="Calibri"/>
              <a:buNone/>
            </a:pPr>
            <a:r>
              <a:rPr lang="cs-CZ" b="1" dirty="0">
                <a:solidFill>
                  <a:srgbClr val="D10202"/>
                </a:solidFill>
              </a:rPr>
              <a:t>Makroekonomie</a:t>
            </a:r>
            <a:br>
              <a:rPr lang="cs-CZ" b="1" dirty="0">
                <a:solidFill>
                  <a:srgbClr val="D10202"/>
                </a:solidFill>
              </a:rPr>
            </a:br>
            <a:r>
              <a:rPr lang="cs-CZ" b="1" dirty="0">
                <a:solidFill>
                  <a:srgbClr val="D10202"/>
                </a:solidFill>
              </a:rPr>
              <a:t>Hospodářské cykly a ekonomický růst</a:t>
            </a:r>
            <a:br>
              <a:rPr lang="cs-CZ" b="1" i="1" dirty="0">
                <a:solidFill>
                  <a:srgbClr val="D10202"/>
                </a:solidFill>
              </a:rPr>
            </a:br>
            <a:r>
              <a:rPr lang="cs-CZ" b="1" dirty="0">
                <a:solidFill>
                  <a:srgbClr val="D10202"/>
                </a:solidFill>
              </a:rPr>
              <a:t>XMAK</a:t>
            </a:r>
            <a:endParaRPr b="1" dirty="0"/>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06. 03. 2024</a:t>
            </a:r>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
        <p:nvSpPr>
          <p:cNvPr id="6" name="Google Shape;90;p13">
            <a:extLst>
              <a:ext uri="{FF2B5EF4-FFF2-40B4-BE49-F238E27FC236}">
                <a16:creationId xmlns:a16="http://schemas.microsoft.com/office/drawing/2014/main" id="{DC246E05-D13F-4E5F-8DDA-EFE52CF15956}"/>
              </a:ext>
            </a:extLst>
          </p:cNvPr>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dirty="0">
                <a:solidFill>
                  <a:schemeClr val="dk1"/>
                </a:solidFill>
                <a:latin typeface="Calibri"/>
                <a:ea typeface="Calibri"/>
                <a:cs typeface="Calibri"/>
                <a:sym typeface="Calibri"/>
              </a:rPr>
              <a:t>Autor: doc. Ing. Magdaléna Drastichová, Ph.D.</a:t>
            </a:r>
            <a:endParaRPr dirty="0"/>
          </a:p>
          <a:p>
            <a:pPr marL="0" marR="0" lvl="0" indent="0" algn="l" rtl="0">
              <a:spcBef>
                <a:spcPts val="0"/>
              </a:spcBef>
              <a:spcAft>
                <a:spcPts val="0"/>
              </a:spcAft>
              <a:buClr>
                <a:schemeClr val="dk1"/>
              </a:buClr>
              <a:buSzPts val="1600"/>
              <a:buFont typeface="Calibri"/>
              <a:buNone/>
            </a:pPr>
            <a:endParaRPr sz="1600" b="0" i="0" u="none" strike="noStrike" cap="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6353675" y="3633216"/>
            <a:ext cx="2596895" cy="2572512"/>
          </a:xfrm>
        </p:spPr>
        <p:txBody>
          <a:bodyPr>
            <a:noAutofit/>
          </a:bodyPr>
          <a:lstStyle/>
          <a:p>
            <a:r>
              <a:rPr lang="cs-CZ" altLang="cs-CZ" sz="2800" b="1" dirty="0"/>
              <a:t>Průběh hospodářského cyklu</a:t>
            </a:r>
            <a:br>
              <a:rPr lang="cs-CZ" altLang="cs-CZ" sz="2800" b="1" dirty="0"/>
            </a:br>
            <a:r>
              <a:rPr lang="cs-CZ" altLang="cs-CZ" sz="2800" b="1" dirty="0">
                <a:solidFill>
                  <a:srgbClr val="FF0000"/>
                </a:solidFill>
              </a:rPr>
              <a:t>PERIODA</a:t>
            </a:r>
            <a:r>
              <a:rPr lang="cs-CZ" altLang="cs-CZ" sz="2800" b="1" dirty="0"/>
              <a:t> vs. </a:t>
            </a:r>
            <a:r>
              <a:rPr lang="cs-CZ" altLang="cs-CZ" sz="2800" b="1" dirty="0">
                <a:solidFill>
                  <a:srgbClr val="FF0000"/>
                </a:solidFill>
              </a:rPr>
              <a:t>AMPLITUDA </a:t>
            </a:r>
            <a:endParaRPr lang="cs-CZ" sz="2800" b="1" dirty="0">
              <a:solidFill>
                <a:srgbClr val="FF0000"/>
              </a:solidFill>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3/38</a:t>
            </a:r>
            <a:endParaRPr sz="1200" b="1" dirty="0">
              <a:solidFill>
                <a:srgbClr val="FF0000"/>
              </a:solidFill>
              <a:latin typeface="Calibri"/>
              <a:ea typeface="Calibri"/>
              <a:cs typeface="Calibri"/>
              <a:sym typeface="Calibri"/>
            </a:endParaRPr>
          </a:p>
        </p:txBody>
      </p:sp>
      <p:graphicFrame>
        <p:nvGraphicFramePr>
          <p:cNvPr id="5" name="Objekt 2">
            <a:extLst>
              <a:ext uri="{FF2B5EF4-FFF2-40B4-BE49-F238E27FC236}">
                <a16:creationId xmlns:a16="http://schemas.microsoft.com/office/drawing/2014/main" id="{8B97CBDF-7F88-4EAF-9861-703C3F40C7DB}"/>
              </a:ext>
            </a:extLst>
          </p:cNvPr>
          <p:cNvGraphicFramePr>
            <a:graphicFrameLocks noChangeAspect="1"/>
          </p:cNvGraphicFramePr>
          <p:nvPr>
            <p:extLst>
              <p:ext uri="{D42A27DB-BD31-4B8C-83A1-F6EECF244321}">
                <p14:modId xmlns:p14="http://schemas.microsoft.com/office/powerpoint/2010/main" val="2839789359"/>
              </p:ext>
            </p:extLst>
          </p:nvPr>
        </p:nvGraphicFramePr>
        <p:xfrm>
          <a:off x="0" y="3453510"/>
          <a:ext cx="6353675" cy="3163903"/>
        </p:xfrm>
        <a:graphic>
          <a:graphicData uri="http://schemas.openxmlformats.org/presentationml/2006/ole">
            <mc:AlternateContent xmlns:mc="http://schemas.openxmlformats.org/markup-compatibility/2006">
              <mc:Choice xmlns:v="urn:schemas-microsoft-com:vml" Requires="v">
                <p:oleObj spid="_x0000_s19481" name="Visio" r:id="rId4" imgW="6454875" imgH="3809594" progId="Visio.Drawing.11">
                  <p:embed/>
                </p:oleObj>
              </mc:Choice>
              <mc:Fallback>
                <p:oleObj name="Visio" r:id="rId4" imgW="6454875" imgH="3809594" progId="Visio.Drawing.11">
                  <p:embed/>
                  <p:pic>
                    <p:nvPicPr>
                      <p:cNvPr id="5" name="Objekt 2">
                        <a:extLst>
                          <a:ext uri="{FF2B5EF4-FFF2-40B4-BE49-F238E27FC236}">
                            <a16:creationId xmlns:a16="http://schemas.microsoft.com/office/drawing/2014/main" id="{8B97CBDF-7F88-4EAF-9861-703C3F40C7D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3453510"/>
                        <a:ext cx="6353675" cy="3163903"/>
                      </a:xfrm>
                      <a:prstGeom prst="rect">
                        <a:avLst/>
                      </a:prstGeom>
                      <a:solidFill>
                        <a:srgbClr val="FFFFFF"/>
                      </a:solidFill>
                      <a:ln>
                        <a:noFill/>
                      </a:ln>
                      <a:effectLst/>
                    </p:spPr>
                  </p:pic>
                </p:oleObj>
              </mc:Fallback>
            </mc:AlternateContent>
          </a:graphicData>
        </a:graphic>
      </p:graphicFrame>
      <p:pic>
        <p:nvPicPr>
          <p:cNvPr id="7" name="Picture 6">
            <a:extLst>
              <a:ext uri="{FF2B5EF4-FFF2-40B4-BE49-F238E27FC236}">
                <a16:creationId xmlns:a16="http://schemas.microsoft.com/office/drawing/2014/main" id="{9627C095-4D4B-4287-A590-57F45B372099}"/>
              </a:ext>
            </a:extLst>
          </p:cNvPr>
          <p:cNvPicPr>
            <a:picLocks noChangeAspect="1"/>
          </p:cNvPicPr>
          <p:nvPr/>
        </p:nvPicPr>
        <p:blipFill>
          <a:blip r:embed="rId6"/>
          <a:stretch>
            <a:fillRect/>
          </a:stretch>
        </p:blipFill>
        <p:spPr>
          <a:xfrm>
            <a:off x="816864" y="240587"/>
            <a:ext cx="7095744" cy="3270620"/>
          </a:xfrm>
          <a:prstGeom prst="rect">
            <a:avLst/>
          </a:prstGeom>
        </p:spPr>
      </p:pic>
    </p:spTree>
    <p:extLst>
      <p:ext uri="{BB962C8B-B14F-4D97-AF65-F5344CB8AC3E}">
        <p14:creationId xmlns:p14="http://schemas.microsoft.com/office/powerpoint/2010/main" val="19142788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Hospodářský cyklus </a:t>
            </a:r>
            <a:br>
              <a:rPr lang="cs-CZ" altLang="cs-CZ" sz="3600" b="1" dirty="0"/>
            </a:br>
            <a:r>
              <a:rPr lang="cs-CZ" altLang="cs-CZ" sz="3600" b="1" dirty="0"/>
              <a:t>(fáze)</a:t>
            </a:r>
            <a:endParaRPr lang="cs-CZ" sz="3600" b="1" dirty="0"/>
          </a:p>
        </p:txBody>
      </p:sp>
      <p:sp>
        <p:nvSpPr>
          <p:cNvPr id="98" name="Google Shape;98;p14"/>
          <p:cNvSpPr txBox="1">
            <a:spLocks noGrp="1"/>
          </p:cNvSpPr>
          <p:nvPr>
            <p:ph type="body" idx="1"/>
          </p:nvPr>
        </p:nvSpPr>
        <p:spPr>
          <a:xfrm>
            <a:off x="249865" y="1199180"/>
            <a:ext cx="8644269" cy="5141235"/>
          </a:xfrm>
          <a:prstGeom prst="rect">
            <a:avLst/>
          </a:prstGeom>
          <a:noFill/>
          <a:ln>
            <a:noFill/>
          </a:ln>
        </p:spPr>
        <p:txBody>
          <a:bodyPr spcFirstLastPara="1" wrap="square" lIns="91425" tIns="45700" rIns="91425" bIns="45700" anchor="t" anchorCtr="0">
            <a:normAutofit fontScale="85000" lnSpcReduction="2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Expanze</a:t>
            </a:r>
          </a:p>
          <a:p>
            <a:pPr lvl="1" indent="-457200" fontAlgn="base">
              <a:spcBef>
                <a:spcPct val="20000"/>
              </a:spcBef>
              <a:spcAft>
                <a:spcPct val="0"/>
              </a:spcAft>
              <a:buClrTx/>
              <a:buSzPct val="80000"/>
              <a:buFont typeface="Wingdings" panose="05000000000000000000" pitchFamily="2" charset="2"/>
              <a:buChar char="ü"/>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(1) zotavení, (2) konjunktura, rozmach;</a:t>
            </a:r>
          </a:p>
          <a:p>
            <a:pPr marL="450850" lvl="1" indent="-268288" algn="just" fontAlgn="base">
              <a:spcBef>
                <a:spcPct val="20000"/>
              </a:spcBef>
              <a:spcAft>
                <a:spcPct val="0"/>
              </a:spcAft>
              <a:buClrTx/>
              <a:buSzPct val="80000"/>
              <a:buFont typeface="Wingdings" panose="05000000000000000000" pitchFamily="2" charset="2"/>
              <a:buChar char="Ø"/>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Domácnosti více poptávají spotřební statky </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=&gt; </a:t>
            </a: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růst objemu výroby </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=&gt; firmy také najímají více L a K; </a:t>
            </a: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mzdy</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zatím nerostou, je pouze více odpracovaných hodin;</a:t>
            </a:r>
          </a:p>
          <a:p>
            <a:pPr marL="450850" lvl="1" indent="-268288" algn="just" fontAlgn="base">
              <a:spcBef>
                <a:spcPct val="20000"/>
              </a:spcBef>
              <a:spcAft>
                <a:spcPct val="0"/>
              </a:spcAft>
              <a:buClrTx/>
              <a:buSzPct val="80000"/>
              <a:buFont typeface="Wingdings" panose="05000000000000000000" pitchFamily="2" charset="2"/>
              <a:buChar char="Ø"/>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růst reálného HDP</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což má za následek </a:t>
            </a: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růst zaměstnanosti a pokles nezaměstnanosti, růst agregátní poptávky, </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větší využívání výrobních kapacit;</a:t>
            </a:r>
          </a:p>
          <a:p>
            <a:pPr marL="450850" lvl="1" indent="-268288" algn="just" fontAlgn="base">
              <a:spcBef>
                <a:spcPct val="20000"/>
              </a:spcBef>
              <a:spcAft>
                <a:spcPct val="0"/>
              </a:spcAft>
              <a:buClrTx/>
              <a:buSzPct val="80000"/>
              <a:buFont typeface="Wingdings" panose="05000000000000000000" pitchFamily="2" charset="2"/>
              <a:buChar char="Ø"/>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rostou investice do výroby </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(skrze bankovní úvěry) a zpravidla dochází i k </a:t>
            </a: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růstu cenové hladiny;</a:t>
            </a:r>
          </a:p>
          <a:p>
            <a:pPr marL="450850" lvl="1" indent="-268288" algn="just" fontAlgn="base">
              <a:spcBef>
                <a:spcPct val="20000"/>
              </a:spcBef>
              <a:spcAft>
                <a:spcPct val="0"/>
              </a:spcAft>
              <a:buClrTx/>
              <a:buSzPct val="80000"/>
              <a:buFont typeface="Wingdings" panose="05000000000000000000" pitchFamily="2" charset="2"/>
              <a:buChar char="Ø"/>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zakládají se i nové firmy</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roste cenová bublina na realitním trhu;</a:t>
            </a:r>
          </a:p>
          <a:p>
            <a:pPr marL="450850" lvl="1" indent="-268288" algn="just" fontAlgn="base">
              <a:spcBef>
                <a:spcPct val="20000"/>
              </a:spcBef>
              <a:spcAft>
                <a:spcPct val="0"/>
              </a:spcAft>
              <a:buClrTx/>
              <a:buSzPct val="80000"/>
              <a:buFont typeface="Wingdings" panose="05000000000000000000" pitchFamily="2" charset="2"/>
              <a:buChar char="Ø"/>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expanze následuje po dosažení dna a končí dosažením vrcholu</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kdy se </a:t>
            </a: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vyčerpávají VF </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(nutnost např. přeplácet pracovníky), prudce rostou </a:t>
            </a: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konzumní aktivity domácností.</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4/38</a:t>
            </a:r>
            <a:endParaRPr sz="1200" b="1" dirty="0">
              <a:solidFill>
                <a:srgbClr val="FF0000"/>
              </a:solidFill>
              <a:latin typeface="Calibri"/>
              <a:ea typeface="Calibri"/>
              <a:cs typeface="Calibri"/>
              <a:sym typeface="Calibri"/>
            </a:endParaRPr>
          </a:p>
        </p:txBody>
      </p:sp>
      <p:graphicFrame>
        <p:nvGraphicFramePr>
          <p:cNvPr id="6" name="Objekt 2">
            <a:extLst>
              <a:ext uri="{FF2B5EF4-FFF2-40B4-BE49-F238E27FC236}">
                <a16:creationId xmlns:a16="http://schemas.microsoft.com/office/drawing/2014/main" id="{1B9B3781-B7AE-4E1B-8C4A-2E154476EE2B}"/>
              </a:ext>
            </a:extLst>
          </p:cNvPr>
          <p:cNvGraphicFramePr>
            <a:graphicFrameLocks noChangeAspect="1"/>
          </p:cNvGraphicFramePr>
          <p:nvPr>
            <p:extLst>
              <p:ext uri="{D42A27DB-BD31-4B8C-83A1-F6EECF244321}">
                <p14:modId xmlns:p14="http://schemas.microsoft.com/office/powerpoint/2010/main" val="1419394849"/>
              </p:ext>
            </p:extLst>
          </p:nvPr>
        </p:nvGraphicFramePr>
        <p:xfrm>
          <a:off x="6432956" y="300114"/>
          <a:ext cx="2564845" cy="1488861"/>
        </p:xfrm>
        <a:graphic>
          <a:graphicData uri="http://schemas.openxmlformats.org/presentationml/2006/ole">
            <mc:AlternateContent xmlns:mc="http://schemas.openxmlformats.org/markup-compatibility/2006">
              <mc:Choice xmlns:v="urn:schemas-microsoft-com:vml" Requires="v">
                <p:oleObj spid="_x0000_s1061" name="Visio" r:id="rId4" imgW="6454875" imgH="3809594" progId="Visio.Drawing.11">
                  <p:embed/>
                </p:oleObj>
              </mc:Choice>
              <mc:Fallback>
                <p:oleObj name="Visio" r:id="rId4" imgW="6454875" imgH="3809594" progId="Visio.Drawing.11">
                  <p:embed/>
                  <p:pic>
                    <p:nvPicPr>
                      <p:cNvPr id="5" name="Objekt 2">
                        <a:extLst>
                          <a:ext uri="{FF2B5EF4-FFF2-40B4-BE49-F238E27FC236}">
                            <a16:creationId xmlns:a16="http://schemas.microsoft.com/office/drawing/2014/main" id="{8B97CBDF-7F88-4EAF-9861-703C3F40C7D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2956" y="300114"/>
                        <a:ext cx="2564845" cy="1488861"/>
                      </a:xfrm>
                      <a:prstGeom prst="rect">
                        <a:avLst/>
                      </a:prstGeom>
                      <a:solidFill>
                        <a:srgbClr val="FFFFFF"/>
                      </a:solidFill>
                      <a:ln>
                        <a:noFill/>
                      </a:ln>
                      <a:effectLst/>
                    </p:spPr>
                  </p:pic>
                </p:oleObj>
              </mc:Fallback>
            </mc:AlternateContent>
          </a:graphicData>
        </a:graphic>
      </p:graphicFrame>
    </p:spTree>
    <p:extLst>
      <p:ext uri="{BB962C8B-B14F-4D97-AF65-F5344CB8AC3E}">
        <p14:creationId xmlns:p14="http://schemas.microsoft.com/office/powerpoint/2010/main" val="335279993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198" y="554143"/>
            <a:ext cx="8229600" cy="825156"/>
          </a:xfrm>
        </p:spPr>
        <p:txBody>
          <a:bodyPr>
            <a:noAutofit/>
          </a:bodyPr>
          <a:lstStyle/>
          <a:p>
            <a:r>
              <a:rPr lang="cs-CZ" altLang="cs-CZ" sz="2800" b="1" dirty="0"/>
              <a:t>Hospodářský cyklus (fáze)</a:t>
            </a:r>
            <a:endParaRPr lang="cs-CZ" sz="2800" b="1" dirty="0"/>
          </a:p>
        </p:txBody>
      </p:sp>
      <p:sp>
        <p:nvSpPr>
          <p:cNvPr id="98" name="Google Shape;98;p14"/>
          <p:cNvSpPr txBox="1">
            <a:spLocks noGrp="1"/>
          </p:cNvSpPr>
          <p:nvPr>
            <p:ph type="body" idx="1"/>
          </p:nvPr>
        </p:nvSpPr>
        <p:spPr>
          <a:xfrm>
            <a:off x="249864" y="966721"/>
            <a:ext cx="8644269" cy="5270139"/>
          </a:xfrm>
          <a:prstGeom prst="rect">
            <a:avLst/>
          </a:prstGeom>
          <a:noFill/>
          <a:ln>
            <a:noFill/>
          </a:ln>
        </p:spPr>
        <p:txBody>
          <a:bodyPr spcFirstLastPara="1" wrap="square" lIns="91425" tIns="45700" rIns="91425" bIns="45700" anchor="t" anchorCtr="0">
            <a:normAutofit fontScale="85000" lnSpcReduction="2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Vrchol</a:t>
            </a:r>
          </a:p>
          <a:p>
            <a:pPr marL="800100" lvl="1" fontAlgn="base">
              <a:spcBef>
                <a:spcPct val="20000"/>
              </a:spcBef>
              <a:spcAft>
                <a:spcPct val="0"/>
              </a:spcAft>
              <a:buClrTx/>
              <a:buSzPct val="80000"/>
              <a:buFont typeface="Arial" panose="020B0604020202020204" pitchFamily="34" charset="0"/>
              <a:buChar char="•"/>
              <a:defRPr/>
            </a:pP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HDP dosáhne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vrcholu</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 dále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již</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neroste</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800100" lvl="1" fontAlgn="base">
              <a:spcBef>
                <a:spcPct val="20000"/>
              </a:spcBef>
              <a:spcAft>
                <a:spcPct val="0"/>
              </a:spcAft>
              <a:buClrTx/>
              <a:buSzPct val="80000"/>
              <a:buFont typeface="Arial" panose="020B0604020202020204" pitchFamily="34" charset="0"/>
              <a:buChar char="•"/>
              <a:defRPr/>
            </a:pP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skutečný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produkt</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dosahuje</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 rámci jednoho cyklu svého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maxima</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800100" lvl="1" fontAlgn="base">
              <a:spcBef>
                <a:spcPct val="20000"/>
              </a:spcBef>
              <a:spcAft>
                <a:spcPct val="0"/>
              </a:spcAft>
              <a:buClrTx/>
              <a:buSzPct val="80000"/>
              <a:buFont typeface="Arial" panose="020B0604020202020204" pitchFamily="34" charset="0"/>
              <a:buChar char="•"/>
              <a:defRPr/>
            </a:pP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maximálně jsou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využívány výrobní kapacity </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(jejich cena roste),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vysoká míra investic vyčerpává zdroje ekonomiky</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(úspory), roste poptávka po kvalifikovaných pracovnících, kterých je nedostatek;</a:t>
            </a:r>
          </a:p>
          <a:p>
            <a:pPr marL="800100" lvl="1" fontAlgn="base">
              <a:spcBef>
                <a:spcPct val="20000"/>
              </a:spcBef>
              <a:spcAft>
                <a:spcPct val="0"/>
              </a:spcAft>
              <a:buClrTx/>
              <a:buSzPct val="80000"/>
              <a:buFont typeface="Arial" panose="020B0604020202020204" pitchFamily="34" charset="0"/>
              <a:buChar char="•"/>
              <a:defRPr/>
            </a:pP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ekonomika</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pracuje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nad své možnosti</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což vede k prudkému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nárůstu cenové hladiny</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800100" lvl="1" fontAlgn="base">
              <a:spcBef>
                <a:spcPct val="20000"/>
              </a:spcBef>
              <a:spcAft>
                <a:spcPct val="0"/>
              </a:spcAft>
              <a:buClrTx/>
              <a:buSzPct val="80000"/>
              <a:buFont typeface="Arial" panose="020B0604020202020204" pitchFamily="34" charset="0"/>
              <a:buChar char="•"/>
              <a:defRPr/>
            </a:pP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Optimistická nálada </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enormně roste C, masivní poptávka po hypotékách (bublina na realitním trhu) a dalších spotřebních úvěrech;</a:t>
            </a:r>
          </a:p>
          <a:p>
            <a:pPr marL="800100" lvl="1" fontAlgn="base">
              <a:spcBef>
                <a:spcPct val="20000"/>
              </a:spcBef>
              <a:spcAft>
                <a:spcPct val="0"/>
              </a:spcAft>
              <a:buClrTx/>
              <a:buSzPct val="80000"/>
              <a:buFont typeface="Arial" panose="020B0604020202020204" pitchFamily="34" charset="0"/>
              <a:buChar char="•"/>
              <a:defRPr/>
            </a:pP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konec vrcholu =&gt; ekonomika přechází do fáze poklesu (kontrakce).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5/38</a:t>
            </a:r>
            <a:endParaRPr sz="1200" b="1" dirty="0">
              <a:solidFill>
                <a:srgbClr val="FF0000"/>
              </a:solidFill>
              <a:latin typeface="Calibri"/>
              <a:ea typeface="Calibri"/>
              <a:cs typeface="Calibri"/>
              <a:sym typeface="Calibri"/>
            </a:endParaRPr>
          </a:p>
        </p:txBody>
      </p:sp>
      <p:graphicFrame>
        <p:nvGraphicFramePr>
          <p:cNvPr id="5" name="Objekt 2">
            <a:extLst>
              <a:ext uri="{FF2B5EF4-FFF2-40B4-BE49-F238E27FC236}">
                <a16:creationId xmlns:a16="http://schemas.microsoft.com/office/drawing/2014/main" id="{90B3EAE5-FA10-4674-A2C4-78E75C01D2D0}"/>
              </a:ext>
            </a:extLst>
          </p:cNvPr>
          <p:cNvGraphicFramePr>
            <a:graphicFrameLocks noChangeAspect="1"/>
          </p:cNvGraphicFramePr>
          <p:nvPr>
            <p:extLst>
              <p:ext uri="{D42A27DB-BD31-4B8C-83A1-F6EECF244321}">
                <p14:modId xmlns:p14="http://schemas.microsoft.com/office/powerpoint/2010/main" val="310401812"/>
              </p:ext>
            </p:extLst>
          </p:nvPr>
        </p:nvGraphicFramePr>
        <p:xfrm>
          <a:off x="6571488" y="194240"/>
          <a:ext cx="2426311" cy="1488861"/>
        </p:xfrm>
        <a:graphic>
          <a:graphicData uri="http://schemas.openxmlformats.org/presentationml/2006/ole">
            <mc:AlternateContent xmlns:mc="http://schemas.openxmlformats.org/markup-compatibility/2006">
              <mc:Choice xmlns:v="urn:schemas-microsoft-com:vml" Requires="v">
                <p:oleObj spid="_x0000_s3107" name="Visio" r:id="rId4" imgW="6454875" imgH="3809594" progId="Visio.Drawing.11">
                  <p:embed/>
                </p:oleObj>
              </mc:Choice>
              <mc:Fallback>
                <p:oleObj name="Visio" r:id="rId4" imgW="6454875" imgH="3809594" progId="Visio.Drawing.11">
                  <p:embed/>
                  <p:pic>
                    <p:nvPicPr>
                      <p:cNvPr id="6" name="Objekt 2">
                        <a:extLst>
                          <a:ext uri="{FF2B5EF4-FFF2-40B4-BE49-F238E27FC236}">
                            <a16:creationId xmlns:a16="http://schemas.microsoft.com/office/drawing/2014/main" id="{1B9B3781-B7AE-4E1B-8C4A-2E154476EE2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71488" y="194240"/>
                        <a:ext cx="2426311" cy="1488861"/>
                      </a:xfrm>
                      <a:prstGeom prst="rect">
                        <a:avLst/>
                      </a:prstGeom>
                      <a:solidFill>
                        <a:srgbClr val="FFFFFF"/>
                      </a:solidFill>
                      <a:ln>
                        <a:noFill/>
                      </a:ln>
                      <a:effectLst/>
                    </p:spPr>
                  </p:pic>
                </p:oleObj>
              </mc:Fallback>
            </mc:AlternateContent>
          </a:graphicData>
        </a:graphic>
      </p:graphicFrame>
    </p:spTree>
    <p:extLst>
      <p:ext uri="{BB962C8B-B14F-4D97-AF65-F5344CB8AC3E}">
        <p14:creationId xmlns:p14="http://schemas.microsoft.com/office/powerpoint/2010/main" val="384690085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7077456" cy="825156"/>
          </a:xfrm>
        </p:spPr>
        <p:txBody>
          <a:bodyPr>
            <a:noAutofit/>
          </a:bodyPr>
          <a:lstStyle/>
          <a:p>
            <a:r>
              <a:rPr lang="cs-CZ" altLang="cs-CZ" sz="3600" b="1" dirty="0"/>
              <a:t>Hospodářský cyklus (fáze)</a:t>
            </a:r>
            <a:endParaRPr lang="cs-CZ" sz="3400" b="1" dirty="0"/>
          </a:p>
        </p:txBody>
      </p:sp>
      <p:sp>
        <p:nvSpPr>
          <p:cNvPr id="98" name="Google Shape;98;p14"/>
          <p:cNvSpPr txBox="1">
            <a:spLocks noGrp="1"/>
          </p:cNvSpPr>
          <p:nvPr>
            <p:ph type="body" idx="1"/>
          </p:nvPr>
        </p:nvSpPr>
        <p:spPr>
          <a:xfrm>
            <a:off x="249864" y="1114816"/>
            <a:ext cx="8644269" cy="5122044"/>
          </a:xfrm>
          <a:prstGeom prst="rect">
            <a:avLst/>
          </a:prstGeom>
          <a:noFill/>
          <a:ln>
            <a:noFill/>
          </a:ln>
        </p:spPr>
        <p:txBody>
          <a:bodyPr spcFirstLastPara="1" wrap="square" lIns="91425" tIns="45700" rIns="91425" bIns="45700" anchor="t" anchorCtr="0">
            <a:normAutofit fontScale="92500" lnSpcReduction="1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Kontrakce, resp. recese</a:t>
            </a:r>
          </a:p>
          <a:p>
            <a:pPr lvl="1" indent="-457200" algn="just" fontAlgn="base">
              <a:spcBef>
                <a:spcPct val="20000"/>
              </a:spcBef>
              <a:spcAft>
                <a:spcPct val="0"/>
              </a:spcAft>
              <a:buClrTx/>
              <a:buSzPct val="80000"/>
              <a:buFont typeface="Wingdings" panose="05000000000000000000" pitchFamily="2" charset="2"/>
              <a:buChar char="Ø"/>
              <a:defRPr/>
            </a:pP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Pokles</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(někdy vnímáno jako jakási „ozdravná kůra“) -po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vrcholu</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začíná reálný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HDP klesat</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lvl="1" indent="-457200" algn="just" fontAlgn="base">
              <a:spcBef>
                <a:spcPct val="20000"/>
              </a:spcBef>
              <a:spcAft>
                <a:spcPct val="0"/>
              </a:spcAft>
              <a:buClrTx/>
              <a:buSzPct val="80000"/>
              <a:buFont typeface="Wingdings" panose="05000000000000000000" pitchFamily="2" charset="2"/>
              <a:buChar char="Ø"/>
              <a:defRPr/>
            </a:pPr>
            <a:r>
              <a:rPr lang="cs-CZ" altLang="cs-CZ" sz="29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optimistická</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nálada </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se mění v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pesimistickou;</a:t>
            </a:r>
          </a:p>
          <a:p>
            <a:pPr lvl="1" indent="-457200" algn="just" fontAlgn="base">
              <a:spcBef>
                <a:spcPct val="20000"/>
              </a:spcBef>
              <a:spcAft>
                <a:spcPct val="0"/>
              </a:spcAft>
              <a:buClrTx/>
              <a:buSzPct val="80000"/>
              <a:buFont typeface="Wingdings" panose="05000000000000000000" pitchFamily="2" charset="2"/>
              <a:buChar char="Ø"/>
              <a:defRPr/>
            </a:pPr>
            <a:r>
              <a:rPr kumimoji="0" lang="cs-CZ" altLang="cs-CZ" sz="29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pokles</a:t>
            </a:r>
            <a:r>
              <a:rPr kumimoji="0" lang="cs-CZ" altLang="cs-CZ" sz="29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produkce komodit, snižování důchodů ekonomických subjektů, růst nezaměstnanosti, nižší zisky firem, pokles investic, nepřiměřené snižování agregátní poptávky;</a:t>
            </a:r>
          </a:p>
          <a:p>
            <a:pPr lvl="1" indent="-457200" algn="just" fontAlgn="base">
              <a:spcBef>
                <a:spcPct val="20000"/>
              </a:spcBef>
              <a:spcAft>
                <a:spcPct val="0"/>
              </a:spcAft>
              <a:buClrTx/>
              <a:buSzPct val="80000"/>
              <a:buFont typeface="Wingdings" panose="05000000000000000000" pitchFamily="2" charset="2"/>
              <a:buChar char="Ø"/>
              <a:defRPr/>
            </a:pP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firmy reagují výprodejem své produkce a hledáním úspor,  problém – mzdy;</a:t>
            </a:r>
          </a:p>
          <a:p>
            <a:pPr lvl="1" indent="-457200" algn="just" fontAlgn="base">
              <a:spcBef>
                <a:spcPct val="20000"/>
              </a:spcBef>
              <a:spcAft>
                <a:spcPct val="0"/>
              </a:spcAft>
              <a:buClrTx/>
              <a:buSzPct val="80000"/>
              <a:buFont typeface="Wingdings" panose="05000000000000000000" pitchFamily="2" charset="2"/>
              <a:buChar char="Ø"/>
              <a:defRPr/>
            </a:pP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nedobytné úvěry, propadá se realitní trh;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6/38</a:t>
            </a:r>
            <a:endParaRPr sz="1200" b="1" dirty="0">
              <a:solidFill>
                <a:srgbClr val="FF0000"/>
              </a:solidFill>
              <a:latin typeface="Calibri"/>
              <a:ea typeface="Calibri"/>
              <a:cs typeface="Calibri"/>
              <a:sym typeface="Calibri"/>
            </a:endParaRPr>
          </a:p>
        </p:txBody>
      </p:sp>
      <p:graphicFrame>
        <p:nvGraphicFramePr>
          <p:cNvPr id="5" name="Objekt 2">
            <a:extLst>
              <a:ext uri="{FF2B5EF4-FFF2-40B4-BE49-F238E27FC236}">
                <a16:creationId xmlns:a16="http://schemas.microsoft.com/office/drawing/2014/main" id="{90B3EAE5-FA10-4674-A2C4-78E75C01D2D0}"/>
              </a:ext>
            </a:extLst>
          </p:cNvPr>
          <p:cNvGraphicFramePr>
            <a:graphicFrameLocks noChangeAspect="1"/>
          </p:cNvGraphicFramePr>
          <p:nvPr>
            <p:extLst>
              <p:ext uri="{D42A27DB-BD31-4B8C-83A1-F6EECF244321}">
                <p14:modId xmlns:p14="http://schemas.microsoft.com/office/powerpoint/2010/main" val="3698150366"/>
              </p:ext>
            </p:extLst>
          </p:nvPr>
        </p:nvGraphicFramePr>
        <p:xfrm>
          <a:off x="6432954" y="118735"/>
          <a:ext cx="2564845" cy="1488861"/>
        </p:xfrm>
        <a:graphic>
          <a:graphicData uri="http://schemas.openxmlformats.org/presentationml/2006/ole">
            <mc:AlternateContent xmlns:mc="http://schemas.openxmlformats.org/markup-compatibility/2006">
              <mc:Choice xmlns:v="urn:schemas-microsoft-com:vml" Requires="v">
                <p:oleObj spid="_x0000_s4132" name="Visio" r:id="rId4" imgW="6454875" imgH="3809594" progId="Visio.Drawing.11">
                  <p:embed/>
                </p:oleObj>
              </mc:Choice>
              <mc:Fallback>
                <p:oleObj name="Visio" r:id="rId4" imgW="6454875" imgH="3809594" progId="Visio.Drawing.11">
                  <p:embed/>
                  <p:pic>
                    <p:nvPicPr>
                      <p:cNvPr id="5" name="Objekt 2">
                        <a:extLst>
                          <a:ext uri="{FF2B5EF4-FFF2-40B4-BE49-F238E27FC236}">
                            <a16:creationId xmlns:a16="http://schemas.microsoft.com/office/drawing/2014/main" id="{90B3EAE5-FA10-4674-A2C4-78E75C01D2D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2954" y="118735"/>
                        <a:ext cx="2564845" cy="1488861"/>
                      </a:xfrm>
                      <a:prstGeom prst="rect">
                        <a:avLst/>
                      </a:prstGeom>
                      <a:solidFill>
                        <a:srgbClr val="FFFFFF"/>
                      </a:solidFill>
                      <a:ln>
                        <a:noFill/>
                      </a:ln>
                      <a:effectLst/>
                    </p:spPr>
                  </p:pic>
                </p:oleObj>
              </mc:Fallback>
            </mc:AlternateContent>
          </a:graphicData>
        </a:graphic>
      </p:graphicFrame>
    </p:spTree>
    <p:extLst>
      <p:ext uri="{BB962C8B-B14F-4D97-AF65-F5344CB8AC3E}">
        <p14:creationId xmlns:p14="http://schemas.microsoft.com/office/powerpoint/2010/main" val="226648926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6370320" cy="825156"/>
          </a:xfrm>
        </p:spPr>
        <p:txBody>
          <a:bodyPr>
            <a:noAutofit/>
          </a:bodyPr>
          <a:lstStyle/>
          <a:p>
            <a:r>
              <a:rPr kumimoji="0" lang="cs-CZ" altLang="cs-CZ" sz="3600" b="1" i="0" u="none" strike="noStrike" kern="0" cap="none" spc="0" normalizeH="0" baseline="0" noProof="0" dirty="0">
                <a:ln>
                  <a:noFill/>
                </a:ln>
                <a:solidFill>
                  <a:srgbClr val="000000"/>
                </a:solidFill>
                <a:effectLst/>
                <a:uLnTx/>
                <a:uFillTx/>
                <a:latin typeface="Calibri"/>
                <a:ea typeface="Calibri"/>
                <a:cs typeface="Calibri"/>
                <a:sym typeface="Calibri"/>
              </a:rPr>
              <a:t>Hospodářský cyklus (fáze)</a:t>
            </a:r>
            <a:endParaRPr lang="cs-CZ" sz="3400" b="1" dirty="0"/>
          </a:p>
        </p:txBody>
      </p:sp>
      <p:sp>
        <p:nvSpPr>
          <p:cNvPr id="98" name="Google Shape;98;p14"/>
          <p:cNvSpPr txBox="1">
            <a:spLocks noGrp="1"/>
          </p:cNvSpPr>
          <p:nvPr>
            <p:ph type="body" idx="1"/>
          </p:nvPr>
        </p:nvSpPr>
        <p:spPr>
          <a:xfrm>
            <a:off x="249864" y="1114816"/>
            <a:ext cx="8644269" cy="5122044"/>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Kontrakce</a:t>
            </a:r>
          </a:p>
          <a:p>
            <a:pPr marL="800100" lvl="1" fontAlgn="base">
              <a:spcBef>
                <a:spcPct val="20000"/>
              </a:spcBef>
              <a:spcAft>
                <a:spcPct val="0"/>
              </a:spcAft>
              <a:buClrTx/>
              <a:buSzPct val="80000"/>
              <a:buFont typeface="Arial" panose="020B0604020202020204" pitchFamily="34" charset="0"/>
              <a:buChar char="•"/>
              <a:defRPr/>
            </a:pP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Kontrakce podle délky trvání:</a:t>
            </a:r>
          </a:p>
          <a:p>
            <a:pPr marL="800100" lvl="1" fontAlgn="base">
              <a:spcBef>
                <a:spcPct val="20000"/>
              </a:spcBef>
              <a:spcAft>
                <a:spcPct val="0"/>
              </a:spcAft>
              <a:buClrTx/>
              <a:buSzPct val="80000"/>
              <a:buFont typeface="Arial" panose="020B0604020202020204" pitchFamily="34" charset="0"/>
              <a:buChar char="•"/>
              <a:defRPr/>
            </a:pPr>
            <a:r>
              <a:rPr kumimoji="0" lang="cs-CZ" altLang="cs-CZ" sz="29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RECESE</a:t>
            </a:r>
            <a:r>
              <a:rPr kumimoji="0" lang="cs-CZ" altLang="cs-CZ" sz="29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=&gt; pokud klesne reálný HDP alespoň dvě čtvrtletí po sobě (ČR);</a:t>
            </a:r>
          </a:p>
          <a:p>
            <a:pPr marL="800100" lvl="1" fontAlgn="base">
              <a:spcBef>
                <a:spcPct val="20000"/>
              </a:spcBef>
              <a:spcAft>
                <a:spcPct val="0"/>
              </a:spcAft>
              <a:buClrTx/>
              <a:buSzPct val="80000"/>
              <a:buFont typeface="Arial" panose="020B0604020202020204" pitchFamily="34" charset="0"/>
              <a:buChar char="•"/>
              <a:defRPr/>
            </a:pPr>
            <a:r>
              <a:rPr kumimoji="0" lang="cs-CZ" altLang="cs-CZ" sz="29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KRIZE</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=&gt; prudká kontrakce (výrazný pokles HDP, např. krize </a:t>
            </a:r>
            <a:r>
              <a:rPr kumimoji="0" lang="pl-PL"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1929-33 </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nebo 2008-09);</a:t>
            </a:r>
          </a:p>
          <a:p>
            <a:pPr marL="800100" lvl="1" fontAlgn="base">
              <a:spcBef>
                <a:spcPct val="20000"/>
              </a:spcBef>
              <a:spcAft>
                <a:spcPct val="0"/>
              </a:spcAft>
              <a:buClrTx/>
              <a:buSzPct val="80000"/>
              <a:buFont typeface="Arial" panose="020B0604020202020204" pitchFamily="34" charset="0"/>
              <a:buChar char="•"/>
              <a:defRPr/>
            </a:pPr>
            <a:r>
              <a:rPr kumimoji="0" lang="cs-CZ" altLang="cs-CZ" sz="29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DEPRESE</a:t>
            </a:r>
            <a:r>
              <a:rPr kumimoji="0" lang="cs-CZ" altLang="cs-CZ" sz="29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=&gt; dlouhodobá recese (</a:t>
            </a:r>
            <a:r>
              <a:rPr kumimoji="0" lang="pl-PL"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Velká deprese z 1929-33</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800100" lvl="1" fontAlgn="base">
              <a:spcBef>
                <a:spcPct val="20000"/>
              </a:spcBef>
              <a:spcAft>
                <a:spcPct val="0"/>
              </a:spcAft>
              <a:buClrTx/>
              <a:buSzPct val="80000"/>
              <a:buFont typeface="Arial" panose="020B0604020202020204" pitchFamily="34" charset="0"/>
              <a:buChar char="•"/>
              <a:defRPr/>
            </a:pPr>
            <a:r>
              <a:rPr kumimoji="0" lang="cs-CZ" altLang="cs-CZ" sz="29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STAGNACE</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=&gt; období, kdy produkt vykazuje nulové nebo nepatrné změny.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7/38</a:t>
            </a:r>
            <a:endParaRPr sz="1200" b="1" dirty="0">
              <a:solidFill>
                <a:srgbClr val="FF0000"/>
              </a:solidFill>
              <a:latin typeface="Calibri"/>
              <a:ea typeface="Calibri"/>
              <a:cs typeface="Calibri"/>
              <a:sym typeface="Calibri"/>
            </a:endParaRPr>
          </a:p>
        </p:txBody>
      </p:sp>
      <p:graphicFrame>
        <p:nvGraphicFramePr>
          <p:cNvPr id="5" name="Objekt 2">
            <a:extLst>
              <a:ext uri="{FF2B5EF4-FFF2-40B4-BE49-F238E27FC236}">
                <a16:creationId xmlns:a16="http://schemas.microsoft.com/office/drawing/2014/main" id="{90B3EAE5-FA10-4674-A2C4-78E75C01D2D0}"/>
              </a:ext>
            </a:extLst>
          </p:cNvPr>
          <p:cNvGraphicFramePr>
            <a:graphicFrameLocks noChangeAspect="1"/>
          </p:cNvGraphicFramePr>
          <p:nvPr/>
        </p:nvGraphicFramePr>
        <p:xfrm>
          <a:off x="6432954" y="118735"/>
          <a:ext cx="2564845" cy="1488861"/>
        </p:xfrm>
        <a:graphic>
          <a:graphicData uri="http://schemas.openxmlformats.org/presentationml/2006/ole">
            <mc:AlternateContent xmlns:mc="http://schemas.openxmlformats.org/markup-compatibility/2006">
              <mc:Choice xmlns:v="urn:schemas-microsoft-com:vml" Requires="v">
                <p:oleObj spid="_x0000_s5157" name="Visio" r:id="rId4" imgW="6454875" imgH="3809594" progId="Visio.Drawing.11">
                  <p:embed/>
                </p:oleObj>
              </mc:Choice>
              <mc:Fallback>
                <p:oleObj name="Visio" r:id="rId4" imgW="6454875" imgH="3809594" progId="Visio.Drawing.11">
                  <p:embed/>
                  <p:pic>
                    <p:nvPicPr>
                      <p:cNvPr id="5" name="Objekt 2">
                        <a:extLst>
                          <a:ext uri="{FF2B5EF4-FFF2-40B4-BE49-F238E27FC236}">
                            <a16:creationId xmlns:a16="http://schemas.microsoft.com/office/drawing/2014/main" id="{90B3EAE5-FA10-4674-A2C4-78E75C01D2D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2954" y="118735"/>
                        <a:ext cx="2564845" cy="1488861"/>
                      </a:xfrm>
                      <a:prstGeom prst="rect">
                        <a:avLst/>
                      </a:prstGeom>
                      <a:solidFill>
                        <a:srgbClr val="FFFFFF"/>
                      </a:solidFill>
                      <a:ln>
                        <a:noFill/>
                      </a:ln>
                      <a:effectLst/>
                    </p:spPr>
                  </p:pic>
                </p:oleObj>
              </mc:Fallback>
            </mc:AlternateContent>
          </a:graphicData>
        </a:graphic>
      </p:graphicFrame>
    </p:spTree>
    <p:extLst>
      <p:ext uri="{BB962C8B-B14F-4D97-AF65-F5344CB8AC3E}">
        <p14:creationId xmlns:p14="http://schemas.microsoft.com/office/powerpoint/2010/main" val="5806987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7235952" cy="825156"/>
          </a:xfrm>
        </p:spPr>
        <p:txBody>
          <a:bodyPr>
            <a:noAutofit/>
          </a:bodyPr>
          <a:lstStyle/>
          <a:p>
            <a:r>
              <a:rPr kumimoji="0" lang="cs-CZ" altLang="cs-CZ" sz="3600" b="1" i="0" u="none" strike="noStrike" kern="0" cap="none" spc="0" normalizeH="0" baseline="0" noProof="0" dirty="0">
                <a:ln>
                  <a:noFill/>
                </a:ln>
                <a:solidFill>
                  <a:srgbClr val="000000"/>
                </a:solidFill>
                <a:effectLst/>
                <a:uLnTx/>
                <a:uFillTx/>
                <a:latin typeface="Calibri"/>
                <a:ea typeface="Calibri"/>
                <a:cs typeface="Calibri"/>
                <a:sym typeface="Calibri"/>
              </a:rPr>
              <a:t>Hospodářský cyklus (fáze)</a:t>
            </a:r>
            <a:endParaRPr lang="cs-CZ" sz="3400" b="1" dirty="0"/>
          </a:p>
        </p:txBody>
      </p:sp>
      <p:sp>
        <p:nvSpPr>
          <p:cNvPr id="98" name="Google Shape;98;p14"/>
          <p:cNvSpPr txBox="1">
            <a:spLocks noGrp="1"/>
          </p:cNvSpPr>
          <p:nvPr>
            <p:ph type="body" idx="1"/>
          </p:nvPr>
        </p:nvSpPr>
        <p:spPr>
          <a:xfrm>
            <a:off x="249864" y="1114816"/>
            <a:ext cx="8644269" cy="5122044"/>
          </a:xfrm>
          <a:prstGeom prst="rect">
            <a:avLst/>
          </a:prstGeom>
          <a:noFill/>
          <a:ln>
            <a:noFill/>
          </a:ln>
        </p:spPr>
        <p:txBody>
          <a:bodyPr spcFirstLastPara="1" wrap="square" lIns="91425" tIns="45700" rIns="91425" bIns="45700" anchor="t" anchorCtr="0">
            <a:normAutofit fontScale="92500" lnSpcReduction="2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Dno</a:t>
            </a:r>
          </a:p>
          <a:p>
            <a:pPr marL="622300" lvl="1" indent="-439738" algn="just" fontAlgn="base">
              <a:spcBef>
                <a:spcPct val="20000"/>
              </a:spcBef>
              <a:spcAft>
                <a:spcPct val="0"/>
              </a:spcAft>
              <a:buClrTx/>
              <a:buSzPct val="80000"/>
              <a:buFont typeface="Wingdings" panose="05000000000000000000" pitchFamily="2" charset="2"/>
              <a:buChar char="Ø"/>
              <a:tabLst>
                <a:tab pos="354013" algn="l"/>
              </a:tabLst>
              <a:defRPr/>
            </a:pPr>
            <a:r>
              <a:rPr kumimoji="0" lang="cs-CZ" altLang="cs-CZ" sz="3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dno = </a:t>
            </a:r>
            <a:r>
              <a:rPr kumimoji="0" lang="cs-CZ" altLang="cs-CZ" sz="3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skutečný produkt nejnižší </a:t>
            </a:r>
            <a:r>
              <a:rPr kumimoji="0" lang="cs-CZ" altLang="cs-CZ" sz="3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 vztahu k </a:t>
            </a:r>
            <a:r>
              <a:rPr kumimoji="0" lang="cs-CZ" altLang="cs-CZ" sz="3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produktu potenciálnímu</a:t>
            </a:r>
            <a:r>
              <a:rPr kumimoji="0" lang="cs-CZ" altLang="cs-CZ" sz="30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622300" lvl="1" indent="-439738" algn="just" fontAlgn="base">
              <a:spcBef>
                <a:spcPct val="20000"/>
              </a:spcBef>
              <a:spcAft>
                <a:spcPct val="0"/>
              </a:spcAft>
              <a:buClrTx/>
              <a:buSzPct val="80000"/>
              <a:buFont typeface="Wingdings" panose="05000000000000000000" pitchFamily="2" charset="2"/>
              <a:buChar char="Ø"/>
              <a:tabLst>
                <a:tab pos="354013" algn="l"/>
              </a:tabLst>
              <a:defRPr/>
            </a:pPr>
            <a:r>
              <a:rPr kumimoji="0" lang="cs-CZ" altLang="cs-CZ" sz="3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nejnižší úroveň ekonomické aktivity, </a:t>
            </a:r>
            <a:r>
              <a:rPr kumimoji="0" lang="cs-CZ" altLang="cs-CZ" sz="3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nízké zisky firem, nízká úroveň spotřebitelské poptávky;</a:t>
            </a:r>
          </a:p>
          <a:p>
            <a:pPr marL="622300" lvl="1" indent="-439738" algn="just" fontAlgn="base">
              <a:spcBef>
                <a:spcPct val="20000"/>
              </a:spcBef>
              <a:spcAft>
                <a:spcPct val="0"/>
              </a:spcAft>
              <a:buClrTx/>
              <a:buSzPct val="80000"/>
              <a:buFont typeface="Wingdings" panose="05000000000000000000" pitchFamily="2" charset="2"/>
              <a:buChar char="Ø"/>
              <a:tabLst>
                <a:tab pos="354013" algn="l"/>
              </a:tabLst>
              <a:defRPr/>
            </a:pP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vysoká</a:t>
            </a:r>
            <a:r>
              <a:rPr kumimoji="0" lang="cs-CZ" altLang="cs-CZ" sz="3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nezaměstnanost</a:t>
            </a:r>
            <a:r>
              <a:rPr kumimoji="0" lang="cs-CZ" altLang="cs-CZ" sz="3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nízká spotřeba (jen to nejnutnější, odložení spotřeby), realitní trh stagnuje, banky nepůjčují;</a:t>
            </a:r>
          </a:p>
          <a:p>
            <a:pPr marL="622300" lvl="1" indent="-439738" algn="just" fontAlgn="base">
              <a:spcBef>
                <a:spcPct val="20000"/>
              </a:spcBef>
              <a:spcAft>
                <a:spcPct val="0"/>
              </a:spcAft>
              <a:buClrTx/>
              <a:buSzPct val="80000"/>
              <a:buFont typeface="Wingdings" panose="05000000000000000000" pitchFamily="2" charset="2"/>
              <a:buChar char="Ø"/>
              <a:tabLst>
                <a:tab pos="354013" algn="l"/>
              </a:tabLst>
              <a:defRPr/>
            </a:pPr>
            <a:r>
              <a:rPr kumimoji="0" lang="cs-CZ" altLang="cs-CZ" sz="3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krach neefektivních výrob;</a:t>
            </a:r>
          </a:p>
          <a:p>
            <a:pPr marL="622300" lvl="1" indent="-439738" algn="just" fontAlgn="base">
              <a:spcBef>
                <a:spcPct val="20000"/>
              </a:spcBef>
              <a:spcAft>
                <a:spcPct val="0"/>
              </a:spcAft>
              <a:buClrTx/>
              <a:buSzPct val="80000"/>
              <a:buFont typeface="Wingdings" panose="05000000000000000000" pitchFamily="2" charset="2"/>
              <a:buChar char="Ø"/>
              <a:tabLst>
                <a:tab pos="354013" algn="l"/>
              </a:tabLst>
              <a:defRPr/>
            </a:pPr>
            <a:r>
              <a:rPr kumimoji="0" lang="cs-CZ" altLang="cs-CZ" sz="3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relativně </a:t>
            </a:r>
            <a:r>
              <a:rPr kumimoji="0" lang="cs-CZ" altLang="cs-CZ" sz="3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nízká cenová hladina</a:t>
            </a:r>
            <a:r>
              <a:rPr kumimoji="0" lang="cs-CZ" altLang="cs-CZ" sz="3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ale riziko deflace;</a:t>
            </a:r>
          </a:p>
          <a:p>
            <a:pPr marL="622300" lvl="1" indent="-439738" algn="just" fontAlgn="base">
              <a:spcBef>
                <a:spcPct val="20000"/>
              </a:spcBef>
              <a:spcAft>
                <a:spcPct val="0"/>
              </a:spcAft>
              <a:buClrTx/>
              <a:buSzPct val="80000"/>
              <a:buFont typeface="Wingdings" panose="05000000000000000000" pitchFamily="2" charset="2"/>
              <a:buChar char="Ø"/>
              <a:tabLst>
                <a:tab pos="354013" algn="l"/>
              </a:tabLst>
              <a:defRPr/>
            </a:pPr>
            <a:r>
              <a:rPr kumimoji="0" lang="cs-CZ" altLang="cs-CZ" sz="3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 poklesu produkce začne stagnovat a posléze opět dochází k expanzi.</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8/38</a:t>
            </a:r>
            <a:endParaRPr sz="1200" b="1" dirty="0">
              <a:solidFill>
                <a:srgbClr val="FF0000"/>
              </a:solidFill>
              <a:latin typeface="Calibri"/>
              <a:ea typeface="Calibri"/>
              <a:cs typeface="Calibri"/>
              <a:sym typeface="Calibri"/>
            </a:endParaRPr>
          </a:p>
        </p:txBody>
      </p:sp>
      <p:graphicFrame>
        <p:nvGraphicFramePr>
          <p:cNvPr id="5" name="Objekt 2">
            <a:extLst>
              <a:ext uri="{FF2B5EF4-FFF2-40B4-BE49-F238E27FC236}">
                <a16:creationId xmlns:a16="http://schemas.microsoft.com/office/drawing/2014/main" id="{90B3EAE5-FA10-4674-A2C4-78E75C01D2D0}"/>
              </a:ext>
            </a:extLst>
          </p:cNvPr>
          <p:cNvGraphicFramePr>
            <a:graphicFrameLocks noChangeAspect="1"/>
          </p:cNvGraphicFramePr>
          <p:nvPr/>
        </p:nvGraphicFramePr>
        <p:xfrm>
          <a:off x="6432954" y="118735"/>
          <a:ext cx="2564845" cy="1488861"/>
        </p:xfrm>
        <a:graphic>
          <a:graphicData uri="http://schemas.openxmlformats.org/presentationml/2006/ole">
            <mc:AlternateContent xmlns:mc="http://schemas.openxmlformats.org/markup-compatibility/2006">
              <mc:Choice xmlns:v="urn:schemas-microsoft-com:vml" Requires="v">
                <p:oleObj spid="_x0000_s6180" name="Visio" r:id="rId4" imgW="6454875" imgH="3809594" progId="Visio.Drawing.11">
                  <p:embed/>
                </p:oleObj>
              </mc:Choice>
              <mc:Fallback>
                <p:oleObj name="Visio" r:id="rId4" imgW="6454875" imgH="3809594" progId="Visio.Drawing.11">
                  <p:embed/>
                  <p:pic>
                    <p:nvPicPr>
                      <p:cNvPr id="5" name="Objekt 2">
                        <a:extLst>
                          <a:ext uri="{FF2B5EF4-FFF2-40B4-BE49-F238E27FC236}">
                            <a16:creationId xmlns:a16="http://schemas.microsoft.com/office/drawing/2014/main" id="{90B3EAE5-FA10-4674-A2C4-78E75C01D2D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2954" y="118735"/>
                        <a:ext cx="2564845" cy="1488861"/>
                      </a:xfrm>
                      <a:prstGeom prst="rect">
                        <a:avLst/>
                      </a:prstGeom>
                      <a:solidFill>
                        <a:srgbClr val="FFFFFF"/>
                      </a:solidFill>
                      <a:ln>
                        <a:noFill/>
                      </a:ln>
                      <a:effectLst/>
                    </p:spPr>
                  </p:pic>
                </p:oleObj>
              </mc:Fallback>
            </mc:AlternateContent>
          </a:graphicData>
        </a:graphic>
      </p:graphicFrame>
    </p:spTree>
    <p:extLst>
      <p:ext uri="{BB962C8B-B14F-4D97-AF65-F5344CB8AC3E}">
        <p14:creationId xmlns:p14="http://schemas.microsoft.com/office/powerpoint/2010/main" val="33901589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a:t>Typy hospodářských cyklů</a:t>
            </a:r>
            <a:endParaRPr lang="cs-CZ" sz="3600" b="1" dirty="0"/>
          </a:p>
        </p:txBody>
      </p:sp>
      <p:sp>
        <p:nvSpPr>
          <p:cNvPr id="98" name="Google Shape;98;p14"/>
          <p:cNvSpPr txBox="1">
            <a:spLocks noGrp="1"/>
          </p:cNvSpPr>
          <p:nvPr>
            <p:ph type="body" idx="1"/>
          </p:nvPr>
        </p:nvSpPr>
        <p:spPr>
          <a:xfrm>
            <a:off x="249864" y="1351248"/>
            <a:ext cx="8644269" cy="4989167"/>
          </a:xfrm>
          <a:prstGeom prst="rect">
            <a:avLst/>
          </a:prstGeom>
          <a:noFill/>
          <a:ln>
            <a:noFill/>
          </a:ln>
        </p:spPr>
        <p:txBody>
          <a:bodyPr spcFirstLastPara="1" wrap="square" lIns="91425" tIns="45700" rIns="91425" bIns="45700" anchor="t" anchorCtr="0">
            <a:normAutofit fontScale="925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Kitchinovy</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cykly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krátkodobé, trvají </a:t>
            </a:r>
            <a:r>
              <a:rPr kumimoji="0" lang="cs-CZ" altLang="cs-CZ" sz="2400" b="1" i="0" u="none" strike="noStrike" kern="1200" cap="none" spc="0" normalizeH="0" baseline="0" noProof="0" dirty="0">
                <a:ln>
                  <a:noFill/>
                </a:ln>
                <a:solidFill>
                  <a:srgbClr val="C00000"/>
                </a:solidFill>
                <a:effectLst/>
                <a:uLnTx/>
                <a:uFillTx/>
                <a:latin typeface="Calibri" panose="020F0502020204030204" pitchFamily="34" charset="0"/>
                <a:ea typeface="Consolas" panose="020B0609020204030204" pitchFamily="49" charset="0"/>
                <a:cs typeface="Calibri" panose="020F0502020204030204" pitchFamily="34" charset="0"/>
              </a:rPr>
              <a:t>36-40 měsíců</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jsou způsobeny výkyvy v zásobách a rozpracované výrobě, označují se i jako sezónní cykly;</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Juglarovy</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cykly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střednědobé, trvají </a:t>
            </a:r>
            <a:r>
              <a:rPr kumimoji="0" lang="cs-CZ" altLang="cs-CZ" sz="2400" b="1" i="0" u="none" strike="noStrike" kern="1200" cap="none" spc="0" normalizeH="0" baseline="0" noProof="0" dirty="0">
                <a:ln>
                  <a:noFill/>
                </a:ln>
                <a:solidFill>
                  <a:srgbClr val="C00000"/>
                </a:solidFill>
                <a:effectLst/>
                <a:uLnTx/>
                <a:uFillTx/>
                <a:latin typeface="Calibri" panose="020F0502020204030204" pitchFamily="34" charset="0"/>
                <a:ea typeface="Consolas" panose="020B0609020204030204" pitchFamily="49" charset="0"/>
                <a:cs typeface="Calibri" panose="020F0502020204030204" pitchFamily="34" charset="0"/>
              </a:rPr>
              <a:t>7-10 let</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jsou způsobeny investicemi do strojů a zařízení, jsou označovány i jako podnikatelské cykly;</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Kuznetsovy</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cykly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trvají </a:t>
            </a:r>
            <a:r>
              <a:rPr kumimoji="0" lang="cs-CZ" altLang="cs-CZ" sz="2400" b="1" i="0" u="none" strike="noStrike" kern="1200" cap="none" spc="0" normalizeH="0" baseline="0" noProof="0" dirty="0">
                <a:ln>
                  <a:noFill/>
                </a:ln>
                <a:solidFill>
                  <a:srgbClr val="C00000"/>
                </a:solidFill>
                <a:effectLst/>
                <a:uLnTx/>
                <a:uFillTx/>
                <a:latin typeface="Calibri" panose="020F0502020204030204" pitchFamily="34" charset="0"/>
                <a:ea typeface="Consolas" panose="020B0609020204030204" pitchFamily="49" charset="0"/>
                <a:cs typeface="Calibri" panose="020F0502020204030204" pitchFamily="34" charset="0"/>
              </a:rPr>
              <a:t>cca 20 let</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Kondratěvovy cykly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dlouhodobé, trvají </a:t>
            </a:r>
            <a:r>
              <a:rPr kumimoji="0" lang="cs-CZ" altLang="cs-CZ" sz="2400" b="1" i="0" u="none" strike="noStrike" kern="1200" cap="none" spc="0" normalizeH="0" baseline="0" noProof="0" dirty="0">
                <a:ln>
                  <a:noFill/>
                </a:ln>
                <a:solidFill>
                  <a:srgbClr val="C00000"/>
                </a:solidFill>
                <a:effectLst/>
                <a:uLnTx/>
                <a:uFillTx/>
                <a:latin typeface="Calibri" panose="020F0502020204030204" pitchFamily="34" charset="0"/>
                <a:ea typeface="Consolas" panose="020B0609020204030204" pitchFamily="49" charset="0"/>
                <a:cs typeface="Calibri" panose="020F0502020204030204" pitchFamily="34" charset="0"/>
              </a:rPr>
              <a:t>30-60 let</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jsou způsobeny změnami ve výrobních technologiích, monetárními a politickými jevy, klimatickými změnami, inovacemi vyšších řádů, apod.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17/38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52287239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a:t>Cyklické chování ekonomických veličin</a:t>
            </a:r>
            <a:endParaRPr lang="cs-CZ" sz="3600" b="1" dirty="0"/>
          </a:p>
        </p:txBody>
      </p:sp>
      <p:sp>
        <p:nvSpPr>
          <p:cNvPr id="98" name="Google Shape;98;p14"/>
          <p:cNvSpPr txBox="1">
            <a:spLocks noGrp="1"/>
          </p:cNvSpPr>
          <p:nvPr>
            <p:ph type="body" idx="1"/>
          </p:nvPr>
        </p:nvSpPr>
        <p:spPr>
          <a:xfrm>
            <a:off x="249864" y="2994776"/>
            <a:ext cx="8747832" cy="3622638"/>
          </a:xfrm>
          <a:prstGeom prst="rect">
            <a:avLst/>
          </a:prstGeom>
          <a:solidFill>
            <a:schemeClr val="accent1">
              <a:lumMod val="40000"/>
              <a:lumOff val="60000"/>
            </a:schemeClr>
          </a:solidFill>
          <a:ln>
            <a:noFill/>
          </a:ln>
        </p:spPr>
        <p:txBody>
          <a:bodyPr spcFirstLastPara="1" wrap="square" lIns="91425" tIns="45700" rIns="91425" bIns="45700" numCol="2" anchor="t" anchorCtr="0">
            <a:normAutofit/>
          </a:bodyPr>
          <a:lstStyle/>
          <a:p>
            <a:pPr marL="268288" marR="0" lvl="0" indent="-268288"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PROCYKLICKÉ VELIČINY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 I, </a:t>
            </a:r>
            <a:r>
              <a:rPr kumimoji="0" lang="cs-CZ" altLang="cs-CZ" sz="28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Im</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M;</a:t>
            </a:r>
          </a:p>
          <a:p>
            <a:pPr marL="268288" marR="0" lvl="0" indent="-268288" algn="just"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KONTRACYKLICKÉ VELIČINY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u;</a:t>
            </a:r>
          </a:p>
          <a:p>
            <a:pPr marL="268288" marR="0" lvl="0" indent="-268288" algn="just" defTabSz="914400" rtl="0" eaLnBrk="1" fontAlgn="base" latinLnBrk="0" hangingPunct="1">
              <a:lnSpc>
                <a:spcPct val="100000"/>
              </a:lnSpc>
              <a:spcBef>
                <a:spcPct val="20000"/>
              </a:spcBef>
              <a:spcAft>
                <a:spcPct val="0"/>
              </a:spcAft>
              <a:buClrTx/>
              <a:buSzPct val="80000"/>
              <a:buFont typeface="+mj-lt"/>
              <a:buAutoNum type="arabicPeriod"/>
              <a:tabLst/>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ACYKLICKÉ</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G.</a:t>
            </a:r>
          </a:p>
          <a:p>
            <a:pPr marL="354013" marR="0" lvl="0" indent="-354013" algn="l" defTabSz="914400" rtl="0" eaLnBrk="1" fontAlgn="base" latinLnBrk="0" hangingPunct="1">
              <a:lnSpc>
                <a:spcPct val="100000"/>
              </a:lnSpc>
              <a:spcBef>
                <a:spcPct val="20000"/>
              </a:spcBef>
              <a:spcAft>
                <a:spcPct val="0"/>
              </a:spcAft>
              <a:buClrTx/>
              <a:buSzPct val="80000"/>
              <a:buFont typeface="+mj-lt"/>
              <a:buAutoNum type="alphaUcPeriod"/>
              <a:tabLst>
                <a:tab pos="354013" algn="l"/>
              </a:tabLst>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RELATIVNĚ ZNAČNĚ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volatilní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 X, </a:t>
            </a:r>
            <a:r>
              <a:rPr lang="cs-CZ" altLang="cs-CZ" sz="24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Im</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54013" marR="0" lvl="0" indent="-268288" algn="l" defTabSz="914400" rtl="0" eaLnBrk="1" fontAlgn="base" latinLnBrk="0" hangingPunct="1">
              <a:lnSpc>
                <a:spcPct val="100000"/>
              </a:lnSpc>
              <a:spcBef>
                <a:spcPct val="20000"/>
              </a:spcBef>
              <a:spcAft>
                <a:spcPct val="0"/>
              </a:spcAft>
              <a:buClrTx/>
              <a:buSzPct val="80000"/>
              <a:buFont typeface="+mj-lt"/>
              <a:buAutoNum type="alphaUcPeriod"/>
              <a:tabLst>
                <a:tab pos="450850" algn="l"/>
              </a:tabLst>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RELATIVNĚ MÁLO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volatilní – C</a:t>
            </a:r>
          </a:p>
          <a:p>
            <a:pPr marL="571500" marR="0" lvl="0" indent="-303213" algn="l" defTabSz="914400" rtl="0" eaLnBrk="1" fontAlgn="base" latinLnBrk="0" hangingPunct="1">
              <a:lnSpc>
                <a:spcPct val="100000"/>
              </a:lnSpc>
              <a:spcBef>
                <a:spcPct val="20000"/>
              </a:spcBef>
              <a:spcAft>
                <a:spcPct val="0"/>
              </a:spcAft>
              <a:buClrTx/>
              <a:buSzPct val="80000"/>
              <a:buFont typeface="+mj-lt"/>
              <a:buAutoNum type="romanUcPeriod"/>
              <a:tabLst/>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PŘEDSTIHOVÉ</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indexy akciových trhů, ukazatele měnové zásoby, firemní investice do zásob</a:t>
            </a:r>
          </a:p>
          <a:p>
            <a:pPr marL="571500" marR="0" lvl="0" indent="-303213" algn="l" defTabSz="914400" rtl="0" eaLnBrk="1" fontAlgn="base" latinLnBrk="0" hangingPunct="1">
              <a:lnSpc>
                <a:spcPct val="100000"/>
              </a:lnSpc>
              <a:spcBef>
                <a:spcPct val="20000"/>
              </a:spcBef>
              <a:spcAft>
                <a:spcPct val="0"/>
              </a:spcAft>
              <a:buClrTx/>
              <a:buSzPct val="80000"/>
              <a:buFont typeface="+mj-lt"/>
              <a:buAutoNum type="romanUcPeriod"/>
              <a:tabLst/>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ZPOŽDĚNÉ</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a:t>
            </a:r>
            <a:r>
              <a:rPr lang="el-GR"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π</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u</a:t>
            </a:r>
          </a:p>
          <a:p>
            <a:pPr marL="571500" marR="0" lvl="0" indent="-303213" algn="l" defTabSz="914400" rtl="0" eaLnBrk="1" fontAlgn="base" latinLnBrk="0" hangingPunct="1">
              <a:lnSpc>
                <a:spcPct val="100000"/>
              </a:lnSpc>
              <a:spcBef>
                <a:spcPct val="20000"/>
              </a:spcBef>
              <a:spcAft>
                <a:spcPct val="0"/>
              </a:spcAft>
              <a:buClrTx/>
              <a:buSzPct val="80000"/>
              <a:buFont typeface="+mj-lt"/>
              <a:buAutoNum type="romanUcPeriod"/>
              <a:tabLst/>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KOINCIDENTNÍ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soukromá spotřeba (C)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11/38</a:t>
            </a:r>
            <a:endParaRPr sz="1200" b="1" dirty="0">
              <a:solidFill>
                <a:srgbClr val="FF0000"/>
              </a:solidFill>
              <a:latin typeface="Calibri"/>
              <a:ea typeface="Calibri"/>
              <a:cs typeface="Calibri"/>
              <a:sym typeface="Calibri"/>
            </a:endParaRPr>
          </a:p>
        </p:txBody>
      </p:sp>
      <p:sp>
        <p:nvSpPr>
          <p:cNvPr id="6" name="TextBox 5">
            <a:extLst>
              <a:ext uri="{FF2B5EF4-FFF2-40B4-BE49-F238E27FC236}">
                <a16:creationId xmlns:a16="http://schemas.microsoft.com/office/drawing/2014/main" id="{6AF3BB55-1AE5-4C5E-B3DD-E1DECB54DD0B}"/>
              </a:ext>
            </a:extLst>
          </p:cNvPr>
          <p:cNvSpPr txBox="1"/>
          <p:nvPr/>
        </p:nvSpPr>
        <p:spPr>
          <a:xfrm>
            <a:off x="353532" y="1351249"/>
            <a:ext cx="8436936" cy="1643527"/>
          </a:xfrm>
          <a:prstGeom prst="rect">
            <a:avLst/>
          </a:prstGeom>
          <a:noFill/>
        </p:spPr>
        <p:txBody>
          <a:bodyPr wrap="square">
            <a:sp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a:ln>
                  <a:noFill/>
                </a:ln>
                <a:solidFill>
                  <a:srgbClr val="000000"/>
                </a:solidFill>
                <a:effectLst/>
                <a:uLnTx/>
                <a:uFillTx/>
                <a:latin typeface="Calibri" panose="020F0502020204030204" pitchFamily="34" charset="0"/>
                <a:ea typeface="Consolas" panose="020B0609020204030204" pitchFamily="49" charset="0"/>
                <a:cs typeface="Calibri" panose="020F0502020204030204" pitchFamily="34" charset="0"/>
                <a:sym typeface="Calibri"/>
              </a:rPr>
              <a:t>Ekonomický cyklus – chápan i šířeji než kolísaní reálného HDP – spolu-pohyby ekonomických veličin:</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a:ln>
                  <a:noFill/>
                </a:ln>
                <a:solidFill>
                  <a:srgbClr val="000000"/>
                </a:solidFill>
                <a:effectLst/>
                <a:uLnTx/>
                <a:uFillTx/>
                <a:latin typeface="Calibri" panose="020F0502020204030204" pitchFamily="34" charset="0"/>
                <a:ea typeface="Consolas" panose="020B0609020204030204" pitchFamily="49" charset="0"/>
                <a:cs typeface="Calibri" panose="020F0502020204030204" pitchFamily="34" charset="0"/>
                <a:sym typeface="Calibri"/>
              </a:rPr>
              <a:t>Standardní chování veličin </a:t>
            </a:r>
            <a:r>
              <a:rPr kumimoji="0" lang="cs-CZ" altLang="cs-CZ" sz="2400" b="0" i="0" u="none" strike="noStrike" kern="1200" cap="none" spc="0" normalizeH="0" baseline="0" noProof="0" dirty="0">
                <a:ln>
                  <a:noFill/>
                </a:ln>
                <a:solidFill>
                  <a:srgbClr val="000000"/>
                </a:solidFill>
                <a:effectLst/>
                <a:uLnTx/>
                <a:uFillTx/>
                <a:latin typeface="Calibri" panose="020F0502020204030204" pitchFamily="34" charset="0"/>
                <a:ea typeface="Consolas" panose="020B0609020204030204" pitchFamily="49" charset="0"/>
                <a:cs typeface="Calibri" panose="020F0502020204030204" pitchFamily="34" charset="0"/>
                <a:sym typeface="Calibri"/>
              </a:rPr>
              <a:t>– umožnuje vytvářet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sym typeface="Calibri"/>
              </a:rPr>
              <a:t>OBECNOU TEORII EKONOMICKÉHO CYKLU</a:t>
            </a:r>
            <a:r>
              <a:rPr kumimoji="0" lang="cs-CZ" altLang="cs-CZ" sz="2400" b="0" i="0" u="none" strike="noStrike" kern="1200" cap="none" spc="0" normalizeH="0" baseline="0" noProof="0" dirty="0">
                <a:ln>
                  <a:noFill/>
                </a:ln>
                <a:solidFill>
                  <a:srgbClr val="000000"/>
                </a:solidFill>
                <a:effectLst/>
                <a:uLnTx/>
                <a:uFillTx/>
                <a:latin typeface="Calibri" panose="020F0502020204030204" pitchFamily="34" charset="0"/>
                <a:ea typeface="Consolas" panose="020B0609020204030204" pitchFamily="49" charset="0"/>
                <a:cs typeface="Calibri" panose="020F0502020204030204" pitchFamily="34" charset="0"/>
                <a:sym typeface="Calibri"/>
              </a:rPr>
              <a:t> </a:t>
            </a:r>
          </a:p>
        </p:txBody>
      </p:sp>
    </p:spTree>
    <p:extLst>
      <p:ext uri="{BB962C8B-B14F-4D97-AF65-F5344CB8AC3E}">
        <p14:creationId xmlns:p14="http://schemas.microsoft.com/office/powerpoint/2010/main" val="42682891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a:t>Pohledy na hospodářský cyklus</a:t>
            </a:r>
            <a:endParaRPr lang="cs-CZ" sz="3600" b="1" dirty="0"/>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Neoklasikové</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cyklus je nutný,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přirozená selekce neefektivních výrob od efektivních;</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Keynesiánci</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recese – nežádoucí prvek, existence disproporcí – aktivní účast státu – snaha o tzv. zploštění cyklu;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16/38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86258682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400" b="1" dirty="0"/>
              <a:t>Příčiny hospodářského cyklu</a:t>
            </a:r>
            <a:endParaRPr lang="cs-CZ" sz="3400" b="1" dirty="0"/>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fontScale="92500" lnSpcReduction="2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Rozbor příčin ekonomického cyklu – složitý a nejednoznačný;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TEORIE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vidí příčinu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ekonomického cyklu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kolísání množství peněz v ekonomice</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zásazích státu do tržního mechanismu</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oblasti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výrobních faktorů – nabídkové</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teorie</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Prvotní příčina vzniku cyklu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faktory externí</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jakmile ekonomika dostane prvotní impuls, začnou </a:t>
            </a:r>
            <a:r>
              <a:rPr kumimoji="0" lang="cs-CZ" altLang="cs-CZ" sz="3300"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procyklicky</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působit i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faktory interní</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9/38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25073065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951309"/>
          </a:xfrm>
        </p:spPr>
        <p:txBody>
          <a:bodyPr>
            <a:noAutofit/>
          </a:bodyPr>
          <a:lstStyle/>
          <a:p>
            <a:r>
              <a:rPr lang="cs-CZ" altLang="cs-CZ" sz="3600" b="1" dirty="0"/>
              <a:t>Teorie hospodářského cyklu</a:t>
            </a:r>
            <a:endParaRPr lang="cs-CZ" sz="3600" b="1" dirty="0"/>
          </a:p>
        </p:txBody>
      </p:sp>
      <p:sp>
        <p:nvSpPr>
          <p:cNvPr id="98" name="Google Shape;98;p14"/>
          <p:cNvSpPr txBox="1">
            <a:spLocks noGrp="1"/>
          </p:cNvSpPr>
          <p:nvPr>
            <p:ph type="body" idx="1"/>
          </p:nvPr>
        </p:nvSpPr>
        <p:spPr>
          <a:xfrm>
            <a:off x="212651" y="1315233"/>
            <a:ext cx="8685164" cy="5025182"/>
          </a:xfrm>
          <a:prstGeom prst="rect">
            <a:avLst/>
          </a:prstGeom>
          <a:noFill/>
          <a:ln>
            <a:noFill/>
          </a:ln>
        </p:spPr>
        <p:txBody>
          <a:bodyPr spcFirstLastPara="1" wrap="square" lIns="91425" tIns="45700" rIns="91425" bIns="45700" anchor="t" anchorCtr="0">
            <a:norm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se zabývá kolísáním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skutečného produktu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kolem úrovně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potenciálního produktu =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vývoj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vyjadřuje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růstovou tendenci ekonomiky.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Předmět zkoumání – otázky: </a:t>
            </a:r>
          </a:p>
          <a:p>
            <a:pPr marL="571500" marR="0" lvl="0" indent="-395288" algn="just" defTabSz="914400" rtl="0" eaLnBrk="1" fontAlgn="base" latinLnBrk="0" hangingPunct="1">
              <a:lnSpc>
                <a:spcPct val="100000"/>
              </a:lnSpc>
              <a:spcBef>
                <a:spcPct val="20000"/>
              </a:spcBef>
              <a:spcAft>
                <a:spcPct val="0"/>
              </a:spcAft>
              <a:buClrTx/>
              <a:buSzPct val="80000"/>
              <a:buFont typeface="+mj-lt"/>
              <a:buAutoNum type="romanUcPeriod"/>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PRŮBĚH CYKLU </a:t>
            </a:r>
          </a:p>
          <a:p>
            <a:pPr marL="571500" marR="0" lvl="0" indent="-395288" algn="just" defTabSz="914400" rtl="0" eaLnBrk="1" fontAlgn="base" latinLnBrk="0" hangingPunct="1">
              <a:lnSpc>
                <a:spcPct val="100000"/>
              </a:lnSpc>
              <a:spcBef>
                <a:spcPct val="20000"/>
              </a:spcBef>
              <a:spcAft>
                <a:spcPct val="0"/>
              </a:spcAft>
              <a:buClrTx/>
              <a:buSzPct val="80000"/>
              <a:buFont typeface="+mj-lt"/>
              <a:buAutoNum type="romanUcPeriod"/>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PŘÍČINY CYKLICKÉHO KOLÍSÁNÍ </a:t>
            </a:r>
          </a:p>
          <a:p>
            <a:pPr marL="571500" marR="0" lvl="0" indent="-395288" algn="just" defTabSz="914400" rtl="0" eaLnBrk="1" fontAlgn="base" latinLnBrk="0" hangingPunct="1">
              <a:lnSpc>
                <a:spcPct val="100000"/>
              </a:lnSpc>
              <a:spcBef>
                <a:spcPct val="20000"/>
              </a:spcBef>
              <a:spcAft>
                <a:spcPct val="0"/>
              </a:spcAft>
              <a:buClrTx/>
              <a:buSzPct val="80000"/>
              <a:buFont typeface="+mj-lt"/>
              <a:buAutoNum type="romanUcPeriod"/>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MOŽNOSTI OMEZENÍ CYKLICKÝCH VÝKYVŮ</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a:p>
            <a:pPr marL="633412" indent="-457200" algn="just" fontAlgn="base">
              <a:spcBef>
                <a:spcPct val="20000"/>
              </a:spcBef>
              <a:spcAft>
                <a:spcPct val="0"/>
              </a:spcAft>
              <a:buClrTx/>
              <a:buSzPct val="80000"/>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HDP</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 čase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neustále kolísá,</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střídavě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roste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klesá</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=&gt; probíhá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ekonomický cyklus</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krátkodobé změny agregátního výstupu ekonomiky;</a:t>
            </a:r>
          </a:p>
          <a:p>
            <a:pPr marL="633412" indent="-457200" algn="just" fontAlgn="base">
              <a:spcBef>
                <a:spcPct val="20000"/>
              </a:spcBef>
              <a:spcAft>
                <a:spcPct val="0"/>
              </a:spcAft>
              <a:buClrTx/>
              <a:buSzPct val="80000"/>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45107916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a:t>Externí příčiny</a:t>
            </a:r>
            <a:endParaRPr lang="cs-CZ" sz="3600" b="1" dirty="0"/>
          </a:p>
        </p:txBody>
      </p:sp>
      <p:sp>
        <p:nvSpPr>
          <p:cNvPr id="98" name="Google Shape;98;p14"/>
          <p:cNvSpPr txBox="1">
            <a:spLocks noGrp="1"/>
          </p:cNvSpPr>
          <p:nvPr>
            <p:ph type="body" idx="1"/>
          </p:nvPr>
        </p:nvSpPr>
        <p:spPr>
          <a:xfrm>
            <a:off x="249864" y="1351248"/>
            <a:ext cx="8644269" cy="4989167"/>
          </a:xfrm>
          <a:prstGeom prst="rect">
            <a:avLst/>
          </a:prstGeom>
          <a:noFill/>
          <a:ln>
            <a:noFill/>
          </a:ln>
        </p:spPr>
        <p:txBody>
          <a:bodyPr spcFirstLastPara="1" wrap="square" lIns="91425" tIns="45700" rIns="91425" bIns="45700" anchor="t" anchorCtr="0">
            <a:normAutofit fontScale="92500" lnSpcReduction="20000"/>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Nedostatečné</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informace</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ekonomických subjektů;</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Nerovnoměrné tempo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využívání nových vynálezů a objevů;</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Změny cen</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základních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surovin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na světových trzích;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Měnové krize</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problémy na mezinárodních kapitálových trzích;</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Vládní regulace ekonomiky nástroji fiskální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monetární politiky;</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Změny vládní politiky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(volební období);</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Politické příčiny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(války, revoluce).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45273237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a:t>Interní příčiny</a:t>
            </a:r>
            <a:endParaRPr lang="cs-CZ" sz="3600" b="1" dirty="0"/>
          </a:p>
        </p:txBody>
      </p:sp>
      <p:sp>
        <p:nvSpPr>
          <p:cNvPr id="98" name="Google Shape;98;p14"/>
          <p:cNvSpPr txBox="1">
            <a:spLocks noGrp="1"/>
          </p:cNvSpPr>
          <p:nvPr>
            <p:ph type="body" idx="1"/>
          </p:nvPr>
        </p:nvSpPr>
        <p:spPr>
          <a:xfrm>
            <a:off x="249864" y="1351248"/>
            <a:ext cx="8747832" cy="4885611"/>
          </a:xfrm>
          <a:prstGeom prst="rect">
            <a:avLst/>
          </a:prstGeom>
          <a:noFill/>
          <a:ln>
            <a:noFill/>
          </a:ln>
        </p:spPr>
        <p:txBody>
          <a:bodyPr spcFirstLastPara="1" wrap="square" lIns="91425" tIns="45700" rIns="91425" bIns="45700" anchor="t" anchorCtr="0">
            <a:normAutofit lnSpcReduction="1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Příčiny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kolísání</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agregátní nabídky a poptávky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jsou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uvnitř ekonomiky</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Snaha firem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maximalizovat zisk úsporami</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mzdových nákladů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=&gt; úspory mezd vyvolávají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zaostávání poptávky za nabídkou;</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Nestabilita</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investičních výdajů;</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Bohatí nebo šetrní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lidé získávají příliš velké</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příjmy</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 relaci k možným investicím ve společnosti apod.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11/38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5560584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2800" b="1" dirty="0">
                <a:solidFill>
                  <a:srgbClr val="FF0000"/>
                </a:solidFill>
              </a:rPr>
              <a:t>ENDOGENNÍ MECHANISMUS </a:t>
            </a:r>
            <a:r>
              <a:rPr lang="cs-CZ" altLang="cs-CZ" sz="2800" b="1" dirty="0"/>
              <a:t>vs. </a:t>
            </a:r>
            <a:r>
              <a:rPr lang="cs-CZ" altLang="cs-CZ" sz="2800" b="1" dirty="0">
                <a:solidFill>
                  <a:srgbClr val="FF0000"/>
                </a:solidFill>
              </a:rPr>
              <a:t>EXOGENNÍ SKOKY </a:t>
            </a:r>
            <a:endParaRPr lang="cs-CZ" sz="2800" b="1" dirty="0">
              <a:solidFill>
                <a:srgbClr val="FF0000"/>
              </a:solidFill>
            </a:endParaRPr>
          </a:p>
        </p:txBody>
      </p:sp>
      <p:sp>
        <p:nvSpPr>
          <p:cNvPr id="98" name="Google Shape;98;p14"/>
          <p:cNvSpPr txBox="1">
            <a:spLocks noGrp="1"/>
          </p:cNvSpPr>
          <p:nvPr>
            <p:ph type="body" idx="1"/>
          </p:nvPr>
        </p:nvSpPr>
        <p:spPr>
          <a:xfrm>
            <a:off x="182881" y="1351248"/>
            <a:ext cx="8503919" cy="4708176"/>
          </a:xfrm>
          <a:prstGeom prst="rect">
            <a:avLst/>
          </a:prstGeom>
          <a:noFill/>
          <a:ln>
            <a:noFill/>
          </a:ln>
        </p:spPr>
        <p:txBody>
          <a:bodyPr spcFirstLastPara="1" wrap="square" lIns="91425" tIns="45700" rIns="91425" bIns="45700" anchor="t" anchorCtr="0">
            <a:normAutofit fontScale="62500" lnSpcReduction="20000"/>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Otázka: zda reálný </a:t>
            </a:r>
            <a:r>
              <a:rPr kumimoji="0" lang="cs-CZ" altLang="cs-CZ" sz="33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HDP, C, I, ZAMESTNANOST…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kolísají i bez změn ve vnějším prostředí: přírodní prostředí výrobců a spotřebitelů, psychické a mimoekonomické institucionální determinanty chování spotřebitelů a výrobců</a:t>
            </a:r>
            <a:r>
              <a:rPr kumimoji="0" lang="cs-CZ" altLang="cs-CZ" sz="3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=&gt; </a:t>
            </a:r>
          </a:p>
          <a:p>
            <a:pPr marL="742950" marR="0" lvl="0" indent="-742950" algn="just"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3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zda jsou </a:t>
            </a:r>
            <a:r>
              <a:rPr kumimoji="0" lang="cs-CZ" altLang="cs-CZ" sz="3600"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cyklické výkyvy tržním ekonomikám vlastní</a:t>
            </a:r>
          </a:p>
          <a:p>
            <a:pPr marL="742950" marR="0" lvl="0" indent="-742950" algn="just" defTabSz="914400" rtl="0" eaLnBrk="1" fontAlgn="base" latinLnBrk="0" hangingPunct="1">
              <a:lnSpc>
                <a:spcPct val="100000"/>
              </a:lnSpc>
              <a:spcBef>
                <a:spcPct val="20000"/>
              </a:spcBef>
              <a:spcAft>
                <a:spcPct val="0"/>
              </a:spcAft>
              <a:buClrTx/>
              <a:buSzPct val="80000"/>
              <a:buFont typeface="+mj-lt"/>
              <a:buAutoNum type="arabicPeriod"/>
              <a:tabLst/>
              <a:defRPr/>
            </a:pPr>
            <a:r>
              <a:rPr lang="cs-CZ" altLang="cs-CZ" sz="36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nebo spojené s </a:t>
            </a:r>
            <a:r>
              <a:rPr lang="cs-CZ" altLang="cs-CZ" sz="3600"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přítomností vnějších – exogenních šoků.</a:t>
            </a:r>
            <a:r>
              <a:rPr kumimoji="0" lang="cs-CZ" altLang="cs-CZ" sz="3300"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endPar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Zásadní význam pro </a:t>
            </a:r>
            <a:r>
              <a:rPr kumimoji="0" lang="cs-CZ" altLang="cs-CZ" sz="33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tvorbu hospodářské politiky:</a:t>
            </a:r>
          </a:p>
          <a:p>
            <a:pPr marL="0" marR="0" lvl="0" indent="0" algn="just" defTabSz="914400" rtl="0" eaLnBrk="1" fontAlgn="base" latinLnBrk="0" hangingPunct="1">
              <a:lnSpc>
                <a:spcPct val="100000"/>
              </a:lnSpc>
              <a:spcBef>
                <a:spcPct val="20000"/>
              </a:spcBef>
              <a:spcAft>
                <a:spcPct val="0"/>
              </a:spcAft>
              <a:buClrTx/>
              <a:buSzPct val="80000"/>
              <a:buNone/>
              <a:tabLst/>
              <a:defRPr/>
            </a:pPr>
            <a:r>
              <a:rPr lang="cs-CZ" altLang="cs-CZ" sz="33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Ad 1) ENDOGENNÍ EKONOMICKÝ MECHANIZMUS </a:t>
            </a:r>
            <a:r>
              <a:rPr lang="cs-CZ" altLang="cs-CZ" sz="33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vzniku </a:t>
            </a:r>
            <a:r>
              <a:rPr lang="cs-CZ" altLang="cs-CZ" sz="33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cyklických výkyvů </a:t>
            </a:r>
            <a:r>
              <a:rPr lang="cs-CZ" altLang="cs-CZ" sz="33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uvnitř ekonomického systému:</a:t>
            </a:r>
            <a:r>
              <a:rPr lang="cs-CZ" altLang="cs-CZ" sz="33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tržní ekonomiky – </a:t>
            </a:r>
            <a:r>
              <a:rPr lang="cs-CZ" altLang="cs-CZ" sz="33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ve své podstatě </a:t>
            </a:r>
            <a:r>
              <a:rPr lang="cs-CZ" altLang="cs-CZ" sz="33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a:t>
            </a:r>
            <a:r>
              <a:rPr lang="cs-CZ" altLang="cs-CZ" sz="33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33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rPr>
              <a:t>NESTABILNÍ</a:t>
            </a:r>
            <a:r>
              <a:rPr lang="cs-CZ" altLang="cs-CZ" sz="33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 jakými způsoby je stabilizovat pomocí vládních zásahů – význam makroekonomické politiky.</a:t>
            </a:r>
          </a:p>
          <a:p>
            <a:pPr marL="0" marR="0" lvl="0" indent="0" algn="just" defTabSz="914400" rtl="0" eaLnBrk="1" fontAlgn="base" latinLnBrk="0" hangingPunct="1">
              <a:lnSpc>
                <a:spcPct val="100000"/>
              </a:lnSpc>
              <a:spcBef>
                <a:spcPct val="20000"/>
              </a:spcBef>
              <a:spcAft>
                <a:spcPct val="0"/>
              </a:spcAft>
              <a:buClrTx/>
              <a:buSzPct val="80000"/>
              <a:buNone/>
              <a:tabLst/>
              <a:defRPr/>
            </a:pPr>
            <a:endParaRPr kumimoji="0" lang="cs-CZ" altLang="cs-CZ" sz="33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a:p>
            <a:pPr marL="0" marR="0" lvl="0" indent="0" algn="just" defTabSz="914400" rtl="0" eaLnBrk="1" fontAlgn="base" latinLnBrk="0" hangingPunct="1">
              <a:lnSpc>
                <a:spcPct val="100000"/>
              </a:lnSpc>
              <a:spcBef>
                <a:spcPct val="20000"/>
              </a:spcBef>
              <a:spcAft>
                <a:spcPct val="0"/>
              </a:spcAft>
              <a:buClrTx/>
              <a:buSzPct val="80000"/>
              <a:buNone/>
              <a:tabLst/>
              <a:defRPr/>
            </a:pPr>
            <a:r>
              <a:rPr lang="cs-CZ" altLang="cs-CZ" sz="33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Ad 2) MECHANISMUS GENERUJÍCÍ CYKLICKÉ POHYBY není </a:t>
            </a:r>
            <a:r>
              <a:rPr lang="cs-CZ" altLang="cs-CZ" sz="33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význam makroekonomické politiky</a:t>
            </a:r>
            <a:r>
              <a:rPr lang="cs-CZ" altLang="cs-CZ" sz="33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a:t>
            </a:r>
            <a:r>
              <a:rPr lang="cs-CZ" altLang="cs-CZ" sz="33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 ztrácí!!!</a:t>
            </a:r>
            <a:endParaRPr kumimoji="0" lang="cs-CZ" altLang="cs-CZ" sz="33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930901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2800" b="1" dirty="0">
                <a:solidFill>
                  <a:srgbClr val="FF0000"/>
                </a:solidFill>
              </a:rPr>
              <a:t>ENDOGENNÍ MECHANISMUS </a:t>
            </a:r>
            <a:r>
              <a:rPr lang="cs-CZ" altLang="cs-CZ" sz="2800" b="1" dirty="0"/>
              <a:t>vs. </a:t>
            </a:r>
            <a:r>
              <a:rPr lang="cs-CZ" altLang="cs-CZ" sz="2800" b="1" dirty="0">
                <a:solidFill>
                  <a:srgbClr val="FF0000"/>
                </a:solidFill>
              </a:rPr>
              <a:t>EXOGENNÍ SKOKY </a:t>
            </a:r>
            <a:endParaRPr lang="cs-CZ" sz="2800" b="1" dirty="0">
              <a:solidFill>
                <a:srgbClr val="FF0000"/>
              </a:solidFill>
            </a:endParaRPr>
          </a:p>
        </p:txBody>
      </p:sp>
      <p:sp>
        <p:nvSpPr>
          <p:cNvPr id="98" name="Google Shape;98;p14"/>
          <p:cNvSpPr txBox="1">
            <a:spLocks noGrp="1"/>
          </p:cNvSpPr>
          <p:nvPr>
            <p:ph type="body" idx="1"/>
          </p:nvPr>
        </p:nvSpPr>
        <p:spPr>
          <a:xfrm>
            <a:off x="0" y="3820129"/>
            <a:ext cx="8918589" cy="2797285"/>
          </a:xfrm>
          <a:prstGeom prst="rect">
            <a:avLst/>
          </a:prstGeom>
          <a:noFill/>
          <a:ln>
            <a:noFill/>
          </a:ln>
        </p:spPr>
        <p:txBody>
          <a:bodyPr spcFirstLastPara="1" wrap="square" lIns="91425" tIns="45700" rIns="91425" bIns="45700" anchor="t" anchorCtr="0">
            <a:normAutofit/>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endParaRPr kumimoji="0" lang="cs-CZ" altLang="cs-CZ" sz="33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10/38</a:t>
            </a:r>
            <a:endParaRPr sz="1200" b="1" dirty="0">
              <a:solidFill>
                <a:srgbClr val="FF0000"/>
              </a:solidFill>
              <a:latin typeface="Calibri"/>
              <a:ea typeface="Calibri"/>
              <a:cs typeface="Calibri"/>
              <a:sym typeface="Calibri"/>
            </a:endParaRPr>
          </a:p>
        </p:txBody>
      </p:sp>
      <p:graphicFrame>
        <p:nvGraphicFramePr>
          <p:cNvPr id="7" name="Table 7">
            <a:extLst>
              <a:ext uri="{FF2B5EF4-FFF2-40B4-BE49-F238E27FC236}">
                <a16:creationId xmlns:a16="http://schemas.microsoft.com/office/drawing/2014/main" id="{6AF36E5C-D509-41DD-A758-078C7AFAB867}"/>
              </a:ext>
            </a:extLst>
          </p:cNvPr>
          <p:cNvGraphicFramePr>
            <a:graphicFrameLocks noGrp="1"/>
          </p:cNvGraphicFramePr>
          <p:nvPr>
            <p:extLst>
              <p:ext uri="{D42A27DB-BD31-4B8C-83A1-F6EECF244321}">
                <p14:modId xmlns:p14="http://schemas.microsoft.com/office/powerpoint/2010/main" val="3020779487"/>
              </p:ext>
            </p:extLst>
          </p:nvPr>
        </p:nvGraphicFramePr>
        <p:xfrm>
          <a:off x="42531" y="1274407"/>
          <a:ext cx="8778240" cy="2468880"/>
        </p:xfrm>
        <a:graphic>
          <a:graphicData uri="http://schemas.openxmlformats.org/drawingml/2006/table">
            <a:tbl>
              <a:tblPr firstRow="1" bandRow="1">
                <a:tableStyleId>{5C22544A-7EE6-4342-B048-85BDC9FD1C3A}</a:tableStyleId>
              </a:tblPr>
              <a:tblGrid>
                <a:gridCol w="1878050">
                  <a:extLst>
                    <a:ext uri="{9D8B030D-6E8A-4147-A177-3AD203B41FA5}">
                      <a16:colId xmlns:a16="http://schemas.microsoft.com/office/drawing/2014/main" val="1740595172"/>
                    </a:ext>
                  </a:extLst>
                </a:gridCol>
                <a:gridCol w="2777204">
                  <a:extLst>
                    <a:ext uri="{9D8B030D-6E8A-4147-A177-3AD203B41FA5}">
                      <a16:colId xmlns:a16="http://schemas.microsoft.com/office/drawing/2014/main" val="1053519181"/>
                    </a:ext>
                  </a:extLst>
                </a:gridCol>
                <a:gridCol w="4122986">
                  <a:extLst>
                    <a:ext uri="{9D8B030D-6E8A-4147-A177-3AD203B41FA5}">
                      <a16:colId xmlns:a16="http://schemas.microsoft.com/office/drawing/2014/main" val="1623938573"/>
                    </a:ext>
                  </a:extLst>
                </a:gridCol>
              </a:tblGrid>
              <a:tr h="755904">
                <a:tc>
                  <a:txBody>
                    <a:bodyPr/>
                    <a:lstStyle/>
                    <a:p>
                      <a:r>
                        <a:rPr lang="cs-CZ" sz="1600" b="1" noProof="0" dirty="0"/>
                        <a:t>Zdroje a typy ekonomických </a:t>
                      </a:r>
                    </a:p>
                    <a:p>
                      <a:r>
                        <a:rPr lang="cs-CZ" sz="1600" b="1" noProof="0" dirty="0"/>
                        <a:t>změn </a:t>
                      </a:r>
                    </a:p>
                  </a:txBody>
                  <a:tcPr/>
                </a:tc>
                <a:tc>
                  <a:txBody>
                    <a:bodyPr/>
                    <a:lstStyle/>
                    <a:p>
                      <a:r>
                        <a:rPr lang="cs-CZ" sz="1600" b="1" noProof="0" dirty="0"/>
                        <a:t>Endogenní mechanismus </a:t>
                      </a:r>
                    </a:p>
                    <a:p>
                      <a:endParaRPr lang="cs-CZ" sz="1600" b="1" noProof="0" dirty="0"/>
                    </a:p>
                  </a:txBody>
                  <a:tcPr/>
                </a:tc>
                <a:tc>
                  <a:txBody>
                    <a:bodyPr/>
                    <a:lstStyle/>
                    <a:p>
                      <a:r>
                        <a:rPr lang="cs-CZ" sz="1600" b="1" noProof="0" dirty="0"/>
                        <a:t>Exogenní šoky </a:t>
                      </a:r>
                    </a:p>
                  </a:txBody>
                  <a:tcPr/>
                </a:tc>
                <a:extLst>
                  <a:ext uri="{0D108BD9-81ED-4DB2-BD59-A6C34878D82A}">
                    <a16:rowId xmlns:a16="http://schemas.microsoft.com/office/drawing/2014/main" val="3273536117"/>
                  </a:ext>
                </a:extLst>
              </a:tr>
              <a:tr h="979876">
                <a:tc>
                  <a:txBody>
                    <a:bodyPr/>
                    <a:lstStyle/>
                    <a:p>
                      <a:r>
                        <a:rPr lang="cs-CZ" sz="1600" b="1" noProof="0"/>
                        <a:t>Změny agregátní poptávky </a:t>
                      </a:r>
                    </a:p>
                  </a:txBody>
                  <a:tcPr/>
                </a:tc>
                <a:tc>
                  <a:txBody>
                    <a:bodyPr/>
                    <a:lstStyle/>
                    <a:p>
                      <a:r>
                        <a:rPr lang="cs-CZ" sz="1600" b="1" noProof="0" dirty="0"/>
                        <a:t>Keynesovský model </a:t>
                      </a:r>
                    </a:p>
                    <a:p>
                      <a:r>
                        <a:rPr lang="cs-CZ" sz="1600" b="1" noProof="0" dirty="0"/>
                        <a:t>s multiplikátorem a akcelerátorem </a:t>
                      </a:r>
                    </a:p>
                    <a:p>
                      <a:endParaRPr lang="cs-CZ" sz="1600" b="1" noProof="0" dirty="0"/>
                    </a:p>
                  </a:txBody>
                  <a:tcPr/>
                </a:tc>
                <a:tc>
                  <a:txBody>
                    <a:bodyPr/>
                    <a:lstStyle/>
                    <a:p>
                      <a:r>
                        <a:rPr lang="cs-CZ" sz="1600" b="1" noProof="0" dirty="0"/>
                        <a:t>Monetaristický model se změnami </a:t>
                      </a:r>
                    </a:p>
                    <a:p>
                      <a:r>
                        <a:rPr lang="cs-CZ" sz="1600" b="1" noProof="0" dirty="0"/>
                        <a:t>peněžní nabídky </a:t>
                      </a:r>
                    </a:p>
                    <a:p>
                      <a:r>
                        <a:rPr lang="cs-CZ" sz="1600" b="1" noProof="0" dirty="0"/>
                        <a:t> </a:t>
                      </a:r>
                    </a:p>
                  </a:txBody>
                  <a:tcPr/>
                </a:tc>
                <a:extLst>
                  <a:ext uri="{0D108BD9-81ED-4DB2-BD59-A6C34878D82A}">
                    <a16:rowId xmlns:a16="http://schemas.microsoft.com/office/drawing/2014/main" val="3954814602"/>
                  </a:ext>
                </a:extLst>
              </a:tr>
              <a:tr h="531932">
                <a:tc>
                  <a:txBody>
                    <a:bodyPr/>
                    <a:lstStyle/>
                    <a:p>
                      <a:r>
                        <a:rPr lang="cs-CZ" sz="1600" b="1" noProof="0"/>
                        <a:t>Změny agregátní nabídky </a:t>
                      </a:r>
                    </a:p>
                  </a:txBody>
                  <a:tcPr/>
                </a:tc>
                <a:tc>
                  <a:txBody>
                    <a:bodyPr/>
                    <a:lstStyle/>
                    <a:p>
                      <a:r>
                        <a:rPr lang="cs-CZ" sz="1600" b="1" noProof="0" dirty="0"/>
                        <a:t>„Inovační model” Josepha Aloise </a:t>
                      </a:r>
                      <a:r>
                        <a:rPr lang="cs-CZ" sz="1600" b="1" noProof="0" dirty="0" err="1"/>
                        <a:t>Schumpetera</a:t>
                      </a:r>
                      <a:r>
                        <a:rPr lang="cs-CZ" sz="1600" b="1" noProof="0" dirty="0"/>
                        <a:t> </a:t>
                      </a:r>
                    </a:p>
                  </a:txBody>
                  <a:tcPr/>
                </a:tc>
                <a:tc>
                  <a:txBody>
                    <a:bodyPr/>
                    <a:lstStyle/>
                    <a:p>
                      <a:r>
                        <a:rPr lang="cs-CZ" sz="1600" b="1" noProof="0" dirty="0"/>
                        <a:t>Koncepce „přírodního/' cyklu Williama </a:t>
                      </a:r>
                      <a:r>
                        <a:rPr lang="cs-CZ" sz="1600" b="1" noProof="0" dirty="0" err="1"/>
                        <a:t>Stanle</a:t>
                      </a:r>
                      <a:r>
                        <a:rPr lang="cs-CZ" sz="1600" b="1" noProof="0" dirty="0"/>
                        <a:t> </a:t>
                      </a:r>
                      <a:r>
                        <a:rPr lang="cs-CZ" sz="1600" b="1" noProof="0" dirty="0" err="1"/>
                        <a:t>Jevonse</a:t>
                      </a:r>
                      <a:r>
                        <a:rPr lang="cs-CZ" sz="1600" b="1" noProof="0" dirty="0"/>
                        <a:t> </a:t>
                      </a:r>
                    </a:p>
                  </a:txBody>
                  <a:tcPr/>
                </a:tc>
                <a:extLst>
                  <a:ext uri="{0D108BD9-81ED-4DB2-BD59-A6C34878D82A}">
                    <a16:rowId xmlns:a16="http://schemas.microsoft.com/office/drawing/2014/main" val="3997394672"/>
                  </a:ext>
                </a:extLst>
              </a:tr>
            </a:tbl>
          </a:graphicData>
        </a:graphic>
      </p:graphicFrame>
    </p:spTree>
    <p:extLst>
      <p:ext uri="{BB962C8B-B14F-4D97-AF65-F5344CB8AC3E}">
        <p14:creationId xmlns:p14="http://schemas.microsoft.com/office/powerpoint/2010/main" val="171621950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2800" b="1" dirty="0">
                <a:solidFill>
                  <a:srgbClr val="FF0000"/>
                </a:solidFill>
              </a:rPr>
              <a:t>ENDOGENNÍ MECHANISMUS </a:t>
            </a:r>
            <a:r>
              <a:rPr lang="cs-CZ" altLang="cs-CZ" sz="2800" b="1" dirty="0"/>
              <a:t>vs. </a:t>
            </a:r>
            <a:r>
              <a:rPr lang="cs-CZ" altLang="cs-CZ" sz="2800" b="1" dirty="0">
                <a:solidFill>
                  <a:srgbClr val="FF0000"/>
                </a:solidFill>
              </a:rPr>
              <a:t>EXOGENNÍ SKOKY </a:t>
            </a:r>
            <a:endParaRPr lang="cs-CZ" sz="2800" b="1" dirty="0">
              <a:solidFill>
                <a:srgbClr val="FF0000"/>
              </a:solidFill>
            </a:endParaRPr>
          </a:p>
        </p:txBody>
      </p:sp>
      <p:sp>
        <p:nvSpPr>
          <p:cNvPr id="98" name="Google Shape;98;p14"/>
          <p:cNvSpPr txBox="1">
            <a:spLocks noGrp="1"/>
          </p:cNvSpPr>
          <p:nvPr>
            <p:ph type="body" idx="1"/>
          </p:nvPr>
        </p:nvSpPr>
        <p:spPr>
          <a:xfrm>
            <a:off x="0" y="1633729"/>
            <a:ext cx="8918589" cy="4983686"/>
          </a:xfrm>
          <a:prstGeom prst="rect">
            <a:avLst/>
          </a:prstGeom>
          <a:noFill/>
          <a:ln>
            <a:noFill/>
          </a:ln>
        </p:spPr>
        <p:txBody>
          <a:bodyPr spcFirstLastPara="1" wrap="square" lIns="91425" tIns="45700" rIns="91425" bIns="45700" anchor="t" anchorCtr="0">
            <a:normAutofit/>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endParaRPr kumimoji="0" lang="cs-CZ" altLang="cs-CZ" sz="33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12834840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a:t>Poptávkové a nabídkové změny</a:t>
            </a:r>
            <a:endParaRPr lang="cs-CZ" sz="3600" b="1" dirty="0"/>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514350" marR="0" lvl="0" indent="-514350" algn="just"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Poptávkové změny – ekonomický cyklus nastartován změnami AD: růst poptávky domácnosti a vlády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produkci firem;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se zpožděním – reagují firmy zvýšením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poptávky po VF =&gt; P obvykle roste:</a:t>
            </a:r>
          </a:p>
          <a:p>
            <a:pPr marL="514350" marR="0" lvl="0" indent="-51435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ve fázi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EXPANZE</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roste,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KONTRAKCE</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klesá;</a:t>
            </a:r>
          </a:p>
          <a:p>
            <a:pPr marL="514350" marR="0" lvl="0" indent="-51435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err="1">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Procyklické</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chování P</a:t>
            </a: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arabicPeriod" startAt="2"/>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Nabídkové změny – ekonomický cyklus nastartován změnami AS: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růst/pokles cen VF – posun SRAS:</a:t>
            </a:r>
          </a:p>
          <a:p>
            <a:pPr marL="514350" indent="-514350" algn="just" fontAlgn="base">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err="1">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Kontracyklické</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chování P</a:t>
            </a:r>
          </a:p>
          <a:p>
            <a:pPr marL="514350" marR="0" lvl="0" indent="-51435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endPar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16/38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50363241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9" name="Group 27">
            <a:extLst>
              <a:ext uri="{FF2B5EF4-FFF2-40B4-BE49-F238E27FC236}">
                <a16:creationId xmlns:a16="http://schemas.microsoft.com/office/drawing/2014/main" id="{B4540068-BF3F-42AD-AFF0-072469FF5ECA}"/>
              </a:ext>
            </a:extLst>
          </p:cNvPr>
          <p:cNvGrpSpPr>
            <a:grpSpLocks/>
          </p:cNvGrpSpPr>
          <p:nvPr/>
        </p:nvGrpSpPr>
        <p:grpSpPr bwMode="auto">
          <a:xfrm>
            <a:off x="685800" y="2362200"/>
            <a:ext cx="5562600" cy="4329113"/>
            <a:chOff x="432" y="1488"/>
            <a:chExt cx="3504" cy="2727"/>
          </a:xfrm>
        </p:grpSpPr>
        <p:sp>
          <p:nvSpPr>
            <p:cNvPr id="34853" name="Text Box 4">
              <a:extLst>
                <a:ext uri="{FF2B5EF4-FFF2-40B4-BE49-F238E27FC236}">
                  <a16:creationId xmlns:a16="http://schemas.microsoft.com/office/drawing/2014/main" id="{F749E85D-4E22-4757-9FB1-D3B64FC462B4}"/>
                </a:ext>
              </a:extLst>
            </p:cNvPr>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p>
          </p:txBody>
        </p:sp>
        <p:sp>
          <p:nvSpPr>
            <p:cNvPr id="34854" name="Text Box 5">
              <a:extLst>
                <a:ext uri="{FF2B5EF4-FFF2-40B4-BE49-F238E27FC236}">
                  <a16:creationId xmlns:a16="http://schemas.microsoft.com/office/drawing/2014/main" id="{993FC16F-243B-4F57-A3CA-1ABC0048D897}"/>
                </a:ext>
              </a:extLst>
            </p:cNvPr>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p>
          </p:txBody>
        </p:sp>
        <p:grpSp>
          <p:nvGrpSpPr>
            <p:cNvPr id="34855" name="Group 7">
              <a:extLst>
                <a:ext uri="{FF2B5EF4-FFF2-40B4-BE49-F238E27FC236}">
                  <a16:creationId xmlns:a16="http://schemas.microsoft.com/office/drawing/2014/main" id="{9129D8EF-CB80-4B0F-86D2-6828837427D5}"/>
                </a:ext>
              </a:extLst>
            </p:cNvPr>
            <p:cNvGrpSpPr>
              <a:grpSpLocks/>
            </p:cNvGrpSpPr>
            <p:nvPr/>
          </p:nvGrpSpPr>
          <p:grpSpPr bwMode="auto">
            <a:xfrm>
              <a:off x="711" y="1584"/>
              <a:ext cx="3033" cy="2305"/>
              <a:chOff x="711" y="1584"/>
              <a:chExt cx="3033" cy="2305"/>
            </a:xfrm>
          </p:grpSpPr>
          <p:sp>
            <p:nvSpPr>
              <p:cNvPr id="34856" name="Line 8">
                <a:extLst>
                  <a:ext uri="{FF2B5EF4-FFF2-40B4-BE49-F238E27FC236}">
                    <a16:creationId xmlns:a16="http://schemas.microsoft.com/office/drawing/2014/main" id="{8D74659B-885F-44CA-BB2C-16E23E6BE12C}"/>
                  </a:ext>
                </a:extLst>
              </p:cNvPr>
              <p:cNvSpPr>
                <a:spLocks noChangeShapeType="1"/>
              </p:cNvSpPr>
              <p:nvPr/>
            </p:nvSpPr>
            <p:spPr bwMode="auto">
              <a:xfrm>
                <a:off x="720" y="1584"/>
                <a:ext cx="0" cy="2303"/>
              </a:xfrm>
              <a:prstGeom prst="line">
                <a:avLst/>
              </a:prstGeom>
              <a:noFill/>
              <a:ln w="698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4857" name="Freeform 9">
                <a:extLst>
                  <a:ext uri="{FF2B5EF4-FFF2-40B4-BE49-F238E27FC236}">
                    <a16:creationId xmlns:a16="http://schemas.microsoft.com/office/drawing/2014/main" id="{5B31B5B6-E63C-49E6-BF72-0C292DFB6AE1}"/>
                  </a:ext>
                </a:extLst>
              </p:cNvPr>
              <p:cNvSpPr>
                <a:spLocks/>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9724" name="Group 28">
            <a:extLst>
              <a:ext uri="{FF2B5EF4-FFF2-40B4-BE49-F238E27FC236}">
                <a16:creationId xmlns:a16="http://schemas.microsoft.com/office/drawing/2014/main" id="{025066BC-D096-46CF-A101-D4D13C9D259D}"/>
              </a:ext>
            </a:extLst>
          </p:cNvPr>
          <p:cNvGrpSpPr>
            <a:grpSpLocks/>
          </p:cNvGrpSpPr>
          <p:nvPr/>
        </p:nvGrpSpPr>
        <p:grpSpPr bwMode="auto">
          <a:xfrm>
            <a:off x="1295400" y="2971800"/>
            <a:ext cx="4267200" cy="2728913"/>
            <a:chOff x="816" y="1872"/>
            <a:chExt cx="2688" cy="1719"/>
          </a:xfrm>
        </p:grpSpPr>
        <p:sp>
          <p:nvSpPr>
            <p:cNvPr id="34851" name="Freeform 10">
              <a:extLst>
                <a:ext uri="{FF2B5EF4-FFF2-40B4-BE49-F238E27FC236}">
                  <a16:creationId xmlns:a16="http://schemas.microsoft.com/office/drawing/2014/main" id="{2A359169-FBE4-47BA-AAC7-A166AC04A18A}"/>
                </a:ext>
              </a:extLst>
            </p:cNvPr>
            <p:cNvSpPr>
              <a:spLocks/>
            </p:cNvSpPr>
            <p:nvPr/>
          </p:nvSpPr>
          <p:spPr bwMode="auto">
            <a:xfrm>
              <a:off x="816" y="1872"/>
              <a:ext cx="2064" cy="1536"/>
            </a:xfrm>
            <a:custGeom>
              <a:avLst/>
              <a:gdLst>
                <a:gd name="T0" fmla="*/ 0 w 1632"/>
                <a:gd name="T1" fmla="*/ 0 h 1776"/>
                <a:gd name="T2" fmla="*/ 20825 w 1632"/>
                <a:gd name="T3" fmla="*/ 110 h 1776"/>
                <a:gd name="T4" fmla="*/ 88424 w 1632"/>
                <a:gd name="T5" fmla="*/ 151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4852" name="Text Box 11">
              <a:extLst>
                <a:ext uri="{FF2B5EF4-FFF2-40B4-BE49-F238E27FC236}">
                  <a16:creationId xmlns:a16="http://schemas.microsoft.com/office/drawing/2014/main" id="{51D8BC79-CE8D-4EC1-8136-F3CBC5B183DE}"/>
                </a:ext>
              </a:extLst>
            </p:cNvPr>
            <p:cNvSpPr txBox="1">
              <a:spLocks noChangeArrowheads="1"/>
            </p:cNvSpPr>
            <p:nvPr/>
          </p:nvSpPr>
          <p:spPr bwMode="auto">
            <a:xfrm>
              <a:off x="2832" y="326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grpSp>
      <p:grpSp>
        <p:nvGrpSpPr>
          <p:cNvPr id="29725" name="Group 29">
            <a:extLst>
              <a:ext uri="{FF2B5EF4-FFF2-40B4-BE49-F238E27FC236}">
                <a16:creationId xmlns:a16="http://schemas.microsoft.com/office/drawing/2014/main" id="{DED76F50-FD4F-4B8D-A0AF-DE1B1C42F237}"/>
              </a:ext>
            </a:extLst>
          </p:cNvPr>
          <p:cNvGrpSpPr>
            <a:grpSpLocks/>
          </p:cNvGrpSpPr>
          <p:nvPr/>
        </p:nvGrpSpPr>
        <p:grpSpPr bwMode="auto">
          <a:xfrm>
            <a:off x="1295400" y="2438400"/>
            <a:ext cx="4267200" cy="2971800"/>
            <a:chOff x="816" y="1536"/>
            <a:chExt cx="2688" cy="1872"/>
          </a:xfrm>
        </p:grpSpPr>
        <p:sp>
          <p:nvSpPr>
            <p:cNvPr id="34849" name="Text Box 6">
              <a:extLst>
                <a:ext uri="{FF2B5EF4-FFF2-40B4-BE49-F238E27FC236}">
                  <a16:creationId xmlns:a16="http://schemas.microsoft.com/office/drawing/2014/main" id="{4FBAADB5-91E4-4DC9-AD45-52ADB12C47AD}"/>
                </a:ext>
              </a:extLst>
            </p:cNvPr>
            <p:cNvSpPr txBox="1">
              <a:spLocks noChangeArrowheads="1"/>
            </p:cNvSpPr>
            <p:nvPr/>
          </p:nvSpPr>
          <p:spPr bwMode="auto">
            <a:xfrm>
              <a:off x="2640" y="1536"/>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sp>
          <p:nvSpPr>
            <p:cNvPr id="34850" name="Freeform 13">
              <a:extLst>
                <a:ext uri="{FF2B5EF4-FFF2-40B4-BE49-F238E27FC236}">
                  <a16:creationId xmlns:a16="http://schemas.microsoft.com/office/drawing/2014/main" id="{D055345C-79B4-4B19-87E0-2FF73272F88A}"/>
                </a:ext>
              </a:extLst>
            </p:cNvPr>
            <p:cNvSpPr>
              <a:spLocks/>
            </p:cNvSpPr>
            <p:nvPr/>
          </p:nvSpPr>
          <p:spPr bwMode="auto">
            <a:xfrm>
              <a:off x="816" y="1584"/>
              <a:ext cx="1824" cy="1824"/>
            </a:xfrm>
            <a:custGeom>
              <a:avLst/>
              <a:gdLst>
                <a:gd name="T0" fmla="*/ 0 w 1680"/>
                <a:gd name="T1" fmla="*/ 1824 h 1824"/>
                <a:gd name="T2" fmla="*/ 4859 w 1680"/>
                <a:gd name="T3" fmla="*/ 1344 h 1824"/>
                <a:gd name="T4" fmla="*/ 6798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9713" name="Text Box 17">
            <a:extLst>
              <a:ext uri="{FF2B5EF4-FFF2-40B4-BE49-F238E27FC236}">
                <a16:creationId xmlns:a16="http://schemas.microsoft.com/office/drawing/2014/main" id="{EEBE6F2C-CD02-4E1E-916B-150E093B37A3}"/>
              </a:ext>
            </a:extLst>
          </p:cNvPr>
          <p:cNvSpPr txBox="1">
            <a:spLocks noChangeArrowheads="1"/>
          </p:cNvSpPr>
          <p:nvPr/>
        </p:nvSpPr>
        <p:spPr bwMode="auto">
          <a:xfrm>
            <a:off x="3370263" y="6172200"/>
            <a:ext cx="70961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Y*</a:t>
            </a:r>
            <a:endParaRPr kumimoji="0" lang="cs-CZ" altLang="cs-CZ" sz="2000" b="1"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mn-cs"/>
            </a:endParaRPr>
          </a:p>
        </p:txBody>
      </p:sp>
      <p:grpSp>
        <p:nvGrpSpPr>
          <p:cNvPr id="29726" name="Group 30">
            <a:extLst>
              <a:ext uri="{FF2B5EF4-FFF2-40B4-BE49-F238E27FC236}">
                <a16:creationId xmlns:a16="http://schemas.microsoft.com/office/drawing/2014/main" id="{28A997F7-A6D0-4A63-AA80-E5C9DA7F1B98}"/>
              </a:ext>
            </a:extLst>
          </p:cNvPr>
          <p:cNvGrpSpPr>
            <a:grpSpLocks/>
          </p:cNvGrpSpPr>
          <p:nvPr/>
        </p:nvGrpSpPr>
        <p:grpSpPr bwMode="auto">
          <a:xfrm>
            <a:off x="2916238" y="2205038"/>
            <a:ext cx="1371600" cy="3962400"/>
            <a:chOff x="1824" y="1392"/>
            <a:chExt cx="864" cy="2496"/>
          </a:xfrm>
        </p:grpSpPr>
        <p:sp>
          <p:nvSpPr>
            <p:cNvPr id="34847" name="Line 18">
              <a:extLst>
                <a:ext uri="{FF2B5EF4-FFF2-40B4-BE49-F238E27FC236}">
                  <a16:creationId xmlns:a16="http://schemas.microsoft.com/office/drawing/2014/main" id="{F10F8BDD-B3B2-4420-88DE-4ABE49FBA6E6}"/>
                </a:ext>
              </a:extLst>
            </p:cNvPr>
            <p:cNvSpPr>
              <a:spLocks noChangeShapeType="1"/>
            </p:cNvSpPr>
            <p:nvPr/>
          </p:nvSpPr>
          <p:spPr bwMode="auto">
            <a:xfrm flipV="1">
              <a:off x="2256" y="1680"/>
              <a:ext cx="0" cy="2208"/>
            </a:xfrm>
            <a:prstGeom prst="line">
              <a:avLst/>
            </a:prstGeom>
            <a:noFill/>
            <a:ln w="635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4848" name="Text Box 19">
              <a:extLst>
                <a:ext uri="{FF2B5EF4-FFF2-40B4-BE49-F238E27FC236}">
                  <a16:creationId xmlns:a16="http://schemas.microsoft.com/office/drawing/2014/main" id="{A550A7A1-D599-4010-A9BD-21B46B0B9221}"/>
                </a:ext>
              </a:extLst>
            </p:cNvPr>
            <p:cNvSpPr txBox="1">
              <a:spLocks noChangeArrowheads="1"/>
            </p:cNvSpPr>
            <p:nvPr/>
          </p:nvSpPr>
          <p:spPr bwMode="auto">
            <a:xfrm>
              <a:off x="1824" y="1392"/>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9716" name="Text Box 20">
            <a:extLst>
              <a:ext uri="{FF2B5EF4-FFF2-40B4-BE49-F238E27FC236}">
                <a16:creationId xmlns:a16="http://schemas.microsoft.com/office/drawing/2014/main" id="{49A554FD-AA5D-4192-AF8D-B906F5620E24}"/>
              </a:ext>
            </a:extLst>
          </p:cNvPr>
          <p:cNvSpPr txBox="1">
            <a:spLocks noChangeArrowheads="1"/>
          </p:cNvSpPr>
          <p:nvPr/>
        </p:nvSpPr>
        <p:spPr bwMode="auto">
          <a:xfrm>
            <a:off x="3844131" y="3947224"/>
            <a:ext cx="3300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400" b="1" i="0" u="none" strike="noStrike" kern="1200" cap="none" spc="0" normalizeH="0" baseline="0" noProof="0">
                <a:ln>
                  <a:noFill/>
                </a:ln>
                <a:solidFill>
                  <a:srgbClr val="339966"/>
                </a:solidFill>
                <a:effectLst/>
                <a:uLnTx/>
                <a:uFillTx/>
                <a:latin typeface="Tahoma" panose="020B0604030504040204" pitchFamily="34" charset="0"/>
                <a:ea typeface="+mn-ea"/>
                <a:cs typeface="+mn-cs"/>
              </a:rPr>
              <a:t>Recesní mezera</a:t>
            </a:r>
          </a:p>
        </p:txBody>
      </p:sp>
      <p:sp>
        <p:nvSpPr>
          <p:cNvPr id="29717" name="Text Box 21">
            <a:extLst>
              <a:ext uri="{FF2B5EF4-FFF2-40B4-BE49-F238E27FC236}">
                <a16:creationId xmlns:a16="http://schemas.microsoft.com/office/drawing/2014/main" id="{0E15EB42-A45D-4C11-8FB0-C72F3E7AFDD8}"/>
              </a:ext>
            </a:extLst>
          </p:cNvPr>
          <p:cNvSpPr txBox="1">
            <a:spLocks noChangeArrowheads="1"/>
          </p:cNvSpPr>
          <p:nvPr/>
        </p:nvSpPr>
        <p:spPr bwMode="auto">
          <a:xfrm>
            <a:off x="2633663" y="50292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9718" name="Freeform 22">
            <a:extLst>
              <a:ext uri="{FF2B5EF4-FFF2-40B4-BE49-F238E27FC236}">
                <a16:creationId xmlns:a16="http://schemas.microsoft.com/office/drawing/2014/main" id="{865C9DAF-2B5B-48F3-925F-1DE3D1C44DEB}"/>
              </a:ext>
            </a:extLst>
          </p:cNvPr>
          <p:cNvSpPr>
            <a:spLocks/>
          </p:cNvSpPr>
          <p:nvPr/>
        </p:nvSpPr>
        <p:spPr bwMode="auto">
          <a:xfrm>
            <a:off x="2700338" y="5084763"/>
            <a:ext cx="900112" cy="1587"/>
          </a:xfrm>
          <a:custGeom>
            <a:avLst/>
            <a:gdLst>
              <a:gd name="T0" fmla="*/ 0 w 567"/>
              <a:gd name="T1" fmla="*/ 0 h 1"/>
              <a:gd name="T2" fmla="*/ 2147483646 w 567"/>
              <a:gd name="T3" fmla="*/ 0 h 1"/>
              <a:gd name="T4" fmla="*/ 0 60000 65536"/>
              <a:gd name="T5" fmla="*/ 0 60000 65536"/>
            </a:gdLst>
            <a:ahLst/>
            <a:cxnLst>
              <a:cxn ang="T4">
                <a:pos x="T0" y="T1"/>
              </a:cxn>
              <a:cxn ang="T5">
                <a:pos x="T2" y="T3"/>
              </a:cxn>
            </a:cxnLst>
            <a:rect l="0" t="0" r="r" b="b"/>
            <a:pathLst>
              <a:path w="567" h="1">
                <a:moveTo>
                  <a:pt x="0" y="0"/>
                </a:moveTo>
                <a:lnTo>
                  <a:pt x="567" y="0"/>
                </a:lnTo>
              </a:path>
            </a:pathLst>
          </a:custGeom>
          <a:solidFill>
            <a:srgbClr val="008000"/>
          </a:solidFill>
          <a:ln w="47625" cap="flat" cmpd="sng">
            <a:solidFill>
              <a:srgbClr val="008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9720" name="Line 24">
            <a:extLst>
              <a:ext uri="{FF2B5EF4-FFF2-40B4-BE49-F238E27FC236}">
                <a16:creationId xmlns:a16="http://schemas.microsoft.com/office/drawing/2014/main" id="{1E4BFE5F-285E-4265-B1A4-D07E7AAB1838}"/>
              </a:ext>
            </a:extLst>
          </p:cNvPr>
          <p:cNvSpPr>
            <a:spLocks noChangeShapeType="1"/>
          </p:cNvSpPr>
          <p:nvPr/>
        </p:nvSpPr>
        <p:spPr bwMode="auto">
          <a:xfrm>
            <a:off x="2667000" y="5105400"/>
            <a:ext cx="0" cy="1066800"/>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9721" name="Text Box 25">
            <a:extLst>
              <a:ext uri="{FF2B5EF4-FFF2-40B4-BE49-F238E27FC236}">
                <a16:creationId xmlns:a16="http://schemas.microsoft.com/office/drawing/2014/main" id="{30D4A49C-AFE9-4475-BAF6-6C88572BCEA7}"/>
              </a:ext>
            </a:extLst>
          </p:cNvPr>
          <p:cNvSpPr txBox="1">
            <a:spLocks noChangeArrowheads="1"/>
          </p:cNvSpPr>
          <p:nvPr/>
        </p:nvSpPr>
        <p:spPr bwMode="auto">
          <a:xfrm>
            <a:off x="2362200" y="6172200"/>
            <a:ext cx="6096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0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0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9722" name="Text Box 26">
            <a:extLst>
              <a:ext uri="{FF2B5EF4-FFF2-40B4-BE49-F238E27FC236}">
                <a16:creationId xmlns:a16="http://schemas.microsoft.com/office/drawing/2014/main" id="{3C0805F2-434E-45A6-BCD0-0CC556050C12}"/>
              </a:ext>
            </a:extLst>
          </p:cNvPr>
          <p:cNvSpPr txBox="1">
            <a:spLocks noChangeArrowheads="1"/>
          </p:cNvSpPr>
          <p:nvPr/>
        </p:nvSpPr>
        <p:spPr bwMode="auto">
          <a:xfrm>
            <a:off x="2665413" y="6184900"/>
            <a:ext cx="4572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cs-CZ"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&lt;</a:t>
            </a:r>
            <a:endParaRPr kumimoji="0" lang="cs-CZ" altLang="cs-CZ" sz="2000" b="1"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mn-cs"/>
            </a:endParaRPr>
          </a:p>
        </p:txBody>
      </p:sp>
      <p:sp>
        <p:nvSpPr>
          <p:cNvPr id="29727" name="Rectangle 31">
            <a:extLst>
              <a:ext uri="{FF2B5EF4-FFF2-40B4-BE49-F238E27FC236}">
                <a16:creationId xmlns:a16="http://schemas.microsoft.com/office/drawing/2014/main" id="{ABF60E81-BABB-453F-BF96-A12B19C6C99E}"/>
              </a:ext>
            </a:extLst>
          </p:cNvPr>
          <p:cNvSpPr>
            <a:spLocks noChangeArrowheads="1"/>
          </p:cNvSpPr>
          <p:nvPr/>
        </p:nvSpPr>
        <p:spPr bwMode="auto">
          <a:xfrm>
            <a:off x="2339975" y="6237288"/>
            <a:ext cx="1511300" cy="431800"/>
          </a:xfrm>
          <a:prstGeom prst="rect">
            <a:avLst/>
          </a:prstGeom>
          <a:noFill/>
          <a:ln w="635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 name="Line 24">
            <a:extLst>
              <a:ext uri="{FF2B5EF4-FFF2-40B4-BE49-F238E27FC236}">
                <a16:creationId xmlns:a16="http://schemas.microsoft.com/office/drawing/2014/main" id="{D1950CB9-F797-4BFA-B5C6-269EF23CB0DF}"/>
              </a:ext>
            </a:extLst>
          </p:cNvPr>
          <p:cNvSpPr>
            <a:spLocks noChangeShapeType="1"/>
          </p:cNvSpPr>
          <p:nvPr/>
        </p:nvSpPr>
        <p:spPr bwMode="auto">
          <a:xfrm flipV="1">
            <a:off x="1165225" y="5091113"/>
            <a:ext cx="1500188" cy="12700"/>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9" name="Text Box 4">
            <a:extLst>
              <a:ext uri="{FF2B5EF4-FFF2-40B4-BE49-F238E27FC236}">
                <a16:creationId xmlns:a16="http://schemas.microsoft.com/office/drawing/2014/main" id="{9C9D56BC-EEA4-4F48-ACEC-163D9A3ED7B0}"/>
              </a:ext>
            </a:extLst>
          </p:cNvPr>
          <p:cNvSpPr txBox="1">
            <a:spLocks noChangeArrowheads="1"/>
          </p:cNvSpPr>
          <p:nvPr/>
        </p:nvSpPr>
        <p:spPr bwMode="auto">
          <a:xfrm>
            <a:off x="641350" y="4824413"/>
            <a:ext cx="609600" cy="52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grpSp>
        <p:nvGrpSpPr>
          <p:cNvPr id="30" name="Group 28">
            <a:extLst>
              <a:ext uri="{FF2B5EF4-FFF2-40B4-BE49-F238E27FC236}">
                <a16:creationId xmlns:a16="http://schemas.microsoft.com/office/drawing/2014/main" id="{592D8258-2851-476E-8C46-23CC90B48A98}"/>
              </a:ext>
            </a:extLst>
          </p:cNvPr>
          <p:cNvGrpSpPr>
            <a:grpSpLocks/>
          </p:cNvGrpSpPr>
          <p:nvPr/>
        </p:nvGrpSpPr>
        <p:grpSpPr bwMode="auto">
          <a:xfrm>
            <a:off x="1819275" y="2695575"/>
            <a:ext cx="4270375" cy="2592388"/>
            <a:chOff x="816" y="1872"/>
            <a:chExt cx="2690" cy="1633"/>
          </a:xfrm>
        </p:grpSpPr>
        <p:sp>
          <p:nvSpPr>
            <p:cNvPr id="34845" name="Freeform 10">
              <a:extLst>
                <a:ext uri="{FF2B5EF4-FFF2-40B4-BE49-F238E27FC236}">
                  <a16:creationId xmlns:a16="http://schemas.microsoft.com/office/drawing/2014/main" id="{CA54E833-EF9F-42B7-AE2C-A037EC25C4A4}"/>
                </a:ext>
              </a:extLst>
            </p:cNvPr>
            <p:cNvSpPr>
              <a:spLocks/>
            </p:cNvSpPr>
            <p:nvPr/>
          </p:nvSpPr>
          <p:spPr bwMode="auto">
            <a:xfrm>
              <a:off x="816" y="1872"/>
              <a:ext cx="2064" cy="1536"/>
            </a:xfrm>
            <a:custGeom>
              <a:avLst/>
              <a:gdLst>
                <a:gd name="T0" fmla="*/ 0 w 1632"/>
                <a:gd name="T1" fmla="*/ 0 h 1776"/>
                <a:gd name="T2" fmla="*/ 20825 w 1632"/>
                <a:gd name="T3" fmla="*/ 110 h 1776"/>
                <a:gd name="T4" fmla="*/ 88424 w 1632"/>
                <a:gd name="T5" fmla="*/ 151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4846" name="Text Box 11">
              <a:extLst>
                <a:ext uri="{FF2B5EF4-FFF2-40B4-BE49-F238E27FC236}">
                  <a16:creationId xmlns:a16="http://schemas.microsoft.com/office/drawing/2014/main" id="{8348F906-ECBF-4D92-A477-EF65AC7E90DB}"/>
                </a:ext>
              </a:extLst>
            </p:cNvPr>
            <p:cNvSpPr txBox="1">
              <a:spLocks noChangeArrowheads="1"/>
            </p:cNvSpPr>
            <p:nvPr/>
          </p:nvSpPr>
          <p:spPr bwMode="auto">
            <a:xfrm>
              <a:off x="2834" y="3178"/>
              <a:ext cx="672" cy="327"/>
            </a:xfrm>
            <a:prstGeom prst="rect">
              <a:avLst/>
            </a:prstGeom>
            <a:noFill/>
            <a:ln w="635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dirty="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dirty="0">
                  <a:ln>
                    <a:noFill/>
                  </a:ln>
                  <a:solidFill>
                    <a:srgbClr val="800000"/>
                  </a:solidFill>
                  <a:effectLst/>
                  <a:uLnTx/>
                  <a:uFillTx/>
                  <a:latin typeface="Times New Roman" panose="02020603050405020304" pitchFamily="18" charset="0"/>
                  <a:ea typeface="+mn-ea"/>
                  <a:cs typeface="+mn-cs"/>
                </a:rPr>
                <a:t>2</a:t>
              </a:r>
            </a:p>
          </p:txBody>
        </p:sp>
      </p:grpSp>
      <p:cxnSp>
        <p:nvCxnSpPr>
          <p:cNvPr id="3" name="Přímá spojnice se šipkou 2">
            <a:extLst>
              <a:ext uri="{FF2B5EF4-FFF2-40B4-BE49-F238E27FC236}">
                <a16:creationId xmlns:a16="http://schemas.microsoft.com/office/drawing/2014/main" id="{E89F4036-C971-45F4-9CB0-490BDBF28BD9}"/>
              </a:ext>
            </a:extLst>
          </p:cNvPr>
          <p:cNvCxnSpPr/>
          <p:nvPr/>
        </p:nvCxnSpPr>
        <p:spPr>
          <a:xfrm flipV="1">
            <a:off x="1644650" y="3709988"/>
            <a:ext cx="269875" cy="10636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a:extLst>
              <a:ext uri="{FF2B5EF4-FFF2-40B4-BE49-F238E27FC236}">
                <a16:creationId xmlns:a16="http://schemas.microsoft.com/office/drawing/2014/main" id="{ED88DCC1-9BC7-4F00-BE1B-482B863066BF}"/>
              </a:ext>
            </a:extLst>
          </p:cNvPr>
          <p:cNvCxnSpPr/>
          <p:nvPr/>
        </p:nvCxnSpPr>
        <p:spPr>
          <a:xfrm flipV="1">
            <a:off x="1914525" y="4273550"/>
            <a:ext cx="271463" cy="10636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6" name="Přímá spojnice se šipkou 35">
            <a:extLst>
              <a:ext uri="{FF2B5EF4-FFF2-40B4-BE49-F238E27FC236}">
                <a16:creationId xmlns:a16="http://schemas.microsoft.com/office/drawing/2014/main" id="{C88FE74D-923E-4322-BD2D-2AC2E155C4D8}"/>
              </a:ext>
            </a:extLst>
          </p:cNvPr>
          <p:cNvCxnSpPr/>
          <p:nvPr/>
        </p:nvCxnSpPr>
        <p:spPr>
          <a:xfrm flipV="1">
            <a:off x="4343400" y="5172075"/>
            <a:ext cx="271463" cy="10795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7" name="Text Box 21">
            <a:extLst>
              <a:ext uri="{FF2B5EF4-FFF2-40B4-BE49-F238E27FC236}">
                <a16:creationId xmlns:a16="http://schemas.microsoft.com/office/drawing/2014/main" id="{242FEB24-58B0-404D-B7F2-9897FBAAB081}"/>
              </a:ext>
            </a:extLst>
          </p:cNvPr>
          <p:cNvSpPr txBox="1">
            <a:spLocks noChangeArrowheads="1"/>
          </p:cNvSpPr>
          <p:nvPr/>
        </p:nvSpPr>
        <p:spPr bwMode="auto">
          <a:xfrm>
            <a:off x="2840038" y="412115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sp>
        <p:nvSpPr>
          <p:cNvPr id="38" name="Line 24">
            <a:extLst>
              <a:ext uri="{FF2B5EF4-FFF2-40B4-BE49-F238E27FC236}">
                <a16:creationId xmlns:a16="http://schemas.microsoft.com/office/drawing/2014/main" id="{375928A9-271A-439F-9C07-D605D8C38168}"/>
              </a:ext>
            </a:extLst>
          </p:cNvPr>
          <p:cNvSpPr>
            <a:spLocks noChangeShapeType="1"/>
          </p:cNvSpPr>
          <p:nvPr/>
        </p:nvSpPr>
        <p:spPr bwMode="auto">
          <a:xfrm>
            <a:off x="1165225" y="4760913"/>
            <a:ext cx="1976438" cy="20637"/>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9" name="Line 24">
            <a:extLst>
              <a:ext uri="{FF2B5EF4-FFF2-40B4-BE49-F238E27FC236}">
                <a16:creationId xmlns:a16="http://schemas.microsoft.com/office/drawing/2014/main" id="{0794010F-A5E8-4506-9978-17E3B5501766}"/>
              </a:ext>
            </a:extLst>
          </p:cNvPr>
          <p:cNvSpPr>
            <a:spLocks noChangeShapeType="1"/>
          </p:cNvSpPr>
          <p:nvPr/>
        </p:nvSpPr>
        <p:spPr bwMode="auto">
          <a:xfrm flipH="1">
            <a:off x="3197225" y="4845050"/>
            <a:ext cx="6350" cy="1304925"/>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0" name="Text Box 4">
            <a:extLst>
              <a:ext uri="{FF2B5EF4-FFF2-40B4-BE49-F238E27FC236}">
                <a16:creationId xmlns:a16="http://schemas.microsoft.com/office/drawing/2014/main" id="{69B7AF4A-92C9-480F-8E99-65148F944992}"/>
              </a:ext>
            </a:extLst>
          </p:cNvPr>
          <p:cNvSpPr txBox="1">
            <a:spLocks noChangeArrowheads="1"/>
          </p:cNvSpPr>
          <p:nvPr/>
        </p:nvSpPr>
        <p:spPr bwMode="auto">
          <a:xfrm>
            <a:off x="620713" y="4227513"/>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cxnSp>
        <p:nvCxnSpPr>
          <p:cNvPr id="41" name="Přímá spojnice se šipkou 40">
            <a:extLst>
              <a:ext uri="{FF2B5EF4-FFF2-40B4-BE49-F238E27FC236}">
                <a16:creationId xmlns:a16="http://schemas.microsoft.com/office/drawing/2014/main" id="{B83FDC9C-9FF7-4EE8-B3EF-65799A99CC8C}"/>
              </a:ext>
            </a:extLst>
          </p:cNvPr>
          <p:cNvCxnSpPr/>
          <p:nvPr/>
        </p:nvCxnSpPr>
        <p:spPr>
          <a:xfrm flipV="1">
            <a:off x="542925" y="4379913"/>
            <a:ext cx="7938" cy="7239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3" name="Text Box 25">
            <a:extLst>
              <a:ext uri="{FF2B5EF4-FFF2-40B4-BE49-F238E27FC236}">
                <a16:creationId xmlns:a16="http://schemas.microsoft.com/office/drawing/2014/main" id="{DFDAF787-BBC9-4CC3-91EA-028D1904C923}"/>
              </a:ext>
            </a:extLst>
          </p:cNvPr>
          <p:cNvSpPr txBox="1">
            <a:spLocks noChangeArrowheads="1"/>
          </p:cNvSpPr>
          <p:nvPr/>
        </p:nvSpPr>
        <p:spPr bwMode="auto">
          <a:xfrm rot="10800000" flipH="1" flipV="1">
            <a:off x="2994025" y="6172964"/>
            <a:ext cx="28290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Y</a:t>
            </a:r>
            <a:r>
              <a:rPr kumimoji="0" lang="cs-CZ" altLang="cs-CZ" sz="2000" b="1"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mn-cs"/>
              </a:rPr>
              <a:t>2</a:t>
            </a:r>
          </a:p>
        </p:txBody>
      </p:sp>
      <p:cxnSp>
        <p:nvCxnSpPr>
          <p:cNvPr id="44" name="Přímá spojnice se šipkou 43">
            <a:extLst>
              <a:ext uri="{FF2B5EF4-FFF2-40B4-BE49-F238E27FC236}">
                <a16:creationId xmlns:a16="http://schemas.microsoft.com/office/drawing/2014/main" id="{5AAC5AD4-4937-4BF3-808B-5BC54CA45517}"/>
              </a:ext>
            </a:extLst>
          </p:cNvPr>
          <p:cNvCxnSpPr/>
          <p:nvPr/>
        </p:nvCxnSpPr>
        <p:spPr>
          <a:xfrm flipV="1">
            <a:off x="2497138" y="6626225"/>
            <a:ext cx="873125" cy="158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5" name="TextovéPole 44">
            <a:extLst>
              <a:ext uri="{FF2B5EF4-FFF2-40B4-BE49-F238E27FC236}">
                <a16:creationId xmlns:a16="http://schemas.microsoft.com/office/drawing/2014/main" id="{ED2975B8-78FA-4F2C-B6BA-5190935A5182}"/>
              </a:ext>
            </a:extLst>
          </p:cNvPr>
          <p:cNvSpPr txBox="1"/>
          <p:nvPr/>
        </p:nvSpPr>
        <p:spPr>
          <a:xfrm>
            <a:off x="1435893" y="685702"/>
            <a:ext cx="7086599" cy="1815882"/>
          </a:xfrm>
          <a:prstGeom prst="rect">
            <a:avLst/>
          </a:prstGeom>
          <a:noFill/>
        </p:spPr>
        <p:txBody>
          <a:bodyPr wrap="square">
            <a:spAutoFit/>
          </a:bodyPr>
          <a:lstStyle/>
          <a:p>
            <a:pPr algn="ctr" fontAlgn="base">
              <a:spcBef>
                <a:spcPct val="50000"/>
              </a:spcBef>
              <a:spcAft>
                <a:spcPct val="0"/>
              </a:spcAft>
              <a:buClrTx/>
              <a:defRPr/>
            </a:pP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Model AS-AD – </a:t>
            </a:r>
            <a:r>
              <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POZITIVNÍ POPTÁVKOVÝ ŠOK: </a:t>
            </a: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např. </a:t>
            </a:r>
            <a:r>
              <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zvýšení C, G</a:t>
            </a:r>
          </a:p>
          <a:p>
            <a:pPr marL="0" marR="0" lvl="0" indent="0" algn="ctr" defTabSz="914400" rtl="0" eaLnBrk="1" fontAlgn="base" latinLnBrk="0" hangingPunct="1">
              <a:lnSpc>
                <a:spcPct val="100000"/>
              </a:lnSpc>
              <a:spcBef>
                <a:spcPct val="50000"/>
              </a:spcBef>
              <a:spcAft>
                <a:spcPct val="0"/>
              </a:spcAft>
              <a:buClrTx/>
              <a:buSzTx/>
              <a:buFontTx/>
              <a:buNone/>
              <a:tabLst/>
              <a:defRPr/>
            </a:pPr>
            <a:endPar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46" name="Google Shape;99;p14">
            <a:extLst>
              <a:ext uri="{FF2B5EF4-FFF2-40B4-BE49-F238E27FC236}">
                <a16:creationId xmlns:a16="http://schemas.microsoft.com/office/drawing/2014/main" id="{75B9DF7D-435A-4EA9-9042-03F85DBF725A}"/>
              </a:ext>
            </a:extLst>
          </p:cNvPr>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12/38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548061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9724"/>
                                        </p:tgtEl>
                                        <p:attrNameLst>
                                          <p:attrName>style.visibility</p:attrName>
                                        </p:attrNameLst>
                                      </p:cBhvr>
                                      <p:to>
                                        <p:strVal val="visible"/>
                                      </p:to>
                                    </p:set>
                                    <p:animEffect transition="in" filter="wipe(up)">
                                      <p:cBhvr>
                                        <p:cTn id="7" dur="500"/>
                                        <p:tgtEl>
                                          <p:spTgt spid="297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9725"/>
                                        </p:tgtEl>
                                        <p:attrNameLst>
                                          <p:attrName>style.visibility</p:attrName>
                                        </p:attrNameLst>
                                      </p:cBhvr>
                                      <p:to>
                                        <p:strVal val="visible"/>
                                      </p:to>
                                    </p:set>
                                    <p:animEffect transition="in" filter="wipe(down)">
                                      <p:cBhvr>
                                        <p:cTn id="12" dur="500"/>
                                        <p:tgtEl>
                                          <p:spTgt spid="297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9717"/>
                                        </p:tgtEl>
                                        <p:attrNameLst>
                                          <p:attrName>style.visibility</p:attrName>
                                        </p:attrNameLst>
                                      </p:cBhvr>
                                      <p:to>
                                        <p:strVal val="visible"/>
                                      </p:to>
                                    </p:set>
                                    <p:set>
                                      <p:cBhvr>
                                        <p:cTn id="17" dur="455" fill="hold">
                                          <p:stCondLst>
                                            <p:cond delay="0"/>
                                          </p:stCondLst>
                                        </p:cTn>
                                        <p:tgtEl>
                                          <p:spTgt spid="29717"/>
                                        </p:tgtEl>
                                        <p:attrNameLst>
                                          <p:attrName>style.rotation</p:attrName>
                                        </p:attrNameLst>
                                      </p:cBhvr>
                                      <p:to>
                                        <p:strVal val="-45.0"/>
                                      </p:to>
                                    </p:set>
                                    <p:anim calcmode="lin" valueType="num">
                                      <p:cBhvr>
                                        <p:cTn id="18" dur="455" fill="hold">
                                          <p:stCondLst>
                                            <p:cond delay="455"/>
                                          </p:stCondLst>
                                        </p:cTn>
                                        <p:tgtEl>
                                          <p:spTgt spid="29717"/>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9717"/>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9717"/>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9717"/>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2" fill="hold"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wipe(right)">
                                      <p:cBhvr>
                                        <p:cTn id="26" dur="500"/>
                                        <p:tgtEl>
                                          <p:spTgt spid="2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1" presetClass="entr" presetSubtype="0" fill="hold" nodeType="clickEffect">
                                  <p:stCondLst>
                                    <p:cond delay="0"/>
                                  </p:stCondLst>
                                  <p:iterate type="lt">
                                    <p:tmPct val="5000"/>
                                  </p:iterate>
                                  <p:childTnLst>
                                    <p:set>
                                      <p:cBhvr>
                                        <p:cTn id="30" dur="1" fill="hold">
                                          <p:stCondLst>
                                            <p:cond delay="0"/>
                                          </p:stCondLst>
                                        </p:cTn>
                                        <p:tgtEl>
                                          <p:spTgt spid="29720"/>
                                        </p:tgtEl>
                                        <p:attrNameLst>
                                          <p:attrName>style.visibility</p:attrName>
                                        </p:attrNameLst>
                                      </p:cBhvr>
                                      <p:to>
                                        <p:strVal val="visible"/>
                                      </p:to>
                                    </p:set>
                                    <p:anim calcmode="lin" valueType="num">
                                      <p:cBhvr>
                                        <p:cTn id="31" dur="1000" fill="hold"/>
                                        <p:tgtEl>
                                          <p:spTgt spid="29720"/>
                                        </p:tgtEl>
                                        <p:attrNameLst>
                                          <p:attrName>ppt_w</p:attrName>
                                        </p:attrNameLst>
                                      </p:cBhvr>
                                      <p:tavLst>
                                        <p:tav tm="0">
                                          <p:val>
                                            <p:fltVal val="0"/>
                                          </p:val>
                                        </p:tav>
                                        <p:tav tm="100000">
                                          <p:val>
                                            <p:strVal val="#ppt_w"/>
                                          </p:val>
                                        </p:tav>
                                      </p:tavLst>
                                    </p:anim>
                                    <p:anim calcmode="lin" valueType="num">
                                      <p:cBhvr>
                                        <p:cTn id="32" dur="1000" fill="hold"/>
                                        <p:tgtEl>
                                          <p:spTgt spid="29720"/>
                                        </p:tgtEl>
                                        <p:attrNameLst>
                                          <p:attrName>ppt_h</p:attrName>
                                        </p:attrNameLst>
                                      </p:cBhvr>
                                      <p:tavLst>
                                        <p:tav tm="0">
                                          <p:val>
                                            <p:fltVal val="0"/>
                                          </p:val>
                                        </p:tav>
                                        <p:tav tm="100000">
                                          <p:val>
                                            <p:strVal val="#ppt_h"/>
                                          </p:val>
                                        </p:tav>
                                      </p:tavLst>
                                    </p:anim>
                                    <p:anim calcmode="lin" valueType="num">
                                      <p:cBhvr>
                                        <p:cTn id="33" dur="1000" fill="hold"/>
                                        <p:tgtEl>
                                          <p:spTgt spid="29720"/>
                                        </p:tgtEl>
                                        <p:attrNameLst>
                                          <p:attrName>style.rotation</p:attrName>
                                        </p:attrNameLst>
                                      </p:cBhvr>
                                      <p:tavLst>
                                        <p:tav tm="0">
                                          <p:val>
                                            <p:fltVal val="90"/>
                                          </p:val>
                                        </p:tav>
                                        <p:tav tm="100000">
                                          <p:val>
                                            <p:fltVal val="0"/>
                                          </p:val>
                                        </p:tav>
                                      </p:tavLst>
                                    </p:anim>
                                    <p:animEffect transition="in" filter="fade">
                                      <p:cBhvr>
                                        <p:cTn id="34" dur="1000"/>
                                        <p:tgtEl>
                                          <p:spTgt spid="2972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1000"/>
                                        <p:tgtEl>
                                          <p:spTgt spid="29"/>
                                        </p:tgtEl>
                                      </p:cBhvr>
                                    </p:animEffect>
                                    <p:anim calcmode="lin" valueType="num">
                                      <p:cBhvr>
                                        <p:cTn id="40" dur="1000" fill="hold"/>
                                        <p:tgtEl>
                                          <p:spTgt spid="29"/>
                                        </p:tgtEl>
                                        <p:attrNameLst>
                                          <p:attrName>ppt_x</p:attrName>
                                        </p:attrNameLst>
                                      </p:cBhvr>
                                      <p:tavLst>
                                        <p:tav tm="0">
                                          <p:val>
                                            <p:strVal val="#ppt_x"/>
                                          </p:val>
                                        </p:tav>
                                        <p:tav tm="100000">
                                          <p:val>
                                            <p:strVal val="#ppt_x"/>
                                          </p:val>
                                        </p:tav>
                                      </p:tavLst>
                                    </p:anim>
                                    <p:anim calcmode="lin" valueType="num">
                                      <p:cBhvr>
                                        <p:cTn id="41"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38" presetClass="entr" presetSubtype="0" accel="50000" fill="hold" grpId="0" nodeType="clickEffect">
                                  <p:stCondLst>
                                    <p:cond delay="0"/>
                                  </p:stCondLst>
                                  <p:iterate type="lt">
                                    <p:tmPct val="50000"/>
                                  </p:iterate>
                                  <p:childTnLst>
                                    <p:set>
                                      <p:cBhvr>
                                        <p:cTn id="45" dur="1" fill="hold">
                                          <p:stCondLst>
                                            <p:cond delay="0"/>
                                          </p:stCondLst>
                                        </p:cTn>
                                        <p:tgtEl>
                                          <p:spTgt spid="29721"/>
                                        </p:tgtEl>
                                        <p:attrNameLst>
                                          <p:attrName>style.visibility</p:attrName>
                                        </p:attrNameLst>
                                      </p:cBhvr>
                                      <p:to>
                                        <p:strVal val="visible"/>
                                      </p:to>
                                    </p:set>
                                    <p:set>
                                      <p:cBhvr>
                                        <p:cTn id="46" dur="455" fill="hold">
                                          <p:stCondLst>
                                            <p:cond delay="0"/>
                                          </p:stCondLst>
                                        </p:cTn>
                                        <p:tgtEl>
                                          <p:spTgt spid="29721"/>
                                        </p:tgtEl>
                                        <p:attrNameLst>
                                          <p:attrName>style.rotation</p:attrName>
                                        </p:attrNameLst>
                                      </p:cBhvr>
                                      <p:to>
                                        <p:strVal val="-45.0"/>
                                      </p:to>
                                    </p:set>
                                    <p:anim calcmode="lin" valueType="num">
                                      <p:cBhvr>
                                        <p:cTn id="47" dur="455" fill="hold">
                                          <p:stCondLst>
                                            <p:cond delay="455"/>
                                          </p:stCondLst>
                                        </p:cTn>
                                        <p:tgtEl>
                                          <p:spTgt spid="29721"/>
                                        </p:tgtEl>
                                        <p:attrNameLst>
                                          <p:attrName>style.rotation</p:attrName>
                                        </p:attrNameLst>
                                      </p:cBhvr>
                                      <p:tavLst>
                                        <p:tav tm="0">
                                          <p:val>
                                            <p:fltVal val="-45"/>
                                          </p:val>
                                        </p:tav>
                                        <p:tav tm="69900">
                                          <p:val>
                                            <p:fltVal val="45"/>
                                          </p:val>
                                        </p:tav>
                                        <p:tav tm="100000">
                                          <p:val>
                                            <p:fltVal val="0"/>
                                          </p:val>
                                        </p:tav>
                                      </p:tavLst>
                                    </p:anim>
                                    <p:anim calcmode="lin" valueType="num">
                                      <p:cBhvr>
                                        <p:cTn id="48" dur="455" fill="hold">
                                          <p:stCondLst>
                                            <p:cond delay="0"/>
                                          </p:stCondLst>
                                        </p:cTn>
                                        <p:tgtEl>
                                          <p:spTgt spid="29721"/>
                                        </p:tgtEl>
                                        <p:attrNameLst>
                                          <p:attrName>ppt_y</p:attrName>
                                        </p:attrNameLst>
                                      </p:cBhvr>
                                      <p:tavLst>
                                        <p:tav tm="0">
                                          <p:val>
                                            <p:strVal val="#ppt_y-1"/>
                                          </p:val>
                                        </p:tav>
                                        <p:tav tm="100000">
                                          <p:val>
                                            <p:strVal val="#ppt_y-(0.354*#ppt_w-0.172*#ppt_h)"/>
                                          </p:val>
                                        </p:tav>
                                      </p:tavLst>
                                    </p:anim>
                                    <p:anim calcmode="lin" valueType="num">
                                      <p:cBhvr>
                                        <p:cTn id="49" dur="156" decel="50000" autoRev="1" fill="hold">
                                          <p:stCondLst>
                                            <p:cond delay="455"/>
                                          </p:stCondLst>
                                        </p:cTn>
                                        <p:tgtEl>
                                          <p:spTgt spid="29721"/>
                                        </p:tgtEl>
                                        <p:attrNameLst>
                                          <p:attrName>ppt_y</p:attrName>
                                        </p:attrNameLst>
                                      </p:cBhvr>
                                      <p:tavLst>
                                        <p:tav tm="0">
                                          <p:val>
                                            <p:strVal val="#ppt_y-(0.354*#ppt_w-0.172*#ppt_h)"/>
                                          </p:val>
                                        </p:tav>
                                        <p:tav tm="100000">
                                          <p:val>
                                            <p:strVal val="#ppt_y-(0.354*#ppt_w-0.172*#ppt_h)-#ppt_h/2"/>
                                          </p:val>
                                        </p:tav>
                                      </p:tavLst>
                                    </p:anim>
                                    <p:anim calcmode="lin" valueType="num">
                                      <p:cBhvr>
                                        <p:cTn id="50" dur="136" fill="hold">
                                          <p:stCondLst>
                                            <p:cond delay="864"/>
                                          </p:stCondLst>
                                        </p:cTn>
                                        <p:tgtEl>
                                          <p:spTgt spid="29721"/>
                                        </p:tgtEl>
                                        <p:attrNameLst>
                                          <p:attrName>ppt_y</p:attrName>
                                        </p:attrNameLst>
                                      </p:cBhvr>
                                      <p:tavLst>
                                        <p:tav tm="0">
                                          <p:val>
                                            <p:strVal val="#ppt_y-(0.354*#ppt_w-0.172*#ppt_h)"/>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4" fill="hold" nodeType="clickEffect">
                                  <p:stCondLst>
                                    <p:cond delay="0"/>
                                  </p:stCondLst>
                                  <p:childTnLst>
                                    <p:set>
                                      <p:cBhvr>
                                        <p:cTn id="54" dur="1" fill="hold">
                                          <p:stCondLst>
                                            <p:cond delay="0"/>
                                          </p:stCondLst>
                                        </p:cTn>
                                        <p:tgtEl>
                                          <p:spTgt spid="29726"/>
                                        </p:tgtEl>
                                        <p:attrNameLst>
                                          <p:attrName>style.visibility</p:attrName>
                                        </p:attrNameLst>
                                      </p:cBhvr>
                                      <p:to>
                                        <p:strVal val="visible"/>
                                      </p:to>
                                    </p:set>
                                    <p:animEffect transition="in" filter="wipe(down)">
                                      <p:cBhvr>
                                        <p:cTn id="55" dur="500"/>
                                        <p:tgtEl>
                                          <p:spTgt spid="29726"/>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8" presetClass="entr" presetSubtype="0" accel="50000" fill="hold" grpId="0" nodeType="clickEffect">
                                  <p:stCondLst>
                                    <p:cond delay="0"/>
                                  </p:stCondLst>
                                  <p:iterate type="lt">
                                    <p:tmPct val="50000"/>
                                  </p:iterate>
                                  <p:childTnLst>
                                    <p:set>
                                      <p:cBhvr>
                                        <p:cTn id="59" dur="1" fill="hold">
                                          <p:stCondLst>
                                            <p:cond delay="0"/>
                                          </p:stCondLst>
                                        </p:cTn>
                                        <p:tgtEl>
                                          <p:spTgt spid="29713"/>
                                        </p:tgtEl>
                                        <p:attrNameLst>
                                          <p:attrName>style.visibility</p:attrName>
                                        </p:attrNameLst>
                                      </p:cBhvr>
                                      <p:to>
                                        <p:strVal val="visible"/>
                                      </p:to>
                                    </p:set>
                                    <p:set>
                                      <p:cBhvr>
                                        <p:cTn id="60" dur="455" fill="hold">
                                          <p:stCondLst>
                                            <p:cond delay="0"/>
                                          </p:stCondLst>
                                        </p:cTn>
                                        <p:tgtEl>
                                          <p:spTgt spid="29713"/>
                                        </p:tgtEl>
                                        <p:attrNameLst>
                                          <p:attrName>style.rotation</p:attrName>
                                        </p:attrNameLst>
                                      </p:cBhvr>
                                      <p:to>
                                        <p:strVal val="-45.0"/>
                                      </p:to>
                                    </p:set>
                                    <p:anim calcmode="lin" valueType="num">
                                      <p:cBhvr>
                                        <p:cTn id="61" dur="455" fill="hold">
                                          <p:stCondLst>
                                            <p:cond delay="455"/>
                                          </p:stCondLst>
                                        </p:cTn>
                                        <p:tgtEl>
                                          <p:spTgt spid="29713"/>
                                        </p:tgtEl>
                                        <p:attrNameLst>
                                          <p:attrName>style.rotation</p:attrName>
                                        </p:attrNameLst>
                                      </p:cBhvr>
                                      <p:tavLst>
                                        <p:tav tm="0">
                                          <p:val>
                                            <p:fltVal val="-45"/>
                                          </p:val>
                                        </p:tav>
                                        <p:tav tm="69900">
                                          <p:val>
                                            <p:fltVal val="45"/>
                                          </p:val>
                                        </p:tav>
                                        <p:tav tm="100000">
                                          <p:val>
                                            <p:fltVal val="0"/>
                                          </p:val>
                                        </p:tav>
                                      </p:tavLst>
                                    </p:anim>
                                    <p:anim calcmode="lin" valueType="num">
                                      <p:cBhvr>
                                        <p:cTn id="62" dur="455" fill="hold">
                                          <p:stCondLst>
                                            <p:cond delay="0"/>
                                          </p:stCondLst>
                                        </p:cTn>
                                        <p:tgtEl>
                                          <p:spTgt spid="29713"/>
                                        </p:tgtEl>
                                        <p:attrNameLst>
                                          <p:attrName>ppt_y</p:attrName>
                                        </p:attrNameLst>
                                      </p:cBhvr>
                                      <p:tavLst>
                                        <p:tav tm="0">
                                          <p:val>
                                            <p:strVal val="#ppt_y-1"/>
                                          </p:val>
                                        </p:tav>
                                        <p:tav tm="100000">
                                          <p:val>
                                            <p:strVal val="#ppt_y-(0.354*#ppt_w-0.172*#ppt_h)"/>
                                          </p:val>
                                        </p:tav>
                                      </p:tavLst>
                                    </p:anim>
                                    <p:anim calcmode="lin" valueType="num">
                                      <p:cBhvr>
                                        <p:cTn id="63" dur="156" decel="50000" autoRev="1" fill="hold">
                                          <p:stCondLst>
                                            <p:cond delay="455"/>
                                          </p:stCondLst>
                                        </p:cTn>
                                        <p:tgtEl>
                                          <p:spTgt spid="29713"/>
                                        </p:tgtEl>
                                        <p:attrNameLst>
                                          <p:attrName>ppt_y</p:attrName>
                                        </p:attrNameLst>
                                      </p:cBhvr>
                                      <p:tavLst>
                                        <p:tav tm="0">
                                          <p:val>
                                            <p:strVal val="#ppt_y-(0.354*#ppt_w-0.172*#ppt_h)"/>
                                          </p:val>
                                        </p:tav>
                                        <p:tav tm="100000">
                                          <p:val>
                                            <p:strVal val="#ppt_y-(0.354*#ppt_w-0.172*#ppt_h)-#ppt_h/2"/>
                                          </p:val>
                                        </p:tav>
                                      </p:tavLst>
                                    </p:anim>
                                    <p:anim calcmode="lin" valueType="num">
                                      <p:cBhvr>
                                        <p:cTn id="64" dur="136" fill="hold">
                                          <p:stCondLst>
                                            <p:cond delay="864"/>
                                          </p:stCondLst>
                                        </p:cTn>
                                        <p:tgtEl>
                                          <p:spTgt spid="29713"/>
                                        </p:tgtEl>
                                        <p:attrNameLst>
                                          <p:attrName>ppt_y</p:attrName>
                                        </p:attrNameLst>
                                      </p:cBhvr>
                                      <p:tavLst>
                                        <p:tav tm="0">
                                          <p:val>
                                            <p:strVal val="#ppt_y-(0.354*#ppt_w-0.172*#ppt_h)"/>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38" presetClass="entr" presetSubtype="0" accel="50000" fill="hold" grpId="0" nodeType="clickEffect">
                                  <p:stCondLst>
                                    <p:cond delay="0"/>
                                  </p:stCondLst>
                                  <p:iterate type="lt">
                                    <p:tmPct val="50000"/>
                                  </p:iterate>
                                  <p:childTnLst>
                                    <p:set>
                                      <p:cBhvr>
                                        <p:cTn id="68" dur="1" fill="hold">
                                          <p:stCondLst>
                                            <p:cond delay="0"/>
                                          </p:stCondLst>
                                        </p:cTn>
                                        <p:tgtEl>
                                          <p:spTgt spid="29722"/>
                                        </p:tgtEl>
                                        <p:attrNameLst>
                                          <p:attrName>style.visibility</p:attrName>
                                        </p:attrNameLst>
                                      </p:cBhvr>
                                      <p:to>
                                        <p:strVal val="visible"/>
                                      </p:to>
                                    </p:set>
                                    <p:set>
                                      <p:cBhvr>
                                        <p:cTn id="69" dur="455" fill="hold">
                                          <p:stCondLst>
                                            <p:cond delay="0"/>
                                          </p:stCondLst>
                                        </p:cTn>
                                        <p:tgtEl>
                                          <p:spTgt spid="29722"/>
                                        </p:tgtEl>
                                        <p:attrNameLst>
                                          <p:attrName>style.rotation</p:attrName>
                                        </p:attrNameLst>
                                      </p:cBhvr>
                                      <p:to>
                                        <p:strVal val="-45.0"/>
                                      </p:to>
                                    </p:set>
                                    <p:anim calcmode="lin" valueType="num">
                                      <p:cBhvr>
                                        <p:cTn id="70" dur="455" fill="hold">
                                          <p:stCondLst>
                                            <p:cond delay="455"/>
                                          </p:stCondLst>
                                        </p:cTn>
                                        <p:tgtEl>
                                          <p:spTgt spid="29722"/>
                                        </p:tgtEl>
                                        <p:attrNameLst>
                                          <p:attrName>style.rotation</p:attrName>
                                        </p:attrNameLst>
                                      </p:cBhvr>
                                      <p:tavLst>
                                        <p:tav tm="0">
                                          <p:val>
                                            <p:fltVal val="-45"/>
                                          </p:val>
                                        </p:tav>
                                        <p:tav tm="69900">
                                          <p:val>
                                            <p:fltVal val="45"/>
                                          </p:val>
                                        </p:tav>
                                        <p:tav tm="100000">
                                          <p:val>
                                            <p:fltVal val="0"/>
                                          </p:val>
                                        </p:tav>
                                      </p:tavLst>
                                    </p:anim>
                                    <p:anim calcmode="lin" valueType="num">
                                      <p:cBhvr>
                                        <p:cTn id="71" dur="455" fill="hold">
                                          <p:stCondLst>
                                            <p:cond delay="0"/>
                                          </p:stCondLst>
                                        </p:cTn>
                                        <p:tgtEl>
                                          <p:spTgt spid="29722"/>
                                        </p:tgtEl>
                                        <p:attrNameLst>
                                          <p:attrName>ppt_y</p:attrName>
                                        </p:attrNameLst>
                                      </p:cBhvr>
                                      <p:tavLst>
                                        <p:tav tm="0">
                                          <p:val>
                                            <p:strVal val="#ppt_y-1"/>
                                          </p:val>
                                        </p:tav>
                                        <p:tav tm="100000">
                                          <p:val>
                                            <p:strVal val="#ppt_y-(0.354*#ppt_w-0.172*#ppt_h)"/>
                                          </p:val>
                                        </p:tav>
                                      </p:tavLst>
                                    </p:anim>
                                    <p:anim calcmode="lin" valueType="num">
                                      <p:cBhvr>
                                        <p:cTn id="72" dur="156" decel="50000" autoRev="1" fill="hold">
                                          <p:stCondLst>
                                            <p:cond delay="455"/>
                                          </p:stCondLst>
                                        </p:cTn>
                                        <p:tgtEl>
                                          <p:spTgt spid="29722"/>
                                        </p:tgtEl>
                                        <p:attrNameLst>
                                          <p:attrName>ppt_y</p:attrName>
                                        </p:attrNameLst>
                                      </p:cBhvr>
                                      <p:tavLst>
                                        <p:tav tm="0">
                                          <p:val>
                                            <p:strVal val="#ppt_y-(0.354*#ppt_w-0.172*#ppt_h)"/>
                                          </p:val>
                                        </p:tav>
                                        <p:tav tm="100000">
                                          <p:val>
                                            <p:strVal val="#ppt_y-(0.354*#ppt_w-0.172*#ppt_h)-#ppt_h/2"/>
                                          </p:val>
                                        </p:tav>
                                      </p:tavLst>
                                    </p:anim>
                                    <p:anim calcmode="lin" valueType="num">
                                      <p:cBhvr>
                                        <p:cTn id="73" dur="136" fill="hold">
                                          <p:stCondLst>
                                            <p:cond delay="864"/>
                                          </p:stCondLst>
                                        </p:cTn>
                                        <p:tgtEl>
                                          <p:spTgt spid="29722"/>
                                        </p:tgtEl>
                                        <p:attrNameLst>
                                          <p:attrName>ppt_y</p:attrName>
                                        </p:attrNameLst>
                                      </p:cBhvr>
                                      <p:tavLst>
                                        <p:tav tm="0">
                                          <p:val>
                                            <p:strVal val="#ppt_y-(0.354*#ppt_w-0.172*#ppt_h)"/>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15" presetClass="entr" presetSubtype="0" fill="hold" grpId="0" nodeType="clickEffect">
                                  <p:stCondLst>
                                    <p:cond delay="0"/>
                                  </p:stCondLst>
                                  <p:childTnLst>
                                    <p:set>
                                      <p:cBhvr>
                                        <p:cTn id="77" dur="1" fill="hold">
                                          <p:stCondLst>
                                            <p:cond delay="0"/>
                                          </p:stCondLst>
                                        </p:cTn>
                                        <p:tgtEl>
                                          <p:spTgt spid="29727"/>
                                        </p:tgtEl>
                                        <p:attrNameLst>
                                          <p:attrName>style.visibility</p:attrName>
                                        </p:attrNameLst>
                                      </p:cBhvr>
                                      <p:to>
                                        <p:strVal val="visible"/>
                                      </p:to>
                                    </p:set>
                                    <p:anim calcmode="lin" valueType="num">
                                      <p:cBhvr>
                                        <p:cTn id="78" dur="1000" fill="hold"/>
                                        <p:tgtEl>
                                          <p:spTgt spid="29727"/>
                                        </p:tgtEl>
                                        <p:attrNameLst>
                                          <p:attrName>ppt_w</p:attrName>
                                        </p:attrNameLst>
                                      </p:cBhvr>
                                      <p:tavLst>
                                        <p:tav tm="0">
                                          <p:val>
                                            <p:fltVal val="0"/>
                                          </p:val>
                                        </p:tav>
                                        <p:tav tm="100000">
                                          <p:val>
                                            <p:strVal val="#ppt_w"/>
                                          </p:val>
                                        </p:tav>
                                      </p:tavLst>
                                    </p:anim>
                                    <p:anim calcmode="lin" valueType="num">
                                      <p:cBhvr>
                                        <p:cTn id="79" dur="1000" fill="hold"/>
                                        <p:tgtEl>
                                          <p:spTgt spid="29727"/>
                                        </p:tgtEl>
                                        <p:attrNameLst>
                                          <p:attrName>ppt_h</p:attrName>
                                        </p:attrNameLst>
                                      </p:cBhvr>
                                      <p:tavLst>
                                        <p:tav tm="0">
                                          <p:val>
                                            <p:fltVal val="0"/>
                                          </p:val>
                                        </p:tav>
                                        <p:tav tm="100000">
                                          <p:val>
                                            <p:strVal val="#ppt_h"/>
                                          </p:val>
                                        </p:tav>
                                      </p:tavLst>
                                    </p:anim>
                                    <p:anim calcmode="lin" valueType="num">
                                      <p:cBhvr>
                                        <p:cTn id="80" dur="1000" fill="hold"/>
                                        <p:tgtEl>
                                          <p:spTgt spid="29727"/>
                                        </p:tgtEl>
                                        <p:attrNameLst>
                                          <p:attrName>ppt_x</p:attrName>
                                        </p:attrNameLst>
                                      </p:cBhvr>
                                      <p:tavLst>
                                        <p:tav tm="0" fmla="#ppt_x+(cos(-2*pi*(1-$))*-#ppt_x-sin(-2*pi*(1-$))*(1-#ppt_y))*(1-$)">
                                          <p:val>
                                            <p:fltVal val="0"/>
                                          </p:val>
                                        </p:tav>
                                        <p:tav tm="100000">
                                          <p:val>
                                            <p:fltVal val="1"/>
                                          </p:val>
                                        </p:tav>
                                      </p:tavLst>
                                    </p:anim>
                                    <p:anim calcmode="lin" valueType="num">
                                      <p:cBhvr>
                                        <p:cTn id="81" dur="1000" fill="hold"/>
                                        <p:tgtEl>
                                          <p:spTgt spid="2972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82" fill="hold" nodeType="clickPar">
                      <p:stCondLst>
                        <p:cond delay="indefinite"/>
                      </p:stCondLst>
                      <p:childTnLst>
                        <p:par>
                          <p:cTn id="83" fill="hold" nodeType="withGroup">
                            <p:stCondLst>
                              <p:cond delay="0"/>
                            </p:stCondLst>
                            <p:childTnLst>
                              <p:par>
                                <p:cTn id="84" presetID="26" presetClass="emph" presetSubtype="0" fill="hold" grpId="1" nodeType="clickEffect">
                                  <p:stCondLst>
                                    <p:cond delay="0"/>
                                  </p:stCondLst>
                                  <p:childTnLst>
                                    <p:animEffect transition="out" filter="fade">
                                      <p:cBhvr>
                                        <p:cTn id="85" dur="500" tmFilter="0, 0; .2, .5; .8, .5; 1, 0"/>
                                        <p:tgtEl>
                                          <p:spTgt spid="29727"/>
                                        </p:tgtEl>
                                      </p:cBhvr>
                                    </p:animEffect>
                                    <p:animScale>
                                      <p:cBhvr>
                                        <p:cTn id="86" dur="250" autoRev="1" fill="hold"/>
                                        <p:tgtEl>
                                          <p:spTgt spid="29727"/>
                                        </p:tgtEl>
                                      </p:cBhvr>
                                      <p:by x="105000" y="105000"/>
                                    </p:animScale>
                                  </p:childTnLst>
                                </p:cTn>
                              </p:par>
                            </p:childTnLst>
                          </p:cTn>
                        </p:par>
                      </p:childTnLst>
                    </p:cTn>
                  </p:par>
                  <p:par>
                    <p:cTn id="87" fill="hold" nodeType="clickPar">
                      <p:stCondLst>
                        <p:cond delay="indefinite"/>
                      </p:stCondLst>
                      <p:childTnLst>
                        <p:par>
                          <p:cTn id="88" fill="hold" nodeType="withGroup">
                            <p:stCondLst>
                              <p:cond delay="0"/>
                            </p:stCondLst>
                            <p:childTnLst>
                              <p:par>
                                <p:cTn id="89" presetID="15" presetClass="entr" presetSubtype="0" fill="hold" nodeType="clickEffect">
                                  <p:stCondLst>
                                    <p:cond delay="0"/>
                                  </p:stCondLst>
                                  <p:childTnLst>
                                    <p:set>
                                      <p:cBhvr>
                                        <p:cTn id="90" dur="1" fill="hold">
                                          <p:stCondLst>
                                            <p:cond delay="0"/>
                                          </p:stCondLst>
                                        </p:cTn>
                                        <p:tgtEl>
                                          <p:spTgt spid="29718"/>
                                        </p:tgtEl>
                                        <p:attrNameLst>
                                          <p:attrName>style.visibility</p:attrName>
                                        </p:attrNameLst>
                                      </p:cBhvr>
                                      <p:to>
                                        <p:strVal val="visible"/>
                                      </p:to>
                                    </p:set>
                                    <p:anim calcmode="lin" valueType="num">
                                      <p:cBhvr>
                                        <p:cTn id="91" dur="1000" fill="hold"/>
                                        <p:tgtEl>
                                          <p:spTgt spid="29718"/>
                                        </p:tgtEl>
                                        <p:attrNameLst>
                                          <p:attrName>ppt_w</p:attrName>
                                        </p:attrNameLst>
                                      </p:cBhvr>
                                      <p:tavLst>
                                        <p:tav tm="0">
                                          <p:val>
                                            <p:fltVal val="0"/>
                                          </p:val>
                                        </p:tav>
                                        <p:tav tm="100000">
                                          <p:val>
                                            <p:strVal val="#ppt_w"/>
                                          </p:val>
                                        </p:tav>
                                      </p:tavLst>
                                    </p:anim>
                                    <p:anim calcmode="lin" valueType="num">
                                      <p:cBhvr>
                                        <p:cTn id="92" dur="1000" fill="hold"/>
                                        <p:tgtEl>
                                          <p:spTgt spid="29718"/>
                                        </p:tgtEl>
                                        <p:attrNameLst>
                                          <p:attrName>ppt_h</p:attrName>
                                        </p:attrNameLst>
                                      </p:cBhvr>
                                      <p:tavLst>
                                        <p:tav tm="0">
                                          <p:val>
                                            <p:fltVal val="0"/>
                                          </p:val>
                                        </p:tav>
                                        <p:tav tm="100000">
                                          <p:val>
                                            <p:strVal val="#ppt_h"/>
                                          </p:val>
                                        </p:tav>
                                      </p:tavLst>
                                    </p:anim>
                                    <p:anim calcmode="lin" valueType="num">
                                      <p:cBhvr>
                                        <p:cTn id="93" dur="1000" fill="hold"/>
                                        <p:tgtEl>
                                          <p:spTgt spid="29718"/>
                                        </p:tgtEl>
                                        <p:attrNameLst>
                                          <p:attrName>ppt_x</p:attrName>
                                        </p:attrNameLst>
                                      </p:cBhvr>
                                      <p:tavLst>
                                        <p:tav tm="0" fmla="#ppt_x+(cos(-2*pi*(1-$))*-#ppt_x-sin(-2*pi*(1-$))*(1-#ppt_y))*(1-$)">
                                          <p:val>
                                            <p:fltVal val="0"/>
                                          </p:val>
                                        </p:tav>
                                        <p:tav tm="100000">
                                          <p:val>
                                            <p:fltVal val="1"/>
                                          </p:val>
                                        </p:tav>
                                      </p:tavLst>
                                    </p:anim>
                                    <p:anim calcmode="lin" valueType="num">
                                      <p:cBhvr>
                                        <p:cTn id="94" dur="1000" fill="hold"/>
                                        <p:tgtEl>
                                          <p:spTgt spid="2971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26" presetClass="emph" presetSubtype="0" fill="hold" nodeType="clickEffect">
                                  <p:stCondLst>
                                    <p:cond delay="0"/>
                                  </p:stCondLst>
                                  <p:childTnLst>
                                    <p:animEffect transition="out" filter="fade">
                                      <p:cBhvr>
                                        <p:cTn id="98" dur="500" tmFilter="0, 0; .2, .5; .8, .5; 1, 0"/>
                                        <p:tgtEl>
                                          <p:spTgt spid="29718"/>
                                        </p:tgtEl>
                                      </p:cBhvr>
                                    </p:animEffect>
                                    <p:animScale>
                                      <p:cBhvr>
                                        <p:cTn id="99" dur="250" autoRev="1" fill="hold"/>
                                        <p:tgtEl>
                                          <p:spTgt spid="29718"/>
                                        </p:tgtEl>
                                      </p:cBhvr>
                                      <p:by x="105000" y="105000"/>
                                    </p:animScale>
                                  </p:childTnLst>
                                </p:cTn>
                              </p:par>
                            </p:childTnLst>
                          </p:cTn>
                        </p:par>
                      </p:childTnLst>
                    </p:cTn>
                  </p:par>
                  <p:par>
                    <p:cTn id="100" fill="hold" nodeType="clickPar">
                      <p:stCondLst>
                        <p:cond delay="indefinite"/>
                      </p:stCondLst>
                      <p:childTnLst>
                        <p:par>
                          <p:cTn id="101" fill="hold" nodeType="withGroup">
                            <p:stCondLst>
                              <p:cond delay="0"/>
                            </p:stCondLst>
                            <p:childTnLst>
                              <p:par>
                                <p:cTn id="102" presetID="41" presetClass="entr" presetSubtype="0" fill="hold" grpId="0" nodeType="clickEffect">
                                  <p:stCondLst>
                                    <p:cond delay="0"/>
                                  </p:stCondLst>
                                  <p:iterate type="lt">
                                    <p:tmPct val="10000"/>
                                  </p:iterate>
                                  <p:childTnLst>
                                    <p:set>
                                      <p:cBhvr>
                                        <p:cTn id="103" dur="1" fill="hold">
                                          <p:stCondLst>
                                            <p:cond delay="0"/>
                                          </p:stCondLst>
                                        </p:cTn>
                                        <p:tgtEl>
                                          <p:spTgt spid="29716"/>
                                        </p:tgtEl>
                                        <p:attrNameLst>
                                          <p:attrName>style.visibility</p:attrName>
                                        </p:attrNameLst>
                                      </p:cBhvr>
                                      <p:to>
                                        <p:strVal val="visible"/>
                                      </p:to>
                                    </p:set>
                                    <p:anim calcmode="lin" valueType="num">
                                      <p:cBhvr>
                                        <p:cTn id="104" dur="500" fill="hold"/>
                                        <p:tgtEl>
                                          <p:spTgt spid="29716"/>
                                        </p:tgtEl>
                                        <p:attrNameLst>
                                          <p:attrName>ppt_x</p:attrName>
                                        </p:attrNameLst>
                                      </p:cBhvr>
                                      <p:tavLst>
                                        <p:tav tm="0">
                                          <p:val>
                                            <p:strVal val="#ppt_x"/>
                                          </p:val>
                                        </p:tav>
                                        <p:tav tm="50000">
                                          <p:val>
                                            <p:strVal val="#ppt_x+.1"/>
                                          </p:val>
                                        </p:tav>
                                        <p:tav tm="100000">
                                          <p:val>
                                            <p:strVal val="#ppt_x"/>
                                          </p:val>
                                        </p:tav>
                                      </p:tavLst>
                                    </p:anim>
                                    <p:anim calcmode="lin" valueType="num">
                                      <p:cBhvr>
                                        <p:cTn id="105" dur="500" fill="hold"/>
                                        <p:tgtEl>
                                          <p:spTgt spid="29716"/>
                                        </p:tgtEl>
                                        <p:attrNameLst>
                                          <p:attrName>ppt_y</p:attrName>
                                        </p:attrNameLst>
                                      </p:cBhvr>
                                      <p:tavLst>
                                        <p:tav tm="0">
                                          <p:val>
                                            <p:strVal val="#ppt_y"/>
                                          </p:val>
                                        </p:tav>
                                        <p:tav tm="100000">
                                          <p:val>
                                            <p:strVal val="#ppt_y"/>
                                          </p:val>
                                        </p:tav>
                                      </p:tavLst>
                                    </p:anim>
                                    <p:anim calcmode="lin" valueType="num">
                                      <p:cBhvr>
                                        <p:cTn id="106" dur="500" fill="hold"/>
                                        <p:tgtEl>
                                          <p:spTgt spid="29716"/>
                                        </p:tgtEl>
                                        <p:attrNameLst>
                                          <p:attrName>ppt_h</p:attrName>
                                        </p:attrNameLst>
                                      </p:cBhvr>
                                      <p:tavLst>
                                        <p:tav tm="0">
                                          <p:val>
                                            <p:strVal val="#ppt_h/10"/>
                                          </p:val>
                                        </p:tav>
                                        <p:tav tm="50000">
                                          <p:val>
                                            <p:strVal val="#ppt_h+.01"/>
                                          </p:val>
                                        </p:tav>
                                        <p:tav tm="100000">
                                          <p:val>
                                            <p:strVal val="#ppt_h"/>
                                          </p:val>
                                        </p:tav>
                                      </p:tavLst>
                                    </p:anim>
                                    <p:anim calcmode="lin" valueType="num">
                                      <p:cBhvr>
                                        <p:cTn id="107" dur="500" fill="hold"/>
                                        <p:tgtEl>
                                          <p:spTgt spid="29716"/>
                                        </p:tgtEl>
                                        <p:attrNameLst>
                                          <p:attrName>ppt_w</p:attrName>
                                        </p:attrNameLst>
                                      </p:cBhvr>
                                      <p:tavLst>
                                        <p:tav tm="0">
                                          <p:val>
                                            <p:strVal val="#ppt_w/10"/>
                                          </p:val>
                                        </p:tav>
                                        <p:tav tm="50000">
                                          <p:val>
                                            <p:strVal val="#ppt_w+.01"/>
                                          </p:val>
                                        </p:tav>
                                        <p:tav tm="100000">
                                          <p:val>
                                            <p:strVal val="#ppt_w"/>
                                          </p:val>
                                        </p:tav>
                                      </p:tavLst>
                                    </p:anim>
                                    <p:animEffect transition="in" filter="fade">
                                      <p:cBhvr>
                                        <p:cTn id="108" dur="500" tmFilter="0,0; .5, 1; 1, 1"/>
                                        <p:tgtEl>
                                          <p:spTgt spid="29716"/>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45" presetClass="exit" presetSubtype="0" fill="hold" nodeType="clickEffect">
                                  <p:stCondLst>
                                    <p:cond delay="0"/>
                                  </p:stCondLst>
                                  <p:childTnLst>
                                    <p:animEffect transition="out" filter="fade">
                                      <p:cBhvr>
                                        <p:cTn id="112" dur="2000"/>
                                        <p:tgtEl>
                                          <p:spTgt spid="29718"/>
                                        </p:tgtEl>
                                      </p:cBhvr>
                                    </p:animEffect>
                                    <p:anim calcmode="lin" valueType="num">
                                      <p:cBhvr>
                                        <p:cTn id="113" dur="2000"/>
                                        <p:tgtEl>
                                          <p:spTgt spid="2971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14" dur="2000"/>
                                        <p:tgtEl>
                                          <p:spTgt spid="29718"/>
                                        </p:tgtEl>
                                        <p:attrNameLst>
                                          <p:attrName>ppt_h</p:attrName>
                                        </p:attrNameLst>
                                      </p:cBhvr>
                                      <p:tavLst>
                                        <p:tav tm="0">
                                          <p:val>
                                            <p:strVal val="ppt_h"/>
                                          </p:val>
                                        </p:tav>
                                        <p:tav tm="100000">
                                          <p:val>
                                            <p:strVal val="ppt_h"/>
                                          </p:val>
                                        </p:tav>
                                      </p:tavLst>
                                    </p:anim>
                                    <p:set>
                                      <p:cBhvr>
                                        <p:cTn id="115" dur="1" fill="hold">
                                          <p:stCondLst>
                                            <p:cond delay="1999"/>
                                          </p:stCondLst>
                                        </p:cTn>
                                        <p:tgtEl>
                                          <p:spTgt spid="29718"/>
                                        </p:tgtEl>
                                        <p:attrNameLst>
                                          <p:attrName>style.visibility</p:attrName>
                                        </p:attrNameLst>
                                      </p:cBhvr>
                                      <p:to>
                                        <p:strVal val="hidden"/>
                                      </p:to>
                                    </p:set>
                                  </p:childTnLst>
                                </p:cTn>
                              </p:par>
                              <p:par>
                                <p:cTn id="116" presetID="45" presetClass="exit" presetSubtype="0" fill="hold" grpId="1" nodeType="withEffect">
                                  <p:stCondLst>
                                    <p:cond delay="0"/>
                                  </p:stCondLst>
                                  <p:iterate type="lt">
                                    <p:tmPct val="0"/>
                                  </p:iterate>
                                  <p:childTnLst>
                                    <p:animEffect transition="out" filter="fade">
                                      <p:cBhvr>
                                        <p:cTn id="117" dur="2000"/>
                                        <p:tgtEl>
                                          <p:spTgt spid="29716"/>
                                        </p:tgtEl>
                                      </p:cBhvr>
                                    </p:animEffect>
                                    <p:anim calcmode="lin" valueType="num">
                                      <p:cBhvr>
                                        <p:cTn id="118" dur="2000"/>
                                        <p:tgtEl>
                                          <p:spTgt spid="29716"/>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19" dur="2000"/>
                                        <p:tgtEl>
                                          <p:spTgt spid="29716"/>
                                        </p:tgtEl>
                                        <p:attrNameLst>
                                          <p:attrName>ppt_h</p:attrName>
                                        </p:attrNameLst>
                                      </p:cBhvr>
                                      <p:tavLst>
                                        <p:tav tm="0">
                                          <p:val>
                                            <p:strVal val="ppt_h"/>
                                          </p:val>
                                        </p:tav>
                                        <p:tav tm="100000">
                                          <p:val>
                                            <p:strVal val="ppt_h"/>
                                          </p:val>
                                        </p:tav>
                                      </p:tavLst>
                                    </p:anim>
                                    <p:set>
                                      <p:cBhvr>
                                        <p:cTn id="120" dur="1" fill="hold">
                                          <p:stCondLst>
                                            <p:cond delay="1999"/>
                                          </p:stCondLst>
                                        </p:cTn>
                                        <p:tgtEl>
                                          <p:spTgt spid="29716"/>
                                        </p:tgtEl>
                                        <p:attrNameLst>
                                          <p:attrName>style.visibility</p:attrName>
                                        </p:attrNameLst>
                                      </p:cBhvr>
                                      <p:to>
                                        <p:strVal val="hidden"/>
                                      </p:to>
                                    </p:se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2" presetClass="entr" presetSubtype="4" fill="hold" nodeType="clickEffect">
                                  <p:stCondLst>
                                    <p:cond delay="0"/>
                                  </p:stCondLst>
                                  <p:childTnLst>
                                    <p:set>
                                      <p:cBhvr>
                                        <p:cTn id="124" dur="1" fill="hold">
                                          <p:stCondLst>
                                            <p:cond delay="0"/>
                                          </p:stCondLst>
                                        </p:cTn>
                                        <p:tgtEl>
                                          <p:spTgt spid="3"/>
                                        </p:tgtEl>
                                        <p:attrNameLst>
                                          <p:attrName>style.visibility</p:attrName>
                                        </p:attrNameLst>
                                      </p:cBhvr>
                                      <p:to>
                                        <p:strVal val="visible"/>
                                      </p:to>
                                    </p:set>
                                    <p:animEffect transition="in" filter="wipe(down)">
                                      <p:cBhvr>
                                        <p:cTn id="125" dur="500"/>
                                        <p:tgtEl>
                                          <p:spTgt spid="3"/>
                                        </p:tgtEl>
                                      </p:cBhvr>
                                    </p:animEffect>
                                  </p:childTnLst>
                                </p:cTn>
                              </p:par>
                              <p:par>
                                <p:cTn id="126" presetID="22" presetClass="entr" presetSubtype="4" fill="hold" nodeType="withEffect">
                                  <p:stCondLst>
                                    <p:cond delay="0"/>
                                  </p:stCondLst>
                                  <p:childTnLst>
                                    <p:set>
                                      <p:cBhvr>
                                        <p:cTn id="127" dur="1" fill="hold">
                                          <p:stCondLst>
                                            <p:cond delay="0"/>
                                          </p:stCondLst>
                                        </p:cTn>
                                        <p:tgtEl>
                                          <p:spTgt spid="35"/>
                                        </p:tgtEl>
                                        <p:attrNameLst>
                                          <p:attrName>style.visibility</p:attrName>
                                        </p:attrNameLst>
                                      </p:cBhvr>
                                      <p:to>
                                        <p:strVal val="visible"/>
                                      </p:to>
                                    </p:set>
                                    <p:animEffect transition="in" filter="wipe(down)">
                                      <p:cBhvr>
                                        <p:cTn id="128" dur="500"/>
                                        <p:tgtEl>
                                          <p:spTgt spid="35"/>
                                        </p:tgtEl>
                                      </p:cBhvr>
                                    </p:animEffect>
                                  </p:childTnLst>
                                </p:cTn>
                              </p:par>
                              <p:par>
                                <p:cTn id="129" presetID="22" presetClass="entr" presetSubtype="4" fill="hold" nodeType="withEffect">
                                  <p:stCondLst>
                                    <p:cond delay="0"/>
                                  </p:stCondLst>
                                  <p:childTnLst>
                                    <p:set>
                                      <p:cBhvr>
                                        <p:cTn id="130" dur="1" fill="hold">
                                          <p:stCondLst>
                                            <p:cond delay="0"/>
                                          </p:stCondLst>
                                        </p:cTn>
                                        <p:tgtEl>
                                          <p:spTgt spid="36"/>
                                        </p:tgtEl>
                                        <p:attrNameLst>
                                          <p:attrName>style.visibility</p:attrName>
                                        </p:attrNameLst>
                                      </p:cBhvr>
                                      <p:to>
                                        <p:strVal val="visible"/>
                                      </p:to>
                                    </p:set>
                                    <p:animEffect transition="in" filter="wipe(down)">
                                      <p:cBhvr>
                                        <p:cTn id="131" dur="500"/>
                                        <p:tgtEl>
                                          <p:spTgt spid="36"/>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2" presetClass="entr" presetSubtype="1" fill="hold" nodeType="click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wipe(up)">
                                      <p:cBhvr>
                                        <p:cTn id="136" dur="500"/>
                                        <p:tgtEl>
                                          <p:spTgt spid="30"/>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38" presetClass="entr" presetSubtype="0" accel="50000" fill="hold" grpId="0" nodeType="clickEffect">
                                  <p:stCondLst>
                                    <p:cond delay="0"/>
                                  </p:stCondLst>
                                  <p:iterate type="lt">
                                    <p:tmPct val="50000"/>
                                  </p:iterate>
                                  <p:childTnLst>
                                    <p:set>
                                      <p:cBhvr>
                                        <p:cTn id="140" dur="1" fill="hold">
                                          <p:stCondLst>
                                            <p:cond delay="0"/>
                                          </p:stCondLst>
                                        </p:cTn>
                                        <p:tgtEl>
                                          <p:spTgt spid="37"/>
                                        </p:tgtEl>
                                        <p:attrNameLst>
                                          <p:attrName>style.visibility</p:attrName>
                                        </p:attrNameLst>
                                      </p:cBhvr>
                                      <p:to>
                                        <p:strVal val="visible"/>
                                      </p:to>
                                    </p:set>
                                    <p:set>
                                      <p:cBhvr>
                                        <p:cTn id="141" dur="455" fill="hold">
                                          <p:stCondLst>
                                            <p:cond delay="0"/>
                                          </p:stCondLst>
                                        </p:cTn>
                                        <p:tgtEl>
                                          <p:spTgt spid="37"/>
                                        </p:tgtEl>
                                        <p:attrNameLst>
                                          <p:attrName>style.rotation</p:attrName>
                                        </p:attrNameLst>
                                      </p:cBhvr>
                                      <p:to>
                                        <p:strVal val="-45.0"/>
                                      </p:to>
                                    </p:set>
                                    <p:anim calcmode="lin" valueType="num">
                                      <p:cBhvr>
                                        <p:cTn id="142" dur="455" fill="hold">
                                          <p:stCondLst>
                                            <p:cond delay="455"/>
                                          </p:stCondLst>
                                        </p:cTn>
                                        <p:tgtEl>
                                          <p:spTgt spid="37"/>
                                        </p:tgtEl>
                                        <p:attrNameLst>
                                          <p:attrName>style.rotation</p:attrName>
                                        </p:attrNameLst>
                                      </p:cBhvr>
                                      <p:tavLst>
                                        <p:tav tm="0">
                                          <p:val>
                                            <p:fltVal val="-45"/>
                                          </p:val>
                                        </p:tav>
                                        <p:tav tm="69900">
                                          <p:val>
                                            <p:fltVal val="45"/>
                                          </p:val>
                                        </p:tav>
                                        <p:tav tm="100000">
                                          <p:val>
                                            <p:fltVal val="0"/>
                                          </p:val>
                                        </p:tav>
                                      </p:tavLst>
                                    </p:anim>
                                    <p:anim calcmode="lin" valueType="num">
                                      <p:cBhvr>
                                        <p:cTn id="143" dur="455" fill="hold">
                                          <p:stCondLst>
                                            <p:cond delay="0"/>
                                          </p:stCondLst>
                                        </p:cTn>
                                        <p:tgtEl>
                                          <p:spTgt spid="37"/>
                                        </p:tgtEl>
                                        <p:attrNameLst>
                                          <p:attrName>ppt_y</p:attrName>
                                        </p:attrNameLst>
                                      </p:cBhvr>
                                      <p:tavLst>
                                        <p:tav tm="0">
                                          <p:val>
                                            <p:strVal val="#ppt_y-1"/>
                                          </p:val>
                                        </p:tav>
                                        <p:tav tm="100000">
                                          <p:val>
                                            <p:strVal val="#ppt_y-(0.354*#ppt_w-0.172*#ppt_h)"/>
                                          </p:val>
                                        </p:tav>
                                      </p:tavLst>
                                    </p:anim>
                                    <p:anim calcmode="lin" valueType="num">
                                      <p:cBhvr>
                                        <p:cTn id="144" dur="156" decel="50000" autoRev="1" fill="hold">
                                          <p:stCondLst>
                                            <p:cond delay="455"/>
                                          </p:stCondLst>
                                        </p:cTn>
                                        <p:tgtEl>
                                          <p:spTgt spid="37"/>
                                        </p:tgtEl>
                                        <p:attrNameLst>
                                          <p:attrName>ppt_y</p:attrName>
                                        </p:attrNameLst>
                                      </p:cBhvr>
                                      <p:tavLst>
                                        <p:tav tm="0">
                                          <p:val>
                                            <p:strVal val="#ppt_y-(0.354*#ppt_w-0.172*#ppt_h)"/>
                                          </p:val>
                                        </p:tav>
                                        <p:tav tm="100000">
                                          <p:val>
                                            <p:strVal val="#ppt_y-(0.354*#ppt_w-0.172*#ppt_h)-#ppt_h/2"/>
                                          </p:val>
                                        </p:tav>
                                      </p:tavLst>
                                    </p:anim>
                                    <p:anim calcmode="lin" valueType="num">
                                      <p:cBhvr>
                                        <p:cTn id="145" dur="136" fill="hold">
                                          <p:stCondLst>
                                            <p:cond delay="864"/>
                                          </p:stCondLst>
                                        </p:cTn>
                                        <p:tgtEl>
                                          <p:spTgt spid="37"/>
                                        </p:tgtEl>
                                        <p:attrNameLst>
                                          <p:attrName>ppt_y</p:attrName>
                                        </p:attrNameLst>
                                      </p:cBhvr>
                                      <p:tavLst>
                                        <p:tav tm="0">
                                          <p:val>
                                            <p:strVal val="#ppt_y-(0.354*#ppt_w-0.172*#ppt_h)"/>
                                          </p:val>
                                        </p:tav>
                                        <p:tav tm="100000">
                                          <p:val>
                                            <p:strVal val="#ppt_y"/>
                                          </p:val>
                                        </p:tav>
                                      </p:tavLst>
                                    </p:anim>
                                  </p:childTnLst>
                                </p:cTn>
                              </p:par>
                            </p:childTnLst>
                          </p:cTn>
                        </p:par>
                      </p:childTnLst>
                    </p:cTn>
                  </p:par>
                  <p:par>
                    <p:cTn id="146" fill="hold" nodeType="clickPar">
                      <p:stCondLst>
                        <p:cond delay="indefinite"/>
                      </p:stCondLst>
                      <p:childTnLst>
                        <p:par>
                          <p:cTn id="147" fill="hold" nodeType="withGroup">
                            <p:stCondLst>
                              <p:cond delay="0"/>
                            </p:stCondLst>
                            <p:childTnLst>
                              <p:par>
                                <p:cTn id="148" presetID="22" presetClass="entr" presetSubtype="2" fill="hold" nodeType="clickEffect">
                                  <p:stCondLst>
                                    <p:cond delay="0"/>
                                  </p:stCondLst>
                                  <p:childTnLst>
                                    <p:set>
                                      <p:cBhvr>
                                        <p:cTn id="149" dur="1" fill="hold">
                                          <p:stCondLst>
                                            <p:cond delay="0"/>
                                          </p:stCondLst>
                                        </p:cTn>
                                        <p:tgtEl>
                                          <p:spTgt spid="38"/>
                                        </p:tgtEl>
                                        <p:attrNameLst>
                                          <p:attrName>style.visibility</p:attrName>
                                        </p:attrNameLst>
                                      </p:cBhvr>
                                      <p:to>
                                        <p:strVal val="visible"/>
                                      </p:to>
                                    </p:set>
                                    <p:animEffect transition="in" filter="wipe(right)">
                                      <p:cBhvr>
                                        <p:cTn id="150" dur="500"/>
                                        <p:tgtEl>
                                          <p:spTgt spid="38"/>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31" presetClass="entr" presetSubtype="0" fill="hold" nodeType="clickEffect">
                                  <p:stCondLst>
                                    <p:cond delay="0"/>
                                  </p:stCondLst>
                                  <p:iterate type="lt">
                                    <p:tmPct val="5000"/>
                                  </p:iterate>
                                  <p:childTnLst>
                                    <p:set>
                                      <p:cBhvr>
                                        <p:cTn id="154" dur="1" fill="hold">
                                          <p:stCondLst>
                                            <p:cond delay="0"/>
                                          </p:stCondLst>
                                        </p:cTn>
                                        <p:tgtEl>
                                          <p:spTgt spid="39"/>
                                        </p:tgtEl>
                                        <p:attrNameLst>
                                          <p:attrName>style.visibility</p:attrName>
                                        </p:attrNameLst>
                                      </p:cBhvr>
                                      <p:to>
                                        <p:strVal val="visible"/>
                                      </p:to>
                                    </p:set>
                                    <p:anim calcmode="lin" valueType="num">
                                      <p:cBhvr>
                                        <p:cTn id="155" dur="1000" fill="hold"/>
                                        <p:tgtEl>
                                          <p:spTgt spid="39"/>
                                        </p:tgtEl>
                                        <p:attrNameLst>
                                          <p:attrName>ppt_w</p:attrName>
                                        </p:attrNameLst>
                                      </p:cBhvr>
                                      <p:tavLst>
                                        <p:tav tm="0">
                                          <p:val>
                                            <p:fltVal val="0"/>
                                          </p:val>
                                        </p:tav>
                                        <p:tav tm="100000">
                                          <p:val>
                                            <p:strVal val="#ppt_w"/>
                                          </p:val>
                                        </p:tav>
                                      </p:tavLst>
                                    </p:anim>
                                    <p:anim calcmode="lin" valueType="num">
                                      <p:cBhvr>
                                        <p:cTn id="156" dur="1000" fill="hold"/>
                                        <p:tgtEl>
                                          <p:spTgt spid="39"/>
                                        </p:tgtEl>
                                        <p:attrNameLst>
                                          <p:attrName>ppt_h</p:attrName>
                                        </p:attrNameLst>
                                      </p:cBhvr>
                                      <p:tavLst>
                                        <p:tav tm="0">
                                          <p:val>
                                            <p:fltVal val="0"/>
                                          </p:val>
                                        </p:tav>
                                        <p:tav tm="100000">
                                          <p:val>
                                            <p:strVal val="#ppt_h"/>
                                          </p:val>
                                        </p:tav>
                                      </p:tavLst>
                                    </p:anim>
                                    <p:anim calcmode="lin" valueType="num">
                                      <p:cBhvr>
                                        <p:cTn id="157" dur="1000" fill="hold"/>
                                        <p:tgtEl>
                                          <p:spTgt spid="39"/>
                                        </p:tgtEl>
                                        <p:attrNameLst>
                                          <p:attrName>style.rotation</p:attrName>
                                        </p:attrNameLst>
                                      </p:cBhvr>
                                      <p:tavLst>
                                        <p:tav tm="0">
                                          <p:val>
                                            <p:fltVal val="90"/>
                                          </p:val>
                                        </p:tav>
                                        <p:tav tm="100000">
                                          <p:val>
                                            <p:fltVal val="0"/>
                                          </p:val>
                                        </p:tav>
                                      </p:tavLst>
                                    </p:anim>
                                    <p:animEffect transition="in" filter="fade">
                                      <p:cBhvr>
                                        <p:cTn id="158" dur="1000"/>
                                        <p:tgtEl>
                                          <p:spTgt spid="39"/>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42" presetClass="entr" presetSubtype="0" fill="hold" grpId="0" nodeType="clickEffect">
                                  <p:stCondLst>
                                    <p:cond delay="0"/>
                                  </p:stCondLst>
                                  <p:childTnLst>
                                    <p:set>
                                      <p:cBhvr>
                                        <p:cTn id="162" dur="1" fill="hold">
                                          <p:stCondLst>
                                            <p:cond delay="0"/>
                                          </p:stCondLst>
                                        </p:cTn>
                                        <p:tgtEl>
                                          <p:spTgt spid="40"/>
                                        </p:tgtEl>
                                        <p:attrNameLst>
                                          <p:attrName>style.visibility</p:attrName>
                                        </p:attrNameLst>
                                      </p:cBhvr>
                                      <p:to>
                                        <p:strVal val="visible"/>
                                      </p:to>
                                    </p:set>
                                    <p:animEffect transition="in" filter="fade">
                                      <p:cBhvr>
                                        <p:cTn id="163" dur="1000"/>
                                        <p:tgtEl>
                                          <p:spTgt spid="40"/>
                                        </p:tgtEl>
                                      </p:cBhvr>
                                    </p:animEffect>
                                    <p:anim calcmode="lin" valueType="num">
                                      <p:cBhvr>
                                        <p:cTn id="164" dur="1000" fill="hold"/>
                                        <p:tgtEl>
                                          <p:spTgt spid="40"/>
                                        </p:tgtEl>
                                        <p:attrNameLst>
                                          <p:attrName>ppt_x</p:attrName>
                                        </p:attrNameLst>
                                      </p:cBhvr>
                                      <p:tavLst>
                                        <p:tav tm="0">
                                          <p:val>
                                            <p:strVal val="#ppt_x"/>
                                          </p:val>
                                        </p:tav>
                                        <p:tav tm="100000">
                                          <p:val>
                                            <p:strVal val="#ppt_x"/>
                                          </p:val>
                                        </p:tav>
                                      </p:tavLst>
                                    </p:anim>
                                    <p:anim calcmode="lin" valueType="num">
                                      <p:cBhvr>
                                        <p:cTn id="165"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166" fill="hold" nodeType="clickPar">
                      <p:stCondLst>
                        <p:cond delay="indefinite"/>
                      </p:stCondLst>
                      <p:childTnLst>
                        <p:par>
                          <p:cTn id="167" fill="hold" nodeType="withGroup">
                            <p:stCondLst>
                              <p:cond delay="0"/>
                            </p:stCondLst>
                            <p:childTnLst>
                              <p:par>
                                <p:cTn id="168" presetID="22" presetClass="entr" presetSubtype="4" fill="hold" nodeType="clickEffect">
                                  <p:stCondLst>
                                    <p:cond delay="0"/>
                                  </p:stCondLst>
                                  <p:childTnLst>
                                    <p:set>
                                      <p:cBhvr>
                                        <p:cTn id="169" dur="1" fill="hold">
                                          <p:stCondLst>
                                            <p:cond delay="0"/>
                                          </p:stCondLst>
                                        </p:cTn>
                                        <p:tgtEl>
                                          <p:spTgt spid="41"/>
                                        </p:tgtEl>
                                        <p:attrNameLst>
                                          <p:attrName>style.visibility</p:attrName>
                                        </p:attrNameLst>
                                      </p:cBhvr>
                                      <p:to>
                                        <p:strVal val="visible"/>
                                      </p:to>
                                    </p:set>
                                    <p:animEffect transition="in" filter="wipe(down)">
                                      <p:cBhvr>
                                        <p:cTn id="170" dur="500"/>
                                        <p:tgtEl>
                                          <p:spTgt spid="41"/>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45" presetClass="exit" presetSubtype="0" fill="hold" grpId="2" nodeType="clickEffect">
                                  <p:stCondLst>
                                    <p:cond delay="0"/>
                                  </p:stCondLst>
                                  <p:childTnLst>
                                    <p:animEffect transition="out" filter="fade">
                                      <p:cBhvr>
                                        <p:cTn id="174" dur="2000"/>
                                        <p:tgtEl>
                                          <p:spTgt spid="29727"/>
                                        </p:tgtEl>
                                      </p:cBhvr>
                                    </p:animEffect>
                                    <p:anim calcmode="lin" valueType="num">
                                      <p:cBhvr>
                                        <p:cTn id="175" dur="2000"/>
                                        <p:tgtEl>
                                          <p:spTgt spid="29727"/>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76" dur="2000"/>
                                        <p:tgtEl>
                                          <p:spTgt spid="29727"/>
                                        </p:tgtEl>
                                        <p:attrNameLst>
                                          <p:attrName>ppt_h</p:attrName>
                                        </p:attrNameLst>
                                      </p:cBhvr>
                                      <p:tavLst>
                                        <p:tav tm="0">
                                          <p:val>
                                            <p:strVal val="ppt_h"/>
                                          </p:val>
                                        </p:tav>
                                        <p:tav tm="100000">
                                          <p:val>
                                            <p:strVal val="ppt_h"/>
                                          </p:val>
                                        </p:tav>
                                      </p:tavLst>
                                    </p:anim>
                                    <p:set>
                                      <p:cBhvr>
                                        <p:cTn id="177" dur="1" fill="hold">
                                          <p:stCondLst>
                                            <p:cond delay="1999"/>
                                          </p:stCondLst>
                                        </p:cTn>
                                        <p:tgtEl>
                                          <p:spTgt spid="29727"/>
                                        </p:tgtEl>
                                        <p:attrNameLst>
                                          <p:attrName>style.visibility</p:attrName>
                                        </p:attrNameLst>
                                      </p:cBhvr>
                                      <p:to>
                                        <p:strVal val="hidden"/>
                                      </p:to>
                                    </p:set>
                                  </p:childTnLst>
                                </p:cTn>
                              </p:par>
                            </p:childTnLst>
                          </p:cTn>
                        </p:par>
                      </p:childTnLst>
                    </p:cTn>
                  </p:par>
                  <p:par>
                    <p:cTn id="178" fill="hold" nodeType="clickPar">
                      <p:stCondLst>
                        <p:cond delay="indefinite"/>
                      </p:stCondLst>
                      <p:childTnLst>
                        <p:par>
                          <p:cTn id="179" fill="hold" nodeType="withGroup">
                            <p:stCondLst>
                              <p:cond delay="0"/>
                            </p:stCondLst>
                            <p:childTnLst>
                              <p:par>
                                <p:cTn id="180" presetID="45" presetClass="exit" presetSubtype="0" fill="hold" grpId="1" nodeType="clickEffect">
                                  <p:stCondLst>
                                    <p:cond delay="0"/>
                                  </p:stCondLst>
                                  <p:iterate type="lt">
                                    <p:tmPct val="0"/>
                                  </p:iterate>
                                  <p:childTnLst>
                                    <p:animEffect transition="out" filter="fade">
                                      <p:cBhvr>
                                        <p:cTn id="181" dur="2000"/>
                                        <p:tgtEl>
                                          <p:spTgt spid="29722"/>
                                        </p:tgtEl>
                                      </p:cBhvr>
                                    </p:animEffect>
                                    <p:anim calcmode="lin" valueType="num">
                                      <p:cBhvr>
                                        <p:cTn id="182" dur="2000"/>
                                        <p:tgtEl>
                                          <p:spTgt spid="2972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83" dur="2000"/>
                                        <p:tgtEl>
                                          <p:spTgt spid="29722"/>
                                        </p:tgtEl>
                                        <p:attrNameLst>
                                          <p:attrName>ppt_h</p:attrName>
                                        </p:attrNameLst>
                                      </p:cBhvr>
                                      <p:tavLst>
                                        <p:tav tm="0">
                                          <p:val>
                                            <p:strVal val="ppt_h"/>
                                          </p:val>
                                        </p:tav>
                                        <p:tav tm="100000">
                                          <p:val>
                                            <p:strVal val="ppt_h"/>
                                          </p:val>
                                        </p:tav>
                                      </p:tavLst>
                                    </p:anim>
                                    <p:set>
                                      <p:cBhvr>
                                        <p:cTn id="184" dur="1" fill="hold">
                                          <p:stCondLst>
                                            <p:cond delay="1999"/>
                                          </p:stCondLst>
                                        </p:cTn>
                                        <p:tgtEl>
                                          <p:spTgt spid="29722"/>
                                        </p:tgtEl>
                                        <p:attrNameLst>
                                          <p:attrName>style.visibility</p:attrName>
                                        </p:attrNameLst>
                                      </p:cBhvr>
                                      <p:to>
                                        <p:strVal val="hidden"/>
                                      </p:to>
                                    </p:set>
                                  </p:childTnLst>
                                </p:cTn>
                              </p:par>
                            </p:childTnLst>
                          </p:cTn>
                        </p:par>
                      </p:childTnLst>
                    </p:cTn>
                  </p:par>
                  <p:par>
                    <p:cTn id="185" fill="hold" nodeType="clickPar">
                      <p:stCondLst>
                        <p:cond delay="indefinite"/>
                      </p:stCondLst>
                      <p:childTnLst>
                        <p:par>
                          <p:cTn id="186" fill="hold" nodeType="withGroup">
                            <p:stCondLst>
                              <p:cond delay="0"/>
                            </p:stCondLst>
                            <p:childTnLst>
                              <p:par>
                                <p:cTn id="187" presetID="38" presetClass="entr" presetSubtype="0" accel="50000" fill="hold" grpId="0" nodeType="clickEffect">
                                  <p:stCondLst>
                                    <p:cond delay="0"/>
                                  </p:stCondLst>
                                  <p:iterate type="lt">
                                    <p:tmPct val="50000"/>
                                  </p:iterate>
                                  <p:childTnLst>
                                    <p:set>
                                      <p:cBhvr>
                                        <p:cTn id="188" dur="1" fill="hold">
                                          <p:stCondLst>
                                            <p:cond delay="0"/>
                                          </p:stCondLst>
                                        </p:cTn>
                                        <p:tgtEl>
                                          <p:spTgt spid="43"/>
                                        </p:tgtEl>
                                        <p:attrNameLst>
                                          <p:attrName>style.visibility</p:attrName>
                                        </p:attrNameLst>
                                      </p:cBhvr>
                                      <p:to>
                                        <p:strVal val="visible"/>
                                      </p:to>
                                    </p:set>
                                    <p:set>
                                      <p:cBhvr>
                                        <p:cTn id="189" dur="455" fill="hold">
                                          <p:stCondLst>
                                            <p:cond delay="0"/>
                                          </p:stCondLst>
                                        </p:cTn>
                                        <p:tgtEl>
                                          <p:spTgt spid="43"/>
                                        </p:tgtEl>
                                        <p:attrNameLst>
                                          <p:attrName>style.rotation</p:attrName>
                                        </p:attrNameLst>
                                      </p:cBhvr>
                                      <p:to>
                                        <p:strVal val="-45.0"/>
                                      </p:to>
                                    </p:set>
                                    <p:anim calcmode="lin" valueType="num">
                                      <p:cBhvr>
                                        <p:cTn id="190" dur="455" fill="hold">
                                          <p:stCondLst>
                                            <p:cond delay="455"/>
                                          </p:stCondLst>
                                        </p:cTn>
                                        <p:tgtEl>
                                          <p:spTgt spid="43"/>
                                        </p:tgtEl>
                                        <p:attrNameLst>
                                          <p:attrName>style.rotation</p:attrName>
                                        </p:attrNameLst>
                                      </p:cBhvr>
                                      <p:tavLst>
                                        <p:tav tm="0">
                                          <p:val>
                                            <p:fltVal val="-45"/>
                                          </p:val>
                                        </p:tav>
                                        <p:tav tm="69900">
                                          <p:val>
                                            <p:fltVal val="45"/>
                                          </p:val>
                                        </p:tav>
                                        <p:tav tm="100000">
                                          <p:val>
                                            <p:fltVal val="0"/>
                                          </p:val>
                                        </p:tav>
                                      </p:tavLst>
                                    </p:anim>
                                    <p:anim calcmode="lin" valueType="num">
                                      <p:cBhvr>
                                        <p:cTn id="191" dur="455" fill="hold">
                                          <p:stCondLst>
                                            <p:cond delay="0"/>
                                          </p:stCondLst>
                                        </p:cTn>
                                        <p:tgtEl>
                                          <p:spTgt spid="43"/>
                                        </p:tgtEl>
                                        <p:attrNameLst>
                                          <p:attrName>ppt_y</p:attrName>
                                        </p:attrNameLst>
                                      </p:cBhvr>
                                      <p:tavLst>
                                        <p:tav tm="0">
                                          <p:val>
                                            <p:strVal val="#ppt_y-1"/>
                                          </p:val>
                                        </p:tav>
                                        <p:tav tm="100000">
                                          <p:val>
                                            <p:strVal val="#ppt_y-(0.354*#ppt_w-0.172*#ppt_h)"/>
                                          </p:val>
                                        </p:tav>
                                      </p:tavLst>
                                    </p:anim>
                                    <p:anim calcmode="lin" valueType="num">
                                      <p:cBhvr>
                                        <p:cTn id="192" dur="156" decel="50000" autoRev="1" fill="hold">
                                          <p:stCondLst>
                                            <p:cond delay="455"/>
                                          </p:stCondLst>
                                        </p:cTn>
                                        <p:tgtEl>
                                          <p:spTgt spid="43"/>
                                        </p:tgtEl>
                                        <p:attrNameLst>
                                          <p:attrName>ppt_y</p:attrName>
                                        </p:attrNameLst>
                                      </p:cBhvr>
                                      <p:tavLst>
                                        <p:tav tm="0">
                                          <p:val>
                                            <p:strVal val="#ppt_y-(0.354*#ppt_w-0.172*#ppt_h)"/>
                                          </p:val>
                                        </p:tav>
                                        <p:tav tm="100000">
                                          <p:val>
                                            <p:strVal val="#ppt_y-(0.354*#ppt_w-0.172*#ppt_h)-#ppt_h/2"/>
                                          </p:val>
                                        </p:tav>
                                      </p:tavLst>
                                    </p:anim>
                                    <p:anim calcmode="lin" valueType="num">
                                      <p:cBhvr>
                                        <p:cTn id="193" dur="136" fill="hold">
                                          <p:stCondLst>
                                            <p:cond delay="864"/>
                                          </p:stCondLst>
                                        </p:cTn>
                                        <p:tgtEl>
                                          <p:spTgt spid="43"/>
                                        </p:tgtEl>
                                        <p:attrNameLst>
                                          <p:attrName>ppt_y</p:attrName>
                                        </p:attrNameLst>
                                      </p:cBhvr>
                                      <p:tavLst>
                                        <p:tav tm="0">
                                          <p:val>
                                            <p:strVal val="#ppt_y-(0.354*#ppt_w-0.172*#ppt_h)"/>
                                          </p:val>
                                        </p:tav>
                                        <p:tav tm="100000">
                                          <p:val>
                                            <p:strVal val="#ppt_y"/>
                                          </p:val>
                                        </p:tav>
                                      </p:tavLst>
                                    </p:anim>
                                  </p:childTnLst>
                                </p:cTn>
                              </p:par>
                            </p:childTnLst>
                          </p:cTn>
                        </p:par>
                      </p:childTnLst>
                    </p:cTn>
                  </p:par>
                  <p:par>
                    <p:cTn id="194" fill="hold" nodeType="clickPar">
                      <p:stCondLst>
                        <p:cond delay="indefinite"/>
                      </p:stCondLst>
                      <p:childTnLst>
                        <p:par>
                          <p:cTn id="195" fill="hold" nodeType="withGroup">
                            <p:stCondLst>
                              <p:cond delay="0"/>
                            </p:stCondLst>
                            <p:childTnLst>
                              <p:par>
                                <p:cTn id="196" presetID="22" presetClass="entr" presetSubtype="4" fill="hold" nodeType="clickEffect">
                                  <p:stCondLst>
                                    <p:cond delay="0"/>
                                  </p:stCondLst>
                                  <p:childTnLst>
                                    <p:set>
                                      <p:cBhvr>
                                        <p:cTn id="197" dur="1" fill="hold">
                                          <p:stCondLst>
                                            <p:cond delay="0"/>
                                          </p:stCondLst>
                                        </p:cTn>
                                        <p:tgtEl>
                                          <p:spTgt spid="44"/>
                                        </p:tgtEl>
                                        <p:attrNameLst>
                                          <p:attrName>style.visibility</p:attrName>
                                        </p:attrNameLst>
                                      </p:cBhvr>
                                      <p:to>
                                        <p:strVal val="visible"/>
                                      </p:to>
                                    </p:set>
                                    <p:animEffect transition="in" filter="wipe(down)">
                                      <p:cBhvr>
                                        <p:cTn id="19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3" grpId="0"/>
      <p:bldP spid="29716" grpId="0"/>
      <p:bldP spid="29716" grpId="1"/>
      <p:bldP spid="29717" grpId="0"/>
      <p:bldP spid="29721" grpId="0"/>
      <p:bldP spid="29722" grpId="0"/>
      <p:bldP spid="29722" grpId="1"/>
      <p:bldP spid="29727" grpId="0" animBg="1"/>
      <p:bldP spid="29727" grpId="1" animBg="1"/>
      <p:bldP spid="29727" grpId="2" animBg="1"/>
      <p:bldP spid="29" grpId="0"/>
      <p:bldP spid="37" grpId="0"/>
      <p:bldP spid="40" grpId="0"/>
      <p:bldP spid="4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3">
            <a:extLst>
              <a:ext uri="{FF2B5EF4-FFF2-40B4-BE49-F238E27FC236}">
                <a16:creationId xmlns:a16="http://schemas.microsoft.com/office/drawing/2014/main" id="{C138765B-535A-405D-8177-0563A1844BC8}"/>
              </a:ext>
            </a:extLst>
          </p:cNvPr>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35843" name="Group 22">
            <a:extLst>
              <a:ext uri="{FF2B5EF4-FFF2-40B4-BE49-F238E27FC236}">
                <a16:creationId xmlns:a16="http://schemas.microsoft.com/office/drawing/2014/main" id="{EAF1CAB1-9E15-4A03-B327-2E375CEC0CD0}"/>
              </a:ext>
            </a:extLst>
          </p:cNvPr>
          <p:cNvGrpSpPr>
            <a:grpSpLocks/>
          </p:cNvGrpSpPr>
          <p:nvPr/>
        </p:nvGrpSpPr>
        <p:grpSpPr bwMode="auto">
          <a:xfrm>
            <a:off x="685800" y="2362200"/>
            <a:ext cx="5562600" cy="4329113"/>
            <a:chOff x="432" y="1488"/>
            <a:chExt cx="3504" cy="2727"/>
          </a:xfrm>
        </p:grpSpPr>
        <p:sp>
          <p:nvSpPr>
            <p:cNvPr id="35870" name="Text Box 4">
              <a:extLst>
                <a:ext uri="{FF2B5EF4-FFF2-40B4-BE49-F238E27FC236}">
                  <a16:creationId xmlns:a16="http://schemas.microsoft.com/office/drawing/2014/main" id="{91CAA9F2-CCC8-40EC-9375-E87DBF6D379C}"/>
                </a:ext>
              </a:extLst>
            </p:cNvPr>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p>
          </p:txBody>
        </p:sp>
        <p:sp>
          <p:nvSpPr>
            <p:cNvPr id="35871" name="Text Box 5">
              <a:extLst>
                <a:ext uri="{FF2B5EF4-FFF2-40B4-BE49-F238E27FC236}">
                  <a16:creationId xmlns:a16="http://schemas.microsoft.com/office/drawing/2014/main" id="{49A3338D-4DF3-49FB-8278-E71A424E13A4}"/>
                </a:ext>
              </a:extLst>
            </p:cNvPr>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p>
          </p:txBody>
        </p:sp>
        <p:grpSp>
          <p:nvGrpSpPr>
            <p:cNvPr id="35872" name="Group 7">
              <a:extLst>
                <a:ext uri="{FF2B5EF4-FFF2-40B4-BE49-F238E27FC236}">
                  <a16:creationId xmlns:a16="http://schemas.microsoft.com/office/drawing/2014/main" id="{08FAB85F-43B9-41C3-971A-959A295C42B2}"/>
                </a:ext>
              </a:extLst>
            </p:cNvPr>
            <p:cNvGrpSpPr>
              <a:grpSpLocks/>
            </p:cNvGrpSpPr>
            <p:nvPr/>
          </p:nvGrpSpPr>
          <p:grpSpPr bwMode="auto">
            <a:xfrm>
              <a:off x="711" y="1584"/>
              <a:ext cx="3033" cy="2305"/>
              <a:chOff x="711" y="1584"/>
              <a:chExt cx="3033" cy="2305"/>
            </a:xfrm>
          </p:grpSpPr>
          <p:sp>
            <p:nvSpPr>
              <p:cNvPr id="35873" name="Line 8">
                <a:extLst>
                  <a:ext uri="{FF2B5EF4-FFF2-40B4-BE49-F238E27FC236}">
                    <a16:creationId xmlns:a16="http://schemas.microsoft.com/office/drawing/2014/main" id="{8E131500-66AD-4E42-B555-B0EF5F8E89C7}"/>
                  </a:ext>
                </a:extLst>
              </p:cNvPr>
              <p:cNvSpPr>
                <a:spLocks noChangeShapeType="1"/>
              </p:cNvSpPr>
              <p:nvPr/>
            </p:nvSpPr>
            <p:spPr bwMode="auto">
              <a:xfrm>
                <a:off x="720" y="1584"/>
                <a:ext cx="0" cy="2303"/>
              </a:xfrm>
              <a:prstGeom prst="line">
                <a:avLst/>
              </a:prstGeom>
              <a:noFill/>
              <a:ln w="698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74" name="Freeform 9">
                <a:extLst>
                  <a:ext uri="{FF2B5EF4-FFF2-40B4-BE49-F238E27FC236}">
                    <a16:creationId xmlns:a16="http://schemas.microsoft.com/office/drawing/2014/main" id="{09A01E16-FAC1-444D-971D-970BC0F42F7F}"/>
                  </a:ext>
                </a:extLst>
              </p:cNvPr>
              <p:cNvSpPr>
                <a:spLocks/>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8696" name="Group 24">
            <a:extLst>
              <a:ext uri="{FF2B5EF4-FFF2-40B4-BE49-F238E27FC236}">
                <a16:creationId xmlns:a16="http://schemas.microsoft.com/office/drawing/2014/main" id="{55A3ACF2-6743-43B6-ACEE-B31296CED4A9}"/>
              </a:ext>
            </a:extLst>
          </p:cNvPr>
          <p:cNvGrpSpPr>
            <a:grpSpLocks/>
          </p:cNvGrpSpPr>
          <p:nvPr/>
        </p:nvGrpSpPr>
        <p:grpSpPr bwMode="auto">
          <a:xfrm>
            <a:off x="1905000" y="2667000"/>
            <a:ext cx="4419600" cy="2652713"/>
            <a:chOff x="1200" y="1680"/>
            <a:chExt cx="2784" cy="1671"/>
          </a:xfrm>
        </p:grpSpPr>
        <p:sp>
          <p:nvSpPr>
            <p:cNvPr id="35868" name="Freeform 10">
              <a:extLst>
                <a:ext uri="{FF2B5EF4-FFF2-40B4-BE49-F238E27FC236}">
                  <a16:creationId xmlns:a16="http://schemas.microsoft.com/office/drawing/2014/main" id="{9AB0245A-AB1C-4EEC-916E-675DC95F16CF}"/>
                </a:ext>
              </a:extLst>
            </p:cNvPr>
            <p:cNvSpPr>
              <a:spLocks/>
            </p:cNvSpPr>
            <p:nvPr/>
          </p:nvSpPr>
          <p:spPr bwMode="auto">
            <a:xfrm>
              <a:off x="1200" y="1680"/>
              <a:ext cx="2064" cy="1536"/>
            </a:xfrm>
            <a:custGeom>
              <a:avLst/>
              <a:gdLst>
                <a:gd name="T0" fmla="*/ 0 w 1632"/>
                <a:gd name="T1" fmla="*/ 0 h 1776"/>
                <a:gd name="T2" fmla="*/ 20825 w 1632"/>
                <a:gd name="T3" fmla="*/ 110 h 1776"/>
                <a:gd name="T4" fmla="*/ 88424 w 1632"/>
                <a:gd name="T5" fmla="*/ 151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69" name="Text Box 11">
              <a:extLst>
                <a:ext uri="{FF2B5EF4-FFF2-40B4-BE49-F238E27FC236}">
                  <a16:creationId xmlns:a16="http://schemas.microsoft.com/office/drawing/2014/main" id="{6ACD4B94-6989-401E-8E50-CDCEA2F577FD}"/>
                </a:ext>
              </a:extLst>
            </p:cNvPr>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grpSp>
      <p:grpSp>
        <p:nvGrpSpPr>
          <p:cNvPr id="28695" name="Group 23">
            <a:extLst>
              <a:ext uri="{FF2B5EF4-FFF2-40B4-BE49-F238E27FC236}">
                <a16:creationId xmlns:a16="http://schemas.microsoft.com/office/drawing/2014/main" id="{459CEDC0-57C9-41FC-A8F2-448DBA1045F5}"/>
              </a:ext>
            </a:extLst>
          </p:cNvPr>
          <p:cNvGrpSpPr>
            <a:grpSpLocks/>
          </p:cNvGrpSpPr>
          <p:nvPr/>
        </p:nvGrpSpPr>
        <p:grpSpPr bwMode="auto">
          <a:xfrm>
            <a:off x="1468438" y="2362200"/>
            <a:ext cx="3741737" cy="3048000"/>
            <a:chOff x="1200" y="1632"/>
            <a:chExt cx="2357" cy="1920"/>
          </a:xfrm>
        </p:grpSpPr>
        <p:sp>
          <p:nvSpPr>
            <p:cNvPr id="35866" name="Text Box 6">
              <a:extLst>
                <a:ext uri="{FF2B5EF4-FFF2-40B4-BE49-F238E27FC236}">
                  <a16:creationId xmlns:a16="http://schemas.microsoft.com/office/drawing/2014/main" id="{1BA8A237-54AE-4503-9B12-91EA5180FDEC}"/>
                </a:ext>
              </a:extLst>
            </p:cNvPr>
            <p:cNvSpPr txBox="1">
              <a:spLocks noChangeArrowheads="1"/>
            </p:cNvSpPr>
            <p:nvPr/>
          </p:nvSpPr>
          <p:spPr bwMode="auto">
            <a:xfrm>
              <a:off x="2693" y="1825"/>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sp>
          <p:nvSpPr>
            <p:cNvPr id="35867" name="Freeform 13">
              <a:extLst>
                <a:ext uri="{FF2B5EF4-FFF2-40B4-BE49-F238E27FC236}">
                  <a16:creationId xmlns:a16="http://schemas.microsoft.com/office/drawing/2014/main" id="{C9237497-54A4-4689-A9C7-58717F05E8E1}"/>
                </a:ext>
              </a:extLst>
            </p:cNvPr>
            <p:cNvSpPr>
              <a:spLocks/>
            </p:cNvSpPr>
            <p:nvPr/>
          </p:nvSpPr>
          <p:spPr bwMode="auto">
            <a:xfrm>
              <a:off x="1200" y="1632"/>
              <a:ext cx="1488" cy="1920"/>
            </a:xfrm>
            <a:custGeom>
              <a:avLst/>
              <a:gdLst>
                <a:gd name="T0" fmla="*/ 0 w 1680"/>
                <a:gd name="T1" fmla="*/ 4362 h 1824"/>
                <a:gd name="T2" fmla="*/ 153 w 1680"/>
                <a:gd name="T3" fmla="*/ 3213 h 1824"/>
                <a:gd name="T4" fmla="*/ 213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8687" name="Line 15">
            <a:extLst>
              <a:ext uri="{FF2B5EF4-FFF2-40B4-BE49-F238E27FC236}">
                <a16:creationId xmlns:a16="http://schemas.microsoft.com/office/drawing/2014/main" id="{20DB36B1-ECDE-4FD4-83A4-7C8069B84591}"/>
              </a:ext>
            </a:extLst>
          </p:cNvPr>
          <p:cNvSpPr>
            <a:spLocks noChangeShapeType="1"/>
          </p:cNvSpPr>
          <p:nvPr/>
        </p:nvSpPr>
        <p:spPr bwMode="auto">
          <a:xfrm flipH="1">
            <a:off x="1143000" y="4648200"/>
            <a:ext cx="1981200" cy="0"/>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688" name="Text Box 16">
            <a:extLst>
              <a:ext uri="{FF2B5EF4-FFF2-40B4-BE49-F238E27FC236}">
                <a16:creationId xmlns:a16="http://schemas.microsoft.com/office/drawing/2014/main" id="{1B5D4183-A345-4CBF-A754-EA3D3D87CACA}"/>
              </a:ext>
            </a:extLst>
          </p:cNvPr>
          <p:cNvSpPr txBox="1">
            <a:spLocks noChangeArrowheads="1"/>
          </p:cNvSpPr>
          <p:nvPr/>
        </p:nvSpPr>
        <p:spPr bwMode="auto">
          <a:xfrm>
            <a:off x="519113" y="4392613"/>
            <a:ext cx="609600"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8689" name="Text Box 17">
            <a:extLst>
              <a:ext uri="{FF2B5EF4-FFF2-40B4-BE49-F238E27FC236}">
                <a16:creationId xmlns:a16="http://schemas.microsoft.com/office/drawing/2014/main" id="{CA344267-86EA-43D2-A0C9-9DB512311C3D}"/>
              </a:ext>
            </a:extLst>
          </p:cNvPr>
          <p:cNvSpPr txBox="1">
            <a:spLocks noChangeArrowheads="1"/>
          </p:cNvSpPr>
          <p:nvPr/>
        </p:nvSpPr>
        <p:spPr bwMode="auto">
          <a:xfrm>
            <a:off x="3470275" y="6173788"/>
            <a:ext cx="83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8697" name="Group 25">
            <a:extLst>
              <a:ext uri="{FF2B5EF4-FFF2-40B4-BE49-F238E27FC236}">
                <a16:creationId xmlns:a16="http://schemas.microsoft.com/office/drawing/2014/main" id="{45FCEAF5-C3F4-4645-A2C7-5F0DE875880D}"/>
              </a:ext>
            </a:extLst>
          </p:cNvPr>
          <p:cNvGrpSpPr>
            <a:grpSpLocks/>
          </p:cNvGrpSpPr>
          <p:nvPr/>
        </p:nvGrpSpPr>
        <p:grpSpPr bwMode="auto">
          <a:xfrm>
            <a:off x="2590800" y="2165350"/>
            <a:ext cx="1371600" cy="4006850"/>
            <a:chOff x="1619" y="1364"/>
            <a:chExt cx="864" cy="2524"/>
          </a:xfrm>
        </p:grpSpPr>
        <p:sp>
          <p:nvSpPr>
            <p:cNvPr id="35864" name="Line 18">
              <a:extLst>
                <a:ext uri="{FF2B5EF4-FFF2-40B4-BE49-F238E27FC236}">
                  <a16:creationId xmlns:a16="http://schemas.microsoft.com/office/drawing/2014/main" id="{A7CC2E82-B254-4330-9977-CCCFB75191CF}"/>
                </a:ext>
              </a:extLst>
            </p:cNvPr>
            <p:cNvSpPr>
              <a:spLocks noChangeShapeType="1"/>
            </p:cNvSpPr>
            <p:nvPr/>
          </p:nvSpPr>
          <p:spPr bwMode="auto">
            <a:xfrm flipV="1">
              <a:off x="2256" y="1680"/>
              <a:ext cx="0" cy="2208"/>
            </a:xfrm>
            <a:prstGeom prst="line">
              <a:avLst/>
            </a:prstGeom>
            <a:noFill/>
            <a:ln w="635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65" name="Text Box 19">
              <a:extLst>
                <a:ext uri="{FF2B5EF4-FFF2-40B4-BE49-F238E27FC236}">
                  <a16:creationId xmlns:a16="http://schemas.microsoft.com/office/drawing/2014/main" id="{6B2FBAA1-C3E4-460C-95EA-94D4F04CDFFE}"/>
                </a:ext>
              </a:extLst>
            </p:cNvPr>
            <p:cNvSpPr txBox="1">
              <a:spLocks noChangeArrowheads="1"/>
            </p:cNvSpPr>
            <p:nvPr/>
          </p:nvSpPr>
          <p:spPr bwMode="auto">
            <a:xfrm>
              <a:off x="1619" y="1364"/>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8693" name="Text Box 21">
            <a:extLst>
              <a:ext uri="{FF2B5EF4-FFF2-40B4-BE49-F238E27FC236}">
                <a16:creationId xmlns:a16="http://schemas.microsoft.com/office/drawing/2014/main" id="{BD3CE806-118D-4135-BB3A-ADBE80ADC5E6}"/>
              </a:ext>
            </a:extLst>
          </p:cNvPr>
          <p:cNvSpPr txBox="1">
            <a:spLocks noChangeArrowheads="1"/>
          </p:cNvSpPr>
          <p:nvPr/>
        </p:nvSpPr>
        <p:spPr bwMode="auto">
          <a:xfrm>
            <a:off x="2884488" y="408305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p>
        </p:txBody>
      </p:sp>
      <p:sp>
        <p:nvSpPr>
          <p:cNvPr id="24" name="Line 15">
            <a:extLst>
              <a:ext uri="{FF2B5EF4-FFF2-40B4-BE49-F238E27FC236}">
                <a16:creationId xmlns:a16="http://schemas.microsoft.com/office/drawing/2014/main" id="{2AA326C0-BA2F-4FD6-895D-5F5D3DBC89E5}"/>
              </a:ext>
            </a:extLst>
          </p:cNvPr>
          <p:cNvSpPr>
            <a:spLocks noChangeShapeType="1"/>
          </p:cNvSpPr>
          <p:nvPr/>
        </p:nvSpPr>
        <p:spPr bwMode="auto">
          <a:xfrm flipH="1" flipV="1">
            <a:off x="3122613" y="4602163"/>
            <a:ext cx="1587" cy="1571625"/>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5" name="Text Box 17">
            <a:extLst>
              <a:ext uri="{FF2B5EF4-FFF2-40B4-BE49-F238E27FC236}">
                <a16:creationId xmlns:a16="http://schemas.microsoft.com/office/drawing/2014/main" id="{23E4D481-0001-424B-A593-2ADFBD1EC128}"/>
              </a:ext>
            </a:extLst>
          </p:cNvPr>
          <p:cNvSpPr txBox="1">
            <a:spLocks noChangeArrowheads="1"/>
          </p:cNvSpPr>
          <p:nvPr/>
        </p:nvSpPr>
        <p:spPr bwMode="auto">
          <a:xfrm>
            <a:off x="2857500" y="6165850"/>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grpSp>
        <p:nvGrpSpPr>
          <p:cNvPr id="26" name="Group 24">
            <a:extLst>
              <a:ext uri="{FF2B5EF4-FFF2-40B4-BE49-F238E27FC236}">
                <a16:creationId xmlns:a16="http://schemas.microsoft.com/office/drawing/2014/main" id="{610C0007-B8F5-438D-B25F-92515E8DA44A}"/>
              </a:ext>
            </a:extLst>
          </p:cNvPr>
          <p:cNvGrpSpPr>
            <a:grpSpLocks/>
          </p:cNvGrpSpPr>
          <p:nvPr/>
        </p:nvGrpSpPr>
        <p:grpSpPr bwMode="auto">
          <a:xfrm>
            <a:off x="1392238" y="3173413"/>
            <a:ext cx="4419600" cy="2652712"/>
            <a:chOff x="1200" y="1680"/>
            <a:chExt cx="2784" cy="1671"/>
          </a:xfrm>
        </p:grpSpPr>
        <p:sp>
          <p:nvSpPr>
            <p:cNvPr id="35862" name="Freeform 10">
              <a:extLst>
                <a:ext uri="{FF2B5EF4-FFF2-40B4-BE49-F238E27FC236}">
                  <a16:creationId xmlns:a16="http://schemas.microsoft.com/office/drawing/2014/main" id="{9DC3AD2B-1FBD-4E39-ACED-71DD74416CDF}"/>
                </a:ext>
              </a:extLst>
            </p:cNvPr>
            <p:cNvSpPr>
              <a:spLocks/>
            </p:cNvSpPr>
            <p:nvPr/>
          </p:nvSpPr>
          <p:spPr bwMode="auto">
            <a:xfrm>
              <a:off x="1200" y="1680"/>
              <a:ext cx="2064" cy="1536"/>
            </a:xfrm>
            <a:custGeom>
              <a:avLst/>
              <a:gdLst>
                <a:gd name="T0" fmla="*/ 0 w 1632"/>
                <a:gd name="T1" fmla="*/ 0 h 1776"/>
                <a:gd name="T2" fmla="*/ 20825 w 1632"/>
                <a:gd name="T3" fmla="*/ 110 h 1776"/>
                <a:gd name="T4" fmla="*/ 88424 w 1632"/>
                <a:gd name="T5" fmla="*/ 151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63" name="Text Box 11">
              <a:extLst>
                <a:ext uri="{FF2B5EF4-FFF2-40B4-BE49-F238E27FC236}">
                  <a16:creationId xmlns:a16="http://schemas.microsoft.com/office/drawing/2014/main" id="{CA8AF392-7067-4C8B-9D53-51FFCC79F182}"/>
                </a:ext>
              </a:extLst>
            </p:cNvPr>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p>
          </p:txBody>
        </p:sp>
      </p:grpSp>
      <p:sp>
        <p:nvSpPr>
          <p:cNvPr id="30" name="Line 15">
            <a:extLst>
              <a:ext uri="{FF2B5EF4-FFF2-40B4-BE49-F238E27FC236}">
                <a16:creationId xmlns:a16="http://schemas.microsoft.com/office/drawing/2014/main" id="{8789CAF6-BA89-4321-9616-E7AC57148652}"/>
              </a:ext>
            </a:extLst>
          </p:cNvPr>
          <p:cNvSpPr>
            <a:spLocks noChangeShapeType="1"/>
          </p:cNvSpPr>
          <p:nvPr/>
        </p:nvSpPr>
        <p:spPr bwMode="auto">
          <a:xfrm flipH="1">
            <a:off x="1128713" y="5105400"/>
            <a:ext cx="1282700" cy="0"/>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1" name="Line 15">
            <a:extLst>
              <a:ext uri="{FF2B5EF4-FFF2-40B4-BE49-F238E27FC236}">
                <a16:creationId xmlns:a16="http://schemas.microsoft.com/office/drawing/2014/main" id="{9CDCF5FA-B0E3-4913-834A-2A42A10F6BC9}"/>
              </a:ext>
            </a:extLst>
          </p:cNvPr>
          <p:cNvSpPr>
            <a:spLocks noChangeShapeType="1"/>
          </p:cNvSpPr>
          <p:nvPr/>
        </p:nvSpPr>
        <p:spPr bwMode="auto">
          <a:xfrm flipH="1" flipV="1">
            <a:off x="2411413" y="5135563"/>
            <a:ext cx="1587" cy="1038225"/>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2" name="Text Box 16">
            <a:extLst>
              <a:ext uri="{FF2B5EF4-FFF2-40B4-BE49-F238E27FC236}">
                <a16:creationId xmlns:a16="http://schemas.microsoft.com/office/drawing/2014/main" id="{EBA4F4B9-3125-47F1-8D72-22D64FEF157D}"/>
              </a:ext>
            </a:extLst>
          </p:cNvPr>
          <p:cNvSpPr txBox="1">
            <a:spLocks noChangeArrowheads="1"/>
          </p:cNvSpPr>
          <p:nvPr/>
        </p:nvSpPr>
        <p:spPr bwMode="auto">
          <a:xfrm>
            <a:off x="533400" y="4914900"/>
            <a:ext cx="60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sp>
        <p:nvSpPr>
          <p:cNvPr id="33" name="Text Box 17">
            <a:extLst>
              <a:ext uri="{FF2B5EF4-FFF2-40B4-BE49-F238E27FC236}">
                <a16:creationId xmlns:a16="http://schemas.microsoft.com/office/drawing/2014/main" id="{C4744B63-AE27-4CBD-B239-617FE3D636A6}"/>
              </a:ext>
            </a:extLst>
          </p:cNvPr>
          <p:cNvSpPr txBox="1">
            <a:spLocks noChangeArrowheads="1"/>
          </p:cNvSpPr>
          <p:nvPr/>
        </p:nvSpPr>
        <p:spPr bwMode="auto">
          <a:xfrm>
            <a:off x="2133600" y="6173788"/>
            <a:ext cx="83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cxnSp>
        <p:nvCxnSpPr>
          <p:cNvPr id="3" name="Přímá spojnice se šipkou 2">
            <a:extLst>
              <a:ext uri="{FF2B5EF4-FFF2-40B4-BE49-F238E27FC236}">
                <a16:creationId xmlns:a16="http://schemas.microsoft.com/office/drawing/2014/main" id="{A041B616-9DCF-4B4C-A99B-7F5F9C539ACE}"/>
              </a:ext>
            </a:extLst>
          </p:cNvPr>
          <p:cNvCxnSpPr/>
          <p:nvPr/>
        </p:nvCxnSpPr>
        <p:spPr>
          <a:xfrm>
            <a:off x="323850" y="4602163"/>
            <a:ext cx="0" cy="78581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nice se šipkou 35">
            <a:extLst>
              <a:ext uri="{FF2B5EF4-FFF2-40B4-BE49-F238E27FC236}">
                <a16:creationId xmlns:a16="http://schemas.microsoft.com/office/drawing/2014/main" id="{D8D90FBE-8523-40FC-900D-CBB663D6078F}"/>
              </a:ext>
            </a:extLst>
          </p:cNvPr>
          <p:cNvCxnSpPr>
            <a:stCxn id="25" idx="2"/>
          </p:cNvCxnSpPr>
          <p:nvPr/>
        </p:nvCxnSpPr>
        <p:spPr>
          <a:xfrm flipH="1">
            <a:off x="2133600" y="6684963"/>
            <a:ext cx="1143000" cy="793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 Box 21">
            <a:extLst>
              <a:ext uri="{FF2B5EF4-FFF2-40B4-BE49-F238E27FC236}">
                <a16:creationId xmlns:a16="http://schemas.microsoft.com/office/drawing/2014/main" id="{D273FE84-6A2A-4C2F-BB28-55FDD0CB6F46}"/>
              </a:ext>
            </a:extLst>
          </p:cNvPr>
          <p:cNvSpPr txBox="1">
            <a:spLocks noChangeArrowheads="1"/>
          </p:cNvSpPr>
          <p:nvPr/>
        </p:nvSpPr>
        <p:spPr bwMode="auto">
          <a:xfrm>
            <a:off x="2246313" y="4602163"/>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p>
        </p:txBody>
      </p:sp>
      <p:sp>
        <p:nvSpPr>
          <p:cNvPr id="37" name="TextovéPole 36">
            <a:extLst>
              <a:ext uri="{FF2B5EF4-FFF2-40B4-BE49-F238E27FC236}">
                <a16:creationId xmlns:a16="http://schemas.microsoft.com/office/drawing/2014/main" id="{6025CFD3-DFAB-4C21-AFB2-999CDA9AC4D0}"/>
              </a:ext>
            </a:extLst>
          </p:cNvPr>
          <p:cNvSpPr txBox="1"/>
          <p:nvPr/>
        </p:nvSpPr>
        <p:spPr>
          <a:xfrm>
            <a:off x="0" y="643127"/>
            <a:ext cx="9109073" cy="1154162"/>
          </a:xfrm>
          <a:prstGeom prst="rect">
            <a:avLst/>
          </a:prstGeom>
          <a:noFill/>
        </p:spPr>
        <p:txBody>
          <a:bodyPr wrap="square">
            <a:spAutoFit/>
          </a:bodyPr>
          <a:lstStyle/>
          <a:p>
            <a:pPr marL="0" marR="0" lvl="0" indent="0" algn="ctr" defTabSz="914400" rtl="0" eaLnBrk="1" fontAlgn="base" latinLnBrk="0" hangingPunct="1">
              <a:lnSpc>
                <a:spcPct val="100000"/>
              </a:lnSpc>
              <a:spcBef>
                <a:spcPts val="600"/>
              </a:spcBef>
              <a:spcAft>
                <a:spcPct val="0"/>
              </a:spcAft>
              <a:buClrTx/>
              <a:buSzTx/>
              <a:buFontTx/>
              <a:buNone/>
              <a:tabLst/>
              <a:defRPr/>
            </a:pP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Model AS-AD – </a:t>
            </a:r>
            <a:r>
              <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NEGATIVNÍ POPTÁVKOVÝ ŠOK: </a:t>
            </a:r>
          </a:p>
          <a:p>
            <a:pPr marL="0" marR="0" lvl="0" indent="0" algn="ctr" defTabSz="914400" rtl="0" eaLnBrk="1" fontAlgn="base" latinLnBrk="0" hangingPunct="1">
              <a:lnSpc>
                <a:spcPct val="100000"/>
              </a:lnSpc>
              <a:spcBef>
                <a:spcPts val="600"/>
              </a:spcBef>
              <a:spcAft>
                <a:spcPct val="0"/>
              </a:spcAft>
              <a:buClrTx/>
              <a:buSzTx/>
              <a:buFontTx/>
              <a:buNone/>
              <a:tabLst/>
              <a:defRPr/>
            </a:pP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např. </a:t>
            </a:r>
            <a:r>
              <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snížení C, G</a:t>
            </a:r>
          </a:p>
        </p:txBody>
      </p:sp>
      <p:sp>
        <p:nvSpPr>
          <p:cNvPr id="38" name="Google Shape;99;p14">
            <a:extLst>
              <a:ext uri="{FF2B5EF4-FFF2-40B4-BE49-F238E27FC236}">
                <a16:creationId xmlns:a16="http://schemas.microsoft.com/office/drawing/2014/main" id="{4C404323-7382-458D-8E3C-646D2C163BD0}"/>
              </a:ext>
            </a:extLst>
          </p:cNvPr>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13/38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7406901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8695"/>
                                        </p:tgtEl>
                                        <p:attrNameLst>
                                          <p:attrName>style.visibility</p:attrName>
                                        </p:attrNameLst>
                                      </p:cBhvr>
                                      <p:to>
                                        <p:strVal val="visible"/>
                                      </p:to>
                                    </p:set>
                                    <p:animEffect transition="in" filter="wipe(down)">
                                      <p:cBhvr>
                                        <p:cTn id="7" dur="500"/>
                                        <p:tgtEl>
                                          <p:spTgt spid="286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8696"/>
                                        </p:tgtEl>
                                        <p:attrNameLst>
                                          <p:attrName>style.visibility</p:attrName>
                                        </p:attrNameLst>
                                      </p:cBhvr>
                                      <p:to>
                                        <p:strVal val="visible"/>
                                      </p:to>
                                    </p:set>
                                    <p:animEffect transition="in" filter="wipe(up)">
                                      <p:cBhvr>
                                        <p:cTn id="12" dur="500"/>
                                        <p:tgtEl>
                                          <p:spTgt spid="286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8693"/>
                                        </p:tgtEl>
                                        <p:attrNameLst>
                                          <p:attrName>style.visibility</p:attrName>
                                        </p:attrNameLst>
                                      </p:cBhvr>
                                      <p:to>
                                        <p:strVal val="visible"/>
                                      </p:to>
                                    </p:set>
                                    <p:set>
                                      <p:cBhvr>
                                        <p:cTn id="17" dur="455" fill="hold">
                                          <p:stCondLst>
                                            <p:cond delay="0"/>
                                          </p:stCondLst>
                                        </p:cTn>
                                        <p:tgtEl>
                                          <p:spTgt spid="28693"/>
                                        </p:tgtEl>
                                        <p:attrNameLst>
                                          <p:attrName>style.rotation</p:attrName>
                                        </p:attrNameLst>
                                      </p:cBhvr>
                                      <p:to>
                                        <p:strVal val="-45.0"/>
                                      </p:to>
                                    </p:set>
                                    <p:anim calcmode="lin" valueType="num">
                                      <p:cBhvr>
                                        <p:cTn id="18" dur="455" fill="hold">
                                          <p:stCondLst>
                                            <p:cond delay="455"/>
                                          </p:stCondLst>
                                        </p:cTn>
                                        <p:tgtEl>
                                          <p:spTgt spid="28693"/>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8693"/>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8693"/>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8693"/>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nodeType="clickEffect">
                                  <p:stCondLst>
                                    <p:cond delay="0"/>
                                  </p:stCondLst>
                                  <p:childTnLst>
                                    <p:set>
                                      <p:cBhvr>
                                        <p:cTn id="25" dur="1" fill="hold">
                                          <p:stCondLst>
                                            <p:cond delay="0"/>
                                          </p:stCondLst>
                                        </p:cTn>
                                        <p:tgtEl>
                                          <p:spTgt spid="28697"/>
                                        </p:tgtEl>
                                        <p:attrNameLst>
                                          <p:attrName>style.visibility</p:attrName>
                                        </p:attrNameLst>
                                      </p:cBhvr>
                                      <p:to>
                                        <p:strVal val="visible"/>
                                      </p:to>
                                    </p:set>
                                    <p:animEffect transition="in" filter="wipe(down)">
                                      <p:cBhvr>
                                        <p:cTn id="26" dur="500"/>
                                        <p:tgtEl>
                                          <p:spTgt spid="2869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8" presetClass="entr" presetSubtype="0" accel="50000" fill="hold" grpId="0" nodeType="clickEffect">
                                  <p:stCondLst>
                                    <p:cond delay="0"/>
                                  </p:stCondLst>
                                  <p:iterate type="lt">
                                    <p:tmPct val="50000"/>
                                  </p:iterate>
                                  <p:childTnLst>
                                    <p:set>
                                      <p:cBhvr>
                                        <p:cTn id="30" dur="1" fill="hold">
                                          <p:stCondLst>
                                            <p:cond delay="0"/>
                                          </p:stCondLst>
                                        </p:cTn>
                                        <p:tgtEl>
                                          <p:spTgt spid="28689"/>
                                        </p:tgtEl>
                                        <p:attrNameLst>
                                          <p:attrName>style.visibility</p:attrName>
                                        </p:attrNameLst>
                                      </p:cBhvr>
                                      <p:to>
                                        <p:strVal val="visible"/>
                                      </p:to>
                                    </p:set>
                                    <p:set>
                                      <p:cBhvr>
                                        <p:cTn id="31" dur="455" fill="hold">
                                          <p:stCondLst>
                                            <p:cond delay="0"/>
                                          </p:stCondLst>
                                        </p:cTn>
                                        <p:tgtEl>
                                          <p:spTgt spid="28689"/>
                                        </p:tgtEl>
                                        <p:attrNameLst>
                                          <p:attrName>style.rotation</p:attrName>
                                        </p:attrNameLst>
                                      </p:cBhvr>
                                      <p:to>
                                        <p:strVal val="-45.0"/>
                                      </p:to>
                                    </p:set>
                                    <p:anim calcmode="lin" valueType="num">
                                      <p:cBhvr>
                                        <p:cTn id="32" dur="455" fill="hold">
                                          <p:stCondLst>
                                            <p:cond delay="455"/>
                                          </p:stCondLst>
                                        </p:cTn>
                                        <p:tgtEl>
                                          <p:spTgt spid="28689"/>
                                        </p:tgtEl>
                                        <p:attrNameLst>
                                          <p:attrName>style.rotation</p:attrName>
                                        </p:attrNameLst>
                                      </p:cBhvr>
                                      <p:tavLst>
                                        <p:tav tm="0">
                                          <p:val>
                                            <p:fltVal val="-45"/>
                                          </p:val>
                                        </p:tav>
                                        <p:tav tm="69900">
                                          <p:val>
                                            <p:fltVal val="45"/>
                                          </p:val>
                                        </p:tav>
                                        <p:tav tm="100000">
                                          <p:val>
                                            <p:fltVal val="0"/>
                                          </p:val>
                                        </p:tav>
                                      </p:tavLst>
                                    </p:anim>
                                    <p:anim calcmode="lin" valueType="num">
                                      <p:cBhvr>
                                        <p:cTn id="33" dur="455" fill="hold">
                                          <p:stCondLst>
                                            <p:cond delay="0"/>
                                          </p:stCondLst>
                                        </p:cTn>
                                        <p:tgtEl>
                                          <p:spTgt spid="28689"/>
                                        </p:tgtEl>
                                        <p:attrNameLst>
                                          <p:attrName>ppt_y</p:attrName>
                                        </p:attrNameLst>
                                      </p:cBhvr>
                                      <p:tavLst>
                                        <p:tav tm="0">
                                          <p:val>
                                            <p:strVal val="#ppt_y-1"/>
                                          </p:val>
                                        </p:tav>
                                        <p:tav tm="100000">
                                          <p:val>
                                            <p:strVal val="#ppt_y-(0.354*#ppt_w-0.172*#ppt_h)"/>
                                          </p:val>
                                        </p:tav>
                                      </p:tavLst>
                                    </p:anim>
                                    <p:anim calcmode="lin" valueType="num">
                                      <p:cBhvr>
                                        <p:cTn id="34" dur="156" decel="50000" autoRev="1" fill="hold">
                                          <p:stCondLst>
                                            <p:cond delay="455"/>
                                          </p:stCondLst>
                                        </p:cTn>
                                        <p:tgtEl>
                                          <p:spTgt spid="28689"/>
                                        </p:tgtEl>
                                        <p:attrNameLst>
                                          <p:attrName>ppt_y</p:attrName>
                                        </p:attrNameLst>
                                      </p:cBhvr>
                                      <p:tavLst>
                                        <p:tav tm="0">
                                          <p:val>
                                            <p:strVal val="#ppt_y-(0.354*#ppt_w-0.172*#ppt_h)"/>
                                          </p:val>
                                        </p:tav>
                                        <p:tav tm="100000">
                                          <p:val>
                                            <p:strVal val="#ppt_y-(0.354*#ppt_w-0.172*#ppt_h)-#ppt_h/2"/>
                                          </p:val>
                                        </p:tav>
                                      </p:tavLst>
                                    </p:anim>
                                    <p:anim calcmode="lin" valueType="num">
                                      <p:cBhvr>
                                        <p:cTn id="35" dur="136" fill="hold">
                                          <p:stCondLst>
                                            <p:cond delay="864"/>
                                          </p:stCondLst>
                                        </p:cTn>
                                        <p:tgtEl>
                                          <p:spTgt spid="28689"/>
                                        </p:tgtEl>
                                        <p:attrNameLst>
                                          <p:attrName>ppt_y</p:attrName>
                                        </p:attrNameLst>
                                      </p:cBhvr>
                                      <p:tavLst>
                                        <p:tav tm="0">
                                          <p:val>
                                            <p:strVal val="#ppt_y-(0.354*#ppt_w-0.172*#ppt_h)"/>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nodeType="clickEffect">
                                  <p:stCondLst>
                                    <p:cond delay="0"/>
                                  </p:stCondLst>
                                  <p:childTnLst>
                                    <p:set>
                                      <p:cBhvr>
                                        <p:cTn id="39" dur="1" fill="hold">
                                          <p:stCondLst>
                                            <p:cond delay="0"/>
                                          </p:stCondLst>
                                        </p:cTn>
                                        <p:tgtEl>
                                          <p:spTgt spid="28687"/>
                                        </p:tgtEl>
                                        <p:attrNameLst>
                                          <p:attrName>style.visibility</p:attrName>
                                        </p:attrNameLst>
                                      </p:cBhvr>
                                      <p:to>
                                        <p:strVal val="visible"/>
                                      </p:to>
                                    </p:set>
                                    <p:animEffect transition="in" filter="wipe(down)">
                                      <p:cBhvr>
                                        <p:cTn id="40" dur="500"/>
                                        <p:tgtEl>
                                          <p:spTgt spid="2868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8" presetClass="entr" presetSubtype="0" accel="50000" fill="hold" grpId="0" nodeType="clickEffect">
                                  <p:stCondLst>
                                    <p:cond delay="0"/>
                                  </p:stCondLst>
                                  <p:iterate type="lt">
                                    <p:tmPct val="50000"/>
                                  </p:iterate>
                                  <p:childTnLst>
                                    <p:set>
                                      <p:cBhvr>
                                        <p:cTn id="44" dur="1" fill="hold">
                                          <p:stCondLst>
                                            <p:cond delay="0"/>
                                          </p:stCondLst>
                                        </p:cTn>
                                        <p:tgtEl>
                                          <p:spTgt spid="28688"/>
                                        </p:tgtEl>
                                        <p:attrNameLst>
                                          <p:attrName>style.visibility</p:attrName>
                                        </p:attrNameLst>
                                      </p:cBhvr>
                                      <p:to>
                                        <p:strVal val="visible"/>
                                      </p:to>
                                    </p:set>
                                    <p:set>
                                      <p:cBhvr>
                                        <p:cTn id="45" dur="455" fill="hold">
                                          <p:stCondLst>
                                            <p:cond delay="0"/>
                                          </p:stCondLst>
                                        </p:cTn>
                                        <p:tgtEl>
                                          <p:spTgt spid="28688"/>
                                        </p:tgtEl>
                                        <p:attrNameLst>
                                          <p:attrName>style.rotation</p:attrName>
                                        </p:attrNameLst>
                                      </p:cBhvr>
                                      <p:to>
                                        <p:strVal val="-45.0"/>
                                      </p:to>
                                    </p:set>
                                    <p:anim calcmode="lin" valueType="num">
                                      <p:cBhvr>
                                        <p:cTn id="46" dur="455" fill="hold">
                                          <p:stCondLst>
                                            <p:cond delay="455"/>
                                          </p:stCondLst>
                                        </p:cTn>
                                        <p:tgtEl>
                                          <p:spTgt spid="28688"/>
                                        </p:tgtEl>
                                        <p:attrNameLst>
                                          <p:attrName>style.rotation</p:attrName>
                                        </p:attrNameLst>
                                      </p:cBhvr>
                                      <p:tavLst>
                                        <p:tav tm="0">
                                          <p:val>
                                            <p:fltVal val="-45"/>
                                          </p:val>
                                        </p:tav>
                                        <p:tav tm="69900">
                                          <p:val>
                                            <p:fltVal val="45"/>
                                          </p:val>
                                        </p:tav>
                                        <p:tav tm="100000">
                                          <p:val>
                                            <p:fltVal val="0"/>
                                          </p:val>
                                        </p:tav>
                                      </p:tavLst>
                                    </p:anim>
                                    <p:anim calcmode="lin" valueType="num">
                                      <p:cBhvr>
                                        <p:cTn id="47" dur="455" fill="hold">
                                          <p:stCondLst>
                                            <p:cond delay="0"/>
                                          </p:stCondLst>
                                        </p:cTn>
                                        <p:tgtEl>
                                          <p:spTgt spid="28688"/>
                                        </p:tgtEl>
                                        <p:attrNameLst>
                                          <p:attrName>ppt_y</p:attrName>
                                        </p:attrNameLst>
                                      </p:cBhvr>
                                      <p:tavLst>
                                        <p:tav tm="0">
                                          <p:val>
                                            <p:strVal val="#ppt_y-1"/>
                                          </p:val>
                                        </p:tav>
                                        <p:tav tm="100000">
                                          <p:val>
                                            <p:strVal val="#ppt_y-(0.354*#ppt_w-0.172*#ppt_h)"/>
                                          </p:val>
                                        </p:tav>
                                      </p:tavLst>
                                    </p:anim>
                                    <p:anim calcmode="lin" valueType="num">
                                      <p:cBhvr>
                                        <p:cTn id="48" dur="156" decel="50000" autoRev="1" fill="hold">
                                          <p:stCondLst>
                                            <p:cond delay="455"/>
                                          </p:stCondLst>
                                        </p:cTn>
                                        <p:tgtEl>
                                          <p:spTgt spid="28688"/>
                                        </p:tgtEl>
                                        <p:attrNameLst>
                                          <p:attrName>ppt_y</p:attrName>
                                        </p:attrNameLst>
                                      </p:cBhvr>
                                      <p:tavLst>
                                        <p:tav tm="0">
                                          <p:val>
                                            <p:strVal val="#ppt_y-(0.354*#ppt_w-0.172*#ppt_h)"/>
                                          </p:val>
                                        </p:tav>
                                        <p:tav tm="100000">
                                          <p:val>
                                            <p:strVal val="#ppt_y-(0.354*#ppt_w-0.172*#ppt_h)-#ppt_h/2"/>
                                          </p:val>
                                        </p:tav>
                                      </p:tavLst>
                                    </p:anim>
                                    <p:anim calcmode="lin" valueType="num">
                                      <p:cBhvr>
                                        <p:cTn id="49" dur="136" fill="hold">
                                          <p:stCondLst>
                                            <p:cond delay="864"/>
                                          </p:stCondLst>
                                        </p:cTn>
                                        <p:tgtEl>
                                          <p:spTgt spid="28688"/>
                                        </p:tgtEl>
                                        <p:attrNameLst>
                                          <p:attrName>ppt_y</p:attrName>
                                        </p:attrNameLst>
                                      </p:cBhvr>
                                      <p:tavLst>
                                        <p:tav tm="0">
                                          <p:val>
                                            <p:strVal val="#ppt_y-(0.354*#ppt_w-0.172*#ppt_h)"/>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4" fill="hold" nodeType="click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wipe(down)">
                                      <p:cBhvr>
                                        <p:cTn id="54" dur="500"/>
                                        <p:tgtEl>
                                          <p:spTgt spid="24"/>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8" presetClass="entr" presetSubtype="0" accel="50000" fill="hold" grpId="0" nodeType="clickEffect">
                                  <p:stCondLst>
                                    <p:cond delay="0"/>
                                  </p:stCondLst>
                                  <p:iterate type="lt">
                                    <p:tmPct val="50000"/>
                                  </p:iterate>
                                  <p:childTnLst>
                                    <p:set>
                                      <p:cBhvr>
                                        <p:cTn id="58" dur="1" fill="hold">
                                          <p:stCondLst>
                                            <p:cond delay="0"/>
                                          </p:stCondLst>
                                        </p:cTn>
                                        <p:tgtEl>
                                          <p:spTgt spid="25"/>
                                        </p:tgtEl>
                                        <p:attrNameLst>
                                          <p:attrName>style.visibility</p:attrName>
                                        </p:attrNameLst>
                                      </p:cBhvr>
                                      <p:to>
                                        <p:strVal val="visible"/>
                                      </p:to>
                                    </p:set>
                                    <p:set>
                                      <p:cBhvr>
                                        <p:cTn id="59" dur="455" fill="hold">
                                          <p:stCondLst>
                                            <p:cond delay="0"/>
                                          </p:stCondLst>
                                        </p:cTn>
                                        <p:tgtEl>
                                          <p:spTgt spid="25"/>
                                        </p:tgtEl>
                                        <p:attrNameLst>
                                          <p:attrName>style.rotation</p:attrName>
                                        </p:attrNameLst>
                                      </p:cBhvr>
                                      <p:to>
                                        <p:strVal val="-45.0"/>
                                      </p:to>
                                    </p:set>
                                    <p:anim calcmode="lin" valueType="num">
                                      <p:cBhvr>
                                        <p:cTn id="60" dur="455" fill="hold">
                                          <p:stCondLst>
                                            <p:cond delay="455"/>
                                          </p:stCondLst>
                                        </p:cTn>
                                        <p:tgtEl>
                                          <p:spTgt spid="25"/>
                                        </p:tgtEl>
                                        <p:attrNameLst>
                                          <p:attrName>style.rotation</p:attrName>
                                        </p:attrNameLst>
                                      </p:cBhvr>
                                      <p:tavLst>
                                        <p:tav tm="0">
                                          <p:val>
                                            <p:fltVal val="-45"/>
                                          </p:val>
                                        </p:tav>
                                        <p:tav tm="69900">
                                          <p:val>
                                            <p:fltVal val="45"/>
                                          </p:val>
                                        </p:tav>
                                        <p:tav tm="100000">
                                          <p:val>
                                            <p:fltVal val="0"/>
                                          </p:val>
                                        </p:tav>
                                      </p:tavLst>
                                    </p:anim>
                                    <p:anim calcmode="lin" valueType="num">
                                      <p:cBhvr>
                                        <p:cTn id="61" dur="455" fill="hold">
                                          <p:stCondLst>
                                            <p:cond delay="0"/>
                                          </p:stCondLst>
                                        </p:cTn>
                                        <p:tgtEl>
                                          <p:spTgt spid="25"/>
                                        </p:tgtEl>
                                        <p:attrNameLst>
                                          <p:attrName>ppt_y</p:attrName>
                                        </p:attrNameLst>
                                      </p:cBhvr>
                                      <p:tavLst>
                                        <p:tav tm="0">
                                          <p:val>
                                            <p:strVal val="#ppt_y-1"/>
                                          </p:val>
                                        </p:tav>
                                        <p:tav tm="100000">
                                          <p:val>
                                            <p:strVal val="#ppt_y-(0.354*#ppt_w-0.172*#ppt_h)"/>
                                          </p:val>
                                        </p:tav>
                                      </p:tavLst>
                                    </p:anim>
                                    <p:anim calcmode="lin" valueType="num">
                                      <p:cBhvr>
                                        <p:cTn id="62" dur="156" decel="50000" autoRev="1" fill="hold">
                                          <p:stCondLst>
                                            <p:cond delay="455"/>
                                          </p:stCondLst>
                                        </p:cTn>
                                        <p:tgtEl>
                                          <p:spTgt spid="25"/>
                                        </p:tgtEl>
                                        <p:attrNameLst>
                                          <p:attrName>ppt_y</p:attrName>
                                        </p:attrNameLst>
                                      </p:cBhvr>
                                      <p:tavLst>
                                        <p:tav tm="0">
                                          <p:val>
                                            <p:strVal val="#ppt_y-(0.354*#ppt_w-0.172*#ppt_h)"/>
                                          </p:val>
                                        </p:tav>
                                        <p:tav tm="100000">
                                          <p:val>
                                            <p:strVal val="#ppt_y-(0.354*#ppt_w-0.172*#ppt_h)-#ppt_h/2"/>
                                          </p:val>
                                        </p:tav>
                                      </p:tavLst>
                                    </p:anim>
                                    <p:anim calcmode="lin" valueType="num">
                                      <p:cBhvr>
                                        <p:cTn id="63" dur="136" fill="hold">
                                          <p:stCondLst>
                                            <p:cond delay="864"/>
                                          </p:stCondLst>
                                        </p:cTn>
                                        <p:tgtEl>
                                          <p:spTgt spid="25"/>
                                        </p:tgtEl>
                                        <p:attrNameLst>
                                          <p:attrName>ppt_y</p:attrName>
                                        </p:attrNameLst>
                                      </p:cBhvr>
                                      <p:tavLst>
                                        <p:tav tm="0">
                                          <p:val>
                                            <p:strVal val="#ppt_y-(0.354*#ppt_w-0.172*#ppt_h)"/>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1" fill="hold" nodeType="click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wipe(up)">
                                      <p:cBhvr>
                                        <p:cTn id="68" dur="500"/>
                                        <p:tgtEl>
                                          <p:spTgt spid="26"/>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4" fill="hold" nodeType="clickEffect">
                                  <p:stCondLst>
                                    <p:cond delay="0"/>
                                  </p:stCondLst>
                                  <p:childTnLst>
                                    <p:set>
                                      <p:cBhvr>
                                        <p:cTn id="72" dur="1" fill="hold">
                                          <p:stCondLst>
                                            <p:cond delay="0"/>
                                          </p:stCondLst>
                                        </p:cTn>
                                        <p:tgtEl>
                                          <p:spTgt spid="30"/>
                                        </p:tgtEl>
                                        <p:attrNameLst>
                                          <p:attrName>style.visibility</p:attrName>
                                        </p:attrNameLst>
                                      </p:cBhvr>
                                      <p:to>
                                        <p:strVal val="visible"/>
                                      </p:to>
                                    </p:set>
                                    <p:animEffect transition="in" filter="wipe(down)">
                                      <p:cBhvr>
                                        <p:cTn id="73" dur="500"/>
                                        <p:tgtEl>
                                          <p:spTgt spid="30"/>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4" fill="hold" nodeType="click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wipe(down)">
                                      <p:cBhvr>
                                        <p:cTn id="78" dur="500"/>
                                        <p:tgtEl>
                                          <p:spTgt spid="31"/>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38" presetClass="entr" presetSubtype="0" accel="50000" fill="hold" grpId="0" nodeType="clickEffect">
                                  <p:stCondLst>
                                    <p:cond delay="0"/>
                                  </p:stCondLst>
                                  <p:iterate type="lt">
                                    <p:tmPct val="50000"/>
                                  </p:iterate>
                                  <p:childTnLst>
                                    <p:set>
                                      <p:cBhvr>
                                        <p:cTn id="82" dur="1" fill="hold">
                                          <p:stCondLst>
                                            <p:cond delay="0"/>
                                          </p:stCondLst>
                                        </p:cTn>
                                        <p:tgtEl>
                                          <p:spTgt spid="32"/>
                                        </p:tgtEl>
                                        <p:attrNameLst>
                                          <p:attrName>style.visibility</p:attrName>
                                        </p:attrNameLst>
                                      </p:cBhvr>
                                      <p:to>
                                        <p:strVal val="visible"/>
                                      </p:to>
                                    </p:set>
                                    <p:set>
                                      <p:cBhvr>
                                        <p:cTn id="83" dur="455" fill="hold">
                                          <p:stCondLst>
                                            <p:cond delay="0"/>
                                          </p:stCondLst>
                                        </p:cTn>
                                        <p:tgtEl>
                                          <p:spTgt spid="32"/>
                                        </p:tgtEl>
                                        <p:attrNameLst>
                                          <p:attrName>style.rotation</p:attrName>
                                        </p:attrNameLst>
                                      </p:cBhvr>
                                      <p:to>
                                        <p:strVal val="-45.0"/>
                                      </p:to>
                                    </p:set>
                                    <p:anim calcmode="lin" valueType="num">
                                      <p:cBhvr>
                                        <p:cTn id="84" dur="455" fill="hold">
                                          <p:stCondLst>
                                            <p:cond delay="455"/>
                                          </p:stCondLst>
                                        </p:cTn>
                                        <p:tgtEl>
                                          <p:spTgt spid="32"/>
                                        </p:tgtEl>
                                        <p:attrNameLst>
                                          <p:attrName>style.rotation</p:attrName>
                                        </p:attrNameLst>
                                      </p:cBhvr>
                                      <p:tavLst>
                                        <p:tav tm="0">
                                          <p:val>
                                            <p:fltVal val="-45"/>
                                          </p:val>
                                        </p:tav>
                                        <p:tav tm="69900">
                                          <p:val>
                                            <p:fltVal val="45"/>
                                          </p:val>
                                        </p:tav>
                                        <p:tav tm="100000">
                                          <p:val>
                                            <p:fltVal val="0"/>
                                          </p:val>
                                        </p:tav>
                                      </p:tavLst>
                                    </p:anim>
                                    <p:anim calcmode="lin" valueType="num">
                                      <p:cBhvr>
                                        <p:cTn id="85" dur="455" fill="hold">
                                          <p:stCondLst>
                                            <p:cond delay="0"/>
                                          </p:stCondLst>
                                        </p:cTn>
                                        <p:tgtEl>
                                          <p:spTgt spid="32"/>
                                        </p:tgtEl>
                                        <p:attrNameLst>
                                          <p:attrName>ppt_y</p:attrName>
                                        </p:attrNameLst>
                                      </p:cBhvr>
                                      <p:tavLst>
                                        <p:tav tm="0">
                                          <p:val>
                                            <p:strVal val="#ppt_y-1"/>
                                          </p:val>
                                        </p:tav>
                                        <p:tav tm="100000">
                                          <p:val>
                                            <p:strVal val="#ppt_y-(0.354*#ppt_w-0.172*#ppt_h)"/>
                                          </p:val>
                                        </p:tav>
                                      </p:tavLst>
                                    </p:anim>
                                    <p:anim calcmode="lin" valueType="num">
                                      <p:cBhvr>
                                        <p:cTn id="86" dur="156" decel="50000" autoRev="1" fill="hold">
                                          <p:stCondLst>
                                            <p:cond delay="455"/>
                                          </p:stCondLst>
                                        </p:cTn>
                                        <p:tgtEl>
                                          <p:spTgt spid="32"/>
                                        </p:tgtEl>
                                        <p:attrNameLst>
                                          <p:attrName>ppt_y</p:attrName>
                                        </p:attrNameLst>
                                      </p:cBhvr>
                                      <p:tavLst>
                                        <p:tav tm="0">
                                          <p:val>
                                            <p:strVal val="#ppt_y-(0.354*#ppt_w-0.172*#ppt_h)"/>
                                          </p:val>
                                        </p:tav>
                                        <p:tav tm="100000">
                                          <p:val>
                                            <p:strVal val="#ppt_y-(0.354*#ppt_w-0.172*#ppt_h)-#ppt_h/2"/>
                                          </p:val>
                                        </p:tav>
                                      </p:tavLst>
                                    </p:anim>
                                    <p:anim calcmode="lin" valueType="num">
                                      <p:cBhvr>
                                        <p:cTn id="87" dur="136" fill="hold">
                                          <p:stCondLst>
                                            <p:cond delay="864"/>
                                          </p:stCondLst>
                                        </p:cTn>
                                        <p:tgtEl>
                                          <p:spTgt spid="32"/>
                                        </p:tgtEl>
                                        <p:attrNameLst>
                                          <p:attrName>ppt_y</p:attrName>
                                        </p:attrNameLst>
                                      </p:cBhvr>
                                      <p:tavLst>
                                        <p:tav tm="0">
                                          <p:val>
                                            <p:strVal val="#ppt_y-(0.354*#ppt_w-0.172*#ppt_h)"/>
                                          </p:val>
                                        </p:tav>
                                        <p:tav tm="100000">
                                          <p:val>
                                            <p:strVal val="#ppt_y"/>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38" presetClass="entr" presetSubtype="0" accel="50000" fill="hold" grpId="0" nodeType="clickEffect">
                                  <p:stCondLst>
                                    <p:cond delay="0"/>
                                  </p:stCondLst>
                                  <p:iterate type="lt">
                                    <p:tmPct val="50000"/>
                                  </p:iterate>
                                  <p:childTnLst>
                                    <p:set>
                                      <p:cBhvr>
                                        <p:cTn id="91" dur="1" fill="hold">
                                          <p:stCondLst>
                                            <p:cond delay="0"/>
                                          </p:stCondLst>
                                        </p:cTn>
                                        <p:tgtEl>
                                          <p:spTgt spid="33"/>
                                        </p:tgtEl>
                                        <p:attrNameLst>
                                          <p:attrName>style.visibility</p:attrName>
                                        </p:attrNameLst>
                                      </p:cBhvr>
                                      <p:to>
                                        <p:strVal val="visible"/>
                                      </p:to>
                                    </p:set>
                                    <p:set>
                                      <p:cBhvr>
                                        <p:cTn id="92" dur="455" fill="hold">
                                          <p:stCondLst>
                                            <p:cond delay="0"/>
                                          </p:stCondLst>
                                        </p:cTn>
                                        <p:tgtEl>
                                          <p:spTgt spid="33"/>
                                        </p:tgtEl>
                                        <p:attrNameLst>
                                          <p:attrName>style.rotation</p:attrName>
                                        </p:attrNameLst>
                                      </p:cBhvr>
                                      <p:to>
                                        <p:strVal val="-45.0"/>
                                      </p:to>
                                    </p:set>
                                    <p:anim calcmode="lin" valueType="num">
                                      <p:cBhvr>
                                        <p:cTn id="93" dur="455" fill="hold">
                                          <p:stCondLst>
                                            <p:cond delay="455"/>
                                          </p:stCondLst>
                                        </p:cTn>
                                        <p:tgtEl>
                                          <p:spTgt spid="33"/>
                                        </p:tgtEl>
                                        <p:attrNameLst>
                                          <p:attrName>style.rotation</p:attrName>
                                        </p:attrNameLst>
                                      </p:cBhvr>
                                      <p:tavLst>
                                        <p:tav tm="0">
                                          <p:val>
                                            <p:fltVal val="-45"/>
                                          </p:val>
                                        </p:tav>
                                        <p:tav tm="69900">
                                          <p:val>
                                            <p:fltVal val="45"/>
                                          </p:val>
                                        </p:tav>
                                        <p:tav tm="100000">
                                          <p:val>
                                            <p:fltVal val="0"/>
                                          </p:val>
                                        </p:tav>
                                      </p:tavLst>
                                    </p:anim>
                                    <p:anim calcmode="lin" valueType="num">
                                      <p:cBhvr>
                                        <p:cTn id="94" dur="455" fill="hold">
                                          <p:stCondLst>
                                            <p:cond delay="0"/>
                                          </p:stCondLst>
                                        </p:cTn>
                                        <p:tgtEl>
                                          <p:spTgt spid="33"/>
                                        </p:tgtEl>
                                        <p:attrNameLst>
                                          <p:attrName>ppt_y</p:attrName>
                                        </p:attrNameLst>
                                      </p:cBhvr>
                                      <p:tavLst>
                                        <p:tav tm="0">
                                          <p:val>
                                            <p:strVal val="#ppt_y-1"/>
                                          </p:val>
                                        </p:tav>
                                        <p:tav tm="100000">
                                          <p:val>
                                            <p:strVal val="#ppt_y-(0.354*#ppt_w-0.172*#ppt_h)"/>
                                          </p:val>
                                        </p:tav>
                                      </p:tavLst>
                                    </p:anim>
                                    <p:anim calcmode="lin" valueType="num">
                                      <p:cBhvr>
                                        <p:cTn id="95" dur="156" decel="50000" autoRev="1" fill="hold">
                                          <p:stCondLst>
                                            <p:cond delay="455"/>
                                          </p:stCondLst>
                                        </p:cTn>
                                        <p:tgtEl>
                                          <p:spTgt spid="33"/>
                                        </p:tgtEl>
                                        <p:attrNameLst>
                                          <p:attrName>ppt_y</p:attrName>
                                        </p:attrNameLst>
                                      </p:cBhvr>
                                      <p:tavLst>
                                        <p:tav tm="0">
                                          <p:val>
                                            <p:strVal val="#ppt_y-(0.354*#ppt_w-0.172*#ppt_h)"/>
                                          </p:val>
                                        </p:tav>
                                        <p:tav tm="100000">
                                          <p:val>
                                            <p:strVal val="#ppt_y-(0.354*#ppt_w-0.172*#ppt_h)-#ppt_h/2"/>
                                          </p:val>
                                        </p:tav>
                                      </p:tavLst>
                                    </p:anim>
                                    <p:anim calcmode="lin" valueType="num">
                                      <p:cBhvr>
                                        <p:cTn id="96" dur="136" fill="hold">
                                          <p:stCondLst>
                                            <p:cond delay="864"/>
                                          </p:stCondLst>
                                        </p:cTn>
                                        <p:tgtEl>
                                          <p:spTgt spid="33"/>
                                        </p:tgtEl>
                                        <p:attrNameLst>
                                          <p:attrName>ppt_y</p:attrName>
                                        </p:attrNameLst>
                                      </p:cBhvr>
                                      <p:tavLst>
                                        <p:tav tm="0">
                                          <p:val>
                                            <p:strVal val="#ppt_y-(0.354*#ppt_w-0.172*#ppt_h)"/>
                                          </p:val>
                                        </p:tav>
                                        <p:tav tm="100000">
                                          <p:val>
                                            <p:strVal val="#ppt_y"/>
                                          </p:val>
                                        </p:tav>
                                      </p:tavLst>
                                    </p:anim>
                                  </p:childTnLst>
                                </p:cTn>
                              </p:par>
                            </p:childTnLst>
                          </p:cTn>
                        </p:par>
                      </p:childTnLst>
                    </p:cTn>
                  </p:par>
                  <p:par>
                    <p:cTn id="97" fill="hold" nodeType="clickPar">
                      <p:stCondLst>
                        <p:cond delay="indefinite"/>
                      </p:stCondLst>
                      <p:childTnLst>
                        <p:par>
                          <p:cTn id="98" fill="hold" nodeType="withGroup">
                            <p:stCondLst>
                              <p:cond delay="0"/>
                            </p:stCondLst>
                            <p:childTnLst>
                              <p:par>
                                <p:cTn id="99" presetID="38" presetClass="entr" presetSubtype="0" accel="50000" fill="hold" grpId="0" nodeType="clickEffect">
                                  <p:stCondLst>
                                    <p:cond delay="0"/>
                                  </p:stCondLst>
                                  <p:iterate type="lt">
                                    <p:tmPct val="50000"/>
                                  </p:iterate>
                                  <p:childTnLst>
                                    <p:set>
                                      <p:cBhvr>
                                        <p:cTn id="100" dur="1" fill="hold">
                                          <p:stCondLst>
                                            <p:cond delay="0"/>
                                          </p:stCondLst>
                                        </p:cTn>
                                        <p:tgtEl>
                                          <p:spTgt spid="40"/>
                                        </p:tgtEl>
                                        <p:attrNameLst>
                                          <p:attrName>style.visibility</p:attrName>
                                        </p:attrNameLst>
                                      </p:cBhvr>
                                      <p:to>
                                        <p:strVal val="visible"/>
                                      </p:to>
                                    </p:set>
                                    <p:set>
                                      <p:cBhvr>
                                        <p:cTn id="101" dur="455" fill="hold">
                                          <p:stCondLst>
                                            <p:cond delay="0"/>
                                          </p:stCondLst>
                                        </p:cTn>
                                        <p:tgtEl>
                                          <p:spTgt spid="40"/>
                                        </p:tgtEl>
                                        <p:attrNameLst>
                                          <p:attrName>style.rotation</p:attrName>
                                        </p:attrNameLst>
                                      </p:cBhvr>
                                      <p:to>
                                        <p:strVal val="-45.0"/>
                                      </p:to>
                                    </p:set>
                                    <p:anim calcmode="lin" valueType="num">
                                      <p:cBhvr>
                                        <p:cTn id="102" dur="455" fill="hold">
                                          <p:stCondLst>
                                            <p:cond delay="455"/>
                                          </p:stCondLst>
                                        </p:cTn>
                                        <p:tgtEl>
                                          <p:spTgt spid="40"/>
                                        </p:tgtEl>
                                        <p:attrNameLst>
                                          <p:attrName>style.rotation</p:attrName>
                                        </p:attrNameLst>
                                      </p:cBhvr>
                                      <p:tavLst>
                                        <p:tav tm="0">
                                          <p:val>
                                            <p:fltVal val="-45"/>
                                          </p:val>
                                        </p:tav>
                                        <p:tav tm="69900">
                                          <p:val>
                                            <p:fltVal val="45"/>
                                          </p:val>
                                        </p:tav>
                                        <p:tav tm="100000">
                                          <p:val>
                                            <p:fltVal val="0"/>
                                          </p:val>
                                        </p:tav>
                                      </p:tavLst>
                                    </p:anim>
                                    <p:anim calcmode="lin" valueType="num">
                                      <p:cBhvr>
                                        <p:cTn id="103" dur="455" fill="hold">
                                          <p:stCondLst>
                                            <p:cond delay="0"/>
                                          </p:stCondLst>
                                        </p:cTn>
                                        <p:tgtEl>
                                          <p:spTgt spid="40"/>
                                        </p:tgtEl>
                                        <p:attrNameLst>
                                          <p:attrName>ppt_y</p:attrName>
                                        </p:attrNameLst>
                                      </p:cBhvr>
                                      <p:tavLst>
                                        <p:tav tm="0">
                                          <p:val>
                                            <p:strVal val="#ppt_y-1"/>
                                          </p:val>
                                        </p:tav>
                                        <p:tav tm="100000">
                                          <p:val>
                                            <p:strVal val="#ppt_y-(0.354*#ppt_w-0.172*#ppt_h)"/>
                                          </p:val>
                                        </p:tav>
                                      </p:tavLst>
                                    </p:anim>
                                    <p:anim calcmode="lin" valueType="num">
                                      <p:cBhvr>
                                        <p:cTn id="104" dur="156" decel="50000" autoRev="1" fill="hold">
                                          <p:stCondLst>
                                            <p:cond delay="455"/>
                                          </p:stCondLst>
                                        </p:cTn>
                                        <p:tgtEl>
                                          <p:spTgt spid="40"/>
                                        </p:tgtEl>
                                        <p:attrNameLst>
                                          <p:attrName>ppt_y</p:attrName>
                                        </p:attrNameLst>
                                      </p:cBhvr>
                                      <p:tavLst>
                                        <p:tav tm="0">
                                          <p:val>
                                            <p:strVal val="#ppt_y-(0.354*#ppt_w-0.172*#ppt_h)"/>
                                          </p:val>
                                        </p:tav>
                                        <p:tav tm="100000">
                                          <p:val>
                                            <p:strVal val="#ppt_y-(0.354*#ppt_w-0.172*#ppt_h)-#ppt_h/2"/>
                                          </p:val>
                                        </p:tav>
                                      </p:tavLst>
                                    </p:anim>
                                    <p:anim calcmode="lin" valueType="num">
                                      <p:cBhvr>
                                        <p:cTn id="105" dur="136" fill="hold">
                                          <p:stCondLst>
                                            <p:cond delay="864"/>
                                          </p:stCondLst>
                                        </p:cTn>
                                        <p:tgtEl>
                                          <p:spTgt spid="40"/>
                                        </p:tgtEl>
                                        <p:attrNameLst>
                                          <p:attrName>ppt_y</p:attrName>
                                        </p:attrNameLst>
                                      </p:cBhvr>
                                      <p:tavLst>
                                        <p:tav tm="0">
                                          <p:val>
                                            <p:strVal val="#ppt_y-(0.354*#ppt_w-0.172*#ppt_h)"/>
                                          </p:val>
                                        </p:tav>
                                        <p:tav tm="100000">
                                          <p:val>
                                            <p:strVal val="#ppt_y"/>
                                          </p:val>
                                        </p:tav>
                                      </p:tavLst>
                                    </p:anim>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2" presetClass="entr" presetSubtype="1" fill="hold" nodeType="clickEffect">
                                  <p:stCondLst>
                                    <p:cond delay="0"/>
                                  </p:stCondLst>
                                  <p:childTnLst>
                                    <p:set>
                                      <p:cBhvr>
                                        <p:cTn id="109" dur="1" fill="hold">
                                          <p:stCondLst>
                                            <p:cond delay="0"/>
                                          </p:stCondLst>
                                        </p:cTn>
                                        <p:tgtEl>
                                          <p:spTgt spid="3"/>
                                        </p:tgtEl>
                                        <p:attrNameLst>
                                          <p:attrName>style.visibility</p:attrName>
                                        </p:attrNameLst>
                                      </p:cBhvr>
                                      <p:to>
                                        <p:strVal val="visible"/>
                                      </p:to>
                                    </p:set>
                                    <p:animEffect transition="in" filter="wipe(up)">
                                      <p:cBhvr>
                                        <p:cTn id="110" dur="500"/>
                                        <p:tgtEl>
                                          <p:spTgt spid="3"/>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2" presetClass="entr" presetSubtype="2" fill="hold" nodeType="clickEffect">
                                  <p:stCondLst>
                                    <p:cond delay="0"/>
                                  </p:stCondLst>
                                  <p:childTnLst>
                                    <p:set>
                                      <p:cBhvr>
                                        <p:cTn id="114" dur="1" fill="hold">
                                          <p:stCondLst>
                                            <p:cond delay="0"/>
                                          </p:stCondLst>
                                        </p:cTn>
                                        <p:tgtEl>
                                          <p:spTgt spid="36"/>
                                        </p:tgtEl>
                                        <p:attrNameLst>
                                          <p:attrName>style.visibility</p:attrName>
                                        </p:attrNameLst>
                                      </p:cBhvr>
                                      <p:to>
                                        <p:strVal val="visible"/>
                                      </p:to>
                                    </p:set>
                                    <p:animEffect transition="in" filter="wipe(right)">
                                      <p:cBhvr>
                                        <p:cTn id="11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p:bldP spid="28689" grpId="0"/>
      <p:bldP spid="28693" grpId="0"/>
      <p:bldP spid="25" grpId="0"/>
      <p:bldP spid="32" grpId="0"/>
      <p:bldP spid="33" grpId="0"/>
      <p:bldP spid="4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3">
            <a:extLst>
              <a:ext uri="{FF2B5EF4-FFF2-40B4-BE49-F238E27FC236}">
                <a16:creationId xmlns:a16="http://schemas.microsoft.com/office/drawing/2014/main" id="{20DE77B7-73C0-44DA-B202-558E5A0759AC}"/>
              </a:ext>
            </a:extLst>
          </p:cNvPr>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36867" name="Group 22">
            <a:extLst>
              <a:ext uri="{FF2B5EF4-FFF2-40B4-BE49-F238E27FC236}">
                <a16:creationId xmlns:a16="http://schemas.microsoft.com/office/drawing/2014/main" id="{16179397-E48D-4637-B88F-2525C70D26D9}"/>
              </a:ext>
            </a:extLst>
          </p:cNvPr>
          <p:cNvGrpSpPr>
            <a:grpSpLocks/>
          </p:cNvGrpSpPr>
          <p:nvPr/>
        </p:nvGrpSpPr>
        <p:grpSpPr bwMode="auto">
          <a:xfrm>
            <a:off x="685800" y="2362200"/>
            <a:ext cx="5562600" cy="4329113"/>
            <a:chOff x="432" y="1488"/>
            <a:chExt cx="3504" cy="2727"/>
          </a:xfrm>
        </p:grpSpPr>
        <p:sp>
          <p:nvSpPr>
            <p:cNvPr id="36892" name="Text Box 4">
              <a:extLst>
                <a:ext uri="{FF2B5EF4-FFF2-40B4-BE49-F238E27FC236}">
                  <a16:creationId xmlns:a16="http://schemas.microsoft.com/office/drawing/2014/main" id="{68CF1EA5-1778-4541-9A98-7450EF20EAD5}"/>
                </a:ext>
              </a:extLst>
            </p:cNvPr>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p>
          </p:txBody>
        </p:sp>
        <p:sp>
          <p:nvSpPr>
            <p:cNvPr id="36893" name="Text Box 5">
              <a:extLst>
                <a:ext uri="{FF2B5EF4-FFF2-40B4-BE49-F238E27FC236}">
                  <a16:creationId xmlns:a16="http://schemas.microsoft.com/office/drawing/2014/main" id="{04C404C8-3C26-476A-99A3-C91E9058F6F8}"/>
                </a:ext>
              </a:extLst>
            </p:cNvPr>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p>
          </p:txBody>
        </p:sp>
        <p:grpSp>
          <p:nvGrpSpPr>
            <p:cNvPr id="36894" name="Group 7">
              <a:extLst>
                <a:ext uri="{FF2B5EF4-FFF2-40B4-BE49-F238E27FC236}">
                  <a16:creationId xmlns:a16="http://schemas.microsoft.com/office/drawing/2014/main" id="{E2E6DE72-A855-4CD1-B959-6C218823384C}"/>
                </a:ext>
              </a:extLst>
            </p:cNvPr>
            <p:cNvGrpSpPr>
              <a:grpSpLocks/>
            </p:cNvGrpSpPr>
            <p:nvPr/>
          </p:nvGrpSpPr>
          <p:grpSpPr bwMode="auto">
            <a:xfrm>
              <a:off x="711" y="1584"/>
              <a:ext cx="3033" cy="2305"/>
              <a:chOff x="711" y="1584"/>
              <a:chExt cx="3033" cy="2305"/>
            </a:xfrm>
          </p:grpSpPr>
          <p:sp>
            <p:nvSpPr>
              <p:cNvPr id="36895" name="Line 8">
                <a:extLst>
                  <a:ext uri="{FF2B5EF4-FFF2-40B4-BE49-F238E27FC236}">
                    <a16:creationId xmlns:a16="http://schemas.microsoft.com/office/drawing/2014/main" id="{372DCE42-13C4-4A2D-A421-2378DC4B2283}"/>
                  </a:ext>
                </a:extLst>
              </p:cNvPr>
              <p:cNvSpPr>
                <a:spLocks noChangeShapeType="1"/>
              </p:cNvSpPr>
              <p:nvPr/>
            </p:nvSpPr>
            <p:spPr bwMode="auto">
              <a:xfrm>
                <a:off x="720" y="1584"/>
                <a:ext cx="0" cy="2303"/>
              </a:xfrm>
              <a:prstGeom prst="line">
                <a:avLst/>
              </a:prstGeom>
              <a:noFill/>
              <a:ln w="698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96" name="Freeform 9">
                <a:extLst>
                  <a:ext uri="{FF2B5EF4-FFF2-40B4-BE49-F238E27FC236}">
                    <a16:creationId xmlns:a16="http://schemas.microsoft.com/office/drawing/2014/main" id="{FC5644A0-121D-4AA1-B566-F9C68AD44F50}"/>
                  </a:ext>
                </a:extLst>
              </p:cNvPr>
              <p:cNvSpPr>
                <a:spLocks/>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8696" name="Group 24">
            <a:extLst>
              <a:ext uri="{FF2B5EF4-FFF2-40B4-BE49-F238E27FC236}">
                <a16:creationId xmlns:a16="http://schemas.microsoft.com/office/drawing/2014/main" id="{D2B0834A-0862-4BDD-A31C-DC7FC7AD1504}"/>
              </a:ext>
            </a:extLst>
          </p:cNvPr>
          <p:cNvGrpSpPr>
            <a:grpSpLocks/>
          </p:cNvGrpSpPr>
          <p:nvPr/>
        </p:nvGrpSpPr>
        <p:grpSpPr bwMode="auto">
          <a:xfrm>
            <a:off x="1905000" y="2667000"/>
            <a:ext cx="4419600" cy="2652713"/>
            <a:chOff x="1200" y="1680"/>
            <a:chExt cx="2784" cy="1671"/>
          </a:xfrm>
        </p:grpSpPr>
        <p:sp>
          <p:nvSpPr>
            <p:cNvPr id="36890" name="Freeform 10">
              <a:extLst>
                <a:ext uri="{FF2B5EF4-FFF2-40B4-BE49-F238E27FC236}">
                  <a16:creationId xmlns:a16="http://schemas.microsoft.com/office/drawing/2014/main" id="{7821C038-34A2-4189-A6A3-64DD42905195}"/>
                </a:ext>
              </a:extLst>
            </p:cNvPr>
            <p:cNvSpPr>
              <a:spLocks/>
            </p:cNvSpPr>
            <p:nvPr/>
          </p:nvSpPr>
          <p:spPr bwMode="auto">
            <a:xfrm>
              <a:off x="1200" y="1680"/>
              <a:ext cx="2064" cy="1536"/>
            </a:xfrm>
            <a:custGeom>
              <a:avLst/>
              <a:gdLst>
                <a:gd name="T0" fmla="*/ 0 w 1632"/>
                <a:gd name="T1" fmla="*/ 0 h 1776"/>
                <a:gd name="T2" fmla="*/ 20825 w 1632"/>
                <a:gd name="T3" fmla="*/ 110 h 1776"/>
                <a:gd name="T4" fmla="*/ 88424 w 1632"/>
                <a:gd name="T5" fmla="*/ 151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91" name="Text Box 11">
              <a:extLst>
                <a:ext uri="{FF2B5EF4-FFF2-40B4-BE49-F238E27FC236}">
                  <a16:creationId xmlns:a16="http://schemas.microsoft.com/office/drawing/2014/main" id="{0AFC9B86-3181-43DF-BA54-2F03AC9AC8D3}"/>
                </a:ext>
              </a:extLst>
            </p:cNvPr>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grpSp>
      <p:grpSp>
        <p:nvGrpSpPr>
          <p:cNvPr id="28695" name="Group 23">
            <a:extLst>
              <a:ext uri="{FF2B5EF4-FFF2-40B4-BE49-F238E27FC236}">
                <a16:creationId xmlns:a16="http://schemas.microsoft.com/office/drawing/2014/main" id="{0CFA5A9C-AE3B-4F1C-B26A-2A9FADF177BB}"/>
              </a:ext>
            </a:extLst>
          </p:cNvPr>
          <p:cNvGrpSpPr>
            <a:grpSpLocks/>
          </p:cNvGrpSpPr>
          <p:nvPr/>
        </p:nvGrpSpPr>
        <p:grpSpPr bwMode="auto">
          <a:xfrm>
            <a:off x="1468438" y="2076450"/>
            <a:ext cx="3713162" cy="3333750"/>
            <a:chOff x="1200" y="1452"/>
            <a:chExt cx="2339" cy="2100"/>
          </a:xfrm>
        </p:grpSpPr>
        <p:sp>
          <p:nvSpPr>
            <p:cNvPr id="36888" name="Text Box 6">
              <a:extLst>
                <a:ext uri="{FF2B5EF4-FFF2-40B4-BE49-F238E27FC236}">
                  <a16:creationId xmlns:a16="http://schemas.microsoft.com/office/drawing/2014/main" id="{39187227-BD86-48A4-A893-AF15E076DFDC}"/>
                </a:ext>
              </a:extLst>
            </p:cNvPr>
            <p:cNvSpPr txBox="1">
              <a:spLocks noChangeArrowheads="1"/>
            </p:cNvSpPr>
            <p:nvPr/>
          </p:nvSpPr>
          <p:spPr bwMode="auto">
            <a:xfrm>
              <a:off x="2675" y="1452"/>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sp>
          <p:nvSpPr>
            <p:cNvPr id="36889" name="Freeform 13">
              <a:extLst>
                <a:ext uri="{FF2B5EF4-FFF2-40B4-BE49-F238E27FC236}">
                  <a16:creationId xmlns:a16="http://schemas.microsoft.com/office/drawing/2014/main" id="{E7227878-5355-4259-9A25-BAC0DF2AB927}"/>
                </a:ext>
              </a:extLst>
            </p:cNvPr>
            <p:cNvSpPr>
              <a:spLocks/>
            </p:cNvSpPr>
            <p:nvPr/>
          </p:nvSpPr>
          <p:spPr bwMode="auto">
            <a:xfrm>
              <a:off x="1200" y="1632"/>
              <a:ext cx="1488" cy="1920"/>
            </a:xfrm>
            <a:custGeom>
              <a:avLst/>
              <a:gdLst>
                <a:gd name="T0" fmla="*/ 0 w 1680"/>
                <a:gd name="T1" fmla="*/ 4362 h 1824"/>
                <a:gd name="T2" fmla="*/ 153 w 1680"/>
                <a:gd name="T3" fmla="*/ 3213 h 1824"/>
                <a:gd name="T4" fmla="*/ 213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8687" name="Line 15">
            <a:extLst>
              <a:ext uri="{FF2B5EF4-FFF2-40B4-BE49-F238E27FC236}">
                <a16:creationId xmlns:a16="http://schemas.microsoft.com/office/drawing/2014/main" id="{02DF2B8A-0EC3-4AF8-8DEE-A3F0389CF7F6}"/>
              </a:ext>
            </a:extLst>
          </p:cNvPr>
          <p:cNvSpPr>
            <a:spLocks noChangeShapeType="1"/>
          </p:cNvSpPr>
          <p:nvPr/>
        </p:nvSpPr>
        <p:spPr bwMode="auto">
          <a:xfrm flipH="1">
            <a:off x="1143000" y="4648200"/>
            <a:ext cx="1981200" cy="0"/>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688" name="Text Box 16">
            <a:extLst>
              <a:ext uri="{FF2B5EF4-FFF2-40B4-BE49-F238E27FC236}">
                <a16:creationId xmlns:a16="http://schemas.microsoft.com/office/drawing/2014/main" id="{08AB8FE9-A3F3-4B94-90BC-AB94ADBEBC21}"/>
              </a:ext>
            </a:extLst>
          </p:cNvPr>
          <p:cNvSpPr txBox="1">
            <a:spLocks noChangeArrowheads="1"/>
          </p:cNvSpPr>
          <p:nvPr/>
        </p:nvSpPr>
        <p:spPr bwMode="auto">
          <a:xfrm>
            <a:off x="568325" y="4252913"/>
            <a:ext cx="609600"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8689" name="Text Box 17">
            <a:extLst>
              <a:ext uri="{FF2B5EF4-FFF2-40B4-BE49-F238E27FC236}">
                <a16:creationId xmlns:a16="http://schemas.microsoft.com/office/drawing/2014/main" id="{97DCA7A0-DF00-4D7B-9DE5-92A174D6E1C3}"/>
              </a:ext>
            </a:extLst>
          </p:cNvPr>
          <p:cNvSpPr txBox="1">
            <a:spLocks noChangeArrowheads="1"/>
          </p:cNvSpPr>
          <p:nvPr/>
        </p:nvSpPr>
        <p:spPr bwMode="auto">
          <a:xfrm>
            <a:off x="3470275" y="6173788"/>
            <a:ext cx="83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8697" name="Group 25">
            <a:extLst>
              <a:ext uri="{FF2B5EF4-FFF2-40B4-BE49-F238E27FC236}">
                <a16:creationId xmlns:a16="http://schemas.microsoft.com/office/drawing/2014/main" id="{7B762B80-A02C-4C6D-8367-C8270C5D02E3}"/>
              </a:ext>
            </a:extLst>
          </p:cNvPr>
          <p:cNvGrpSpPr>
            <a:grpSpLocks/>
          </p:cNvGrpSpPr>
          <p:nvPr/>
        </p:nvGrpSpPr>
        <p:grpSpPr bwMode="auto">
          <a:xfrm>
            <a:off x="2590800" y="2165350"/>
            <a:ext cx="1371600" cy="4006850"/>
            <a:chOff x="1619" y="1364"/>
            <a:chExt cx="864" cy="2524"/>
          </a:xfrm>
        </p:grpSpPr>
        <p:sp>
          <p:nvSpPr>
            <p:cNvPr id="36886" name="Line 18">
              <a:extLst>
                <a:ext uri="{FF2B5EF4-FFF2-40B4-BE49-F238E27FC236}">
                  <a16:creationId xmlns:a16="http://schemas.microsoft.com/office/drawing/2014/main" id="{ABD14C42-1D8A-4186-BC6D-954837C56F94}"/>
                </a:ext>
              </a:extLst>
            </p:cNvPr>
            <p:cNvSpPr>
              <a:spLocks noChangeShapeType="1"/>
            </p:cNvSpPr>
            <p:nvPr/>
          </p:nvSpPr>
          <p:spPr bwMode="auto">
            <a:xfrm flipV="1">
              <a:off x="2256" y="1680"/>
              <a:ext cx="0" cy="2208"/>
            </a:xfrm>
            <a:prstGeom prst="line">
              <a:avLst/>
            </a:prstGeom>
            <a:noFill/>
            <a:ln w="635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87" name="Text Box 19">
              <a:extLst>
                <a:ext uri="{FF2B5EF4-FFF2-40B4-BE49-F238E27FC236}">
                  <a16:creationId xmlns:a16="http://schemas.microsoft.com/office/drawing/2014/main" id="{C9639CC1-810A-467A-AC87-8C3352FAAAEE}"/>
                </a:ext>
              </a:extLst>
            </p:cNvPr>
            <p:cNvSpPr txBox="1">
              <a:spLocks noChangeArrowheads="1"/>
            </p:cNvSpPr>
            <p:nvPr/>
          </p:nvSpPr>
          <p:spPr bwMode="auto">
            <a:xfrm>
              <a:off x="1619" y="1364"/>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8693" name="Text Box 21">
            <a:extLst>
              <a:ext uri="{FF2B5EF4-FFF2-40B4-BE49-F238E27FC236}">
                <a16:creationId xmlns:a16="http://schemas.microsoft.com/office/drawing/2014/main" id="{2916732C-6720-4755-ACF1-CF5EDC879FDC}"/>
              </a:ext>
            </a:extLst>
          </p:cNvPr>
          <p:cNvSpPr txBox="1">
            <a:spLocks noChangeArrowheads="1"/>
          </p:cNvSpPr>
          <p:nvPr/>
        </p:nvSpPr>
        <p:spPr bwMode="auto">
          <a:xfrm>
            <a:off x="2817813" y="3916363"/>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4" name="Line 15">
            <a:extLst>
              <a:ext uri="{FF2B5EF4-FFF2-40B4-BE49-F238E27FC236}">
                <a16:creationId xmlns:a16="http://schemas.microsoft.com/office/drawing/2014/main" id="{B805C9FE-9393-4F31-9B5C-E30135CFDEA6}"/>
              </a:ext>
            </a:extLst>
          </p:cNvPr>
          <p:cNvSpPr>
            <a:spLocks noChangeShapeType="1"/>
          </p:cNvSpPr>
          <p:nvPr/>
        </p:nvSpPr>
        <p:spPr bwMode="auto">
          <a:xfrm flipH="1" flipV="1">
            <a:off x="3122613" y="4602163"/>
            <a:ext cx="1587" cy="1571625"/>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5" name="Text Box 17">
            <a:extLst>
              <a:ext uri="{FF2B5EF4-FFF2-40B4-BE49-F238E27FC236}">
                <a16:creationId xmlns:a16="http://schemas.microsoft.com/office/drawing/2014/main" id="{0C38ABD8-ABAA-46E2-8C66-50F560ABFA38}"/>
              </a:ext>
            </a:extLst>
          </p:cNvPr>
          <p:cNvSpPr txBox="1">
            <a:spLocks noChangeArrowheads="1"/>
          </p:cNvSpPr>
          <p:nvPr/>
        </p:nvSpPr>
        <p:spPr bwMode="auto">
          <a:xfrm>
            <a:off x="2857500" y="6165850"/>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30" name="Line 15">
            <a:extLst>
              <a:ext uri="{FF2B5EF4-FFF2-40B4-BE49-F238E27FC236}">
                <a16:creationId xmlns:a16="http://schemas.microsoft.com/office/drawing/2014/main" id="{95B044E3-C86E-457F-9FFD-55D3AD25DDA1}"/>
              </a:ext>
            </a:extLst>
          </p:cNvPr>
          <p:cNvSpPr>
            <a:spLocks noChangeShapeType="1"/>
          </p:cNvSpPr>
          <p:nvPr/>
        </p:nvSpPr>
        <p:spPr bwMode="auto">
          <a:xfrm flipH="1">
            <a:off x="1143000" y="4892675"/>
            <a:ext cx="2459038" cy="22225"/>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2" name="Text Box 16">
            <a:extLst>
              <a:ext uri="{FF2B5EF4-FFF2-40B4-BE49-F238E27FC236}">
                <a16:creationId xmlns:a16="http://schemas.microsoft.com/office/drawing/2014/main" id="{FE51124A-9B9B-4F02-B092-FD92E2826232}"/>
              </a:ext>
            </a:extLst>
          </p:cNvPr>
          <p:cNvSpPr txBox="1">
            <a:spLocks noChangeArrowheads="1"/>
          </p:cNvSpPr>
          <p:nvPr/>
        </p:nvSpPr>
        <p:spPr bwMode="auto">
          <a:xfrm>
            <a:off x="608013" y="4657725"/>
            <a:ext cx="60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cxnSp>
        <p:nvCxnSpPr>
          <p:cNvPr id="3" name="Přímá spojnice se šipkou 2">
            <a:extLst>
              <a:ext uri="{FF2B5EF4-FFF2-40B4-BE49-F238E27FC236}">
                <a16:creationId xmlns:a16="http://schemas.microsoft.com/office/drawing/2014/main" id="{15C6973F-E4DD-4458-BA93-4C4500660CC6}"/>
              </a:ext>
            </a:extLst>
          </p:cNvPr>
          <p:cNvCxnSpPr/>
          <p:nvPr/>
        </p:nvCxnSpPr>
        <p:spPr>
          <a:xfrm>
            <a:off x="487363" y="4575175"/>
            <a:ext cx="0" cy="457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nice se šipkou 35">
            <a:extLst>
              <a:ext uri="{FF2B5EF4-FFF2-40B4-BE49-F238E27FC236}">
                <a16:creationId xmlns:a16="http://schemas.microsoft.com/office/drawing/2014/main" id="{A2617B27-307F-43A7-80DC-30526B45E65D}"/>
              </a:ext>
            </a:extLst>
          </p:cNvPr>
          <p:cNvCxnSpPr/>
          <p:nvPr/>
        </p:nvCxnSpPr>
        <p:spPr>
          <a:xfrm>
            <a:off x="3055938" y="6697663"/>
            <a:ext cx="744537"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 Box 21">
            <a:extLst>
              <a:ext uri="{FF2B5EF4-FFF2-40B4-BE49-F238E27FC236}">
                <a16:creationId xmlns:a16="http://schemas.microsoft.com/office/drawing/2014/main" id="{F03795CE-5A62-4A61-B429-33CCB02338F2}"/>
              </a:ext>
            </a:extLst>
          </p:cNvPr>
          <p:cNvSpPr txBox="1">
            <a:spLocks noChangeArrowheads="1"/>
          </p:cNvSpPr>
          <p:nvPr/>
        </p:nvSpPr>
        <p:spPr bwMode="auto">
          <a:xfrm>
            <a:off x="3681413" y="4892675"/>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grpSp>
        <p:nvGrpSpPr>
          <p:cNvPr id="35" name="Group 23">
            <a:extLst>
              <a:ext uri="{FF2B5EF4-FFF2-40B4-BE49-F238E27FC236}">
                <a16:creationId xmlns:a16="http://schemas.microsoft.com/office/drawing/2014/main" id="{83B60364-99E2-4A0A-92DE-AC651D36BEB9}"/>
              </a:ext>
            </a:extLst>
          </p:cNvPr>
          <p:cNvGrpSpPr>
            <a:grpSpLocks/>
          </p:cNvGrpSpPr>
          <p:nvPr/>
        </p:nvGrpSpPr>
        <p:grpSpPr bwMode="auto">
          <a:xfrm>
            <a:off x="1897063" y="2620963"/>
            <a:ext cx="3741737" cy="3048000"/>
            <a:chOff x="1200" y="1632"/>
            <a:chExt cx="2357" cy="1920"/>
          </a:xfrm>
        </p:grpSpPr>
        <p:sp>
          <p:nvSpPr>
            <p:cNvPr id="36884" name="Text Box 6">
              <a:extLst>
                <a:ext uri="{FF2B5EF4-FFF2-40B4-BE49-F238E27FC236}">
                  <a16:creationId xmlns:a16="http://schemas.microsoft.com/office/drawing/2014/main" id="{46189529-76D4-4C39-B9F3-AD713782C009}"/>
                </a:ext>
              </a:extLst>
            </p:cNvPr>
            <p:cNvSpPr txBox="1">
              <a:spLocks noChangeArrowheads="1"/>
            </p:cNvSpPr>
            <p:nvPr/>
          </p:nvSpPr>
          <p:spPr bwMode="auto">
            <a:xfrm>
              <a:off x="2693" y="1825"/>
              <a:ext cx="864" cy="327"/>
            </a:xfrm>
            <a:prstGeom prst="rect">
              <a:avLst/>
            </a:prstGeom>
            <a:noFill/>
            <a:ln w="635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dirty="0">
                  <a:ln>
                    <a:noFill/>
                  </a:ln>
                  <a:solidFill>
                    <a:srgbClr val="800000"/>
                  </a:solidFill>
                  <a:effectLst/>
                  <a:uLnTx/>
                  <a:uFillTx/>
                  <a:latin typeface="Times New Roman" panose="02020603050405020304" pitchFamily="18" charset="0"/>
                  <a:ea typeface="+mn-ea"/>
                  <a:cs typeface="+mn-cs"/>
                </a:rPr>
                <a:t>SRAS</a:t>
              </a:r>
              <a:r>
                <a:rPr kumimoji="0" lang="cs-CZ" altLang="cs-CZ" sz="2800" b="1" i="0" u="none" strike="noStrike" kern="1200" cap="none" spc="0" normalizeH="0" baseline="-25000" noProof="0" dirty="0">
                  <a:ln>
                    <a:noFill/>
                  </a:ln>
                  <a:solidFill>
                    <a:srgbClr val="800000"/>
                  </a:solidFill>
                  <a:effectLst/>
                  <a:uLnTx/>
                  <a:uFillTx/>
                  <a:latin typeface="Times New Roman" panose="02020603050405020304" pitchFamily="18" charset="0"/>
                  <a:ea typeface="+mn-ea"/>
                  <a:cs typeface="+mn-cs"/>
                </a:rPr>
                <a:t>2</a:t>
              </a:r>
            </a:p>
          </p:txBody>
        </p:sp>
        <p:sp>
          <p:nvSpPr>
            <p:cNvPr id="36885" name="Freeform 13">
              <a:extLst>
                <a:ext uri="{FF2B5EF4-FFF2-40B4-BE49-F238E27FC236}">
                  <a16:creationId xmlns:a16="http://schemas.microsoft.com/office/drawing/2014/main" id="{C4B226B6-D8E1-4D52-93F1-A68D4C11C59E}"/>
                </a:ext>
              </a:extLst>
            </p:cNvPr>
            <p:cNvSpPr>
              <a:spLocks/>
            </p:cNvSpPr>
            <p:nvPr/>
          </p:nvSpPr>
          <p:spPr bwMode="auto">
            <a:xfrm>
              <a:off x="1200" y="1632"/>
              <a:ext cx="1488" cy="1920"/>
            </a:xfrm>
            <a:custGeom>
              <a:avLst/>
              <a:gdLst>
                <a:gd name="T0" fmla="*/ 0 w 1680"/>
                <a:gd name="T1" fmla="*/ 4362 h 1824"/>
                <a:gd name="T2" fmla="*/ 153 w 1680"/>
                <a:gd name="T3" fmla="*/ 3213 h 1824"/>
                <a:gd name="T4" fmla="*/ 213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34" name="TextovéPole 33">
            <a:extLst>
              <a:ext uri="{FF2B5EF4-FFF2-40B4-BE49-F238E27FC236}">
                <a16:creationId xmlns:a16="http://schemas.microsoft.com/office/drawing/2014/main" id="{454D2A68-B6EA-4801-87D8-16744F0A4ACA}"/>
              </a:ext>
            </a:extLst>
          </p:cNvPr>
          <p:cNvSpPr txBox="1"/>
          <p:nvPr/>
        </p:nvSpPr>
        <p:spPr>
          <a:xfrm>
            <a:off x="487363" y="639188"/>
            <a:ext cx="8530218" cy="1077218"/>
          </a:xfrm>
          <a:prstGeom prst="rect">
            <a:avLst/>
          </a:prstGeom>
          <a:noFill/>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Model AS-AD – </a:t>
            </a:r>
            <a:r>
              <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POZITIVNÍ NABÍDKOVÝ ŠOK:</a:t>
            </a: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např.</a:t>
            </a:r>
            <a:r>
              <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pokles cen ropy na světových trzích</a:t>
            </a:r>
          </a:p>
        </p:txBody>
      </p:sp>
      <p:sp>
        <p:nvSpPr>
          <p:cNvPr id="37" name="Google Shape;99;p14">
            <a:extLst>
              <a:ext uri="{FF2B5EF4-FFF2-40B4-BE49-F238E27FC236}">
                <a16:creationId xmlns:a16="http://schemas.microsoft.com/office/drawing/2014/main" id="{6EB3A80E-2F8C-4640-8170-6112AECD1B12}"/>
              </a:ext>
            </a:extLst>
          </p:cNvPr>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14/38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6432978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8695"/>
                                        </p:tgtEl>
                                        <p:attrNameLst>
                                          <p:attrName>style.visibility</p:attrName>
                                        </p:attrNameLst>
                                      </p:cBhvr>
                                      <p:to>
                                        <p:strVal val="visible"/>
                                      </p:to>
                                    </p:set>
                                    <p:animEffect transition="in" filter="wipe(down)">
                                      <p:cBhvr>
                                        <p:cTn id="7" dur="500"/>
                                        <p:tgtEl>
                                          <p:spTgt spid="286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8696"/>
                                        </p:tgtEl>
                                        <p:attrNameLst>
                                          <p:attrName>style.visibility</p:attrName>
                                        </p:attrNameLst>
                                      </p:cBhvr>
                                      <p:to>
                                        <p:strVal val="visible"/>
                                      </p:to>
                                    </p:set>
                                    <p:animEffect transition="in" filter="wipe(up)">
                                      <p:cBhvr>
                                        <p:cTn id="12" dur="500"/>
                                        <p:tgtEl>
                                          <p:spTgt spid="286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8693"/>
                                        </p:tgtEl>
                                        <p:attrNameLst>
                                          <p:attrName>style.visibility</p:attrName>
                                        </p:attrNameLst>
                                      </p:cBhvr>
                                      <p:to>
                                        <p:strVal val="visible"/>
                                      </p:to>
                                    </p:set>
                                    <p:set>
                                      <p:cBhvr>
                                        <p:cTn id="17" dur="455" fill="hold">
                                          <p:stCondLst>
                                            <p:cond delay="0"/>
                                          </p:stCondLst>
                                        </p:cTn>
                                        <p:tgtEl>
                                          <p:spTgt spid="28693"/>
                                        </p:tgtEl>
                                        <p:attrNameLst>
                                          <p:attrName>style.rotation</p:attrName>
                                        </p:attrNameLst>
                                      </p:cBhvr>
                                      <p:to>
                                        <p:strVal val="-45.0"/>
                                      </p:to>
                                    </p:set>
                                    <p:anim calcmode="lin" valueType="num">
                                      <p:cBhvr>
                                        <p:cTn id="18" dur="455" fill="hold">
                                          <p:stCondLst>
                                            <p:cond delay="455"/>
                                          </p:stCondLst>
                                        </p:cTn>
                                        <p:tgtEl>
                                          <p:spTgt spid="28693"/>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8693"/>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8693"/>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8693"/>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nodeType="clickEffect">
                                  <p:stCondLst>
                                    <p:cond delay="0"/>
                                  </p:stCondLst>
                                  <p:childTnLst>
                                    <p:set>
                                      <p:cBhvr>
                                        <p:cTn id="25" dur="1" fill="hold">
                                          <p:stCondLst>
                                            <p:cond delay="0"/>
                                          </p:stCondLst>
                                        </p:cTn>
                                        <p:tgtEl>
                                          <p:spTgt spid="28697"/>
                                        </p:tgtEl>
                                        <p:attrNameLst>
                                          <p:attrName>style.visibility</p:attrName>
                                        </p:attrNameLst>
                                      </p:cBhvr>
                                      <p:to>
                                        <p:strVal val="visible"/>
                                      </p:to>
                                    </p:set>
                                    <p:animEffect transition="in" filter="wipe(down)">
                                      <p:cBhvr>
                                        <p:cTn id="26" dur="500"/>
                                        <p:tgtEl>
                                          <p:spTgt spid="2869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8" presetClass="entr" presetSubtype="0" accel="50000" fill="hold" grpId="0" nodeType="clickEffect">
                                  <p:stCondLst>
                                    <p:cond delay="0"/>
                                  </p:stCondLst>
                                  <p:iterate type="lt">
                                    <p:tmPct val="50000"/>
                                  </p:iterate>
                                  <p:childTnLst>
                                    <p:set>
                                      <p:cBhvr>
                                        <p:cTn id="30" dur="1" fill="hold">
                                          <p:stCondLst>
                                            <p:cond delay="0"/>
                                          </p:stCondLst>
                                        </p:cTn>
                                        <p:tgtEl>
                                          <p:spTgt spid="28689"/>
                                        </p:tgtEl>
                                        <p:attrNameLst>
                                          <p:attrName>style.visibility</p:attrName>
                                        </p:attrNameLst>
                                      </p:cBhvr>
                                      <p:to>
                                        <p:strVal val="visible"/>
                                      </p:to>
                                    </p:set>
                                    <p:set>
                                      <p:cBhvr>
                                        <p:cTn id="31" dur="455" fill="hold">
                                          <p:stCondLst>
                                            <p:cond delay="0"/>
                                          </p:stCondLst>
                                        </p:cTn>
                                        <p:tgtEl>
                                          <p:spTgt spid="28689"/>
                                        </p:tgtEl>
                                        <p:attrNameLst>
                                          <p:attrName>style.rotation</p:attrName>
                                        </p:attrNameLst>
                                      </p:cBhvr>
                                      <p:to>
                                        <p:strVal val="-45.0"/>
                                      </p:to>
                                    </p:set>
                                    <p:anim calcmode="lin" valueType="num">
                                      <p:cBhvr>
                                        <p:cTn id="32" dur="455" fill="hold">
                                          <p:stCondLst>
                                            <p:cond delay="455"/>
                                          </p:stCondLst>
                                        </p:cTn>
                                        <p:tgtEl>
                                          <p:spTgt spid="28689"/>
                                        </p:tgtEl>
                                        <p:attrNameLst>
                                          <p:attrName>style.rotation</p:attrName>
                                        </p:attrNameLst>
                                      </p:cBhvr>
                                      <p:tavLst>
                                        <p:tav tm="0">
                                          <p:val>
                                            <p:fltVal val="-45"/>
                                          </p:val>
                                        </p:tav>
                                        <p:tav tm="69900">
                                          <p:val>
                                            <p:fltVal val="45"/>
                                          </p:val>
                                        </p:tav>
                                        <p:tav tm="100000">
                                          <p:val>
                                            <p:fltVal val="0"/>
                                          </p:val>
                                        </p:tav>
                                      </p:tavLst>
                                    </p:anim>
                                    <p:anim calcmode="lin" valueType="num">
                                      <p:cBhvr>
                                        <p:cTn id="33" dur="455" fill="hold">
                                          <p:stCondLst>
                                            <p:cond delay="0"/>
                                          </p:stCondLst>
                                        </p:cTn>
                                        <p:tgtEl>
                                          <p:spTgt spid="28689"/>
                                        </p:tgtEl>
                                        <p:attrNameLst>
                                          <p:attrName>ppt_y</p:attrName>
                                        </p:attrNameLst>
                                      </p:cBhvr>
                                      <p:tavLst>
                                        <p:tav tm="0">
                                          <p:val>
                                            <p:strVal val="#ppt_y-1"/>
                                          </p:val>
                                        </p:tav>
                                        <p:tav tm="100000">
                                          <p:val>
                                            <p:strVal val="#ppt_y-(0.354*#ppt_w-0.172*#ppt_h)"/>
                                          </p:val>
                                        </p:tav>
                                      </p:tavLst>
                                    </p:anim>
                                    <p:anim calcmode="lin" valueType="num">
                                      <p:cBhvr>
                                        <p:cTn id="34" dur="156" decel="50000" autoRev="1" fill="hold">
                                          <p:stCondLst>
                                            <p:cond delay="455"/>
                                          </p:stCondLst>
                                        </p:cTn>
                                        <p:tgtEl>
                                          <p:spTgt spid="28689"/>
                                        </p:tgtEl>
                                        <p:attrNameLst>
                                          <p:attrName>ppt_y</p:attrName>
                                        </p:attrNameLst>
                                      </p:cBhvr>
                                      <p:tavLst>
                                        <p:tav tm="0">
                                          <p:val>
                                            <p:strVal val="#ppt_y-(0.354*#ppt_w-0.172*#ppt_h)"/>
                                          </p:val>
                                        </p:tav>
                                        <p:tav tm="100000">
                                          <p:val>
                                            <p:strVal val="#ppt_y-(0.354*#ppt_w-0.172*#ppt_h)-#ppt_h/2"/>
                                          </p:val>
                                        </p:tav>
                                      </p:tavLst>
                                    </p:anim>
                                    <p:anim calcmode="lin" valueType="num">
                                      <p:cBhvr>
                                        <p:cTn id="35" dur="136" fill="hold">
                                          <p:stCondLst>
                                            <p:cond delay="864"/>
                                          </p:stCondLst>
                                        </p:cTn>
                                        <p:tgtEl>
                                          <p:spTgt spid="28689"/>
                                        </p:tgtEl>
                                        <p:attrNameLst>
                                          <p:attrName>ppt_y</p:attrName>
                                        </p:attrNameLst>
                                      </p:cBhvr>
                                      <p:tavLst>
                                        <p:tav tm="0">
                                          <p:val>
                                            <p:strVal val="#ppt_y-(0.354*#ppt_w-0.172*#ppt_h)"/>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nodeType="clickEffect">
                                  <p:stCondLst>
                                    <p:cond delay="0"/>
                                  </p:stCondLst>
                                  <p:childTnLst>
                                    <p:set>
                                      <p:cBhvr>
                                        <p:cTn id="39" dur="1" fill="hold">
                                          <p:stCondLst>
                                            <p:cond delay="0"/>
                                          </p:stCondLst>
                                        </p:cTn>
                                        <p:tgtEl>
                                          <p:spTgt spid="28687"/>
                                        </p:tgtEl>
                                        <p:attrNameLst>
                                          <p:attrName>style.visibility</p:attrName>
                                        </p:attrNameLst>
                                      </p:cBhvr>
                                      <p:to>
                                        <p:strVal val="visible"/>
                                      </p:to>
                                    </p:set>
                                    <p:animEffect transition="in" filter="wipe(down)">
                                      <p:cBhvr>
                                        <p:cTn id="40" dur="500"/>
                                        <p:tgtEl>
                                          <p:spTgt spid="2868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8" presetClass="entr" presetSubtype="0" accel="50000" fill="hold" grpId="0" nodeType="clickEffect">
                                  <p:stCondLst>
                                    <p:cond delay="0"/>
                                  </p:stCondLst>
                                  <p:iterate type="lt">
                                    <p:tmPct val="50000"/>
                                  </p:iterate>
                                  <p:childTnLst>
                                    <p:set>
                                      <p:cBhvr>
                                        <p:cTn id="44" dur="1" fill="hold">
                                          <p:stCondLst>
                                            <p:cond delay="0"/>
                                          </p:stCondLst>
                                        </p:cTn>
                                        <p:tgtEl>
                                          <p:spTgt spid="28688"/>
                                        </p:tgtEl>
                                        <p:attrNameLst>
                                          <p:attrName>style.visibility</p:attrName>
                                        </p:attrNameLst>
                                      </p:cBhvr>
                                      <p:to>
                                        <p:strVal val="visible"/>
                                      </p:to>
                                    </p:set>
                                    <p:set>
                                      <p:cBhvr>
                                        <p:cTn id="45" dur="455" fill="hold">
                                          <p:stCondLst>
                                            <p:cond delay="0"/>
                                          </p:stCondLst>
                                        </p:cTn>
                                        <p:tgtEl>
                                          <p:spTgt spid="28688"/>
                                        </p:tgtEl>
                                        <p:attrNameLst>
                                          <p:attrName>style.rotation</p:attrName>
                                        </p:attrNameLst>
                                      </p:cBhvr>
                                      <p:to>
                                        <p:strVal val="-45.0"/>
                                      </p:to>
                                    </p:set>
                                    <p:anim calcmode="lin" valueType="num">
                                      <p:cBhvr>
                                        <p:cTn id="46" dur="455" fill="hold">
                                          <p:stCondLst>
                                            <p:cond delay="455"/>
                                          </p:stCondLst>
                                        </p:cTn>
                                        <p:tgtEl>
                                          <p:spTgt spid="28688"/>
                                        </p:tgtEl>
                                        <p:attrNameLst>
                                          <p:attrName>style.rotation</p:attrName>
                                        </p:attrNameLst>
                                      </p:cBhvr>
                                      <p:tavLst>
                                        <p:tav tm="0">
                                          <p:val>
                                            <p:fltVal val="-45"/>
                                          </p:val>
                                        </p:tav>
                                        <p:tav tm="69900">
                                          <p:val>
                                            <p:fltVal val="45"/>
                                          </p:val>
                                        </p:tav>
                                        <p:tav tm="100000">
                                          <p:val>
                                            <p:fltVal val="0"/>
                                          </p:val>
                                        </p:tav>
                                      </p:tavLst>
                                    </p:anim>
                                    <p:anim calcmode="lin" valueType="num">
                                      <p:cBhvr>
                                        <p:cTn id="47" dur="455" fill="hold">
                                          <p:stCondLst>
                                            <p:cond delay="0"/>
                                          </p:stCondLst>
                                        </p:cTn>
                                        <p:tgtEl>
                                          <p:spTgt spid="28688"/>
                                        </p:tgtEl>
                                        <p:attrNameLst>
                                          <p:attrName>ppt_y</p:attrName>
                                        </p:attrNameLst>
                                      </p:cBhvr>
                                      <p:tavLst>
                                        <p:tav tm="0">
                                          <p:val>
                                            <p:strVal val="#ppt_y-1"/>
                                          </p:val>
                                        </p:tav>
                                        <p:tav tm="100000">
                                          <p:val>
                                            <p:strVal val="#ppt_y-(0.354*#ppt_w-0.172*#ppt_h)"/>
                                          </p:val>
                                        </p:tav>
                                      </p:tavLst>
                                    </p:anim>
                                    <p:anim calcmode="lin" valueType="num">
                                      <p:cBhvr>
                                        <p:cTn id="48" dur="156" decel="50000" autoRev="1" fill="hold">
                                          <p:stCondLst>
                                            <p:cond delay="455"/>
                                          </p:stCondLst>
                                        </p:cTn>
                                        <p:tgtEl>
                                          <p:spTgt spid="28688"/>
                                        </p:tgtEl>
                                        <p:attrNameLst>
                                          <p:attrName>ppt_y</p:attrName>
                                        </p:attrNameLst>
                                      </p:cBhvr>
                                      <p:tavLst>
                                        <p:tav tm="0">
                                          <p:val>
                                            <p:strVal val="#ppt_y-(0.354*#ppt_w-0.172*#ppt_h)"/>
                                          </p:val>
                                        </p:tav>
                                        <p:tav tm="100000">
                                          <p:val>
                                            <p:strVal val="#ppt_y-(0.354*#ppt_w-0.172*#ppt_h)-#ppt_h/2"/>
                                          </p:val>
                                        </p:tav>
                                      </p:tavLst>
                                    </p:anim>
                                    <p:anim calcmode="lin" valueType="num">
                                      <p:cBhvr>
                                        <p:cTn id="49" dur="136" fill="hold">
                                          <p:stCondLst>
                                            <p:cond delay="864"/>
                                          </p:stCondLst>
                                        </p:cTn>
                                        <p:tgtEl>
                                          <p:spTgt spid="28688"/>
                                        </p:tgtEl>
                                        <p:attrNameLst>
                                          <p:attrName>ppt_y</p:attrName>
                                        </p:attrNameLst>
                                      </p:cBhvr>
                                      <p:tavLst>
                                        <p:tav tm="0">
                                          <p:val>
                                            <p:strVal val="#ppt_y-(0.354*#ppt_w-0.172*#ppt_h)"/>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4" fill="hold" nodeType="click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wipe(down)">
                                      <p:cBhvr>
                                        <p:cTn id="54" dur="500"/>
                                        <p:tgtEl>
                                          <p:spTgt spid="24"/>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8" presetClass="entr" presetSubtype="0" accel="50000" fill="hold" grpId="0" nodeType="clickEffect">
                                  <p:stCondLst>
                                    <p:cond delay="0"/>
                                  </p:stCondLst>
                                  <p:iterate type="lt">
                                    <p:tmPct val="50000"/>
                                  </p:iterate>
                                  <p:childTnLst>
                                    <p:set>
                                      <p:cBhvr>
                                        <p:cTn id="58" dur="1" fill="hold">
                                          <p:stCondLst>
                                            <p:cond delay="0"/>
                                          </p:stCondLst>
                                        </p:cTn>
                                        <p:tgtEl>
                                          <p:spTgt spid="25"/>
                                        </p:tgtEl>
                                        <p:attrNameLst>
                                          <p:attrName>style.visibility</p:attrName>
                                        </p:attrNameLst>
                                      </p:cBhvr>
                                      <p:to>
                                        <p:strVal val="visible"/>
                                      </p:to>
                                    </p:set>
                                    <p:set>
                                      <p:cBhvr>
                                        <p:cTn id="59" dur="455" fill="hold">
                                          <p:stCondLst>
                                            <p:cond delay="0"/>
                                          </p:stCondLst>
                                        </p:cTn>
                                        <p:tgtEl>
                                          <p:spTgt spid="25"/>
                                        </p:tgtEl>
                                        <p:attrNameLst>
                                          <p:attrName>style.rotation</p:attrName>
                                        </p:attrNameLst>
                                      </p:cBhvr>
                                      <p:to>
                                        <p:strVal val="-45.0"/>
                                      </p:to>
                                    </p:set>
                                    <p:anim calcmode="lin" valueType="num">
                                      <p:cBhvr>
                                        <p:cTn id="60" dur="455" fill="hold">
                                          <p:stCondLst>
                                            <p:cond delay="455"/>
                                          </p:stCondLst>
                                        </p:cTn>
                                        <p:tgtEl>
                                          <p:spTgt spid="25"/>
                                        </p:tgtEl>
                                        <p:attrNameLst>
                                          <p:attrName>style.rotation</p:attrName>
                                        </p:attrNameLst>
                                      </p:cBhvr>
                                      <p:tavLst>
                                        <p:tav tm="0">
                                          <p:val>
                                            <p:fltVal val="-45"/>
                                          </p:val>
                                        </p:tav>
                                        <p:tav tm="69900">
                                          <p:val>
                                            <p:fltVal val="45"/>
                                          </p:val>
                                        </p:tav>
                                        <p:tav tm="100000">
                                          <p:val>
                                            <p:fltVal val="0"/>
                                          </p:val>
                                        </p:tav>
                                      </p:tavLst>
                                    </p:anim>
                                    <p:anim calcmode="lin" valueType="num">
                                      <p:cBhvr>
                                        <p:cTn id="61" dur="455" fill="hold">
                                          <p:stCondLst>
                                            <p:cond delay="0"/>
                                          </p:stCondLst>
                                        </p:cTn>
                                        <p:tgtEl>
                                          <p:spTgt spid="25"/>
                                        </p:tgtEl>
                                        <p:attrNameLst>
                                          <p:attrName>ppt_y</p:attrName>
                                        </p:attrNameLst>
                                      </p:cBhvr>
                                      <p:tavLst>
                                        <p:tav tm="0">
                                          <p:val>
                                            <p:strVal val="#ppt_y-1"/>
                                          </p:val>
                                        </p:tav>
                                        <p:tav tm="100000">
                                          <p:val>
                                            <p:strVal val="#ppt_y-(0.354*#ppt_w-0.172*#ppt_h)"/>
                                          </p:val>
                                        </p:tav>
                                      </p:tavLst>
                                    </p:anim>
                                    <p:anim calcmode="lin" valueType="num">
                                      <p:cBhvr>
                                        <p:cTn id="62" dur="156" decel="50000" autoRev="1" fill="hold">
                                          <p:stCondLst>
                                            <p:cond delay="455"/>
                                          </p:stCondLst>
                                        </p:cTn>
                                        <p:tgtEl>
                                          <p:spTgt spid="25"/>
                                        </p:tgtEl>
                                        <p:attrNameLst>
                                          <p:attrName>ppt_y</p:attrName>
                                        </p:attrNameLst>
                                      </p:cBhvr>
                                      <p:tavLst>
                                        <p:tav tm="0">
                                          <p:val>
                                            <p:strVal val="#ppt_y-(0.354*#ppt_w-0.172*#ppt_h)"/>
                                          </p:val>
                                        </p:tav>
                                        <p:tav tm="100000">
                                          <p:val>
                                            <p:strVal val="#ppt_y-(0.354*#ppt_w-0.172*#ppt_h)-#ppt_h/2"/>
                                          </p:val>
                                        </p:tav>
                                      </p:tavLst>
                                    </p:anim>
                                    <p:anim calcmode="lin" valueType="num">
                                      <p:cBhvr>
                                        <p:cTn id="63" dur="136" fill="hold">
                                          <p:stCondLst>
                                            <p:cond delay="864"/>
                                          </p:stCondLst>
                                        </p:cTn>
                                        <p:tgtEl>
                                          <p:spTgt spid="25"/>
                                        </p:tgtEl>
                                        <p:attrNameLst>
                                          <p:attrName>ppt_y</p:attrName>
                                        </p:attrNameLst>
                                      </p:cBhvr>
                                      <p:tavLst>
                                        <p:tav tm="0">
                                          <p:val>
                                            <p:strVal val="#ppt_y-(0.354*#ppt_w-0.172*#ppt_h)"/>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4" fill="hold" nodeType="click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wipe(down)">
                                      <p:cBhvr>
                                        <p:cTn id="68" dur="500"/>
                                        <p:tgtEl>
                                          <p:spTgt spid="35"/>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4" fill="hold" nodeType="clickEffect">
                                  <p:stCondLst>
                                    <p:cond delay="0"/>
                                  </p:stCondLst>
                                  <p:childTnLst>
                                    <p:set>
                                      <p:cBhvr>
                                        <p:cTn id="72" dur="1" fill="hold">
                                          <p:stCondLst>
                                            <p:cond delay="0"/>
                                          </p:stCondLst>
                                        </p:cTn>
                                        <p:tgtEl>
                                          <p:spTgt spid="30"/>
                                        </p:tgtEl>
                                        <p:attrNameLst>
                                          <p:attrName>style.visibility</p:attrName>
                                        </p:attrNameLst>
                                      </p:cBhvr>
                                      <p:to>
                                        <p:strVal val="visible"/>
                                      </p:to>
                                    </p:set>
                                    <p:animEffect transition="in" filter="wipe(down)">
                                      <p:cBhvr>
                                        <p:cTn id="73" dur="500"/>
                                        <p:tgtEl>
                                          <p:spTgt spid="30"/>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38" presetClass="entr" presetSubtype="0" accel="50000" fill="hold" grpId="0" nodeType="clickEffect">
                                  <p:stCondLst>
                                    <p:cond delay="0"/>
                                  </p:stCondLst>
                                  <p:iterate type="lt">
                                    <p:tmPct val="50000"/>
                                  </p:iterate>
                                  <p:childTnLst>
                                    <p:set>
                                      <p:cBhvr>
                                        <p:cTn id="77" dur="1" fill="hold">
                                          <p:stCondLst>
                                            <p:cond delay="0"/>
                                          </p:stCondLst>
                                        </p:cTn>
                                        <p:tgtEl>
                                          <p:spTgt spid="32"/>
                                        </p:tgtEl>
                                        <p:attrNameLst>
                                          <p:attrName>style.visibility</p:attrName>
                                        </p:attrNameLst>
                                      </p:cBhvr>
                                      <p:to>
                                        <p:strVal val="visible"/>
                                      </p:to>
                                    </p:set>
                                    <p:set>
                                      <p:cBhvr>
                                        <p:cTn id="78" dur="455" fill="hold">
                                          <p:stCondLst>
                                            <p:cond delay="0"/>
                                          </p:stCondLst>
                                        </p:cTn>
                                        <p:tgtEl>
                                          <p:spTgt spid="32"/>
                                        </p:tgtEl>
                                        <p:attrNameLst>
                                          <p:attrName>style.rotation</p:attrName>
                                        </p:attrNameLst>
                                      </p:cBhvr>
                                      <p:to>
                                        <p:strVal val="-45.0"/>
                                      </p:to>
                                    </p:set>
                                    <p:anim calcmode="lin" valueType="num">
                                      <p:cBhvr>
                                        <p:cTn id="79" dur="455" fill="hold">
                                          <p:stCondLst>
                                            <p:cond delay="455"/>
                                          </p:stCondLst>
                                        </p:cTn>
                                        <p:tgtEl>
                                          <p:spTgt spid="32"/>
                                        </p:tgtEl>
                                        <p:attrNameLst>
                                          <p:attrName>style.rotation</p:attrName>
                                        </p:attrNameLst>
                                      </p:cBhvr>
                                      <p:tavLst>
                                        <p:tav tm="0">
                                          <p:val>
                                            <p:fltVal val="-45"/>
                                          </p:val>
                                        </p:tav>
                                        <p:tav tm="69900">
                                          <p:val>
                                            <p:fltVal val="45"/>
                                          </p:val>
                                        </p:tav>
                                        <p:tav tm="100000">
                                          <p:val>
                                            <p:fltVal val="0"/>
                                          </p:val>
                                        </p:tav>
                                      </p:tavLst>
                                    </p:anim>
                                    <p:anim calcmode="lin" valueType="num">
                                      <p:cBhvr>
                                        <p:cTn id="80" dur="455" fill="hold">
                                          <p:stCondLst>
                                            <p:cond delay="0"/>
                                          </p:stCondLst>
                                        </p:cTn>
                                        <p:tgtEl>
                                          <p:spTgt spid="32"/>
                                        </p:tgtEl>
                                        <p:attrNameLst>
                                          <p:attrName>ppt_y</p:attrName>
                                        </p:attrNameLst>
                                      </p:cBhvr>
                                      <p:tavLst>
                                        <p:tav tm="0">
                                          <p:val>
                                            <p:strVal val="#ppt_y-1"/>
                                          </p:val>
                                        </p:tav>
                                        <p:tav tm="100000">
                                          <p:val>
                                            <p:strVal val="#ppt_y-(0.354*#ppt_w-0.172*#ppt_h)"/>
                                          </p:val>
                                        </p:tav>
                                      </p:tavLst>
                                    </p:anim>
                                    <p:anim calcmode="lin" valueType="num">
                                      <p:cBhvr>
                                        <p:cTn id="81" dur="156" decel="50000" autoRev="1" fill="hold">
                                          <p:stCondLst>
                                            <p:cond delay="455"/>
                                          </p:stCondLst>
                                        </p:cTn>
                                        <p:tgtEl>
                                          <p:spTgt spid="32"/>
                                        </p:tgtEl>
                                        <p:attrNameLst>
                                          <p:attrName>ppt_y</p:attrName>
                                        </p:attrNameLst>
                                      </p:cBhvr>
                                      <p:tavLst>
                                        <p:tav tm="0">
                                          <p:val>
                                            <p:strVal val="#ppt_y-(0.354*#ppt_w-0.172*#ppt_h)"/>
                                          </p:val>
                                        </p:tav>
                                        <p:tav tm="100000">
                                          <p:val>
                                            <p:strVal val="#ppt_y-(0.354*#ppt_w-0.172*#ppt_h)-#ppt_h/2"/>
                                          </p:val>
                                        </p:tav>
                                      </p:tavLst>
                                    </p:anim>
                                    <p:anim calcmode="lin" valueType="num">
                                      <p:cBhvr>
                                        <p:cTn id="82" dur="136" fill="hold">
                                          <p:stCondLst>
                                            <p:cond delay="864"/>
                                          </p:stCondLst>
                                        </p:cTn>
                                        <p:tgtEl>
                                          <p:spTgt spid="32"/>
                                        </p:tgtEl>
                                        <p:attrNameLst>
                                          <p:attrName>ppt_y</p:attrName>
                                        </p:attrNameLst>
                                      </p:cBhvr>
                                      <p:tavLst>
                                        <p:tav tm="0">
                                          <p:val>
                                            <p:strVal val="#ppt_y-(0.354*#ppt_w-0.172*#ppt_h)"/>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38" presetClass="entr" presetSubtype="0" accel="50000" fill="hold" grpId="0" nodeType="clickEffect">
                                  <p:stCondLst>
                                    <p:cond delay="0"/>
                                  </p:stCondLst>
                                  <p:iterate type="lt">
                                    <p:tmPct val="50000"/>
                                  </p:iterate>
                                  <p:childTnLst>
                                    <p:set>
                                      <p:cBhvr>
                                        <p:cTn id="86" dur="1" fill="hold">
                                          <p:stCondLst>
                                            <p:cond delay="0"/>
                                          </p:stCondLst>
                                        </p:cTn>
                                        <p:tgtEl>
                                          <p:spTgt spid="40"/>
                                        </p:tgtEl>
                                        <p:attrNameLst>
                                          <p:attrName>style.visibility</p:attrName>
                                        </p:attrNameLst>
                                      </p:cBhvr>
                                      <p:to>
                                        <p:strVal val="visible"/>
                                      </p:to>
                                    </p:set>
                                    <p:set>
                                      <p:cBhvr>
                                        <p:cTn id="87" dur="455" fill="hold">
                                          <p:stCondLst>
                                            <p:cond delay="0"/>
                                          </p:stCondLst>
                                        </p:cTn>
                                        <p:tgtEl>
                                          <p:spTgt spid="40"/>
                                        </p:tgtEl>
                                        <p:attrNameLst>
                                          <p:attrName>style.rotation</p:attrName>
                                        </p:attrNameLst>
                                      </p:cBhvr>
                                      <p:to>
                                        <p:strVal val="-45.0"/>
                                      </p:to>
                                    </p:set>
                                    <p:anim calcmode="lin" valueType="num">
                                      <p:cBhvr>
                                        <p:cTn id="88" dur="455" fill="hold">
                                          <p:stCondLst>
                                            <p:cond delay="455"/>
                                          </p:stCondLst>
                                        </p:cTn>
                                        <p:tgtEl>
                                          <p:spTgt spid="40"/>
                                        </p:tgtEl>
                                        <p:attrNameLst>
                                          <p:attrName>style.rotation</p:attrName>
                                        </p:attrNameLst>
                                      </p:cBhvr>
                                      <p:tavLst>
                                        <p:tav tm="0">
                                          <p:val>
                                            <p:fltVal val="-45"/>
                                          </p:val>
                                        </p:tav>
                                        <p:tav tm="69900">
                                          <p:val>
                                            <p:fltVal val="45"/>
                                          </p:val>
                                        </p:tav>
                                        <p:tav tm="100000">
                                          <p:val>
                                            <p:fltVal val="0"/>
                                          </p:val>
                                        </p:tav>
                                      </p:tavLst>
                                    </p:anim>
                                    <p:anim calcmode="lin" valueType="num">
                                      <p:cBhvr>
                                        <p:cTn id="89" dur="455" fill="hold">
                                          <p:stCondLst>
                                            <p:cond delay="0"/>
                                          </p:stCondLst>
                                        </p:cTn>
                                        <p:tgtEl>
                                          <p:spTgt spid="40"/>
                                        </p:tgtEl>
                                        <p:attrNameLst>
                                          <p:attrName>ppt_y</p:attrName>
                                        </p:attrNameLst>
                                      </p:cBhvr>
                                      <p:tavLst>
                                        <p:tav tm="0">
                                          <p:val>
                                            <p:strVal val="#ppt_y-1"/>
                                          </p:val>
                                        </p:tav>
                                        <p:tav tm="100000">
                                          <p:val>
                                            <p:strVal val="#ppt_y-(0.354*#ppt_w-0.172*#ppt_h)"/>
                                          </p:val>
                                        </p:tav>
                                      </p:tavLst>
                                    </p:anim>
                                    <p:anim calcmode="lin" valueType="num">
                                      <p:cBhvr>
                                        <p:cTn id="90" dur="156" decel="50000" autoRev="1" fill="hold">
                                          <p:stCondLst>
                                            <p:cond delay="455"/>
                                          </p:stCondLst>
                                        </p:cTn>
                                        <p:tgtEl>
                                          <p:spTgt spid="40"/>
                                        </p:tgtEl>
                                        <p:attrNameLst>
                                          <p:attrName>ppt_y</p:attrName>
                                        </p:attrNameLst>
                                      </p:cBhvr>
                                      <p:tavLst>
                                        <p:tav tm="0">
                                          <p:val>
                                            <p:strVal val="#ppt_y-(0.354*#ppt_w-0.172*#ppt_h)"/>
                                          </p:val>
                                        </p:tav>
                                        <p:tav tm="100000">
                                          <p:val>
                                            <p:strVal val="#ppt_y-(0.354*#ppt_w-0.172*#ppt_h)-#ppt_h/2"/>
                                          </p:val>
                                        </p:tav>
                                      </p:tavLst>
                                    </p:anim>
                                    <p:anim calcmode="lin" valueType="num">
                                      <p:cBhvr>
                                        <p:cTn id="91" dur="136" fill="hold">
                                          <p:stCondLst>
                                            <p:cond delay="864"/>
                                          </p:stCondLst>
                                        </p:cTn>
                                        <p:tgtEl>
                                          <p:spTgt spid="40"/>
                                        </p:tgtEl>
                                        <p:attrNameLst>
                                          <p:attrName>ppt_y</p:attrName>
                                        </p:attrNameLst>
                                      </p:cBhvr>
                                      <p:tavLst>
                                        <p:tav tm="0">
                                          <p:val>
                                            <p:strVal val="#ppt_y-(0.354*#ppt_w-0.172*#ppt_h)"/>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1" fill="hold" nodeType="clickEffect">
                                  <p:stCondLst>
                                    <p:cond delay="0"/>
                                  </p:stCondLst>
                                  <p:childTnLst>
                                    <p:set>
                                      <p:cBhvr>
                                        <p:cTn id="95" dur="1" fill="hold">
                                          <p:stCondLst>
                                            <p:cond delay="0"/>
                                          </p:stCondLst>
                                        </p:cTn>
                                        <p:tgtEl>
                                          <p:spTgt spid="3"/>
                                        </p:tgtEl>
                                        <p:attrNameLst>
                                          <p:attrName>style.visibility</p:attrName>
                                        </p:attrNameLst>
                                      </p:cBhvr>
                                      <p:to>
                                        <p:strVal val="visible"/>
                                      </p:to>
                                    </p:set>
                                    <p:animEffect transition="in" filter="wipe(up)">
                                      <p:cBhvr>
                                        <p:cTn id="96" dur="500"/>
                                        <p:tgtEl>
                                          <p:spTgt spid="3"/>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22" presetClass="entr" presetSubtype="2" fill="hold" nodeType="click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wipe(right)">
                                      <p:cBhvr>
                                        <p:cTn id="101"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p:bldP spid="28689" grpId="0"/>
      <p:bldP spid="28693" grpId="0"/>
      <p:bldP spid="25" grpId="0"/>
      <p:bldP spid="32" grpId="0"/>
      <p:bldP spid="4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3">
            <a:extLst>
              <a:ext uri="{FF2B5EF4-FFF2-40B4-BE49-F238E27FC236}">
                <a16:creationId xmlns:a16="http://schemas.microsoft.com/office/drawing/2014/main" id="{EB860DAF-C617-4745-85D4-CDB5E765F76B}"/>
              </a:ext>
            </a:extLst>
          </p:cNvPr>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37891" name="Group 27">
            <a:extLst>
              <a:ext uri="{FF2B5EF4-FFF2-40B4-BE49-F238E27FC236}">
                <a16:creationId xmlns:a16="http://schemas.microsoft.com/office/drawing/2014/main" id="{BCF5DB19-D6EA-4881-AFAD-23EB9D70C8CA}"/>
              </a:ext>
            </a:extLst>
          </p:cNvPr>
          <p:cNvGrpSpPr>
            <a:grpSpLocks/>
          </p:cNvGrpSpPr>
          <p:nvPr/>
        </p:nvGrpSpPr>
        <p:grpSpPr bwMode="auto">
          <a:xfrm>
            <a:off x="685800" y="2362200"/>
            <a:ext cx="5562600" cy="4329113"/>
            <a:chOff x="432" y="1488"/>
            <a:chExt cx="3504" cy="2727"/>
          </a:xfrm>
        </p:grpSpPr>
        <p:sp>
          <p:nvSpPr>
            <p:cNvPr id="37925" name="Text Box 4">
              <a:extLst>
                <a:ext uri="{FF2B5EF4-FFF2-40B4-BE49-F238E27FC236}">
                  <a16:creationId xmlns:a16="http://schemas.microsoft.com/office/drawing/2014/main" id="{38DAC952-8D32-4E03-83D8-446557396DCB}"/>
                </a:ext>
              </a:extLst>
            </p:cNvPr>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p>
          </p:txBody>
        </p:sp>
        <p:sp>
          <p:nvSpPr>
            <p:cNvPr id="37926" name="Text Box 5">
              <a:extLst>
                <a:ext uri="{FF2B5EF4-FFF2-40B4-BE49-F238E27FC236}">
                  <a16:creationId xmlns:a16="http://schemas.microsoft.com/office/drawing/2014/main" id="{BAE34EE7-35CC-4FD7-B668-F22D9263D69F}"/>
                </a:ext>
              </a:extLst>
            </p:cNvPr>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p>
          </p:txBody>
        </p:sp>
        <p:grpSp>
          <p:nvGrpSpPr>
            <p:cNvPr id="37927" name="Group 7">
              <a:extLst>
                <a:ext uri="{FF2B5EF4-FFF2-40B4-BE49-F238E27FC236}">
                  <a16:creationId xmlns:a16="http://schemas.microsoft.com/office/drawing/2014/main" id="{53A8F9C3-D599-4118-BE89-C15E34D8C803}"/>
                </a:ext>
              </a:extLst>
            </p:cNvPr>
            <p:cNvGrpSpPr>
              <a:grpSpLocks/>
            </p:cNvGrpSpPr>
            <p:nvPr/>
          </p:nvGrpSpPr>
          <p:grpSpPr bwMode="auto">
            <a:xfrm>
              <a:off x="711" y="1584"/>
              <a:ext cx="3033" cy="2305"/>
              <a:chOff x="711" y="1584"/>
              <a:chExt cx="3033" cy="2305"/>
            </a:xfrm>
          </p:grpSpPr>
          <p:sp>
            <p:nvSpPr>
              <p:cNvPr id="37928" name="Line 8">
                <a:extLst>
                  <a:ext uri="{FF2B5EF4-FFF2-40B4-BE49-F238E27FC236}">
                    <a16:creationId xmlns:a16="http://schemas.microsoft.com/office/drawing/2014/main" id="{46F6C740-9CBA-44D6-82A1-0E32C8D9C352}"/>
                  </a:ext>
                </a:extLst>
              </p:cNvPr>
              <p:cNvSpPr>
                <a:spLocks noChangeShapeType="1"/>
              </p:cNvSpPr>
              <p:nvPr/>
            </p:nvSpPr>
            <p:spPr bwMode="auto">
              <a:xfrm>
                <a:off x="720" y="1584"/>
                <a:ext cx="0" cy="2303"/>
              </a:xfrm>
              <a:prstGeom prst="line">
                <a:avLst/>
              </a:prstGeom>
              <a:noFill/>
              <a:ln w="698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29" name="Freeform 9">
                <a:extLst>
                  <a:ext uri="{FF2B5EF4-FFF2-40B4-BE49-F238E27FC236}">
                    <a16:creationId xmlns:a16="http://schemas.microsoft.com/office/drawing/2014/main" id="{2445F064-B760-4154-A2D9-51E1D44DED36}"/>
                  </a:ext>
                </a:extLst>
              </p:cNvPr>
              <p:cNvSpPr>
                <a:spLocks/>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9724" name="Group 28">
            <a:extLst>
              <a:ext uri="{FF2B5EF4-FFF2-40B4-BE49-F238E27FC236}">
                <a16:creationId xmlns:a16="http://schemas.microsoft.com/office/drawing/2014/main" id="{09D78C32-5F7A-46D5-9853-736498BFE320}"/>
              </a:ext>
            </a:extLst>
          </p:cNvPr>
          <p:cNvGrpSpPr>
            <a:grpSpLocks/>
          </p:cNvGrpSpPr>
          <p:nvPr/>
        </p:nvGrpSpPr>
        <p:grpSpPr bwMode="auto">
          <a:xfrm>
            <a:off x="1295400" y="2971800"/>
            <a:ext cx="4267200" cy="2728913"/>
            <a:chOff x="816" y="1872"/>
            <a:chExt cx="2688" cy="1719"/>
          </a:xfrm>
        </p:grpSpPr>
        <p:sp>
          <p:nvSpPr>
            <p:cNvPr id="37923" name="Freeform 10">
              <a:extLst>
                <a:ext uri="{FF2B5EF4-FFF2-40B4-BE49-F238E27FC236}">
                  <a16:creationId xmlns:a16="http://schemas.microsoft.com/office/drawing/2014/main" id="{D230719D-A60E-4F47-A96D-148A3F484C21}"/>
                </a:ext>
              </a:extLst>
            </p:cNvPr>
            <p:cNvSpPr>
              <a:spLocks/>
            </p:cNvSpPr>
            <p:nvPr/>
          </p:nvSpPr>
          <p:spPr bwMode="auto">
            <a:xfrm>
              <a:off x="816" y="1872"/>
              <a:ext cx="2064" cy="1536"/>
            </a:xfrm>
            <a:custGeom>
              <a:avLst/>
              <a:gdLst>
                <a:gd name="T0" fmla="*/ 0 w 1632"/>
                <a:gd name="T1" fmla="*/ 0 h 1776"/>
                <a:gd name="T2" fmla="*/ 20825 w 1632"/>
                <a:gd name="T3" fmla="*/ 110 h 1776"/>
                <a:gd name="T4" fmla="*/ 88424 w 1632"/>
                <a:gd name="T5" fmla="*/ 151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24" name="Text Box 11">
              <a:extLst>
                <a:ext uri="{FF2B5EF4-FFF2-40B4-BE49-F238E27FC236}">
                  <a16:creationId xmlns:a16="http://schemas.microsoft.com/office/drawing/2014/main" id="{03C35B3F-BD09-4AC7-AAB0-6F71585BC8BD}"/>
                </a:ext>
              </a:extLst>
            </p:cNvPr>
            <p:cNvSpPr txBox="1">
              <a:spLocks noChangeArrowheads="1"/>
            </p:cNvSpPr>
            <p:nvPr/>
          </p:nvSpPr>
          <p:spPr bwMode="auto">
            <a:xfrm>
              <a:off x="2832" y="326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grpSp>
      <p:grpSp>
        <p:nvGrpSpPr>
          <p:cNvPr id="29725" name="Group 29">
            <a:extLst>
              <a:ext uri="{FF2B5EF4-FFF2-40B4-BE49-F238E27FC236}">
                <a16:creationId xmlns:a16="http://schemas.microsoft.com/office/drawing/2014/main" id="{E0ECFFA8-CC44-4E0D-8D09-18B4F2AD0396}"/>
              </a:ext>
            </a:extLst>
          </p:cNvPr>
          <p:cNvGrpSpPr>
            <a:grpSpLocks/>
          </p:cNvGrpSpPr>
          <p:nvPr/>
        </p:nvGrpSpPr>
        <p:grpSpPr bwMode="auto">
          <a:xfrm>
            <a:off x="1295400" y="2438400"/>
            <a:ext cx="4267200" cy="2971800"/>
            <a:chOff x="816" y="1536"/>
            <a:chExt cx="2688" cy="1872"/>
          </a:xfrm>
        </p:grpSpPr>
        <p:sp>
          <p:nvSpPr>
            <p:cNvPr id="37921" name="Text Box 6">
              <a:extLst>
                <a:ext uri="{FF2B5EF4-FFF2-40B4-BE49-F238E27FC236}">
                  <a16:creationId xmlns:a16="http://schemas.microsoft.com/office/drawing/2014/main" id="{96EEEFE3-6F7C-4D86-B003-2F157BD75262}"/>
                </a:ext>
              </a:extLst>
            </p:cNvPr>
            <p:cNvSpPr txBox="1">
              <a:spLocks noChangeArrowheads="1"/>
            </p:cNvSpPr>
            <p:nvPr/>
          </p:nvSpPr>
          <p:spPr bwMode="auto">
            <a:xfrm>
              <a:off x="2640" y="1536"/>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sp>
          <p:nvSpPr>
            <p:cNvPr id="37922" name="Freeform 13">
              <a:extLst>
                <a:ext uri="{FF2B5EF4-FFF2-40B4-BE49-F238E27FC236}">
                  <a16:creationId xmlns:a16="http://schemas.microsoft.com/office/drawing/2014/main" id="{7C3FD9AB-3362-4EDC-BACC-8B8752ADC4FE}"/>
                </a:ext>
              </a:extLst>
            </p:cNvPr>
            <p:cNvSpPr>
              <a:spLocks/>
            </p:cNvSpPr>
            <p:nvPr/>
          </p:nvSpPr>
          <p:spPr bwMode="auto">
            <a:xfrm>
              <a:off x="816" y="1584"/>
              <a:ext cx="1824" cy="1824"/>
            </a:xfrm>
            <a:custGeom>
              <a:avLst/>
              <a:gdLst>
                <a:gd name="T0" fmla="*/ 0 w 1680"/>
                <a:gd name="T1" fmla="*/ 1824 h 1824"/>
                <a:gd name="T2" fmla="*/ 4859 w 1680"/>
                <a:gd name="T3" fmla="*/ 1344 h 1824"/>
                <a:gd name="T4" fmla="*/ 6798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9713" name="Text Box 17">
            <a:extLst>
              <a:ext uri="{FF2B5EF4-FFF2-40B4-BE49-F238E27FC236}">
                <a16:creationId xmlns:a16="http://schemas.microsoft.com/office/drawing/2014/main" id="{0C206C9C-1D4F-4F35-8229-8C4ED561CA2B}"/>
              </a:ext>
            </a:extLst>
          </p:cNvPr>
          <p:cNvSpPr txBox="1">
            <a:spLocks noChangeArrowheads="1"/>
          </p:cNvSpPr>
          <p:nvPr/>
        </p:nvSpPr>
        <p:spPr bwMode="auto">
          <a:xfrm>
            <a:off x="3276600" y="6172200"/>
            <a:ext cx="8382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0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0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9726" name="Group 30">
            <a:extLst>
              <a:ext uri="{FF2B5EF4-FFF2-40B4-BE49-F238E27FC236}">
                <a16:creationId xmlns:a16="http://schemas.microsoft.com/office/drawing/2014/main" id="{A345E97F-78F7-4288-8E90-F626FEA33275}"/>
              </a:ext>
            </a:extLst>
          </p:cNvPr>
          <p:cNvGrpSpPr>
            <a:grpSpLocks/>
          </p:cNvGrpSpPr>
          <p:nvPr/>
        </p:nvGrpSpPr>
        <p:grpSpPr bwMode="auto">
          <a:xfrm>
            <a:off x="2449513" y="2198688"/>
            <a:ext cx="1371600" cy="3968750"/>
            <a:chOff x="1530" y="1388"/>
            <a:chExt cx="864" cy="2500"/>
          </a:xfrm>
        </p:grpSpPr>
        <p:sp>
          <p:nvSpPr>
            <p:cNvPr id="37919" name="Line 18">
              <a:extLst>
                <a:ext uri="{FF2B5EF4-FFF2-40B4-BE49-F238E27FC236}">
                  <a16:creationId xmlns:a16="http://schemas.microsoft.com/office/drawing/2014/main" id="{D3803E05-F9BC-4EFD-8DCF-365A109BDF75}"/>
                </a:ext>
              </a:extLst>
            </p:cNvPr>
            <p:cNvSpPr>
              <a:spLocks noChangeShapeType="1"/>
            </p:cNvSpPr>
            <p:nvPr/>
          </p:nvSpPr>
          <p:spPr bwMode="auto">
            <a:xfrm flipV="1">
              <a:off x="2256" y="1680"/>
              <a:ext cx="0" cy="2208"/>
            </a:xfrm>
            <a:prstGeom prst="line">
              <a:avLst/>
            </a:prstGeom>
            <a:noFill/>
            <a:ln w="635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20" name="Text Box 19">
              <a:extLst>
                <a:ext uri="{FF2B5EF4-FFF2-40B4-BE49-F238E27FC236}">
                  <a16:creationId xmlns:a16="http://schemas.microsoft.com/office/drawing/2014/main" id="{06C57CC5-4596-4E34-8DA0-6F8BB8EB3CC6}"/>
                </a:ext>
              </a:extLst>
            </p:cNvPr>
            <p:cNvSpPr txBox="1">
              <a:spLocks noChangeArrowheads="1"/>
            </p:cNvSpPr>
            <p:nvPr/>
          </p:nvSpPr>
          <p:spPr bwMode="auto">
            <a:xfrm>
              <a:off x="1530" y="1388"/>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9716" name="Text Box 20">
            <a:extLst>
              <a:ext uri="{FF2B5EF4-FFF2-40B4-BE49-F238E27FC236}">
                <a16:creationId xmlns:a16="http://schemas.microsoft.com/office/drawing/2014/main" id="{7B5D1DB1-CC4B-4BF7-9094-BF0508A7423E}"/>
              </a:ext>
            </a:extLst>
          </p:cNvPr>
          <p:cNvSpPr txBox="1">
            <a:spLocks noChangeArrowheads="1"/>
          </p:cNvSpPr>
          <p:nvPr/>
        </p:nvSpPr>
        <p:spPr bwMode="auto">
          <a:xfrm>
            <a:off x="3648075" y="4800600"/>
            <a:ext cx="3300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400" b="1" i="0" u="none" strike="noStrike" kern="1200" cap="none" spc="0" normalizeH="0" baseline="0" noProof="0">
                <a:ln>
                  <a:noFill/>
                </a:ln>
                <a:solidFill>
                  <a:srgbClr val="339966"/>
                </a:solidFill>
                <a:effectLst/>
                <a:uLnTx/>
                <a:uFillTx/>
                <a:latin typeface="Tahoma" panose="020B0604030504040204" pitchFamily="34" charset="0"/>
                <a:ea typeface="+mn-ea"/>
                <a:cs typeface="+mn-cs"/>
              </a:rPr>
              <a:t>Recesní mezera</a:t>
            </a:r>
          </a:p>
        </p:txBody>
      </p:sp>
      <p:sp>
        <p:nvSpPr>
          <p:cNvPr id="29717" name="Text Box 21">
            <a:extLst>
              <a:ext uri="{FF2B5EF4-FFF2-40B4-BE49-F238E27FC236}">
                <a16:creationId xmlns:a16="http://schemas.microsoft.com/office/drawing/2014/main" id="{98BC5973-BEDC-45ED-8A1C-06A0AC4BC541}"/>
              </a:ext>
            </a:extLst>
          </p:cNvPr>
          <p:cNvSpPr txBox="1">
            <a:spLocks noChangeArrowheads="1"/>
          </p:cNvSpPr>
          <p:nvPr/>
        </p:nvSpPr>
        <p:spPr bwMode="auto">
          <a:xfrm>
            <a:off x="2633663" y="50292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9718" name="Freeform 22">
            <a:extLst>
              <a:ext uri="{FF2B5EF4-FFF2-40B4-BE49-F238E27FC236}">
                <a16:creationId xmlns:a16="http://schemas.microsoft.com/office/drawing/2014/main" id="{8F893542-A43C-4B50-8601-B8CB108389B3}"/>
              </a:ext>
            </a:extLst>
          </p:cNvPr>
          <p:cNvSpPr>
            <a:spLocks/>
          </p:cNvSpPr>
          <p:nvPr/>
        </p:nvSpPr>
        <p:spPr bwMode="auto">
          <a:xfrm>
            <a:off x="2700338" y="5084763"/>
            <a:ext cx="900112" cy="1587"/>
          </a:xfrm>
          <a:custGeom>
            <a:avLst/>
            <a:gdLst>
              <a:gd name="T0" fmla="*/ 0 w 567"/>
              <a:gd name="T1" fmla="*/ 0 h 1"/>
              <a:gd name="T2" fmla="*/ 2147483646 w 567"/>
              <a:gd name="T3" fmla="*/ 0 h 1"/>
              <a:gd name="T4" fmla="*/ 0 60000 65536"/>
              <a:gd name="T5" fmla="*/ 0 60000 65536"/>
            </a:gdLst>
            <a:ahLst/>
            <a:cxnLst>
              <a:cxn ang="T4">
                <a:pos x="T0" y="T1"/>
              </a:cxn>
              <a:cxn ang="T5">
                <a:pos x="T2" y="T3"/>
              </a:cxn>
            </a:cxnLst>
            <a:rect l="0" t="0" r="r" b="b"/>
            <a:pathLst>
              <a:path w="567" h="1">
                <a:moveTo>
                  <a:pt x="0" y="0"/>
                </a:moveTo>
                <a:lnTo>
                  <a:pt x="567" y="0"/>
                </a:lnTo>
              </a:path>
            </a:pathLst>
          </a:custGeom>
          <a:solidFill>
            <a:srgbClr val="008000"/>
          </a:solidFill>
          <a:ln w="47625" cap="flat" cmpd="sng">
            <a:solidFill>
              <a:srgbClr val="008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9720" name="Line 24">
            <a:extLst>
              <a:ext uri="{FF2B5EF4-FFF2-40B4-BE49-F238E27FC236}">
                <a16:creationId xmlns:a16="http://schemas.microsoft.com/office/drawing/2014/main" id="{210C4590-ED3D-490F-895A-2756EC0DFFB8}"/>
              </a:ext>
            </a:extLst>
          </p:cNvPr>
          <p:cNvSpPr>
            <a:spLocks noChangeShapeType="1"/>
          </p:cNvSpPr>
          <p:nvPr/>
        </p:nvSpPr>
        <p:spPr bwMode="auto">
          <a:xfrm>
            <a:off x="2667000" y="5105400"/>
            <a:ext cx="0" cy="1066800"/>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9721" name="Text Box 25">
            <a:extLst>
              <a:ext uri="{FF2B5EF4-FFF2-40B4-BE49-F238E27FC236}">
                <a16:creationId xmlns:a16="http://schemas.microsoft.com/office/drawing/2014/main" id="{F7215552-6BF3-49ED-BD46-408B1C61739B}"/>
              </a:ext>
            </a:extLst>
          </p:cNvPr>
          <p:cNvSpPr txBox="1">
            <a:spLocks noChangeArrowheads="1"/>
          </p:cNvSpPr>
          <p:nvPr/>
        </p:nvSpPr>
        <p:spPr bwMode="auto">
          <a:xfrm>
            <a:off x="2362200" y="6172200"/>
            <a:ext cx="6096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0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0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9722" name="Text Box 26">
            <a:extLst>
              <a:ext uri="{FF2B5EF4-FFF2-40B4-BE49-F238E27FC236}">
                <a16:creationId xmlns:a16="http://schemas.microsoft.com/office/drawing/2014/main" id="{410F2701-C4E3-4522-B843-80E5076C8ABE}"/>
              </a:ext>
            </a:extLst>
          </p:cNvPr>
          <p:cNvSpPr txBox="1">
            <a:spLocks noChangeArrowheads="1"/>
          </p:cNvSpPr>
          <p:nvPr/>
        </p:nvSpPr>
        <p:spPr bwMode="auto">
          <a:xfrm>
            <a:off x="2895600" y="6172200"/>
            <a:ext cx="4572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cs-CZ" sz="20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&lt;</a:t>
            </a:r>
            <a:endParaRPr kumimoji="0" lang="cs-CZ" altLang="cs-CZ" sz="20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29727" name="Rectangle 31">
            <a:extLst>
              <a:ext uri="{FF2B5EF4-FFF2-40B4-BE49-F238E27FC236}">
                <a16:creationId xmlns:a16="http://schemas.microsoft.com/office/drawing/2014/main" id="{A0EE17C8-9A41-4F0A-BED6-981B77FEA05F}"/>
              </a:ext>
            </a:extLst>
          </p:cNvPr>
          <p:cNvSpPr>
            <a:spLocks noChangeArrowheads="1"/>
          </p:cNvSpPr>
          <p:nvPr/>
        </p:nvSpPr>
        <p:spPr bwMode="auto">
          <a:xfrm>
            <a:off x="2339975" y="6237288"/>
            <a:ext cx="1511300" cy="431800"/>
          </a:xfrm>
          <a:prstGeom prst="rect">
            <a:avLst/>
          </a:prstGeom>
          <a:noFill/>
          <a:ln w="635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 name="Line 24">
            <a:extLst>
              <a:ext uri="{FF2B5EF4-FFF2-40B4-BE49-F238E27FC236}">
                <a16:creationId xmlns:a16="http://schemas.microsoft.com/office/drawing/2014/main" id="{DD0CEA9F-EF06-4708-81FF-7DD3D4EAF0B8}"/>
              </a:ext>
            </a:extLst>
          </p:cNvPr>
          <p:cNvSpPr>
            <a:spLocks noChangeShapeType="1"/>
          </p:cNvSpPr>
          <p:nvPr/>
        </p:nvSpPr>
        <p:spPr bwMode="auto">
          <a:xfrm flipV="1">
            <a:off x="1165225" y="5091113"/>
            <a:ext cx="1500188" cy="12700"/>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9" name="Text Box 4">
            <a:extLst>
              <a:ext uri="{FF2B5EF4-FFF2-40B4-BE49-F238E27FC236}">
                <a16:creationId xmlns:a16="http://schemas.microsoft.com/office/drawing/2014/main" id="{A0640680-20EB-4FE5-860C-E80D001C621F}"/>
              </a:ext>
            </a:extLst>
          </p:cNvPr>
          <p:cNvSpPr txBox="1">
            <a:spLocks noChangeArrowheads="1"/>
          </p:cNvSpPr>
          <p:nvPr/>
        </p:nvSpPr>
        <p:spPr bwMode="auto">
          <a:xfrm>
            <a:off x="641350" y="4824413"/>
            <a:ext cx="609600" cy="52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cxnSp>
        <p:nvCxnSpPr>
          <p:cNvPr id="3" name="Přímá spojnice se šipkou 2">
            <a:extLst>
              <a:ext uri="{FF2B5EF4-FFF2-40B4-BE49-F238E27FC236}">
                <a16:creationId xmlns:a16="http://schemas.microsoft.com/office/drawing/2014/main" id="{73A61790-5E7D-4DEF-B2AA-ED2D520373D8}"/>
              </a:ext>
            </a:extLst>
          </p:cNvPr>
          <p:cNvCxnSpPr/>
          <p:nvPr/>
        </p:nvCxnSpPr>
        <p:spPr>
          <a:xfrm flipH="1" flipV="1">
            <a:off x="3687763" y="2957513"/>
            <a:ext cx="266700" cy="18256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a:extLst>
              <a:ext uri="{FF2B5EF4-FFF2-40B4-BE49-F238E27FC236}">
                <a16:creationId xmlns:a16="http://schemas.microsoft.com/office/drawing/2014/main" id="{172D141A-94E9-4423-B403-7F12DD32AFA1}"/>
              </a:ext>
            </a:extLst>
          </p:cNvPr>
          <p:cNvCxnSpPr/>
          <p:nvPr/>
        </p:nvCxnSpPr>
        <p:spPr>
          <a:xfrm flipH="1" flipV="1">
            <a:off x="2990850" y="4368800"/>
            <a:ext cx="398463" cy="28257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6" name="Přímá spojnice se šipkou 35">
            <a:extLst>
              <a:ext uri="{FF2B5EF4-FFF2-40B4-BE49-F238E27FC236}">
                <a16:creationId xmlns:a16="http://schemas.microsoft.com/office/drawing/2014/main" id="{D5D7D517-F641-4673-9575-D52280216168}"/>
              </a:ext>
            </a:extLst>
          </p:cNvPr>
          <p:cNvCxnSpPr/>
          <p:nvPr/>
        </p:nvCxnSpPr>
        <p:spPr>
          <a:xfrm flipH="1" flipV="1">
            <a:off x="1566863" y="4968875"/>
            <a:ext cx="349250" cy="32226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7" name="Text Box 21">
            <a:extLst>
              <a:ext uri="{FF2B5EF4-FFF2-40B4-BE49-F238E27FC236}">
                <a16:creationId xmlns:a16="http://schemas.microsoft.com/office/drawing/2014/main" id="{155FB67A-62F7-4B8F-9E46-5984C991BE34}"/>
              </a:ext>
            </a:extLst>
          </p:cNvPr>
          <p:cNvSpPr txBox="1">
            <a:spLocks noChangeArrowheads="1"/>
          </p:cNvSpPr>
          <p:nvPr/>
        </p:nvSpPr>
        <p:spPr bwMode="auto">
          <a:xfrm>
            <a:off x="1984375" y="4154488"/>
            <a:ext cx="609600" cy="52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sp>
        <p:nvSpPr>
          <p:cNvPr id="38" name="Line 24">
            <a:extLst>
              <a:ext uri="{FF2B5EF4-FFF2-40B4-BE49-F238E27FC236}">
                <a16:creationId xmlns:a16="http://schemas.microsoft.com/office/drawing/2014/main" id="{0FE66B61-6F20-4E03-9414-E7879655A20E}"/>
              </a:ext>
            </a:extLst>
          </p:cNvPr>
          <p:cNvSpPr>
            <a:spLocks noChangeShapeType="1"/>
          </p:cNvSpPr>
          <p:nvPr/>
        </p:nvSpPr>
        <p:spPr bwMode="auto">
          <a:xfrm>
            <a:off x="1165225" y="4760913"/>
            <a:ext cx="989013" cy="20637"/>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9" name="Line 24">
            <a:extLst>
              <a:ext uri="{FF2B5EF4-FFF2-40B4-BE49-F238E27FC236}">
                <a16:creationId xmlns:a16="http://schemas.microsoft.com/office/drawing/2014/main" id="{D2697E29-1AC5-4F3C-9479-26344A28CAAE}"/>
              </a:ext>
            </a:extLst>
          </p:cNvPr>
          <p:cNvSpPr>
            <a:spLocks noChangeShapeType="1"/>
          </p:cNvSpPr>
          <p:nvPr/>
        </p:nvSpPr>
        <p:spPr bwMode="auto">
          <a:xfrm flipH="1">
            <a:off x="2143125" y="4932363"/>
            <a:ext cx="6350" cy="1304925"/>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0" name="Text Box 4">
            <a:extLst>
              <a:ext uri="{FF2B5EF4-FFF2-40B4-BE49-F238E27FC236}">
                <a16:creationId xmlns:a16="http://schemas.microsoft.com/office/drawing/2014/main" id="{A6BB97AD-B41E-4EB3-991F-E5533EDE5819}"/>
              </a:ext>
            </a:extLst>
          </p:cNvPr>
          <p:cNvSpPr txBox="1">
            <a:spLocks noChangeArrowheads="1"/>
          </p:cNvSpPr>
          <p:nvPr/>
        </p:nvSpPr>
        <p:spPr bwMode="auto">
          <a:xfrm>
            <a:off x="620713" y="4227513"/>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cxnSp>
        <p:nvCxnSpPr>
          <p:cNvPr id="41" name="Přímá spojnice se šipkou 40">
            <a:extLst>
              <a:ext uri="{FF2B5EF4-FFF2-40B4-BE49-F238E27FC236}">
                <a16:creationId xmlns:a16="http://schemas.microsoft.com/office/drawing/2014/main" id="{19C50E9D-C7A2-4DE1-A503-F4805D4E3DC0}"/>
              </a:ext>
            </a:extLst>
          </p:cNvPr>
          <p:cNvCxnSpPr/>
          <p:nvPr/>
        </p:nvCxnSpPr>
        <p:spPr>
          <a:xfrm flipV="1">
            <a:off x="542925" y="4379913"/>
            <a:ext cx="7938" cy="7239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3" name="Text Box 25">
            <a:extLst>
              <a:ext uri="{FF2B5EF4-FFF2-40B4-BE49-F238E27FC236}">
                <a16:creationId xmlns:a16="http://schemas.microsoft.com/office/drawing/2014/main" id="{CA41A6A8-895E-4160-ABD4-F919F315781C}"/>
              </a:ext>
            </a:extLst>
          </p:cNvPr>
          <p:cNvSpPr txBox="1">
            <a:spLocks noChangeArrowheads="1"/>
          </p:cNvSpPr>
          <p:nvPr/>
        </p:nvSpPr>
        <p:spPr bwMode="auto">
          <a:xfrm>
            <a:off x="1836738" y="6170613"/>
            <a:ext cx="60960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0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0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cxnSp>
        <p:nvCxnSpPr>
          <p:cNvPr id="44" name="Přímá spojnice se šipkou 43">
            <a:extLst>
              <a:ext uri="{FF2B5EF4-FFF2-40B4-BE49-F238E27FC236}">
                <a16:creationId xmlns:a16="http://schemas.microsoft.com/office/drawing/2014/main" id="{FB50EB4C-B034-4B1F-B8E5-C78F48A1B039}"/>
              </a:ext>
            </a:extLst>
          </p:cNvPr>
          <p:cNvCxnSpPr/>
          <p:nvPr/>
        </p:nvCxnSpPr>
        <p:spPr>
          <a:xfrm flipH="1">
            <a:off x="1958975" y="6627813"/>
            <a:ext cx="66040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42" name="Group 29">
            <a:extLst>
              <a:ext uri="{FF2B5EF4-FFF2-40B4-BE49-F238E27FC236}">
                <a16:creationId xmlns:a16="http://schemas.microsoft.com/office/drawing/2014/main" id="{18D8B3B4-C478-4791-A611-772F8C187F29}"/>
              </a:ext>
            </a:extLst>
          </p:cNvPr>
          <p:cNvGrpSpPr>
            <a:grpSpLocks/>
          </p:cNvGrpSpPr>
          <p:nvPr/>
        </p:nvGrpSpPr>
        <p:grpSpPr bwMode="auto">
          <a:xfrm>
            <a:off x="925513" y="1898650"/>
            <a:ext cx="4256087" cy="3168650"/>
            <a:chOff x="816" y="1412"/>
            <a:chExt cx="2681" cy="1996"/>
          </a:xfrm>
        </p:grpSpPr>
        <p:sp>
          <p:nvSpPr>
            <p:cNvPr id="37917" name="Text Box 6">
              <a:extLst>
                <a:ext uri="{FF2B5EF4-FFF2-40B4-BE49-F238E27FC236}">
                  <a16:creationId xmlns:a16="http://schemas.microsoft.com/office/drawing/2014/main" id="{3CBA5EF3-6DB4-4AD6-AB8B-9AA81A464642}"/>
                </a:ext>
              </a:extLst>
            </p:cNvPr>
            <p:cNvSpPr txBox="1">
              <a:spLocks noChangeArrowheads="1"/>
            </p:cNvSpPr>
            <p:nvPr/>
          </p:nvSpPr>
          <p:spPr bwMode="auto">
            <a:xfrm>
              <a:off x="2633" y="1412"/>
              <a:ext cx="864" cy="327"/>
            </a:xfrm>
            <a:prstGeom prst="rect">
              <a:avLst/>
            </a:prstGeom>
            <a:noFill/>
            <a:ln w="635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p>
          </p:txBody>
        </p:sp>
        <p:sp>
          <p:nvSpPr>
            <p:cNvPr id="37918" name="Freeform 13">
              <a:extLst>
                <a:ext uri="{FF2B5EF4-FFF2-40B4-BE49-F238E27FC236}">
                  <a16:creationId xmlns:a16="http://schemas.microsoft.com/office/drawing/2014/main" id="{354A994F-9A3A-4E6B-8288-2B70BBC4C140}"/>
                </a:ext>
              </a:extLst>
            </p:cNvPr>
            <p:cNvSpPr>
              <a:spLocks/>
            </p:cNvSpPr>
            <p:nvPr/>
          </p:nvSpPr>
          <p:spPr bwMode="auto">
            <a:xfrm>
              <a:off x="816" y="1584"/>
              <a:ext cx="1824" cy="1824"/>
            </a:xfrm>
            <a:custGeom>
              <a:avLst/>
              <a:gdLst>
                <a:gd name="T0" fmla="*/ 0 w 1680"/>
                <a:gd name="T1" fmla="*/ 1824 h 1824"/>
                <a:gd name="T2" fmla="*/ 4859 w 1680"/>
                <a:gd name="T3" fmla="*/ 1344 h 1824"/>
                <a:gd name="T4" fmla="*/ 6798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45" name="TextovéPole 44">
            <a:extLst>
              <a:ext uri="{FF2B5EF4-FFF2-40B4-BE49-F238E27FC236}">
                <a16:creationId xmlns:a16="http://schemas.microsoft.com/office/drawing/2014/main" id="{120B2CB6-60EF-4350-A8EA-2FDCCF4462A4}"/>
              </a:ext>
            </a:extLst>
          </p:cNvPr>
          <p:cNvSpPr txBox="1"/>
          <p:nvPr/>
        </p:nvSpPr>
        <p:spPr>
          <a:xfrm>
            <a:off x="383718" y="600010"/>
            <a:ext cx="8559865" cy="1077218"/>
          </a:xfrm>
          <a:prstGeom prst="rect">
            <a:avLst/>
          </a:prstGeom>
          <a:noFill/>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Model AS-AD: </a:t>
            </a:r>
            <a:r>
              <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NEGATIVNÍ NABÍDKOVÝ ŠOK: </a:t>
            </a: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např. </a:t>
            </a:r>
            <a:r>
              <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růst cen ropy na světových trzích</a:t>
            </a:r>
          </a:p>
        </p:txBody>
      </p:sp>
      <p:sp>
        <p:nvSpPr>
          <p:cNvPr id="46" name="Google Shape;99;p14">
            <a:extLst>
              <a:ext uri="{FF2B5EF4-FFF2-40B4-BE49-F238E27FC236}">
                <a16:creationId xmlns:a16="http://schemas.microsoft.com/office/drawing/2014/main" id="{342F354C-57C1-4B76-9B7C-9F7624F8E120}"/>
              </a:ext>
            </a:extLst>
          </p:cNvPr>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15/38</a:t>
            </a:r>
            <a:endParaRPr sz="1200" b="1" dirty="0">
              <a:solidFill>
                <a:srgbClr val="FF0000"/>
              </a:solidFill>
              <a:latin typeface="Calibri"/>
              <a:ea typeface="Calibri"/>
              <a:cs typeface="Calibri"/>
              <a:sym typeface="Calibri"/>
            </a:endParaRPr>
          </a:p>
        </p:txBody>
      </p:sp>
      <p:sp>
        <p:nvSpPr>
          <p:cNvPr id="47" name="TextovéPole 44">
            <a:extLst>
              <a:ext uri="{FF2B5EF4-FFF2-40B4-BE49-F238E27FC236}">
                <a16:creationId xmlns:a16="http://schemas.microsoft.com/office/drawing/2014/main" id="{A3BC4088-78E8-4C47-AA90-1002C21A331A}"/>
              </a:ext>
            </a:extLst>
          </p:cNvPr>
          <p:cNvSpPr txBox="1"/>
          <p:nvPr/>
        </p:nvSpPr>
        <p:spPr>
          <a:xfrm>
            <a:off x="5724525" y="2897532"/>
            <a:ext cx="3432207" cy="1323439"/>
          </a:xfrm>
          <a:prstGeom prst="rect">
            <a:avLst/>
          </a:prstGeom>
          <a:noFill/>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STAGFLACE vs.</a:t>
            </a:r>
          </a:p>
          <a:p>
            <a:pPr marL="0" marR="0" lvl="0" indent="0" algn="ctr" defTabSz="914400" rtl="0" eaLnBrk="1" fontAlgn="base" latinLnBrk="0" hangingPunct="1">
              <a:lnSpc>
                <a:spcPct val="100000"/>
              </a:lnSpc>
              <a:spcBef>
                <a:spcPct val="50000"/>
              </a:spcBef>
              <a:spcAft>
                <a:spcPct val="0"/>
              </a:spcAft>
              <a:buClrTx/>
              <a:buSzTx/>
              <a:buFontTx/>
              <a:buNone/>
              <a:tabLst/>
              <a:defRPr/>
            </a:pPr>
            <a:r>
              <a:rPr lang="cs-CZ" altLang="cs-CZ" sz="3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SLUMPFLACE</a:t>
            </a:r>
            <a:endPar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Tree>
    <p:extLst>
      <p:ext uri="{BB962C8B-B14F-4D97-AF65-F5344CB8AC3E}">
        <p14:creationId xmlns:p14="http://schemas.microsoft.com/office/powerpoint/2010/main" val="23531431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9724"/>
                                        </p:tgtEl>
                                        <p:attrNameLst>
                                          <p:attrName>style.visibility</p:attrName>
                                        </p:attrNameLst>
                                      </p:cBhvr>
                                      <p:to>
                                        <p:strVal val="visible"/>
                                      </p:to>
                                    </p:set>
                                    <p:animEffect transition="in" filter="wipe(up)">
                                      <p:cBhvr>
                                        <p:cTn id="7" dur="500"/>
                                        <p:tgtEl>
                                          <p:spTgt spid="297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9725"/>
                                        </p:tgtEl>
                                        <p:attrNameLst>
                                          <p:attrName>style.visibility</p:attrName>
                                        </p:attrNameLst>
                                      </p:cBhvr>
                                      <p:to>
                                        <p:strVal val="visible"/>
                                      </p:to>
                                    </p:set>
                                    <p:animEffect transition="in" filter="wipe(down)">
                                      <p:cBhvr>
                                        <p:cTn id="12" dur="500"/>
                                        <p:tgtEl>
                                          <p:spTgt spid="297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9717"/>
                                        </p:tgtEl>
                                        <p:attrNameLst>
                                          <p:attrName>style.visibility</p:attrName>
                                        </p:attrNameLst>
                                      </p:cBhvr>
                                      <p:to>
                                        <p:strVal val="visible"/>
                                      </p:to>
                                    </p:set>
                                    <p:set>
                                      <p:cBhvr>
                                        <p:cTn id="17" dur="455" fill="hold">
                                          <p:stCondLst>
                                            <p:cond delay="0"/>
                                          </p:stCondLst>
                                        </p:cTn>
                                        <p:tgtEl>
                                          <p:spTgt spid="29717"/>
                                        </p:tgtEl>
                                        <p:attrNameLst>
                                          <p:attrName>style.rotation</p:attrName>
                                        </p:attrNameLst>
                                      </p:cBhvr>
                                      <p:to>
                                        <p:strVal val="-45.0"/>
                                      </p:to>
                                    </p:set>
                                    <p:anim calcmode="lin" valueType="num">
                                      <p:cBhvr>
                                        <p:cTn id="18" dur="455" fill="hold">
                                          <p:stCondLst>
                                            <p:cond delay="455"/>
                                          </p:stCondLst>
                                        </p:cTn>
                                        <p:tgtEl>
                                          <p:spTgt spid="29717"/>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9717"/>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9717"/>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9717"/>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2" fill="hold"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wipe(right)">
                                      <p:cBhvr>
                                        <p:cTn id="26" dur="500"/>
                                        <p:tgtEl>
                                          <p:spTgt spid="2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1" presetClass="entr" presetSubtype="0" fill="hold" nodeType="clickEffect">
                                  <p:stCondLst>
                                    <p:cond delay="0"/>
                                  </p:stCondLst>
                                  <p:iterate type="lt">
                                    <p:tmPct val="5000"/>
                                  </p:iterate>
                                  <p:childTnLst>
                                    <p:set>
                                      <p:cBhvr>
                                        <p:cTn id="30" dur="1" fill="hold">
                                          <p:stCondLst>
                                            <p:cond delay="0"/>
                                          </p:stCondLst>
                                        </p:cTn>
                                        <p:tgtEl>
                                          <p:spTgt spid="29720"/>
                                        </p:tgtEl>
                                        <p:attrNameLst>
                                          <p:attrName>style.visibility</p:attrName>
                                        </p:attrNameLst>
                                      </p:cBhvr>
                                      <p:to>
                                        <p:strVal val="visible"/>
                                      </p:to>
                                    </p:set>
                                    <p:anim calcmode="lin" valueType="num">
                                      <p:cBhvr>
                                        <p:cTn id="31" dur="1000" fill="hold"/>
                                        <p:tgtEl>
                                          <p:spTgt spid="29720"/>
                                        </p:tgtEl>
                                        <p:attrNameLst>
                                          <p:attrName>ppt_w</p:attrName>
                                        </p:attrNameLst>
                                      </p:cBhvr>
                                      <p:tavLst>
                                        <p:tav tm="0">
                                          <p:val>
                                            <p:fltVal val="0"/>
                                          </p:val>
                                        </p:tav>
                                        <p:tav tm="100000">
                                          <p:val>
                                            <p:strVal val="#ppt_w"/>
                                          </p:val>
                                        </p:tav>
                                      </p:tavLst>
                                    </p:anim>
                                    <p:anim calcmode="lin" valueType="num">
                                      <p:cBhvr>
                                        <p:cTn id="32" dur="1000" fill="hold"/>
                                        <p:tgtEl>
                                          <p:spTgt spid="29720"/>
                                        </p:tgtEl>
                                        <p:attrNameLst>
                                          <p:attrName>ppt_h</p:attrName>
                                        </p:attrNameLst>
                                      </p:cBhvr>
                                      <p:tavLst>
                                        <p:tav tm="0">
                                          <p:val>
                                            <p:fltVal val="0"/>
                                          </p:val>
                                        </p:tav>
                                        <p:tav tm="100000">
                                          <p:val>
                                            <p:strVal val="#ppt_h"/>
                                          </p:val>
                                        </p:tav>
                                      </p:tavLst>
                                    </p:anim>
                                    <p:anim calcmode="lin" valueType="num">
                                      <p:cBhvr>
                                        <p:cTn id="33" dur="1000" fill="hold"/>
                                        <p:tgtEl>
                                          <p:spTgt spid="29720"/>
                                        </p:tgtEl>
                                        <p:attrNameLst>
                                          <p:attrName>style.rotation</p:attrName>
                                        </p:attrNameLst>
                                      </p:cBhvr>
                                      <p:tavLst>
                                        <p:tav tm="0">
                                          <p:val>
                                            <p:fltVal val="90"/>
                                          </p:val>
                                        </p:tav>
                                        <p:tav tm="100000">
                                          <p:val>
                                            <p:fltVal val="0"/>
                                          </p:val>
                                        </p:tav>
                                      </p:tavLst>
                                    </p:anim>
                                    <p:animEffect transition="in" filter="fade">
                                      <p:cBhvr>
                                        <p:cTn id="34" dur="1000"/>
                                        <p:tgtEl>
                                          <p:spTgt spid="2972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1000"/>
                                        <p:tgtEl>
                                          <p:spTgt spid="29"/>
                                        </p:tgtEl>
                                      </p:cBhvr>
                                    </p:animEffect>
                                    <p:anim calcmode="lin" valueType="num">
                                      <p:cBhvr>
                                        <p:cTn id="40" dur="1000" fill="hold"/>
                                        <p:tgtEl>
                                          <p:spTgt spid="29"/>
                                        </p:tgtEl>
                                        <p:attrNameLst>
                                          <p:attrName>ppt_x</p:attrName>
                                        </p:attrNameLst>
                                      </p:cBhvr>
                                      <p:tavLst>
                                        <p:tav tm="0">
                                          <p:val>
                                            <p:strVal val="#ppt_x"/>
                                          </p:val>
                                        </p:tav>
                                        <p:tav tm="100000">
                                          <p:val>
                                            <p:strVal val="#ppt_x"/>
                                          </p:val>
                                        </p:tav>
                                      </p:tavLst>
                                    </p:anim>
                                    <p:anim calcmode="lin" valueType="num">
                                      <p:cBhvr>
                                        <p:cTn id="41"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38" presetClass="entr" presetSubtype="0" accel="50000" fill="hold" grpId="0" nodeType="clickEffect">
                                  <p:stCondLst>
                                    <p:cond delay="0"/>
                                  </p:stCondLst>
                                  <p:iterate type="lt">
                                    <p:tmPct val="50000"/>
                                  </p:iterate>
                                  <p:childTnLst>
                                    <p:set>
                                      <p:cBhvr>
                                        <p:cTn id="45" dur="1" fill="hold">
                                          <p:stCondLst>
                                            <p:cond delay="0"/>
                                          </p:stCondLst>
                                        </p:cTn>
                                        <p:tgtEl>
                                          <p:spTgt spid="29721"/>
                                        </p:tgtEl>
                                        <p:attrNameLst>
                                          <p:attrName>style.visibility</p:attrName>
                                        </p:attrNameLst>
                                      </p:cBhvr>
                                      <p:to>
                                        <p:strVal val="visible"/>
                                      </p:to>
                                    </p:set>
                                    <p:set>
                                      <p:cBhvr>
                                        <p:cTn id="46" dur="455" fill="hold">
                                          <p:stCondLst>
                                            <p:cond delay="0"/>
                                          </p:stCondLst>
                                        </p:cTn>
                                        <p:tgtEl>
                                          <p:spTgt spid="29721"/>
                                        </p:tgtEl>
                                        <p:attrNameLst>
                                          <p:attrName>style.rotation</p:attrName>
                                        </p:attrNameLst>
                                      </p:cBhvr>
                                      <p:to>
                                        <p:strVal val="-45.0"/>
                                      </p:to>
                                    </p:set>
                                    <p:anim calcmode="lin" valueType="num">
                                      <p:cBhvr>
                                        <p:cTn id="47" dur="455" fill="hold">
                                          <p:stCondLst>
                                            <p:cond delay="455"/>
                                          </p:stCondLst>
                                        </p:cTn>
                                        <p:tgtEl>
                                          <p:spTgt spid="29721"/>
                                        </p:tgtEl>
                                        <p:attrNameLst>
                                          <p:attrName>style.rotation</p:attrName>
                                        </p:attrNameLst>
                                      </p:cBhvr>
                                      <p:tavLst>
                                        <p:tav tm="0">
                                          <p:val>
                                            <p:fltVal val="-45"/>
                                          </p:val>
                                        </p:tav>
                                        <p:tav tm="69900">
                                          <p:val>
                                            <p:fltVal val="45"/>
                                          </p:val>
                                        </p:tav>
                                        <p:tav tm="100000">
                                          <p:val>
                                            <p:fltVal val="0"/>
                                          </p:val>
                                        </p:tav>
                                      </p:tavLst>
                                    </p:anim>
                                    <p:anim calcmode="lin" valueType="num">
                                      <p:cBhvr>
                                        <p:cTn id="48" dur="455" fill="hold">
                                          <p:stCondLst>
                                            <p:cond delay="0"/>
                                          </p:stCondLst>
                                        </p:cTn>
                                        <p:tgtEl>
                                          <p:spTgt spid="29721"/>
                                        </p:tgtEl>
                                        <p:attrNameLst>
                                          <p:attrName>ppt_y</p:attrName>
                                        </p:attrNameLst>
                                      </p:cBhvr>
                                      <p:tavLst>
                                        <p:tav tm="0">
                                          <p:val>
                                            <p:strVal val="#ppt_y-1"/>
                                          </p:val>
                                        </p:tav>
                                        <p:tav tm="100000">
                                          <p:val>
                                            <p:strVal val="#ppt_y-(0.354*#ppt_w-0.172*#ppt_h)"/>
                                          </p:val>
                                        </p:tav>
                                      </p:tavLst>
                                    </p:anim>
                                    <p:anim calcmode="lin" valueType="num">
                                      <p:cBhvr>
                                        <p:cTn id="49" dur="156" decel="50000" autoRev="1" fill="hold">
                                          <p:stCondLst>
                                            <p:cond delay="455"/>
                                          </p:stCondLst>
                                        </p:cTn>
                                        <p:tgtEl>
                                          <p:spTgt spid="29721"/>
                                        </p:tgtEl>
                                        <p:attrNameLst>
                                          <p:attrName>ppt_y</p:attrName>
                                        </p:attrNameLst>
                                      </p:cBhvr>
                                      <p:tavLst>
                                        <p:tav tm="0">
                                          <p:val>
                                            <p:strVal val="#ppt_y-(0.354*#ppt_w-0.172*#ppt_h)"/>
                                          </p:val>
                                        </p:tav>
                                        <p:tav tm="100000">
                                          <p:val>
                                            <p:strVal val="#ppt_y-(0.354*#ppt_w-0.172*#ppt_h)-#ppt_h/2"/>
                                          </p:val>
                                        </p:tav>
                                      </p:tavLst>
                                    </p:anim>
                                    <p:anim calcmode="lin" valueType="num">
                                      <p:cBhvr>
                                        <p:cTn id="50" dur="136" fill="hold">
                                          <p:stCondLst>
                                            <p:cond delay="864"/>
                                          </p:stCondLst>
                                        </p:cTn>
                                        <p:tgtEl>
                                          <p:spTgt spid="29721"/>
                                        </p:tgtEl>
                                        <p:attrNameLst>
                                          <p:attrName>ppt_y</p:attrName>
                                        </p:attrNameLst>
                                      </p:cBhvr>
                                      <p:tavLst>
                                        <p:tav tm="0">
                                          <p:val>
                                            <p:strVal val="#ppt_y-(0.354*#ppt_w-0.172*#ppt_h)"/>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4" fill="hold" nodeType="clickEffect">
                                  <p:stCondLst>
                                    <p:cond delay="0"/>
                                  </p:stCondLst>
                                  <p:childTnLst>
                                    <p:set>
                                      <p:cBhvr>
                                        <p:cTn id="54" dur="1" fill="hold">
                                          <p:stCondLst>
                                            <p:cond delay="0"/>
                                          </p:stCondLst>
                                        </p:cTn>
                                        <p:tgtEl>
                                          <p:spTgt spid="29726"/>
                                        </p:tgtEl>
                                        <p:attrNameLst>
                                          <p:attrName>style.visibility</p:attrName>
                                        </p:attrNameLst>
                                      </p:cBhvr>
                                      <p:to>
                                        <p:strVal val="visible"/>
                                      </p:to>
                                    </p:set>
                                    <p:animEffect transition="in" filter="wipe(down)">
                                      <p:cBhvr>
                                        <p:cTn id="55" dur="500"/>
                                        <p:tgtEl>
                                          <p:spTgt spid="29726"/>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8" presetClass="entr" presetSubtype="0" accel="50000" fill="hold" grpId="0" nodeType="clickEffect">
                                  <p:stCondLst>
                                    <p:cond delay="0"/>
                                  </p:stCondLst>
                                  <p:iterate type="lt">
                                    <p:tmPct val="50000"/>
                                  </p:iterate>
                                  <p:childTnLst>
                                    <p:set>
                                      <p:cBhvr>
                                        <p:cTn id="59" dur="1" fill="hold">
                                          <p:stCondLst>
                                            <p:cond delay="0"/>
                                          </p:stCondLst>
                                        </p:cTn>
                                        <p:tgtEl>
                                          <p:spTgt spid="29713"/>
                                        </p:tgtEl>
                                        <p:attrNameLst>
                                          <p:attrName>style.visibility</p:attrName>
                                        </p:attrNameLst>
                                      </p:cBhvr>
                                      <p:to>
                                        <p:strVal val="visible"/>
                                      </p:to>
                                    </p:set>
                                    <p:set>
                                      <p:cBhvr>
                                        <p:cTn id="60" dur="455" fill="hold">
                                          <p:stCondLst>
                                            <p:cond delay="0"/>
                                          </p:stCondLst>
                                        </p:cTn>
                                        <p:tgtEl>
                                          <p:spTgt spid="29713"/>
                                        </p:tgtEl>
                                        <p:attrNameLst>
                                          <p:attrName>style.rotation</p:attrName>
                                        </p:attrNameLst>
                                      </p:cBhvr>
                                      <p:to>
                                        <p:strVal val="-45.0"/>
                                      </p:to>
                                    </p:set>
                                    <p:anim calcmode="lin" valueType="num">
                                      <p:cBhvr>
                                        <p:cTn id="61" dur="455" fill="hold">
                                          <p:stCondLst>
                                            <p:cond delay="455"/>
                                          </p:stCondLst>
                                        </p:cTn>
                                        <p:tgtEl>
                                          <p:spTgt spid="29713"/>
                                        </p:tgtEl>
                                        <p:attrNameLst>
                                          <p:attrName>style.rotation</p:attrName>
                                        </p:attrNameLst>
                                      </p:cBhvr>
                                      <p:tavLst>
                                        <p:tav tm="0">
                                          <p:val>
                                            <p:fltVal val="-45"/>
                                          </p:val>
                                        </p:tav>
                                        <p:tav tm="69900">
                                          <p:val>
                                            <p:fltVal val="45"/>
                                          </p:val>
                                        </p:tav>
                                        <p:tav tm="100000">
                                          <p:val>
                                            <p:fltVal val="0"/>
                                          </p:val>
                                        </p:tav>
                                      </p:tavLst>
                                    </p:anim>
                                    <p:anim calcmode="lin" valueType="num">
                                      <p:cBhvr>
                                        <p:cTn id="62" dur="455" fill="hold">
                                          <p:stCondLst>
                                            <p:cond delay="0"/>
                                          </p:stCondLst>
                                        </p:cTn>
                                        <p:tgtEl>
                                          <p:spTgt spid="29713"/>
                                        </p:tgtEl>
                                        <p:attrNameLst>
                                          <p:attrName>ppt_y</p:attrName>
                                        </p:attrNameLst>
                                      </p:cBhvr>
                                      <p:tavLst>
                                        <p:tav tm="0">
                                          <p:val>
                                            <p:strVal val="#ppt_y-1"/>
                                          </p:val>
                                        </p:tav>
                                        <p:tav tm="100000">
                                          <p:val>
                                            <p:strVal val="#ppt_y-(0.354*#ppt_w-0.172*#ppt_h)"/>
                                          </p:val>
                                        </p:tav>
                                      </p:tavLst>
                                    </p:anim>
                                    <p:anim calcmode="lin" valueType="num">
                                      <p:cBhvr>
                                        <p:cTn id="63" dur="156" decel="50000" autoRev="1" fill="hold">
                                          <p:stCondLst>
                                            <p:cond delay="455"/>
                                          </p:stCondLst>
                                        </p:cTn>
                                        <p:tgtEl>
                                          <p:spTgt spid="29713"/>
                                        </p:tgtEl>
                                        <p:attrNameLst>
                                          <p:attrName>ppt_y</p:attrName>
                                        </p:attrNameLst>
                                      </p:cBhvr>
                                      <p:tavLst>
                                        <p:tav tm="0">
                                          <p:val>
                                            <p:strVal val="#ppt_y-(0.354*#ppt_w-0.172*#ppt_h)"/>
                                          </p:val>
                                        </p:tav>
                                        <p:tav tm="100000">
                                          <p:val>
                                            <p:strVal val="#ppt_y-(0.354*#ppt_w-0.172*#ppt_h)-#ppt_h/2"/>
                                          </p:val>
                                        </p:tav>
                                      </p:tavLst>
                                    </p:anim>
                                    <p:anim calcmode="lin" valueType="num">
                                      <p:cBhvr>
                                        <p:cTn id="64" dur="136" fill="hold">
                                          <p:stCondLst>
                                            <p:cond delay="864"/>
                                          </p:stCondLst>
                                        </p:cTn>
                                        <p:tgtEl>
                                          <p:spTgt spid="29713"/>
                                        </p:tgtEl>
                                        <p:attrNameLst>
                                          <p:attrName>ppt_y</p:attrName>
                                        </p:attrNameLst>
                                      </p:cBhvr>
                                      <p:tavLst>
                                        <p:tav tm="0">
                                          <p:val>
                                            <p:strVal val="#ppt_y-(0.354*#ppt_w-0.172*#ppt_h)"/>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38" presetClass="entr" presetSubtype="0" accel="50000" fill="hold" grpId="0" nodeType="clickEffect">
                                  <p:stCondLst>
                                    <p:cond delay="0"/>
                                  </p:stCondLst>
                                  <p:iterate type="lt">
                                    <p:tmPct val="50000"/>
                                  </p:iterate>
                                  <p:childTnLst>
                                    <p:set>
                                      <p:cBhvr>
                                        <p:cTn id="68" dur="1" fill="hold">
                                          <p:stCondLst>
                                            <p:cond delay="0"/>
                                          </p:stCondLst>
                                        </p:cTn>
                                        <p:tgtEl>
                                          <p:spTgt spid="29722"/>
                                        </p:tgtEl>
                                        <p:attrNameLst>
                                          <p:attrName>style.visibility</p:attrName>
                                        </p:attrNameLst>
                                      </p:cBhvr>
                                      <p:to>
                                        <p:strVal val="visible"/>
                                      </p:to>
                                    </p:set>
                                    <p:set>
                                      <p:cBhvr>
                                        <p:cTn id="69" dur="455" fill="hold">
                                          <p:stCondLst>
                                            <p:cond delay="0"/>
                                          </p:stCondLst>
                                        </p:cTn>
                                        <p:tgtEl>
                                          <p:spTgt spid="29722"/>
                                        </p:tgtEl>
                                        <p:attrNameLst>
                                          <p:attrName>style.rotation</p:attrName>
                                        </p:attrNameLst>
                                      </p:cBhvr>
                                      <p:to>
                                        <p:strVal val="-45.0"/>
                                      </p:to>
                                    </p:set>
                                    <p:anim calcmode="lin" valueType="num">
                                      <p:cBhvr>
                                        <p:cTn id="70" dur="455" fill="hold">
                                          <p:stCondLst>
                                            <p:cond delay="455"/>
                                          </p:stCondLst>
                                        </p:cTn>
                                        <p:tgtEl>
                                          <p:spTgt spid="29722"/>
                                        </p:tgtEl>
                                        <p:attrNameLst>
                                          <p:attrName>style.rotation</p:attrName>
                                        </p:attrNameLst>
                                      </p:cBhvr>
                                      <p:tavLst>
                                        <p:tav tm="0">
                                          <p:val>
                                            <p:fltVal val="-45"/>
                                          </p:val>
                                        </p:tav>
                                        <p:tav tm="69900">
                                          <p:val>
                                            <p:fltVal val="45"/>
                                          </p:val>
                                        </p:tav>
                                        <p:tav tm="100000">
                                          <p:val>
                                            <p:fltVal val="0"/>
                                          </p:val>
                                        </p:tav>
                                      </p:tavLst>
                                    </p:anim>
                                    <p:anim calcmode="lin" valueType="num">
                                      <p:cBhvr>
                                        <p:cTn id="71" dur="455" fill="hold">
                                          <p:stCondLst>
                                            <p:cond delay="0"/>
                                          </p:stCondLst>
                                        </p:cTn>
                                        <p:tgtEl>
                                          <p:spTgt spid="29722"/>
                                        </p:tgtEl>
                                        <p:attrNameLst>
                                          <p:attrName>ppt_y</p:attrName>
                                        </p:attrNameLst>
                                      </p:cBhvr>
                                      <p:tavLst>
                                        <p:tav tm="0">
                                          <p:val>
                                            <p:strVal val="#ppt_y-1"/>
                                          </p:val>
                                        </p:tav>
                                        <p:tav tm="100000">
                                          <p:val>
                                            <p:strVal val="#ppt_y-(0.354*#ppt_w-0.172*#ppt_h)"/>
                                          </p:val>
                                        </p:tav>
                                      </p:tavLst>
                                    </p:anim>
                                    <p:anim calcmode="lin" valueType="num">
                                      <p:cBhvr>
                                        <p:cTn id="72" dur="156" decel="50000" autoRev="1" fill="hold">
                                          <p:stCondLst>
                                            <p:cond delay="455"/>
                                          </p:stCondLst>
                                        </p:cTn>
                                        <p:tgtEl>
                                          <p:spTgt spid="29722"/>
                                        </p:tgtEl>
                                        <p:attrNameLst>
                                          <p:attrName>ppt_y</p:attrName>
                                        </p:attrNameLst>
                                      </p:cBhvr>
                                      <p:tavLst>
                                        <p:tav tm="0">
                                          <p:val>
                                            <p:strVal val="#ppt_y-(0.354*#ppt_w-0.172*#ppt_h)"/>
                                          </p:val>
                                        </p:tav>
                                        <p:tav tm="100000">
                                          <p:val>
                                            <p:strVal val="#ppt_y-(0.354*#ppt_w-0.172*#ppt_h)-#ppt_h/2"/>
                                          </p:val>
                                        </p:tav>
                                      </p:tavLst>
                                    </p:anim>
                                    <p:anim calcmode="lin" valueType="num">
                                      <p:cBhvr>
                                        <p:cTn id="73" dur="136" fill="hold">
                                          <p:stCondLst>
                                            <p:cond delay="864"/>
                                          </p:stCondLst>
                                        </p:cTn>
                                        <p:tgtEl>
                                          <p:spTgt spid="29722"/>
                                        </p:tgtEl>
                                        <p:attrNameLst>
                                          <p:attrName>ppt_y</p:attrName>
                                        </p:attrNameLst>
                                      </p:cBhvr>
                                      <p:tavLst>
                                        <p:tav tm="0">
                                          <p:val>
                                            <p:strVal val="#ppt_y-(0.354*#ppt_w-0.172*#ppt_h)"/>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15" presetClass="entr" presetSubtype="0" fill="hold" grpId="0" nodeType="clickEffect">
                                  <p:stCondLst>
                                    <p:cond delay="0"/>
                                  </p:stCondLst>
                                  <p:childTnLst>
                                    <p:set>
                                      <p:cBhvr>
                                        <p:cTn id="77" dur="1" fill="hold">
                                          <p:stCondLst>
                                            <p:cond delay="0"/>
                                          </p:stCondLst>
                                        </p:cTn>
                                        <p:tgtEl>
                                          <p:spTgt spid="29727"/>
                                        </p:tgtEl>
                                        <p:attrNameLst>
                                          <p:attrName>style.visibility</p:attrName>
                                        </p:attrNameLst>
                                      </p:cBhvr>
                                      <p:to>
                                        <p:strVal val="visible"/>
                                      </p:to>
                                    </p:set>
                                    <p:anim calcmode="lin" valueType="num">
                                      <p:cBhvr>
                                        <p:cTn id="78" dur="1000" fill="hold"/>
                                        <p:tgtEl>
                                          <p:spTgt spid="29727"/>
                                        </p:tgtEl>
                                        <p:attrNameLst>
                                          <p:attrName>ppt_w</p:attrName>
                                        </p:attrNameLst>
                                      </p:cBhvr>
                                      <p:tavLst>
                                        <p:tav tm="0">
                                          <p:val>
                                            <p:fltVal val="0"/>
                                          </p:val>
                                        </p:tav>
                                        <p:tav tm="100000">
                                          <p:val>
                                            <p:strVal val="#ppt_w"/>
                                          </p:val>
                                        </p:tav>
                                      </p:tavLst>
                                    </p:anim>
                                    <p:anim calcmode="lin" valueType="num">
                                      <p:cBhvr>
                                        <p:cTn id="79" dur="1000" fill="hold"/>
                                        <p:tgtEl>
                                          <p:spTgt spid="29727"/>
                                        </p:tgtEl>
                                        <p:attrNameLst>
                                          <p:attrName>ppt_h</p:attrName>
                                        </p:attrNameLst>
                                      </p:cBhvr>
                                      <p:tavLst>
                                        <p:tav tm="0">
                                          <p:val>
                                            <p:fltVal val="0"/>
                                          </p:val>
                                        </p:tav>
                                        <p:tav tm="100000">
                                          <p:val>
                                            <p:strVal val="#ppt_h"/>
                                          </p:val>
                                        </p:tav>
                                      </p:tavLst>
                                    </p:anim>
                                    <p:anim calcmode="lin" valueType="num">
                                      <p:cBhvr>
                                        <p:cTn id="80" dur="1000" fill="hold"/>
                                        <p:tgtEl>
                                          <p:spTgt spid="29727"/>
                                        </p:tgtEl>
                                        <p:attrNameLst>
                                          <p:attrName>ppt_x</p:attrName>
                                        </p:attrNameLst>
                                      </p:cBhvr>
                                      <p:tavLst>
                                        <p:tav tm="0" fmla="#ppt_x+(cos(-2*pi*(1-$))*-#ppt_x-sin(-2*pi*(1-$))*(1-#ppt_y))*(1-$)">
                                          <p:val>
                                            <p:fltVal val="0"/>
                                          </p:val>
                                        </p:tav>
                                        <p:tav tm="100000">
                                          <p:val>
                                            <p:fltVal val="1"/>
                                          </p:val>
                                        </p:tav>
                                      </p:tavLst>
                                    </p:anim>
                                    <p:anim calcmode="lin" valueType="num">
                                      <p:cBhvr>
                                        <p:cTn id="81" dur="1000" fill="hold"/>
                                        <p:tgtEl>
                                          <p:spTgt spid="2972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82" fill="hold" nodeType="clickPar">
                      <p:stCondLst>
                        <p:cond delay="indefinite"/>
                      </p:stCondLst>
                      <p:childTnLst>
                        <p:par>
                          <p:cTn id="83" fill="hold" nodeType="withGroup">
                            <p:stCondLst>
                              <p:cond delay="0"/>
                            </p:stCondLst>
                            <p:childTnLst>
                              <p:par>
                                <p:cTn id="84" presetID="26" presetClass="emph" presetSubtype="0" fill="hold" grpId="1" nodeType="clickEffect">
                                  <p:stCondLst>
                                    <p:cond delay="0"/>
                                  </p:stCondLst>
                                  <p:childTnLst>
                                    <p:animEffect transition="out" filter="fade">
                                      <p:cBhvr>
                                        <p:cTn id="85" dur="500" tmFilter="0, 0; .2, .5; .8, .5; 1, 0"/>
                                        <p:tgtEl>
                                          <p:spTgt spid="29727"/>
                                        </p:tgtEl>
                                      </p:cBhvr>
                                    </p:animEffect>
                                    <p:animScale>
                                      <p:cBhvr>
                                        <p:cTn id="86" dur="250" autoRev="1" fill="hold"/>
                                        <p:tgtEl>
                                          <p:spTgt spid="29727"/>
                                        </p:tgtEl>
                                      </p:cBhvr>
                                      <p:by x="105000" y="105000"/>
                                    </p:animScale>
                                  </p:childTnLst>
                                </p:cTn>
                              </p:par>
                            </p:childTnLst>
                          </p:cTn>
                        </p:par>
                      </p:childTnLst>
                    </p:cTn>
                  </p:par>
                  <p:par>
                    <p:cTn id="87" fill="hold" nodeType="clickPar">
                      <p:stCondLst>
                        <p:cond delay="indefinite"/>
                      </p:stCondLst>
                      <p:childTnLst>
                        <p:par>
                          <p:cTn id="88" fill="hold" nodeType="withGroup">
                            <p:stCondLst>
                              <p:cond delay="0"/>
                            </p:stCondLst>
                            <p:childTnLst>
                              <p:par>
                                <p:cTn id="89" presetID="15" presetClass="entr" presetSubtype="0" fill="hold" nodeType="clickEffect">
                                  <p:stCondLst>
                                    <p:cond delay="0"/>
                                  </p:stCondLst>
                                  <p:childTnLst>
                                    <p:set>
                                      <p:cBhvr>
                                        <p:cTn id="90" dur="1" fill="hold">
                                          <p:stCondLst>
                                            <p:cond delay="0"/>
                                          </p:stCondLst>
                                        </p:cTn>
                                        <p:tgtEl>
                                          <p:spTgt spid="29718"/>
                                        </p:tgtEl>
                                        <p:attrNameLst>
                                          <p:attrName>style.visibility</p:attrName>
                                        </p:attrNameLst>
                                      </p:cBhvr>
                                      <p:to>
                                        <p:strVal val="visible"/>
                                      </p:to>
                                    </p:set>
                                    <p:anim calcmode="lin" valueType="num">
                                      <p:cBhvr>
                                        <p:cTn id="91" dur="1000" fill="hold"/>
                                        <p:tgtEl>
                                          <p:spTgt spid="29718"/>
                                        </p:tgtEl>
                                        <p:attrNameLst>
                                          <p:attrName>ppt_w</p:attrName>
                                        </p:attrNameLst>
                                      </p:cBhvr>
                                      <p:tavLst>
                                        <p:tav tm="0">
                                          <p:val>
                                            <p:fltVal val="0"/>
                                          </p:val>
                                        </p:tav>
                                        <p:tav tm="100000">
                                          <p:val>
                                            <p:strVal val="#ppt_w"/>
                                          </p:val>
                                        </p:tav>
                                      </p:tavLst>
                                    </p:anim>
                                    <p:anim calcmode="lin" valueType="num">
                                      <p:cBhvr>
                                        <p:cTn id="92" dur="1000" fill="hold"/>
                                        <p:tgtEl>
                                          <p:spTgt spid="29718"/>
                                        </p:tgtEl>
                                        <p:attrNameLst>
                                          <p:attrName>ppt_h</p:attrName>
                                        </p:attrNameLst>
                                      </p:cBhvr>
                                      <p:tavLst>
                                        <p:tav tm="0">
                                          <p:val>
                                            <p:fltVal val="0"/>
                                          </p:val>
                                        </p:tav>
                                        <p:tav tm="100000">
                                          <p:val>
                                            <p:strVal val="#ppt_h"/>
                                          </p:val>
                                        </p:tav>
                                      </p:tavLst>
                                    </p:anim>
                                    <p:anim calcmode="lin" valueType="num">
                                      <p:cBhvr>
                                        <p:cTn id="93" dur="1000" fill="hold"/>
                                        <p:tgtEl>
                                          <p:spTgt spid="29718"/>
                                        </p:tgtEl>
                                        <p:attrNameLst>
                                          <p:attrName>ppt_x</p:attrName>
                                        </p:attrNameLst>
                                      </p:cBhvr>
                                      <p:tavLst>
                                        <p:tav tm="0" fmla="#ppt_x+(cos(-2*pi*(1-$))*-#ppt_x-sin(-2*pi*(1-$))*(1-#ppt_y))*(1-$)">
                                          <p:val>
                                            <p:fltVal val="0"/>
                                          </p:val>
                                        </p:tav>
                                        <p:tav tm="100000">
                                          <p:val>
                                            <p:fltVal val="1"/>
                                          </p:val>
                                        </p:tav>
                                      </p:tavLst>
                                    </p:anim>
                                    <p:anim calcmode="lin" valueType="num">
                                      <p:cBhvr>
                                        <p:cTn id="94" dur="1000" fill="hold"/>
                                        <p:tgtEl>
                                          <p:spTgt spid="2971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26" presetClass="emph" presetSubtype="0" fill="hold" nodeType="clickEffect">
                                  <p:stCondLst>
                                    <p:cond delay="0"/>
                                  </p:stCondLst>
                                  <p:childTnLst>
                                    <p:animEffect transition="out" filter="fade">
                                      <p:cBhvr>
                                        <p:cTn id="98" dur="500" tmFilter="0, 0; .2, .5; .8, .5; 1, 0"/>
                                        <p:tgtEl>
                                          <p:spTgt spid="29718"/>
                                        </p:tgtEl>
                                      </p:cBhvr>
                                    </p:animEffect>
                                    <p:animScale>
                                      <p:cBhvr>
                                        <p:cTn id="99" dur="250" autoRev="1" fill="hold"/>
                                        <p:tgtEl>
                                          <p:spTgt spid="29718"/>
                                        </p:tgtEl>
                                      </p:cBhvr>
                                      <p:by x="105000" y="105000"/>
                                    </p:animScale>
                                  </p:childTnLst>
                                </p:cTn>
                              </p:par>
                            </p:childTnLst>
                          </p:cTn>
                        </p:par>
                      </p:childTnLst>
                    </p:cTn>
                  </p:par>
                  <p:par>
                    <p:cTn id="100" fill="hold" nodeType="clickPar">
                      <p:stCondLst>
                        <p:cond delay="indefinite"/>
                      </p:stCondLst>
                      <p:childTnLst>
                        <p:par>
                          <p:cTn id="101" fill="hold" nodeType="withGroup">
                            <p:stCondLst>
                              <p:cond delay="0"/>
                            </p:stCondLst>
                            <p:childTnLst>
                              <p:par>
                                <p:cTn id="102" presetID="41" presetClass="entr" presetSubtype="0" fill="hold" grpId="0" nodeType="clickEffect">
                                  <p:stCondLst>
                                    <p:cond delay="0"/>
                                  </p:stCondLst>
                                  <p:iterate type="lt">
                                    <p:tmPct val="10000"/>
                                  </p:iterate>
                                  <p:childTnLst>
                                    <p:set>
                                      <p:cBhvr>
                                        <p:cTn id="103" dur="1" fill="hold">
                                          <p:stCondLst>
                                            <p:cond delay="0"/>
                                          </p:stCondLst>
                                        </p:cTn>
                                        <p:tgtEl>
                                          <p:spTgt spid="29716"/>
                                        </p:tgtEl>
                                        <p:attrNameLst>
                                          <p:attrName>style.visibility</p:attrName>
                                        </p:attrNameLst>
                                      </p:cBhvr>
                                      <p:to>
                                        <p:strVal val="visible"/>
                                      </p:to>
                                    </p:set>
                                    <p:anim calcmode="lin" valueType="num">
                                      <p:cBhvr>
                                        <p:cTn id="104" dur="500" fill="hold"/>
                                        <p:tgtEl>
                                          <p:spTgt spid="29716"/>
                                        </p:tgtEl>
                                        <p:attrNameLst>
                                          <p:attrName>ppt_x</p:attrName>
                                        </p:attrNameLst>
                                      </p:cBhvr>
                                      <p:tavLst>
                                        <p:tav tm="0">
                                          <p:val>
                                            <p:strVal val="#ppt_x"/>
                                          </p:val>
                                        </p:tav>
                                        <p:tav tm="50000">
                                          <p:val>
                                            <p:strVal val="#ppt_x+.1"/>
                                          </p:val>
                                        </p:tav>
                                        <p:tav tm="100000">
                                          <p:val>
                                            <p:strVal val="#ppt_x"/>
                                          </p:val>
                                        </p:tav>
                                      </p:tavLst>
                                    </p:anim>
                                    <p:anim calcmode="lin" valueType="num">
                                      <p:cBhvr>
                                        <p:cTn id="105" dur="500" fill="hold"/>
                                        <p:tgtEl>
                                          <p:spTgt spid="29716"/>
                                        </p:tgtEl>
                                        <p:attrNameLst>
                                          <p:attrName>ppt_y</p:attrName>
                                        </p:attrNameLst>
                                      </p:cBhvr>
                                      <p:tavLst>
                                        <p:tav tm="0">
                                          <p:val>
                                            <p:strVal val="#ppt_y"/>
                                          </p:val>
                                        </p:tav>
                                        <p:tav tm="100000">
                                          <p:val>
                                            <p:strVal val="#ppt_y"/>
                                          </p:val>
                                        </p:tav>
                                      </p:tavLst>
                                    </p:anim>
                                    <p:anim calcmode="lin" valueType="num">
                                      <p:cBhvr>
                                        <p:cTn id="106" dur="500" fill="hold"/>
                                        <p:tgtEl>
                                          <p:spTgt spid="29716"/>
                                        </p:tgtEl>
                                        <p:attrNameLst>
                                          <p:attrName>ppt_h</p:attrName>
                                        </p:attrNameLst>
                                      </p:cBhvr>
                                      <p:tavLst>
                                        <p:tav tm="0">
                                          <p:val>
                                            <p:strVal val="#ppt_h/10"/>
                                          </p:val>
                                        </p:tav>
                                        <p:tav tm="50000">
                                          <p:val>
                                            <p:strVal val="#ppt_h+.01"/>
                                          </p:val>
                                        </p:tav>
                                        <p:tav tm="100000">
                                          <p:val>
                                            <p:strVal val="#ppt_h"/>
                                          </p:val>
                                        </p:tav>
                                      </p:tavLst>
                                    </p:anim>
                                    <p:anim calcmode="lin" valueType="num">
                                      <p:cBhvr>
                                        <p:cTn id="107" dur="500" fill="hold"/>
                                        <p:tgtEl>
                                          <p:spTgt spid="29716"/>
                                        </p:tgtEl>
                                        <p:attrNameLst>
                                          <p:attrName>ppt_w</p:attrName>
                                        </p:attrNameLst>
                                      </p:cBhvr>
                                      <p:tavLst>
                                        <p:tav tm="0">
                                          <p:val>
                                            <p:strVal val="#ppt_w/10"/>
                                          </p:val>
                                        </p:tav>
                                        <p:tav tm="50000">
                                          <p:val>
                                            <p:strVal val="#ppt_w+.01"/>
                                          </p:val>
                                        </p:tav>
                                        <p:tav tm="100000">
                                          <p:val>
                                            <p:strVal val="#ppt_w"/>
                                          </p:val>
                                        </p:tav>
                                      </p:tavLst>
                                    </p:anim>
                                    <p:animEffect transition="in" filter="fade">
                                      <p:cBhvr>
                                        <p:cTn id="108" dur="500" tmFilter="0,0; .5, 1; 1, 1"/>
                                        <p:tgtEl>
                                          <p:spTgt spid="29716"/>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45" presetClass="exit" presetSubtype="0" fill="hold" nodeType="clickEffect">
                                  <p:stCondLst>
                                    <p:cond delay="0"/>
                                  </p:stCondLst>
                                  <p:childTnLst>
                                    <p:animEffect transition="out" filter="fade">
                                      <p:cBhvr>
                                        <p:cTn id="112" dur="2000"/>
                                        <p:tgtEl>
                                          <p:spTgt spid="29718"/>
                                        </p:tgtEl>
                                      </p:cBhvr>
                                    </p:animEffect>
                                    <p:anim calcmode="lin" valueType="num">
                                      <p:cBhvr>
                                        <p:cTn id="113" dur="2000"/>
                                        <p:tgtEl>
                                          <p:spTgt spid="2971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14" dur="2000"/>
                                        <p:tgtEl>
                                          <p:spTgt spid="29718"/>
                                        </p:tgtEl>
                                        <p:attrNameLst>
                                          <p:attrName>ppt_h</p:attrName>
                                        </p:attrNameLst>
                                      </p:cBhvr>
                                      <p:tavLst>
                                        <p:tav tm="0">
                                          <p:val>
                                            <p:strVal val="ppt_h"/>
                                          </p:val>
                                        </p:tav>
                                        <p:tav tm="100000">
                                          <p:val>
                                            <p:strVal val="ppt_h"/>
                                          </p:val>
                                        </p:tav>
                                      </p:tavLst>
                                    </p:anim>
                                    <p:set>
                                      <p:cBhvr>
                                        <p:cTn id="115" dur="1" fill="hold">
                                          <p:stCondLst>
                                            <p:cond delay="1999"/>
                                          </p:stCondLst>
                                        </p:cTn>
                                        <p:tgtEl>
                                          <p:spTgt spid="29718"/>
                                        </p:tgtEl>
                                        <p:attrNameLst>
                                          <p:attrName>style.visibility</p:attrName>
                                        </p:attrNameLst>
                                      </p:cBhvr>
                                      <p:to>
                                        <p:strVal val="hidden"/>
                                      </p:to>
                                    </p:set>
                                  </p:childTnLst>
                                </p:cTn>
                              </p:par>
                              <p:par>
                                <p:cTn id="116" presetID="45" presetClass="exit" presetSubtype="0" fill="hold" grpId="1" nodeType="withEffect">
                                  <p:stCondLst>
                                    <p:cond delay="0"/>
                                  </p:stCondLst>
                                  <p:iterate type="lt">
                                    <p:tmPct val="0"/>
                                  </p:iterate>
                                  <p:childTnLst>
                                    <p:animEffect transition="out" filter="fade">
                                      <p:cBhvr>
                                        <p:cTn id="117" dur="2000"/>
                                        <p:tgtEl>
                                          <p:spTgt spid="29716"/>
                                        </p:tgtEl>
                                      </p:cBhvr>
                                    </p:animEffect>
                                    <p:anim calcmode="lin" valueType="num">
                                      <p:cBhvr>
                                        <p:cTn id="118" dur="2000"/>
                                        <p:tgtEl>
                                          <p:spTgt spid="29716"/>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19" dur="2000"/>
                                        <p:tgtEl>
                                          <p:spTgt spid="29716"/>
                                        </p:tgtEl>
                                        <p:attrNameLst>
                                          <p:attrName>ppt_h</p:attrName>
                                        </p:attrNameLst>
                                      </p:cBhvr>
                                      <p:tavLst>
                                        <p:tav tm="0">
                                          <p:val>
                                            <p:strVal val="ppt_h"/>
                                          </p:val>
                                        </p:tav>
                                        <p:tav tm="100000">
                                          <p:val>
                                            <p:strVal val="ppt_h"/>
                                          </p:val>
                                        </p:tav>
                                      </p:tavLst>
                                    </p:anim>
                                    <p:set>
                                      <p:cBhvr>
                                        <p:cTn id="120" dur="1" fill="hold">
                                          <p:stCondLst>
                                            <p:cond delay="1999"/>
                                          </p:stCondLst>
                                        </p:cTn>
                                        <p:tgtEl>
                                          <p:spTgt spid="29716"/>
                                        </p:tgtEl>
                                        <p:attrNameLst>
                                          <p:attrName>style.visibility</p:attrName>
                                        </p:attrNameLst>
                                      </p:cBhvr>
                                      <p:to>
                                        <p:strVal val="hidden"/>
                                      </p:to>
                                    </p:se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2" presetClass="entr" presetSubtype="4" fill="hold" nodeType="clickEffect">
                                  <p:stCondLst>
                                    <p:cond delay="0"/>
                                  </p:stCondLst>
                                  <p:childTnLst>
                                    <p:set>
                                      <p:cBhvr>
                                        <p:cTn id="124" dur="1" fill="hold">
                                          <p:stCondLst>
                                            <p:cond delay="0"/>
                                          </p:stCondLst>
                                        </p:cTn>
                                        <p:tgtEl>
                                          <p:spTgt spid="3"/>
                                        </p:tgtEl>
                                        <p:attrNameLst>
                                          <p:attrName>style.visibility</p:attrName>
                                        </p:attrNameLst>
                                      </p:cBhvr>
                                      <p:to>
                                        <p:strVal val="visible"/>
                                      </p:to>
                                    </p:set>
                                    <p:animEffect transition="in" filter="wipe(down)">
                                      <p:cBhvr>
                                        <p:cTn id="125" dur="500"/>
                                        <p:tgtEl>
                                          <p:spTgt spid="3"/>
                                        </p:tgtEl>
                                      </p:cBhvr>
                                    </p:animEffect>
                                  </p:childTnLst>
                                </p:cTn>
                              </p:par>
                              <p:par>
                                <p:cTn id="126" presetID="22" presetClass="entr" presetSubtype="4" fill="hold" nodeType="withEffect">
                                  <p:stCondLst>
                                    <p:cond delay="0"/>
                                  </p:stCondLst>
                                  <p:childTnLst>
                                    <p:set>
                                      <p:cBhvr>
                                        <p:cTn id="127" dur="1" fill="hold">
                                          <p:stCondLst>
                                            <p:cond delay="0"/>
                                          </p:stCondLst>
                                        </p:cTn>
                                        <p:tgtEl>
                                          <p:spTgt spid="35"/>
                                        </p:tgtEl>
                                        <p:attrNameLst>
                                          <p:attrName>style.visibility</p:attrName>
                                        </p:attrNameLst>
                                      </p:cBhvr>
                                      <p:to>
                                        <p:strVal val="visible"/>
                                      </p:to>
                                    </p:set>
                                    <p:animEffect transition="in" filter="wipe(down)">
                                      <p:cBhvr>
                                        <p:cTn id="128" dur="500"/>
                                        <p:tgtEl>
                                          <p:spTgt spid="35"/>
                                        </p:tgtEl>
                                      </p:cBhvr>
                                    </p:animEffect>
                                  </p:childTnLst>
                                </p:cTn>
                              </p:par>
                              <p:par>
                                <p:cTn id="129" presetID="22" presetClass="entr" presetSubtype="4" fill="hold" nodeType="withEffect">
                                  <p:stCondLst>
                                    <p:cond delay="0"/>
                                  </p:stCondLst>
                                  <p:childTnLst>
                                    <p:set>
                                      <p:cBhvr>
                                        <p:cTn id="130" dur="1" fill="hold">
                                          <p:stCondLst>
                                            <p:cond delay="0"/>
                                          </p:stCondLst>
                                        </p:cTn>
                                        <p:tgtEl>
                                          <p:spTgt spid="36"/>
                                        </p:tgtEl>
                                        <p:attrNameLst>
                                          <p:attrName>style.visibility</p:attrName>
                                        </p:attrNameLst>
                                      </p:cBhvr>
                                      <p:to>
                                        <p:strVal val="visible"/>
                                      </p:to>
                                    </p:set>
                                    <p:animEffect transition="in" filter="wipe(down)">
                                      <p:cBhvr>
                                        <p:cTn id="131" dur="500"/>
                                        <p:tgtEl>
                                          <p:spTgt spid="36"/>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2" presetClass="entr" presetSubtype="4" fill="hold" nodeType="clickEffect">
                                  <p:stCondLst>
                                    <p:cond delay="0"/>
                                  </p:stCondLst>
                                  <p:childTnLst>
                                    <p:set>
                                      <p:cBhvr>
                                        <p:cTn id="135" dur="1" fill="hold">
                                          <p:stCondLst>
                                            <p:cond delay="0"/>
                                          </p:stCondLst>
                                        </p:cTn>
                                        <p:tgtEl>
                                          <p:spTgt spid="42"/>
                                        </p:tgtEl>
                                        <p:attrNameLst>
                                          <p:attrName>style.visibility</p:attrName>
                                        </p:attrNameLst>
                                      </p:cBhvr>
                                      <p:to>
                                        <p:strVal val="visible"/>
                                      </p:to>
                                    </p:set>
                                    <p:animEffect transition="in" filter="wipe(down)">
                                      <p:cBhvr>
                                        <p:cTn id="136" dur="500"/>
                                        <p:tgtEl>
                                          <p:spTgt spid="42"/>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38" presetClass="entr" presetSubtype="0" accel="50000" fill="hold" grpId="0" nodeType="clickEffect">
                                  <p:stCondLst>
                                    <p:cond delay="0"/>
                                  </p:stCondLst>
                                  <p:iterate type="lt">
                                    <p:tmPct val="50000"/>
                                  </p:iterate>
                                  <p:childTnLst>
                                    <p:set>
                                      <p:cBhvr>
                                        <p:cTn id="140" dur="1" fill="hold">
                                          <p:stCondLst>
                                            <p:cond delay="0"/>
                                          </p:stCondLst>
                                        </p:cTn>
                                        <p:tgtEl>
                                          <p:spTgt spid="37"/>
                                        </p:tgtEl>
                                        <p:attrNameLst>
                                          <p:attrName>style.visibility</p:attrName>
                                        </p:attrNameLst>
                                      </p:cBhvr>
                                      <p:to>
                                        <p:strVal val="visible"/>
                                      </p:to>
                                    </p:set>
                                    <p:set>
                                      <p:cBhvr>
                                        <p:cTn id="141" dur="455" fill="hold">
                                          <p:stCondLst>
                                            <p:cond delay="0"/>
                                          </p:stCondLst>
                                        </p:cTn>
                                        <p:tgtEl>
                                          <p:spTgt spid="37"/>
                                        </p:tgtEl>
                                        <p:attrNameLst>
                                          <p:attrName>style.rotation</p:attrName>
                                        </p:attrNameLst>
                                      </p:cBhvr>
                                      <p:to>
                                        <p:strVal val="-45.0"/>
                                      </p:to>
                                    </p:set>
                                    <p:anim calcmode="lin" valueType="num">
                                      <p:cBhvr>
                                        <p:cTn id="142" dur="455" fill="hold">
                                          <p:stCondLst>
                                            <p:cond delay="455"/>
                                          </p:stCondLst>
                                        </p:cTn>
                                        <p:tgtEl>
                                          <p:spTgt spid="37"/>
                                        </p:tgtEl>
                                        <p:attrNameLst>
                                          <p:attrName>style.rotation</p:attrName>
                                        </p:attrNameLst>
                                      </p:cBhvr>
                                      <p:tavLst>
                                        <p:tav tm="0">
                                          <p:val>
                                            <p:fltVal val="-45"/>
                                          </p:val>
                                        </p:tav>
                                        <p:tav tm="69900">
                                          <p:val>
                                            <p:fltVal val="45"/>
                                          </p:val>
                                        </p:tav>
                                        <p:tav tm="100000">
                                          <p:val>
                                            <p:fltVal val="0"/>
                                          </p:val>
                                        </p:tav>
                                      </p:tavLst>
                                    </p:anim>
                                    <p:anim calcmode="lin" valueType="num">
                                      <p:cBhvr>
                                        <p:cTn id="143" dur="455" fill="hold">
                                          <p:stCondLst>
                                            <p:cond delay="0"/>
                                          </p:stCondLst>
                                        </p:cTn>
                                        <p:tgtEl>
                                          <p:spTgt spid="37"/>
                                        </p:tgtEl>
                                        <p:attrNameLst>
                                          <p:attrName>ppt_y</p:attrName>
                                        </p:attrNameLst>
                                      </p:cBhvr>
                                      <p:tavLst>
                                        <p:tav tm="0">
                                          <p:val>
                                            <p:strVal val="#ppt_y-1"/>
                                          </p:val>
                                        </p:tav>
                                        <p:tav tm="100000">
                                          <p:val>
                                            <p:strVal val="#ppt_y-(0.354*#ppt_w-0.172*#ppt_h)"/>
                                          </p:val>
                                        </p:tav>
                                      </p:tavLst>
                                    </p:anim>
                                    <p:anim calcmode="lin" valueType="num">
                                      <p:cBhvr>
                                        <p:cTn id="144" dur="156" decel="50000" autoRev="1" fill="hold">
                                          <p:stCondLst>
                                            <p:cond delay="455"/>
                                          </p:stCondLst>
                                        </p:cTn>
                                        <p:tgtEl>
                                          <p:spTgt spid="37"/>
                                        </p:tgtEl>
                                        <p:attrNameLst>
                                          <p:attrName>ppt_y</p:attrName>
                                        </p:attrNameLst>
                                      </p:cBhvr>
                                      <p:tavLst>
                                        <p:tav tm="0">
                                          <p:val>
                                            <p:strVal val="#ppt_y-(0.354*#ppt_w-0.172*#ppt_h)"/>
                                          </p:val>
                                        </p:tav>
                                        <p:tav tm="100000">
                                          <p:val>
                                            <p:strVal val="#ppt_y-(0.354*#ppt_w-0.172*#ppt_h)-#ppt_h/2"/>
                                          </p:val>
                                        </p:tav>
                                      </p:tavLst>
                                    </p:anim>
                                    <p:anim calcmode="lin" valueType="num">
                                      <p:cBhvr>
                                        <p:cTn id="145" dur="136" fill="hold">
                                          <p:stCondLst>
                                            <p:cond delay="864"/>
                                          </p:stCondLst>
                                        </p:cTn>
                                        <p:tgtEl>
                                          <p:spTgt spid="37"/>
                                        </p:tgtEl>
                                        <p:attrNameLst>
                                          <p:attrName>ppt_y</p:attrName>
                                        </p:attrNameLst>
                                      </p:cBhvr>
                                      <p:tavLst>
                                        <p:tav tm="0">
                                          <p:val>
                                            <p:strVal val="#ppt_y-(0.354*#ppt_w-0.172*#ppt_h)"/>
                                          </p:val>
                                        </p:tav>
                                        <p:tav tm="100000">
                                          <p:val>
                                            <p:strVal val="#ppt_y"/>
                                          </p:val>
                                        </p:tav>
                                      </p:tavLst>
                                    </p:anim>
                                  </p:childTnLst>
                                </p:cTn>
                              </p:par>
                            </p:childTnLst>
                          </p:cTn>
                        </p:par>
                      </p:childTnLst>
                    </p:cTn>
                  </p:par>
                  <p:par>
                    <p:cTn id="146" fill="hold" nodeType="clickPar">
                      <p:stCondLst>
                        <p:cond delay="indefinite"/>
                      </p:stCondLst>
                      <p:childTnLst>
                        <p:par>
                          <p:cTn id="147" fill="hold" nodeType="withGroup">
                            <p:stCondLst>
                              <p:cond delay="0"/>
                            </p:stCondLst>
                            <p:childTnLst>
                              <p:par>
                                <p:cTn id="148" presetID="22" presetClass="entr" presetSubtype="2" fill="hold" nodeType="clickEffect">
                                  <p:stCondLst>
                                    <p:cond delay="0"/>
                                  </p:stCondLst>
                                  <p:childTnLst>
                                    <p:set>
                                      <p:cBhvr>
                                        <p:cTn id="149" dur="1" fill="hold">
                                          <p:stCondLst>
                                            <p:cond delay="0"/>
                                          </p:stCondLst>
                                        </p:cTn>
                                        <p:tgtEl>
                                          <p:spTgt spid="38"/>
                                        </p:tgtEl>
                                        <p:attrNameLst>
                                          <p:attrName>style.visibility</p:attrName>
                                        </p:attrNameLst>
                                      </p:cBhvr>
                                      <p:to>
                                        <p:strVal val="visible"/>
                                      </p:to>
                                    </p:set>
                                    <p:animEffect transition="in" filter="wipe(right)">
                                      <p:cBhvr>
                                        <p:cTn id="150" dur="500"/>
                                        <p:tgtEl>
                                          <p:spTgt spid="38"/>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31" presetClass="entr" presetSubtype="0" fill="hold" nodeType="clickEffect">
                                  <p:stCondLst>
                                    <p:cond delay="0"/>
                                  </p:stCondLst>
                                  <p:iterate type="lt">
                                    <p:tmPct val="5000"/>
                                  </p:iterate>
                                  <p:childTnLst>
                                    <p:set>
                                      <p:cBhvr>
                                        <p:cTn id="154" dur="1" fill="hold">
                                          <p:stCondLst>
                                            <p:cond delay="0"/>
                                          </p:stCondLst>
                                        </p:cTn>
                                        <p:tgtEl>
                                          <p:spTgt spid="39"/>
                                        </p:tgtEl>
                                        <p:attrNameLst>
                                          <p:attrName>style.visibility</p:attrName>
                                        </p:attrNameLst>
                                      </p:cBhvr>
                                      <p:to>
                                        <p:strVal val="visible"/>
                                      </p:to>
                                    </p:set>
                                    <p:anim calcmode="lin" valueType="num">
                                      <p:cBhvr>
                                        <p:cTn id="155" dur="1000" fill="hold"/>
                                        <p:tgtEl>
                                          <p:spTgt spid="39"/>
                                        </p:tgtEl>
                                        <p:attrNameLst>
                                          <p:attrName>ppt_w</p:attrName>
                                        </p:attrNameLst>
                                      </p:cBhvr>
                                      <p:tavLst>
                                        <p:tav tm="0">
                                          <p:val>
                                            <p:fltVal val="0"/>
                                          </p:val>
                                        </p:tav>
                                        <p:tav tm="100000">
                                          <p:val>
                                            <p:strVal val="#ppt_w"/>
                                          </p:val>
                                        </p:tav>
                                      </p:tavLst>
                                    </p:anim>
                                    <p:anim calcmode="lin" valueType="num">
                                      <p:cBhvr>
                                        <p:cTn id="156" dur="1000" fill="hold"/>
                                        <p:tgtEl>
                                          <p:spTgt spid="39"/>
                                        </p:tgtEl>
                                        <p:attrNameLst>
                                          <p:attrName>ppt_h</p:attrName>
                                        </p:attrNameLst>
                                      </p:cBhvr>
                                      <p:tavLst>
                                        <p:tav tm="0">
                                          <p:val>
                                            <p:fltVal val="0"/>
                                          </p:val>
                                        </p:tav>
                                        <p:tav tm="100000">
                                          <p:val>
                                            <p:strVal val="#ppt_h"/>
                                          </p:val>
                                        </p:tav>
                                      </p:tavLst>
                                    </p:anim>
                                    <p:anim calcmode="lin" valueType="num">
                                      <p:cBhvr>
                                        <p:cTn id="157" dur="1000" fill="hold"/>
                                        <p:tgtEl>
                                          <p:spTgt spid="39"/>
                                        </p:tgtEl>
                                        <p:attrNameLst>
                                          <p:attrName>style.rotation</p:attrName>
                                        </p:attrNameLst>
                                      </p:cBhvr>
                                      <p:tavLst>
                                        <p:tav tm="0">
                                          <p:val>
                                            <p:fltVal val="90"/>
                                          </p:val>
                                        </p:tav>
                                        <p:tav tm="100000">
                                          <p:val>
                                            <p:fltVal val="0"/>
                                          </p:val>
                                        </p:tav>
                                      </p:tavLst>
                                    </p:anim>
                                    <p:animEffect transition="in" filter="fade">
                                      <p:cBhvr>
                                        <p:cTn id="158" dur="1000"/>
                                        <p:tgtEl>
                                          <p:spTgt spid="39"/>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42" presetClass="entr" presetSubtype="0" fill="hold" grpId="0" nodeType="clickEffect">
                                  <p:stCondLst>
                                    <p:cond delay="0"/>
                                  </p:stCondLst>
                                  <p:childTnLst>
                                    <p:set>
                                      <p:cBhvr>
                                        <p:cTn id="162" dur="1" fill="hold">
                                          <p:stCondLst>
                                            <p:cond delay="0"/>
                                          </p:stCondLst>
                                        </p:cTn>
                                        <p:tgtEl>
                                          <p:spTgt spid="40"/>
                                        </p:tgtEl>
                                        <p:attrNameLst>
                                          <p:attrName>style.visibility</p:attrName>
                                        </p:attrNameLst>
                                      </p:cBhvr>
                                      <p:to>
                                        <p:strVal val="visible"/>
                                      </p:to>
                                    </p:set>
                                    <p:animEffect transition="in" filter="fade">
                                      <p:cBhvr>
                                        <p:cTn id="163" dur="1000"/>
                                        <p:tgtEl>
                                          <p:spTgt spid="40"/>
                                        </p:tgtEl>
                                      </p:cBhvr>
                                    </p:animEffect>
                                    <p:anim calcmode="lin" valueType="num">
                                      <p:cBhvr>
                                        <p:cTn id="164" dur="1000" fill="hold"/>
                                        <p:tgtEl>
                                          <p:spTgt spid="40"/>
                                        </p:tgtEl>
                                        <p:attrNameLst>
                                          <p:attrName>ppt_x</p:attrName>
                                        </p:attrNameLst>
                                      </p:cBhvr>
                                      <p:tavLst>
                                        <p:tav tm="0">
                                          <p:val>
                                            <p:strVal val="#ppt_x"/>
                                          </p:val>
                                        </p:tav>
                                        <p:tav tm="100000">
                                          <p:val>
                                            <p:strVal val="#ppt_x"/>
                                          </p:val>
                                        </p:tav>
                                      </p:tavLst>
                                    </p:anim>
                                    <p:anim calcmode="lin" valueType="num">
                                      <p:cBhvr>
                                        <p:cTn id="165"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166" fill="hold" nodeType="clickPar">
                      <p:stCondLst>
                        <p:cond delay="indefinite"/>
                      </p:stCondLst>
                      <p:childTnLst>
                        <p:par>
                          <p:cTn id="167" fill="hold" nodeType="withGroup">
                            <p:stCondLst>
                              <p:cond delay="0"/>
                            </p:stCondLst>
                            <p:childTnLst>
                              <p:par>
                                <p:cTn id="168" presetID="22" presetClass="entr" presetSubtype="4" fill="hold" nodeType="clickEffect">
                                  <p:stCondLst>
                                    <p:cond delay="0"/>
                                  </p:stCondLst>
                                  <p:childTnLst>
                                    <p:set>
                                      <p:cBhvr>
                                        <p:cTn id="169" dur="1" fill="hold">
                                          <p:stCondLst>
                                            <p:cond delay="0"/>
                                          </p:stCondLst>
                                        </p:cTn>
                                        <p:tgtEl>
                                          <p:spTgt spid="41"/>
                                        </p:tgtEl>
                                        <p:attrNameLst>
                                          <p:attrName>style.visibility</p:attrName>
                                        </p:attrNameLst>
                                      </p:cBhvr>
                                      <p:to>
                                        <p:strVal val="visible"/>
                                      </p:to>
                                    </p:set>
                                    <p:animEffect transition="in" filter="wipe(down)">
                                      <p:cBhvr>
                                        <p:cTn id="170" dur="500"/>
                                        <p:tgtEl>
                                          <p:spTgt spid="41"/>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45" presetClass="exit" presetSubtype="0" fill="hold" grpId="2" nodeType="clickEffect">
                                  <p:stCondLst>
                                    <p:cond delay="0"/>
                                  </p:stCondLst>
                                  <p:childTnLst>
                                    <p:animEffect transition="out" filter="fade">
                                      <p:cBhvr>
                                        <p:cTn id="174" dur="2000"/>
                                        <p:tgtEl>
                                          <p:spTgt spid="29727"/>
                                        </p:tgtEl>
                                      </p:cBhvr>
                                    </p:animEffect>
                                    <p:anim calcmode="lin" valueType="num">
                                      <p:cBhvr>
                                        <p:cTn id="175" dur="2000"/>
                                        <p:tgtEl>
                                          <p:spTgt spid="29727"/>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76" dur="2000"/>
                                        <p:tgtEl>
                                          <p:spTgt spid="29727"/>
                                        </p:tgtEl>
                                        <p:attrNameLst>
                                          <p:attrName>ppt_h</p:attrName>
                                        </p:attrNameLst>
                                      </p:cBhvr>
                                      <p:tavLst>
                                        <p:tav tm="0">
                                          <p:val>
                                            <p:strVal val="ppt_h"/>
                                          </p:val>
                                        </p:tav>
                                        <p:tav tm="100000">
                                          <p:val>
                                            <p:strVal val="ppt_h"/>
                                          </p:val>
                                        </p:tav>
                                      </p:tavLst>
                                    </p:anim>
                                    <p:set>
                                      <p:cBhvr>
                                        <p:cTn id="177" dur="1" fill="hold">
                                          <p:stCondLst>
                                            <p:cond delay="1999"/>
                                          </p:stCondLst>
                                        </p:cTn>
                                        <p:tgtEl>
                                          <p:spTgt spid="29727"/>
                                        </p:tgtEl>
                                        <p:attrNameLst>
                                          <p:attrName>style.visibility</p:attrName>
                                        </p:attrNameLst>
                                      </p:cBhvr>
                                      <p:to>
                                        <p:strVal val="hidden"/>
                                      </p:to>
                                    </p:set>
                                  </p:childTnLst>
                                </p:cTn>
                              </p:par>
                            </p:childTnLst>
                          </p:cTn>
                        </p:par>
                      </p:childTnLst>
                    </p:cTn>
                  </p:par>
                  <p:par>
                    <p:cTn id="178" fill="hold" nodeType="clickPar">
                      <p:stCondLst>
                        <p:cond delay="indefinite"/>
                      </p:stCondLst>
                      <p:childTnLst>
                        <p:par>
                          <p:cTn id="179" fill="hold" nodeType="withGroup">
                            <p:stCondLst>
                              <p:cond delay="0"/>
                            </p:stCondLst>
                            <p:childTnLst>
                              <p:par>
                                <p:cTn id="180" presetID="45" presetClass="exit" presetSubtype="0" fill="hold" grpId="1" nodeType="clickEffect">
                                  <p:stCondLst>
                                    <p:cond delay="0"/>
                                  </p:stCondLst>
                                  <p:iterate type="lt">
                                    <p:tmPct val="0"/>
                                  </p:iterate>
                                  <p:childTnLst>
                                    <p:animEffect transition="out" filter="fade">
                                      <p:cBhvr>
                                        <p:cTn id="181" dur="2000"/>
                                        <p:tgtEl>
                                          <p:spTgt spid="29722"/>
                                        </p:tgtEl>
                                      </p:cBhvr>
                                    </p:animEffect>
                                    <p:anim calcmode="lin" valueType="num">
                                      <p:cBhvr>
                                        <p:cTn id="182" dur="2000"/>
                                        <p:tgtEl>
                                          <p:spTgt spid="2972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83" dur="2000"/>
                                        <p:tgtEl>
                                          <p:spTgt spid="29722"/>
                                        </p:tgtEl>
                                        <p:attrNameLst>
                                          <p:attrName>ppt_h</p:attrName>
                                        </p:attrNameLst>
                                      </p:cBhvr>
                                      <p:tavLst>
                                        <p:tav tm="0">
                                          <p:val>
                                            <p:strVal val="ppt_h"/>
                                          </p:val>
                                        </p:tav>
                                        <p:tav tm="100000">
                                          <p:val>
                                            <p:strVal val="ppt_h"/>
                                          </p:val>
                                        </p:tav>
                                      </p:tavLst>
                                    </p:anim>
                                    <p:set>
                                      <p:cBhvr>
                                        <p:cTn id="184" dur="1" fill="hold">
                                          <p:stCondLst>
                                            <p:cond delay="1999"/>
                                          </p:stCondLst>
                                        </p:cTn>
                                        <p:tgtEl>
                                          <p:spTgt spid="29722"/>
                                        </p:tgtEl>
                                        <p:attrNameLst>
                                          <p:attrName>style.visibility</p:attrName>
                                        </p:attrNameLst>
                                      </p:cBhvr>
                                      <p:to>
                                        <p:strVal val="hidden"/>
                                      </p:to>
                                    </p:set>
                                  </p:childTnLst>
                                </p:cTn>
                              </p:par>
                            </p:childTnLst>
                          </p:cTn>
                        </p:par>
                      </p:childTnLst>
                    </p:cTn>
                  </p:par>
                  <p:par>
                    <p:cTn id="185" fill="hold" nodeType="clickPar">
                      <p:stCondLst>
                        <p:cond delay="indefinite"/>
                      </p:stCondLst>
                      <p:childTnLst>
                        <p:par>
                          <p:cTn id="186" fill="hold" nodeType="withGroup">
                            <p:stCondLst>
                              <p:cond delay="0"/>
                            </p:stCondLst>
                            <p:childTnLst>
                              <p:par>
                                <p:cTn id="187" presetID="38" presetClass="entr" presetSubtype="0" accel="50000" fill="hold" grpId="0" nodeType="clickEffect">
                                  <p:stCondLst>
                                    <p:cond delay="0"/>
                                  </p:stCondLst>
                                  <p:iterate type="lt">
                                    <p:tmPct val="50000"/>
                                  </p:iterate>
                                  <p:childTnLst>
                                    <p:set>
                                      <p:cBhvr>
                                        <p:cTn id="188" dur="1" fill="hold">
                                          <p:stCondLst>
                                            <p:cond delay="0"/>
                                          </p:stCondLst>
                                        </p:cTn>
                                        <p:tgtEl>
                                          <p:spTgt spid="43"/>
                                        </p:tgtEl>
                                        <p:attrNameLst>
                                          <p:attrName>style.visibility</p:attrName>
                                        </p:attrNameLst>
                                      </p:cBhvr>
                                      <p:to>
                                        <p:strVal val="visible"/>
                                      </p:to>
                                    </p:set>
                                    <p:set>
                                      <p:cBhvr>
                                        <p:cTn id="189" dur="455" fill="hold">
                                          <p:stCondLst>
                                            <p:cond delay="0"/>
                                          </p:stCondLst>
                                        </p:cTn>
                                        <p:tgtEl>
                                          <p:spTgt spid="43"/>
                                        </p:tgtEl>
                                        <p:attrNameLst>
                                          <p:attrName>style.rotation</p:attrName>
                                        </p:attrNameLst>
                                      </p:cBhvr>
                                      <p:to>
                                        <p:strVal val="-45.0"/>
                                      </p:to>
                                    </p:set>
                                    <p:anim calcmode="lin" valueType="num">
                                      <p:cBhvr>
                                        <p:cTn id="190" dur="455" fill="hold">
                                          <p:stCondLst>
                                            <p:cond delay="455"/>
                                          </p:stCondLst>
                                        </p:cTn>
                                        <p:tgtEl>
                                          <p:spTgt spid="43"/>
                                        </p:tgtEl>
                                        <p:attrNameLst>
                                          <p:attrName>style.rotation</p:attrName>
                                        </p:attrNameLst>
                                      </p:cBhvr>
                                      <p:tavLst>
                                        <p:tav tm="0">
                                          <p:val>
                                            <p:fltVal val="-45"/>
                                          </p:val>
                                        </p:tav>
                                        <p:tav tm="69900">
                                          <p:val>
                                            <p:fltVal val="45"/>
                                          </p:val>
                                        </p:tav>
                                        <p:tav tm="100000">
                                          <p:val>
                                            <p:fltVal val="0"/>
                                          </p:val>
                                        </p:tav>
                                      </p:tavLst>
                                    </p:anim>
                                    <p:anim calcmode="lin" valueType="num">
                                      <p:cBhvr>
                                        <p:cTn id="191" dur="455" fill="hold">
                                          <p:stCondLst>
                                            <p:cond delay="0"/>
                                          </p:stCondLst>
                                        </p:cTn>
                                        <p:tgtEl>
                                          <p:spTgt spid="43"/>
                                        </p:tgtEl>
                                        <p:attrNameLst>
                                          <p:attrName>ppt_y</p:attrName>
                                        </p:attrNameLst>
                                      </p:cBhvr>
                                      <p:tavLst>
                                        <p:tav tm="0">
                                          <p:val>
                                            <p:strVal val="#ppt_y-1"/>
                                          </p:val>
                                        </p:tav>
                                        <p:tav tm="100000">
                                          <p:val>
                                            <p:strVal val="#ppt_y-(0.354*#ppt_w-0.172*#ppt_h)"/>
                                          </p:val>
                                        </p:tav>
                                      </p:tavLst>
                                    </p:anim>
                                    <p:anim calcmode="lin" valueType="num">
                                      <p:cBhvr>
                                        <p:cTn id="192" dur="156" decel="50000" autoRev="1" fill="hold">
                                          <p:stCondLst>
                                            <p:cond delay="455"/>
                                          </p:stCondLst>
                                        </p:cTn>
                                        <p:tgtEl>
                                          <p:spTgt spid="43"/>
                                        </p:tgtEl>
                                        <p:attrNameLst>
                                          <p:attrName>ppt_y</p:attrName>
                                        </p:attrNameLst>
                                      </p:cBhvr>
                                      <p:tavLst>
                                        <p:tav tm="0">
                                          <p:val>
                                            <p:strVal val="#ppt_y-(0.354*#ppt_w-0.172*#ppt_h)"/>
                                          </p:val>
                                        </p:tav>
                                        <p:tav tm="100000">
                                          <p:val>
                                            <p:strVal val="#ppt_y-(0.354*#ppt_w-0.172*#ppt_h)-#ppt_h/2"/>
                                          </p:val>
                                        </p:tav>
                                      </p:tavLst>
                                    </p:anim>
                                    <p:anim calcmode="lin" valueType="num">
                                      <p:cBhvr>
                                        <p:cTn id="193" dur="136" fill="hold">
                                          <p:stCondLst>
                                            <p:cond delay="864"/>
                                          </p:stCondLst>
                                        </p:cTn>
                                        <p:tgtEl>
                                          <p:spTgt spid="43"/>
                                        </p:tgtEl>
                                        <p:attrNameLst>
                                          <p:attrName>ppt_y</p:attrName>
                                        </p:attrNameLst>
                                      </p:cBhvr>
                                      <p:tavLst>
                                        <p:tav tm="0">
                                          <p:val>
                                            <p:strVal val="#ppt_y-(0.354*#ppt_w-0.172*#ppt_h)"/>
                                          </p:val>
                                        </p:tav>
                                        <p:tav tm="100000">
                                          <p:val>
                                            <p:strVal val="#ppt_y"/>
                                          </p:val>
                                        </p:tav>
                                      </p:tavLst>
                                    </p:anim>
                                  </p:childTnLst>
                                </p:cTn>
                              </p:par>
                            </p:childTnLst>
                          </p:cTn>
                        </p:par>
                      </p:childTnLst>
                    </p:cTn>
                  </p:par>
                  <p:par>
                    <p:cTn id="194" fill="hold" nodeType="clickPar">
                      <p:stCondLst>
                        <p:cond delay="indefinite"/>
                      </p:stCondLst>
                      <p:childTnLst>
                        <p:par>
                          <p:cTn id="195" fill="hold" nodeType="withGroup">
                            <p:stCondLst>
                              <p:cond delay="0"/>
                            </p:stCondLst>
                            <p:childTnLst>
                              <p:par>
                                <p:cTn id="196" presetID="22" presetClass="entr" presetSubtype="4" fill="hold" nodeType="clickEffect">
                                  <p:stCondLst>
                                    <p:cond delay="0"/>
                                  </p:stCondLst>
                                  <p:childTnLst>
                                    <p:set>
                                      <p:cBhvr>
                                        <p:cTn id="197" dur="1" fill="hold">
                                          <p:stCondLst>
                                            <p:cond delay="0"/>
                                          </p:stCondLst>
                                        </p:cTn>
                                        <p:tgtEl>
                                          <p:spTgt spid="44"/>
                                        </p:tgtEl>
                                        <p:attrNameLst>
                                          <p:attrName>style.visibility</p:attrName>
                                        </p:attrNameLst>
                                      </p:cBhvr>
                                      <p:to>
                                        <p:strVal val="visible"/>
                                      </p:to>
                                    </p:set>
                                    <p:animEffect transition="in" filter="wipe(down)">
                                      <p:cBhvr>
                                        <p:cTn id="19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3" grpId="0"/>
      <p:bldP spid="29716" grpId="0"/>
      <p:bldP spid="29716" grpId="1"/>
      <p:bldP spid="29717" grpId="0"/>
      <p:bldP spid="29721" grpId="0"/>
      <p:bldP spid="29722" grpId="0"/>
      <p:bldP spid="29722" grpId="1"/>
      <p:bldP spid="29727" grpId="0" animBg="1"/>
      <p:bldP spid="29727" grpId="1" animBg="1"/>
      <p:bldP spid="29727" grpId="2" animBg="1"/>
      <p:bldP spid="29" grpId="0"/>
      <p:bldP spid="37" grpId="0"/>
      <p:bldP spid="40" grpId="0"/>
      <p:bldP spid="4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Hospodářský cyklus</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fontScale="92500" lnSpcReduction="1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Ekonomický</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cyklus: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kolísání celkové ekonomické aktivity v čase =&gt; opakující se nesoulad mezi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potenciálním</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skutečným produktem.</a:t>
            </a:r>
          </a:p>
          <a:p>
            <a:pPr marL="571500" marR="0" lvl="0" indent="-571500" algn="just" defTabSz="914400" rtl="0" eaLnBrk="1" fontAlgn="base" latinLnBrk="0" hangingPunct="1">
              <a:lnSpc>
                <a:spcPct val="100000"/>
              </a:lnSpc>
              <a:spcBef>
                <a:spcPct val="20000"/>
              </a:spcBef>
              <a:spcAft>
                <a:spcPct val="0"/>
              </a:spcAft>
              <a:buClrTx/>
              <a:buSzPct val="80000"/>
              <a:buFont typeface="+mj-lt"/>
              <a:buAutoNum type="romanUcPeriod"/>
              <a:tabLst/>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Ekonomický</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cyklus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posloupnost pravidelně se opakujících fází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VZESTUPU, POKLESU </a:t>
            </a:r>
            <a:r>
              <a:rPr kumimoji="0" lang="cs-CZ" altLang="cs-CZ" sz="28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nebo</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STAGNACE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makroekonomické aktivity:</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reálného HDP, zaměstnanosti, spotřeby, investic, exportu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atd.</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EXPANZE =&gt; VRCHOL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=&gt;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KONTRAKCE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=&gt;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DNO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=&gt;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EXPANZE…</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71500" marR="0" lvl="0" indent="-571500" algn="just" defTabSz="914400" rtl="0" eaLnBrk="1" fontAlgn="base" latinLnBrk="0" hangingPunct="1">
              <a:lnSpc>
                <a:spcPct val="100000"/>
              </a:lnSpc>
              <a:spcBef>
                <a:spcPct val="20000"/>
              </a:spcBef>
              <a:spcAft>
                <a:spcPct val="0"/>
              </a:spcAft>
              <a:buClrTx/>
              <a:buSzPct val="80000"/>
              <a:buFont typeface="+mj-lt"/>
              <a:buAutoNum type="romanUcPeriod" startAt="2"/>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Ekonomický růst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širší pojetí, výsledek změn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MNOŽSTVÍ</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dostupných VF a změn v intenzitě využívání VF =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PRODUKTIVITĚ</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VF</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2/38</a:t>
            </a:r>
            <a:endParaRPr sz="1200" b="1" dirty="0">
              <a:solidFill>
                <a:srgbClr val="FF0000"/>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600" b="1" dirty="0"/>
              <a:t>Pojetí ekonomického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KRÁTKODOBÉ ZVÝŠENÍ PRODUKTU</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které je po určité době vystřídáno poklesem, úroveň rovnovážného Y je dána změnami AD, které způsobují pohyb skutečného Y kolem Y*, jedná se o růst skutečného produktu ve smyslu jeho cyklického kolísání;</a:t>
            </a:r>
          </a:p>
          <a:p>
            <a:pPr marL="0" marR="0" lvl="0" indent="0" algn="l" defTabSz="914400" rtl="0" eaLnBrk="1" fontAlgn="base" latinLnBrk="0" hangingPunct="1">
              <a:lnSpc>
                <a:spcPct val="100000"/>
              </a:lnSpc>
              <a:spcBef>
                <a:spcPct val="20000"/>
              </a:spcBef>
              <a:spcAft>
                <a:spcPct val="0"/>
              </a:spcAft>
              <a:buClrTx/>
              <a:buSzPct val="80000"/>
              <a:buNone/>
              <a:tabLst/>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nebo</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DLOUHODOBÝ TREND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spojen se zvyšováním produkčních možností ekonomiky, dlouhodobý růst Y*, tzv. růst v pravém slova smyslu.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18/38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14635627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600" b="1" dirty="0"/>
              <a:t>Pojetí ekonomického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lnSpcReduction="1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rgbClr val="C00000"/>
                </a:solidFill>
                <a:effectLst/>
                <a:uLnTx/>
                <a:uFillTx/>
                <a:latin typeface="Calibri" panose="020F0502020204030204" pitchFamily="34" charset="0"/>
                <a:ea typeface="Consolas" panose="020B0609020204030204" pitchFamily="49" charset="0"/>
                <a:cs typeface="Calibri" panose="020F0502020204030204" pitchFamily="34" charset="0"/>
              </a:rPr>
              <a:t>Ekonomický růst -  růst Y* lze vyjádřit:</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POMOCÍ MODELU AS AD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výše Y* je vyjádřena umístěním krátkodobé AS a dlouhodobé křivky agregátní nabídky LRAS; růst Y* znamená posun AS i LRAS doprava  (roste-li AS stejně rychle jako AD, pak je označován jako růst při stabilních cenách); </a:t>
            </a:r>
          </a:p>
          <a:p>
            <a:pPr marL="0" marR="0" lvl="0" indent="0" algn="l" defTabSz="914400" rtl="0" eaLnBrk="1" fontAlgn="base" latinLnBrk="0" hangingPunct="1">
              <a:lnSpc>
                <a:spcPct val="100000"/>
              </a:lnSpc>
              <a:spcBef>
                <a:spcPct val="20000"/>
              </a:spcBef>
              <a:spcAft>
                <a:spcPct val="0"/>
              </a:spcAft>
              <a:buClrTx/>
              <a:buSzPct val="80000"/>
              <a:buNone/>
              <a:tabLst/>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nebo</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POMOCÍ HRANICE PRODUKČNÍCH MOŽNOSTÍ (PPF)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vyjadřuje všechny kombinace výroby dvou statků při plném využití všech výrobních faktorů, při tzv.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plné zaměstnanosti.</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19/38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08909888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200" b="1" dirty="0"/>
              <a:t>Pojetí ekonomického růstu – model AS-AD</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20/38</a:t>
            </a:r>
            <a:endParaRPr sz="1200" b="1" dirty="0">
              <a:solidFill>
                <a:srgbClr val="FF0000"/>
              </a:solidFill>
              <a:latin typeface="Calibri"/>
              <a:ea typeface="Calibri"/>
              <a:cs typeface="Calibri"/>
              <a:sym typeface="Calibri"/>
            </a:endParaRPr>
          </a:p>
        </p:txBody>
      </p:sp>
      <p:pic>
        <p:nvPicPr>
          <p:cNvPr id="5" name="Obrázek 2">
            <a:extLst>
              <a:ext uri="{FF2B5EF4-FFF2-40B4-BE49-F238E27FC236}">
                <a16:creationId xmlns:a16="http://schemas.microsoft.com/office/drawing/2014/main" id="{E3C71280-A60D-4D5E-8D85-5FC1F3F9663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76478" y="1351247"/>
            <a:ext cx="5791039" cy="4621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650524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200" b="1" dirty="0"/>
              <a:t>Pojetí ekonomického růstu hranice produkční možností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21/38</a:t>
            </a:r>
            <a:endParaRPr sz="1200" b="1" dirty="0">
              <a:solidFill>
                <a:srgbClr val="FF0000"/>
              </a:solidFill>
              <a:latin typeface="Calibri"/>
              <a:ea typeface="Calibri"/>
              <a:cs typeface="Calibri"/>
              <a:sym typeface="Calibri"/>
            </a:endParaRPr>
          </a:p>
        </p:txBody>
      </p:sp>
      <p:pic>
        <p:nvPicPr>
          <p:cNvPr id="6" name="Obrázek 1">
            <a:extLst>
              <a:ext uri="{FF2B5EF4-FFF2-40B4-BE49-F238E27FC236}">
                <a16:creationId xmlns:a16="http://schemas.microsoft.com/office/drawing/2014/main" id="{91E690B3-023F-4DCB-B2D8-34F39F4C091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08954" y="1742647"/>
            <a:ext cx="5526088" cy="449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372051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200" b="1" dirty="0"/>
              <a:t>Měření ekonomického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ROZDÍL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vyjádříme ekonomický růst pomocí skutečného produktu a produktu v předchozím období (roce):</a:t>
            </a:r>
          </a:p>
          <a:p>
            <a:pPr marL="0" marR="0" lvl="0" indent="0" algn="l" defTabSz="914400" rtl="0" eaLnBrk="1" fontAlgn="base" latinLnBrk="0" hangingPunct="1">
              <a:lnSpc>
                <a:spcPct val="100000"/>
              </a:lnSpc>
              <a:spcBef>
                <a:spcPct val="20000"/>
              </a:spcBef>
              <a:spcAft>
                <a:spcPct val="0"/>
              </a:spcAft>
              <a:buClrTx/>
              <a:buSzPct val="80000"/>
              <a:buNone/>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Y = </a:t>
            </a:r>
            <a:r>
              <a:rPr kumimoji="0" lang="cs-CZ" altLang="cs-CZ" sz="28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Yt</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Y t-1   (vyjádřeno v peněžních jednotkách)</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KOEFICIENT RŮSTU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poměr skutečného produktu a produktu v předchozím období (roce);</a:t>
            </a:r>
          </a:p>
          <a:p>
            <a:pPr marL="0" marR="0" lvl="0" indent="0" algn="l" defTabSz="914400" rtl="0" eaLnBrk="1" fontAlgn="base" latinLnBrk="0" hangingPunct="1">
              <a:lnSpc>
                <a:spcPct val="100000"/>
              </a:lnSpc>
              <a:spcBef>
                <a:spcPct val="20000"/>
              </a:spcBef>
              <a:spcAft>
                <a:spcPct val="0"/>
              </a:spcAft>
              <a:buClrTx/>
              <a:buSzPct val="80000"/>
              <a:buNone/>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k = (</a:t>
            </a:r>
            <a:r>
              <a:rPr kumimoji="0" lang="cs-CZ" altLang="cs-CZ" sz="28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Yt</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Y t-1) *100 (indexové číslo)</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TEMPO RŮSTU –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nejčastěji používaný ukazatel růstu (uvádí se v %, může vyjít i záporně!);</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22/38</a:t>
            </a:r>
            <a:endParaRPr sz="1200" b="1" dirty="0">
              <a:solidFill>
                <a:srgbClr val="FF0000"/>
              </a:solidFill>
              <a:latin typeface="Calibri"/>
              <a:ea typeface="Calibri"/>
              <a:cs typeface="Calibri"/>
              <a:sym typeface="Calibri"/>
            </a:endParaRPr>
          </a:p>
        </p:txBody>
      </p:sp>
      <p:graphicFrame>
        <p:nvGraphicFramePr>
          <p:cNvPr id="7" name="Object 15">
            <a:extLst>
              <a:ext uri="{FF2B5EF4-FFF2-40B4-BE49-F238E27FC236}">
                <a16:creationId xmlns:a16="http://schemas.microsoft.com/office/drawing/2014/main" id="{8E1211B9-F781-4746-BE54-EC7AFC2CBA95}"/>
              </a:ext>
            </a:extLst>
          </p:cNvPr>
          <p:cNvGraphicFramePr>
            <a:graphicFrameLocks noChangeAspect="1"/>
          </p:cNvGraphicFramePr>
          <p:nvPr>
            <p:extLst>
              <p:ext uri="{D42A27DB-BD31-4B8C-83A1-F6EECF244321}">
                <p14:modId xmlns:p14="http://schemas.microsoft.com/office/powerpoint/2010/main" val="2085049952"/>
              </p:ext>
            </p:extLst>
          </p:nvPr>
        </p:nvGraphicFramePr>
        <p:xfrm>
          <a:off x="6125881" y="5267414"/>
          <a:ext cx="2768252" cy="858383"/>
        </p:xfrm>
        <a:graphic>
          <a:graphicData uri="http://schemas.openxmlformats.org/presentationml/2006/ole">
            <mc:AlternateContent xmlns:mc="http://schemas.openxmlformats.org/markup-compatibility/2006">
              <mc:Choice xmlns:v="urn:schemas-microsoft-com:vml" Requires="v">
                <p:oleObj spid="_x0000_s9248" name="Rovnice" r:id="rId4" imgW="1231366" imgH="482391" progId="Equation.3">
                  <p:embed/>
                </p:oleObj>
              </mc:Choice>
              <mc:Fallback>
                <p:oleObj name="Rovnice" r:id="rId4" imgW="1231366" imgH="482391" progId="Equation.3">
                  <p:embed/>
                  <p:pic>
                    <p:nvPicPr>
                      <p:cNvPr id="4" name="Object 15">
                        <a:extLst>
                          <a:ext uri="{FF2B5EF4-FFF2-40B4-BE49-F238E27FC236}">
                            <a16:creationId xmlns:a16="http://schemas.microsoft.com/office/drawing/2014/main" id="{41181D48-9B6D-40B7-B67A-68D79C1D72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25881" y="5267414"/>
                        <a:ext cx="2768252" cy="85838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269297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200" b="1" dirty="0"/>
              <a:t>Měření ekonomického růstu – tempo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tempo růstu skutečného produktu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neustále kolísá vlivem změn AD a AS</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 aktuálních temp růstu pak lze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vypočítat dlouhodobý trend tempa růstu</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tempo růstu potencionálního produktu vypočteme jako součet dlouhodobého tempa růstu souhrnné produktivity a objemu výrobních faktorů při jejich plném využití;</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závisí na tempu růstu výrobních faktorů a na tempu růstu souhrnné produktivity.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55004580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200" b="1" dirty="0"/>
              <a:t>Ekonomická úroveň vs. ekonomická síla</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EKONOMICKÝ ROZVOJ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 širším smyslu zahrnuje další aspekty vývoje ekonomiky, především strukturální změny, technologické změny, zvyšování životní úrovně obyvatelstva, apod. </a:t>
            </a:r>
          </a:p>
          <a:p>
            <a:pPr marL="0" marR="0" lvl="0" indent="0" algn="l" defTabSz="914400" rtl="0" eaLnBrk="1" fontAlgn="base" latinLnBrk="0" hangingPunct="1">
              <a:lnSpc>
                <a:spcPct val="100000"/>
              </a:lnSpc>
              <a:spcBef>
                <a:spcPct val="20000"/>
              </a:spcBef>
              <a:spcAft>
                <a:spcPct val="0"/>
              </a:spcAft>
              <a:buClrTx/>
              <a:buSzPct val="80000"/>
              <a:buNone/>
              <a:tabLst/>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EKONOMICKÝ RŮST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pojímán jako elementární předpoklad ekonomického rozvoje.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24/38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12965782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200" b="1" dirty="0"/>
              <a:t>Složky ekonomického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LIDSKÉ</a:t>
            </a:r>
            <a:r>
              <a:rPr kumimoji="0" lang="cs-CZ" altLang="cs-CZ" sz="3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množství, kvalifikace, náklady na její získání, zvýšení a udržení a motivace lidských zdrojů jako předpoklad podnikání,</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PŘÍRODNÍ</a:t>
            </a:r>
            <a:r>
              <a:rPr kumimoji="0" lang="cs-CZ" altLang="cs-CZ" sz="3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množství půdy a nerostného bohatství a jejich kvalita,</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KAPITÁLOVÉ</a:t>
            </a:r>
            <a:r>
              <a:rPr kumimoji="0" lang="cs-CZ" altLang="cs-CZ" sz="3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kapitálové statky jako jsou stroje a zařízení, budovy, stavby, jejich technická úroveň</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25/38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9445831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pl-PL" sz="3200" b="1" dirty="0"/>
              <a:t>Determinanty ekonomického rozvoje a růstu</a:t>
            </a:r>
            <a:endParaRPr lang="cs-CZ" sz="32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26/38</a:t>
            </a:r>
            <a:endParaRPr sz="1200" b="1" dirty="0">
              <a:solidFill>
                <a:srgbClr val="FF0000"/>
              </a:solidFill>
              <a:latin typeface="Calibri"/>
              <a:ea typeface="Calibri"/>
              <a:cs typeface="Calibri"/>
              <a:sym typeface="Calibri"/>
            </a:endParaRPr>
          </a:p>
        </p:txBody>
      </p:sp>
      <p:graphicFrame>
        <p:nvGraphicFramePr>
          <p:cNvPr id="5" name="Object 5">
            <a:extLst>
              <a:ext uri="{FF2B5EF4-FFF2-40B4-BE49-F238E27FC236}">
                <a16:creationId xmlns:a16="http://schemas.microsoft.com/office/drawing/2014/main" id="{D03DFF88-6F27-4D12-8732-9EE95A98CE9A}"/>
              </a:ext>
            </a:extLst>
          </p:cNvPr>
          <p:cNvGraphicFramePr>
            <a:graphicFrameLocks noChangeAspect="1"/>
          </p:cNvGraphicFramePr>
          <p:nvPr>
            <p:extLst>
              <p:ext uri="{D42A27DB-BD31-4B8C-83A1-F6EECF244321}">
                <p14:modId xmlns:p14="http://schemas.microsoft.com/office/powerpoint/2010/main" val="1080006017"/>
              </p:ext>
            </p:extLst>
          </p:nvPr>
        </p:nvGraphicFramePr>
        <p:xfrm>
          <a:off x="154387" y="1351249"/>
          <a:ext cx="8434388" cy="4572000"/>
        </p:xfrm>
        <a:graphic>
          <a:graphicData uri="http://schemas.openxmlformats.org/presentationml/2006/ole">
            <mc:AlternateContent xmlns:mc="http://schemas.openxmlformats.org/markup-compatibility/2006">
              <mc:Choice xmlns:v="urn:schemas-microsoft-com:vml" Requires="v">
                <p:oleObj spid="_x0000_s18464" name="Picture" r:id="rId4" imgW="4688280" imgH="2274480" progId="Word.Picture.8">
                  <p:embed/>
                </p:oleObj>
              </mc:Choice>
              <mc:Fallback>
                <p:oleObj name="Picture" r:id="rId4" imgW="4688280" imgH="2274480" progId="Word.Picture.8">
                  <p:embed/>
                  <p:pic>
                    <p:nvPicPr>
                      <p:cNvPr id="5" name="Object 5">
                        <a:extLst>
                          <a:ext uri="{FF2B5EF4-FFF2-40B4-BE49-F238E27FC236}">
                            <a16:creationId xmlns:a16="http://schemas.microsoft.com/office/drawing/2014/main" id="{DFAFC8F2-F060-4169-B377-5C117A0333A7}"/>
                          </a:ext>
                        </a:extLst>
                      </p:cNvPr>
                      <p:cNvPicPr>
                        <a:picLocks noChangeAspect="1" noChangeArrowheads="1"/>
                      </p:cNvPicPr>
                      <p:nvPr/>
                    </p:nvPicPr>
                    <p:blipFill>
                      <a:blip r:embed="rId5"/>
                      <a:srcRect/>
                      <a:stretch>
                        <a:fillRect/>
                      </a:stretch>
                    </p:blipFill>
                    <p:spPr bwMode="auto">
                      <a:xfrm>
                        <a:off x="154387" y="1351249"/>
                        <a:ext cx="8434388"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8599031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600" b="1" dirty="0"/>
              <a:t>Zdroje ekonomického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fontScale="85000" lnSpcReduction="1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KVANTITATIVNÍ</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kdy do výroby je zapojováno větší množství práce, přírodních zdrojů a kapitálu, označován také jako extenzivní růst;</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KVALITATIVNÍ</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dochází k lepšímu využívání VF, označován také jako intenzivní růst:</a:t>
            </a:r>
          </a:p>
          <a:p>
            <a:pPr marL="800100" lvl="1" fontAlgn="base">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uskutečňuje se zvyšováním kvalifikace pracovníků,</a:t>
            </a:r>
          </a:p>
          <a:p>
            <a:pPr marL="800100" lvl="1" fontAlgn="base">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využíváním kvalitnějších přírodních zdrojů, </a:t>
            </a:r>
          </a:p>
          <a:p>
            <a:pPr marL="800100" lvl="1" fontAlgn="base">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rozvojem technické úrovně kapitálu, </a:t>
            </a:r>
          </a:p>
          <a:p>
            <a:pPr marL="800100" lvl="1" fontAlgn="base">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dělbou práce v národním i mezinárodním měřítku a s ní spojenou liberalizací mezinárodního pohybu statků i výrobních faktorů,</a:t>
            </a:r>
          </a:p>
          <a:p>
            <a:pPr marL="800100" lvl="1" fontAlgn="base">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rozvojem informačních technologií, </a:t>
            </a:r>
          </a:p>
          <a:p>
            <a:pPr marL="800100" lvl="1" fontAlgn="base">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přístupem k informacím, </a:t>
            </a:r>
          </a:p>
          <a:p>
            <a:pPr marL="800100" lvl="1" fontAlgn="base">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technologickými změnami.</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27/38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94425149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Hospodářský cyklus</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fontScale="92500" lnSpcReduction="1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Ekonomický</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cyklus: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kolísání celkové ekonomické aktivity v čase =&gt; opakující se nesoulad mezi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potenciálním</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skutečným produktem.</a:t>
            </a:r>
          </a:p>
          <a:p>
            <a:pPr marL="571500" marR="0" lvl="0" indent="-571500" algn="just" defTabSz="914400" rtl="0" eaLnBrk="1" fontAlgn="base" latinLnBrk="0" hangingPunct="1">
              <a:lnSpc>
                <a:spcPct val="100000"/>
              </a:lnSpc>
              <a:spcBef>
                <a:spcPct val="20000"/>
              </a:spcBef>
              <a:spcAft>
                <a:spcPct val="0"/>
              </a:spcAft>
              <a:buClrTx/>
              <a:buSzPct val="80000"/>
              <a:buFont typeface="+mj-lt"/>
              <a:buAutoNum type="romanUcPeriod"/>
              <a:tabLst/>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Ekonomický</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cyklus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posloupnost pravidelně se opakujících fází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VZESTUPU, POKLESU </a:t>
            </a:r>
            <a:r>
              <a:rPr kumimoji="0" lang="cs-CZ" altLang="cs-CZ" sz="28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nebo</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STAGNACE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makroekonomické aktivity:</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reálného HDP, zaměstnanosti, spotřeby, investic, exportu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atd.</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EXPANZE =&gt; VRCHOL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=&gt;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KONTRAKCE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=&gt;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DNO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=&gt;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EXPANZE…</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71500" marR="0" lvl="0" indent="-571500" algn="just" defTabSz="914400" rtl="0" eaLnBrk="1" fontAlgn="base" latinLnBrk="0" hangingPunct="1">
              <a:lnSpc>
                <a:spcPct val="100000"/>
              </a:lnSpc>
              <a:spcBef>
                <a:spcPct val="20000"/>
              </a:spcBef>
              <a:spcAft>
                <a:spcPct val="0"/>
              </a:spcAft>
              <a:buClrTx/>
              <a:buSzPct val="80000"/>
              <a:buFont typeface="+mj-lt"/>
              <a:buAutoNum type="romanUcPeriod" startAt="2"/>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Ekonomický růst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širší pojetí, výsledek změn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MNOŽSTVÍ</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dostupných VF a změn v intenzitě využívání VF =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PRODUKTIVITĚ</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VF</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04008069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600" b="1" dirty="0"/>
              <a:t>Teoretické vymezení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fontScale="92500" lnSpcReduction="2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Teorie</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znamenají rozdílný pohled na problematiku ekonomického vývoje:</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TEORIE EKONOMICKÉHO RŮSTU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řeší zejména problematiku kvantitativních změn nebo jejich racionální formy kombinace, ve vztahu ke zvětšování množství výrobních faktorů vychází teorie růstu z předpokladu, že množství pracovních sil je dáno exogenně,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TEORIE EKONOMICKÉHO ROZVOJE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se zaměřuje na účelnost růstu reálného produktu z hlediska výroby a užití, zkoumá vliv neekonomických faktorů na pracovní sílu, zaměřuje se na původ příčin zlepšení, zda a do jaké míry jsou důsledkem sociální struktury společnosti nebo jsou důsledkem uplatnění technického pokroku,</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28/38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12555000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600" b="1" dirty="0"/>
              <a:t>Teorie ekonomického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ekonomické teorii jsou charakterizovány značnou rozdílností přístupů, které členíme do dvou skupin:</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sociálně-historické modely,</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matematicko-ekonomické modely.</a:t>
            </a:r>
          </a:p>
          <a:p>
            <a:pPr marL="0" marR="0" lvl="0" indent="0" algn="l" defTabSz="914400" rtl="0" eaLnBrk="1" fontAlgn="base" latinLnBrk="0" hangingPunct="1">
              <a:lnSpc>
                <a:spcPct val="100000"/>
              </a:lnSpc>
              <a:spcBef>
                <a:spcPct val="20000"/>
              </a:spcBef>
              <a:spcAft>
                <a:spcPct val="0"/>
              </a:spcAft>
              <a:buClrTx/>
              <a:buSzPct val="80000"/>
              <a:buNone/>
              <a:tabLst/>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Předpoklady ekonomického růstu</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cenová hladina je stálá, a proto Y = </a:t>
            </a:r>
            <a:r>
              <a:rPr lang="cs-CZ" altLang="cs-CZ" sz="24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Yn</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a:t>
            </a:r>
            <a:r>
              <a:rPr lang="cs-CZ" altLang="cs-CZ" sz="24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Yr</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ekonomika je </a:t>
            </a:r>
            <a:r>
              <a:rPr lang="cs-CZ" altLang="cs-CZ" sz="24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dvousektorová</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platí Y = C + S a  Y = C + I,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ekonomika je v rovnováze, </a:t>
            </a:r>
            <a:r>
              <a:rPr lang="cs-CZ" altLang="cs-CZ" sz="24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YrS</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4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YrD</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I = S,</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míra nezaměstnanosti u = u*.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29/38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86403742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600" b="1" dirty="0"/>
              <a:t>Neoklasická teorie ekonomického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Východiskem je neoklasická produkční funkce, kdy ekonomický růst lze vyjádřit:</a:t>
            </a:r>
          </a:p>
          <a:p>
            <a:pPr marL="800100" lvl="1" fontAlgn="base">
              <a:spcBef>
                <a:spcPct val="20000"/>
              </a:spcBef>
              <a:spcAft>
                <a:spcPct val="0"/>
              </a:spcAft>
              <a:buClrTx/>
              <a:buSzPct val="80000"/>
              <a:buFont typeface="Arial" panose="020B0604020202020204" pitchFamily="34" charset="0"/>
              <a:buChar char="•"/>
              <a:defRPr/>
            </a:pPr>
            <a:r>
              <a:rPr lang="el-GR"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Y = </a:t>
            </a:r>
            <a:r>
              <a:rPr lang="el-GR"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K.MPK + </a:t>
            </a:r>
            <a:r>
              <a:rPr lang="el-GR"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L.MPL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reálného produktu je tak dán změnami množství kapitálu (</a:t>
            </a:r>
            <a:r>
              <a:rPr lang="el-GR"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 a práce (</a:t>
            </a:r>
            <a:r>
              <a:rPr lang="el-GR"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L) násobený jejich mezní produktivitou, tj.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MPK a MPL,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kdy MPK = </a:t>
            </a: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Y/</a:t>
            </a: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 a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MPL = </a:t>
            </a: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Y/</a:t>
            </a: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L.</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30/38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39666497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err="1">
                <a:latin typeface="Consolas" panose="020B0609020204030204" pitchFamily="49" charset="0"/>
                <a:ea typeface="Consolas" panose="020B0609020204030204" pitchFamily="49" charset="0"/>
                <a:cs typeface="Consolas" panose="020B0609020204030204" pitchFamily="49" charset="0"/>
              </a:rPr>
              <a:t>Cobb-Douglasova</a:t>
            </a:r>
            <a:r>
              <a:rPr lang="cs-CZ" altLang="cs-CZ" sz="3600" b="1" dirty="0">
                <a:latin typeface="Consolas" panose="020B0609020204030204" pitchFamily="49" charset="0"/>
                <a:ea typeface="Consolas" panose="020B0609020204030204" pitchFamily="49" charset="0"/>
                <a:cs typeface="Consolas" panose="020B0609020204030204" pitchFamily="49" charset="0"/>
              </a:rPr>
              <a:t> produkční funkce </a:t>
            </a:r>
            <a:endParaRPr lang="cs-CZ" sz="3600" b="1" dirty="0"/>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fontScale="92500" lnSpcReduction="1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Nejznámější</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neoklasická funkce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Y = A*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Kb</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La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kde:</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 produktivita práce i kapitálu, charakterizuje vliv faktorů, které označujeme jako technologické změny,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b = pružnost reálného produktu na změnu práce a kapitálu, vyjadřují o kolik vzroste reálný produkt, vzroste-li množství kapitálu nebo práce o 1 %.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 b = 1, kde a = MPK*(K/Y), b = MPL*(L/Y).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Cobb-Douglasova</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produkční funkci má tvar: Y = A*</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Kb</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*L1-b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 b = 1, růst množství práce a kapitálu o 1% zvýší reálný produkt o 1%, jedná se o konstantní výnosy z rozsahu výroby,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 b &gt; 1, jsou výnosy z rozsahu výroby rostoucí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 b &lt; 1, výnosy z rozsahu výroby jsou klesající.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31/38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6995196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a:latin typeface="Calibri" panose="020F0502020204030204" pitchFamily="34" charset="0"/>
                <a:ea typeface="Consolas" panose="020B0609020204030204" pitchFamily="49" charset="0"/>
                <a:cs typeface="Calibri" panose="020F0502020204030204" pitchFamily="34" charset="0"/>
              </a:rPr>
              <a:t>Prorůstová hospodářská politika</a:t>
            </a:r>
            <a:endParaRPr lang="cs-CZ" sz="3600" b="1" dirty="0">
              <a:latin typeface="Calibri" panose="020F0502020204030204" pitchFamily="34" charset="0"/>
              <a:cs typeface="Calibri" panose="020F0502020204030204" pitchFamily="34" charset="0"/>
            </a:endParaRP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fontScale="92500" lnSpcReduction="2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Směr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ekonomické teorie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ekonomie strany nabídky;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přístup ke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stimulaci ekonomického růstu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(růstu Y*), a to ve smyslu dlouhodobého udržení disponibilních zdrojů ve výrobě a jejich rozšiřování;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zahrnuje přístup k zabezpečení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stabilní vysoké zaměstnanosti</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 označován jako forma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proticyklické politiky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zkoumá faktory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které ovlivňují množství práce (i její kvalifikaci), tvorbu úspor a ochotu investovat;</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podstatným faktorem stimulace je míra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zdanění důchodu ekonomických subjektů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(vysoké zdanění nestimuluje subjekty k větší S práce, ani k vyšším úsporám, negativně ovlivňuje tvorbu kapitálu, a vede k poklesu produktu.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32/38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20405871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err="1">
                <a:latin typeface="Calibri" panose="020F0502020204030204" pitchFamily="34" charset="0"/>
                <a:ea typeface="Consolas" panose="020B0609020204030204" pitchFamily="49" charset="0"/>
                <a:cs typeface="Calibri" panose="020F0502020204030204" pitchFamily="34" charset="0"/>
              </a:rPr>
              <a:t>Okunův</a:t>
            </a:r>
            <a:r>
              <a:rPr lang="cs-CZ" altLang="cs-CZ" sz="3600" b="1" dirty="0">
                <a:latin typeface="Calibri" panose="020F0502020204030204" pitchFamily="34" charset="0"/>
                <a:ea typeface="Consolas" panose="020B0609020204030204" pitchFamily="49" charset="0"/>
                <a:cs typeface="Calibri" panose="020F0502020204030204" pitchFamily="34" charset="0"/>
              </a:rPr>
              <a:t> zákon</a:t>
            </a:r>
            <a:endParaRPr lang="cs-CZ" sz="3600" b="1" dirty="0">
              <a:latin typeface="Calibri" panose="020F0502020204030204" pitchFamily="34" charset="0"/>
              <a:cs typeface="Calibri" panose="020F0502020204030204" pitchFamily="34" charset="0"/>
            </a:endParaRP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fontScale="85000" lnSpcReduction="2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Průběh cyklu – nejen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měnící se úroveň výstupu</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která je důsledkem různé míry využívání stávajících zdrojů.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Průběh cyklu –  závažné dopady i do oblasti trhu práce a </a:t>
            </a:r>
            <a:r>
              <a:rPr lang="cs-CZ" altLang="cs-CZ"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sociálníchpodmínek</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ve společnosti.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Vysoká mezera výstupu v obdobích recese je provázena výrazným vzestupem míry nezaměstnanosti, tlaky na omezování výroby, poklesy ziskovosti atd. Spojitost mezi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výkyvy ekonomiky a nezaměstnaností popisuje tzv. </a:t>
            </a:r>
            <a:r>
              <a:rPr lang="cs-CZ" altLang="cs-CZ"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Okunův</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zákon: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Arthur </a:t>
            </a:r>
            <a:r>
              <a:rPr lang="cs-CZ" altLang="cs-CZ"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Okun</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se zabýval studiem vzájemné vazby mezi výkyvy reálného produktu a výkyvy v míře nezaměstnanosti v podmínkách americké ekonomiky. Souvislost je možno vyjádřit rovnicí: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34/38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95297434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err="1">
                <a:latin typeface="Calibri" panose="020F0502020204030204" pitchFamily="34" charset="0"/>
                <a:ea typeface="Consolas" panose="020B0609020204030204" pitchFamily="49" charset="0"/>
                <a:cs typeface="Calibri" panose="020F0502020204030204" pitchFamily="34" charset="0"/>
              </a:rPr>
              <a:t>Okunův</a:t>
            </a:r>
            <a:r>
              <a:rPr lang="cs-CZ" altLang="cs-CZ" sz="3600" b="1" dirty="0">
                <a:latin typeface="Calibri" panose="020F0502020204030204" pitchFamily="34" charset="0"/>
                <a:ea typeface="Consolas" panose="020B0609020204030204" pitchFamily="49" charset="0"/>
                <a:cs typeface="Calibri" panose="020F0502020204030204" pitchFamily="34" charset="0"/>
              </a:rPr>
              <a:t> zákon</a:t>
            </a:r>
            <a:endParaRPr lang="cs-CZ" sz="3600" b="1" dirty="0">
              <a:latin typeface="Calibri" panose="020F0502020204030204" pitchFamily="34" charset="0"/>
              <a:cs typeface="Calibri" panose="020F0502020204030204" pitchFamily="34" charset="0"/>
            </a:endParaRP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fontScale="85000" lnSpcReduction="2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Průběh cyklu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nejen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měnící se úroveň výstupu</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důsledek různé míry využívání stávajících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zdrojů: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závažné dopady i do oblasti trhu práce a sociálních podmínek ve společnosti.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Vysoká mezera výstupu v obdobích recese</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provázena výrazným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vzestupem míry nezaměstnanosti</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tlaky na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omezování výroby, poklesy ziskovosti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atd.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v"/>
              <a:tabLst/>
              <a:defRPr/>
            </a:pP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v"/>
              <a:tabLst/>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Spojitost mezi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výkyvy ekonomiky a nezaměstnaností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popisuje tzv. </a:t>
            </a:r>
            <a:r>
              <a:rPr lang="cs-CZ" altLang="cs-CZ" b="1" kern="1200" dirty="0" err="1">
                <a:solidFill>
                  <a:srgbClr val="FF0000"/>
                </a:solidFill>
                <a:latin typeface="Calibri" panose="020F0502020204030204" pitchFamily="34" charset="0"/>
                <a:ea typeface="Consolas" panose="020B0609020204030204" pitchFamily="49" charset="0"/>
                <a:cs typeface="Calibri" panose="020F0502020204030204" pitchFamily="34" charset="0"/>
              </a:rPr>
              <a:t>Okunův</a:t>
            </a:r>
            <a:r>
              <a:rPr lang="cs-CZ" altLang="cs-CZ"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zákon: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b="1" i="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Arthur </a:t>
            </a:r>
            <a:r>
              <a:rPr lang="cs-CZ" altLang="cs-CZ" b="1" i="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Okun</a:t>
            </a:r>
            <a:r>
              <a:rPr lang="cs-CZ" altLang="cs-CZ" b="1" i="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i="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 zabýval studiem vzájemné vazby mezi výkyvy reálného produktu a výkyvy v míře nezaměstnanosti v podmínkách americké ekonomiky. </a:t>
            </a: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34/38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56889507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err="1">
                <a:latin typeface="Calibri" panose="020F0502020204030204" pitchFamily="34" charset="0"/>
                <a:ea typeface="Consolas" panose="020B0609020204030204" pitchFamily="49" charset="0"/>
                <a:cs typeface="Calibri" panose="020F0502020204030204" pitchFamily="34" charset="0"/>
              </a:rPr>
              <a:t>Okunův</a:t>
            </a:r>
            <a:r>
              <a:rPr lang="cs-CZ" altLang="cs-CZ" sz="3600" b="1" dirty="0">
                <a:latin typeface="Calibri" panose="020F0502020204030204" pitchFamily="34" charset="0"/>
                <a:ea typeface="Consolas" panose="020B0609020204030204" pitchFamily="49" charset="0"/>
                <a:cs typeface="Calibri" panose="020F0502020204030204" pitchFamily="34" charset="0"/>
              </a:rPr>
              <a:t> zákon</a:t>
            </a:r>
            <a:endParaRPr lang="cs-CZ" sz="3600" b="1" dirty="0">
              <a:latin typeface="Calibri" panose="020F0502020204030204" pitchFamily="34" charset="0"/>
              <a:cs typeface="Calibri" panose="020F0502020204030204" pitchFamily="34" charset="0"/>
            </a:endParaRP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Souvislost je možno vyjádřit rovnicí: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34/38</a:t>
            </a:r>
            <a:endParaRPr sz="1200" b="1" dirty="0">
              <a:solidFill>
                <a:srgbClr val="FF0000"/>
              </a:solidFill>
              <a:latin typeface="Calibri"/>
              <a:ea typeface="Calibri"/>
              <a:cs typeface="Calibri"/>
              <a:sym typeface="Calibri"/>
            </a:endParaRPr>
          </a:p>
        </p:txBody>
      </p:sp>
      <p:pic>
        <p:nvPicPr>
          <p:cNvPr id="4" name="Picture 3">
            <a:extLst>
              <a:ext uri="{FF2B5EF4-FFF2-40B4-BE49-F238E27FC236}">
                <a16:creationId xmlns:a16="http://schemas.microsoft.com/office/drawing/2014/main" id="{63DC0047-1968-4F75-900E-56D15AE0EEBB}"/>
              </a:ext>
            </a:extLst>
          </p:cNvPr>
          <p:cNvPicPr>
            <a:picLocks noChangeAspect="1"/>
          </p:cNvPicPr>
          <p:nvPr/>
        </p:nvPicPr>
        <p:blipFill rotWithShape="1">
          <a:blip r:embed="rId3"/>
          <a:srcRect t="37002"/>
          <a:stretch/>
        </p:blipFill>
        <p:spPr>
          <a:xfrm>
            <a:off x="124932" y="4283292"/>
            <a:ext cx="8894135" cy="1682496"/>
          </a:xfrm>
          <a:prstGeom prst="rect">
            <a:avLst/>
          </a:prstGeom>
        </p:spPr>
      </p:pic>
      <p:pic>
        <p:nvPicPr>
          <p:cNvPr id="6" name="Picture 5">
            <a:extLst>
              <a:ext uri="{FF2B5EF4-FFF2-40B4-BE49-F238E27FC236}">
                <a16:creationId xmlns:a16="http://schemas.microsoft.com/office/drawing/2014/main" id="{14B3AB13-BB16-4F03-B3A1-B7B91219975B}"/>
              </a:ext>
            </a:extLst>
          </p:cNvPr>
          <p:cNvPicPr>
            <a:picLocks noChangeAspect="1"/>
          </p:cNvPicPr>
          <p:nvPr/>
        </p:nvPicPr>
        <p:blipFill>
          <a:blip r:embed="rId4"/>
          <a:stretch>
            <a:fillRect/>
          </a:stretch>
        </p:blipFill>
        <p:spPr>
          <a:xfrm>
            <a:off x="1170432" y="2145792"/>
            <a:ext cx="6352032" cy="1866429"/>
          </a:xfrm>
          <a:prstGeom prst="rect">
            <a:avLst/>
          </a:prstGeom>
        </p:spPr>
      </p:pic>
    </p:spTree>
    <p:extLst>
      <p:ext uri="{BB962C8B-B14F-4D97-AF65-F5344CB8AC3E}">
        <p14:creationId xmlns:p14="http://schemas.microsoft.com/office/powerpoint/2010/main" val="230945202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941227"/>
          </a:xfrm>
        </p:spPr>
        <p:txBody>
          <a:bodyPr>
            <a:noAutofit/>
          </a:bodyPr>
          <a:lstStyle/>
          <a:p>
            <a:r>
              <a:rPr lang="cs-CZ" altLang="cs-CZ" sz="3600" b="1" dirty="0"/>
              <a:t>Potenciální produkt</a:t>
            </a:r>
            <a:endParaRPr lang="cs-CZ" sz="36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2/38</a:t>
            </a:r>
            <a:endParaRPr sz="1200" b="1" dirty="0">
              <a:solidFill>
                <a:srgbClr val="FF0000"/>
              </a:solidFill>
              <a:latin typeface="Calibri"/>
              <a:ea typeface="Calibri"/>
              <a:cs typeface="Calibri"/>
              <a:sym typeface="Calibri"/>
            </a:endParaRPr>
          </a:p>
        </p:txBody>
      </p:sp>
      <p:pic>
        <p:nvPicPr>
          <p:cNvPr id="8" name="Picture 7">
            <a:extLst>
              <a:ext uri="{FF2B5EF4-FFF2-40B4-BE49-F238E27FC236}">
                <a16:creationId xmlns:a16="http://schemas.microsoft.com/office/drawing/2014/main" id="{43F2A0B4-9044-4E57-83D9-14AA69BF738A}"/>
              </a:ext>
            </a:extLst>
          </p:cNvPr>
          <p:cNvPicPr>
            <a:picLocks noChangeAspect="1"/>
          </p:cNvPicPr>
          <p:nvPr/>
        </p:nvPicPr>
        <p:blipFill>
          <a:blip r:embed="rId3"/>
          <a:stretch>
            <a:fillRect/>
          </a:stretch>
        </p:blipFill>
        <p:spPr>
          <a:xfrm>
            <a:off x="182880" y="1304544"/>
            <a:ext cx="8961120" cy="5080411"/>
          </a:xfrm>
          <a:prstGeom prst="rect">
            <a:avLst/>
          </a:prstGeom>
        </p:spPr>
      </p:pic>
    </p:spTree>
    <p:extLst>
      <p:ext uri="{BB962C8B-B14F-4D97-AF65-F5344CB8AC3E}">
        <p14:creationId xmlns:p14="http://schemas.microsoft.com/office/powerpoint/2010/main" val="340432161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596052" y="172233"/>
            <a:ext cx="4703885" cy="1143000"/>
          </a:xfrm>
        </p:spPr>
        <p:txBody>
          <a:bodyPr>
            <a:noAutofit/>
          </a:bodyPr>
          <a:lstStyle/>
          <a:p>
            <a:r>
              <a:rPr lang="cs-CZ" altLang="cs-CZ" sz="3600" b="1" dirty="0"/>
              <a:t>Hospodářský cyklus</a:t>
            </a:r>
            <a:endParaRPr lang="cs-CZ" sz="3600" b="1" dirty="0"/>
          </a:p>
        </p:txBody>
      </p:sp>
      <p:sp>
        <p:nvSpPr>
          <p:cNvPr id="98" name="Google Shape;98;p14"/>
          <p:cNvSpPr txBox="1">
            <a:spLocks noGrp="1"/>
          </p:cNvSpPr>
          <p:nvPr>
            <p:ph type="body" idx="1"/>
          </p:nvPr>
        </p:nvSpPr>
        <p:spPr>
          <a:xfrm>
            <a:off x="116447" y="1121802"/>
            <a:ext cx="8734945" cy="5083926"/>
          </a:xfrm>
          <a:prstGeom prst="rect">
            <a:avLst/>
          </a:prstGeom>
          <a:noFill/>
          <a:ln>
            <a:noFill/>
          </a:ln>
        </p:spPr>
        <p:txBody>
          <a:bodyPr spcFirstLastPara="1" wrap="square" lIns="91425" tIns="45700" rIns="91425" bIns="45700" anchor="t" anchorCtr="0">
            <a:normAutofit fontScale="92500" lnSpcReduction="2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Potenciální produkt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vykazuje tendenci k růstu, ROSTOUCÍ TREND.</a:t>
            </a:r>
          </a:p>
          <a:p>
            <a:pPr marL="342900" marR="0" lvl="0" indent="-3429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Trend – kdyby procesy zdokonalování probíhaly v situaci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plného využívání zdrojů,</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TEDY: </a:t>
            </a:r>
          </a:p>
          <a:p>
            <a:pPr marL="342900" marR="0" lvl="0" indent="-3429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Skutečný výkon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kolem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dlouhodobého trendu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osciluje. </a:t>
            </a:r>
          </a:p>
          <a:p>
            <a:pPr marL="342900" marR="0" lvl="0" indent="-3429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Rozdíl mezi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skutečným produktem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potenciálním produktem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mezera výstupu (GAP).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průběhu cyklu – 2 základní vývojové tendence: </a:t>
            </a:r>
          </a:p>
          <a:p>
            <a:pPr marR="0" lvl="0" indent="-457200" algn="just"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střídání období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růstu skutečného produktu </a:t>
            </a:r>
          </a:p>
          <a:p>
            <a:pPr marR="0" lvl="0" indent="-457200" algn="just"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 obdobím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poklesu skutečného produktu </a:t>
            </a:r>
          </a:p>
          <a:p>
            <a:pPr marL="342900" marR="0" lvl="0" indent="-3429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těmto pohybům odpovídající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body zvratu: VRCHOL</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SEDLO.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Odtud se odvozují fáze cyklu. </a:t>
            </a: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romanLcPeriod"/>
              <a:tabLst/>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VRCHOL</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ekonomická</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aktivita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vysoká,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 srovnání s úrovní dlouhodobého růstového trendu. </a:t>
            </a: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romanLcPeriod"/>
              <a:tabLst/>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SEDLO</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nejnižší úroveň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ekonomické</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é aktivity.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00344521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596052" y="172233"/>
            <a:ext cx="4703885" cy="1143000"/>
          </a:xfrm>
        </p:spPr>
        <p:txBody>
          <a:bodyPr>
            <a:noAutofit/>
          </a:bodyPr>
          <a:lstStyle/>
          <a:p>
            <a:r>
              <a:rPr lang="cs-CZ" altLang="cs-CZ" sz="3600" b="1" dirty="0"/>
              <a:t>Hospodářský cyklus</a:t>
            </a:r>
            <a:endParaRPr lang="cs-CZ" sz="3600" b="1" dirty="0"/>
          </a:p>
        </p:txBody>
      </p:sp>
      <p:sp>
        <p:nvSpPr>
          <p:cNvPr id="98" name="Google Shape;98;p14"/>
          <p:cNvSpPr txBox="1">
            <a:spLocks noGrp="1"/>
          </p:cNvSpPr>
          <p:nvPr>
            <p:ph type="body" idx="1"/>
          </p:nvPr>
        </p:nvSpPr>
        <p:spPr>
          <a:xfrm>
            <a:off x="116447" y="1133856"/>
            <a:ext cx="8808097" cy="5340095"/>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cyklickém pohybu ekonomiky – dvě fáze: </a:t>
            </a:r>
          </a:p>
          <a:p>
            <a:pPr marR="0" lvl="0" indent="-457200" algn="l"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Kontrakce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fáze, v níž dochází k poklesu skutečného produktu: pokles výkonu ekonomiky, výnosů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=&gt;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i pokles poptávky po investicích. </a:t>
            </a:r>
          </a:p>
          <a:p>
            <a:pPr marR="0" lvl="0" indent="-457200" algn="l"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Dynamika poklesu – rozdílné charakteristiky, bývají označovány i jinými pojmy. </a:t>
            </a:r>
          </a:p>
          <a:p>
            <a:pPr marR="0" lvl="0" indent="-457200" algn="l" defTabSz="914400" rtl="0" eaLnBrk="1" fontAlgn="base" latinLnBrk="0" hangingPunct="1">
              <a:lnSpc>
                <a:spcPct val="100000"/>
              </a:lnSpc>
              <a:spcBef>
                <a:spcPct val="20000"/>
              </a:spcBef>
              <a:spcAft>
                <a:spcPct val="0"/>
              </a:spcAft>
              <a:buClrTx/>
              <a:buSzPct val="80000"/>
              <a:buFont typeface="+mj-lt"/>
              <a:buAutoNum type="arabicPeriod"/>
              <a:tabLst/>
              <a:defRPr/>
            </a:pP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indent="-457200" fontAlgn="base">
              <a:spcBef>
                <a:spcPct val="20000"/>
              </a:spcBef>
              <a:spcAft>
                <a:spcPct val="0"/>
              </a:spcAft>
              <a:buClrTx/>
              <a:buSzPct val="80000"/>
              <a:buFont typeface="Wingdings" panose="05000000000000000000" pitchFamily="2" charset="2"/>
              <a:buChar char="Ø"/>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RECESE</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označuje (1) fáze poklesu – období klesajících příjmů a rostoucí nezaměstnanosti; (2) délka poklesu překročí horizont šesti měsíců;</a:t>
            </a:r>
          </a:p>
          <a:p>
            <a:pPr indent="-457200" fontAlgn="base">
              <a:spcBef>
                <a:spcPct val="20000"/>
              </a:spcBef>
              <a:spcAft>
                <a:spcPct val="0"/>
              </a:spcAft>
              <a:buClrTx/>
              <a:buSzPct val="80000"/>
              <a:buFont typeface="Wingdings" panose="05000000000000000000" pitchFamily="2" charset="2"/>
              <a:buChar char="Ø"/>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DEPRESE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 označením pro hlubokou recesi – poklesy zvláště výrazné.  </a:t>
            </a:r>
            <a:endPar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04155704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596052" y="172233"/>
            <a:ext cx="4703885" cy="1143000"/>
          </a:xfrm>
        </p:spPr>
        <p:txBody>
          <a:bodyPr>
            <a:noAutofit/>
          </a:bodyPr>
          <a:lstStyle/>
          <a:p>
            <a:r>
              <a:rPr lang="cs-CZ" altLang="cs-CZ" sz="3600" b="1" dirty="0"/>
              <a:t>Hospodářský cyklus</a:t>
            </a:r>
            <a:endParaRPr lang="cs-CZ" sz="3600" b="1" dirty="0"/>
          </a:p>
        </p:txBody>
      </p:sp>
      <p:sp>
        <p:nvSpPr>
          <p:cNvPr id="98" name="Google Shape;98;p14"/>
          <p:cNvSpPr txBox="1">
            <a:spLocks noGrp="1"/>
          </p:cNvSpPr>
          <p:nvPr>
            <p:ph type="body" idx="1"/>
          </p:nvPr>
        </p:nvSpPr>
        <p:spPr>
          <a:xfrm>
            <a:off x="116447" y="1133856"/>
            <a:ext cx="8808097" cy="5340095"/>
          </a:xfrm>
          <a:prstGeom prst="rect">
            <a:avLst/>
          </a:prstGeom>
          <a:noFill/>
          <a:ln>
            <a:noFill/>
          </a:ln>
        </p:spPr>
        <p:txBody>
          <a:bodyPr spcFirstLastPara="1" wrap="square" lIns="91425" tIns="45700" rIns="91425" bIns="45700" anchor="t" anchorCtr="0">
            <a:normAutofit/>
          </a:bodyPr>
          <a:lstStyle/>
          <a:p>
            <a:pPr marR="0" lvl="0" indent="-457200" algn="l" defTabSz="914400" rtl="0" eaLnBrk="1" fontAlgn="base" latinLnBrk="0" hangingPunct="1">
              <a:lnSpc>
                <a:spcPct val="100000"/>
              </a:lnSpc>
              <a:spcBef>
                <a:spcPct val="20000"/>
              </a:spcBef>
              <a:spcAft>
                <a:spcPct val="0"/>
              </a:spcAft>
              <a:buClrTx/>
              <a:buSzPct val="80000"/>
              <a:buFont typeface="+mj-lt"/>
              <a:buAutoNum type="arabicPeriod" startAt="2"/>
              <a:tabLst/>
              <a:defRPr/>
            </a:pP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Expanze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fáze cyklu vyznačující se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vzestupem úrovně skutečného produktu:</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průběhu VZESTUPU dosáhne ekonomika vyššího výkonu, než byla její úroveň před KONTRAKCÍ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=&gt;</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2 OBDOBÍ v průběhu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EXPANZE: </a:t>
            </a: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romanLcPeriod"/>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Ekonomika se navrací na úroveň, kterou již dosahovala – pojmy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OBNOVA, ZOTAVENÍ, OŽIVENÍ: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pojmů se užívá, je-li VZESTUP obnoven po výrazném POKLESU, tedy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EXPANZE</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navazuje na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RECESI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či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DEPRESI.</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romanLcPeriod" startAt="2"/>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Část vzestupné fáze, která se vyznačuje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vyšším skutečným produktem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než je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úroveň potenciálního výstupu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použita označení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BOOM</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případně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KONJUNKTURA</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či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ROZMACH.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09843826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596052" y="172233"/>
            <a:ext cx="4703885" cy="1143000"/>
          </a:xfrm>
        </p:spPr>
        <p:txBody>
          <a:bodyPr>
            <a:noAutofit/>
          </a:bodyPr>
          <a:lstStyle/>
          <a:p>
            <a:r>
              <a:rPr lang="cs-CZ" altLang="cs-CZ" sz="3600" b="1" dirty="0"/>
              <a:t>Hospodářský cyklus</a:t>
            </a:r>
            <a:endParaRPr lang="cs-CZ" sz="3600" b="1" dirty="0"/>
          </a:p>
        </p:txBody>
      </p:sp>
      <p:sp>
        <p:nvSpPr>
          <p:cNvPr id="98" name="Google Shape;98;p14"/>
          <p:cNvSpPr txBox="1">
            <a:spLocks noGrp="1"/>
          </p:cNvSpPr>
          <p:nvPr>
            <p:ph type="body" idx="1"/>
          </p:nvPr>
        </p:nvSpPr>
        <p:spPr>
          <a:xfrm>
            <a:off x="116447" y="1121801"/>
            <a:ext cx="8832481" cy="5218613"/>
          </a:xfrm>
          <a:prstGeom prst="rect">
            <a:avLst/>
          </a:prstGeom>
          <a:noFill/>
          <a:ln>
            <a:noFill/>
          </a:ln>
        </p:spPr>
        <p:txBody>
          <a:bodyPr spcFirstLastPara="1" wrap="square" lIns="91425" tIns="45700" rIns="91425" bIns="45700" anchor="t" anchorCtr="0">
            <a:normAutofit fontScale="92500" lnSpcReduction="20000"/>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Při charakteristice cyklického pohybu – další pojmy:</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KRIZE: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vždy vyjadřuje situaci, kdy klesá skutečný produkt.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STAGNACE:</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období, kdy výkon neroste ani neklesá. </a:t>
            </a:r>
          </a:p>
          <a:p>
            <a:pPr indent="-457200" algn="just" fontAlgn="base">
              <a:spcBef>
                <a:spcPct val="20000"/>
              </a:spcBef>
              <a:spcAft>
                <a:spcPct val="0"/>
              </a:spcAft>
              <a:buClrTx/>
              <a:buSzPct val="80000"/>
              <a:buFont typeface="+mj-lt"/>
              <a:buAutoNum type="arabicPeriod"/>
              <a:defRPr/>
            </a:pPr>
            <a:endPar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buFont typeface="Wingdings" panose="05000000000000000000" pitchFamily="2" charset="2"/>
              <a:buChar char="v"/>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Body zvratu: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VRCHOL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SEDLO;</a:t>
            </a:r>
          </a:p>
          <a:p>
            <a:pPr marR="0" lvl="0" indent="-457200" algn="just"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VRCHOL =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maximální úroveň skutečného produktu –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VRCHOL EXPANZE,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 kterém má následný vývoj podobu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KONTRAKCE. </a:t>
            </a:r>
          </a:p>
          <a:p>
            <a:pPr marR="0" lvl="0" indent="-457200" algn="just"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DNO</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je naopak nejnižší úrovní výkonu završující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KONTRAKCI.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 jeho dosažení se ekonomika obrací na vzestupnou dráhu (zotavení) a skutečný výkon se začíná přibližovat k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úrovni potenciálního produktu.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69296674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12423</TotalTime>
  <Words>4899</Words>
  <Application>Microsoft Office PowerPoint</Application>
  <PresentationFormat>On-screen Show (4:3)</PresentationFormat>
  <Paragraphs>528</Paragraphs>
  <Slides>48</Slides>
  <Notes>44</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3</vt:i4>
      </vt:variant>
      <vt:variant>
        <vt:lpstr>Slide Titles</vt:lpstr>
      </vt:variant>
      <vt:variant>
        <vt:i4>48</vt:i4>
      </vt:variant>
    </vt:vector>
  </HeadingPairs>
  <TitlesOfParts>
    <vt:vector size="59" baseType="lpstr">
      <vt:lpstr>Arial</vt:lpstr>
      <vt:lpstr>Calibri</vt:lpstr>
      <vt:lpstr>Consolas</vt:lpstr>
      <vt:lpstr>Tahoma</vt:lpstr>
      <vt:lpstr>Times New Roman</vt:lpstr>
      <vt:lpstr>Wingdings</vt:lpstr>
      <vt:lpstr>Office Theme</vt:lpstr>
      <vt:lpstr>1_Office Theme</vt:lpstr>
      <vt:lpstr>Visio</vt:lpstr>
      <vt:lpstr>Rovnice</vt:lpstr>
      <vt:lpstr>Picture</vt:lpstr>
      <vt:lpstr>Makroekonomie Hospodářské cykly a ekonomický růst XMAK</vt:lpstr>
      <vt:lpstr>Teorie hospodářského cyklu</vt:lpstr>
      <vt:lpstr>Hospodářský cyklus</vt:lpstr>
      <vt:lpstr>Hospodářský cyklus</vt:lpstr>
      <vt:lpstr>Potenciální produkt</vt:lpstr>
      <vt:lpstr>Hospodářský cyklus</vt:lpstr>
      <vt:lpstr>Hospodářský cyklus</vt:lpstr>
      <vt:lpstr>Hospodářský cyklus</vt:lpstr>
      <vt:lpstr>Hospodářský cyklus</vt:lpstr>
      <vt:lpstr>Průběh hospodářského cyklu PERIODA vs. AMPLITUDA </vt:lpstr>
      <vt:lpstr>Hospodářský cyklus  (fáze)</vt:lpstr>
      <vt:lpstr>Hospodářský cyklus (fáze)</vt:lpstr>
      <vt:lpstr>Hospodářský cyklus (fáze)</vt:lpstr>
      <vt:lpstr>Hospodářský cyklus (fáze)</vt:lpstr>
      <vt:lpstr>Hospodářský cyklus (fáze)</vt:lpstr>
      <vt:lpstr>Typy hospodářských cyklů</vt:lpstr>
      <vt:lpstr>Cyklické chování ekonomických veličin</vt:lpstr>
      <vt:lpstr>Pohledy na hospodářský cyklus</vt:lpstr>
      <vt:lpstr>Příčiny hospodářského cyklu</vt:lpstr>
      <vt:lpstr>Externí příčiny</vt:lpstr>
      <vt:lpstr>Interní příčiny</vt:lpstr>
      <vt:lpstr>ENDOGENNÍ MECHANISMUS vs. EXOGENNÍ SKOKY </vt:lpstr>
      <vt:lpstr>ENDOGENNÍ MECHANISMUS vs. EXOGENNÍ SKOKY </vt:lpstr>
      <vt:lpstr>ENDOGENNÍ MECHANISMUS vs. EXOGENNÍ SKOKY </vt:lpstr>
      <vt:lpstr>Poptávkové a nabídkové změny</vt:lpstr>
      <vt:lpstr>PowerPoint Presentation</vt:lpstr>
      <vt:lpstr>PowerPoint Presentation</vt:lpstr>
      <vt:lpstr>PowerPoint Presentation</vt:lpstr>
      <vt:lpstr>PowerPoint Presentation</vt:lpstr>
      <vt:lpstr>Pojetí ekonomického růstu</vt:lpstr>
      <vt:lpstr>Pojetí ekonomického růstu</vt:lpstr>
      <vt:lpstr>Pojetí ekonomického růstu – model AS-AD</vt:lpstr>
      <vt:lpstr>Pojetí ekonomického růstu hranice produkční možností</vt:lpstr>
      <vt:lpstr>Měření ekonomického růstu</vt:lpstr>
      <vt:lpstr>Měření ekonomického růstu – tempo růstu</vt:lpstr>
      <vt:lpstr>Ekonomická úroveň vs. ekonomická síla</vt:lpstr>
      <vt:lpstr>Složky ekonomického růstu</vt:lpstr>
      <vt:lpstr>Determinanty ekonomického rozvoje a růstu</vt:lpstr>
      <vt:lpstr>Zdroje ekonomického růstu</vt:lpstr>
      <vt:lpstr>Teoretické vymezení růstu</vt:lpstr>
      <vt:lpstr>Teorie ekonomického růstu</vt:lpstr>
      <vt:lpstr>Neoklasická teorie ekonomického růstu</vt:lpstr>
      <vt:lpstr>Cobb-Douglasova produkční funkce </vt:lpstr>
      <vt:lpstr>Prorůstová hospodářská politika</vt:lpstr>
      <vt:lpstr>Okunův zákon</vt:lpstr>
      <vt:lpstr>Okunův zákon</vt:lpstr>
      <vt:lpstr>Okunův zákon</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Strategická analýza XSAN</dc:title>
  <dc:creator>Škrabal Jaroslav</dc:creator>
  <cp:lastModifiedBy>Drastichová Magdaléna</cp:lastModifiedBy>
  <cp:revision>99</cp:revision>
  <dcterms:modified xsi:type="dcterms:W3CDTF">2024-03-10T21:56:25Z</dcterms:modified>
</cp:coreProperties>
</file>