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86" r:id="rId2"/>
  </p:sldMasterIdLst>
  <p:notesMasterIdLst>
    <p:notesMasterId r:id="rId51"/>
  </p:notesMasterIdLst>
  <p:sldIdLst>
    <p:sldId id="256" r:id="rId3"/>
    <p:sldId id="438" r:id="rId4"/>
    <p:sldId id="257" r:id="rId5"/>
    <p:sldId id="439" r:id="rId6"/>
    <p:sldId id="441" r:id="rId7"/>
    <p:sldId id="440" r:id="rId8"/>
    <p:sldId id="258" r:id="rId9"/>
    <p:sldId id="442" r:id="rId10"/>
    <p:sldId id="437" r:id="rId11"/>
    <p:sldId id="436" r:id="rId12"/>
    <p:sldId id="259" r:id="rId13"/>
    <p:sldId id="260" r:id="rId14"/>
    <p:sldId id="261" r:id="rId15"/>
    <p:sldId id="262" r:id="rId16"/>
    <p:sldId id="263" r:id="rId17"/>
    <p:sldId id="411" r:id="rId18"/>
    <p:sldId id="445" r:id="rId19"/>
    <p:sldId id="410" r:id="rId20"/>
    <p:sldId id="264" r:id="rId21"/>
    <p:sldId id="265" r:id="rId22"/>
    <p:sldId id="266" r:id="rId23"/>
    <p:sldId id="447" r:id="rId24"/>
    <p:sldId id="448" r:id="rId25"/>
    <p:sldId id="449" r:id="rId26"/>
    <p:sldId id="446" r:id="rId27"/>
    <p:sldId id="380" r:id="rId28"/>
    <p:sldId id="407" r:id="rId29"/>
    <p:sldId id="408" r:id="rId30"/>
    <p:sldId id="409" r:id="rId31"/>
    <p:sldId id="412"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25" r:id="rId45"/>
    <p:sldId id="426" r:id="rId46"/>
    <p:sldId id="427" r:id="rId47"/>
    <p:sldId id="443" r:id="rId48"/>
    <p:sldId id="444" r:id="rId49"/>
    <p:sldId id="361" r:id="rId5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22" autoAdjust="0"/>
  </p:normalViewPr>
  <p:slideViewPr>
    <p:cSldViewPr snapToGrid="0">
      <p:cViewPr varScale="1">
        <p:scale>
          <a:sx n="63" d="100"/>
          <a:sy n="63" d="100"/>
        </p:scale>
        <p:origin x="195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err="1">
                <a:solidFill>
                  <a:srgbClr val="000000"/>
                </a:solidFill>
                <a:effectLst/>
                <a:latin typeface="Times New Roman" panose="02020603050405020304" pitchFamily="18" charset="0"/>
              </a:rPr>
              <a:t>Jedním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hospodářským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rozumíme</a:t>
            </a:r>
            <a:r>
              <a:rPr lang="en-GB" sz="1800"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pohyb</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který</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ekonomika</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vykoná</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mezi</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opuštěním</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sedla</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počátek</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vzestupu</a:t>
            </a:r>
            <a:r>
              <a:rPr lang="en-GB" sz="1800" b="1" dirty="0">
                <a:solidFill>
                  <a:srgbClr val="000000"/>
                </a:solidFill>
                <a:effectLst/>
                <a:latin typeface="Times New Roman" panose="02020603050405020304" pitchFamily="18" charset="0"/>
              </a:rPr>
              <a:t>) a </a:t>
            </a:r>
            <a:r>
              <a:rPr lang="en-GB" sz="1800" b="1" dirty="0" err="1">
                <a:solidFill>
                  <a:srgbClr val="000000"/>
                </a:solidFill>
                <a:effectLst/>
                <a:latin typeface="Times New Roman" panose="02020603050405020304" pitchFamily="18" charset="0"/>
              </a:rPr>
              <a:t>návratem</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zpět</a:t>
            </a:r>
            <a:r>
              <a:rPr lang="en-GB" sz="1800" b="1" dirty="0">
                <a:solidFill>
                  <a:srgbClr val="000000"/>
                </a:solidFill>
                <a:effectLst/>
                <a:latin typeface="Times New Roman" panose="02020603050405020304" pitchFamily="18" charset="0"/>
              </a:rPr>
              <a:t> do </a:t>
            </a:r>
            <a:r>
              <a:rPr lang="en-GB" sz="1800" b="1" dirty="0" err="1">
                <a:solidFill>
                  <a:srgbClr val="000000"/>
                </a:solidFill>
                <a:effectLst/>
                <a:latin typeface="Times New Roman" panose="02020603050405020304" pitchFamily="18" charset="0"/>
              </a:rPr>
              <a:t>sedla</a:t>
            </a:r>
            <a:r>
              <a:rPr lang="en-GB" sz="1800" b="1"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Časový</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úsek</a:t>
            </a:r>
            <a:r>
              <a:rPr lang="en-GB" sz="1800" dirty="0">
                <a:solidFill>
                  <a:srgbClr val="000000"/>
                </a:solidFill>
                <a:effectLst/>
                <a:latin typeface="Times New Roman" panose="02020603050405020304" pitchFamily="18" charset="0"/>
              </a:rPr>
              <a:t>, </a:t>
            </a:r>
            <a:endParaRPr lang="en-GB" dirty="0"/>
          </a:p>
          <a:p>
            <a:r>
              <a:rPr lang="en-GB" sz="1800" dirty="0">
                <a:solidFill>
                  <a:srgbClr val="000000"/>
                </a:solidFill>
                <a:effectLst/>
                <a:latin typeface="Times New Roman" panose="02020603050405020304" pitchFamily="18" charset="0"/>
              </a:rPr>
              <a:t>za </a:t>
            </a:r>
            <a:r>
              <a:rPr lang="en-GB" sz="1800" dirty="0" err="1">
                <a:solidFill>
                  <a:srgbClr val="000000"/>
                </a:solidFill>
                <a:effectLst/>
                <a:latin typeface="Times New Roman" panose="02020603050405020304" pitchFamily="18" charset="0"/>
              </a:rPr>
              <a:t>který</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uvedený</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vykonán</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označuje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perioda</a:t>
            </a:r>
            <a:r>
              <a:rPr lang="cs-CZ" sz="1800" dirty="0">
                <a:solidFill>
                  <a:srgbClr val="000000"/>
                </a:solidFill>
                <a:effectLst/>
                <a:latin typeface="Times New Roman" panose="02020603050405020304" pitchFamily="18" charset="0"/>
              </a:rPr>
              <a:t> – mezi 2 body zvratu.</a:t>
            </a:r>
          </a:p>
          <a:p>
            <a:endParaRPr lang="cs-CZ" sz="1800" dirty="0">
              <a:solidFill>
                <a:srgbClr val="000000"/>
              </a:solidFill>
              <a:effectLst/>
              <a:latin typeface="Times New Roman" panose="02020603050405020304" pitchFamily="18" charset="0"/>
            </a:endParaRPr>
          </a:p>
          <a:p>
            <a:r>
              <a:rPr lang="cs-CZ" sz="1800" dirty="0" err="1">
                <a:solidFill>
                  <a:srgbClr val="000000"/>
                </a:solidFill>
                <a:effectLst/>
                <a:latin typeface="Times New Roman" panose="02020603050405020304" pitchFamily="18" charset="0"/>
              </a:rPr>
              <a:t>Amltituda</a:t>
            </a:r>
            <a:r>
              <a:rPr lang="cs-CZ" sz="1800" dirty="0">
                <a:solidFill>
                  <a:srgbClr val="000000"/>
                </a:solidFill>
                <a:effectLst/>
                <a:latin typeface="Times New Roman" panose="02020603050405020304" pitchFamily="18" charset="0"/>
              </a:rPr>
              <a:t> – rozkmit – doba mezi horním a dolním bodem zvratu  </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1686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7143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454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potíží se dostává automobilový průmysl;</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8599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err="1"/>
              <a:t>Článok</a:t>
            </a:r>
            <a:r>
              <a:rPr lang="cs-CZ" dirty="0"/>
              <a:t> </a:t>
            </a:r>
          </a:p>
          <a:p>
            <a:pPr marL="0" lvl="0" indent="0" algn="l" rtl="0">
              <a:spcBef>
                <a:spcPts val="0"/>
              </a:spcBef>
              <a:spcAft>
                <a:spcPts val="0"/>
              </a:spcAft>
              <a:buNone/>
            </a:pPr>
            <a:r>
              <a:rPr lang="cs-CZ" dirty="0"/>
              <a:t>https://plus.rozhlas.cz/90-let-od-velke-hospodarske-krize-roku-1929-dokazal-se-svet-poucit-8099410</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49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811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869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Kompozitní indexy, konjunkturní prognózovaní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8471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Hospodářský cyklus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autoregulační prvek tržního mechanismu.</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584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387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9270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Mezi</a:t>
            </a:r>
            <a:r>
              <a:rPr lang="en-GB" dirty="0"/>
              <a:t> </a:t>
            </a:r>
            <a:r>
              <a:rPr lang="en-GB" dirty="0" err="1"/>
              <a:t>exogenními</a:t>
            </a:r>
            <a:r>
              <a:rPr lang="en-GB" dirty="0"/>
              <a:t> </a:t>
            </a:r>
            <a:r>
              <a:rPr lang="en-GB" dirty="0" err="1"/>
              <a:t>příčinami</a:t>
            </a:r>
            <a:r>
              <a:rPr lang="en-GB" dirty="0"/>
              <a:t> </a:t>
            </a:r>
            <a:r>
              <a:rPr lang="en-GB" dirty="0" err="1"/>
              <a:t>bývají</a:t>
            </a:r>
            <a:r>
              <a:rPr lang="en-GB" dirty="0"/>
              <a:t> </a:t>
            </a:r>
            <a:r>
              <a:rPr lang="en-GB" dirty="0" err="1"/>
              <a:t>zdůrazňovány</a:t>
            </a:r>
            <a:r>
              <a:rPr lang="en-GB" dirty="0"/>
              <a:t> a </a:t>
            </a:r>
            <a:r>
              <a:rPr lang="en-GB" dirty="0" err="1"/>
              <a:t>vyskytují</a:t>
            </a:r>
            <a:r>
              <a:rPr lang="en-GB" dirty="0"/>
              <a:t> se </a:t>
            </a:r>
            <a:r>
              <a:rPr lang="en-GB" dirty="0" err="1"/>
              <a:t>nejčastěji</a:t>
            </a:r>
            <a:r>
              <a:rPr lang="en-GB" dirty="0"/>
              <a:t> </a:t>
            </a:r>
            <a:r>
              <a:rPr lang="en-GB" dirty="0" err="1"/>
              <a:t>následující</a:t>
            </a:r>
            <a:r>
              <a:rPr lang="en-GB" dirty="0"/>
              <a:t>: </a:t>
            </a:r>
          </a:p>
          <a:p>
            <a:pPr marL="0" lvl="0" indent="0" algn="l" rtl="0">
              <a:spcBef>
                <a:spcPts val="0"/>
              </a:spcBef>
              <a:spcAft>
                <a:spcPts val="0"/>
              </a:spcAft>
              <a:buNone/>
            </a:pPr>
            <a:r>
              <a:rPr lang="en-GB" dirty="0"/>
              <a:t>• </a:t>
            </a:r>
            <a:r>
              <a:rPr lang="en-GB" dirty="0" err="1"/>
              <a:t>výkyvy</a:t>
            </a:r>
            <a:r>
              <a:rPr lang="en-GB" dirty="0"/>
              <a:t> v </a:t>
            </a:r>
            <a:r>
              <a:rPr lang="en-GB" dirty="0" err="1"/>
              <a:t>možnostech</a:t>
            </a:r>
            <a:r>
              <a:rPr lang="en-GB" dirty="0"/>
              <a:t> </a:t>
            </a:r>
            <a:r>
              <a:rPr lang="en-GB" dirty="0" err="1"/>
              <a:t>využívání</a:t>
            </a:r>
            <a:r>
              <a:rPr lang="en-GB" dirty="0"/>
              <a:t> </a:t>
            </a:r>
            <a:r>
              <a:rPr lang="en-GB" dirty="0" err="1"/>
              <a:t>inovací</a:t>
            </a:r>
            <a:r>
              <a:rPr lang="en-GB" dirty="0"/>
              <a:t>, </a:t>
            </a:r>
            <a:r>
              <a:rPr lang="en-GB" dirty="0" err="1"/>
              <a:t>které</a:t>
            </a:r>
            <a:r>
              <a:rPr lang="en-GB" dirty="0"/>
              <a:t> </a:t>
            </a:r>
            <a:r>
              <a:rPr lang="en-GB" dirty="0" err="1"/>
              <a:t>jsou</a:t>
            </a:r>
            <a:r>
              <a:rPr lang="en-GB" dirty="0"/>
              <a:t> do </a:t>
            </a:r>
            <a:r>
              <a:rPr lang="en-GB" dirty="0" err="1"/>
              <a:t>značné</a:t>
            </a:r>
            <a:r>
              <a:rPr lang="en-GB" dirty="0"/>
              <a:t> </a:t>
            </a:r>
            <a:r>
              <a:rPr lang="en-GB" dirty="0" err="1"/>
              <a:t>míry</a:t>
            </a:r>
            <a:r>
              <a:rPr lang="en-GB" dirty="0"/>
              <a:t> </a:t>
            </a:r>
            <a:r>
              <a:rPr lang="en-GB" dirty="0" err="1"/>
              <a:t>způsobeny</a:t>
            </a:r>
            <a:r>
              <a:rPr lang="en-GB" dirty="0"/>
              <a:t> </a:t>
            </a:r>
            <a:r>
              <a:rPr lang="en-GB" dirty="0" err="1"/>
              <a:t>nerovnoměrností</a:t>
            </a:r>
            <a:r>
              <a:rPr lang="en-GB" dirty="0"/>
              <a:t>, s </a:t>
            </a:r>
            <a:r>
              <a:rPr lang="en-GB" dirty="0" err="1"/>
              <a:t>níž</a:t>
            </a:r>
            <a:r>
              <a:rPr lang="en-GB" dirty="0"/>
              <a:t> </a:t>
            </a:r>
            <a:r>
              <a:rPr lang="en-GB" dirty="0" err="1"/>
              <a:t>jsou</a:t>
            </a:r>
            <a:r>
              <a:rPr lang="en-GB" dirty="0"/>
              <a:t> </a:t>
            </a:r>
            <a:r>
              <a:rPr lang="en-GB" dirty="0" err="1"/>
              <a:t>vynálezy</a:t>
            </a:r>
            <a:r>
              <a:rPr lang="en-GB" dirty="0"/>
              <a:t> </a:t>
            </a:r>
            <a:r>
              <a:rPr lang="en-GB" dirty="0" err="1"/>
              <a:t>nabízeny</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a:t>
            </a:r>
            <a:r>
              <a:rPr lang="en-GB" dirty="0" err="1"/>
              <a:t>politické</a:t>
            </a:r>
            <a:r>
              <a:rPr lang="en-GB" dirty="0"/>
              <a:t> </a:t>
            </a:r>
            <a:r>
              <a:rPr lang="en-GB" dirty="0" err="1"/>
              <a:t>příčiny</a:t>
            </a:r>
            <a:r>
              <a:rPr lang="en-GB" dirty="0"/>
              <a:t>. </a:t>
            </a:r>
            <a:r>
              <a:rPr lang="en-GB" dirty="0" err="1"/>
              <a:t>Např</a:t>
            </a:r>
            <a:r>
              <a:rPr lang="en-GB" dirty="0"/>
              <a:t>. </a:t>
            </a:r>
            <a:r>
              <a:rPr lang="en-GB" dirty="0" err="1"/>
              <a:t>spojování</a:t>
            </a:r>
            <a:r>
              <a:rPr lang="en-GB" dirty="0"/>
              <a:t> </a:t>
            </a:r>
            <a:r>
              <a:rPr lang="en-GB" dirty="0" err="1"/>
              <a:t>hospodářských</a:t>
            </a:r>
            <a:r>
              <a:rPr lang="en-GB" dirty="0"/>
              <a:t> </a:t>
            </a:r>
            <a:r>
              <a:rPr lang="en-GB" dirty="0" err="1"/>
              <a:t>cyklů</a:t>
            </a:r>
            <a:r>
              <a:rPr lang="en-GB" dirty="0"/>
              <a:t> s </a:t>
            </a:r>
            <a:r>
              <a:rPr lang="en-GB" dirty="0" err="1"/>
              <a:t>volebními</a:t>
            </a:r>
            <a:r>
              <a:rPr lang="en-GB" dirty="0"/>
              <a:t> </a:t>
            </a:r>
            <a:r>
              <a:rPr lang="en-GB" dirty="0" err="1"/>
              <a:t>cykly</a:t>
            </a:r>
            <a:r>
              <a:rPr lang="en-GB" dirty="0"/>
              <a:t>, </a:t>
            </a:r>
            <a:r>
              <a:rPr lang="en-GB" dirty="0" err="1"/>
              <a:t>politické</a:t>
            </a:r>
            <a:r>
              <a:rPr lang="en-GB" dirty="0"/>
              <a:t> </a:t>
            </a:r>
            <a:r>
              <a:rPr lang="en-GB" dirty="0" err="1"/>
              <a:t>krize</a:t>
            </a:r>
            <a:r>
              <a:rPr lang="en-GB" dirty="0"/>
              <a:t> a </a:t>
            </a:r>
            <a:r>
              <a:rPr lang="en-GB" dirty="0" err="1"/>
              <a:t>jejich</a:t>
            </a:r>
            <a:r>
              <a:rPr lang="en-GB" dirty="0"/>
              <a:t> </a:t>
            </a:r>
            <a:r>
              <a:rPr lang="en-GB" dirty="0" err="1"/>
              <a:t>vliv</a:t>
            </a:r>
            <a:r>
              <a:rPr lang="en-GB" dirty="0"/>
              <a:t> </a:t>
            </a:r>
            <a:r>
              <a:rPr lang="en-GB" dirty="0" err="1"/>
              <a:t>na</a:t>
            </a:r>
            <a:r>
              <a:rPr lang="en-GB" dirty="0"/>
              <a:t> </a:t>
            </a:r>
            <a:r>
              <a:rPr lang="en-GB" dirty="0" err="1"/>
              <a:t>hospodářství</a:t>
            </a:r>
            <a:r>
              <a:rPr lang="en-GB" dirty="0"/>
              <a:t>, </a:t>
            </a:r>
            <a:r>
              <a:rPr lang="en-GB" dirty="0" err="1"/>
              <a:t>války</a:t>
            </a:r>
            <a:r>
              <a:rPr lang="en-GB" dirty="0"/>
              <a:t>, </a:t>
            </a:r>
            <a:r>
              <a:rPr lang="en-GB" dirty="0" err="1"/>
              <a:t>aj</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k </a:t>
            </a:r>
            <a:r>
              <a:rPr lang="en-GB" dirty="0" err="1"/>
              <a:t>této</a:t>
            </a:r>
            <a:r>
              <a:rPr lang="en-GB" dirty="0"/>
              <a:t> </a:t>
            </a:r>
            <a:r>
              <a:rPr lang="en-GB" dirty="0" err="1"/>
              <a:t>skupině</a:t>
            </a:r>
            <a:r>
              <a:rPr lang="en-GB" dirty="0"/>
              <a:t> </a:t>
            </a:r>
            <a:r>
              <a:rPr lang="en-GB" dirty="0" err="1"/>
              <a:t>příčin</a:t>
            </a:r>
            <a:r>
              <a:rPr lang="en-GB" dirty="0"/>
              <a:t> se </a:t>
            </a:r>
            <a:r>
              <a:rPr lang="en-GB" dirty="0" err="1"/>
              <a:t>zařazují</a:t>
            </a:r>
            <a:r>
              <a:rPr lang="en-GB" dirty="0"/>
              <a:t> </a:t>
            </a:r>
            <a:r>
              <a:rPr lang="en-GB" dirty="0" err="1"/>
              <a:t>i</a:t>
            </a:r>
            <a:r>
              <a:rPr lang="en-GB" dirty="0"/>
              <a:t> </a:t>
            </a:r>
            <a:r>
              <a:rPr lang="en-GB" dirty="0" err="1"/>
              <a:t>nedostatečná</a:t>
            </a:r>
            <a:r>
              <a:rPr lang="en-GB" dirty="0"/>
              <a:t> </a:t>
            </a:r>
            <a:r>
              <a:rPr lang="en-GB" dirty="0" err="1"/>
              <a:t>informovanost</a:t>
            </a:r>
            <a:r>
              <a:rPr lang="en-GB" dirty="0"/>
              <a:t> </a:t>
            </a:r>
            <a:r>
              <a:rPr lang="en-GB" dirty="0" err="1"/>
              <a:t>tržních</a:t>
            </a:r>
            <a:r>
              <a:rPr lang="en-GB" dirty="0"/>
              <a:t> </a:t>
            </a:r>
            <a:r>
              <a:rPr lang="en-GB" dirty="0" err="1"/>
              <a:t>subjektů</a:t>
            </a:r>
            <a:r>
              <a:rPr lang="en-GB" dirty="0"/>
              <a:t> a </a:t>
            </a:r>
            <a:r>
              <a:rPr lang="en-GB" dirty="0" err="1"/>
              <a:t>především</a:t>
            </a:r>
            <a:r>
              <a:rPr lang="en-GB" dirty="0"/>
              <a:t> </a:t>
            </a:r>
            <a:r>
              <a:rPr lang="en-GB" dirty="0" err="1"/>
              <a:t>hospodářská</a:t>
            </a:r>
            <a:r>
              <a:rPr lang="en-GB" dirty="0"/>
              <a:t> </a:t>
            </a:r>
            <a:r>
              <a:rPr lang="en-GB" dirty="0" err="1"/>
              <a:t>politika</a:t>
            </a:r>
            <a:r>
              <a:rPr lang="en-GB" dirty="0"/>
              <a:t> </a:t>
            </a:r>
            <a:r>
              <a:rPr lang="en-GB" dirty="0" err="1"/>
              <a:t>vlády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497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618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Mezi</a:t>
            </a:r>
            <a:r>
              <a:rPr lang="en-GB" dirty="0"/>
              <a:t> </a:t>
            </a:r>
            <a:r>
              <a:rPr lang="en-GB" dirty="0" err="1"/>
              <a:t>exogenními</a:t>
            </a:r>
            <a:r>
              <a:rPr lang="en-GB" dirty="0"/>
              <a:t> </a:t>
            </a:r>
            <a:r>
              <a:rPr lang="en-GB" dirty="0" err="1"/>
              <a:t>příčinami</a:t>
            </a:r>
            <a:r>
              <a:rPr lang="en-GB" dirty="0"/>
              <a:t> </a:t>
            </a:r>
            <a:r>
              <a:rPr lang="en-GB" dirty="0" err="1"/>
              <a:t>bývají</a:t>
            </a:r>
            <a:r>
              <a:rPr lang="en-GB" dirty="0"/>
              <a:t> </a:t>
            </a:r>
            <a:r>
              <a:rPr lang="en-GB" dirty="0" err="1"/>
              <a:t>zdůrazňovány</a:t>
            </a:r>
            <a:r>
              <a:rPr lang="en-GB" dirty="0"/>
              <a:t> a </a:t>
            </a:r>
            <a:r>
              <a:rPr lang="en-GB" dirty="0" err="1"/>
              <a:t>vyskytují</a:t>
            </a:r>
            <a:r>
              <a:rPr lang="en-GB" dirty="0"/>
              <a:t> se </a:t>
            </a:r>
            <a:r>
              <a:rPr lang="en-GB" dirty="0" err="1"/>
              <a:t>nejčastěji</a:t>
            </a:r>
            <a:r>
              <a:rPr lang="en-GB" dirty="0"/>
              <a:t> </a:t>
            </a:r>
            <a:r>
              <a:rPr lang="en-GB" dirty="0" err="1"/>
              <a:t>následující</a:t>
            </a:r>
            <a:r>
              <a:rPr lang="en-GB" dirty="0"/>
              <a:t>: </a:t>
            </a:r>
          </a:p>
          <a:p>
            <a:pPr marL="0" lvl="0" indent="0" algn="l" rtl="0">
              <a:spcBef>
                <a:spcPts val="0"/>
              </a:spcBef>
              <a:spcAft>
                <a:spcPts val="0"/>
              </a:spcAft>
              <a:buNone/>
            </a:pPr>
            <a:r>
              <a:rPr lang="en-GB" dirty="0"/>
              <a:t>• </a:t>
            </a:r>
            <a:r>
              <a:rPr lang="en-GB" dirty="0" err="1"/>
              <a:t>výkyvy</a:t>
            </a:r>
            <a:r>
              <a:rPr lang="en-GB" dirty="0"/>
              <a:t> v </a:t>
            </a:r>
            <a:r>
              <a:rPr lang="en-GB" dirty="0" err="1"/>
              <a:t>možnostech</a:t>
            </a:r>
            <a:r>
              <a:rPr lang="en-GB" dirty="0"/>
              <a:t> </a:t>
            </a:r>
            <a:r>
              <a:rPr lang="en-GB" dirty="0" err="1"/>
              <a:t>využívání</a:t>
            </a:r>
            <a:r>
              <a:rPr lang="en-GB" dirty="0"/>
              <a:t> </a:t>
            </a:r>
            <a:r>
              <a:rPr lang="en-GB" dirty="0" err="1"/>
              <a:t>inovací</a:t>
            </a:r>
            <a:r>
              <a:rPr lang="en-GB" dirty="0"/>
              <a:t>, </a:t>
            </a:r>
            <a:r>
              <a:rPr lang="en-GB" dirty="0" err="1"/>
              <a:t>které</a:t>
            </a:r>
            <a:r>
              <a:rPr lang="en-GB" dirty="0"/>
              <a:t> </a:t>
            </a:r>
            <a:r>
              <a:rPr lang="en-GB" dirty="0" err="1"/>
              <a:t>jsou</a:t>
            </a:r>
            <a:r>
              <a:rPr lang="en-GB" dirty="0"/>
              <a:t> do </a:t>
            </a:r>
            <a:r>
              <a:rPr lang="en-GB" dirty="0" err="1"/>
              <a:t>značné</a:t>
            </a:r>
            <a:r>
              <a:rPr lang="en-GB" dirty="0"/>
              <a:t> </a:t>
            </a:r>
            <a:r>
              <a:rPr lang="en-GB" dirty="0" err="1"/>
              <a:t>míry</a:t>
            </a:r>
            <a:r>
              <a:rPr lang="en-GB" dirty="0"/>
              <a:t> </a:t>
            </a:r>
            <a:r>
              <a:rPr lang="en-GB" dirty="0" err="1"/>
              <a:t>způsobeny</a:t>
            </a:r>
            <a:r>
              <a:rPr lang="en-GB" dirty="0"/>
              <a:t> </a:t>
            </a:r>
            <a:r>
              <a:rPr lang="en-GB" dirty="0" err="1"/>
              <a:t>nerovnoměrností</a:t>
            </a:r>
            <a:r>
              <a:rPr lang="en-GB" dirty="0"/>
              <a:t>, s </a:t>
            </a:r>
            <a:r>
              <a:rPr lang="en-GB" dirty="0" err="1"/>
              <a:t>níž</a:t>
            </a:r>
            <a:r>
              <a:rPr lang="en-GB" dirty="0"/>
              <a:t> </a:t>
            </a:r>
            <a:r>
              <a:rPr lang="en-GB" dirty="0" err="1"/>
              <a:t>jsou</a:t>
            </a:r>
            <a:r>
              <a:rPr lang="en-GB" dirty="0"/>
              <a:t> </a:t>
            </a:r>
            <a:r>
              <a:rPr lang="en-GB" dirty="0" err="1"/>
              <a:t>vynálezy</a:t>
            </a:r>
            <a:r>
              <a:rPr lang="en-GB" dirty="0"/>
              <a:t> </a:t>
            </a:r>
            <a:r>
              <a:rPr lang="en-GB" dirty="0" err="1"/>
              <a:t>nabízeny</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a:t>
            </a:r>
            <a:r>
              <a:rPr lang="en-GB" dirty="0" err="1"/>
              <a:t>politické</a:t>
            </a:r>
            <a:r>
              <a:rPr lang="en-GB" dirty="0"/>
              <a:t> </a:t>
            </a:r>
            <a:r>
              <a:rPr lang="en-GB" dirty="0" err="1"/>
              <a:t>příčiny</a:t>
            </a:r>
            <a:r>
              <a:rPr lang="en-GB" dirty="0"/>
              <a:t>. </a:t>
            </a:r>
            <a:r>
              <a:rPr lang="en-GB" dirty="0" err="1"/>
              <a:t>Např</a:t>
            </a:r>
            <a:r>
              <a:rPr lang="en-GB" dirty="0"/>
              <a:t>. </a:t>
            </a:r>
            <a:r>
              <a:rPr lang="en-GB" dirty="0" err="1"/>
              <a:t>spojování</a:t>
            </a:r>
            <a:r>
              <a:rPr lang="en-GB" dirty="0"/>
              <a:t> </a:t>
            </a:r>
            <a:r>
              <a:rPr lang="en-GB" dirty="0" err="1"/>
              <a:t>hospodářských</a:t>
            </a:r>
            <a:r>
              <a:rPr lang="en-GB" dirty="0"/>
              <a:t> </a:t>
            </a:r>
            <a:r>
              <a:rPr lang="en-GB" dirty="0" err="1"/>
              <a:t>cyklů</a:t>
            </a:r>
            <a:r>
              <a:rPr lang="en-GB" dirty="0"/>
              <a:t> s </a:t>
            </a:r>
            <a:r>
              <a:rPr lang="en-GB" dirty="0" err="1"/>
              <a:t>volebními</a:t>
            </a:r>
            <a:r>
              <a:rPr lang="en-GB" dirty="0"/>
              <a:t> </a:t>
            </a:r>
            <a:r>
              <a:rPr lang="en-GB" dirty="0" err="1"/>
              <a:t>cykly</a:t>
            </a:r>
            <a:r>
              <a:rPr lang="en-GB" dirty="0"/>
              <a:t>, </a:t>
            </a:r>
            <a:r>
              <a:rPr lang="en-GB" dirty="0" err="1"/>
              <a:t>politické</a:t>
            </a:r>
            <a:r>
              <a:rPr lang="en-GB" dirty="0"/>
              <a:t> </a:t>
            </a:r>
            <a:r>
              <a:rPr lang="en-GB" dirty="0" err="1"/>
              <a:t>krize</a:t>
            </a:r>
            <a:r>
              <a:rPr lang="en-GB" dirty="0"/>
              <a:t> a </a:t>
            </a:r>
            <a:r>
              <a:rPr lang="en-GB" dirty="0" err="1"/>
              <a:t>jejich</a:t>
            </a:r>
            <a:r>
              <a:rPr lang="en-GB" dirty="0"/>
              <a:t> </a:t>
            </a:r>
            <a:r>
              <a:rPr lang="en-GB" dirty="0" err="1"/>
              <a:t>vliv</a:t>
            </a:r>
            <a:r>
              <a:rPr lang="en-GB" dirty="0"/>
              <a:t> </a:t>
            </a:r>
            <a:r>
              <a:rPr lang="en-GB" dirty="0" err="1"/>
              <a:t>na</a:t>
            </a:r>
            <a:r>
              <a:rPr lang="en-GB" dirty="0"/>
              <a:t> </a:t>
            </a:r>
            <a:r>
              <a:rPr lang="en-GB" dirty="0" err="1"/>
              <a:t>hospodářství</a:t>
            </a:r>
            <a:r>
              <a:rPr lang="en-GB" dirty="0"/>
              <a:t>, </a:t>
            </a:r>
            <a:r>
              <a:rPr lang="en-GB" dirty="0" err="1"/>
              <a:t>války</a:t>
            </a:r>
            <a:r>
              <a:rPr lang="en-GB" dirty="0"/>
              <a:t>, </a:t>
            </a:r>
            <a:r>
              <a:rPr lang="en-GB" dirty="0" err="1"/>
              <a:t>aj</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k </a:t>
            </a:r>
            <a:r>
              <a:rPr lang="en-GB" dirty="0" err="1"/>
              <a:t>této</a:t>
            </a:r>
            <a:r>
              <a:rPr lang="en-GB" dirty="0"/>
              <a:t> </a:t>
            </a:r>
            <a:r>
              <a:rPr lang="en-GB" dirty="0" err="1"/>
              <a:t>skupině</a:t>
            </a:r>
            <a:r>
              <a:rPr lang="en-GB" dirty="0"/>
              <a:t> </a:t>
            </a:r>
            <a:r>
              <a:rPr lang="en-GB" dirty="0" err="1"/>
              <a:t>příčin</a:t>
            </a:r>
            <a:r>
              <a:rPr lang="en-GB" dirty="0"/>
              <a:t> se </a:t>
            </a:r>
            <a:r>
              <a:rPr lang="en-GB" dirty="0" err="1"/>
              <a:t>zařazují</a:t>
            </a:r>
            <a:r>
              <a:rPr lang="en-GB" dirty="0"/>
              <a:t> </a:t>
            </a:r>
            <a:r>
              <a:rPr lang="en-GB" dirty="0" err="1"/>
              <a:t>i</a:t>
            </a:r>
            <a:r>
              <a:rPr lang="en-GB" dirty="0"/>
              <a:t> </a:t>
            </a:r>
            <a:r>
              <a:rPr lang="en-GB" dirty="0" err="1"/>
              <a:t>nedostatečná</a:t>
            </a:r>
            <a:r>
              <a:rPr lang="en-GB" dirty="0"/>
              <a:t> </a:t>
            </a:r>
            <a:r>
              <a:rPr lang="en-GB" dirty="0" err="1"/>
              <a:t>informovanost</a:t>
            </a:r>
            <a:r>
              <a:rPr lang="en-GB" dirty="0"/>
              <a:t> </a:t>
            </a:r>
            <a:r>
              <a:rPr lang="en-GB" dirty="0" err="1"/>
              <a:t>tržních</a:t>
            </a:r>
            <a:r>
              <a:rPr lang="en-GB" dirty="0"/>
              <a:t> </a:t>
            </a:r>
            <a:r>
              <a:rPr lang="en-GB" dirty="0" err="1"/>
              <a:t>subjektů</a:t>
            </a:r>
            <a:r>
              <a:rPr lang="en-GB" dirty="0"/>
              <a:t> a </a:t>
            </a:r>
            <a:r>
              <a:rPr lang="en-GB" dirty="0" err="1"/>
              <a:t>především</a:t>
            </a:r>
            <a:r>
              <a:rPr lang="en-GB" dirty="0"/>
              <a:t> </a:t>
            </a:r>
            <a:r>
              <a:rPr lang="en-GB" dirty="0" err="1"/>
              <a:t>hospodářská</a:t>
            </a:r>
            <a:r>
              <a:rPr lang="en-GB" dirty="0"/>
              <a:t> </a:t>
            </a:r>
            <a:r>
              <a:rPr lang="en-GB" dirty="0" err="1"/>
              <a:t>politika</a:t>
            </a:r>
            <a:r>
              <a:rPr lang="en-GB" dirty="0"/>
              <a:t> </a:t>
            </a:r>
            <a:r>
              <a:rPr lang="en-GB" dirty="0" err="1"/>
              <a:t>vlády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7348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r>
              <a:rPr lang="cs-CZ" sz="1800" dirty="0">
                <a:effectLst/>
                <a:latin typeface="Calibri" panose="020F0502020204030204" pitchFamily="34" charset="0"/>
              </a:rPr>
              <a:t>na úrovni celé ekonomiky. Předpokládejme, že v ekonomice je k produkci v: I KI </a:t>
            </a:r>
          </a:p>
          <a:p>
            <a:pPr marL="0" marR="0">
              <a:spcBef>
                <a:spcPts val="0"/>
              </a:spcBef>
              <a:spcAft>
                <a:spcPts val="0"/>
              </a:spcAft>
            </a:pPr>
            <a:r>
              <a:rPr lang="cs-CZ" sz="1800" dirty="0">
                <a:effectLst/>
                <a:latin typeface="Calibri" panose="020F0502020204030204" pitchFamily="34" charset="0"/>
              </a:rPr>
              <a:t>Jestliže se kapitálový koeficient nemění a výrobní kapacity jsou plně využity, je ke </a:t>
            </a:r>
          </a:p>
          <a:p>
            <a:pPr marL="0" marR="0">
              <a:spcBef>
                <a:spcPts val="0"/>
              </a:spcBef>
              <a:spcAft>
                <a:spcPts val="0"/>
              </a:spcAft>
            </a:pPr>
            <a:r>
              <a:rPr lang="cs-CZ" sz="1800" dirty="0">
                <a:effectLst/>
                <a:latin typeface="Calibri" panose="020F0502020204030204" pitchFamily="34" charset="0"/>
              </a:rPr>
              <a:t>produkce nutné zvětšit Objem kapitálu již zapojeného do výroby. Při </a:t>
            </a:r>
          </a:p>
          <a:p>
            <a:pPr marL="0" marR="0">
              <a:spcBef>
                <a:spcPts val="0"/>
              </a:spcBef>
              <a:spcAft>
                <a:spcPts val="0"/>
              </a:spcAft>
            </a:pPr>
            <a:r>
              <a:rPr lang="cs-CZ" sz="1800" dirty="0">
                <a:effectLst/>
                <a:latin typeface="Calibri" panose="020F0502020204030204" pitchFamily="34" charset="0"/>
              </a:rPr>
              <a:t>koeficientu 2 to znamená, že ke zvýšení produkce ekonomiky </a:t>
            </a:r>
            <a:r>
              <a:rPr lang="cs-CZ" sz="1800" dirty="0" err="1">
                <a:effectLst/>
                <a:latin typeface="Calibri" panose="020F0502020204030204" pitchFamily="34" charset="0"/>
              </a:rPr>
              <a:t>cnlanplřlad</a:t>
            </a:r>
            <a:r>
              <a:rPr lang="cs-CZ" sz="1800" dirty="0">
                <a:effectLst/>
                <a:latin typeface="Calibri" panose="020F0502020204030204" pitchFamily="34" charset="0"/>
              </a:rPr>
              <a:t> 0 100 mil. Kč </a:t>
            </a:r>
          </a:p>
          <a:p>
            <a:pPr marL="0" marR="0">
              <a:spcBef>
                <a:spcPts val="0"/>
              </a:spcBef>
              <a:spcAft>
                <a:spcPts val="0"/>
              </a:spcAft>
            </a:pPr>
            <a:r>
              <a:rPr lang="cs-CZ" sz="1800" dirty="0">
                <a:effectLst/>
                <a:latin typeface="Calibri" panose="020F0502020204030204" pitchFamily="34" charset="0"/>
              </a:rPr>
              <a:t>Investice (a v daném kontextu máme na mysli investice čisté) znamenají přírůstek </a:t>
            </a:r>
          </a:p>
          <a:p>
            <a:pPr marL="0" marR="0">
              <a:spcBef>
                <a:spcPts val="0"/>
              </a:spcBef>
              <a:spcAft>
                <a:spcPts val="0"/>
              </a:spcAft>
            </a:pPr>
            <a:r>
              <a:rPr lang="cs-CZ" sz="1800" dirty="0">
                <a:effectLst/>
                <a:latin typeface="Calibri" panose="020F0502020204030204" pitchFamily="34" charset="0"/>
              </a:rPr>
              <a:t>kapitálu (I = AK) a závisí: </a:t>
            </a:r>
          </a:p>
          <a:p>
            <a:pPr marL="0" marR="0">
              <a:spcBef>
                <a:spcPts val="0"/>
              </a:spcBef>
              <a:spcAft>
                <a:spcPts val="0"/>
              </a:spcAft>
            </a:pPr>
            <a:r>
              <a:rPr lang="cs-CZ" sz="1800" dirty="0">
                <a:effectLst/>
                <a:latin typeface="Calibri" panose="020F0502020204030204" pitchFamily="34" charset="0"/>
              </a:rPr>
              <a:t>• na výši kapitálového koeficientu, </a:t>
            </a:r>
          </a:p>
          <a:p>
            <a:pPr marL="0" marR="0">
              <a:spcBef>
                <a:spcPts val="0"/>
              </a:spcBef>
              <a:spcAft>
                <a:spcPts val="0"/>
              </a:spcAft>
            </a:pPr>
            <a:r>
              <a:rPr lang="cs-CZ" sz="1800" dirty="0">
                <a:effectLst/>
                <a:latin typeface="Calibri" panose="020F0502020204030204" pitchFamily="34" charset="0"/>
              </a:rPr>
              <a:t>• na míře růstu produkce: </a:t>
            </a:r>
          </a:p>
          <a:p>
            <a:pPr marL="0" marR="0">
              <a:spcBef>
                <a:spcPts val="0"/>
              </a:spcBef>
              <a:spcAft>
                <a:spcPts val="0"/>
              </a:spcAft>
            </a:pPr>
            <a:r>
              <a:rPr lang="cs-CZ" sz="1800" dirty="0">
                <a:effectLst/>
                <a:latin typeface="Calibri" panose="020F0502020204030204" pitchFamily="34" charset="0"/>
              </a:rPr>
              <a:t>x AQ </a:t>
            </a:r>
          </a:p>
          <a:p>
            <a:pPr marL="0" marR="0">
              <a:spcBef>
                <a:spcPts val="0"/>
              </a:spcBef>
              <a:spcAft>
                <a:spcPts val="0"/>
              </a:spcAft>
            </a:pPr>
            <a:r>
              <a:rPr lang="cs-CZ" sz="1800" dirty="0">
                <a:effectLst/>
                <a:latin typeface="Calibri" panose="020F0502020204030204" pitchFamily="34" charset="0"/>
              </a:rPr>
              <a:t>kde </a:t>
            </a:r>
            <a:r>
              <a:rPr lang="cs-CZ" sz="1800" dirty="0" err="1">
                <a:effectLst/>
                <a:latin typeface="Calibri" panose="020F0502020204030204" pitchFamily="34" charset="0"/>
              </a:rPr>
              <a:t>Ije</a:t>
            </a:r>
            <a:r>
              <a:rPr lang="cs-CZ" sz="1800" dirty="0">
                <a:effectLst/>
                <a:latin typeface="Calibri" panose="020F0502020204030204" pitchFamily="34" charset="0"/>
              </a:rPr>
              <a:t> investice; </a:t>
            </a:r>
          </a:p>
          <a:p>
            <a:pPr marL="0" marR="0">
              <a:spcBef>
                <a:spcPts val="0"/>
              </a:spcBef>
              <a:spcAft>
                <a:spcPts val="0"/>
              </a:spcAft>
            </a:pPr>
            <a:r>
              <a:rPr lang="cs-CZ" sz="1800" dirty="0" err="1">
                <a:effectLst/>
                <a:latin typeface="Calibri" panose="020F0502020204030204" pitchFamily="34" charset="0"/>
              </a:rPr>
              <a:t>Kje</a:t>
            </a:r>
            <a:r>
              <a:rPr lang="cs-CZ" sz="1800" dirty="0">
                <a:effectLst/>
                <a:latin typeface="Calibri" panose="020F0502020204030204" pitchFamily="34" charset="0"/>
              </a:rPr>
              <a:t> kapitál; </a:t>
            </a:r>
          </a:p>
          <a:p>
            <a:pPr marL="0" marR="0">
              <a:spcBef>
                <a:spcPts val="0"/>
              </a:spcBef>
              <a:spcAft>
                <a:spcPts val="0"/>
              </a:spcAft>
            </a:pPr>
            <a:r>
              <a:rPr lang="cs-CZ" sz="1800" dirty="0">
                <a:effectLst/>
                <a:latin typeface="Calibri" panose="020F0502020204030204" pitchFamily="34" charset="0"/>
              </a:rPr>
              <a:t>je kapitálový koeficient; </a:t>
            </a:r>
          </a:p>
          <a:p>
            <a:pPr marL="0" marR="0">
              <a:spcBef>
                <a:spcPts val="0"/>
              </a:spcBef>
              <a:spcAft>
                <a:spcPts val="0"/>
              </a:spcAft>
            </a:pPr>
            <a:r>
              <a:rPr lang="cs-CZ" sz="1800" dirty="0">
                <a:effectLst/>
                <a:latin typeface="Calibri" panose="020F0502020204030204" pitchFamily="34" charset="0"/>
              </a:rPr>
              <a:t>Q je rozsah produkce. </a:t>
            </a:r>
          </a:p>
          <a:p>
            <a:pPr marL="0" marR="0">
              <a:spcBef>
                <a:spcPts val="0"/>
              </a:spcBef>
              <a:spcAft>
                <a:spcPts val="0"/>
              </a:spcAft>
            </a:pPr>
            <a:r>
              <a:rPr lang="cs-CZ" sz="1800" dirty="0">
                <a:effectLst/>
                <a:latin typeface="Calibri" panose="020F0502020204030204" pitchFamily="34" charset="0"/>
              </a:rPr>
              <a:t>(13.3) </a:t>
            </a:r>
          </a:p>
          <a:p>
            <a:pPr marL="0" marR="0">
              <a:spcBef>
                <a:spcPts val="0"/>
              </a:spcBef>
              <a:spcAft>
                <a:spcPts val="0"/>
              </a:spcAft>
            </a:pPr>
            <a:r>
              <a:rPr lang="cs-CZ" sz="1800" dirty="0">
                <a:effectLst/>
                <a:latin typeface="Calibri" panose="020F0502020204030204" pitchFamily="34" charset="0"/>
              </a:rPr>
              <a:t>konstantním kapitálovém koeficientu 2 bude vztah mezi investicemi a produkcí </a:t>
            </a:r>
          </a:p>
          <a:p>
            <a:pPr marL="0" marR="0">
              <a:spcBef>
                <a:spcPts val="0"/>
              </a:spcBef>
              <a:spcAft>
                <a:spcPts val="0"/>
              </a:spcAft>
            </a:pPr>
            <a:r>
              <a:rPr lang="cs-CZ" sz="1800" dirty="0">
                <a:effectLst/>
                <a:latin typeface="Calibri" panose="020F0502020204030204" pitchFamily="34" charset="0"/>
              </a:rPr>
              <a:t>x AQ </a:t>
            </a:r>
          </a:p>
          <a:p>
            <a:pPr marL="0" marR="0">
              <a:spcBef>
                <a:spcPts val="0"/>
              </a:spcBef>
              <a:spcAft>
                <a:spcPts val="0"/>
              </a:spcAft>
            </a:pPr>
            <a:r>
              <a:rPr lang="cs-CZ" sz="1800" dirty="0">
                <a:effectLst/>
                <a:latin typeface="Calibri" panose="020F0502020204030204" pitchFamily="34" charset="0"/>
              </a:rPr>
              <a:t>(13.4) </a:t>
            </a:r>
          </a:p>
          <a:p>
            <a:pPr marL="0" marR="0">
              <a:spcBef>
                <a:spcPts val="0"/>
              </a:spcBef>
              <a:spcAft>
                <a:spcPts val="0"/>
              </a:spcAft>
            </a:pPr>
            <a:r>
              <a:rPr lang="cs-CZ" sz="1800" dirty="0" err="1">
                <a:effectLst/>
                <a:latin typeface="Calibri" panose="020F0502020204030204" pitchFamily="34" charset="0"/>
              </a:rPr>
              <a:t>díme</a:t>
            </a:r>
            <a:r>
              <a:rPr lang="cs-CZ" sz="1800" dirty="0">
                <a:effectLst/>
                <a:latin typeface="Calibri" panose="020F0502020204030204" pitchFamily="34" charset="0"/>
              </a:rPr>
              <a:t>, Že rozsah investic v ekonomice nezávisí na jejím produktu, nýbrž na jeho </a:t>
            </a:r>
            <a:r>
              <a:rPr lang="cs-CZ" sz="1800" dirty="0" err="1">
                <a:effectLst/>
                <a:latin typeface="Calibri" panose="020F0502020204030204" pitchFamily="34" charset="0"/>
              </a:rPr>
              <a:t>změ</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h, na tom, jak rychle produkce roste, nebo klesá. Investice porostou jen tehdy, když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ude</a:t>
            </a:r>
            <a:r>
              <a:rPr lang="cs-CZ" sz="1800" dirty="0">
                <a:effectLst/>
                <a:latin typeface="Calibri" panose="020F0502020204030204" pitchFamily="34" charset="0"/>
              </a:rPr>
              <a:t> růst produkce zrychlovat, v důsledku čehož se bude rozšiřovat mezera mezi </a:t>
            </a:r>
          </a:p>
          <a:p>
            <a:pPr marL="0" marR="0">
              <a:spcBef>
                <a:spcPts val="0"/>
              </a:spcBef>
              <a:spcAft>
                <a:spcPts val="0"/>
              </a:spcAft>
            </a:pPr>
            <a:r>
              <a:rPr lang="cs-CZ" sz="1800" dirty="0" err="1">
                <a:effectLst/>
                <a:latin typeface="Calibri" panose="020F0502020204030204" pitchFamily="34" charset="0"/>
              </a:rPr>
              <a:t>oucł</a:t>
            </a:r>
            <a:r>
              <a:rPr lang="cs-CZ" sz="1800" dirty="0">
                <a:effectLst/>
                <a:latin typeface="Calibri" panose="020F0502020204030204" pitchFamily="34" charset="0"/>
              </a:rPr>
              <a:t>' a skutečnou zásobou kapitálu. Přestane-li produkce růst, čisté investice klesnou </a:t>
            </a:r>
          </a:p>
          <a:p>
            <a:pPr marL="0" marR="0">
              <a:spcBef>
                <a:spcPts val="0"/>
              </a:spcBef>
              <a:spcAft>
                <a:spcPts val="0"/>
              </a:spcAft>
            </a:pPr>
            <a:r>
              <a:rPr lang="cs-CZ" sz="1800" dirty="0">
                <a:effectLst/>
                <a:latin typeface="Calibri" panose="020F0502020204030204" pitchFamily="34" charset="0"/>
              </a:rPr>
              <a:t>Dojde-li k poklesu produkce, nastane </a:t>
            </a:r>
            <a:r>
              <a:rPr lang="cs-CZ" sz="1800" dirty="0" err="1">
                <a:effectLst/>
                <a:latin typeface="Calibri" panose="020F0502020204030204" pitchFamily="34" charset="0"/>
              </a:rPr>
              <a:t>deinvestování</a:t>
            </a:r>
            <a:r>
              <a:rPr lang="cs-CZ" sz="1800" dirty="0">
                <a:effectLst/>
                <a:latin typeface="Calibri" panose="020F0502020204030204" pitchFamily="34" charset="0"/>
              </a:rPr>
              <a:t>, tedy hrubé investice (I ) </a:t>
            </a:r>
          </a:p>
          <a:p>
            <a:pPr marL="0" marR="0">
              <a:spcBef>
                <a:spcPts val="0"/>
              </a:spcBef>
              <a:spcAft>
                <a:spcPts val="0"/>
              </a:spcAft>
            </a:pPr>
            <a:r>
              <a:rPr lang="cs-CZ" sz="1800" dirty="0">
                <a:effectLst/>
                <a:latin typeface="Calibri" panose="020F0502020204030204" pitchFamily="34" charset="0"/>
              </a:rPr>
              <a:t>ou záporné, neboť firmy nejen nebudou uskutečňovat čisté investice (In), ale nebudou </a:t>
            </a:r>
          </a:p>
          <a:p>
            <a:pPr marL="0" marR="0">
              <a:spcBef>
                <a:spcPts val="0"/>
              </a:spcBef>
              <a:spcAft>
                <a:spcPts val="0"/>
              </a:spcAft>
            </a:pPr>
            <a:r>
              <a:rPr lang="cs-CZ" sz="1800" dirty="0" err="1">
                <a:effectLst/>
                <a:latin typeface="Calibri" panose="020F0502020204030204" pitchFamily="34" charset="0"/>
              </a:rPr>
              <a:t>łahrazovat</a:t>
            </a:r>
            <a:r>
              <a:rPr lang="cs-CZ" sz="1800" dirty="0">
                <a:effectLst/>
                <a:latin typeface="Calibri" panose="020F0502020204030204" pitchFamily="34" charset="0"/>
              </a:rPr>
              <a:t> amortizovaný kapitál, a tudíž provádět investice restituční (Ir). Skutečná </a:t>
            </a:r>
          </a:p>
          <a:p>
            <a:pPr marL="0" marR="0">
              <a:spcBef>
                <a:spcPts val="0"/>
              </a:spcBef>
              <a:spcAft>
                <a:spcPts val="0"/>
              </a:spcAft>
            </a:pPr>
            <a:r>
              <a:rPr lang="cs-CZ" sz="1800" dirty="0">
                <a:effectLst/>
                <a:latin typeface="Calibri" panose="020F0502020204030204" pitchFamily="34" charset="0"/>
              </a:rPr>
              <a:t>ba kapitálu totiž v takovém případě převyšuje zásobu žádoucí. </a:t>
            </a:r>
          </a:p>
          <a:p>
            <a:pPr marL="0" marR="0">
              <a:spcBef>
                <a:spcPts val="0"/>
              </a:spcBef>
              <a:spcAft>
                <a:spcPts val="0"/>
              </a:spcAft>
            </a:pPr>
            <a:r>
              <a:rPr lang="cs-CZ" sz="1800" dirty="0" err="1">
                <a:effectLst/>
                <a:latin typeface="Calibri" panose="020F0502020204030204" pitchFamily="34" charset="0"/>
              </a:rPr>
              <a:t>ají-li</a:t>
            </a:r>
            <a:r>
              <a:rPr lang="cs-CZ" sz="1800" dirty="0">
                <a:effectLst/>
                <a:latin typeface="Calibri" panose="020F0502020204030204" pitchFamily="34" charset="0"/>
              </a:rPr>
              <a:t> investice růst, nestačí, aby se zvyšovala produkce; </a:t>
            </a:r>
          </a:p>
          <a:p>
            <a:pPr marL="0" marR="0">
              <a:spcBef>
                <a:spcPts val="0"/>
              </a:spcBef>
              <a:spcAft>
                <a:spcPts val="0"/>
              </a:spcAft>
            </a:pPr>
            <a:r>
              <a:rPr lang="cs-CZ" sz="1800" dirty="0">
                <a:effectLst/>
                <a:latin typeface="Calibri" panose="020F0502020204030204" pitchFamily="34" charset="0"/>
              </a:rPr>
              <a:t>cer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štějednor</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právě tato podmínka je jádrem akcelerátoru investic.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rodukcĺ</a:t>
            </a:r>
            <a:r>
              <a:rPr lang="cs-CZ" sz="1800" dirty="0">
                <a:effectLst/>
                <a:latin typeface="Calibri" panose="020F0502020204030204" pitchFamily="34" charset="0"/>
              </a:rPr>
              <a:t> 4 </a:t>
            </a:r>
          </a:p>
          <a:p>
            <a:pPr marL="0" marR="0">
              <a:spcBef>
                <a:spcPts val="0"/>
              </a:spcBef>
              <a:spcAft>
                <a:spcPts val="0"/>
              </a:spcAft>
            </a:pPr>
            <a:endParaRPr lang="cs-CZ" sz="1800" dirty="0">
              <a:effectLst/>
              <a:latin typeface="Calibri" panose="020F0502020204030204" pitchFamily="34" charset="0"/>
            </a:endParaRPr>
          </a:p>
          <a:p>
            <a:pPr marL="0" marR="0">
              <a:spcBef>
                <a:spcPts val="0"/>
              </a:spcBef>
              <a:spcAft>
                <a:spcPts val="0"/>
              </a:spcAft>
            </a:pPr>
            <a:r>
              <a:rPr lang="cs-CZ" sz="1800" dirty="0">
                <a:effectLst/>
                <a:latin typeface="Calibri" panose="020F0502020204030204" pitchFamily="34" charset="0"/>
              </a:rPr>
              <a:t>Peníze v tomto modelu nehrají </a:t>
            </a:r>
          </a:p>
          <a:p>
            <a:pPr marL="0" marR="0">
              <a:spcBef>
                <a:spcPts val="0"/>
              </a:spcBef>
              <a:spcAft>
                <a:spcPts val="0"/>
              </a:spcAft>
            </a:pPr>
            <a:r>
              <a:rPr lang="cs-CZ" sz="1800" dirty="0">
                <a:effectLst/>
                <a:latin typeface="Calibri" panose="020F0502020204030204" pitchFamily="34" charset="0"/>
              </a:rPr>
              <a:t>a čistých </a:t>
            </a:r>
          </a:p>
          <a:p>
            <a:pPr marL="0" marR="0">
              <a:spcBef>
                <a:spcPts val="0"/>
              </a:spcBef>
              <a:spcAft>
                <a:spcPts val="0"/>
              </a:spcAft>
            </a:pPr>
            <a:r>
              <a:rPr lang="cs-CZ" sz="1800" dirty="0">
                <a:effectLst/>
                <a:latin typeface="Calibri" panose="020F0502020204030204" pitchFamily="34" charset="0"/>
              </a:rPr>
              <a:t>model je podle svých autorů nazýván </a:t>
            </a:r>
            <a:r>
              <a:rPr lang="cs-CZ" sz="1800" dirty="0" err="1">
                <a:effectLst/>
                <a:latin typeface="Calibri" panose="020F0502020204030204" pitchFamily="34" charset="0"/>
              </a:rPr>
              <a:t>Hicksovým-samuelsonovým</a:t>
            </a:r>
            <a:r>
              <a:rPr lang="cs-CZ" sz="1800" dirty="0">
                <a:effectLst/>
                <a:latin typeface="Calibri" panose="020F0502020204030204" pitchFamily="34" charset="0"/>
              </a:rPr>
              <a:t> modelem,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neo</a:t>
            </a:r>
            <a:r>
              <a:rPr lang="cs-CZ" sz="1800" dirty="0">
                <a:effectLst/>
                <a:latin typeface="Calibri" panose="020F0502020204030204" pitchFamily="34" charset="0"/>
              </a:rPr>
              <a:t>)keynesovským modelem ekonomického cyklu. Američan Paul Anthony </a:t>
            </a:r>
            <a:r>
              <a:rPr lang="cs-CZ" sz="1800" dirty="0" err="1">
                <a:effectLst/>
                <a:latin typeface="Calibri" panose="020F0502020204030204" pitchFamily="34" charset="0"/>
              </a:rPr>
              <a:t>Samuelson</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11915_2009) použil v roce 1939 jako jeden z prvních ekonomů mechanismus multiplikátoru </a:t>
            </a:r>
          </a:p>
          <a:p>
            <a:pPr marL="0" marR="0">
              <a:spcBef>
                <a:spcPts val="0"/>
              </a:spcBef>
              <a:spcAft>
                <a:spcPts val="0"/>
              </a:spcAft>
            </a:pPr>
            <a:r>
              <a:rPr lang="cs-CZ" sz="1800" dirty="0">
                <a:effectLst/>
                <a:latin typeface="Calibri" panose="020F0502020204030204" pitchFamily="34" charset="0"/>
              </a:rPr>
              <a:t>k vysvětlení cyklických výkyvů tržních ekonomik (ještě 0 tři roky dříve tak učinil </a:t>
            </a:r>
          </a:p>
          <a:p>
            <a:pPr marL="0" marR="0">
              <a:spcBef>
                <a:spcPts val="0"/>
              </a:spcBef>
              <a:spcAft>
                <a:spcPts val="0"/>
              </a:spcAft>
            </a:pPr>
            <a:r>
              <a:rPr lang="cs-CZ" sz="1800" dirty="0">
                <a:effectLst/>
                <a:latin typeface="Calibri" panose="020F0502020204030204" pitchFamily="34" charset="0"/>
              </a:rPr>
              <a:t>ekonom Sir Roy </a:t>
            </a:r>
            <a:r>
              <a:rPr lang="cs-CZ" sz="1800" dirty="0" err="1">
                <a:effectLst/>
                <a:latin typeface="Calibri" panose="020F0502020204030204" pitchFamily="34" charset="0"/>
              </a:rPr>
              <a:t>Harrod</a:t>
            </a:r>
            <a:r>
              <a:rPr lang="cs-CZ" sz="1800" dirty="0">
                <a:effectLst/>
                <a:latin typeface="Calibri" panose="020F0502020204030204" pitchFamily="34" charset="0"/>
              </a:rPr>
              <a:t>). </a:t>
            </a:r>
            <a:r>
              <a:rPr lang="cs-CZ" sz="1800" dirty="0" err="1">
                <a:effectLst/>
                <a:latin typeface="Calibri" panose="020F0502020204030204" pitchFamily="34" charset="0"/>
              </a:rPr>
              <a:t>Samuelsonův</a:t>
            </a:r>
            <a:r>
              <a:rPr lang="cs-CZ" sz="1800" dirty="0">
                <a:effectLst/>
                <a:latin typeface="Calibri" panose="020F0502020204030204" pitchFamily="34" charset="0"/>
              </a:rPr>
              <a:t> britský kolega Sir John Richard </a:t>
            </a:r>
            <a:r>
              <a:rPr lang="cs-CZ" sz="1800" dirty="0" err="1">
                <a:effectLst/>
                <a:latin typeface="Calibri" panose="020F0502020204030204" pitchFamily="34" charset="0"/>
              </a:rPr>
              <a:t>Hicks</a:t>
            </a:r>
            <a:r>
              <a:rPr lang="cs-CZ" sz="1800" dirty="0">
                <a:effectLst/>
                <a:latin typeface="Calibri" panose="020F0502020204030204" pitchFamily="34" charset="0"/>
              </a:rPr>
              <a:t> (1904-1989) </a:t>
            </a:r>
          </a:p>
          <a:p>
            <a:pPr marL="0" marR="0">
              <a:spcBef>
                <a:spcPts val="0"/>
              </a:spcBef>
              <a:spcAft>
                <a:spcPts val="0"/>
              </a:spcAft>
            </a:pPr>
            <a:r>
              <a:rPr lang="cs-CZ" sz="1800" dirty="0">
                <a:effectLst/>
                <a:latin typeface="Calibri" panose="020F0502020204030204" pitchFamily="34" charset="0"/>
              </a:rPr>
              <a:t>1950 stanovil mantinely, v jejichž rámci se ekonomické cykly pohybují. Jak uvidíte </a:t>
            </a:r>
          </a:p>
          <a:p>
            <a:pPr marL="0" marR="0">
              <a:spcBef>
                <a:spcPts val="0"/>
              </a:spcBef>
              <a:spcAft>
                <a:spcPts val="0"/>
              </a:spcAft>
            </a:pPr>
            <a:r>
              <a:rPr lang="cs-CZ" sz="1800" dirty="0">
                <a:effectLst/>
                <a:latin typeface="Calibri" panose="020F0502020204030204" pitchFamily="34" charset="0"/>
              </a:rPr>
              <a:t>textu, tyto mantinely odrážejí nutnost obnovovat v ekonomice opotřebovaný kapitál, resp. </a:t>
            </a:r>
          </a:p>
          <a:p>
            <a:pPr marL="0" marR="0">
              <a:spcBef>
                <a:spcPts val="0"/>
              </a:spcBef>
              <a:spcAft>
                <a:spcPts val="0"/>
              </a:spcAft>
            </a:pPr>
            <a:r>
              <a:rPr lang="cs-CZ" sz="1800" dirty="0">
                <a:effectLst/>
                <a:latin typeface="Calibri" panose="020F0502020204030204" pitchFamily="34" charset="0"/>
              </a:rPr>
              <a:t>I Investiční multiplikátor </a:t>
            </a:r>
          </a:p>
          <a:p>
            <a:pPr marL="0" marR="0">
              <a:spcBef>
                <a:spcPts val="0"/>
              </a:spcBef>
              <a:spcAft>
                <a:spcPts val="0"/>
              </a:spcAft>
            </a:pPr>
            <a:r>
              <a:rPr lang="cs-CZ" sz="1800" dirty="0" err="1">
                <a:effectLst/>
                <a:latin typeface="Calibri" panose="020F0502020204030204" pitchFamily="34" charset="0"/>
              </a:rPr>
              <a:t>itoly</a:t>
            </a:r>
            <a:r>
              <a:rPr lang="cs-CZ" sz="1800" dirty="0">
                <a:effectLst/>
                <a:latin typeface="Calibri" panose="020F0502020204030204" pitchFamily="34" charset="0"/>
              </a:rPr>
              <a:t> věnované determinaci produktu ve výdajovém modelu s multiplikátorem </a:t>
            </a:r>
          </a:p>
          <a:p>
            <a:pPr marL="0" marR="0">
              <a:spcBef>
                <a:spcPts val="0"/>
              </a:spcBef>
              <a:spcAft>
                <a:spcPts val="0"/>
              </a:spcAft>
            </a:pPr>
            <a:r>
              <a:rPr lang="cs-CZ" sz="1800" dirty="0" err="1">
                <a:effectLst/>
                <a:latin typeface="Calibri" panose="020F0502020204030204" pitchFamily="34" charset="0"/>
              </a:rPr>
              <a:t>te</a:t>
            </a:r>
            <a:r>
              <a:rPr lang="cs-CZ" sz="1800" dirty="0">
                <a:effectLst/>
                <a:latin typeface="Calibri" panose="020F0502020204030204" pitchFamily="34" charset="0"/>
              </a:rPr>
              <a:t> podstatu investičního multiplikátoru. Stejně jako v případě výdajového </a:t>
            </a:r>
            <a:r>
              <a:rPr lang="cs-CZ" sz="1800" dirty="0" err="1">
                <a:effectLst/>
                <a:latin typeface="Calibri" panose="020F0502020204030204" pitchFamily="34" charset="0"/>
              </a:rPr>
              <a:t>multi</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ru</a:t>
            </a:r>
            <a:r>
              <a:rPr lang="cs-CZ" sz="1800" dirty="0">
                <a:effectLst/>
                <a:latin typeface="Calibri" panose="020F0502020204030204" pitchFamily="34" charset="0"/>
              </a:rPr>
              <a:t>, je i velikost investičního multiplikátoru určována velikostí mezního sklonu </a:t>
            </a:r>
          </a:p>
          <a:p>
            <a:pPr marL="0" marR="0">
              <a:spcBef>
                <a:spcPts val="0"/>
              </a:spcBef>
              <a:spcAft>
                <a:spcPts val="0"/>
              </a:spcAft>
            </a:pPr>
            <a:r>
              <a:rPr lang="cs-CZ" sz="1800" dirty="0" err="1">
                <a:effectLst/>
                <a:latin typeface="Calibri" panose="020F0502020204030204" pitchFamily="34" charset="0"/>
              </a:rPr>
              <a:t>řebě</a:t>
            </a:r>
            <a:r>
              <a:rPr lang="cs-CZ" sz="1800" dirty="0">
                <a:effectLst/>
                <a:latin typeface="Calibri" panose="020F0502020204030204" pitchFamily="34" charset="0"/>
              </a:rPr>
              <a:t> (</a:t>
            </a:r>
            <a:r>
              <a:rPr lang="cs-CZ" sz="1800" dirty="0" err="1">
                <a:effectLst/>
                <a:latin typeface="Calibri" panose="020F0502020204030204" pitchFamily="34" charset="0"/>
              </a:rPr>
              <a:t>mpc</a:t>
            </a:r>
            <a:r>
              <a:rPr lang="cs-CZ" sz="1800" dirty="0">
                <a:effectLst/>
                <a:latin typeface="Calibri" panose="020F0502020204030204" pitchFamily="34" charset="0"/>
              </a:rPr>
              <a:t>), resp. mezního sklonu k úsporám (</a:t>
            </a:r>
            <a:r>
              <a:rPr lang="cs-CZ" sz="1800" dirty="0" err="1">
                <a:effectLst/>
                <a:latin typeface="Calibri" panose="020F0502020204030204" pitchFamily="34" charset="0"/>
              </a:rPr>
              <a:t>mps</a:t>
            </a:r>
            <a:r>
              <a:rPr lang="cs-CZ" sz="1800" dirty="0">
                <a:effectLst/>
                <a:latin typeface="Calibri" panose="020F0502020204030204" pitchFamily="34" charset="0"/>
              </a:rPr>
              <a:t>). Platí tedy, že dodatečný </a:t>
            </a:r>
          </a:p>
          <a:p>
            <a:pPr marL="0" marR="0">
              <a:spcBef>
                <a:spcPts val="0"/>
              </a:spcBef>
              <a:spcAft>
                <a:spcPts val="0"/>
              </a:spcAft>
            </a:pPr>
            <a:r>
              <a:rPr lang="cs-CZ" sz="1800" dirty="0">
                <a:effectLst/>
                <a:latin typeface="Calibri" panose="020F0502020204030204" pitchFamily="34" charset="0"/>
              </a:rPr>
              <a:t>ní výdaj (AI) vyvolá větší než proporcionální přírůstek reálného agregátního </a:t>
            </a:r>
          </a:p>
          <a:p>
            <a:pPr marL="0" marR="0">
              <a:spcBef>
                <a:spcPts val="0"/>
              </a:spcBef>
              <a:spcAft>
                <a:spcPts val="0"/>
              </a:spcAft>
            </a:pPr>
            <a:r>
              <a:rPr lang="cs-CZ" sz="1800" dirty="0">
                <a:effectLst/>
                <a:latin typeface="Calibri" panose="020F0502020204030204" pitchFamily="34" charset="0"/>
              </a:rPr>
              <a:t>(AY) v souladu s rovnicí (13.1): </a:t>
            </a:r>
          </a:p>
          <a:p>
            <a:pPr marL="0" marR="0">
              <a:spcBef>
                <a:spcPts val="0"/>
              </a:spcBef>
              <a:spcAft>
                <a:spcPts val="0"/>
              </a:spcAft>
            </a:pPr>
            <a:r>
              <a:rPr lang="cs-CZ" sz="1800" dirty="0">
                <a:effectLst/>
                <a:latin typeface="Calibri" panose="020F0502020204030204" pitchFamily="34" charset="0"/>
              </a:rPr>
              <a:t>Í multiplikátor (k) je kladné číslo větší než I a jeho konkrétní hodnotu </a:t>
            </a:r>
            <a:r>
              <a:rPr lang="cs-CZ" sz="1800" dirty="0" err="1">
                <a:effectLst/>
                <a:latin typeface="Calibri" panose="020F0502020204030204" pitchFamily="34" charset="0"/>
              </a:rPr>
              <a:t>mů</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I </a:t>
            </a:r>
            <a:r>
              <a:rPr lang="cs-CZ" sz="1800" dirty="0" err="1">
                <a:effectLst/>
                <a:latin typeface="Calibri" panose="020F0502020204030204" pitchFamily="34" charset="0"/>
              </a:rPr>
              <a:t>ást</a:t>
            </a:r>
            <a:r>
              <a:rPr lang="cs-CZ" sz="1800" dirty="0">
                <a:effectLst/>
                <a:latin typeface="Calibri" panose="020F0502020204030204" pitchFamily="34" charset="0"/>
              </a:rPr>
              <a:t> vynaloží na nákup spotřebních statků. zvýšená poptávka po spotřebních </a:t>
            </a:r>
          </a:p>
          <a:p>
            <a:pPr marL="0" marR="0">
              <a:spcBef>
                <a:spcPts val="0"/>
              </a:spcBef>
              <a:spcAft>
                <a:spcPts val="0"/>
              </a:spcAft>
            </a:pPr>
            <a:r>
              <a:rPr lang="cs-CZ" sz="1800" dirty="0" err="1">
                <a:effectLst/>
                <a:latin typeface="Calibri" panose="020F0502020204030204" pitchFamily="34" charset="0"/>
              </a:rPr>
              <a:t>govaní</a:t>
            </a:r>
            <a:r>
              <a:rPr lang="cs-CZ" sz="1800" dirty="0">
                <a:effectLst/>
                <a:latin typeface="Calibri" panose="020F0502020204030204" pitchFamily="34" charset="0"/>
              </a:rPr>
              <a:t> investičního multiplikátoru lze objasnit tak, že dodatečné investiční </a:t>
            </a:r>
          </a:p>
          <a:p>
            <a:pPr marL="0" marR="0">
              <a:spcBef>
                <a:spcPts val="0"/>
              </a:spcBef>
              <a:spcAft>
                <a:spcPts val="0"/>
              </a:spcAft>
            </a:pPr>
            <a:r>
              <a:rPr lang="cs-CZ" sz="1800" dirty="0">
                <a:effectLst/>
                <a:latin typeface="Calibri" panose="020F0502020204030204" pitchFamily="34" charset="0"/>
              </a:rPr>
              <a:t>na nákup kapitálových statků se projeví růstem důchodů domácností, </a:t>
            </a:r>
          </a:p>
          <a:p>
            <a:pPr marL="0" marR="0">
              <a:spcBef>
                <a:spcPts val="0"/>
              </a:spcBef>
              <a:spcAft>
                <a:spcPts val="0"/>
              </a:spcAft>
            </a:pPr>
            <a:r>
              <a:rPr lang="cs-CZ" sz="1800" dirty="0">
                <a:effectLst/>
                <a:latin typeface="Calibri" panose="020F0502020204030204" pitchFamily="34" charset="0"/>
              </a:rPr>
              <a:t>m </a:t>
            </a:r>
            <a:r>
              <a:rPr lang="cs-CZ" sz="1800" dirty="0" err="1">
                <a:effectLst/>
                <a:latin typeface="Calibri" panose="020F0502020204030204" pitchFamily="34" charset="0"/>
              </a:rPr>
              <a:t>n'abízejí</a:t>
            </a:r>
            <a:r>
              <a:rPr lang="cs-CZ" sz="1800" dirty="0">
                <a:effectLst/>
                <a:latin typeface="Calibri" panose="020F0502020204030204" pitchFamily="34" charset="0"/>
              </a:rPr>
              <a:t> své úspory. Domácnosti část svých dodatečných příjmů uspoří </a:t>
            </a:r>
          </a:p>
          <a:p>
            <a:pPr marL="0" marR="0">
              <a:spcBef>
                <a:spcPts val="0"/>
              </a:spcBef>
              <a:spcAft>
                <a:spcPts val="0"/>
              </a:spcAft>
            </a:pPr>
            <a:r>
              <a:rPr lang="cs-CZ" sz="1800" dirty="0">
                <a:effectLst/>
                <a:latin typeface="Calibri" panose="020F0502020204030204" pitchFamily="34" charset="0"/>
              </a:rPr>
              <a:t>ovit na základě rovnice (13.2): </a:t>
            </a:r>
          </a:p>
          <a:p>
            <a:pPr marL="0" marR="0">
              <a:spcBef>
                <a:spcPts val="0"/>
              </a:spcBef>
              <a:spcAft>
                <a:spcPts val="0"/>
              </a:spcAft>
            </a:pPr>
            <a:r>
              <a:rPr lang="cs-CZ" sz="1800" dirty="0">
                <a:effectLst/>
                <a:latin typeface="Calibri" panose="020F0502020204030204" pitchFamily="34" charset="0"/>
              </a:rPr>
              <a:t>1 </a:t>
            </a:r>
          </a:p>
          <a:p>
            <a:pPr marL="0" marR="0">
              <a:spcBef>
                <a:spcPts val="0"/>
              </a:spcBef>
              <a:spcAft>
                <a:spcPts val="0"/>
              </a:spcAft>
            </a:pPr>
            <a:r>
              <a:rPr lang="cs-CZ" sz="1800" dirty="0">
                <a:effectLst/>
                <a:latin typeface="Calibri" panose="020F0502020204030204" pitchFamily="34" charset="0"/>
              </a:rPr>
              <a:t>1 </a:t>
            </a:r>
          </a:p>
          <a:p>
            <a:pPr marL="0" marR="0">
              <a:spcBef>
                <a:spcPts val="0"/>
              </a:spcBef>
              <a:spcAft>
                <a:spcPts val="0"/>
              </a:spcAft>
            </a:pPr>
            <a:r>
              <a:rPr lang="cs-CZ" sz="1800" dirty="0" err="1">
                <a:effectLst/>
                <a:latin typeface="Calibri" panose="020F0502020204030204" pitchFamily="34" charset="0"/>
              </a:rPr>
              <a:t>mps</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(13.2) </a:t>
            </a:r>
          </a:p>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6412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r>
              <a:rPr lang="cs-CZ" sz="1800" dirty="0">
                <a:effectLst/>
                <a:latin typeface="Calibri" panose="020F0502020204030204" pitchFamily="34" charset="0"/>
              </a:rPr>
              <a:t>na úrovni celé ekonomiky. Předpokládejme, že v ekonomice je k produkci v: I KI </a:t>
            </a:r>
          </a:p>
          <a:p>
            <a:pPr marL="0" marR="0">
              <a:spcBef>
                <a:spcPts val="0"/>
              </a:spcBef>
              <a:spcAft>
                <a:spcPts val="0"/>
              </a:spcAft>
            </a:pPr>
            <a:r>
              <a:rPr lang="cs-CZ" sz="1800" dirty="0">
                <a:effectLst/>
                <a:latin typeface="Calibri" panose="020F0502020204030204" pitchFamily="34" charset="0"/>
              </a:rPr>
              <a:t>Jestliže se kapitálový koeficient nemění a výrobní kapacity jsou plně využity, je ke </a:t>
            </a:r>
          </a:p>
          <a:p>
            <a:pPr marL="0" marR="0">
              <a:spcBef>
                <a:spcPts val="0"/>
              </a:spcBef>
              <a:spcAft>
                <a:spcPts val="0"/>
              </a:spcAft>
            </a:pPr>
            <a:r>
              <a:rPr lang="cs-CZ" sz="1800" dirty="0">
                <a:effectLst/>
                <a:latin typeface="Calibri" panose="020F0502020204030204" pitchFamily="34" charset="0"/>
              </a:rPr>
              <a:t>produkce nutné zvětšit Objem kapitálu již zapojeného do výroby. Při </a:t>
            </a:r>
          </a:p>
          <a:p>
            <a:pPr marL="0" marR="0">
              <a:spcBef>
                <a:spcPts val="0"/>
              </a:spcBef>
              <a:spcAft>
                <a:spcPts val="0"/>
              </a:spcAft>
            </a:pPr>
            <a:r>
              <a:rPr lang="cs-CZ" sz="1800" dirty="0">
                <a:effectLst/>
                <a:latin typeface="Calibri" panose="020F0502020204030204" pitchFamily="34" charset="0"/>
              </a:rPr>
              <a:t>koeficientu 2 to znamená, že ke zvýšení produkce ekonomiky </a:t>
            </a:r>
            <a:r>
              <a:rPr lang="cs-CZ" sz="1800" dirty="0" err="1">
                <a:effectLst/>
                <a:latin typeface="Calibri" panose="020F0502020204030204" pitchFamily="34" charset="0"/>
              </a:rPr>
              <a:t>cnlanplřlad</a:t>
            </a:r>
            <a:r>
              <a:rPr lang="cs-CZ" sz="1800" dirty="0">
                <a:effectLst/>
                <a:latin typeface="Calibri" panose="020F0502020204030204" pitchFamily="34" charset="0"/>
              </a:rPr>
              <a:t> 0 100 mil. Kč </a:t>
            </a:r>
          </a:p>
          <a:p>
            <a:pPr marL="0" marR="0">
              <a:spcBef>
                <a:spcPts val="0"/>
              </a:spcBef>
              <a:spcAft>
                <a:spcPts val="0"/>
              </a:spcAft>
            </a:pPr>
            <a:r>
              <a:rPr lang="cs-CZ" sz="1800" dirty="0">
                <a:effectLst/>
                <a:latin typeface="Calibri" panose="020F0502020204030204" pitchFamily="34" charset="0"/>
              </a:rPr>
              <a:t>Investice (a v daném kontextu máme na mysli investice čisté) znamenají přírůstek </a:t>
            </a:r>
          </a:p>
          <a:p>
            <a:pPr marL="0" marR="0">
              <a:spcBef>
                <a:spcPts val="0"/>
              </a:spcBef>
              <a:spcAft>
                <a:spcPts val="0"/>
              </a:spcAft>
            </a:pPr>
            <a:r>
              <a:rPr lang="cs-CZ" sz="1800" dirty="0">
                <a:effectLst/>
                <a:latin typeface="Calibri" panose="020F0502020204030204" pitchFamily="34" charset="0"/>
              </a:rPr>
              <a:t>kapitálu (I = AK) a závisí: </a:t>
            </a:r>
          </a:p>
          <a:p>
            <a:pPr marL="0" marR="0">
              <a:spcBef>
                <a:spcPts val="0"/>
              </a:spcBef>
              <a:spcAft>
                <a:spcPts val="0"/>
              </a:spcAft>
            </a:pPr>
            <a:r>
              <a:rPr lang="cs-CZ" sz="1800" dirty="0">
                <a:effectLst/>
                <a:latin typeface="Calibri" panose="020F0502020204030204" pitchFamily="34" charset="0"/>
              </a:rPr>
              <a:t>• na výši kapitálového koeficientu, </a:t>
            </a:r>
          </a:p>
          <a:p>
            <a:pPr marL="0" marR="0">
              <a:spcBef>
                <a:spcPts val="0"/>
              </a:spcBef>
              <a:spcAft>
                <a:spcPts val="0"/>
              </a:spcAft>
            </a:pPr>
            <a:r>
              <a:rPr lang="cs-CZ" sz="1800" dirty="0">
                <a:effectLst/>
                <a:latin typeface="Calibri" panose="020F0502020204030204" pitchFamily="34" charset="0"/>
              </a:rPr>
              <a:t>• na míře růstu produkce: </a:t>
            </a:r>
          </a:p>
          <a:p>
            <a:pPr marL="0" marR="0">
              <a:spcBef>
                <a:spcPts val="0"/>
              </a:spcBef>
              <a:spcAft>
                <a:spcPts val="0"/>
              </a:spcAft>
            </a:pPr>
            <a:r>
              <a:rPr lang="cs-CZ" sz="1800" dirty="0">
                <a:effectLst/>
                <a:latin typeface="Calibri" panose="020F0502020204030204" pitchFamily="34" charset="0"/>
              </a:rPr>
              <a:t>x AQ </a:t>
            </a:r>
          </a:p>
          <a:p>
            <a:pPr marL="0" marR="0">
              <a:spcBef>
                <a:spcPts val="0"/>
              </a:spcBef>
              <a:spcAft>
                <a:spcPts val="0"/>
              </a:spcAft>
            </a:pPr>
            <a:r>
              <a:rPr lang="cs-CZ" sz="1800" dirty="0">
                <a:effectLst/>
                <a:latin typeface="Calibri" panose="020F0502020204030204" pitchFamily="34" charset="0"/>
              </a:rPr>
              <a:t>kde </a:t>
            </a:r>
            <a:r>
              <a:rPr lang="cs-CZ" sz="1800" dirty="0" err="1">
                <a:effectLst/>
                <a:latin typeface="Calibri" panose="020F0502020204030204" pitchFamily="34" charset="0"/>
              </a:rPr>
              <a:t>Ije</a:t>
            </a:r>
            <a:r>
              <a:rPr lang="cs-CZ" sz="1800" dirty="0">
                <a:effectLst/>
                <a:latin typeface="Calibri" panose="020F0502020204030204" pitchFamily="34" charset="0"/>
              </a:rPr>
              <a:t> investice; </a:t>
            </a:r>
          </a:p>
          <a:p>
            <a:pPr marL="0" marR="0">
              <a:spcBef>
                <a:spcPts val="0"/>
              </a:spcBef>
              <a:spcAft>
                <a:spcPts val="0"/>
              </a:spcAft>
            </a:pPr>
            <a:r>
              <a:rPr lang="cs-CZ" sz="1800" dirty="0" err="1">
                <a:effectLst/>
                <a:latin typeface="Calibri" panose="020F0502020204030204" pitchFamily="34" charset="0"/>
              </a:rPr>
              <a:t>Kje</a:t>
            </a:r>
            <a:r>
              <a:rPr lang="cs-CZ" sz="1800" dirty="0">
                <a:effectLst/>
                <a:latin typeface="Calibri" panose="020F0502020204030204" pitchFamily="34" charset="0"/>
              </a:rPr>
              <a:t> kapitál; </a:t>
            </a:r>
          </a:p>
          <a:p>
            <a:pPr marL="0" marR="0">
              <a:spcBef>
                <a:spcPts val="0"/>
              </a:spcBef>
              <a:spcAft>
                <a:spcPts val="0"/>
              </a:spcAft>
            </a:pPr>
            <a:r>
              <a:rPr lang="cs-CZ" sz="1800" dirty="0">
                <a:effectLst/>
                <a:latin typeface="Calibri" panose="020F0502020204030204" pitchFamily="34" charset="0"/>
              </a:rPr>
              <a:t>je kapitálový koeficient; </a:t>
            </a:r>
          </a:p>
          <a:p>
            <a:pPr marL="0" marR="0">
              <a:spcBef>
                <a:spcPts val="0"/>
              </a:spcBef>
              <a:spcAft>
                <a:spcPts val="0"/>
              </a:spcAft>
            </a:pPr>
            <a:r>
              <a:rPr lang="cs-CZ" sz="1800" dirty="0">
                <a:effectLst/>
                <a:latin typeface="Calibri" panose="020F0502020204030204" pitchFamily="34" charset="0"/>
              </a:rPr>
              <a:t>Q je rozsah produkce. </a:t>
            </a:r>
          </a:p>
          <a:p>
            <a:pPr marL="0" marR="0">
              <a:spcBef>
                <a:spcPts val="0"/>
              </a:spcBef>
              <a:spcAft>
                <a:spcPts val="0"/>
              </a:spcAft>
            </a:pPr>
            <a:r>
              <a:rPr lang="cs-CZ" sz="1800" dirty="0">
                <a:effectLst/>
                <a:latin typeface="Calibri" panose="020F0502020204030204" pitchFamily="34" charset="0"/>
              </a:rPr>
              <a:t>(13.3) </a:t>
            </a:r>
          </a:p>
          <a:p>
            <a:pPr marL="0" marR="0">
              <a:spcBef>
                <a:spcPts val="0"/>
              </a:spcBef>
              <a:spcAft>
                <a:spcPts val="0"/>
              </a:spcAft>
            </a:pPr>
            <a:r>
              <a:rPr lang="cs-CZ" sz="1800" dirty="0">
                <a:effectLst/>
                <a:latin typeface="Calibri" panose="020F0502020204030204" pitchFamily="34" charset="0"/>
              </a:rPr>
              <a:t>konstantním kapitálovém koeficientu 2 bude vztah mezi investicemi a produkcí </a:t>
            </a:r>
          </a:p>
          <a:p>
            <a:pPr marL="0" marR="0">
              <a:spcBef>
                <a:spcPts val="0"/>
              </a:spcBef>
              <a:spcAft>
                <a:spcPts val="0"/>
              </a:spcAft>
            </a:pPr>
            <a:r>
              <a:rPr lang="cs-CZ" sz="1800" dirty="0">
                <a:effectLst/>
                <a:latin typeface="Calibri" panose="020F0502020204030204" pitchFamily="34" charset="0"/>
              </a:rPr>
              <a:t>x AQ </a:t>
            </a:r>
          </a:p>
          <a:p>
            <a:pPr marL="0" marR="0">
              <a:spcBef>
                <a:spcPts val="0"/>
              </a:spcBef>
              <a:spcAft>
                <a:spcPts val="0"/>
              </a:spcAft>
            </a:pPr>
            <a:r>
              <a:rPr lang="cs-CZ" sz="1800" dirty="0">
                <a:effectLst/>
                <a:latin typeface="Calibri" panose="020F0502020204030204" pitchFamily="34" charset="0"/>
              </a:rPr>
              <a:t>(13.4) </a:t>
            </a:r>
          </a:p>
          <a:p>
            <a:pPr marL="0" marR="0">
              <a:spcBef>
                <a:spcPts val="0"/>
              </a:spcBef>
              <a:spcAft>
                <a:spcPts val="0"/>
              </a:spcAft>
            </a:pPr>
            <a:r>
              <a:rPr lang="cs-CZ" sz="1800" dirty="0" err="1">
                <a:effectLst/>
                <a:latin typeface="Calibri" panose="020F0502020204030204" pitchFamily="34" charset="0"/>
              </a:rPr>
              <a:t>díme</a:t>
            </a:r>
            <a:r>
              <a:rPr lang="cs-CZ" sz="1800" dirty="0">
                <a:effectLst/>
                <a:latin typeface="Calibri" panose="020F0502020204030204" pitchFamily="34" charset="0"/>
              </a:rPr>
              <a:t>, Že rozsah investic v ekonomice nezávisí na jejím produktu, nýbrž na jeho </a:t>
            </a:r>
            <a:r>
              <a:rPr lang="cs-CZ" sz="1800" dirty="0" err="1">
                <a:effectLst/>
                <a:latin typeface="Calibri" panose="020F0502020204030204" pitchFamily="34" charset="0"/>
              </a:rPr>
              <a:t>změ</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h, na tom, jak rychle produkce roste, nebo klesá. Investice porostou jen tehdy, když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ude</a:t>
            </a:r>
            <a:r>
              <a:rPr lang="cs-CZ" sz="1800" dirty="0">
                <a:effectLst/>
                <a:latin typeface="Calibri" panose="020F0502020204030204" pitchFamily="34" charset="0"/>
              </a:rPr>
              <a:t> růst produkce zrychlovat, v důsledku čehož se bude rozšiřovat mezera mezi </a:t>
            </a:r>
          </a:p>
          <a:p>
            <a:pPr marL="0" marR="0">
              <a:spcBef>
                <a:spcPts val="0"/>
              </a:spcBef>
              <a:spcAft>
                <a:spcPts val="0"/>
              </a:spcAft>
            </a:pPr>
            <a:r>
              <a:rPr lang="cs-CZ" sz="1800" dirty="0" err="1">
                <a:effectLst/>
                <a:latin typeface="Calibri" panose="020F0502020204030204" pitchFamily="34" charset="0"/>
              </a:rPr>
              <a:t>oucł</a:t>
            </a:r>
            <a:r>
              <a:rPr lang="cs-CZ" sz="1800" dirty="0">
                <a:effectLst/>
                <a:latin typeface="Calibri" panose="020F0502020204030204" pitchFamily="34" charset="0"/>
              </a:rPr>
              <a:t>' a skutečnou zásobou kapitálu. Přestane-li produkce růst, čisté investice klesnou </a:t>
            </a:r>
          </a:p>
          <a:p>
            <a:pPr marL="0" marR="0">
              <a:spcBef>
                <a:spcPts val="0"/>
              </a:spcBef>
              <a:spcAft>
                <a:spcPts val="0"/>
              </a:spcAft>
            </a:pPr>
            <a:r>
              <a:rPr lang="cs-CZ" sz="1800" dirty="0">
                <a:effectLst/>
                <a:latin typeface="Calibri" panose="020F0502020204030204" pitchFamily="34" charset="0"/>
              </a:rPr>
              <a:t>Dojde-li k poklesu produkce, nastane </a:t>
            </a:r>
            <a:r>
              <a:rPr lang="cs-CZ" sz="1800" dirty="0" err="1">
                <a:effectLst/>
                <a:latin typeface="Calibri" panose="020F0502020204030204" pitchFamily="34" charset="0"/>
              </a:rPr>
              <a:t>deinvestování</a:t>
            </a:r>
            <a:r>
              <a:rPr lang="cs-CZ" sz="1800" dirty="0">
                <a:effectLst/>
                <a:latin typeface="Calibri" panose="020F0502020204030204" pitchFamily="34" charset="0"/>
              </a:rPr>
              <a:t>, tedy hrubé investice (I ) </a:t>
            </a:r>
          </a:p>
          <a:p>
            <a:pPr marL="0" marR="0">
              <a:spcBef>
                <a:spcPts val="0"/>
              </a:spcBef>
              <a:spcAft>
                <a:spcPts val="0"/>
              </a:spcAft>
            </a:pPr>
            <a:r>
              <a:rPr lang="cs-CZ" sz="1800" dirty="0">
                <a:effectLst/>
                <a:latin typeface="Calibri" panose="020F0502020204030204" pitchFamily="34" charset="0"/>
              </a:rPr>
              <a:t>ou záporné, neboť firmy nejen nebudou uskutečňovat čisté investice (In), ale nebudou </a:t>
            </a:r>
          </a:p>
          <a:p>
            <a:pPr marL="0" marR="0">
              <a:spcBef>
                <a:spcPts val="0"/>
              </a:spcBef>
              <a:spcAft>
                <a:spcPts val="0"/>
              </a:spcAft>
            </a:pPr>
            <a:r>
              <a:rPr lang="cs-CZ" sz="1800" dirty="0" err="1">
                <a:effectLst/>
                <a:latin typeface="Calibri" panose="020F0502020204030204" pitchFamily="34" charset="0"/>
              </a:rPr>
              <a:t>łahrazovat</a:t>
            </a:r>
            <a:r>
              <a:rPr lang="cs-CZ" sz="1800" dirty="0">
                <a:effectLst/>
                <a:latin typeface="Calibri" panose="020F0502020204030204" pitchFamily="34" charset="0"/>
              </a:rPr>
              <a:t> amortizovaný kapitál, a tudíž provádět investice restituční (Ir). Skutečná </a:t>
            </a:r>
          </a:p>
          <a:p>
            <a:pPr marL="0" marR="0">
              <a:spcBef>
                <a:spcPts val="0"/>
              </a:spcBef>
              <a:spcAft>
                <a:spcPts val="0"/>
              </a:spcAft>
            </a:pPr>
            <a:r>
              <a:rPr lang="cs-CZ" sz="1800" dirty="0">
                <a:effectLst/>
                <a:latin typeface="Calibri" panose="020F0502020204030204" pitchFamily="34" charset="0"/>
              </a:rPr>
              <a:t>ba kapitálu totiž v takovém případě převyšuje zásobu žádoucí. </a:t>
            </a:r>
          </a:p>
          <a:p>
            <a:pPr marL="0" marR="0">
              <a:spcBef>
                <a:spcPts val="0"/>
              </a:spcBef>
              <a:spcAft>
                <a:spcPts val="0"/>
              </a:spcAft>
            </a:pPr>
            <a:r>
              <a:rPr lang="cs-CZ" sz="1800" dirty="0" err="1">
                <a:effectLst/>
                <a:latin typeface="Calibri" panose="020F0502020204030204" pitchFamily="34" charset="0"/>
              </a:rPr>
              <a:t>ají-li</a:t>
            </a:r>
            <a:r>
              <a:rPr lang="cs-CZ" sz="1800" dirty="0">
                <a:effectLst/>
                <a:latin typeface="Calibri" panose="020F0502020204030204" pitchFamily="34" charset="0"/>
              </a:rPr>
              <a:t> investice růst, nestačí, aby se zvyšovala produkce; </a:t>
            </a:r>
          </a:p>
          <a:p>
            <a:pPr marL="0" marR="0">
              <a:spcBef>
                <a:spcPts val="0"/>
              </a:spcBef>
              <a:spcAft>
                <a:spcPts val="0"/>
              </a:spcAft>
            </a:pPr>
            <a:r>
              <a:rPr lang="cs-CZ" sz="1800" dirty="0">
                <a:effectLst/>
                <a:latin typeface="Calibri" panose="020F0502020204030204" pitchFamily="34" charset="0"/>
              </a:rPr>
              <a:t>cer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štějednor</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právě tato podmínka je jádrem akcelerátoru investic.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rodukcĺ</a:t>
            </a:r>
            <a:r>
              <a:rPr lang="cs-CZ" sz="1800" dirty="0">
                <a:effectLst/>
                <a:latin typeface="Calibri" panose="020F0502020204030204" pitchFamily="34" charset="0"/>
              </a:rPr>
              <a:t> 4 </a:t>
            </a:r>
          </a:p>
          <a:p>
            <a:pPr marL="0" marR="0">
              <a:spcBef>
                <a:spcPts val="0"/>
              </a:spcBef>
              <a:spcAft>
                <a:spcPts val="0"/>
              </a:spcAft>
            </a:pPr>
            <a:endParaRPr lang="cs-CZ" sz="1800" dirty="0">
              <a:effectLst/>
              <a:latin typeface="Calibri" panose="020F0502020204030204" pitchFamily="34" charset="0"/>
            </a:endParaRPr>
          </a:p>
          <a:p>
            <a:pPr marL="0" marR="0">
              <a:spcBef>
                <a:spcPts val="0"/>
              </a:spcBef>
              <a:spcAft>
                <a:spcPts val="0"/>
              </a:spcAft>
            </a:pPr>
            <a:r>
              <a:rPr lang="cs-CZ" sz="1800" dirty="0">
                <a:effectLst/>
                <a:latin typeface="Calibri" panose="020F0502020204030204" pitchFamily="34" charset="0"/>
              </a:rPr>
              <a:t>Peníze v tomto modelu nehrají </a:t>
            </a:r>
          </a:p>
          <a:p>
            <a:pPr marL="0" marR="0">
              <a:spcBef>
                <a:spcPts val="0"/>
              </a:spcBef>
              <a:spcAft>
                <a:spcPts val="0"/>
              </a:spcAft>
            </a:pPr>
            <a:r>
              <a:rPr lang="cs-CZ" sz="1800" dirty="0">
                <a:effectLst/>
                <a:latin typeface="Calibri" panose="020F0502020204030204" pitchFamily="34" charset="0"/>
              </a:rPr>
              <a:t>a čistých </a:t>
            </a:r>
          </a:p>
          <a:p>
            <a:pPr marL="0" marR="0">
              <a:spcBef>
                <a:spcPts val="0"/>
              </a:spcBef>
              <a:spcAft>
                <a:spcPts val="0"/>
              </a:spcAft>
            </a:pPr>
            <a:r>
              <a:rPr lang="cs-CZ" sz="1800" dirty="0">
                <a:effectLst/>
                <a:latin typeface="Calibri" panose="020F0502020204030204" pitchFamily="34" charset="0"/>
              </a:rPr>
              <a:t>model je podle svých autorů nazýván </a:t>
            </a:r>
            <a:r>
              <a:rPr lang="cs-CZ" sz="1800" dirty="0" err="1">
                <a:effectLst/>
                <a:latin typeface="Calibri" panose="020F0502020204030204" pitchFamily="34" charset="0"/>
              </a:rPr>
              <a:t>Hicksovým-samuelsonovým</a:t>
            </a:r>
            <a:r>
              <a:rPr lang="cs-CZ" sz="1800" dirty="0">
                <a:effectLst/>
                <a:latin typeface="Calibri" panose="020F0502020204030204" pitchFamily="34" charset="0"/>
              </a:rPr>
              <a:t> modelem,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neo</a:t>
            </a:r>
            <a:r>
              <a:rPr lang="cs-CZ" sz="1800" dirty="0">
                <a:effectLst/>
                <a:latin typeface="Calibri" panose="020F0502020204030204" pitchFamily="34" charset="0"/>
              </a:rPr>
              <a:t>)keynesovským modelem ekonomického cyklu. Američan Paul Anthony </a:t>
            </a:r>
            <a:r>
              <a:rPr lang="cs-CZ" sz="1800" dirty="0" err="1">
                <a:effectLst/>
                <a:latin typeface="Calibri" panose="020F0502020204030204" pitchFamily="34" charset="0"/>
              </a:rPr>
              <a:t>Samuelson</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11915_2009) použil v roce 1939 jako jeden z prvních ekonomů mechanismus multiplikátoru </a:t>
            </a:r>
          </a:p>
          <a:p>
            <a:pPr marL="0" marR="0">
              <a:spcBef>
                <a:spcPts val="0"/>
              </a:spcBef>
              <a:spcAft>
                <a:spcPts val="0"/>
              </a:spcAft>
            </a:pPr>
            <a:r>
              <a:rPr lang="cs-CZ" sz="1800" dirty="0">
                <a:effectLst/>
                <a:latin typeface="Calibri" panose="020F0502020204030204" pitchFamily="34" charset="0"/>
              </a:rPr>
              <a:t>k vysvětlení cyklických výkyvů tržních ekonomik (ještě 0 tři roky dříve tak učinil </a:t>
            </a:r>
          </a:p>
          <a:p>
            <a:pPr marL="0" marR="0">
              <a:spcBef>
                <a:spcPts val="0"/>
              </a:spcBef>
              <a:spcAft>
                <a:spcPts val="0"/>
              </a:spcAft>
            </a:pPr>
            <a:r>
              <a:rPr lang="cs-CZ" sz="1800" dirty="0">
                <a:effectLst/>
                <a:latin typeface="Calibri" panose="020F0502020204030204" pitchFamily="34" charset="0"/>
              </a:rPr>
              <a:t>ekonom Sir Roy </a:t>
            </a:r>
            <a:r>
              <a:rPr lang="cs-CZ" sz="1800" dirty="0" err="1">
                <a:effectLst/>
                <a:latin typeface="Calibri" panose="020F0502020204030204" pitchFamily="34" charset="0"/>
              </a:rPr>
              <a:t>Harrod</a:t>
            </a:r>
            <a:r>
              <a:rPr lang="cs-CZ" sz="1800" dirty="0">
                <a:effectLst/>
                <a:latin typeface="Calibri" panose="020F0502020204030204" pitchFamily="34" charset="0"/>
              </a:rPr>
              <a:t>). </a:t>
            </a:r>
            <a:r>
              <a:rPr lang="cs-CZ" sz="1800" dirty="0" err="1">
                <a:effectLst/>
                <a:latin typeface="Calibri" panose="020F0502020204030204" pitchFamily="34" charset="0"/>
              </a:rPr>
              <a:t>Samuelsonův</a:t>
            </a:r>
            <a:r>
              <a:rPr lang="cs-CZ" sz="1800" dirty="0">
                <a:effectLst/>
                <a:latin typeface="Calibri" panose="020F0502020204030204" pitchFamily="34" charset="0"/>
              </a:rPr>
              <a:t> britský kolega Sir John Richard </a:t>
            </a:r>
            <a:r>
              <a:rPr lang="cs-CZ" sz="1800" dirty="0" err="1">
                <a:effectLst/>
                <a:latin typeface="Calibri" panose="020F0502020204030204" pitchFamily="34" charset="0"/>
              </a:rPr>
              <a:t>Hicks</a:t>
            </a:r>
            <a:r>
              <a:rPr lang="cs-CZ" sz="1800" dirty="0">
                <a:effectLst/>
                <a:latin typeface="Calibri" panose="020F0502020204030204" pitchFamily="34" charset="0"/>
              </a:rPr>
              <a:t> (1904-1989) </a:t>
            </a:r>
          </a:p>
          <a:p>
            <a:pPr marL="0" marR="0">
              <a:spcBef>
                <a:spcPts val="0"/>
              </a:spcBef>
              <a:spcAft>
                <a:spcPts val="0"/>
              </a:spcAft>
            </a:pPr>
            <a:r>
              <a:rPr lang="cs-CZ" sz="1800" dirty="0">
                <a:effectLst/>
                <a:latin typeface="Calibri" panose="020F0502020204030204" pitchFamily="34" charset="0"/>
              </a:rPr>
              <a:t>1950 stanovil mantinely, v jejichž rámci se ekonomické cykly pohybují. Jak uvidíte </a:t>
            </a:r>
          </a:p>
          <a:p>
            <a:pPr marL="0" marR="0">
              <a:spcBef>
                <a:spcPts val="0"/>
              </a:spcBef>
              <a:spcAft>
                <a:spcPts val="0"/>
              </a:spcAft>
            </a:pPr>
            <a:r>
              <a:rPr lang="cs-CZ" sz="1800" dirty="0">
                <a:effectLst/>
                <a:latin typeface="Calibri" panose="020F0502020204030204" pitchFamily="34" charset="0"/>
              </a:rPr>
              <a:t>textu, tyto mantinely odrážejí nutnost obnovovat v ekonomice opotřebovaný kapitál, resp. </a:t>
            </a:r>
          </a:p>
          <a:p>
            <a:pPr marL="0" marR="0">
              <a:spcBef>
                <a:spcPts val="0"/>
              </a:spcBef>
              <a:spcAft>
                <a:spcPts val="0"/>
              </a:spcAft>
            </a:pPr>
            <a:r>
              <a:rPr lang="cs-CZ" sz="1800" dirty="0">
                <a:effectLst/>
                <a:latin typeface="Calibri" panose="020F0502020204030204" pitchFamily="34" charset="0"/>
              </a:rPr>
              <a:t>I Investiční multiplikátor </a:t>
            </a:r>
          </a:p>
          <a:p>
            <a:pPr marL="0" marR="0">
              <a:spcBef>
                <a:spcPts val="0"/>
              </a:spcBef>
              <a:spcAft>
                <a:spcPts val="0"/>
              </a:spcAft>
            </a:pPr>
            <a:r>
              <a:rPr lang="cs-CZ" sz="1800" dirty="0" err="1">
                <a:effectLst/>
                <a:latin typeface="Calibri" panose="020F0502020204030204" pitchFamily="34" charset="0"/>
              </a:rPr>
              <a:t>itoly</a:t>
            </a:r>
            <a:r>
              <a:rPr lang="cs-CZ" sz="1800" dirty="0">
                <a:effectLst/>
                <a:latin typeface="Calibri" panose="020F0502020204030204" pitchFamily="34" charset="0"/>
              </a:rPr>
              <a:t> věnované determinaci produktu ve výdajovém modelu s multiplikátorem </a:t>
            </a:r>
          </a:p>
          <a:p>
            <a:pPr marL="0" marR="0">
              <a:spcBef>
                <a:spcPts val="0"/>
              </a:spcBef>
              <a:spcAft>
                <a:spcPts val="0"/>
              </a:spcAft>
            </a:pPr>
            <a:r>
              <a:rPr lang="cs-CZ" sz="1800" dirty="0" err="1">
                <a:effectLst/>
                <a:latin typeface="Calibri" panose="020F0502020204030204" pitchFamily="34" charset="0"/>
              </a:rPr>
              <a:t>te</a:t>
            </a:r>
            <a:r>
              <a:rPr lang="cs-CZ" sz="1800" dirty="0">
                <a:effectLst/>
                <a:latin typeface="Calibri" panose="020F0502020204030204" pitchFamily="34" charset="0"/>
              </a:rPr>
              <a:t> podstatu investičního multiplikátoru. Stejně jako v případě výdajového </a:t>
            </a:r>
            <a:r>
              <a:rPr lang="cs-CZ" sz="1800" dirty="0" err="1">
                <a:effectLst/>
                <a:latin typeface="Calibri" panose="020F0502020204030204" pitchFamily="34" charset="0"/>
              </a:rPr>
              <a:t>multi</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a:t>
            </a:r>
            <a:r>
              <a:rPr lang="cs-CZ" sz="1800" dirty="0" err="1">
                <a:effectLst/>
                <a:latin typeface="Calibri" panose="020F0502020204030204" pitchFamily="34" charset="0"/>
              </a:rPr>
              <a:t>ru</a:t>
            </a:r>
            <a:r>
              <a:rPr lang="cs-CZ" sz="1800" dirty="0">
                <a:effectLst/>
                <a:latin typeface="Calibri" panose="020F0502020204030204" pitchFamily="34" charset="0"/>
              </a:rPr>
              <a:t>, je i velikost investičního multiplikátoru určována velikostí mezního sklonu </a:t>
            </a:r>
          </a:p>
          <a:p>
            <a:pPr marL="0" marR="0">
              <a:spcBef>
                <a:spcPts val="0"/>
              </a:spcBef>
              <a:spcAft>
                <a:spcPts val="0"/>
              </a:spcAft>
            </a:pPr>
            <a:r>
              <a:rPr lang="cs-CZ" sz="1800" dirty="0" err="1">
                <a:effectLst/>
                <a:latin typeface="Calibri" panose="020F0502020204030204" pitchFamily="34" charset="0"/>
              </a:rPr>
              <a:t>řebě</a:t>
            </a:r>
            <a:r>
              <a:rPr lang="cs-CZ" sz="1800" dirty="0">
                <a:effectLst/>
                <a:latin typeface="Calibri" panose="020F0502020204030204" pitchFamily="34" charset="0"/>
              </a:rPr>
              <a:t> (</a:t>
            </a:r>
            <a:r>
              <a:rPr lang="cs-CZ" sz="1800" dirty="0" err="1">
                <a:effectLst/>
                <a:latin typeface="Calibri" panose="020F0502020204030204" pitchFamily="34" charset="0"/>
              </a:rPr>
              <a:t>mpc</a:t>
            </a:r>
            <a:r>
              <a:rPr lang="cs-CZ" sz="1800" dirty="0">
                <a:effectLst/>
                <a:latin typeface="Calibri" panose="020F0502020204030204" pitchFamily="34" charset="0"/>
              </a:rPr>
              <a:t>), resp. mezního sklonu k úsporám (</a:t>
            </a:r>
            <a:r>
              <a:rPr lang="cs-CZ" sz="1800" dirty="0" err="1">
                <a:effectLst/>
                <a:latin typeface="Calibri" panose="020F0502020204030204" pitchFamily="34" charset="0"/>
              </a:rPr>
              <a:t>mps</a:t>
            </a:r>
            <a:r>
              <a:rPr lang="cs-CZ" sz="1800" dirty="0">
                <a:effectLst/>
                <a:latin typeface="Calibri" panose="020F0502020204030204" pitchFamily="34" charset="0"/>
              </a:rPr>
              <a:t>). Platí tedy, že dodatečný </a:t>
            </a:r>
          </a:p>
          <a:p>
            <a:pPr marL="0" marR="0">
              <a:spcBef>
                <a:spcPts val="0"/>
              </a:spcBef>
              <a:spcAft>
                <a:spcPts val="0"/>
              </a:spcAft>
            </a:pPr>
            <a:r>
              <a:rPr lang="cs-CZ" sz="1800" dirty="0">
                <a:effectLst/>
                <a:latin typeface="Calibri" panose="020F0502020204030204" pitchFamily="34" charset="0"/>
              </a:rPr>
              <a:t>ní výdaj (AI) vyvolá větší než proporcionální přírůstek reálného agregátního </a:t>
            </a:r>
          </a:p>
          <a:p>
            <a:pPr marL="0" marR="0">
              <a:spcBef>
                <a:spcPts val="0"/>
              </a:spcBef>
              <a:spcAft>
                <a:spcPts val="0"/>
              </a:spcAft>
            </a:pPr>
            <a:r>
              <a:rPr lang="cs-CZ" sz="1800" dirty="0">
                <a:effectLst/>
                <a:latin typeface="Calibri" panose="020F0502020204030204" pitchFamily="34" charset="0"/>
              </a:rPr>
              <a:t>(AY) v souladu s rovnicí (13.1): </a:t>
            </a:r>
          </a:p>
          <a:p>
            <a:pPr marL="0" marR="0">
              <a:spcBef>
                <a:spcPts val="0"/>
              </a:spcBef>
              <a:spcAft>
                <a:spcPts val="0"/>
              </a:spcAft>
            </a:pPr>
            <a:r>
              <a:rPr lang="cs-CZ" sz="1800" dirty="0">
                <a:effectLst/>
                <a:latin typeface="Calibri" panose="020F0502020204030204" pitchFamily="34" charset="0"/>
              </a:rPr>
              <a:t>Í multiplikátor (k) je kladné číslo větší než I a jeho konkrétní hodnotu </a:t>
            </a:r>
            <a:r>
              <a:rPr lang="cs-CZ" sz="1800" dirty="0" err="1">
                <a:effectLst/>
                <a:latin typeface="Calibri" panose="020F0502020204030204" pitchFamily="34" charset="0"/>
              </a:rPr>
              <a:t>mů</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I </a:t>
            </a:r>
            <a:r>
              <a:rPr lang="cs-CZ" sz="1800" dirty="0" err="1">
                <a:effectLst/>
                <a:latin typeface="Calibri" panose="020F0502020204030204" pitchFamily="34" charset="0"/>
              </a:rPr>
              <a:t>ást</a:t>
            </a:r>
            <a:r>
              <a:rPr lang="cs-CZ" sz="1800" dirty="0">
                <a:effectLst/>
                <a:latin typeface="Calibri" panose="020F0502020204030204" pitchFamily="34" charset="0"/>
              </a:rPr>
              <a:t> vynaloží na nákup spotřebních statků. zvýšená poptávka po spotřebních </a:t>
            </a:r>
          </a:p>
          <a:p>
            <a:pPr marL="0" marR="0">
              <a:spcBef>
                <a:spcPts val="0"/>
              </a:spcBef>
              <a:spcAft>
                <a:spcPts val="0"/>
              </a:spcAft>
            </a:pPr>
            <a:r>
              <a:rPr lang="cs-CZ" sz="1800" dirty="0" err="1">
                <a:effectLst/>
                <a:latin typeface="Calibri" panose="020F0502020204030204" pitchFamily="34" charset="0"/>
              </a:rPr>
              <a:t>govaní</a:t>
            </a:r>
            <a:r>
              <a:rPr lang="cs-CZ" sz="1800" dirty="0">
                <a:effectLst/>
                <a:latin typeface="Calibri" panose="020F0502020204030204" pitchFamily="34" charset="0"/>
              </a:rPr>
              <a:t> investičního multiplikátoru lze objasnit tak, že dodatečné investiční </a:t>
            </a:r>
          </a:p>
          <a:p>
            <a:pPr marL="0" marR="0">
              <a:spcBef>
                <a:spcPts val="0"/>
              </a:spcBef>
              <a:spcAft>
                <a:spcPts val="0"/>
              </a:spcAft>
            </a:pPr>
            <a:r>
              <a:rPr lang="cs-CZ" sz="1800" dirty="0">
                <a:effectLst/>
                <a:latin typeface="Calibri" panose="020F0502020204030204" pitchFamily="34" charset="0"/>
              </a:rPr>
              <a:t>na nákup kapitálových statků se projeví růstem důchodů domácností, </a:t>
            </a:r>
          </a:p>
          <a:p>
            <a:pPr marL="0" marR="0">
              <a:spcBef>
                <a:spcPts val="0"/>
              </a:spcBef>
              <a:spcAft>
                <a:spcPts val="0"/>
              </a:spcAft>
            </a:pPr>
            <a:r>
              <a:rPr lang="cs-CZ" sz="1800" dirty="0">
                <a:effectLst/>
                <a:latin typeface="Calibri" panose="020F0502020204030204" pitchFamily="34" charset="0"/>
              </a:rPr>
              <a:t>m </a:t>
            </a:r>
            <a:r>
              <a:rPr lang="cs-CZ" sz="1800" dirty="0" err="1">
                <a:effectLst/>
                <a:latin typeface="Calibri" panose="020F0502020204030204" pitchFamily="34" charset="0"/>
              </a:rPr>
              <a:t>n'abízejí</a:t>
            </a:r>
            <a:r>
              <a:rPr lang="cs-CZ" sz="1800" dirty="0">
                <a:effectLst/>
                <a:latin typeface="Calibri" panose="020F0502020204030204" pitchFamily="34" charset="0"/>
              </a:rPr>
              <a:t> své úspory. Domácnosti část svých dodatečných příjmů uspoří </a:t>
            </a:r>
          </a:p>
          <a:p>
            <a:pPr marL="0" marR="0">
              <a:spcBef>
                <a:spcPts val="0"/>
              </a:spcBef>
              <a:spcAft>
                <a:spcPts val="0"/>
              </a:spcAft>
            </a:pPr>
            <a:r>
              <a:rPr lang="cs-CZ" sz="1800" dirty="0">
                <a:effectLst/>
                <a:latin typeface="Calibri" panose="020F0502020204030204" pitchFamily="34" charset="0"/>
              </a:rPr>
              <a:t>ovit na základě rovnice (13.2): </a:t>
            </a:r>
          </a:p>
          <a:p>
            <a:pPr marL="0" marR="0">
              <a:spcBef>
                <a:spcPts val="0"/>
              </a:spcBef>
              <a:spcAft>
                <a:spcPts val="0"/>
              </a:spcAft>
            </a:pPr>
            <a:r>
              <a:rPr lang="cs-CZ" sz="1800" dirty="0">
                <a:effectLst/>
                <a:latin typeface="Calibri" panose="020F0502020204030204" pitchFamily="34" charset="0"/>
              </a:rPr>
              <a:t>1 </a:t>
            </a:r>
          </a:p>
          <a:p>
            <a:pPr marL="0" marR="0">
              <a:spcBef>
                <a:spcPts val="0"/>
              </a:spcBef>
              <a:spcAft>
                <a:spcPts val="0"/>
              </a:spcAft>
            </a:pPr>
            <a:r>
              <a:rPr lang="cs-CZ" sz="1800" dirty="0">
                <a:effectLst/>
                <a:latin typeface="Calibri" panose="020F0502020204030204" pitchFamily="34" charset="0"/>
              </a:rPr>
              <a:t>1 </a:t>
            </a:r>
          </a:p>
          <a:p>
            <a:pPr marL="0" marR="0">
              <a:spcBef>
                <a:spcPts val="0"/>
              </a:spcBef>
              <a:spcAft>
                <a:spcPts val="0"/>
              </a:spcAft>
            </a:pPr>
            <a:r>
              <a:rPr lang="cs-CZ" sz="1800" dirty="0" err="1">
                <a:effectLst/>
                <a:latin typeface="Calibri" panose="020F0502020204030204" pitchFamily="34" charset="0"/>
              </a:rPr>
              <a:t>mps</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(13.2) </a:t>
            </a:r>
          </a:p>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7830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Hospodářský cyklus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autoregulační prvek tržního mechanismu.</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6638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531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131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306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42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0860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8123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75231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1778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86710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5215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62734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2883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12516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8050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34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7662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93589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2429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21228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134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noProof="0" dirty="0"/>
              <a:t>Potenciální produkt vykazuje tendenci k růstu, má rostoucí trend. Ekonomika by se tímto trendem vyvíjela, kdyby procesy zdokonalování probíhaly v situaci plného využívání zdrojů. Skutečný </a:t>
            </a:r>
          </a:p>
          <a:p>
            <a:pPr marL="0" lvl="0" indent="0" algn="l" rtl="0">
              <a:spcBef>
                <a:spcPts val="0"/>
              </a:spcBef>
              <a:spcAft>
                <a:spcPts val="0"/>
              </a:spcAft>
              <a:buNone/>
            </a:pPr>
            <a:r>
              <a:rPr lang="cs-CZ" noProof="0" dirty="0"/>
              <a:t>výkon kolem dlouhodobého trendu osciluje. Rozdíl mezi skutečným produktem a potenciálním produktem se označuje jako mezera výstupu (GAP). </a:t>
            </a:r>
          </a:p>
          <a:p>
            <a:pPr marL="0" lvl="0" indent="0" algn="l" rtl="0">
              <a:spcBef>
                <a:spcPts val="0"/>
              </a:spcBef>
              <a:spcAft>
                <a:spcPts val="0"/>
              </a:spcAft>
              <a:buNone/>
            </a:pPr>
            <a:r>
              <a:rPr lang="cs-CZ" noProof="0" dirty="0"/>
              <a:t>V průběhu cyklu rozlišujeme dvě základní vývojové tendence. Cyklus představuje střídání období růstu skutečného produktu s obdobím pokles skutečného produktu a těmto pohybům </a:t>
            </a:r>
          </a:p>
          <a:p>
            <a:pPr marL="0" lvl="0" indent="0" algn="l" rtl="0">
              <a:spcBef>
                <a:spcPts val="0"/>
              </a:spcBef>
              <a:spcAft>
                <a:spcPts val="0"/>
              </a:spcAft>
              <a:buNone/>
            </a:pPr>
            <a:r>
              <a:rPr lang="cs-CZ" noProof="0" dirty="0"/>
              <a:t>odpovídající body zvratu, označované jako vrchol a sedlo. Odtud se odvozují fáze cyklu. Všeobecně platí, že v okolí vrcholu je hospodářská aktivita vysoká, ve srovnání s úrovní dlouhodobého růstového trendu. Sedlo představuje nejnižší úroveň hospodářské aktivity. V cyklickém pohybu ekonomiky můžeme rozlišit dvě fáze. Kontrakce je fáze, v níž dochází </a:t>
            </a:r>
          </a:p>
          <a:p>
            <a:pPr marL="0" lvl="0" indent="0" algn="l" rtl="0">
              <a:spcBef>
                <a:spcPts val="0"/>
              </a:spcBef>
              <a:spcAft>
                <a:spcPts val="0"/>
              </a:spcAft>
              <a:buNone/>
            </a:pPr>
            <a:r>
              <a:rPr lang="cs-CZ" noProof="0" dirty="0"/>
              <a:t>k poklesu skutečného produktu. Jedná se nejen o pokles výkonu ekonomiky, ale také výnosů. Tím je současně ovlivňován i pokles poptávky po investicích. Dynamika poklesu může vykazovat rozdílné charakteristiky, které bývají označovány jinými pojmy. Pokud délka poklesu překročí horizont šesti měsíců, bývá vývoj charakterizován jako recese. Poklesy zvláště výrazné jsou označovány pojmem deprese.</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60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a:solidFill>
                  <a:srgbClr val="000000"/>
                </a:solidFill>
                <a:effectLst/>
                <a:latin typeface="Times New Roman" panose="02020603050405020304" pitchFamily="18" charset="0"/>
              </a:rPr>
              <a:t>V </a:t>
            </a:r>
            <a:r>
              <a:rPr lang="en-GB" sz="1800" dirty="0" err="1">
                <a:solidFill>
                  <a:srgbClr val="000000"/>
                </a:solidFill>
                <a:effectLst/>
                <a:latin typeface="Times New Roman" panose="02020603050405020304" pitchFamily="18" charset="0"/>
              </a:rPr>
              <a:t>cyklickém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níž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dochází</a:t>
            </a:r>
            <a:r>
              <a:rPr lang="en-GB" sz="1800" dirty="0">
                <a:solidFill>
                  <a:srgbClr val="000000"/>
                </a:solidFill>
                <a:effectLst/>
                <a:latin typeface="Times New Roman" panose="02020603050405020304" pitchFamily="18" charset="0"/>
              </a:rPr>
              <a:t> k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Jedná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nejen</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ale </a:t>
            </a:r>
            <a:r>
              <a:rPr lang="en-GB" sz="1800" dirty="0" err="1">
                <a:solidFill>
                  <a:srgbClr val="000000"/>
                </a:solidFill>
                <a:effectLst/>
                <a:latin typeface="Times New Roman" panose="02020603050405020304" pitchFamily="18" charset="0"/>
              </a:rPr>
              <a:t>také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výnosů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Tím</a:t>
            </a:r>
            <a:r>
              <a:rPr lang="en-GB" sz="1800" dirty="0">
                <a:solidFill>
                  <a:srgbClr val="000000"/>
                </a:solidFill>
                <a:effectLst/>
                <a:latin typeface="Times New Roman" panose="02020603050405020304" pitchFamily="18" charset="0"/>
              </a:rPr>
              <a:t> je </a:t>
            </a:r>
            <a:endParaRPr lang="en-GB" dirty="0"/>
          </a:p>
          <a:p>
            <a:r>
              <a:rPr lang="en-GB" sz="1800" dirty="0" err="1">
                <a:solidFill>
                  <a:srgbClr val="000000"/>
                </a:solidFill>
                <a:effectLst/>
                <a:latin typeface="Times New Roman" panose="02020603050405020304" pitchFamily="18" charset="0"/>
              </a:rPr>
              <a:t>současně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ovlivňován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poptávky</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investicích</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Dynamika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vykazovat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rozdílné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charakteristiky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jinými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Pokud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délka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překročí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horizont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šesti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měsíců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vývoj</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charakterizován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zvláště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výrazné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jsou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deprese</a:t>
            </a:r>
            <a:r>
              <a:rPr lang="en-GB" sz="1800" dirty="0">
                <a:solidFill>
                  <a:srgbClr val="000000"/>
                </a:solidFill>
                <a:effectLst/>
                <a:latin typeface="Times New Roman" panose="02020603050405020304" pitchFamily="18" charset="0"/>
              </a:rPr>
              <a:t>. </a:t>
            </a:r>
            <a:endParaRPr lang="cs-CZ" sz="1800" dirty="0">
              <a:solidFill>
                <a:srgbClr val="000000"/>
              </a:solidFill>
              <a:effectLst/>
              <a:latin typeface="Times New Roman" panose="02020603050405020304" pitchFamily="18" charset="0"/>
            </a:endParaRPr>
          </a:p>
          <a:p>
            <a:endParaRPr lang="cs-CZ" sz="1800" dirty="0">
              <a:solidFill>
                <a:srgbClr val="000000"/>
              </a:solidFill>
              <a:effectLst/>
              <a:latin typeface="Times New Roman" panose="02020603050405020304" pitchFamily="18" charset="0"/>
            </a:endParaRPr>
          </a:p>
          <a:p>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vyznačující</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vzestupem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expanzi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hovoříme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zpravidla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jestliže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dosáhne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byla</a:t>
            </a:r>
            <a:r>
              <a:rPr lang="en-GB" sz="1800" dirty="0">
                <a:solidFill>
                  <a:srgbClr val="000000"/>
                </a:solidFill>
                <a:effectLst/>
                <a:latin typeface="Times New Roman" panose="02020603050405020304" pitchFamily="18" charset="0"/>
              </a:rPr>
              <a:t> </a:t>
            </a:r>
            <a:endParaRPr lang="en-GB" dirty="0"/>
          </a:p>
          <a:p>
            <a:r>
              <a:rPr lang="en-GB" sz="1800" dirty="0" err="1">
                <a:solidFill>
                  <a:srgbClr val="000000"/>
                </a:solidFill>
                <a:effectLst/>
                <a:latin typeface="Times New Roman" panose="02020603050405020304" pitchFamily="18" charset="0"/>
              </a:rPr>
              <a:t>její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možné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období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prvním</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skutečnosti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navrací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dosahovala</a:t>
            </a:r>
            <a:r>
              <a:rPr lang="en-GB" sz="1800" dirty="0">
                <a:solidFill>
                  <a:srgbClr val="000000"/>
                </a:solidFill>
                <a:effectLst/>
                <a:latin typeface="Times New Roman" panose="02020603050405020304" pitchFamily="18" charset="0"/>
              </a:rPr>
              <a:t> a pro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této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někdy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používají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zotavení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oživení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Těchto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pojmů</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užívá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především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je-li </a:t>
            </a:r>
            <a:r>
              <a:rPr lang="en-GB" sz="1800" dirty="0" err="1">
                <a:solidFill>
                  <a:srgbClr val="000000"/>
                </a:solidFill>
                <a:effectLst/>
                <a:latin typeface="Times New Roman" panose="02020603050405020304" pitchFamily="18" charset="0"/>
              </a:rPr>
              <a:t>vzestup</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obnoven</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výrazném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navazuje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depresi</a:t>
            </a:r>
            <a:r>
              <a:rPr lang="en-GB" sz="1800" dirty="0">
                <a:solidFill>
                  <a:srgbClr val="000000"/>
                </a:solidFill>
                <a:effectLst/>
                <a:latin typeface="Times New Roman" panose="02020603050405020304" pitchFamily="18" charset="0"/>
              </a:rPr>
              <a:t>. Pro </a:t>
            </a:r>
            <a:r>
              <a:rPr lang="en-GB" sz="1800" dirty="0" err="1">
                <a:solidFill>
                  <a:srgbClr val="000000"/>
                </a:solidFill>
                <a:effectLst/>
                <a:latin typeface="Times New Roman" panose="02020603050405020304" pitchFamily="18" charset="0"/>
              </a:rPr>
              <a:t>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vyznačuje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potenciálního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mohou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použita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boom, </a:t>
            </a:r>
            <a:r>
              <a:rPr lang="en-GB" sz="1800" dirty="0" err="1">
                <a:solidFill>
                  <a:srgbClr val="000000"/>
                </a:solidFill>
                <a:effectLst/>
                <a:latin typeface="Times New Roman" panose="02020603050405020304" pitchFamily="18" charset="0"/>
              </a:rPr>
              <a:t>případně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konjunktura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rozmach</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3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a:solidFill>
                  <a:srgbClr val="000000"/>
                </a:solidFill>
                <a:effectLst/>
                <a:latin typeface="Times New Roman" panose="02020603050405020304" pitchFamily="18" charset="0"/>
              </a:rPr>
              <a:t>V </a:t>
            </a:r>
            <a:r>
              <a:rPr lang="en-GB" sz="1800" dirty="0" err="1">
                <a:solidFill>
                  <a:srgbClr val="000000"/>
                </a:solidFill>
                <a:effectLst/>
                <a:latin typeface="Times New Roman" panose="02020603050405020304" pitchFamily="18" charset="0"/>
              </a:rPr>
              <a:t>cyklickém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níž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dochází</a:t>
            </a:r>
            <a:r>
              <a:rPr lang="en-GB" sz="1800" dirty="0">
                <a:solidFill>
                  <a:srgbClr val="000000"/>
                </a:solidFill>
                <a:effectLst/>
                <a:latin typeface="Times New Roman" panose="02020603050405020304" pitchFamily="18" charset="0"/>
              </a:rPr>
              <a:t> k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Jedná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nejen</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ale </a:t>
            </a:r>
            <a:r>
              <a:rPr lang="en-GB" sz="1800" dirty="0" err="1">
                <a:solidFill>
                  <a:srgbClr val="000000"/>
                </a:solidFill>
                <a:effectLst/>
                <a:latin typeface="Times New Roman" panose="02020603050405020304" pitchFamily="18" charset="0"/>
              </a:rPr>
              <a:t>také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výnosů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Tím</a:t>
            </a:r>
            <a:r>
              <a:rPr lang="en-GB" sz="1800" dirty="0">
                <a:solidFill>
                  <a:srgbClr val="000000"/>
                </a:solidFill>
                <a:effectLst/>
                <a:latin typeface="Times New Roman" panose="02020603050405020304" pitchFamily="18" charset="0"/>
              </a:rPr>
              <a:t> je </a:t>
            </a:r>
            <a:endParaRPr lang="en-GB" dirty="0"/>
          </a:p>
          <a:p>
            <a:r>
              <a:rPr lang="en-GB" sz="1800" dirty="0" err="1">
                <a:solidFill>
                  <a:srgbClr val="000000"/>
                </a:solidFill>
                <a:effectLst/>
                <a:latin typeface="Times New Roman" panose="02020603050405020304" pitchFamily="18" charset="0"/>
              </a:rPr>
              <a:t>současně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ovlivňován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poptávky</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investicích</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Dynamika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vykazovat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rozdílné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charakteristiky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jinými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Pokud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délka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překročí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horizont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šesti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měsíců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vývoj</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charakterizován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zvláště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výrazné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jsou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deprese</a:t>
            </a:r>
            <a:r>
              <a:rPr lang="en-GB" sz="1800" dirty="0">
                <a:solidFill>
                  <a:srgbClr val="000000"/>
                </a:solidFill>
                <a:effectLst/>
                <a:latin typeface="Times New Roman" panose="02020603050405020304" pitchFamily="18" charset="0"/>
              </a:rPr>
              <a:t>. </a:t>
            </a:r>
            <a:endParaRPr lang="cs-CZ" sz="1800" dirty="0">
              <a:solidFill>
                <a:srgbClr val="000000"/>
              </a:solidFill>
              <a:effectLst/>
              <a:latin typeface="Times New Roman" panose="02020603050405020304" pitchFamily="18" charset="0"/>
            </a:endParaRPr>
          </a:p>
          <a:p>
            <a:endParaRPr lang="cs-CZ" sz="1800" dirty="0">
              <a:solidFill>
                <a:srgbClr val="000000"/>
              </a:solidFill>
              <a:effectLst/>
              <a:latin typeface="Times New Roman" panose="02020603050405020304" pitchFamily="18" charset="0"/>
            </a:endParaRPr>
          </a:p>
          <a:p>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vyznačující</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vzestupem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expanzi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hovoříme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zpravidla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jestliže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dosáhne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byla</a:t>
            </a:r>
            <a:r>
              <a:rPr lang="en-GB" sz="1800" dirty="0">
                <a:solidFill>
                  <a:srgbClr val="000000"/>
                </a:solidFill>
                <a:effectLst/>
                <a:latin typeface="Times New Roman" panose="02020603050405020304" pitchFamily="18" charset="0"/>
              </a:rPr>
              <a:t> </a:t>
            </a:r>
            <a:endParaRPr lang="en-GB" dirty="0"/>
          </a:p>
          <a:p>
            <a:r>
              <a:rPr lang="en-GB" sz="1800" dirty="0" err="1">
                <a:solidFill>
                  <a:srgbClr val="000000"/>
                </a:solidFill>
                <a:effectLst/>
                <a:latin typeface="Times New Roman" panose="02020603050405020304" pitchFamily="18" charset="0"/>
              </a:rPr>
              <a:t>její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možné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období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prvním</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skutečnosti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navrací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dosahovala</a:t>
            </a:r>
            <a:r>
              <a:rPr lang="en-GB" sz="1800" dirty="0">
                <a:solidFill>
                  <a:srgbClr val="000000"/>
                </a:solidFill>
                <a:effectLst/>
                <a:latin typeface="Times New Roman" panose="02020603050405020304" pitchFamily="18" charset="0"/>
              </a:rPr>
              <a:t> a pro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této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někdy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používají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zotavení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oživení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Těchto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pojmů</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užívá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především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je-li </a:t>
            </a:r>
            <a:r>
              <a:rPr lang="en-GB" sz="1800" dirty="0" err="1">
                <a:solidFill>
                  <a:srgbClr val="000000"/>
                </a:solidFill>
                <a:effectLst/>
                <a:latin typeface="Times New Roman" panose="02020603050405020304" pitchFamily="18" charset="0"/>
              </a:rPr>
              <a:t>vzestup</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obnoven</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výrazném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navazuje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depresi</a:t>
            </a:r>
            <a:r>
              <a:rPr lang="en-GB" sz="1800" dirty="0">
                <a:solidFill>
                  <a:srgbClr val="000000"/>
                </a:solidFill>
                <a:effectLst/>
                <a:latin typeface="Times New Roman" panose="02020603050405020304" pitchFamily="18" charset="0"/>
              </a:rPr>
              <a:t>. Pro </a:t>
            </a:r>
            <a:r>
              <a:rPr lang="en-GB" sz="1800" dirty="0" err="1">
                <a:solidFill>
                  <a:srgbClr val="000000"/>
                </a:solidFill>
                <a:effectLst/>
                <a:latin typeface="Times New Roman" panose="02020603050405020304" pitchFamily="18" charset="0"/>
              </a:rPr>
              <a:t>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vyznačuje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potenciálního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mohou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použita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boom, </a:t>
            </a:r>
            <a:r>
              <a:rPr lang="en-GB" sz="1800" dirty="0" err="1">
                <a:solidFill>
                  <a:srgbClr val="000000"/>
                </a:solidFill>
                <a:effectLst/>
                <a:latin typeface="Times New Roman" panose="02020603050405020304" pitchFamily="18" charset="0"/>
              </a:rPr>
              <a:t>případně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konjunktura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rozmach</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064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490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12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6774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4937227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789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0574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68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2358071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719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7151D912-22DB-4C57-9A8F-C1A5B308CCA0}"/>
              </a:ext>
            </a:extLst>
          </p:cNvPr>
          <p:cNvSpPr>
            <a:spLocks noGrp="1"/>
          </p:cNvSpPr>
          <p:nvPr>
            <p:ph type="dt" sz="half" idx="10"/>
          </p:nvPr>
        </p:nvSpPr>
        <p:spPr/>
        <p:txBody>
          <a:bodyPr/>
          <a:lstStyle>
            <a:lvl1pPr>
              <a:defRPr/>
            </a:lvl1pPr>
          </a:lstStyle>
          <a:p>
            <a:pPr>
              <a:defRPr/>
            </a:pPr>
            <a:endParaRPr lang="cs-CZ" altLang="cs-CZ"/>
          </a:p>
        </p:txBody>
      </p:sp>
      <p:sp>
        <p:nvSpPr>
          <p:cNvPr id="3" name="Zástupný symbol pro zápatí 4">
            <a:extLst>
              <a:ext uri="{FF2B5EF4-FFF2-40B4-BE49-F238E27FC236}">
                <a16:creationId xmlns:a16="http://schemas.microsoft.com/office/drawing/2014/main" id="{FC0B382A-D755-4582-A93C-237EC2BDF3F6}"/>
              </a:ext>
            </a:extLst>
          </p:cNvPr>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a:extLst>
              <a:ext uri="{FF2B5EF4-FFF2-40B4-BE49-F238E27FC236}">
                <a16:creationId xmlns:a16="http://schemas.microsoft.com/office/drawing/2014/main" id="{D83D560C-8A7B-4E83-9D18-12098F52EBF8}"/>
              </a:ext>
            </a:extLst>
          </p:cNvPr>
          <p:cNvSpPr>
            <a:spLocks noGrp="1"/>
          </p:cNvSpPr>
          <p:nvPr>
            <p:ph type="sldNum" sz="quarter" idx="12"/>
          </p:nvPr>
        </p:nvSpPr>
        <p:spPr/>
        <p:txBody>
          <a:bodyPr/>
          <a:lstStyle>
            <a:lvl1pPr>
              <a:defRPr/>
            </a:lvl1pPr>
          </a:lstStyle>
          <a:p>
            <a:pPr>
              <a:defRPr/>
            </a:pPr>
            <a:fld id="{268048C7-E40B-490C-831A-CBA34959DE19}" type="slidenum">
              <a:rPr lang="cs-CZ" altLang="cs-CZ"/>
              <a:pPr>
                <a:defRPr/>
              </a:pPr>
              <a:t>‹#›</a:t>
            </a:fld>
            <a:endParaRPr lang="cs-CZ" altLang="cs-CZ"/>
          </a:p>
        </p:txBody>
      </p:sp>
    </p:spTree>
    <p:extLst>
      <p:ext uri="{BB962C8B-B14F-4D97-AF65-F5344CB8AC3E}">
        <p14:creationId xmlns:p14="http://schemas.microsoft.com/office/powerpoint/2010/main" val="3406086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340645963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58918699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536755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33637433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20477594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051773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8614927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42155954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8778022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6766539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9698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7120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57927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610991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35724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02389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9526500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9688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E9B4C870-5C3A-495F-A3CB-FDC6F21CC0C8}"/>
              </a:ext>
            </a:extLst>
          </p:cNvPr>
          <p:cNvSpPr>
            <a:spLocks noGrp="1"/>
          </p:cNvSpPr>
          <p:nvPr>
            <p:ph type="dt" sz="half" idx="10"/>
          </p:nvPr>
        </p:nvSpPr>
        <p:spPr/>
        <p:txBody>
          <a:bodyPr/>
          <a:lstStyle>
            <a:lvl1pPr>
              <a:defRPr/>
            </a:lvl1pPr>
          </a:lstStyle>
          <a:p>
            <a:pPr>
              <a:defRPr/>
            </a:pPr>
            <a:endParaRPr lang="cs-CZ" altLang="cs-CZ"/>
          </a:p>
        </p:txBody>
      </p:sp>
      <p:sp>
        <p:nvSpPr>
          <p:cNvPr id="3" name="Zástupný symbol pro zápatí 4">
            <a:extLst>
              <a:ext uri="{FF2B5EF4-FFF2-40B4-BE49-F238E27FC236}">
                <a16:creationId xmlns:a16="http://schemas.microsoft.com/office/drawing/2014/main" id="{B9C613E0-229E-4392-9E81-CCA338D90719}"/>
              </a:ext>
            </a:extLst>
          </p:cNvPr>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a:extLst>
              <a:ext uri="{FF2B5EF4-FFF2-40B4-BE49-F238E27FC236}">
                <a16:creationId xmlns:a16="http://schemas.microsoft.com/office/drawing/2014/main" id="{ABE67799-634A-45CB-A07D-E671ABFD1DB1}"/>
              </a:ext>
            </a:extLst>
          </p:cNvPr>
          <p:cNvSpPr>
            <a:spLocks noGrp="1"/>
          </p:cNvSpPr>
          <p:nvPr>
            <p:ph type="sldNum" sz="quarter" idx="12"/>
          </p:nvPr>
        </p:nvSpPr>
        <p:spPr/>
        <p:txBody>
          <a:bodyPr/>
          <a:lstStyle>
            <a:lvl1pPr>
              <a:defRPr/>
            </a:lvl1pPr>
          </a:lstStyle>
          <a:p>
            <a:fld id="{21C1BF97-E0B6-4A93-97A9-AEF195327F6F}" type="slidenum">
              <a:rPr lang="cs-CZ" altLang="cs-CZ"/>
              <a:pPr/>
              <a:t>‹#›</a:t>
            </a:fld>
            <a:endParaRPr lang="cs-CZ" altLang="cs-CZ"/>
          </a:p>
        </p:txBody>
      </p:sp>
    </p:spTree>
    <p:extLst>
      <p:ext uri="{BB962C8B-B14F-4D97-AF65-F5344CB8AC3E}">
        <p14:creationId xmlns:p14="http://schemas.microsoft.com/office/powerpoint/2010/main" val="17794674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image" Target="../media/image1.png"/><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theme" Target="../theme/theme2.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 id="2147483661" r:id="rId10"/>
    <p:sldLayoutId id="2147483663" r:id="rId11"/>
    <p:sldLayoutId id="2147483668" r:id="rId12"/>
    <p:sldLayoutId id="2147483665" r:id="rId13"/>
    <p:sldLayoutId id="2147483667" r:id="rId14"/>
    <p:sldLayoutId id="2147483670" r:id="rId15"/>
    <p:sldLayoutId id="2147483671" r:id="rId16"/>
    <p:sldLayoutId id="2147483672" r:id="rId17"/>
    <p:sldLayoutId id="2147483706" r:id="rId18"/>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1">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2910154473"/>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marL="0" lvl="0" indent="0" algn="ctr" rtl="0">
              <a:lnSpc>
                <a:spcPct val="150000"/>
              </a:lnSpc>
              <a:spcBef>
                <a:spcPts val="0"/>
              </a:spcBef>
              <a:spcAft>
                <a:spcPts val="0"/>
              </a:spcAft>
              <a:buClr>
                <a:srgbClr val="D10202"/>
              </a:buClr>
              <a:buSzPts val="4400"/>
              <a:buFont typeface="Calibri"/>
              <a:buNone/>
            </a:pPr>
            <a:r>
              <a:rPr lang="cs-CZ" b="1" dirty="0">
                <a:solidFill>
                  <a:srgbClr val="D10202"/>
                </a:solidFill>
              </a:rPr>
              <a:t>Makroekonomie</a:t>
            </a:r>
            <a:br>
              <a:rPr lang="cs-CZ" b="1" dirty="0">
                <a:solidFill>
                  <a:srgbClr val="D10202"/>
                </a:solidFill>
              </a:rPr>
            </a:br>
            <a:r>
              <a:rPr lang="cs-CZ" b="1" dirty="0">
                <a:solidFill>
                  <a:srgbClr val="D10202"/>
                </a:solidFill>
              </a:rPr>
              <a:t>Hospodářské cykly a ekonomický růst</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06. 03. 2024</a:t>
            </a:r>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
        <p:nvSpPr>
          <p:cNvPr id="6" name="Google Shape;90;p13">
            <a:extLst>
              <a:ext uri="{FF2B5EF4-FFF2-40B4-BE49-F238E27FC236}">
                <a16:creationId xmlns:a16="http://schemas.microsoft.com/office/drawing/2014/main" id="{DC246E05-D13F-4E5F-8DDA-EFE52CF15956}"/>
              </a:ext>
            </a:extLst>
          </p:cNvPr>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doc. Ing. Magdaléna Drastichová,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353675" y="3633216"/>
            <a:ext cx="2596895" cy="2572512"/>
          </a:xfrm>
        </p:spPr>
        <p:txBody>
          <a:bodyPr>
            <a:noAutofit/>
          </a:bodyPr>
          <a:lstStyle/>
          <a:p>
            <a:r>
              <a:rPr lang="cs-CZ" altLang="cs-CZ" sz="2800" b="1" dirty="0"/>
              <a:t>Průběh hospodářského cyklu</a:t>
            </a:r>
            <a:br>
              <a:rPr lang="cs-CZ" altLang="cs-CZ" sz="2800" b="1" dirty="0"/>
            </a:br>
            <a:r>
              <a:rPr lang="cs-CZ" altLang="cs-CZ" sz="2800" b="1" dirty="0">
                <a:solidFill>
                  <a:srgbClr val="FF0000"/>
                </a:solidFill>
              </a:rPr>
              <a:t>PERIODA</a:t>
            </a:r>
            <a:r>
              <a:rPr lang="cs-CZ" altLang="cs-CZ" sz="2800" b="1" dirty="0"/>
              <a:t> vs. </a:t>
            </a:r>
            <a:r>
              <a:rPr lang="cs-CZ" altLang="cs-CZ" sz="2800" b="1" dirty="0">
                <a:solidFill>
                  <a:srgbClr val="FF0000"/>
                </a:solidFill>
              </a:rPr>
              <a:t>AMPLITUDA </a:t>
            </a:r>
            <a:endParaRPr lang="cs-CZ" sz="2800" b="1" dirty="0">
              <a:solidFill>
                <a:srgbClr val="FF0000"/>
              </a:solidFill>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8B97CBDF-7F88-4EAF-9861-703C3F40C7DB}"/>
              </a:ext>
            </a:extLst>
          </p:cNvPr>
          <p:cNvGraphicFramePr>
            <a:graphicFrameLocks noChangeAspect="1"/>
          </p:cNvGraphicFramePr>
          <p:nvPr>
            <p:extLst>
              <p:ext uri="{D42A27DB-BD31-4B8C-83A1-F6EECF244321}">
                <p14:modId xmlns:p14="http://schemas.microsoft.com/office/powerpoint/2010/main" val="2839789359"/>
              </p:ext>
            </p:extLst>
          </p:nvPr>
        </p:nvGraphicFramePr>
        <p:xfrm>
          <a:off x="0" y="3453510"/>
          <a:ext cx="6353675" cy="3163903"/>
        </p:xfrm>
        <a:graphic>
          <a:graphicData uri="http://schemas.openxmlformats.org/presentationml/2006/ole">
            <mc:AlternateContent xmlns:mc="http://schemas.openxmlformats.org/markup-compatibility/2006">
              <mc:Choice xmlns:v="urn:schemas-microsoft-com:vml" Requires="v">
                <p:oleObj spid="_x0000_s19481" name="Visio" r:id="rId4" imgW="6454875" imgH="3809594" progId="Visio.Drawing.11">
                  <p:embed/>
                </p:oleObj>
              </mc:Choice>
              <mc:Fallback>
                <p:oleObj name="Visio" r:id="rId4" imgW="6454875" imgH="3809594" progId="Visio.Drawing.11">
                  <p:embed/>
                  <p:pic>
                    <p:nvPicPr>
                      <p:cNvPr id="5" name="Objekt 2">
                        <a:extLst>
                          <a:ext uri="{FF2B5EF4-FFF2-40B4-BE49-F238E27FC236}">
                            <a16:creationId xmlns:a16="http://schemas.microsoft.com/office/drawing/2014/main" id="{8B97CBDF-7F88-4EAF-9861-703C3F40C7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453510"/>
                        <a:ext cx="6353675" cy="3163903"/>
                      </a:xfrm>
                      <a:prstGeom prst="rect">
                        <a:avLst/>
                      </a:prstGeom>
                      <a:solidFill>
                        <a:srgbClr val="FFFFFF"/>
                      </a:solidFill>
                      <a:ln>
                        <a:noFill/>
                      </a:ln>
                      <a:effectLst/>
                    </p:spPr>
                  </p:pic>
                </p:oleObj>
              </mc:Fallback>
            </mc:AlternateContent>
          </a:graphicData>
        </a:graphic>
      </p:graphicFrame>
      <p:pic>
        <p:nvPicPr>
          <p:cNvPr id="7" name="Picture 6">
            <a:extLst>
              <a:ext uri="{FF2B5EF4-FFF2-40B4-BE49-F238E27FC236}">
                <a16:creationId xmlns:a16="http://schemas.microsoft.com/office/drawing/2014/main" id="{9627C095-4D4B-4287-A590-57F45B372099}"/>
              </a:ext>
            </a:extLst>
          </p:cNvPr>
          <p:cNvPicPr>
            <a:picLocks noChangeAspect="1"/>
          </p:cNvPicPr>
          <p:nvPr/>
        </p:nvPicPr>
        <p:blipFill>
          <a:blip r:embed="rId6"/>
          <a:stretch>
            <a:fillRect/>
          </a:stretch>
        </p:blipFill>
        <p:spPr>
          <a:xfrm>
            <a:off x="816864" y="240587"/>
            <a:ext cx="7095744" cy="3270620"/>
          </a:xfrm>
          <a:prstGeom prst="rect">
            <a:avLst/>
          </a:prstGeom>
        </p:spPr>
      </p:pic>
    </p:spTree>
    <p:extLst>
      <p:ext uri="{BB962C8B-B14F-4D97-AF65-F5344CB8AC3E}">
        <p14:creationId xmlns:p14="http://schemas.microsoft.com/office/powerpoint/2010/main" val="19142788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 </a:t>
            </a:r>
            <a:br>
              <a:rPr lang="cs-CZ" altLang="cs-CZ" sz="3600" b="1" dirty="0"/>
            </a:br>
            <a:r>
              <a:rPr lang="cs-CZ" altLang="cs-CZ" sz="3600" b="1" dirty="0"/>
              <a:t>(fáze)</a:t>
            </a:r>
            <a:endParaRPr lang="cs-CZ" sz="3600" b="1" dirty="0"/>
          </a:p>
        </p:txBody>
      </p:sp>
      <p:sp>
        <p:nvSpPr>
          <p:cNvPr id="98" name="Google Shape;98;p14"/>
          <p:cNvSpPr txBox="1">
            <a:spLocks noGrp="1"/>
          </p:cNvSpPr>
          <p:nvPr>
            <p:ph type="body" idx="1"/>
          </p:nvPr>
        </p:nvSpPr>
        <p:spPr>
          <a:xfrm>
            <a:off x="249865" y="1199180"/>
            <a:ext cx="8644269" cy="5141235"/>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lvl="1" indent="-457200" fontAlgn="base">
              <a:spcBef>
                <a:spcPct val="20000"/>
              </a:spcBef>
              <a:spcAft>
                <a:spcPct val="0"/>
              </a:spcAft>
              <a:buClrTx/>
              <a:buSzPct val="80000"/>
              <a:buFont typeface="Wingdings" panose="05000000000000000000" pitchFamily="2" charset="2"/>
              <a:buChar char="ü"/>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(1) zotavení, (2) konjunktura, rozmach;</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Domácnosti více poptávají spotřební statky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objemu výroby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firmy také najímají více L a 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mzdy</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zatím nerostou, je pouze více odpracovaných hodin;</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reálného HDP</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má za následek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zaměstnanosti a pokles nezaměstnanosti, růst agregátní poptávky,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větší využívání výrobních kapacit;</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rostou investice do výroby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(skrze bankovní úvěry) a zpravidla dochází i 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růstu cenové hladiny;</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zakládají se i nové firmy</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cenová bublina na realitním trhu;</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expanze následuje po dosažení dna a končí dosažením vrcholu</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kdy se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vyčerpávají VF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(nutnost např. přeplácet pracovníky), prudce rostou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konzumní aktivity domácností.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4/38</a:t>
            </a:r>
            <a:endParaRPr sz="1200" b="1" dirty="0">
              <a:solidFill>
                <a:srgbClr val="FF0000"/>
              </a:solidFill>
              <a:latin typeface="Calibri"/>
              <a:ea typeface="Calibri"/>
              <a:cs typeface="Calibri"/>
              <a:sym typeface="Calibri"/>
            </a:endParaRPr>
          </a:p>
        </p:txBody>
      </p:sp>
      <p:graphicFrame>
        <p:nvGraphicFramePr>
          <p:cNvPr id="6" name="Objekt 2">
            <a:extLst>
              <a:ext uri="{FF2B5EF4-FFF2-40B4-BE49-F238E27FC236}">
                <a16:creationId xmlns:a16="http://schemas.microsoft.com/office/drawing/2014/main" id="{1B9B3781-B7AE-4E1B-8C4A-2E154476EE2B}"/>
              </a:ext>
            </a:extLst>
          </p:cNvPr>
          <p:cNvGraphicFramePr>
            <a:graphicFrameLocks noChangeAspect="1"/>
          </p:cNvGraphicFramePr>
          <p:nvPr>
            <p:extLst>
              <p:ext uri="{D42A27DB-BD31-4B8C-83A1-F6EECF244321}">
                <p14:modId xmlns:p14="http://schemas.microsoft.com/office/powerpoint/2010/main" val="1419394849"/>
              </p:ext>
            </p:extLst>
          </p:nvPr>
        </p:nvGraphicFramePr>
        <p:xfrm>
          <a:off x="6432956" y="300114"/>
          <a:ext cx="2564845" cy="1488861"/>
        </p:xfrm>
        <a:graphic>
          <a:graphicData uri="http://schemas.openxmlformats.org/presentationml/2006/ole">
            <mc:AlternateContent xmlns:mc="http://schemas.openxmlformats.org/markup-compatibility/2006">
              <mc:Choice xmlns:v="urn:schemas-microsoft-com:vml" Requires="v">
                <p:oleObj spid="_x0000_s1061" name="Visio" r:id="rId4" imgW="6454875" imgH="3809594" progId="Visio.Drawing.11">
                  <p:embed/>
                </p:oleObj>
              </mc:Choice>
              <mc:Fallback>
                <p:oleObj name="Visio" r:id="rId4" imgW="6454875" imgH="3809594" progId="Visio.Drawing.11">
                  <p:embed/>
                  <p:pic>
                    <p:nvPicPr>
                      <p:cNvPr id="5" name="Objekt 2">
                        <a:extLst>
                          <a:ext uri="{FF2B5EF4-FFF2-40B4-BE49-F238E27FC236}">
                            <a16:creationId xmlns:a16="http://schemas.microsoft.com/office/drawing/2014/main" id="{8B97CBDF-7F88-4EAF-9861-703C3F40C7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2956" y="300114"/>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3527999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8" y="554143"/>
            <a:ext cx="8229600" cy="825156"/>
          </a:xfrm>
        </p:spPr>
        <p:txBody>
          <a:bodyPr>
            <a:noAutofit/>
          </a:bodyPr>
          <a:lstStyle/>
          <a:p>
            <a:r>
              <a:rPr lang="cs-CZ" altLang="cs-CZ" sz="2800" b="1" dirty="0"/>
              <a:t>Hospodářský cyklus (fáze)</a:t>
            </a:r>
            <a:endParaRPr lang="cs-CZ" sz="2800" b="1" dirty="0"/>
          </a:p>
        </p:txBody>
      </p:sp>
      <p:sp>
        <p:nvSpPr>
          <p:cNvPr id="98" name="Google Shape;98;p14"/>
          <p:cNvSpPr txBox="1">
            <a:spLocks noGrp="1"/>
          </p:cNvSpPr>
          <p:nvPr>
            <p:ph type="body" idx="1"/>
          </p:nvPr>
        </p:nvSpPr>
        <p:spPr>
          <a:xfrm>
            <a:off x="249864" y="966721"/>
            <a:ext cx="8644269" cy="5270139"/>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 dosáhne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vrcholu</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dále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již</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neroste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produkt</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dosahuje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rámci jednoho cyklu svého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maxima</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maximálně jsou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využívány výrobní kapacity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(jejich cena roste),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míra investic vyčerpává zdroje ekonomiky</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(úspory), roste poptávka po kvalifikovaných pracovnících, kterých je nedostatek;</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ekonomika</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pracuje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nad své možnosti</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vede k prudkému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nárůstu cenové hladiny</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Optimistická nálada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enormně roste C, masivní poptávka po hypotékách (bublina na realitním trhu) a dalších spotřebních úvěrech;</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 vrcholu =&gt; ekonomika přechází do fáze poklesu (kontrakce).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extLst>
              <p:ext uri="{D42A27DB-BD31-4B8C-83A1-F6EECF244321}">
                <p14:modId xmlns:p14="http://schemas.microsoft.com/office/powerpoint/2010/main" val="310401812"/>
              </p:ext>
            </p:extLst>
          </p:nvPr>
        </p:nvGraphicFramePr>
        <p:xfrm>
          <a:off x="6571488" y="194240"/>
          <a:ext cx="2426311" cy="1488861"/>
        </p:xfrm>
        <a:graphic>
          <a:graphicData uri="http://schemas.openxmlformats.org/presentationml/2006/ole">
            <mc:AlternateContent xmlns:mc="http://schemas.openxmlformats.org/markup-compatibility/2006">
              <mc:Choice xmlns:v="urn:schemas-microsoft-com:vml" Requires="v">
                <p:oleObj spid="_x0000_s3107" name="Visio" r:id="rId4" imgW="6454875" imgH="3809594" progId="Visio.Drawing.11">
                  <p:embed/>
                </p:oleObj>
              </mc:Choice>
              <mc:Fallback>
                <p:oleObj name="Visio" r:id="rId4" imgW="6454875" imgH="3809594" progId="Visio.Drawing.11">
                  <p:embed/>
                  <p:pic>
                    <p:nvPicPr>
                      <p:cNvPr id="6" name="Objekt 2">
                        <a:extLst>
                          <a:ext uri="{FF2B5EF4-FFF2-40B4-BE49-F238E27FC236}">
                            <a16:creationId xmlns:a16="http://schemas.microsoft.com/office/drawing/2014/main" id="{1B9B3781-B7AE-4E1B-8C4A-2E154476EE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1488" y="194240"/>
                        <a:ext cx="2426311"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8469008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7077456" cy="825156"/>
          </a:xfrm>
        </p:spPr>
        <p:txBody>
          <a:bodyPr>
            <a:noAutofit/>
          </a:bodyPr>
          <a:lstStyle/>
          <a:p>
            <a:r>
              <a:rPr lang="cs-CZ" altLang="cs-CZ" sz="3600" b="1" dirty="0"/>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 resp. recese</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(někdy vnímáno jako jakási „ozdravná kůra“) -po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vrcholu</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začíná reálný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 klesat</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lvl="1" indent="-457200" algn="just" fontAlgn="base">
              <a:spcBef>
                <a:spcPct val="20000"/>
              </a:spcBef>
              <a:spcAft>
                <a:spcPct val="0"/>
              </a:spcAft>
              <a:buClrTx/>
              <a:buSzPct val="80000"/>
              <a:buFont typeface="Wingdings" panose="05000000000000000000" pitchFamily="2" charset="2"/>
              <a:buChar char="Ø"/>
              <a:defRPr/>
            </a:pPr>
            <a:r>
              <a:rPr lang="cs-CZ" altLang="cs-CZ" sz="29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optimistická</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nálada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mění v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pesimistickou;</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pokles</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produkce komodit, snižování důchodů ekonomických subjektů, růst nezaměstnanosti, nižší zisky firem, pokles investic, nepřiměřené snižování agregátní poptávky;</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firmy reagují výprodejem své produkce a hledáním úspor,  problém – mzdy;</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nedobytné úvěry, propadá se realitní trh;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extLst>
              <p:ext uri="{D42A27DB-BD31-4B8C-83A1-F6EECF244321}">
                <p14:modId xmlns:p14="http://schemas.microsoft.com/office/powerpoint/2010/main" val="3698150366"/>
              </p:ext>
            </p:extLst>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spid="_x0000_s4132" name="Visio" r:id="rId4" imgW="6454875" imgH="3809594" progId="Visio.Drawing.11">
                  <p:embed/>
                </p:oleObj>
              </mc:Choice>
              <mc:Fallback>
                <p:oleObj name="Visio" r:id="rId4"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22664892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6370320" cy="825156"/>
          </a:xfrm>
        </p:spPr>
        <p:txBody>
          <a:bodyPr>
            <a:noAutofit/>
          </a:bodyPr>
          <a:lstStyle/>
          <a:p>
            <a:r>
              <a:rPr kumimoji="0" lang="cs-CZ" altLang="cs-CZ" sz="3600" b="1" i="0" u="none" strike="noStrike" kern="0" cap="none" spc="0" normalizeH="0" baseline="0" noProof="0" dirty="0">
                <a:ln>
                  <a:noFill/>
                </a:ln>
                <a:solidFill>
                  <a:srgbClr val="000000"/>
                </a:solidFill>
                <a:effectLst/>
                <a:uLnTx/>
                <a:uFillTx/>
                <a:latin typeface="Calibri"/>
                <a:ea typeface="Calibri"/>
                <a:cs typeface="Calibri"/>
                <a:sym typeface="Calibri"/>
              </a:rPr>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 podle délky trvání:</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RECESE</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pokud klesne reálný HDP alespoň dvě čtvrtletí po sobě (ČR);</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KRIZE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prudká kontrakce (výrazný pokles HDP, např. krize </a:t>
            </a:r>
            <a:r>
              <a:rPr kumimoji="0" lang="pl-PL"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1929-33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nebo 2008-09);</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DEPRESE</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dlouhodobá recese (</a:t>
            </a:r>
            <a:r>
              <a:rPr kumimoji="0" lang="pl-PL"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Velká deprese z 1929-33</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STAGNACE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období, kdy produkt vykazuje nulové nebo nepatrné změny.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spid="_x0000_s5157" name="Visio" r:id="rId4" imgW="6454875" imgH="3809594" progId="Visio.Drawing.11">
                  <p:embed/>
                </p:oleObj>
              </mc:Choice>
              <mc:Fallback>
                <p:oleObj name="Visio" r:id="rId4"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580698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7235952" cy="825156"/>
          </a:xfrm>
        </p:spPr>
        <p:txBody>
          <a:bodyPr>
            <a:noAutofit/>
          </a:bodyPr>
          <a:lstStyle/>
          <a:p>
            <a:r>
              <a:rPr kumimoji="0" lang="cs-CZ" altLang="cs-CZ" sz="3600" b="1" i="0" u="none" strike="noStrike" kern="0" cap="none" spc="0" normalizeH="0" baseline="0" noProof="0" dirty="0">
                <a:ln>
                  <a:noFill/>
                </a:ln>
                <a:solidFill>
                  <a:srgbClr val="000000"/>
                </a:solidFill>
                <a:effectLst/>
                <a:uLnTx/>
                <a:uFillTx/>
                <a:latin typeface="Calibri"/>
                <a:ea typeface="Calibri"/>
                <a:cs typeface="Calibri"/>
                <a:sym typeface="Calibri"/>
              </a:rPr>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Dno</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dno = </a:t>
            </a:r>
            <a:r>
              <a:rPr kumimoji="0" lang="cs-CZ" altLang="cs-CZ" sz="3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 produkt nejnižší </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vztahu k </a:t>
            </a:r>
            <a:r>
              <a:rPr kumimoji="0" lang="cs-CZ" altLang="cs-CZ" sz="3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produktu potenciálnímu</a:t>
            </a:r>
            <a:r>
              <a:rPr kumimoji="0" lang="cs-CZ" altLang="cs-CZ" sz="30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nejnižší úroveň ekonomické aktivity, </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nízké zisky firem, nízká úroveň spotřebitelské poptávky;</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vysoká</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nezaměstnanost</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nízká spotřeba (jen to nejnutnější, odložení spotřeby), realitní trh stagnuje, banky nepůjčují;</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krach neefektivních výrob;</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relativně </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nízká cenová hladina</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ale riziko deflace;</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poklesu produkce začne stagnovat a posléze opět dochází k expanzi.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spid="_x0000_s6180" name="Visio" r:id="rId4" imgW="6454875" imgH="3809594" progId="Visio.Drawing.11">
                  <p:embed/>
                </p:oleObj>
              </mc:Choice>
              <mc:Fallback>
                <p:oleObj name="Visio" r:id="rId4"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3901589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Typy hospodářských cyklů</a:t>
            </a:r>
            <a:endParaRPr lang="cs-CZ" sz="3600" b="1" dirty="0"/>
          </a:p>
        </p:txBody>
      </p:sp>
      <p:sp>
        <p:nvSpPr>
          <p:cNvPr id="98" name="Google Shape;98;p14"/>
          <p:cNvSpPr txBox="1">
            <a:spLocks noGrp="1"/>
          </p:cNvSpPr>
          <p:nvPr>
            <p:ph type="body" idx="1"/>
          </p:nvPr>
        </p:nvSpPr>
        <p:spPr>
          <a:xfrm>
            <a:off x="249864" y="1351248"/>
            <a:ext cx="8644269" cy="4989167"/>
          </a:xfrm>
          <a:prstGeom prst="rect">
            <a:avLst/>
          </a:prstGeom>
          <a:noFill/>
          <a:ln>
            <a:noFill/>
          </a:ln>
        </p:spPr>
        <p:txBody>
          <a:bodyPr spcFirstLastPara="1" wrap="square" lIns="91425" tIns="45700" rIns="91425" bIns="45700" anchor="t" anchorCtr="0">
            <a:normAutofit fontScale="925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Kitchinovy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krátkodobé,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36-40 měsíců</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výkyvy v zásobách a rozpracované výrobě, označují se i jako sezónní cykly;</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Juglarovy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střednědobé,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7-10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investicemi do strojů a zařízení, jsou označovány i jako podnikatelské cykly;</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Kuznetsovy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cca 20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Kondratěvovy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dlouhodobé,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30-60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změnami ve výrobních technologiích, monetárními a politickými jevy, klimatickými změnami, inovacemi vyšších řádů,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228723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Cyklické chování ekonomických veličin</a:t>
            </a:r>
            <a:endParaRPr lang="cs-CZ" sz="3600" b="1" dirty="0"/>
          </a:p>
        </p:txBody>
      </p:sp>
      <p:sp>
        <p:nvSpPr>
          <p:cNvPr id="98" name="Google Shape;98;p14"/>
          <p:cNvSpPr txBox="1">
            <a:spLocks noGrp="1"/>
          </p:cNvSpPr>
          <p:nvPr>
            <p:ph type="body" idx="1"/>
          </p:nvPr>
        </p:nvSpPr>
        <p:spPr>
          <a:xfrm>
            <a:off x="249864" y="2994776"/>
            <a:ext cx="8747832" cy="3622638"/>
          </a:xfrm>
          <a:prstGeom prst="rect">
            <a:avLst/>
          </a:prstGeom>
          <a:solidFill>
            <a:schemeClr val="accent1">
              <a:lumMod val="40000"/>
              <a:lumOff val="60000"/>
            </a:schemeClr>
          </a:solidFill>
          <a:ln>
            <a:noFill/>
          </a:ln>
        </p:spPr>
        <p:txBody>
          <a:bodyPr spcFirstLastPara="1" wrap="square" lIns="91425" tIns="45700" rIns="91425" bIns="45700" numCol="2" anchor="t" anchorCtr="0">
            <a:normAutofit/>
          </a:bodyPr>
          <a:lstStyle/>
          <a:p>
            <a:pPr marL="268288" marR="0" lvl="0" indent="-268288"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PROCYKLICKÉ VELIČINY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 I,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Im</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a:t>
            </a:r>
          </a:p>
          <a:p>
            <a:pPr marL="268288" marR="0" lvl="0" indent="-268288"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KONTRACYKLICKÉ VELIČINY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u;</a:t>
            </a:r>
          </a:p>
          <a:p>
            <a:pPr marL="268288" marR="0" lvl="0" indent="-268288" algn="just" defTabSz="914400" rtl="0" eaLnBrk="1" fontAlgn="base" latinLnBrk="0" hangingPunct="1">
              <a:lnSpc>
                <a:spcPct val="100000"/>
              </a:lnSpc>
              <a:spcBef>
                <a:spcPct val="20000"/>
              </a:spcBef>
              <a:spcAft>
                <a:spcPct val="0"/>
              </a:spcAft>
              <a:buClrTx/>
              <a:buSzPct val="80000"/>
              <a:buFont typeface="+mj-lt"/>
              <a:buAutoNum type="arabicPeriod"/>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ACYKLICKÉ</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a:t>
            </a:r>
          </a:p>
          <a:p>
            <a:pPr marL="354013" marR="0" lvl="0" indent="-354013" algn="l" defTabSz="914400" rtl="0" eaLnBrk="1" fontAlgn="base" latinLnBrk="0" hangingPunct="1">
              <a:lnSpc>
                <a:spcPct val="100000"/>
              </a:lnSpc>
              <a:spcBef>
                <a:spcPct val="20000"/>
              </a:spcBef>
              <a:spcAft>
                <a:spcPct val="0"/>
              </a:spcAft>
              <a:buClrTx/>
              <a:buSzPct val="80000"/>
              <a:buFont typeface="+mj-lt"/>
              <a:buAutoNum type="alphaUcPeriod"/>
              <a:tabLst>
                <a:tab pos="354013" algn="l"/>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RELATIVNĚ ZNAČNĚ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volatilní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 X, </a:t>
            </a: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Im</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54013" marR="0" lvl="0" indent="-268288" algn="l" defTabSz="914400" rtl="0" eaLnBrk="1" fontAlgn="base" latinLnBrk="0" hangingPunct="1">
              <a:lnSpc>
                <a:spcPct val="100000"/>
              </a:lnSpc>
              <a:spcBef>
                <a:spcPct val="20000"/>
              </a:spcBef>
              <a:spcAft>
                <a:spcPct val="0"/>
              </a:spcAft>
              <a:buClrTx/>
              <a:buSzPct val="80000"/>
              <a:buFont typeface="+mj-lt"/>
              <a:buAutoNum type="alphaUcPeriod"/>
              <a:tabLst>
                <a:tab pos="450850" algn="l"/>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RELATIVNĚ MÁLO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volatilní – C</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PŘEDSTIHOVÉ</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indexy akciových trhů, ukazatele měnové zásoby, firemní investice do zásob</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ZPOŽDĚNÉ</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KOINCIDENTNÍ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soukromá spotřeba (C)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11/38</a:t>
            </a:r>
            <a:endParaRPr sz="1200" b="1" dirty="0">
              <a:solidFill>
                <a:srgbClr val="FF0000"/>
              </a:solidFill>
              <a:latin typeface="Calibri"/>
              <a:ea typeface="Calibri"/>
              <a:cs typeface="Calibri"/>
              <a:sym typeface="Calibri"/>
            </a:endParaRPr>
          </a:p>
        </p:txBody>
      </p:sp>
      <p:sp>
        <p:nvSpPr>
          <p:cNvPr id="6" name="TextBox 5">
            <a:extLst>
              <a:ext uri="{FF2B5EF4-FFF2-40B4-BE49-F238E27FC236}">
                <a16:creationId xmlns:a16="http://schemas.microsoft.com/office/drawing/2014/main" id="{6AF3BB55-1AE5-4C5E-B3DD-E1DECB54DD0B}"/>
              </a:ext>
            </a:extLst>
          </p:cNvPr>
          <p:cNvSpPr txBox="1"/>
          <p:nvPr/>
        </p:nvSpPr>
        <p:spPr>
          <a:xfrm>
            <a:off x="353532" y="1351249"/>
            <a:ext cx="8436936" cy="1643527"/>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Ekonomický cyklus – chápan i šířeji než kolísaní reálného HDP – spolu-pohyby ekonomických veličin:</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Standardní chování veličin </a:t>
            </a:r>
            <a:r>
              <a:rPr kumimoji="0" lang="cs-CZ" altLang="cs-CZ" sz="2400" b="0"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 umožnuje vytvářet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OBECNOU TEORII EKONOMICKÉHO CYKLU</a:t>
            </a:r>
            <a:r>
              <a:rPr kumimoji="0" lang="cs-CZ" altLang="cs-CZ" sz="2400" b="0"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 </a:t>
            </a:r>
          </a:p>
        </p:txBody>
      </p:sp>
    </p:spTree>
    <p:extLst>
      <p:ext uri="{BB962C8B-B14F-4D97-AF65-F5344CB8AC3E}">
        <p14:creationId xmlns:p14="http://schemas.microsoft.com/office/powerpoint/2010/main" val="4268289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Pohledy na hospodářský cyklus</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Neoklasikové</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cyklus je nutný,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přirozená selekce neefektivních výrob od efektivních;</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Keynesiánci</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recese – nežádoucí prvek, existence disproporcí – aktivní účast státu – snaha o tzv. zploštění cyklu;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625868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400" b="1" dirty="0"/>
              <a:t>Příčiny hospodářského cyklu</a:t>
            </a:r>
            <a:endParaRPr lang="cs-CZ" sz="34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Rozbor příčin ekonomického cyklu – složitý a nejednoznačný;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vidí příčinu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ekonomického cyklu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množství peněz v ekonomice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zásazích státu do tržního mechanismu</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oblasti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výrobních faktorů – nabídkové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Prvotní příčina vzniku cyklu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faktory externí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jakmile ekonomika dostane prvotní impuls, začnou </a:t>
            </a:r>
            <a:r>
              <a:rPr kumimoji="0" lang="cs-CZ" altLang="cs-CZ" sz="33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procyklicky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působit i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faktory interní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507306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51309"/>
          </a:xfrm>
        </p:spPr>
        <p:txBody>
          <a:bodyPr>
            <a:noAutofit/>
          </a:bodyPr>
          <a:lstStyle/>
          <a:p>
            <a:r>
              <a:rPr lang="cs-CZ" altLang="cs-CZ" sz="3600" b="1" dirty="0"/>
              <a:t>Teorie hospodářského cyklu</a:t>
            </a:r>
            <a:endParaRPr lang="cs-CZ" sz="3600" b="1" dirty="0"/>
          </a:p>
        </p:txBody>
      </p:sp>
      <p:sp>
        <p:nvSpPr>
          <p:cNvPr id="98" name="Google Shape;98;p14"/>
          <p:cNvSpPr txBox="1">
            <a:spLocks noGrp="1"/>
          </p:cNvSpPr>
          <p:nvPr>
            <p:ph type="body" idx="1"/>
          </p:nvPr>
        </p:nvSpPr>
        <p:spPr>
          <a:xfrm>
            <a:off x="212651" y="1315233"/>
            <a:ext cx="8685164"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zabývá kolísáním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skutečného produktu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kolem úrovně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potenciálního produktu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vývoj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vyjadřuje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růstovou tendenci ekonomiky.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Předmět zkoumání – otázky: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PRŮBĚH CYKLU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PŘÍČINY CYKLICKÉHO KOLÍSÁNÍ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MOŽNOSTI OMEZENÍ CYKLICKÝCH VÝKYVŮ</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633412" indent="-457200" algn="just" fontAlgn="base">
              <a:spcBef>
                <a:spcPct val="20000"/>
              </a:spcBef>
              <a:spcAft>
                <a:spcPct val="0"/>
              </a:spcAft>
              <a:buClrTx/>
              <a:buSzPct val="80000"/>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čase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neustále kolísá,</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střídavě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klesá</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probíhá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ekonomický cyklus</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krátkodobé změny agregátního výstupu ekonomiky;</a:t>
            </a:r>
          </a:p>
          <a:p>
            <a:pPr marL="633412" indent="-457200" algn="just" fontAlgn="base">
              <a:spcBef>
                <a:spcPct val="20000"/>
              </a:spcBef>
              <a:spcAft>
                <a:spcPct val="0"/>
              </a:spcAft>
              <a:buClrTx/>
              <a:buSzPct val="80000"/>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510791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Externí příčiny</a:t>
            </a:r>
            <a:endParaRPr lang="cs-CZ" sz="3600" b="1" dirty="0"/>
          </a:p>
        </p:txBody>
      </p:sp>
      <p:sp>
        <p:nvSpPr>
          <p:cNvPr id="98" name="Google Shape;98;p14"/>
          <p:cNvSpPr txBox="1">
            <a:spLocks noGrp="1"/>
          </p:cNvSpPr>
          <p:nvPr>
            <p:ph type="body" idx="1"/>
          </p:nvPr>
        </p:nvSpPr>
        <p:spPr>
          <a:xfrm>
            <a:off x="249864" y="1351248"/>
            <a:ext cx="8644269" cy="4989167"/>
          </a:xfrm>
          <a:prstGeom prst="rect">
            <a:avLst/>
          </a:prstGeom>
          <a:noFill/>
          <a:ln>
            <a:noFill/>
          </a:ln>
        </p:spPr>
        <p:txBody>
          <a:bodyPr spcFirstLastPara="1" wrap="square" lIns="91425" tIns="45700" rIns="91425" bIns="45700" anchor="t" anchorCtr="0">
            <a:normAutofit fontScale="9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Nedostatečné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informace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ekonomických subjektů;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Nerovnoměrné tempo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 nových vynálezů a objevů;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cen</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základních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surovin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 světových trzích;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Měnové krize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problémy na mezinárodních kapitálových trzích;</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Vládní regulace ekonomiky nástroji fiskální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monetární politiky;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vládní politiky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(volební období);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Politické příčiny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(války, revoluce).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527323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Interní příčiny</a:t>
            </a:r>
            <a:endParaRPr lang="cs-CZ" sz="3600" b="1" dirty="0"/>
          </a:p>
        </p:txBody>
      </p:sp>
      <p:sp>
        <p:nvSpPr>
          <p:cNvPr id="98" name="Google Shape;98;p14"/>
          <p:cNvSpPr txBox="1">
            <a:spLocks noGrp="1"/>
          </p:cNvSpPr>
          <p:nvPr>
            <p:ph type="body" idx="1"/>
          </p:nvPr>
        </p:nvSpPr>
        <p:spPr>
          <a:xfrm>
            <a:off x="249864" y="1351248"/>
            <a:ext cx="8747832" cy="4885611"/>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Příčiny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agregátní nabídky a poptávky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jsou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uvnitř ekonomiky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Snaha firem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maximalizovat zisk úsporami</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mzdových nákladů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úspory mezd vyvolávají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zaostávání poptávky za nabídkou;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Nestabilita</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investičních výdajů;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Bohatí nebo šetrní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lidé získávají příliš velké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relaci k možným investicím ve společnosti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56058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2800" b="1" dirty="0">
                <a:solidFill>
                  <a:srgbClr val="FF0000"/>
                </a:solidFill>
              </a:rPr>
              <a:t>ENDOGENNÍ MECHANISMUS </a:t>
            </a:r>
            <a:r>
              <a:rPr lang="cs-CZ" altLang="cs-CZ" sz="2800" b="1" dirty="0"/>
              <a:t>vs. </a:t>
            </a:r>
            <a:r>
              <a:rPr lang="cs-CZ" altLang="cs-CZ" sz="2800" b="1" dirty="0">
                <a:solidFill>
                  <a:srgbClr val="FF0000"/>
                </a:solidFill>
              </a:rPr>
              <a:t>EXOGENNÍ SKOKY </a:t>
            </a:r>
            <a:endParaRPr lang="cs-CZ" sz="2800" b="1" dirty="0">
              <a:solidFill>
                <a:srgbClr val="FF0000"/>
              </a:solidFill>
            </a:endParaRPr>
          </a:p>
        </p:txBody>
      </p:sp>
      <p:sp>
        <p:nvSpPr>
          <p:cNvPr id="98" name="Google Shape;98;p14"/>
          <p:cNvSpPr txBox="1">
            <a:spLocks noGrp="1"/>
          </p:cNvSpPr>
          <p:nvPr>
            <p:ph type="body" idx="1"/>
          </p:nvPr>
        </p:nvSpPr>
        <p:spPr>
          <a:xfrm>
            <a:off x="182881" y="1351248"/>
            <a:ext cx="8503919" cy="4708176"/>
          </a:xfrm>
          <a:prstGeom prst="rect">
            <a:avLst/>
          </a:prstGeom>
          <a:noFill/>
          <a:ln>
            <a:noFill/>
          </a:ln>
        </p:spPr>
        <p:txBody>
          <a:bodyPr spcFirstLastPara="1" wrap="square" lIns="91425" tIns="45700" rIns="91425" bIns="45700" anchor="t" anchorCtr="0">
            <a:normAutofit fontScale="6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Otázka: zda reálný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HDP, C, I, ZAMESTNANOST…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kolísají i bez změn ve vnějším prostředí: přírodní prostředí výrobců a spotřebitelů, psychické a mimoekonomické institucionální determinanty chování spotřebitelů a výrobců</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a:t>
            </a:r>
          </a:p>
          <a:p>
            <a:pPr marL="742950" marR="0" lvl="0" indent="-74295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zda jsou </a:t>
            </a:r>
            <a:r>
              <a:rPr kumimoji="0" lang="cs-CZ" altLang="cs-CZ" sz="36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cyklické výkyvy tržním ekonomikám vlastní</a:t>
            </a:r>
          </a:p>
          <a:p>
            <a:pPr marL="742950" marR="0" lvl="0" indent="-742950" algn="just" defTabSz="914400" rtl="0" eaLnBrk="1" fontAlgn="base" latinLnBrk="0" hangingPunct="1">
              <a:lnSpc>
                <a:spcPct val="100000"/>
              </a:lnSpc>
              <a:spcBef>
                <a:spcPct val="20000"/>
              </a:spcBef>
              <a:spcAft>
                <a:spcPct val="0"/>
              </a:spcAft>
              <a:buClrTx/>
              <a:buSzPct val="80000"/>
              <a:buFont typeface="+mj-lt"/>
              <a:buAutoNum type="arabicPeriod"/>
              <a:tabLst/>
              <a:defRPr/>
            </a:pP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nebo spojené s </a:t>
            </a:r>
            <a:r>
              <a:rPr lang="cs-CZ" altLang="cs-CZ" sz="36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přítomností vnějších – exogenních šoků.</a:t>
            </a:r>
            <a:r>
              <a:rPr kumimoji="0" lang="cs-CZ" altLang="cs-CZ" sz="33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endPar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Zásadní význam pro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tvorbu hospodářské politiky:</a:t>
            </a:r>
          </a:p>
          <a:p>
            <a:pPr marL="0" marR="0" lvl="0" indent="0" algn="just" defTabSz="914400" rtl="0" eaLnBrk="1" fontAlgn="base" latinLnBrk="0" hangingPunct="1">
              <a:lnSpc>
                <a:spcPct val="100000"/>
              </a:lnSpc>
              <a:spcBef>
                <a:spcPct val="20000"/>
              </a:spcBef>
              <a:spcAft>
                <a:spcPct val="0"/>
              </a:spcAft>
              <a:buClrTx/>
              <a:buSzPct val="80000"/>
              <a:buNone/>
              <a:tabLst/>
              <a:defRPr/>
            </a:pP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1) ENDOGENNÍ EKONOMICKÝ MECHANIZMUS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vzniku </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cyklických výkyvů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uvnitř ekonomického systému:</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tržní ekonomiky –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své podstatě </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33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NESTABILNÍ</a:t>
            </a:r>
            <a:r>
              <a:rPr lang="cs-CZ" altLang="cs-CZ" sz="33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 jakými způsoby je stabilizovat pomocí vládních zásahů – význam makroekonomické politiky.</a:t>
            </a:r>
          </a:p>
          <a:p>
            <a:pPr marL="0" marR="0" lvl="0" indent="0" algn="just" defTabSz="914400" rtl="0" eaLnBrk="1" fontAlgn="base" latinLnBrk="0" hangingPunct="1">
              <a:lnSpc>
                <a:spcPct val="100000"/>
              </a:lnSpc>
              <a:spcBef>
                <a:spcPct val="20000"/>
              </a:spcBef>
              <a:spcAft>
                <a:spcPct val="0"/>
              </a:spcAft>
              <a:buClrTx/>
              <a:buSzPct val="80000"/>
              <a:buNone/>
              <a:tabLst/>
              <a:defRPr/>
            </a:pPr>
            <a:endPar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base" latinLnBrk="0" hangingPunct="1">
              <a:lnSpc>
                <a:spcPct val="100000"/>
              </a:lnSpc>
              <a:spcBef>
                <a:spcPct val="20000"/>
              </a:spcBef>
              <a:spcAft>
                <a:spcPct val="0"/>
              </a:spcAft>
              <a:buClrTx/>
              <a:buSzPct val="80000"/>
              <a:buNone/>
              <a:tabLst/>
              <a:defRPr/>
            </a:pP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2) MECHANISMUS GENERUJÍCÍ CYKLICKÉ POHYBY není </a:t>
            </a:r>
            <a:r>
              <a:rPr lang="cs-CZ" altLang="cs-CZ" sz="33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význam makroekonomické politiky</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ztrácí!!!</a:t>
            </a:r>
            <a:endPar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30901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2800" b="1" dirty="0">
                <a:solidFill>
                  <a:srgbClr val="FF0000"/>
                </a:solidFill>
              </a:rPr>
              <a:t>ENDOGENNÍ MECHANISMUS </a:t>
            </a:r>
            <a:r>
              <a:rPr lang="cs-CZ" altLang="cs-CZ" sz="2800" b="1" dirty="0"/>
              <a:t>vs. </a:t>
            </a:r>
            <a:r>
              <a:rPr lang="cs-CZ" altLang="cs-CZ" sz="2800" b="1" dirty="0">
                <a:solidFill>
                  <a:srgbClr val="FF0000"/>
                </a:solidFill>
              </a:rPr>
              <a:t>EXOGENNÍ SKOKY </a:t>
            </a:r>
            <a:endParaRPr lang="cs-CZ" sz="2800" b="1" dirty="0">
              <a:solidFill>
                <a:srgbClr val="FF0000"/>
              </a:solidFill>
            </a:endParaRPr>
          </a:p>
        </p:txBody>
      </p:sp>
      <p:sp>
        <p:nvSpPr>
          <p:cNvPr id="98" name="Google Shape;98;p14"/>
          <p:cNvSpPr txBox="1">
            <a:spLocks noGrp="1"/>
          </p:cNvSpPr>
          <p:nvPr>
            <p:ph type="body" idx="1"/>
          </p:nvPr>
        </p:nvSpPr>
        <p:spPr>
          <a:xfrm>
            <a:off x="0" y="3820129"/>
            <a:ext cx="8918589" cy="2797285"/>
          </a:xfrm>
          <a:prstGeom prst="rect">
            <a:avLst/>
          </a:prstGeom>
          <a:noFill/>
          <a:ln>
            <a:noFill/>
          </a:ln>
        </p:spPr>
        <p:txBody>
          <a:bodyPr spcFirstLastPara="1" wrap="square" lIns="91425" tIns="45700" rIns="91425" bIns="45700" anchor="t" anchorCtr="0">
            <a:normAutofit/>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endPar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graphicFrame>
        <p:nvGraphicFramePr>
          <p:cNvPr id="7" name="Table 7">
            <a:extLst>
              <a:ext uri="{FF2B5EF4-FFF2-40B4-BE49-F238E27FC236}">
                <a16:creationId xmlns:a16="http://schemas.microsoft.com/office/drawing/2014/main" id="{6AF36E5C-D509-41DD-A758-078C7AFAB867}"/>
              </a:ext>
            </a:extLst>
          </p:cNvPr>
          <p:cNvGraphicFramePr>
            <a:graphicFrameLocks noGrp="1"/>
          </p:cNvGraphicFramePr>
          <p:nvPr>
            <p:extLst>
              <p:ext uri="{D42A27DB-BD31-4B8C-83A1-F6EECF244321}">
                <p14:modId xmlns:p14="http://schemas.microsoft.com/office/powerpoint/2010/main" val="3020779487"/>
              </p:ext>
            </p:extLst>
          </p:nvPr>
        </p:nvGraphicFramePr>
        <p:xfrm>
          <a:off x="42531" y="1274407"/>
          <a:ext cx="8778240" cy="2468880"/>
        </p:xfrm>
        <a:graphic>
          <a:graphicData uri="http://schemas.openxmlformats.org/drawingml/2006/table">
            <a:tbl>
              <a:tblPr firstRow="1" bandRow="1">
                <a:tableStyleId>{5C22544A-7EE6-4342-B048-85BDC9FD1C3A}</a:tableStyleId>
              </a:tblPr>
              <a:tblGrid>
                <a:gridCol w="1878050">
                  <a:extLst>
                    <a:ext uri="{9D8B030D-6E8A-4147-A177-3AD203B41FA5}">
                      <a16:colId xmlns:a16="http://schemas.microsoft.com/office/drawing/2014/main" val="1740595172"/>
                    </a:ext>
                  </a:extLst>
                </a:gridCol>
                <a:gridCol w="2777204">
                  <a:extLst>
                    <a:ext uri="{9D8B030D-6E8A-4147-A177-3AD203B41FA5}">
                      <a16:colId xmlns:a16="http://schemas.microsoft.com/office/drawing/2014/main" val="1053519181"/>
                    </a:ext>
                  </a:extLst>
                </a:gridCol>
                <a:gridCol w="4122986">
                  <a:extLst>
                    <a:ext uri="{9D8B030D-6E8A-4147-A177-3AD203B41FA5}">
                      <a16:colId xmlns:a16="http://schemas.microsoft.com/office/drawing/2014/main" val="1623938573"/>
                    </a:ext>
                  </a:extLst>
                </a:gridCol>
              </a:tblGrid>
              <a:tr h="755904">
                <a:tc>
                  <a:txBody>
                    <a:bodyPr/>
                    <a:lstStyle/>
                    <a:p>
                      <a:r>
                        <a:rPr lang="cs-CZ" sz="1600" b="1" noProof="0" dirty="0"/>
                        <a:t>Zdroje a typy ekonomických </a:t>
                      </a:r>
                    </a:p>
                    <a:p>
                      <a:r>
                        <a:rPr lang="cs-CZ" sz="1600" b="1" noProof="0" dirty="0"/>
                        <a:t>změn </a:t>
                      </a:r>
                    </a:p>
                  </a:txBody>
                  <a:tcPr/>
                </a:tc>
                <a:tc>
                  <a:txBody>
                    <a:bodyPr/>
                    <a:lstStyle/>
                    <a:p>
                      <a:r>
                        <a:rPr lang="cs-CZ" sz="1600" b="1" noProof="0" dirty="0"/>
                        <a:t>Endogenní mechanismus </a:t>
                      </a:r>
                    </a:p>
                    <a:p>
                      <a:endParaRPr lang="cs-CZ" sz="1600" b="1" noProof="0" dirty="0"/>
                    </a:p>
                  </a:txBody>
                  <a:tcPr/>
                </a:tc>
                <a:tc>
                  <a:txBody>
                    <a:bodyPr/>
                    <a:lstStyle/>
                    <a:p>
                      <a:r>
                        <a:rPr lang="cs-CZ" sz="1600" b="1" noProof="0" dirty="0"/>
                        <a:t>Exogenní šoky </a:t>
                      </a:r>
                    </a:p>
                  </a:txBody>
                  <a:tcPr/>
                </a:tc>
                <a:extLst>
                  <a:ext uri="{0D108BD9-81ED-4DB2-BD59-A6C34878D82A}">
                    <a16:rowId xmlns:a16="http://schemas.microsoft.com/office/drawing/2014/main" val="3273536117"/>
                  </a:ext>
                </a:extLst>
              </a:tr>
              <a:tr h="979876">
                <a:tc>
                  <a:txBody>
                    <a:bodyPr/>
                    <a:lstStyle/>
                    <a:p>
                      <a:r>
                        <a:rPr lang="cs-CZ" sz="1600" b="1" noProof="0"/>
                        <a:t>Změny agregátní poptávky </a:t>
                      </a:r>
                    </a:p>
                  </a:txBody>
                  <a:tcPr/>
                </a:tc>
                <a:tc>
                  <a:txBody>
                    <a:bodyPr/>
                    <a:lstStyle/>
                    <a:p>
                      <a:r>
                        <a:rPr lang="cs-CZ" sz="1600" b="1" noProof="0" dirty="0"/>
                        <a:t>Keynesovský model </a:t>
                      </a:r>
                    </a:p>
                    <a:p>
                      <a:r>
                        <a:rPr lang="cs-CZ" sz="1600" b="1" noProof="0" dirty="0"/>
                        <a:t>s multiplikátorem a akcelerátorem </a:t>
                      </a:r>
                    </a:p>
                    <a:p>
                      <a:endParaRPr lang="cs-CZ" sz="1600" b="1" noProof="0" dirty="0"/>
                    </a:p>
                  </a:txBody>
                  <a:tcPr/>
                </a:tc>
                <a:tc>
                  <a:txBody>
                    <a:bodyPr/>
                    <a:lstStyle/>
                    <a:p>
                      <a:r>
                        <a:rPr lang="cs-CZ" sz="1600" b="1" noProof="0" dirty="0"/>
                        <a:t>Monetaristický model se změnami </a:t>
                      </a:r>
                    </a:p>
                    <a:p>
                      <a:r>
                        <a:rPr lang="cs-CZ" sz="1600" b="1" noProof="0" dirty="0"/>
                        <a:t>peněžní nabídky </a:t>
                      </a:r>
                    </a:p>
                    <a:p>
                      <a:r>
                        <a:rPr lang="cs-CZ" sz="1600" b="1" noProof="0" dirty="0"/>
                        <a:t> </a:t>
                      </a:r>
                    </a:p>
                  </a:txBody>
                  <a:tcPr/>
                </a:tc>
                <a:extLst>
                  <a:ext uri="{0D108BD9-81ED-4DB2-BD59-A6C34878D82A}">
                    <a16:rowId xmlns:a16="http://schemas.microsoft.com/office/drawing/2014/main" val="3954814602"/>
                  </a:ext>
                </a:extLst>
              </a:tr>
              <a:tr h="531932">
                <a:tc>
                  <a:txBody>
                    <a:bodyPr/>
                    <a:lstStyle/>
                    <a:p>
                      <a:r>
                        <a:rPr lang="cs-CZ" sz="1600" b="1" noProof="0"/>
                        <a:t>Změny agregátní nabídky </a:t>
                      </a:r>
                    </a:p>
                  </a:txBody>
                  <a:tcPr/>
                </a:tc>
                <a:tc>
                  <a:txBody>
                    <a:bodyPr/>
                    <a:lstStyle/>
                    <a:p>
                      <a:r>
                        <a:rPr lang="cs-CZ" sz="1600" b="1" noProof="0" dirty="0"/>
                        <a:t>„Inovační model” Josepha Aloise </a:t>
                      </a:r>
                      <a:r>
                        <a:rPr lang="cs-CZ" sz="1600" b="1" noProof="0" dirty="0" err="1"/>
                        <a:t>Schumpetera</a:t>
                      </a:r>
                      <a:r>
                        <a:rPr lang="cs-CZ" sz="1600" b="1" noProof="0" dirty="0"/>
                        <a:t> </a:t>
                      </a:r>
                    </a:p>
                  </a:txBody>
                  <a:tcPr/>
                </a:tc>
                <a:tc>
                  <a:txBody>
                    <a:bodyPr/>
                    <a:lstStyle/>
                    <a:p>
                      <a:r>
                        <a:rPr lang="cs-CZ" sz="1600" b="1" noProof="0" dirty="0"/>
                        <a:t>Koncepce „přírodního/' cyklu Williama </a:t>
                      </a:r>
                      <a:r>
                        <a:rPr lang="cs-CZ" sz="1600" b="1" noProof="0" dirty="0" err="1"/>
                        <a:t>Stanle</a:t>
                      </a:r>
                      <a:r>
                        <a:rPr lang="cs-CZ" sz="1600" b="1" noProof="0" dirty="0"/>
                        <a:t> </a:t>
                      </a:r>
                      <a:r>
                        <a:rPr lang="cs-CZ" sz="1600" b="1" noProof="0" dirty="0" err="1"/>
                        <a:t>Jevonse</a:t>
                      </a:r>
                      <a:r>
                        <a:rPr lang="cs-CZ" sz="1600" b="1" noProof="0" dirty="0"/>
                        <a:t> </a:t>
                      </a:r>
                    </a:p>
                  </a:txBody>
                  <a:tcPr/>
                </a:tc>
                <a:extLst>
                  <a:ext uri="{0D108BD9-81ED-4DB2-BD59-A6C34878D82A}">
                    <a16:rowId xmlns:a16="http://schemas.microsoft.com/office/drawing/2014/main" val="3997394672"/>
                  </a:ext>
                </a:extLst>
              </a:tr>
            </a:tbl>
          </a:graphicData>
        </a:graphic>
      </p:graphicFrame>
    </p:spTree>
    <p:extLst>
      <p:ext uri="{BB962C8B-B14F-4D97-AF65-F5344CB8AC3E}">
        <p14:creationId xmlns:p14="http://schemas.microsoft.com/office/powerpoint/2010/main" val="17162195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2800" b="1" dirty="0">
                <a:solidFill>
                  <a:srgbClr val="FF0000"/>
                </a:solidFill>
              </a:rPr>
              <a:t>ENDOGENNÍ MECHANISMUS </a:t>
            </a:r>
            <a:r>
              <a:rPr lang="cs-CZ" altLang="cs-CZ" sz="2800" b="1" dirty="0"/>
              <a:t>vs. </a:t>
            </a:r>
            <a:r>
              <a:rPr lang="cs-CZ" altLang="cs-CZ" sz="2800" b="1" dirty="0">
                <a:solidFill>
                  <a:srgbClr val="FF0000"/>
                </a:solidFill>
              </a:rPr>
              <a:t>EXOGENNÍ SKOKY </a:t>
            </a:r>
            <a:endParaRPr lang="cs-CZ" sz="2800" b="1" dirty="0">
              <a:solidFill>
                <a:srgbClr val="FF0000"/>
              </a:solidFill>
            </a:endParaRPr>
          </a:p>
        </p:txBody>
      </p:sp>
      <p:sp>
        <p:nvSpPr>
          <p:cNvPr id="98" name="Google Shape;98;p14"/>
          <p:cNvSpPr txBox="1">
            <a:spLocks noGrp="1"/>
          </p:cNvSpPr>
          <p:nvPr>
            <p:ph type="body" idx="1"/>
          </p:nvPr>
        </p:nvSpPr>
        <p:spPr>
          <a:xfrm>
            <a:off x="0" y="1633729"/>
            <a:ext cx="8918589" cy="4983686"/>
          </a:xfrm>
          <a:prstGeom prst="rect">
            <a:avLst/>
          </a:prstGeom>
          <a:noFill/>
          <a:ln>
            <a:noFill/>
          </a:ln>
        </p:spPr>
        <p:txBody>
          <a:bodyPr spcFirstLastPara="1" wrap="square" lIns="91425" tIns="45700" rIns="91425" bIns="45700" anchor="t" anchorCtr="0">
            <a:normAutofit/>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endPar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283484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Poptávkové a nabídkové změny</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Poptávkové změny – ekonomický cyklus nastartován změnami AD: růst poptávky domácnosti a vlády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produkci firem;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zpožděním – reagují firmy zvýšením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poptávky po VF =&gt; P obvykle roste:</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 fázi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EXPANZE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roste,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KONTRAKCE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klesá;</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Procyklické</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chování P</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Nabídkové změny – ekonomický cyklus nastartován změnami AS: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růst/pokles cen VF – posun SRAS:</a:t>
            </a:r>
          </a:p>
          <a:p>
            <a:pPr marL="514350" indent="-514350" algn="just" fontAlgn="base">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Kontracyklické</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chování P</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36324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27">
            <a:extLst>
              <a:ext uri="{FF2B5EF4-FFF2-40B4-BE49-F238E27FC236}">
                <a16:creationId xmlns:a16="http://schemas.microsoft.com/office/drawing/2014/main" id="{B4540068-BF3F-42AD-AFF0-072469FF5ECA}"/>
              </a:ext>
            </a:extLst>
          </p:cNvPr>
          <p:cNvGrpSpPr>
            <a:grpSpLocks/>
          </p:cNvGrpSpPr>
          <p:nvPr/>
        </p:nvGrpSpPr>
        <p:grpSpPr bwMode="auto">
          <a:xfrm>
            <a:off x="685800" y="2362200"/>
            <a:ext cx="5562600" cy="4329113"/>
            <a:chOff x="432" y="1488"/>
            <a:chExt cx="3504" cy="2727"/>
          </a:xfrm>
        </p:grpSpPr>
        <p:sp>
          <p:nvSpPr>
            <p:cNvPr id="34853" name="Text Box 4">
              <a:extLst>
                <a:ext uri="{FF2B5EF4-FFF2-40B4-BE49-F238E27FC236}">
                  <a16:creationId xmlns:a16="http://schemas.microsoft.com/office/drawing/2014/main" id="{F749E85D-4E22-4757-9FB1-D3B64FC462B4}"/>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4854" name="Text Box 5">
              <a:extLst>
                <a:ext uri="{FF2B5EF4-FFF2-40B4-BE49-F238E27FC236}">
                  <a16:creationId xmlns:a16="http://schemas.microsoft.com/office/drawing/2014/main" id="{993FC16F-243B-4F57-A3CA-1ABC0048D897}"/>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4855" name="Group 7">
              <a:extLst>
                <a:ext uri="{FF2B5EF4-FFF2-40B4-BE49-F238E27FC236}">
                  <a16:creationId xmlns:a16="http://schemas.microsoft.com/office/drawing/2014/main" id="{9129D8EF-CB80-4B0F-86D2-6828837427D5}"/>
                </a:ext>
              </a:extLst>
            </p:cNvPr>
            <p:cNvGrpSpPr>
              <a:grpSpLocks/>
            </p:cNvGrpSpPr>
            <p:nvPr/>
          </p:nvGrpSpPr>
          <p:grpSpPr bwMode="auto">
            <a:xfrm>
              <a:off x="711" y="1584"/>
              <a:ext cx="3033" cy="2305"/>
              <a:chOff x="711" y="1584"/>
              <a:chExt cx="3033" cy="2305"/>
            </a:xfrm>
          </p:grpSpPr>
          <p:sp>
            <p:nvSpPr>
              <p:cNvPr id="34856" name="Line 8">
                <a:extLst>
                  <a:ext uri="{FF2B5EF4-FFF2-40B4-BE49-F238E27FC236}">
                    <a16:creationId xmlns:a16="http://schemas.microsoft.com/office/drawing/2014/main" id="{8D74659B-885F-44CA-BB2C-16E23E6BE12C}"/>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57" name="Freeform 9">
                <a:extLst>
                  <a:ext uri="{FF2B5EF4-FFF2-40B4-BE49-F238E27FC236}">
                    <a16:creationId xmlns:a16="http://schemas.microsoft.com/office/drawing/2014/main" id="{5B31B5B6-E63C-49E6-BF72-0C292DFB6AE1}"/>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9724" name="Group 28">
            <a:extLst>
              <a:ext uri="{FF2B5EF4-FFF2-40B4-BE49-F238E27FC236}">
                <a16:creationId xmlns:a16="http://schemas.microsoft.com/office/drawing/2014/main" id="{025066BC-D096-46CF-A101-D4D13C9D259D}"/>
              </a:ext>
            </a:extLst>
          </p:cNvPr>
          <p:cNvGrpSpPr>
            <a:grpSpLocks/>
          </p:cNvGrpSpPr>
          <p:nvPr/>
        </p:nvGrpSpPr>
        <p:grpSpPr bwMode="auto">
          <a:xfrm>
            <a:off x="1295400" y="2971800"/>
            <a:ext cx="4267200" cy="2728913"/>
            <a:chOff x="816" y="1872"/>
            <a:chExt cx="2688" cy="1719"/>
          </a:xfrm>
        </p:grpSpPr>
        <p:sp>
          <p:nvSpPr>
            <p:cNvPr id="34851" name="Freeform 10">
              <a:extLst>
                <a:ext uri="{FF2B5EF4-FFF2-40B4-BE49-F238E27FC236}">
                  <a16:creationId xmlns:a16="http://schemas.microsoft.com/office/drawing/2014/main" id="{2A359169-FBE4-47BA-AAC7-A166AC04A18A}"/>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52" name="Text Box 11">
              <a:extLst>
                <a:ext uri="{FF2B5EF4-FFF2-40B4-BE49-F238E27FC236}">
                  <a16:creationId xmlns:a16="http://schemas.microsoft.com/office/drawing/2014/main" id="{51D8BC79-CE8D-4EC1-8136-F3CBC5B183DE}"/>
                </a:ext>
              </a:extLst>
            </p:cNvPr>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9725" name="Group 29">
            <a:extLst>
              <a:ext uri="{FF2B5EF4-FFF2-40B4-BE49-F238E27FC236}">
                <a16:creationId xmlns:a16="http://schemas.microsoft.com/office/drawing/2014/main" id="{DED76F50-FD4F-4B8D-A0AF-DE1B1C42F237}"/>
              </a:ext>
            </a:extLst>
          </p:cNvPr>
          <p:cNvGrpSpPr>
            <a:grpSpLocks/>
          </p:cNvGrpSpPr>
          <p:nvPr/>
        </p:nvGrpSpPr>
        <p:grpSpPr bwMode="auto">
          <a:xfrm>
            <a:off x="1295400" y="2438400"/>
            <a:ext cx="4267200" cy="2971800"/>
            <a:chOff x="816" y="1536"/>
            <a:chExt cx="2688" cy="1872"/>
          </a:xfrm>
        </p:grpSpPr>
        <p:sp>
          <p:nvSpPr>
            <p:cNvPr id="34849" name="Text Box 6">
              <a:extLst>
                <a:ext uri="{FF2B5EF4-FFF2-40B4-BE49-F238E27FC236}">
                  <a16:creationId xmlns:a16="http://schemas.microsoft.com/office/drawing/2014/main" id="{4FBAADB5-91E4-4DC9-AD45-52ADB12C47AD}"/>
                </a:ext>
              </a:extLst>
            </p:cNvPr>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4850" name="Freeform 13">
              <a:extLst>
                <a:ext uri="{FF2B5EF4-FFF2-40B4-BE49-F238E27FC236}">
                  <a16:creationId xmlns:a16="http://schemas.microsoft.com/office/drawing/2014/main" id="{D055345C-79B4-4B19-87E0-2FF73272F88A}"/>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9713" name="Text Box 17">
            <a:extLst>
              <a:ext uri="{FF2B5EF4-FFF2-40B4-BE49-F238E27FC236}">
                <a16:creationId xmlns:a16="http://schemas.microsoft.com/office/drawing/2014/main" id="{EEBE6F2C-CD02-4E1E-916B-150E093B37A3}"/>
              </a:ext>
            </a:extLst>
          </p:cNvPr>
          <p:cNvSpPr txBox="1">
            <a:spLocks noChangeArrowheads="1"/>
          </p:cNvSpPr>
          <p:nvPr/>
        </p:nvSpPr>
        <p:spPr bwMode="auto">
          <a:xfrm>
            <a:off x="3370263" y="6172200"/>
            <a:ext cx="7096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Y*</a:t>
            </a:r>
            <a:endPar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endParaRPr>
          </a:p>
        </p:txBody>
      </p:sp>
      <p:grpSp>
        <p:nvGrpSpPr>
          <p:cNvPr id="29726" name="Group 30">
            <a:extLst>
              <a:ext uri="{FF2B5EF4-FFF2-40B4-BE49-F238E27FC236}">
                <a16:creationId xmlns:a16="http://schemas.microsoft.com/office/drawing/2014/main" id="{28A997F7-A6D0-4A63-AA80-E5C9DA7F1B98}"/>
              </a:ext>
            </a:extLst>
          </p:cNvPr>
          <p:cNvGrpSpPr>
            <a:grpSpLocks/>
          </p:cNvGrpSpPr>
          <p:nvPr/>
        </p:nvGrpSpPr>
        <p:grpSpPr bwMode="auto">
          <a:xfrm>
            <a:off x="2916238" y="2205038"/>
            <a:ext cx="1371600" cy="3962400"/>
            <a:chOff x="1824" y="1392"/>
            <a:chExt cx="864" cy="2496"/>
          </a:xfrm>
        </p:grpSpPr>
        <p:sp>
          <p:nvSpPr>
            <p:cNvPr id="34847" name="Line 18">
              <a:extLst>
                <a:ext uri="{FF2B5EF4-FFF2-40B4-BE49-F238E27FC236}">
                  <a16:creationId xmlns:a16="http://schemas.microsoft.com/office/drawing/2014/main" id="{F10F8BDD-B3B2-4420-88DE-4ABE49FBA6E6}"/>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48" name="Text Box 19">
              <a:extLst>
                <a:ext uri="{FF2B5EF4-FFF2-40B4-BE49-F238E27FC236}">
                  <a16:creationId xmlns:a16="http://schemas.microsoft.com/office/drawing/2014/main" id="{A550A7A1-D599-4010-A9BD-21B46B0B9221}"/>
                </a:ext>
              </a:extLst>
            </p:cNvPr>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9716" name="Text Box 20">
            <a:extLst>
              <a:ext uri="{FF2B5EF4-FFF2-40B4-BE49-F238E27FC236}">
                <a16:creationId xmlns:a16="http://schemas.microsoft.com/office/drawing/2014/main" id="{49A554FD-AA5D-4192-AF8D-B906F5620E24}"/>
              </a:ext>
            </a:extLst>
          </p:cNvPr>
          <p:cNvSpPr txBox="1">
            <a:spLocks noChangeArrowheads="1"/>
          </p:cNvSpPr>
          <p:nvPr/>
        </p:nvSpPr>
        <p:spPr bwMode="auto">
          <a:xfrm>
            <a:off x="3844131" y="3947224"/>
            <a:ext cx="330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400" b="1" i="0" u="none" strike="noStrike" kern="1200" cap="none" spc="0" normalizeH="0" baseline="0" noProof="0">
                <a:ln>
                  <a:noFill/>
                </a:ln>
                <a:solidFill>
                  <a:srgbClr val="339966"/>
                </a:solidFill>
                <a:effectLst/>
                <a:uLnTx/>
                <a:uFillTx/>
                <a:latin typeface="Tahoma" panose="020B0604030504040204" pitchFamily="34" charset="0"/>
                <a:ea typeface="+mn-ea"/>
                <a:cs typeface="+mn-cs"/>
              </a:rPr>
              <a:t>Recesní mezera</a:t>
            </a:r>
          </a:p>
        </p:txBody>
      </p:sp>
      <p:sp>
        <p:nvSpPr>
          <p:cNvPr id="29717" name="Text Box 21">
            <a:extLst>
              <a:ext uri="{FF2B5EF4-FFF2-40B4-BE49-F238E27FC236}">
                <a16:creationId xmlns:a16="http://schemas.microsoft.com/office/drawing/2014/main" id="{0E15EB42-A45D-4C11-8FB0-C72F3E7AFDD8}"/>
              </a:ext>
            </a:extLst>
          </p:cNvPr>
          <p:cNvSpPr txBox="1">
            <a:spLocks noChangeArrowheads="1"/>
          </p:cNvSpPr>
          <p:nvPr/>
        </p:nvSpPr>
        <p:spPr bwMode="auto">
          <a:xfrm>
            <a:off x="2633663" y="5029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18" name="Freeform 22">
            <a:extLst>
              <a:ext uri="{FF2B5EF4-FFF2-40B4-BE49-F238E27FC236}">
                <a16:creationId xmlns:a16="http://schemas.microsoft.com/office/drawing/2014/main" id="{865C9DAF-2B5B-48F3-925F-1DE3D1C44DEB}"/>
              </a:ext>
            </a:extLst>
          </p:cNvPr>
          <p:cNvSpPr>
            <a:spLocks/>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008000"/>
          </a:solidFill>
          <a:ln w="47625" cap="flat" cmpd="sng">
            <a:solidFill>
              <a:srgbClr val="008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0" name="Line 24">
            <a:extLst>
              <a:ext uri="{FF2B5EF4-FFF2-40B4-BE49-F238E27FC236}">
                <a16:creationId xmlns:a16="http://schemas.microsoft.com/office/drawing/2014/main" id="{1E4BFE5F-285E-4265-B1A4-D07E7AAB1838}"/>
              </a:ext>
            </a:extLst>
          </p:cNvPr>
          <p:cNvSpPr>
            <a:spLocks noChangeShapeType="1"/>
          </p:cNvSpPr>
          <p:nvPr/>
        </p:nvSpPr>
        <p:spPr bwMode="auto">
          <a:xfrm>
            <a:off x="2667000" y="5105400"/>
            <a:ext cx="0" cy="10668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1" name="Text Box 25">
            <a:extLst>
              <a:ext uri="{FF2B5EF4-FFF2-40B4-BE49-F238E27FC236}">
                <a16:creationId xmlns:a16="http://schemas.microsoft.com/office/drawing/2014/main" id="{30D4A49C-AFE9-4475-BAF6-6C88572BCEA7}"/>
              </a:ext>
            </a:extLst>
          </p:cNvPr>
          <p:cNvSpPr txBox="1">
            <a:spLocks noChangeArrowheads="1"/>
          </p:cNvSpPr>
          <p:nvPr/>
        </p:nvSpPr>
        <p:spPr bwMode="auto">
          <a:xfrm>
            <a:off x="2362200" y="6172200"/>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22" name="Text Box 26">
            <a:extLst>
              <a:ext uri="{FF2B5EF4-FFF2-40B4-BE49-F238E27FC236}">
                <a16:creationId xmlns:a16="http://schemas.microsoft.com/office/drawing/2014/main" id="{3C0805F2-434E-45A6-BCD0-0CC556050C12}"/>
              </a:ext>
            </a:extLst>
          </p:cNvPr>
          <p:cNvSpPr txBox="1">
            <a:spLocks noChangeArrowheads="1"/>
          </p:cNvSpPr>
          <p:nvPr/>
        </p:nvSpPr>
        <p:spPr bwMode="auto">
          <a:xfrm>
            <a:off x="2665413" y="6184900"/>
            <a:ext cx="457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&lt;</a:t>
            </a:r>
            <a:endPar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endParaRPr>
          </a:p>
        </p:txBody>
      </p:sp>
      <p:sp>
        <p:nvSpPr>
          <p:cNvPr id="29727" name="Rectangle 31">
            <a:extLst>
              <a:ext uri="{FF2B5EF4-FFF2-40B4-BE49-F238E27FC236}">
                <a16:creationId xmlns:a16="http://schemas.microsoft.com/office/drawing/2014/main" id="{ABF60E81-BABB-453F-BF96-A12B19C6C99E}"/>
              </a:ext>
            </a:extLst>
          </p:cNvPr>
          <p:cNvSpPr>
            <a:spLocks noChangeArrowheads="1"/>
          </p:cNvSpPr>
          <p:nvPr/>
        </p:nvSpPr>
        <p:spPr bwMode="auto">
          <a:xfrm>
            <a:off x="2339975" y="6237288"/>
            <a:ext cx="1511300" cy="431800"/>
          </a:xfrm>
          <a:prstGeom prst="rect">
            <a:avLst/>
          </a:prstGeom>
          <a:noFill/>
          <a:ln w="635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 name="Line 24">
            <a:extLst>
              <a:ext uri="{FF2B5EF4-FFF2-40B4-BE49-F238E27FC236}">
                <a16:creationId xmlns:a16="http://schemas.microsoft.com/office/drawing/2014/main" id="{D1950CB9-F797-4BFA-B5C6-269EF23CB0DF}"/>
              </a:ext>
            </a:extLst>
          </p:cNvPr>
          <p:cNvSpPr>
            <a:spLocks noChangeShapeType="1"/>
          </p:cNvSpPr>
          <p:nvPr/>
        </p:nvSpPr>
        <p:spPr bwMode="auto">
          <a:xfrm flipV="1">
            <a:off x="1165225" y="5091113"/>
            <a:ext cx="1500188" cy="127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 name="Text Box 4">
            <a:extLst>
              <a:ext uri="{FF2B5EF4-FFF2-40B4-BE49-F238E27FC236}">
                <a16:creationId xmlns:a16="http://schemas.microsoft.com/office/drawing/2014/main" id="{9C9D56BC-EEA4-4F48-ACEC-163D9A3ED7B0}"/>
              </a:ext>
            </a:extLst>
          </p:cNvPr>
          <p:cNvSpPr txBox="1">
            <a:spLocks noChangeArrowheads="1"/>
          </p:cNvSpPr>
          <p:nvPr/>
        </p:nvSpPr>
        <p:spPr bwMode="auto">
          <a:xfrm>
            <a:off x="641350" y="4824413"/>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grpSp>
        <p:nvGrpSpPr>
          <p:cNvPr id="30" name="Group 28">
            <a:extLst>
              <a:ext uri="{FF2B5EF4-FFF2-40B4-BE49-F238E27FC236}">
                <a16:creationId xmlns:a16="http://schemas.microsoft.com/office/drawing/2014/main" id="{592D8258-2851-476E-8C46-23CC90B48A98}"/>
              </a:ext>
            </a:extLst>
          </p:cNvPr>
          <p:cNvGrpSpPr>
            <a:grpSpLocks/>
          </p:cNvGrpSpPr>
          <p:nvPr/>
        </p:nvGrpSpPr>
        <p:grpSpPr bwMode="auto">
          <a:xfrm>
            <a:off x="1819275" y="2695575"/>
            <a:ext cx="4270375" cy="2592388"/>
            <a:chOff x="816" y="1872"/>
            <a:chExt cx="2690" cy="1633"/>
          </a:xfrm>
        </p:grpSpPr>
        <p:sp>
          <p:nvSpPr>
            <p:cNvPr id="34845" name="Freeform 10">
              <a:extLst>
                <a:ext uri="{FF2B5EF4-FFF2-40B4-BE49-F238E27FC236}">
                  <a16:creationId xmlns:a16="http://schemas.microsoft.com/office/drawing/2014/main" id="{CA54E833-EF9F-42B7-AE2C-A037EC25C4A4}"/>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46" name="Text Box 11">
              <a:extLst>
                <a:ext uri="{FF2B5EF4-FFF2-40B4-BE49-F238E27FC236}">
                  <a16:creationId xmlns:a16="http://schemas.microsoft.com/office/drawing/2014/main" id="{8348F906-ECBF-4D92-A477-EF65AC7E90DB}"/>
                </a:ext>
              </a:extLst>
            </p:cNvPr>
            <p:cNvSpPr txBox="1">
              <a:spLocks noChangeArrowheads="1"/>
            </p:cNvSpPr>
            <p:nvPr/>
          </p:nvSpPr>
          <p:spPr bwMode="auto">
            <a:xfrm>
              <a:off x="2834" y="3178"/>
              <a:ext cx="672"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dirty="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dirty="0">
                  <a:ln>
                    <a:noFill/>
                  </a:ln>
                  <a:solidFill>
                    <a:srgbClr val="800000"/>
                  </a:solidFill>
                  <a:effectLst/>
                  <a:uLnTx/>
                  <a:uFillTx/>
                  <a:latin typeface="Times New Roman" panose="02020603050405020304" pitchFamily="18" charset="0"/>
                  <a:ea typeface="+mn-ea"/>
                  <a:cs typeface="+mn-cs"/>
                </a:rPr>
                <a:t>2</a:t>
              </a:r>
            </a:p>
          </p:txBody>
        </p:sp>
      </p:grpSp>
      <p:cxnSp>
        <p:nvCxnSpPr>
          <p:cNvPr id="3" name="Přímá spojnice se šipkou 2">
            <a:extLst>
              <a:ext uri="{FF2B5EF4-FFF2-40B4-BE49-F238E27FC236}">
                <a16:creationId xmlns:a16="http://schemas.microsoft.com/office/drawing/2014/main" id="{E89F4036-C971-45F4-9CB0-490BDBF28BD9}"/>
              </a:ext>
            </a:extLst>
          </p:cNvPr>
          <p:cNvCxnSpPr/>
          <p:nvPr/>
        </p:nvCxnSpPr>
        <p:spPr>
          <a:xfrm flipV="1">
            <a:off x="1644650" y="3709988"/>
            <a:ext cx="269875" cy="1063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a:extLst>
              <a:ext uri="{FF2B5EF4-FFF2-40B4-BE49-F238E27FC236}">
                <a16:creationId xmlns:a16="http://schemas.microsoft.com/office/drawing/2014/main" id="{ED88DCC1-9BC7-4F00-BE1B-482B863066BF}"/>
              </a:ext>
            </a:extLst>
          </p:cNvPr>
          <p:cNvCxnSpPr/>
          <p:nvPr/>
        </p:nvCxnSpPr>
        <p:spPr>
          <a:xfrm flipV="1">
            <a:off x="1914525" y="4273550"/>
            <a:ext cx="271463" cy="1063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C88FE74D-923E-4322-BD2D-2AC2E155C4D8}"/>
              </a:ext>
            </a:extLst>
          </p:cNvPr>
          <p:cNvCxnSpPr/>
          <p:nvPr/>
        </p:nvCxnSpPr>
        <p:spPr>
          <a:xfrm flipV="1">
            <a:off x="4343400" y="5172075"/>
            <a:ext cx="271463" cy="1079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 Box 21">
            <a:extLst>
              <a:ext uri="{FF2B5EF4-FFF2-40B4-BE49-F238E27FC236}">
                <a16:creationId xmlns:a16="http://schemas.microsoft.com/office/drawing/2014/main" id="{242FEB24-58B0-404D-B7F2-9897FBAAB081}"/>
              </a:ext>
            </a:extLst>
          </p:cNvPr>
          <p:cNvSpPr txBox="1">
            <a:spLocks noChangeArrowheads="1"/>
          </p:cNvSpPr>
          <p:nvPr/>
        </p:nvSpPr>
        <p:spPr bwMode="auto">
          <a:xfrm>
            <a:off x="2840038" y="412115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8" name="Line 24">
            <a:extLst>
              <a:ext uri="{FF2B5EF4-FFF2-40B4-BE49-F238E27FC236}">
                <a16:creationId xmlns:a16="http://schemas.microsoft.com/office/drawing/2014/main" id="{375928A9-271A-439F-9C07-D605D8C38168}"/>
              </a:ext>
            </a:extLst>
          </p:cNvPr>
          <p:cNvSpPr>
            <a:spLocks noChangeShapeType="1"/>
          </p:cNvSpPr>
          <p:nvPr/>
        </p:nvSpPr>
        <p:spPr bwMode="auto">
          <a:xfrm>
            <a:off x="1165225" y="4760913"/>
            <a:ext cx="1976438" cy="20637"/>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9" name="Line 24">
            <a:extLst>
              <a:ext uri="{FF2B5EF4-FFF2-40B4-BE49-F238E27FC236}">
                <a16:creationId xmlns:a16="http://schemas.microsoft.com/office/drawing/2014/main" id="{0794010F-A5E8-4506-9978-17E3B5501766}"/>
              </a:ext>
            </a:extLst>
          </p:cNvPr>
          <p:cNvSpPr>
            <a:spLocks noChangeShapeType="1"/>
          </p:cNvSpPr>
          <p:nvPr/>
        </p:nvSpPr>
        <p:spPr bwMode="auto">
          <a:xfrm flipH="1">
            <a:off x="3197225" y="4845050"/>
            <a:ext cx="6350" cy="13049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0" name="Text Box 4">
            <a:extLst>
              <a:ext uri="{FF2B5EF4-FFF2-40B4-BE49-F238E27FC236}">
                <a16:creationId xmlns:a16="http://schemas.microsoft.com/office/drawing/2014/main" id="{69B7AF4A-92C9-480F-8E99-65148F944992}"/>
              </a:ext>
            </a:extLst>
          </p:cNvPr>
          <p:cNvSpPr txBox="1">
            <a:spLocks noChangeArrowheads="1"/>
          </p:cNvSpPr>
          <p:nvPr/>
        </p:nvSpPr>
        <p:spPr bwMode="auto">
          <a:xfrm>
            <a:off x="620713" y="422751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1" name="Přímá spojnice se šipkou 40">
            <a:extLst>
              <a:ext uri="{FF2B5EF4-FFF2-40B4-BE49-F238E27FC236}">
                <a16:creationId xmlns:a16="http://schemas.microsoft.com/office/drawing/2014/main" id="{B83FDC9C-9FF7-4EE8-B3EF-65799A99CC8C}"/>
              </a:ext>
            </a:extLst>
          </p:cNvPr>
          <p:cNvCxnSpPr/>
          <p:nvPr/>
        </p:nvCxnSpPr>
        <p:spPr>
          <a:xfrm flipV="1">
            <a:off x="542925" y="4379913"/>
            <a:ext cx="7938" cy="7239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Text Box 25">
            <a:extLst>
              <a:ext uri="{FF2B5EF4-FFF2-40B4-BE49-F238E27FC236}">
                <a16:creationId xmlns:a16="http://schemas.microsoft.com/office/drawing/2014/main" id="{DFDAF787-BBC9-4CC3-91EA-028D1904C923}"/>
              </a:ext>
            </a:extLst>
          </p:cNvPr>
          <p:cNvSpPr txBox="1">
            <a:spLocks noChangeArrowheads="1"/>
          </p:cNvSpPr>
          <p:nvPr/>
        </p:nvSpPr>
        <p:spPr bwMode="auto">
          <a:xfrm rot="10800000" flipH="1" flipV="1">
            <a:off x="2994025" y="6172964"/>
            <a:ext cx="28290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rPr>
              <a:t>2</a:t>
            </a:r>
          </a:p>
        </p:txBody>
      </p:sp>
      <p:cxnSp>
        <p:nvCxnSpPr>
          <p:cNvPr id="44" name="Přímá spojnice se šipkou 43">
            <a:extLst>
              <a:ext uri="{FF2B5EF4-FFF2-40B4-BE49-F238E27FC236}">
                <a16:creationId xmlns:a16="http://schemas.microsoft.com/office/drawing/2014/main" id="{5AAC5AD4-4937-4BF3-808B-5BC54CA45517}"/>
              </a:ext>
            </a:extLst>
          </p:cNvPr>
          <p:cNvCxnSpPr/>
          <p:nvPr/>
        </p:nvCxnSpPr>
        <p:spPr>
          <a:xfrm flipV="1">
            <a:off x="2497138" y="6626225"/>
            <a:ext cx="873125" cy="15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5" name="TextovéPole 44">
            <a:extLst>
              <a:ext uri="{FF2B5EF4-FFF2-40B4-BE49-F238E27FC236}">
                <a16:creationId xmlns:a16="http://schemas.microsoft.com/office/drawing/2014/main" id="{ED2975B8-78FA-4F2C-B6BA-5190935A5182}"/>
              </a:ext>
            </a:extLst>
          </p:cNvPr>
          <p:cNvSpPr txBox="1"/>
          <p:nvPr/>
        </p:nvSpPr>
        <p:spPr>
          <a:xfrm>
            <a:off x="1435893" y="685702"/>
            <a:ext cx="7086599" cy="1815882"/>
          </a:xfrm>
          <a:prstGeom prst="rect">
            <a:avLst/>
          </a:prstGeom>
          <a:noFill/>
        </p:spPr>
        <p:txBody>
          <a:bodyPr wrap="square">
            <a:spAutoFit/>
          </a:bodyPr>
          <a:lstStyle/>
          <a:p>
            <a:pPr algn="ctr" fontAlgn="base">
              <a:spcBef>
                <a:spcPct val="50000"/>
              </a:spcBef>
              <a:spcAft>
                <a:spcPct val="0"/>
              </a:spcAft>
              <a:buClrTx/>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POZITIVNÍ POPTÁVKOVÝ ŠOK: </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zvýšení C, G</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46" name="Google Shape;99;p14">
            <a:extLst>
              <a:ext uri="{FF2B5EF4-FFF2-40B4-BE49-F238E27FC236}">
                <a16:creationId xmlns:a16="http://schemas.microsoft.com/office/drawing/2014/main" id="{75B9DF7D-435A-4EA9-9042-03F85DBF725A}"/>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48061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9724"/>
                                        </p:tgtEl>
                                        <p:attrNameLst>
                                          <p:attrName>style.visibility</p:attrName>
                                        </p:attrNameLst>
                                      </p:cBhvr>
                                      <p:to>
                                        <p:strVal val="visible"/>
                                      </p:to>
                                    </p:set>
                                    <p:animEffect transition="in" filter="wipe(up)">
                                      <p:cBhvr>
                                        <p:cTn id="7" dur="500"/>
                                        <p:tgtEl>
                                          <p:spTgt spid="29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9725"/>
                                        </p:tgtEl>
                                        <p:attrNameLst>
                                          <p:attrName>style.visibility</p:attrName>
                                        </p:attrNameLst>
                                      </p:cBhvr>
                                      <p:to>
                                        <p:strVal val="visible"/>
                                      </p:to>
                                    </p:set>
                                    <p:animEffect transition="in" filter="wipe(down)">
                                      <p:cBhvr>
                                        <p:cTn id="12" dur="500"/>
                                        <p:tgtEl>
                                          <p:spTgt spid="29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9717"/>
                                        </p:tgtEl>
                                        <p:attrNameLst>
                                          <p:attrName>style.visibility</p:attrName>
                                        </p:attrNameLst>
                                      </p:cBhvr>
                                      <p:to>
                                        <p:strVal val="visible"/>
                                      </p:to>
                                    </p:set>
                                    <p:set>
                                      <p:cBhvr>
                                        <p:cTn id="17" dur="455" fill="hold">
                                          <p:stCondLst>
                                            <p:cond delay="0"/>
                                          </p:stCondLst>
                                        </p:cTn>
                                        <p:tgtEl>
                                          <p:spTgt spid="29717"/>
                                        </p:tgtEl>
                                        <p:attrNameLst>
                                          <p:attrName>style.rotation</p:attrName>
                                        </p:attrNameLst>
                                      </p:cBhvr>
                                      <p:to>
                                        <p:strVal val="-45.0"/>
                                      </p:to>
                                    </p:set>
                                    <p:anim calcmode="lin" valueType="num">
                                      <p:cBhvr>
                                        <p:cTn id="18" dur="455" fill="hold">
                                          <p:stCondLst>
                                            <p:cond delay="455"/>
                                          </p:stCondLst>
                                        </p:cTn>
                                        <p:tgtEl>
                                          <p:spTgt spid="29717"/>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9717"/>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9717"/>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9717"/>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right)">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29720"/>
                                        </p:tgtEl>
                                        <p:attrNameLst>
                                          <p:attrName>style.visibility</p:attrName>
                                        </p:attrNameLst>
                                      </p:cBhvr>
                                      <p:to>
                                        <p:strVal val="visible"/>
                                      </p:to>
                                    </p:set>
                                    <p:anim calcmode="lin" valueType="num">
                                      <p:cBhvr>
                                        <p:cTn id="31" dur="1000" fill="hold"/>
                                        <p:tgtEl>
                                          <p:spTgt spid="29720"/>
                                        </p:tgtEl>
                                        <p:attrNameLst>
                                          <p:attrName>ppt_w</p:attrName>
                                        </p:attrNameLst>
                                      </p:cBhvr>
                                      <p:tavLst>
                                        <p:tav tm="0">
                                          <p:val>
                                            <p:fltVal val="0"/>
                                          </p:val>
                                        </p:tav>
                                        <p:tav tm="100000">
                                          <p:val>
                                            <p:strVal val="#ppt_w"/>
                                          </p:val>
                                        </p:tav>
                                      </p:tavLst>
                                    </p:anim>
                                    <p:anim calcmode="lin" valueType="num">
                                      <p:cBhvr>
                                        <p:cTn id="32" dur="1000" fill="hold"/>
                                        <p:tgtEl>
                                          <p:spTgt spid="29720"/>
                                        </p:tgtEl>
                                        <p:attrNameLst>
                                          <p:attrName>ppt_h</p:attrName>
                                        </p:attrNameLst>
                                      </p:cBhvr>
                                      <p:tavLst>
                                        <p:tav tm="0">
                                          <p:val>
                                            <p:fltVal val="0"/>
                                          </p:val>
                                        </p:tav>
                                        <p:tav tm="100000">
                                          <p:val>
                                            <p:strVal val="#ppt_h"/>
                                          </p:val>
                                        </p:tav>
                                      </p:tavLst>
                                    </p:anim>
                                    <p:anim calcmode="lin" valueType="num">
                                      <p:cBhvr>
                                        <p:cTn id="33" dur="1000" fill="hold"/>
                                        <p:tgtEl>
                                          <p:spTgt spid="29720"/>
                                        </p:tgtEl>
                                        <p:attrNameLst>
                                          <p:attrName>style.rotation</p:attrName>
                                        </p:attrNameLst>
                                      </p:cBhvr>
                                      <p:tavLst>
                                        <p:tav tm="0">
                                          <p:val>
                                            <p:fltVal val="90"/>
                                          </p:val>
                                        </p:tav>
                                        <p:tav tm="100000">
                                          <p:val>
                                            <p:fltVal val="0"/>
                                          </p:val>
                                        </p:tav>
                                      </p:tavLst>
                                    </p:anim>
                                    <p:animEffect transition="in" filter="fade">
                                      <p:cBhvr>
                                        <p:cTn id="34" dur="1000"/>
                                        <p:tgtEl>
                                          <p:spTgt spid="297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8" presetClass="entr" presetSubtype="0" accel="50000" fill="hold" grpId="0" nodeType="clickEffect">
                                  <p:stCondLst>
                                    <p:cond delay="0"/>
                                  </p:stCondLst>
                                  <p:iterate type="lt">
                                    <p:tmPct val="50000"/>
                                  </p:iterate>
                                  <p:childTnLst>
                                    <p:set>
                                      <p:cBhvr>
                                        <p:cTn id="45" dur="1" fill="hold">
                                          <p:stCondLst>
                                            <p:cond delay="0"/>
                                          </p:stCondLst>
                                        </p:cTn>
                                        <p:tgtEl>
                                          <p:spTgt spid="29721"/>
                                        </p:tgtEl>
                                        <p:attrNameLst>
                                          <p:attrName>style.visibility</p:attrName>
                                        </p:attrNameLst>
                                      </p:cBhvr>
                                      <p:to>
                                        <p:strVal val="visible"/>
                                      </p:to>
                                    </p:set>
                                    <p:set>
                                      <p:cBhvr>
                                        <p:cTn id="46" dur="455" fill="hold">
                                          <p:stCondLst>
                                            <p:cond delay="0"/>
                                          </p:stCondLst>
                                        </p:cTn>
                                        <p:tgtEl>
                                          <p:spTgt spid="29721"/>
                                        </p:tgtEl>
                                        <p:attrNameLst>
                                          <p:attrName>style.rotation</p:attrName>
                                        </p:attrNameLst>
                                      </p:cBhvr>
                                      <p:to>
                                        <p:strVal val="-45.0"/>
                                      </p:to>
                                    </p:set>
                                    <p:anim calcmode="lin" valueType="num">
                                      <p:cBhvr>
                                        <p:cTn id="47" dur="455" fill="hold">
                                          <p:stCondLst>
                                            <p:cond delay="455"/>
                                          </p:stCondLst>
                                        </p:cTn>
                                        <p:tgtEl>
                                          <p:spTgt spid="29721"/>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29721"/>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29721"/>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29721"/>
                                        </p:tgtEl>
                                        <p:attrNameLst>
                                          <p:attrName>ppt_y</p:attrName>
                                        </p:attrNameLst>
                                      </p:cBhvr>
                                      <p:tavLst>
                                        <p:tav tm="0">
                                          <p:val>
                                            <p:strVal val="#ppt_y-(0.354*#ppt_w-0.172*#ppt_h)"/>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29726"/>
                                        </p:tgtEl>
                                        <p:attrNameLst>
                                          <p:attrName>style.visibility</p:attrName>
                                        </p:attrNameLst>
                                      </p:cBhvr>
                                      <p:to>
                                        <p:strVal val="visible"/>
                                      </p:to>
                                    </p:set>
                                    <p:animEffect transition="in" filter="wipe(down)">
                                      <p:cBhvr>
                                        <p:cTn id="55" dur="500"/>
                                        <p:tgtEl>
                                          <p:spTgt spid="2972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9713"/>
                                        </p:tgtEl>
                                        <p:attrNameLst>
                                          <p:attrName>style.visibility</p:attrName>
                                        </p:attrNameLst>
                                      </p:cBhvr>
                                      <p:to>
                                        <p:strVal val="visible"/>
                                      </p:to>
                                    </p:set>
                                    <p:set>
                                      <p:cBhvr>
                                        <p:cTn id="60" dur="455" fill="hold">
                                          <p:stCondLst>
                                            <p:cond delay="0"/>
                                          </p:stCondLst>
                                        </p:cTn>
                                        <p:tgtEl>
                                          <p:spTgt spid="29713"/>
                                        </p:tgtEl>
                                        <p:attrNameLst>
                                          <p:attrName>style.rotation</p:attrName>
                                        </p:attrNameLst>
                                      </p:cBhvr>
                                      <p:to>
                                        <p:strVal val="-45.0"/>
                                      </p:to>
                                    </p:set>
                                    <p:anim calcmode="lin" valueType="num">
                                      <p:cBhvr>
                                        <p:cTn id="61" dur="455" fill="hold">
                                          <p:stCondLst>
                                            <p:cond delay="455"/>
                                          </p:stCondLst>
                                        </p:cTn>
                                        <p:tgtEl>
                                          <p:spTgt spid="29713"/>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9713"/>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9713"/>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9713"/>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8" presetClass="entr" presetSubtype="0" accel="50000" fill="hold" grpId="0" nodeType="clickEffect">
                                  <p:stCondLst>
                                    <p:cond delay="0"/>
                                  </p:stCondLst>
                                  <p:iterate type="lt">
                                    <p:tmPct val="50000"/>
                                  </p:iterate>
                                  <p:childTnLst>
                                    <p:set>
                                      <p:cBhvr>
                                        <p:cTn id="68" dur="1" fill="hold">
                                          <p:stCondLst>
                                            <p:cond delay="0"/>
                                          </p:stCondLst>
                                        </p:cTn>
                                        <p:tgtEl>
                                          <p:spTgt spid="29722"/>
                                        </p:tgtEl>
                                        <p:attrNameLst>
                                          <p:attrName>style.visibility</p:attrName>
                                        </p:attrNameLst>
                                      </p:cBhvr>
                                      <p:to>
                                        <p:strVal val="visible"/>
                                      </p:to>
                                    </p:set>
                                    <p:set>
                                      <p:cBhvr>
                                        <p:cTn id="69" dur="455" fill="hold">
                                          <p:stCondLst>
                                            <p:cond delay="0"/>
                                          </p:stCondLst>
                                        </p:cTn>
                                        <p:tgtEl>
                                          <p:spTgt spid="29722"/>
                                        </p:tgtEl>
                                        <p:attrNameLst>
                                          <p:attrName>style.rotation</p:attrName>
                                        </p:attrNameLst>
                                      </p:cBhvr>
                                      <p:to>
                                        <p:strVal val="-45.0"/>
                                      </p:to>
                                    </p:set>
                                    <p:anim calcmode="lin" valueType="num">
                                      <p:cBhvr>
                                        <p:cTn id="70" dur="455" fill="hold">
                                          <p:stCondLst>
                                            <p:cond delay="455"/>
                                          </p:stCondLst>
                                        </p:cTn>
                                        <p:tgtEl>
                                          <p:spTgt spid="29722"/>
                                        </p:tgtEl>
                                        <p:attrNameLst>
                                          <p:attrName>style.rotation</p:attrName>
                                        </p:attrNameLst>
                                      </p:cBhvr>
                                      <p:tavLst>
                                        <p:tav tm="0">
                                          <p:val>
                                            <p:fltVal val="-45"/>
                                          </p:val>
                                        </p:tav>
                                        <p:tav tm="69900">
                                          <p:val>
                                            <p:fltVal val="45"/>
                                          </p:val>
                                        </p:tav>
                                        <p:tav tm="100000">
                                          <p:val>
                                            <p:fltVal val="0"/>
                                          </p:val>
                                        </p:tav>
                                      </p:tavLst>
                                    </p:anim>
                                    <p:anim calcmode="lin" valueType="num">
                                      <p:cBhvr>
                                        <p:cTn id="71" dur="455" fill="hold">
                                          <p:stCondLst>
                                            <p:cond delay="0"/>
                                          </p:stCondLst>
                                        </p:cTn>
                                        <p:tgtEl>
                                          <p:spTgt spid="29722"/>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5"/>
                                          </p:stCondLst>
                                        </p:cTn>
                                        <p:tgtEl>
                                          <p:spTgt spid="29722"/>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29722"/>
                                        </p:tgtEl>
                                        <p:attrNameLst>
                                          <p:attrName>ppt_y</p:attrName>
                                        </p:attrNameLst>
                                      </p:cBhvr>
                                      <p:tavLst>
                                        <p:tav tm="0">
                                          <p:val>
                                            <p:strVal val="#ppt_y-(0.354*#ppt_w-0.172*#ppt_h)"/>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29727"/>
                                        </p:tgtEl>
                                        <p:attrNameLst>
                                          <p:attrName>style.visibility</p:attrName>
                                        </p:attrNameLst>
                                      </p:cBhvr>
                                      <p:to>
                                        <p:strVal val="visible"/>
                                      </p:to>
                                    </p:set>
                                    <p:anim calcmode="lin" valueType="num">
                                      <p:cBhvr>
                                        <p:cTn id="78" dur="1000" fill="hold"/>
                                        <p:tgtEl>
                                          <p:spTgt spid="29727"/>
                                        </p:tgtEl>
                                        <p:attrNameLst>
                                          <p:attrName>ppt_w</p:attrName>
                                        </p:attrNameLst>
                                      </p:cBhvr>
                                      <p:tavLst>
                                        <p:tav tm="0">
                                          <p:val>
                                            <p:fltVal val="0"/>
                                          </p:val>
                                        </p:tav>
                                        <p:tav tm="100000">
                                          <p:val>
                                            <p:strVal val="#ppt_w"/>
                                          </p:val>
                                        </p:tav>
                                      </p:tavLst>
                                    </p:anim>
                                    <p:anim calcmode="lin" valueType="num">
                                      <p:cBhvr>
                                        <p:cTn id="79" dur="1000" fill="hold"/>
                                        <p:tgtEl>
                                          <p:spTgt spid="29727"/>
                                        </p:tgtEl>
                                        <p:attrNameLst>
                                          <p:attrName>ppt_h</p:attrName>
                                        </p:attrNameLst>
                                      </p:cBhvr>
                                      <p:tavLst>
                                        <p:tav tm="0">
                                          <p:val>
                                            <p:fltVal val="0"/>
                                          </p:val>
                                        </p:tav>
                                        <p:tav tm="100000">
                                          <p:val>
                                            <p:strVal val="#ppt_h"/>
                                          </p:val>
                                        </p:tav>
                                      </p:tavLst>
                                    </p:anim>
                                    <p:anim calcmode="lin" valueType="num">
                                      <p:cBhvr>
                                        <p:cTn id="80" dur="1000" fill="hold"/>
                                        <p:tgtEl>
                                          <p:spTgt spid="29727"/>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97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6" presetClass="emph" presetSubtype="0" fill="hold" grpId="1" nodeType="clickEffect">
                                  <p:stCondLst>
                                    <p:cond delay="0"/>
                                  </p:stCondLst>
                                  <p:childTnLst>
                                    <p:animEffect transition="out" filter="fade">
                                      <p:cBhvr>
                                        <p:cTn id="85" dur="500" tmFilter="0, 0; .2, .5; .8, .5; 1, 0"/>
                                        <p:tgtEl>
                                          <p:spTgt spid="29727"/>
                                        </p:tgtEl>
                                      </p:cBhvr>
                                    </p:animEffect>
                                    <p:animScale>
                                      <p:cBhvr>
                                        <p:cTn id="86" dur="250" autoRev="1" fill="hold"/>
                                        <p:tgtEl>
                                          <p:spTgt spid="29727"/>
                                        </p:tgtEl>
                                      </p:cBhvr>
                                      <p:by x="105000" y="105000"/>
                                    </p:animScale>
                                  </p:childTnLst>
                                </p:cTn>
                              </p:par>
                            </p:childTnLst>
                          </p:cTn>
                        </p:par>
                      </p:childTnLst>
                    </p:cTn>
                  </p:par>
                  <p:par>
                    <p:cTn id="87" fill="hold" nodeType="clickPar">
                      <p:stCondLst>
                        <p:cond delay="indefinite"/>
                      </p:stCondLst>
                      <p:childTnLst>
                        <p:par>
                          <p:cTn id="88" fill="hold" nodeType="withGroup">
                            <p:stCondLst>
                              <p:cond delay="0"/>
                            </p:stCondLst>
                            <p:childTnLst>
                              <p:par>
                                <p:cTn id="89" presetID="15" presetClass="entr" presetSubtype="0" fill="hold" nodeType="clickEffect">
                                  <p:stCondLst>
                                    <p:cond delay="0"/>
                                  </p:stCondLst>
                                  <p:childTnLst>
                                    <p:set>
                                      <p:cBhvr>
                                        <p:cTn id="90" dur="1" fill="hold">
                                          <p:stCondLst>
                                            <p:cond delay="0"/>
                                          </p:stCondLst>
                                        </p:cTn>
                                        <p:tgtEl>
                                          <p:spTgt spid="29718"/>
                                        </p:tgtEl>
                                        <p:attrNameLst>
                                          <p:attrName>style.visibility</p:attrName>
                                        </p:attrNameLst>
                                      </p:cBhvr>
                                      <p:to>
                                        <p:strVal val="visible"/>
                                      </p:to>
                                    </p:set>
                                    <p:anim calcmode="lin" valueType="num">
                                      <p:cBhvr>
                                        <p:cTn id="91" dur="1000" fill="hold"/>
                                        <p:tgtEl>
                                          <p:spTgt spid="29718"/>
                                        </p:tgtEl>
                                        <p:attrNameLst>
                                          <p:attrName>ppt_w</p:attrName>
                                        </p:attrNameLst>
                                      </p:cBhvr>
                                      <p:tavLst>
                                        <p:tav tm="0">
                                          <p:val>
                                            <p:fltVal val="0"/>
                                          </p:val>
                                        </p:tav>
                                        <p:tav tm="100000">
                                          <p:val>
                                            <p:strVal val="#ppt_w"/>
                                          </p:val>
                                        </p:tav>
                                      </p:tavLst>
                                    </p:anim>
                                    <p:anim calcmode="lin" valueType="num">
                                      <p:cBhvr>
                                        <p:cTn id="92" dur="1000" fill="hold"/>
                                        <p:tgtEl>
                                          <p:spTgt spid="29718"/>
                                        </p:tgtEl>
                                        <p:attrNameLst>
                                          <p:attrName>ppt_h</p:attrName>
                                        </p:attrNameLst>
                                      </p:cBhvr>
                                      <p:tavLst>
                                        <p:tav tm="0">
                                          <p:val>
                                            <p:fltVal val="0"/>
                                          </p:val>
                                        </p:tav>
                                        <p:tav tm="100000">
                                          <p:val>
                                            <p:strVal val="#ppt_h"/>
                                          </p:val>
                                        </p:tav>
                                      </p:tavLst>
                                    </p:anim>
                                    <p:anim calcmode="lin" valueType="num">
                                      <p:cBhvr>
                                        <p:cTn id="93" dur="1000" fill="hold"/>
                                        <p:tgtEl>
                                          <p:spTgt spid="29718"/>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297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nodeType="clickEffect">
                                  <p:stCondLst>
                                    <p:cond delay="0"/>
                                  </p:stCondLst>
                                  <p:childTnLst>
                                    <p:animEffect transition="out" filter="fade">
                                      <p:cBhvr>
                                        <p:cTn id="98" dur="500" tmFilter="0, 0; .2, .5; .8, .5; 1, 0"/>
                                        <p:tgtEl>
                                          <p:spTgt spid="29718"/>
                                        </p:tgtEl>
                                      </p:cBhvr>
                                    </p:animEffect>
                                    <p:animScale>
                                      <p:cBhvr>
                                        <p:cTn id="99" dur="250" autoRev="1" fill="hold"/>
                                        <p:tgtEl>
                                          <p:spTgt spid="29718"/>
                                        </p:tgtEl>
                                      </p:cBhvr>
                                      <p:by x="105000" y="105000"/>
                                    </p:animScale>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1" presetClass="entr" presetSubtype="0" fill="hold" grpId="0" nodeType="clickEffect">
                                  <p:stCondLst>
                                    <p:cond delay="0"/>
                                  </p:stCondLst>
                                  <p:iterate type="lt">
                                    <p:tmPct val="10000"/>
                                  </p:iterate>
                                  <p:childTnLst>
                                    <p:set>
                                      <p:cBhvr>
                                        <p:cTn id="103" dur="1" fill="hold">
                                          <p:stCondLst>
                                            <p:cond delay="0"/>
                                          </p:stCondLst>
                                        </p:cTn>
                                        <p:tgtEl>
                                          <p:spTgt spid="29716"/>
                                        </p:tgtEl>
                                        <p:attrNameLst>
                                          <p:attrName>style.visibility</p:attrName>
                                        </p:attrNameLst>
                                      </p:cBhvr>
                                      <p:to>
                                        <p:strVal val="visible"/>
                                      </p:to>
                                    </p:set>
                                    <p:anim calcmode="lin" valueType="num">
                                      <p:cBhvr>
                                        <p:cTn id="104" dur="500" fill="hold"/>
                                        <p:tgtEl>
                                          <p:spTgt spid="29716"/>
                                        </p:tgtEl>
                                        <p:attrNameLst>
                                          <p:attrName>ppt_x</p:attrName>
                                        </p:attrNameLst>
                                      </p:cBhvr>
                                      <p:tavLst>
                                        <p:tav tm="0">
                                          <p:val>
                                            <p:strVal val="#ppt_x"/>
                                          </p:val>
                                        </p:tav>
                                        <p:tav tm="50000">
                                          <p:val>
                                            <p:strVal val="#ppt_x+.1"/>
                                          </p:val>
                                        </p:tav>
                                        <p:tav tm="100000">
                                          <p:val>
                                            <p:strVal val="#ppt_x"/>
                                          </p:val>
                                        </p:tav>
                                      </p:tavLst>
                                    </p:anim>
                                    <p:anim calcmode="lin" valueType="num">
                                      <p:cBhvr>
                                        <p:cTn id="105" dur="500" fill="hold"/>
                                        <p:tgtEl>
                                          <p:spTgt spid="29716"/>
                                        </p:tgtEl>
                                        <p:attrNameLst>
                                          <p:attrName>ppt_y</p:attrName>
                                        </p:attrNameLst>
                                      </p:cBhvr>
                                      <p:tavLst>
                                        <p:tav tm="0">
                                          <p:val>
                                            <p:strVal val="#ppt_y"/>
                                          </p:val>
                                        </p:tav>
                                        <p:tav tm="100000">
                                          <p:val>
                                            <p:strVal val="#ppt_y"/>
                                          </p:val>
                                        </p:tav>
                                      </p:tavLst>
                                    </p:anim>
                                    <p:anim calcmode="lin" valueType="num">
                                      <p:cBhvr>
                                        <p:cTn id="106" dur="500" fill="hold"/>
                                        <p:tgtEl>
                                          <p:spTgt spid="29716"/>
                                        </p:tgtEl>
                                        <p:attrNameLst>
                                          <p:attrName>ppt_h</p:attrName>
                                        </p:attrNameLst>
                                      </p:cBhvr>
                                      <p:tavLst>
                                        <p:tav tm="0">
                                          <p:val>
                                            <p:strVal val="#ppt_h/10"/>
                                          </p:val>
                                        </p:tav>
                                        <p:tav tm="50000">
                                          <p:val>
                                            <p:strVal val="#ppt_h+.01"/>
                                          </p:val>
                                        </p:tav>
                                        <p:tav tm="100000">
                                          <p:val>
                                            <p:strVal val="#ppt_h"/>
                                          </p:val>
                                        </p:tav>
                                      </p:tavLst>
                                    </p:anim>
                                    <p:anim calcmode="lin" valueType="num">
                                      <p:cBhvr>
                                        <p:cTn id="107" dur="500" fill="hold"/>
                                        <p:tgtEl>
                                          <p:spTgt spid="29716"/>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500" tmFilter="0,0; .5, 1; 1, 1"/>
                                        <p:tgtEl>
                                          <p:spTgt spid="2971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5" presetClass="exit" presetSubtype="0" fill="hold" nodeType="clickEffect">
                                  <p:stCondLst>
                                    <p:cond delay="0"/>
                                  </p:stCondLst>
                                  <p:childTnLst>
                                    <p:animEffect transition="out" filter="fade">
                                      <p:cBhvr>
                                        <p:cTn id="112" dur="2000"/>
                                        <p:tgtEl>
                                          <p:spTgt spid="29718"/>
                                        </p:tgtEl>
                                      </p:cBhvr>
                                    </p:animEffect>
                                    <p:anim calcmode="lin" valueType="num">
                                      <p:cBhvr>
                                        <p:cTn id="113" dur="2000"/>
                                        <p:tgtEl>
                                          <p:spTgt spid="297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4" dur="2000"/>
                                        <p:tgtEl>
                                          <p:spTgt spid="29718"/>
                                        </p:tgtEl>
                                        <p:attrNameLst>
                                          <p:attrName>ppt_h</p:attrName>
                                        </p:attrNameLst>
                                      </p:cBhvr>
                                      <p:tavLst>
                                        <p:tav tm="0">
                                          <p:val>
                                            <p:strVal val="ppt_h"/>
                                          </p:val>
                                        </p:tav>
                                        <p:tav tm="100000">
                                          <p:val>
                                            <p:strVal val="ppt_h"/>
                                          </p:val>
                                        </p:tav>
                                      </p:tavLst>
                                    </p:anim>
                                    <p:set>
                                      <p:cBhvr>
                                        <p:cTn id="115" dur="1" fill="hold">
                                          <p:stCondLst>
                                            <p:cond delay="1999"/>
                                          </p:stCondLst>
                                        </p:cTn>
                                        <p:tgtEl>
                                          <p:spTgt spid="29718"/>
                                        </p:tgtEl>
                                        <p:attrNameLst>
                                          <p:attrName>style.visibility</p:attrName>
                                        </p:attrNameLst>
                                      </p:cBhvr>
                                      <p:to>
                                        <p:strVal val="hidden"/>
                                      </p:to>
                                    </p:set>
                                  </p:childTnLst>
                                </p:cTn>
                              </p:par>
                              <p:par>
                                <p:cTn id="116" presetID="45" presetClass="exit" presetSubtype="0" fill="hold" grpId="1" nodeType="withEffect">
                                  <p:stCondLst>
                                    <p:cond delay="0"/>
                                  </p:stCondLst>
                                  <p:iterate type="lt">
                                    <p:tmPct val="0"/>
                                  </p:iterate>
                                  <p:childTnLst>
                                    <p:animEffect transition="out" filter="fade">
                                      <p:cBhvr>
                                        <p:cTn id="117" dur="2000"/>
                                        <p:tgtEl>
                                          <p:spTgt spid="29716"/>
                                        </p:tgtEl>
                                      </p:cBhvr>
                                    </p:animEffect>
                                    <p:anim calcmode="lin" valueType="num">
                                      <p:cBhvr>
                                        <p:cTn id="118" dur="2000"/>
                                        <p:tgtEl>
                                          <p:spTgt spid="297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9" dur="2000"/>
                                        <p:tgtEl>
                                          <p:spTgt spid="29716"/>
                                        </p:tgtEl>
                                        <p:attrNameLst>
                                          <p:attrName>ppt_h</p:attrName>
                                        </p:attrNameLst>
                                      </p:cBhvr>
                                      <p:tavLst>
                                        <p:tav tm="0">
                                          <p:val>
                                            <p:strVal val="ppt_h"/>
                                          </p:val>
                                        </p:tav>
                                        <p:tav tm="100000">
                                          <p:val>
                                            <p:strVal val="ppt_h"/>
                                          </p:val>
                                        </p:tav>
                                      </p:tavLst>
                                    </p:anim>
                                    <p:set>
                                      <p:cBhvr>
                                        <p:cTn id="120" dur="1" fill="hold">
                                          <p:stCondLst>
                                            <p:cond delay="1999"/>
                                          </p:stCondLst>
                                        </p:cTn>
                                        <p:tgtEl>
                                          <p:spTgt spid="29716"/>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4" fill="hold" nodeType="clickEffect">
                                  <p:stCondLst>
                                    <p:cond delay="0"/>
                                  </p:stCondLst>
                                  <p:childTnLst>
                                    <p:set>
                                      <p:cBhvr>
                                        <p:cTn id="124" dur="1" fill="hold">
                                          <p:stCondLst>
                                            <p:cond delay="0"/>
                                          </p:stCondLst>
                                        </p:cTn>
                                        <p:tgtEl>
                                          <p:spTgt spid="3"/>
                                        </p:tgtEl>
                                        <p:attrNameLst>
                                          <p:attrName>style.visibility</p:attrName>
                                        </p:attrNameLst>
                                      </p:cBhvr>
                                      <p:to>
                                        <p:strVal val="visible"/>
                                      </p:to>
                                    </p:set>
                                    <p:animEffect transition="in" filter="wipe(down)">
                                      <p:cBhvr>
                                        <p:cTn id="125" dur="500"/>
                                        <p:tgtEl>
                                          <p:spTgt spid="3"/>
                                        </p:tgtEl>
                                      </p:cBhvr>
                                    </p:animEffect>
                                  </p:childTnLst>
                                </p:cTn>
                              </p:par>
                              <p:par>
                                <p:cTn id="126" presetID="22" presetClass="entr" presetSubtype="4" fill="hold" nodeType="with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wipe(down)">
                                      <p:cBhvr>
                                        <p:cTn id="128" dur="500"/>
                                        <p:tgtEl>
                                          <p:spTgt spid="35"/>
                                        </p:tgtEl>
                                      </p:cBhvr>
                                    </p:animEffect>
                                  </p:childTnLst>
                                </p:cTn>
                              </p:par>
                              <p:par>
                                <p:cTn id="129" presetID="22" presetClass="entr" presetSubtype="4" fill="hold" nodeType="with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wipe(down)">
                                      <p:cBhvr>
                                        <p:cTn id="131" dur="500"/>
                                        <p:tgtEl>
                                          <p:spTgt spid="3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1" fill="hold" nodeType="click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up)">
                                      <p:cBhvr>
                                        <p:cTn id="136" dur="500"/>
                                        <p:tgtEl>
                                          <p:spTgt spid="30"/>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8" presetClass="entr" presetSubtype="0" accel="50000" fill="hold" grpId="0" nodeType="clickEffect">
                                  <p:stCondLst>
                                    <p:cond delay="0"/>
                                  </p:stCondLst>
                                  <p:iterate type="lt">
                                    <p:tmPct val="50000"/>
                                  </p:iterate>
                                  <p:childTnLst>
                                    <p:set>
                                      <p:cBhvr>
                                        <p:cTn id="140" dur="1" fill="hold">
                                          <p:stCondLst>
                                            <p:cond delay="0"/>
                                          </p:stCondLst>
                                        </p:cTn>
                                        <p:tgtEl>
                                          <p:spTgt spid="37"/>
                                        </p:tgtEl>
                                        <p:attrNameLst>
                                          <p:attrName>style.visibility</p:attrName>
                                        </p:attrNameLst>
                                      </p:cBhvr>
                                      <p:to>
                                        <p:strVal val="visible"/>
                                      </p:to>
                                    </p:set>
                                    <p:set>
                                      <p:cBhvr>
                                        <p:cTn id="141" dur="455" fill="hold">
                                          <p:stCondLst>
                                            <p:cond delay="0"/>
                                          </p:stCondLst>
                                        </p:cTn>
                                        <p:tgtEl>
                                          <p:spTgt spid="37"/>
                                        </p:tgtEl>
                                        <p:attrNameLst>
                                          <p:attrName>style.rotation</p:attrName>
                                        </p:attrNameLst>
                                      </p:cBhvr>
                                      <p:to>
                                        <p:strVal val="-45.0"/>
                                      </p:to>
                                    </p:set>
                                    <p:anim calcmode="lin" valueType="num">
                                      <p:cBhvr>
                                        <p:cTn id="142" dur="455" fill="hold">
                                          <p:stCondLst>
                                            <p:cond delay="455"/>
                                          </p:stCondLst>
                                        </p:cTn>
                                        <p:tgtEl>
                                          <p:spTgt spid="37"/>
                                        </p:tgtEl>
                                        <p:attrNameLst>
                                          <p:attrName>style.rotation</p:attrName>
                                        </p:attrNameLst>
                                      </p:cBhvr>
                                      <p:tavLst>
                                        <p:tav tm="0">
                                          <p:val>
                                            <p:fltVal val="-45"/>
                                          </p:val>
                                        </p:tav>
                                        <p:tav tm="69900">
                                          <p:val>
                                            <p:fltVal val="45"/>
                                          </p:val>
                                        </p:tav>
                                        <p:tav tm="100000">
                                          <p:val>
                                            <p:fltVal val="0"/>
                                          </p:val>
                                        </p:tav>
                                      </p:tavLst>
                                    </p:anim>
                                    <p:anim calcmode="lin" valueType="num">
                                      <p:cBhvr>
                                        <p:cTn id="143" dur="455" fill="hold">
                                          <p:stCondLst>
                                            <p:cond delay="0"/>
                                          </p:stCondLst>
                                        </p:cTn>
                                        <p:tgtEl>
                                          <p:spTgt spid="37"/>
                                        </p:tgtEl>
                                        <p:attrNameLst>
                                          <p:attrName>ppt_y</p:attrName>
                                        </p:attrNameLst>
                                      </p:cBhvr>
                                      <p:tavLst>
                                        <p:tav tm="0">
                                          <p:val>
                                            <p:strVal val="#ppt_y-1"/>
                                          </p:val>
                                        </p:tav>
                                        <p:tav tm="100000">
                                          <p:val>
                                            <p:strVal val="#ppt_y-(0.354*#ppt_w-0.172*#ppt_h)"/>
                                          </p:val>
                                        </p:tav>
                                      </p:tavLst>
                                    </p:anim>
                                    <p:anim calcmode="lin" valueType="num">
                                      <p:cBhvr>
                                        <p:cTn id="144" dur="156" decel="50000" autoRev="1" fill="hold">
                                          <p:stCondLst>
                                            <p:cond delay="455"/>
                                          </p:stCondLst>
                                        </p:cTn>
                                        <p:tgtEl>
                                          <p:spTgt spid="37"/>
                                        </p:tgtEl>
                                        <p:attrNameLst>
                                          <p:attrName>ppt_y</p:attrName>
                                        </p:attrNameLst>
                                      </p:cBhvr>
                                      <p:tavLst>
                                        <p:tav tm="0">
                                          <p:val>
                                            <p:strVal val="#ppt_y-(0.354*#ppt_w-0.172*#ppt_h)"/>
                                          </p:val>
                                        </p:tav>
                                        <p:tav tm="100000">
                                          <p:val>
                                            <p:strVal val="#ppt_y-(0.354*#ppt_w-0.172*#ppt_h)-#ppt_h/2"/>
                                          </p:val>
                                        </p:tav>
                                      </p:tavLst>
                                    </p:anim>
                                    <p:anim calcmode="lin" valueType="num">
                                      <p:cBhvr>
                                        <p:cTn id="145" dur="136" fill="hold">
                                          <p:stCondLst>
                                            <p:cond delay="864"/>
                                          </p:stCondLst>
                                        </p:cTn>
                                        <p:tgtEl>
                                          <p:spTgt spid="37"/>
                                        </p:tgtEl>
                                        <p:attrNameLst>
                                          <p:attrName>ppt_y</p:attrName>
                                        </p:attrNameLst>
                                      </p:cBhvr>
                                      <p:tavLst>
                                        <p:tav tm="0">
                                          <p:val>
                                            <p:strVal val="#ppt_y-(0.354*#ppt_w-0.172*#ppt_h)"/>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2" fill="hold" nodeType="click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wipe(right)">
                                      <p:cBhvr>
                                        <p:cTn id="150" dur="500"/>
                                        <p:tgtEl>
                                          <p:spTgt spid="3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1" presetClass="entr" presetSubtype="0" fill="hold" nodeType="clickEffect">
                                  <p:stCondLst>
                                    <p:cond delay="0"/>
                                  </p:stCondLst>
                                  <p:iterate type="lt">
                                    <p:tmPct val="5000"/>
                                  </p:iterate>
                                  <p:childTnLst>
                                    <p:set>
                                      <p:cBhvr>
                                        <p:cTn id="154" dur="1" fill="hold">
                                          <p:stCondLst>
                                            <p:cond delay="0"/>
                                          </p:stCondLst>
                                        </p:cTn>
                                        <p:tgtEl>
                                          <p:spTgt spid="39"/>
                                        </p:tgtEl>
                                        <p:attrNameLst>
                                          <p:attrName>style.visibility</p:attrName>
                                        </p:attrNameLst>
                                      </p:cBhvr>
                                      <p:to>
                                        <p:strVal val="visible"/>
                                      </p:to>
                                    </p:set>
                                    <p:anim calcmode="lin" valueType="num">
                                      <p:cBhvr>
                                        <p:cTn id="155" dur="1000" fill="hold"/>
                                        <p:tgtEl>
                                          <p:spTgt spid="39"/>
                                        </p:tgtEl>
                                        <p:attrNameLst>
                                          <p:attrName>ppt_w</p:attrName>
                                        </p:attrNameLst>
                                      </p:cBhvr>
                                      <p:tavLst>
                                        <p:tav tm="0">
                                          <p:val>
                                            <p:fltVal val="0"/>
                                          </p:val>
                                        </p:tav>
                                        <p:tav tm="100000">
                                          <p:val>
                                            <p:strVal val="#ppt_w"/>
                                          </p:val>
                                        </p:tav>
                                      </p:tavLst>
                                    </p:anim>
                                    <p:anim calcmode="lin" valueType="num">
                                      <p:cBhvr>
                                        <p:cTn id="156" dur="1000" fill="hold"/>
                                        <p:tgtEl>
                                          <p:spTgt spid="39"/>
                                        </p:tgtEl>
                                        <p:attrNameLst>
                                          <p:attrName>ppt_h</p:attrName>
                                        </p:attrNameLst>
                                      </p:cBhvr>
                                      <p:tavLst>
                                        <p:tav tm="0">
                                          <p:val>
                                            <p:fltVal val="0"/>
                                          </p:val>
                                        </p:tav>
                                        <p:tav tm="100000">
                                          <p:val>
                                            <p:strVal val="#ppt_h"/>
                                          </p:val>
                                        </p:tav>
                                      </p:tavLst>
                                    </p:anim>
                                    <p:anim calcmode="lin" valueType="num">
                                      <p:cBhvr>
                                        <p:cTn id="157" dur="1000" fill="hold"/>
                                        <p:tgtEl>
                                          <p:spTgt spid="39"/>
                                        </p:tgtEl>
                                        <p:attrNameLst>
                                          <p:attrName>style.rotation</p:attrName>
                                        </p:attrNameLst>
                                      </p:cBhvr>
                                      <p:tavLst>
                                        <p:tav tm="0">
                                          <p:val>
                                            <p:fltVal val="90"/>
                                          </p:val>
                                        </p:tav>
                                        <p:tav tm="100000">
                                          <p:val>
                                            <p:fltVal val="0"/>
                                          </p:val>
                                        </p:tav>
                                      </p:tavLst>
                                    </p:anim>
                                    <p:animEffect transition="in" filter="fade">
                                      <p:cBhvr>
                                        <p:cTn id="158" dur="1000"/>
                                        <p:tgtEl>
                                          <p:spTgt spid="3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fade">
                                      <p:cBhvr>
                                        <p:cTn id="163" dur="1000"/>
                                        <p:tgtEl>
                                          <p:spTgt spid="40"/>
                                        </p:tgtEl>
                                      </p:cBhvr>
                                    </p:animEffect>
                                    <p:anim calcmode="lin" valueType="num">
                                      <p:cBhvr>
                                        <p:cTn id="164" dur="1000" fill="hold"/>
                                        <p:tgtEl>
                                          <p:spTgt spid="40"/>
                                        </p:tgtEl>
                                        <p:attrNameLst>
                                          <p:attrName>ppt_x</p:attrName>
                                        </p:attrNameLst>
                                      </p:cBhvr>
                                      <p:tavLst>
                                        <p:tav tm="0">
                                          <p:val>
                                            <p:strVal val="#ppt_x"/>
                                          </p:val>
                                        </p:tav>
                                        <p:tav tm="100000">
                                          <p:val>
                                            <p:strVal val="#ppt_x"/>
                                          </p:val>
                                        </p:tav>
                                      </p:tavLst>
                                    </p:anim>
                                    <p:anim calcmode="lin" valueType="num">
                                      <p:cBhvr>
                                        <p:cTn id="1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2" presetClass="entr" presetSubtype="4" fill="hold"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wipe(down)">
                                      <p:cBhvr>
                                        <p:cTn id="170" dur="500"/>
                                        <p:tgtEl>
                                          <p:spTgt spid="4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45" presetClass="exit" presetSubtype="0" fill="hold" grpId="2" nodeType="clickEffect">
                                  <p:stCondLst>
                                    <p:cond delay="0"/>
                                  </p:stCondLst>
                                  <p:childTnLst>
                                    <p:animEffect transition="out" filter="fade">
                                      <p:cBhvr>
                                        <p:cTn id="174" dur="2000"/>
                                        <p:tgtEl>
                                          <p:spTgt spid="29727"/>
                                        </p:tgtEl>
                                      </p:cBhvr>
                                    </p:animEffect>
                                    <p:anim calcmode="lin" valueType="num">
                                      <p:cBhvr>
                                        <p:cTn id="175" dur="2000"/>
                                        <p:tgtEl>
                                          <p:spTgt spid="297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6" dur="2000"/>
                                        <p:tgtEl>
                                          <p:spTgt spid="29727"/>
                                        </p:tgtEl>
                                        <p:attrNameLst>
                                          <p:attrName>ppt_h</p:attrName>
                                        </p:attrNameLst>
                                      </p:cBhvr>
                                      <p:tavLst>
                                        <p:tav tm="0">
                                          <p:val>
                                            <p:strVal val="ppt_h"/>
                                          </p:val>
                                        </p:tav>
                                        <p:tav tm="100000">
                                          <p:val>
                                            <p:strVal val="ppt_h"/>
                                          </p:val>
                                        </p:tav>
                                      </p:tavLst>
                                    </p:anim>
                                    <p:set>
                                      <p:cBhvr>
                                        <p:cTn id="177" dur="1" fill="hold">
                                          <p:stCondLst>
                                            <p:cond delay="1999"/>
                                          </p:stCondLst>
                                        </p:cTn>
                                        <p:tgtEl>
                                          <p:spTgt spid="29727"/>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45" presetClass="exit" presetSubtype="0" fill="hold" grpId="1" nodeType="clickEffect">
                                  <p:stCondLst>
                                    <p:cond delay="0"/>
                                  </p:stCondLst>
                                  <p:iterate type="lt">
                                    <p:tmPct val="0"/>
                                  </p:iterate>
                                  <p:childTnLst>
                                    <p:animEffect transition="out" filter="fade">
                                      <p:cBhvr>
                                        <p:cTn id="181" dur="2000"/>
                                        <p:tgtEl>
                                          <p:spTgt spid="29722"/>
                                        </p:tgtEl>
                                      </p:cBhvr>
                                    </p:animEffect>
                                    <p:anim calcmode="lin" valueType="num">
                                      <p:cBhvr>
                                        <p:cTn id="182" dur="2000"/>
                                        <p:tgtEl>
                                          <p:spTgt spid="297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3" dur="2000"/>
                                        <p:tgtEl>
                                          <p:spTgt spid="29722"/>
                                        </p:tgtEl>
                                        <p:attrNameLst>
                                          <p:attrName>ppt_h</p:attrName>
                                        </p:attrNameLst>
                                      </p:cBhvr>
                                      <p:tavLst>
                                        <p:tav tm="0">
                                          <p:val>
                                            <p:strVal val="ppt_h"/>
                                          </p:val>
                                        </p:tav>
                                        <p:tav tm="100000">
                                          <p:val>
                                            <p:strVal val="ppt_h"/>
                                          </p:val>
                                        </p:tav>
                                      </p:tavLst>
                                    </p:anim>
                                    <p:set>
                                      <p:cBhvr>
                                        <p:cTn id="184" dur="1" fill="hold">
                                          <p:stCondLst>
                                            <p:cond delay="1999"/>
                                          </p:stCondLst>
                                        </p:cTn>
                                        <p:tgtEl>
                                          <p:spTgt spid="2972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8" presetClass="entr" presetSubtype="0" accel="50000" fill="hold" grpId="0" nodeType="clickEffect">
                                  <p:stCondLst>
                                    <p:cond delay="0"/>
                                  </p:stCondLst>
                                  <p:iterate type="lt">
                                    <p:tmPct val="50000"/>
                                  </p:iterate>
                                  <p:childTnLst>
                                    <p:set>
                                      <p:cBhvr>
                                        <p:cTn id="188" dur="1" fill="hold">
                                          <p:stCondLst>
                                            <p:cond delay="0"/>
                                          </p:stCondLst>
                                        </p:cTn>
                                        <p:tgtEl>
                                          <p:spTgt spid="43"/>
                                        </p:tgtEl>
                                        <p:attrNameLst>
                                          <p:attrName>style.visibility</p:attrName>
                                        </p:attrNameLst>
                                      </p:cBhvr>
                                      <p:to>
                                        <p:strVal val="visible"/>
                                      </p:to>
                                    </p:set>
                                    <p:set>
                                      <p:cBhvr>
                                        <p:cTn id="189" dur="455" fill="hold">
                                          <p:stCondLst>
                                            <p:cond delay="0"/>
                                          </p:stCondLst>
                                        </p:cTn>
                                        <p:tgtEl>
                                          <p:spTgt spid="43"/>
                                        </p:tgtEl>
                                        <p:attrNameLst>
                                          <p:attrName>style.rotation</p:attrName>
                                        </p:attrNameLst>
                                      </p:cBhvr>
                                      <p:to>
                                        <p:strVal val="-45.0"/>
                                      </p:to>
                                    </p:set>
                                    <p:anim calcmode="lin" valueType="num">
                                      <p:cBhvr>
                                        <p:cTn id="190" dur="455" fill="hold">
                                          <p:stCondLst>
                                            <p:cond delay="455"/>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191" dur="455"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192" dur="156" decel="50000" autoRev="1" fill="hold">
                                          <p:stCondLst>
                                            <p:cond delay="455"/>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193" dur="136" fill="hold">
                                          <p:stCondLst>
                                            <p:cond delay="864"/>
                                          </p:stCondLst>
                                        </p:cTn>
                                        <p:tgtEl>
                                          <p:spTgt spid="43"/>
                                        </p:tgtEl>
                                        <p:attrNameLst>
                                          <p:attrName>ppt_y</p:attrName>
                                        </p:attrNameLst>
                                      </p:cBhvr>
                                      <p:tavLst>
                                        <p:tav tm="0">
                                          <p:val>
                                            <p:strVal val="#ppt_y-(0.354*#ppt_w-0.172*#ppt_h)"/>
                                          </p:val>
                                        </p:tav>
                                        <p:tav tm="100000">
                                          <p:val>
                                            <p:strVal val="#ppt_y"/>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4" fill="hold" nodeType="click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wipe(down)">
                                      <p:cBhvr>
                                        <p:cTn id="1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3" grpId="0"/>
      <p:bldP spid="29716" grpId="0"/>
      <p:bldP spid="29716" grpId="1"/>
      <p:bldP spid="29717" grpId="0"/>
      <p:bldP spid="29721" grpId="0"/>
      <p:bldP spid="29722" grpId="0"/>
      <p:bldP spid="29722" grpId="1"/>
      <p:bldP spid="29727" grpId="0" animBg="1"/>
      <p:bldP spid="29727" grpId="1" animBg="1"/>
      <p:bldP spid="29727" grpId="2" animBg="1"/>
      <p:bldP spid="29" grpId="0"/>
      <p:bldP spid="37" grpId="0"/>
      <p:bldP spid="40" grpId="0"/>
      <p:bldP spid="4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a:extLst>
              <a:ext uri="{FF2B5EF4-FFF2-40B4-BE49-F238E27FC236}">
                <a16:creationId xmlns:a16="http://schemas.microsoft.com/office/drawing/2014/main" id="{C138765B-535A-405D-8177-0563A1844BC8}"/>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5843" name="Group 22">
            <a:extLst>
              <a:ext uri="{FF2B5EF4-FFF2-40B4-BE49-F238E27FC236}">
                <a16:creationId xmlns:a16="http://schemas.microsoft.com/office/drawing/2014/main" id="{EAF1CAB1-9E15-4A03-B327-2E375CEC0CD0}"/>
              </a:ext>
            </a:extLst>
          </p:cNvPr>
          <p:cNvGrpSpPr>
            <a:grpSpLocks/>
          </p:cNvGrpSpPr>
          <p:nvPr/>
        </p:nvGrpSpPr>
        <p:grpSpPr bwMode="auto">
          <a:xfrm>
            <a:off x="685800" y="2362200"/>
            <a:ext cx="5562600" cy="4329113"/>
            <a:chOff x="432" y="1488"/>
            <a:chExt cx="3504" cy="2727"/>
          </a:xfrm>
        </p:grpSpPr>
        <p:sp>
          <p:nvSpPr>
            <p:cNvPr id="35870" name="Text Box 4">
              <a:extLst>
                <a:ext uri="{FF2B5EF4-FFF2-40B4-BE49-F238E27FC236}">
                  <a16:creationId xmlns:a16="http://schemas.microsoft.com/office/drawing/2014/main" id="{91CAA9F2-CCC8-40EC-9375-E87DBF6D379C}"/>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5871" name="Text Box 5">
              <a:extLst>
                <a:ext uri="{FF2B5EF4-FFF2-40B4-BE49-F238E27FC236}">
                  <a16:creationId xmlns:a16="http://schemas.microsoft.com/office/drawing/2014/main" id="{49A3338D-4DF3-49FB-8278-E71A424E13A4}"/>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5872" name="Group 7">
              <a:extLst>
                <a:ext uri="{FF2B5EF4-FFF2-40B4-BE49-F238E27FC236}">
                  <a16:creationId xmlns:a16="http://schemas.microsoft.com/office/drawing/2014/main" id="{08FAB85F-43B9-41C3-971A-959A295C42B2}"/>
                </a:ext>
              </a:extLst>
            </p:cNvPr>
            <p:cNvGrpSpPr>
              <a:grpSpLocks/>
            </p:cNvGrpSpPr>
            <p:nvPr/>
          </p:nvGrpSpPr>
          <p:grpSpPr bwMode="auto">
            <a:xfrm>
              <a:off x="711" y="1584"/>
              <a:ext cx="3033" cy="2305"/>
              <a:chOff x="711" y="1584"/>
              <a:chExt cx="3033" cy="2305"/>
            </a:xfrm>
          </p:grpSpPr>
          <p:sp>
            <p:nvSpPr>
              <p:cNvPr id="35873" name="Line 8">
                <a:extLst>
                  <a:ext uri="{FF2B5EF4-FFF2-40B4-BE49-F238E27FC236}">
                    <a16:creationId xmlns:a16="http://schemas.microsoft.com/office/drawing/2014/main" id="{8E131500-66AD-4E42-B555-B0EF5F8E89C7}"/>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74" name="Freeform 9">
                <a:extLst>
                  <a:ext uri="{FF2B5EF4-FFF2-40B4-BE49-F238E27FC236}">
                    <a16:creationId xmlns:a16="http://schemas.microsoft.com/office/drawing/2014/main" id="{09A01E16-FAC1-444D-971D-970BC0F42F7F}"/>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a:extLst>
              <a:ext uri="{FF2B5EF4-FFF2-40B4-BE49-F238E27FC236}">
                <a16:creationId xmlns:a16="http://schemas.microsoft.com/office/drawing/2014/main" id="{55A3ACF2-6743-43B6-ACEE-B31296CED4A9}"/>
              </a:ext>
            </a:extLst>
          </p:cNvPr>
          <p:cNvGrpSpPr>
            <a:grpSpLocks/>
          </p:cNvGrpSpPr>
          <p:nvPr/>
        </p:nvGrpSpPr>
        <p:grpSpPr bwMode="auto">
          <a:xfrm>
            <a:off x="1905000" y="2667000"/>
            <a:ext cx="4419600" cy="2652713"/>
            <a:chOff x="1200" y="1680"/>
            <a:chExt cx="2784" cy="1671"/>
          </a:xfrm>
        </p:grpSpPr>
        <p:sp>
          <p:nvSpPr>
            <p:cNvPr id="35868" name="Freeform 10">
              <a:extLst>
                <a:ext uri="{FF2B5EF4-FFF2-40B4-BE49-F238E27FC236}">
                  <a16:creationId xmlns:a16="http://schemas.microsoft.com/office/drawing/2014/main" id="{9AB0245A-AB1C-4EEC-916E-675DC95F16CF}"/>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9" name="Text Box 11">
              <a:extLst>
                <a:ext uri="{FF2B5EF4-FFF2-40B4-BE49-F238E27FC236}">
                  <a16:creationId xmlns:a16="http://schemas.microsoft.com/office/drawing/2014/main" id="{6ACD4B94-6989-401E-8E50-CDCEA2F577FD}"/>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a:extLst>
              <a:ext uri="{FF2B5EF4-FFF2-40B4-BE49-F238E27FC236}">
                <a16:creationId xmlns:a16="http://schemas.microsoft.com/office/drawing/2014/main" id="{459CEDC0-57C9-41FC-A8F2-448DBA1045F5}"/>
              </a:ext>
            </a:extLst>
          </p:cNvPr>
          <p:cNvGrpSpPr>
            <a:grpSpLocks/>
          </p:cNvGrpSpPr>
          <p:nvPr/>
        </p:nvGrpSpPr>
        <p:grpSpPr bwMode="auto">
          <a:xfrm>
            <a:off x="1468438" y="2362200"/>
            <a:ext cx="3741737" cy="3048000"/>
            <a:chOff x="1200" y="1632"/>
            <a:chExt cx="2357" cy="1920"/>
          </a:xfrm>
        </p:grpSpPr>
        <p:sp>
          <p:nvSpPr>
            <p:cNvPr id="35866" name="Text Box 6">
              <a:extLst>
                <a:ext uri="{FF2B5EF4-FFF2-40B4-BE49-F238E27FC236}">
                  <a16:creationId xmlns:a16="http://schemas.microsoft.com/office/drawing/2014/main" id="{1BA8A237-54AE-4503-9B12-91EA5180FDEC}"/>
                </a:ext>
              </a:extLst>
            </p:cNvPr>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5867" name="Freeform 13">
              <a:extLst>
                <a:ext uri="{FF2B5EF4-FFF2-40B4-BE49-F238E27FC236}">
                  <a16:creationId xmlns:a16="http://schemas.microsoft.com/office/drawing/2014/main" id="{C9237497-54A4-4689-A9C7-58717F05E8E1}"/>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a:extLst>
              <a:ext uri="{FF2B5EF4-FFF2-40B4-BE49-F238E27FC236}">
                <a16:creationId xmlns:a16="http://schemas.microsoft.com/office/drawing/2014/main" id="{20DB36B1-ECDE-4FD4-83A4-7C8069B84591}"/>
              </a:ext>
            </a:extLst>
          </p:cNvPr>
          <p:cNvSpPr>
            <a:spLocks noChangeShapeType="1"/>
          </p:cNvSpPr>
          <p:nvPr/>
        </p:nvSpPr>
        <p:spPr bwMode="auto">
          <a:xfrm flipH="1">
            <a:off x="1143000" y="4648200"/>
            <a:ext cx="19812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a:extLst>
              <a:ext uri="{FF2B5EF4-FFF2-40B4-BE49-F238E27FC236}">
                <a16:creationId xmlns:a16="http://schemas.microsoft.com/office/drawing/2014/main" id="{1B5D4183-A345-4CBF-A754-EA3D3D87CACA}"/>
              </a:ext>
            </a:extLst>
          </p:cNvPr>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a:extLst>
              <a:ext uri="{FF2B5EF4-FFF2-40B4-BE49-F238E27FC236}">
                <a16:creationId xmlns:a16="http://schemas.microsoft.com/office/drawing/2014/main" id="{CA344267-86EA-43D2-A0C9-9DB512311C3D}"/>
              </a:ext>
            </a:extLst>
          </p:cNvPr>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a:extLst>
              <a:ext uri="{FF2B5EF4-FFF2-40B4-BE49-F238E27FC236}">
                <a16:creationId xmlns:a16="http://schemas.microsoft.com/office/drawing/2014/main" id="{45FCEAF5-C3F4-4645-A2C7-5F0DE875880D}"/>
              </a:ext>
            </a:extLst>
          </p:cNvPr>
          <p:cNvGrpSpPr>
            <a:grpSpLocks/>
          </p:cNvGrpSpPr>
          <p:nvPr/>
        </p:nvGrpSpPr>
        <p:grpSpPr bwMode="auto">
          <a:xfrm>
            <a:off x="2590800" y="2165350"/>
            <a:ext cx="1371600" cy="4006850"/>
            <a:chOff x="1619" y="1364"/>
            <a:chExt cx="864" cy="2524"/>
          </a:xfrm>
        </p:grpSpPr>
        <p:sp>
          <p:nvSpPr>
            <p:cNvPr id="35864" name="Line 18">
              <a:extLst>
                <a:ext uri="{FF2B5EF4-FFF2-40B4-BE49-F238E27FC236}">
                  <a16:creationId xmlns:a16="http://schemas.microsoft.com/office/drawing/2014/main" id="{A7CC2E82-B254-4330-9977-CCCFB75191CF}"/>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5" name="Text Box 19">
              <a:extLst>
                <a:ext uri="{FF2B5EF4-FFF2-40B4-BE49-F238E27FC236}">
                  <a16:creationId xmlns:a16="http://schemas.microsoft.com/office/drawing/2014/main" id="{6B2FBAA1-C3E4-460C-95EA-94D4F04CDFFE}"/>
                </a:ext>
              </a:extLst>
            </p:cNvPr>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a:extLst>
              <a:ext uri="{FF2B5EF4-FFF2-40B4-BE49-F238E27FC236}">
                <a16:creationId xmlns:a16="http://schemas.microsoft.com/office/drawing/2014/main" id="{BD3CE806-118D-4135-BB3A-ADBE80ADC5E6}"/>
              </a:ext>
            </a:extLst>
          </p:cNvPr>
          <p:cNvSpPr txBox="1">
            <a:spLocks noChangeArrowheads="1"/>
          </p:cNvSpPr>
          <p:nvPr/>
        </p:nvSpPr>
        <p:spPr bwMode="auto">
          <a:xfrm>
            <a:off x="2884488" y="408305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24" name="Line 15">
            <a:extLst>
              <a:ext uri="{FF2B5EF4-FFF2-40B4-BE49-F238E27FC236}">
                <a16:creationId xmlns:a16="http://schemas.microsoft.com/office/drawing/2014/main" id="{2AA326C0-BA2F-4FD6-895D-5F5D3DBC89E5}"/>
              </a:ext>
            </a:extLst>
          </p:cNvPr>
          <p:cNvSpPr>
            <a:spLocks noChangeShapeType="1"/>
          </p:cNvSpPr>
          <p:nvPr/>
        </p:nvSpPr>
        <p:spPr bwMode="auto">
          <a:xfrm flipH="1" flipV="1">
            <a:off x="3122613" y="4602163"/>
            <a:ext cx="1587" cy="15716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5" name="Text Box 17">
            <a:extLst>
              <a:ext uri="{FF2B5EF4-FFF2-40B4-BE49-F238E27FC236}">
                <a16:creationId xmlns:a16="http://schemas.microsoft.com/office/drawing/2014/main" id="{23E4D481-0001-424B-A593-2ADFBD1EC128}"/>
              </a:ext>
            </a:extLst>
          </p:cNvPr>
          <p:cNvSpPr txBox="1">
            <a:spLocks noChangeArrowheads="1"/>
          </p:cNvSpPr>
          <p:nvPr/>
        </p:nvSpPr>
        <p:spPr bwMode="auto">
          <a:xfrm>
            <a:off x="28575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grpSp>
        <p:nvGrpSpPr>
          <p:cNvPr id="26" name="Group 24">
            <a:extLst>
              <a:ext uri="{FF2B5EF4-FFF2-40B4-BE49-F238E27FC236}">
                <a16:creationId xmlns:a16="http://schemas.microsoft.com/office/drawing/2014/main" id="{610C0007-B8F5-438D-B25F-92515E8DA44A}"/>
              </a:ext>
            </a:extLst>
          </p:cNvPr>
          <p:cNvGrpSpPr>
            <a:grpSpLocks/>
          </p:cNvGrpSpPr>
          <p:nvPr/>
        </p:nvGrpSpPr>
        <p:grpSpPr bwMode="auto">
          <a:xfrm>
            <a:off x="1392238" y="3173413"/>
            <a:ext cx="4419600" cy="2652712"/>
            <a:chOff x="1200" y="1680"/>
            <a:chExt cx="2784" cy="1671"/>
          </a:xfrm>
        </p:grpSpPr>
        <p:sp>
          <p:nvSpPr>
            <p:cNvPr id="35862" name="Freeform 10">
              <a:extLst>
                <a:ext uri="{FF2B5EF4-FFF2-40B4-BE49-F238E27FC236}">
                  <a16:creationId xmlns:a16="http://schemas.microsoft.com/office/drawing/2014/main" id="{9DC3AD2B-1FBD-4E39-ACED-71DD74416CDF}"/>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3" name="Text Box 11">
              <a:extLst>
                <a:ext uri="{FF2B5EF4-FFF2-40B4-BE49-F238E27FC236}">
                  <a16:creationId xmlns:a16="http://schemas.microsoft.com/office/drawing/2014/main" id="{CA8AF392-7067-4C8B-9D53-51FFCC79F182}"/>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a:extLst>
              <a:ext uri="{FF2B5EF4-FFF2-40B4-BE49-F238E27FC236}">
                <a16:creationId xmlns:a16="http://schemas.microsoft.com/office/drawing/2014/main" id="{8789CAF6-BA89-4321-9616-E7AC57148652}"/>
              </a:ext>
            </a:extLst>
          </p:cNvPr>
          <p:cNvSpPr>
            <a:spLocks noChangeShapeType="1"/>
          </p:cNvSpPr>
          <p:nvPr/>
        </p:nvSpPr>
        <p:spPr bwMode="auto">
          <a:xfrm flipH="1">
            <a:off x="1128713" y="5105400"/>
            <a:ext cx="12827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a:extLst>
              <a:ext uri="{FF2B5EF4-FFF2-40B4-BE49-F238E27FC236}">
                <a16:creationId xmlns:a16="http://schemas.microsoft.com/office/drawing/2014/main" id="{9CDCF5FA-B0E3-4913-834A-2A42A10F6BC9}"/>
              </a:ext>
            </a:extLst>
          </p:cNvPr>
          <p:cNvSpPr>
            <a:spLocks noChangeShapeType="1"/>
          </p:cNvSpPr>
          <p:nvPr/>
        </p:nvSpPr>
        <p:spPr bwMode="auto">
          <a:xfrm flipH="1" flipV="1">
            <a:off x="2411413" y="5135563"/>
            <a:ext cx="1587" cy="10382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a:extLst>
              <a:ext uri="{FF2B5EF4-FFF2-40B4-BE49-F238E27FC236}">
                <a16:creationId xmlns:a16="http://schemas.microsoft.com/office/drawing/2014/main" id="{EBA4F4B9-3125-47F1-8D72-22D64FEF157D}"/>
              </a:ext>
            </a:extLst>
          </p:cNvPr>
          <p:cNvSpPr txBox="1">
            <a:spLocks noChangeArrowheads="1"/>
          </p:cNvSpPr>
          <p:nvPr/>
        </p:nvSpPr>
        <p:spPr bwMode="auto">
          <a:xfrm>
            <a:off x="533400" y="4914900"/>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3" name="Text Box 17">
            <a:extLst>
              <a:ext uri="{FF2B5EF4-FFF2-40B4-BE49-F238E27FC236}">
                <a16:creationId xmlns:a16="http://schemas.microsoft.com/office/drawing/2014/main" id="{C4744B63-AE27-4CBD-B239-617FE3D636A6}"/>
              </a:ext>
            </a:extLst>
          </p:cNvPr>
          <p:cNvSpPr txBox="1">
            <a:spLocks noChangeArrowheads="1"/>
          </p:cNvSpPr>
          <p:nvPr/>
        </p:nvSpPr>
        <p:spPr bwMode="auto">
          <a:xfrm>
            <a:off x="2133600"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a:extLst>
              <a:ext uri="{FF2B5EF4-FFF2-40B4-BE49-F238E27FC236}">
                <a16:creationId xmlns:a16="http://schemas.microsoft.com/office/drawing/2014/main" id="{A041B616-9DCF-4B4C-A99B-7F5F9C539ACE}"/>
              </a:ext>
            </a:extLst>
          </p:cNvPr>
          <p:cNvCxnSpPr/>
          <p:nvPr/>
        </p:nvCxnSpPr>
        <p:spPr>
          <a:xfrm>
            <a:off x="323850" y="4602163"/>
            <a:ext cx="0" cy="7858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D8D90FBE-8523-40FC-900D-CBB663D6078F}"/>
              </a:ext>
            </a:extLst>
          </p:cNvPr>
          <p:cNvCxnSpPr>
            <a:stCxn id="25" idx="2"/>
          </p:cNvCxnSpPr>
          <p:nvPr/>
        </p:nvCxnSpPr>
        <p:spPr>
          <a:xfrm flipH="1">
            <a:off x="2133600" y="6684963"/>
            <a:ext cx="1143000" cy="79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a:extLst>
              <a:ext uri="{FF2B5EF4-FFF2-40B4-BE49-F238E27FC236}">
                <a16:creationId xmlns:a16="http://schemas.microsoft.com/office/drawing/2014/main" id="{D273FE84-6A2A-4C2F-BB28-55FDD0CB6F46}"/>
              </a:ext>
            </a:extLst>
          </p:cNvPr>
          <p:cNvSpPr txBox="1">
            <a:spLocks noChangeArrowheads="1"/>
          </p:cNvSpPr>
          <p:nvPr/>
        </p:nvSpPr>
        <p:spPr bwMode="auto">
          <a:xfrm>
            <a:off x="2246313" y="460216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37" name="TextovéPole 36">
            <a:extLst>
              <a:ext uri="{FF2B5EF4-FFF2-40B4-BE49-F238E27FC236}">
                <a16:creationId xmlns:a16="http://schemas.microsoft.com/office/drawing/2014/main" id="{6025CFD3-DFAB-4C21-AFB2-999CDA9AC4D0}"/>
              </a:ext>
            </a:extLst>
          </p:cNvPr>
          <p:cNvSpPr txBox="1"/>
          <p:nvPr/>
        </p:nvSpPr>
        <p:spPr>
          <a:xfrm>
            <a:off x="0" y="643127"/>
            <a:ext cx="9109073" cy="1154162"/>
          </a:xfrm>
          <a:prstGeom prst="rect">
            <a:avLst/>
          </a:prstGeom>
          <a:noFill/>
        </p:spPr>
        <p:txBody>
          <a:bodyPr wrap="square">
            <a:spAutoFit/>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NEGATIVNÍ POPTÁVKOVÝ ŠOK: </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snížení C, G</a:t>
            </a:r>
          </a:p>
        </p:txBody>
      </p:sp>
      <p:sp>
        <p:nvSpPr>
          <p:cNvPr id="38" name="Google Shape;99;p14">
            <a:extLst>
              <a:ext uri="{FF2B5EF4-FFF2-40B4-BE49-F238E27FC236}">
                <a16:creationId xmlns:a16="http://schemas.microsoft.com/office/drawing/2014/main" id="{4C404323-7382-458D-8E3C-646D2C163BD0}"/>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40690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5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25"/>
                                        </p:tgtEl>
                                        <p:attrNameLst>
                                          <p:attrName>style.visibility</p:attrName>
                                        </p:attrNameLst>
                                      </p:cBhvr>
                                      <p:to>
                                        <p:strVal val="visible"/>
                                      </p:to>
                                    </p:set>
                                    <p:set>
                                      <p:cBhvr>
                                        <p:cTn id="59" dur="455" fill="hold">
                                          <p:stCondLst>
                                            <p:cond delay="0"/>
                                          </p:stCondLst>
                                        </p:cTn>
                                        <p:tgtEl>
                                          <p:spTgt spid="25"/>
                                        </p:tgtEl>
                                        <p:attrNameLst>
                                          <p:attrName>style.rotation</p:attrName>
                                        </p:attrNameLst>
                                      </p:cBhvr>
                                      <p:to>
                                        <p:strVal val="-45.0"/>
                                      </p:to>
                                    </p:set>
                                    <p:anim calcmode="lin" valueType="num">
                                      <p:cBhvr>
                                        <p:cTn id="60"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up)">
                                      <p:cBhvr>
                                        <p:cTn id="68" dur="500"/>
                                        <p:tgtEl>
                                          <p:spTgt spid="2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4" fill="hold"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wipe(down)">
                                      <p:cBhvr>
                                        <p:cTn id="78" dur="500"/>
                                        <p:tgtEl>
                                          <p:spTgt spid="3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8" presetClass="entr" presetSubtype="0" accel="50000" fill="hold" grpId="0" nodeType="clickEffect">
                                  <p:stCondLst>
                                    <p:cond delay="0"/>
                                  </p:stCondLst>
                                  <p:iterate type="lt">
                                    <p:tmPct val="50000"/>
                                  </p:iterate>
                                  <p:childTnLst>
                                    <p:set>
                                      <p:cBhvr>
                                        <p:cTn id="82" dur="1" fill="hold">
                                          <p:stCondLst>
                                            <p:cond delay="0"/>
                                          </p:stCondLst>
                                        </p:cTn>
                                        <p:tgtEl>
                                          <p:spTgt spid="32"/>
                                        </p:tgtEl>
                                        <p:attrNameLst>
                                          <p:attrName>style.visibility</p:attrName>
                                        </p:attrNameLst>
                                      </p:cBhvr>
                                      <p:to>
                                        <p:strVal val="visible"/>
                                      </p:to>
                                    </p:set>
                                    <p:set>
                                      <p:cBhvr>
                                        <p:cTn id="83" dur="455" fill="hold">
                                          <p:stCondLst>
                                            <p:cond delay="0"/>
                                          </p:stCondLst>
                                        </p:cTn>
                                        <p:tgtEl>
                                          <p:spTgt spid="32"/>
                                        </p:tgtEl>
                                        <p:attrNameLst>
                                          <p:attrName>style.rotation</p:attrName>
                                        </p:attrNameLst>
                                      </p:cBhvr>
                                      <p:to>
                                        <p:strVal val="-45.0"/>
                                      </p:to>
                                    </p:set>
                                    <p:anim calcmode="lin" valueType="num">
                                      <p:cBhvr>
                                        <p:cTn id="84"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5"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6"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7"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38" presetClass="entr" presetSubtype="0" accel="50000" fill="hold" grpId="0" nodeType="clickEffect">
                                  <p:stCondLst>
                                    <p:cond delay="0"/>
                                  </p:stCondLst>
                                  <p:iterate type="lt">
                                    <p:tmPct val="50000"/>
                                  </p:iterate>
                                  <p:childTnLst>
                                    <p:set>
                                      <p:cBhvr>
                                        <p:cTn id="91" dur="1" fill="hold">
                                          <p:stCondLst>
                                            <p:cond delay="0"/>
                                          </p:stCondLst>
                                        </p:cTn>
                                        <p:tgtEl>
                                          <p:spTgt spid="33"/>
                                        </p:tgtEl>
                                        <p:attrNameLst>
                                          <p:attrName>style.visibility</p:attrName>
                                        </p:attrNameLst>
                                      </p:cBhvr>
                                      <p:to>
                                        <p:strVal val="visible"/>
                                      </p:to>
                                    </p:set>
                                    <p:set>
                                      <p:cBhvr>
                                        <p:cTn id="92" dur="455" fill="hold">
                                          <p:stCondLst>
                                            <p:cond delay="0"/>
                                          </p:stCondLst>
                                        </p:cTn>
                                        <p:tgtEl>
                                          <p:spTgt spid="33"/>
                                        </p:tgtEl>
                                        <p:attrNameLst>
                                          <p:attrName>style.rotation</p:attrName>
                                        </p:attrNameLst>
                                      </p:cBhvr>
                                      <p:to>
                                        <p:strVal val="-45.0"/>
                                      </p:to>
                                    </p:set>
                                    <p:anim calcmode="lin" valueType="num">
                                      <p:cBhvr>
                                        <p:cTn id="93" dur="455" fill="hold">
                                          <p:stCondLst>
                                            <p:cond delay="455"/>
                                          </p:stCondLst>
                                        </p:cTn>
                                        <p:tgtEl>
                                          <p:spTgt spid="33"/>
                                        </p:tgtEl>
                                        <p:attrNameLst>
                                          <p:attrName>style.rotation</p:attrName>
                                        </p:attrNameLst>
                                      </p:cBhvr>
                                      <p:tavLst>
                                        <p:tav tm="0">
                                          <p:val>
                                            <p:fltVal val="-45"/>
                                          </p:val>
                                        </p:tav>
                                        <p:tav tm="69900">
                                          <p:val>
                                            <p:fltVal val="45"/>
                                          </p:val>
                                        </p:tav>
                                        <p:tav tm="100000">
                                          <p:val>
                                            <p:fltVal val="0"/>
                                          </p:val>
                                        </p:tav>
                                      </p:tavLst>
                                    </p:anim>
                                    <p:anim calcmode="lin" valueType="num">
                                      <p:cBhvr>
                                        <p:cTn id="94" dur="455" fill="hold">
                                          <p:stCondLst>
                                            <p:cond delay="0"/>
                                          </p:stCondLst>
                                        </p:cTn>
                                        <p:tgtEl>
                                          <p:spTgt spid="33"/>
                                        </p:tgtEl>
                                        <p:attrNameLst>
                                          <p:attrName>ppt_y</p:attrName>
                                        </p:attrNameLst>
                                      </p:cBhvr>
                                      <p:tavLst>
                                        <p:tav tm="0">
                                          <p:val>
                                            <p:strVal val="#ppt_y-1"/>
                                          </p:val>
                                        </p:tav>
                                        <p:tav tm="100000">
                                          <p:val>
                                            <p:strVal val="#ppt_y-(0.354*#ppt_w-0.172*#ppt_h)"/>
                                          </p:val>
                                        </p:tav>
                                      </p:tavLst>
                                    </p:anim>
                                    <p:anim calcmode="lin" valueType="num">
                                      <p:cBhvr>
                                        <p:cTn id="95" dur="156" decel="50000" autoRev="1" fill="hold">
                                          <p:stCondLst>
                                            <p:cond delay="455"/>
                                          </p:stCondLst>
                                        </p:cTn>
                                        <p:tgtEl>
                                          <p:spTgt spid="33"/>
                                        </p:tgtEl>
                                        <p:attrNameLst>
                                          <p:attrName>ppt_y</p:attrName>
                                        </p:attrNameLst>
                                      </p:cBhvr>
                                      <p:tavLst>
                                        <p:tav tm="0">
                                          <p:val>
                                            <p:strVal val="#ppt_y-(0.354*#ppt_w-0.172*#ppt_h)"/>
                                          </p:val>
                                        </p:tav>
                                        <p:tav tm="100000">
                                          <p:val>
                                            <p:strVal val="#ppt_y-(0.354*#ppt_w-0.172*#ppt_h)-#ppt_h/2"/>
                                          </p:val>
                                        </p:tav>
                                      </p:tavLst>
                                    </p:anim>
                                    <p:anim calcmode="lin" valueType="num">
                                      <p:cBhvr>
                                        <p:cTn id="96" dur="136" fill="hold">
                                          <p:stCondLst>
                                            <p:cond delay="864"/>
                                          </p:stCondLst>
                                        </p:cTn>
                                        <p:tgtEl>
                                          <p:spTgt spid="33"/>
                                        </p:tgtEl>
                                        <p:attrNameLst>
                                          <p:attrName>ppt_y</p:attrName>
                                        </p:attrNameLst>
                                      </p:cBhvr>
                                      <p:tavLst>
                                        <p:tav tm="0">
                                          <p:val>
                                            <p:strVal val="#ppt_y-(0.354*#ppt_w-0.172*#ppt_h)"/>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38" presetClass="entr" presetSubtype="0" accel="50000" fill="hold" grpId="0" nodeType="clickEffect">
                                  <p:stCondLst>
                                    <p:cond delay="0"/>
                                  </p:stCondLst>
                                  <p:iterate type="lt">
                                    <p:tmPct val="50000"/>
                                  </p:iterate>
                                  <p:childTnLst>
                                    <p:set>
                                      <p:cBhvr>
                                        <p:cTn id="100" dur="1" fill="hold">
                                          <p:stCondLst>
                                            <p:cond delay="0"/>
                                          </p:stCondLst>
                                        </p:cTn>
                                        <p:tgtEl>
                                          <p:spTgt spid="40"/>
                                        </p:tgtEl>
                                        <p:attrNameLst>
                                          <p:attrName>style.visibility</p:attrName>
                                        </p:attrNameLst>
                                      </p:cBhvr>
                                      <p:to>
                                        <p:strVal val="visible"/>
                                      </p:to>
                                    </p:set>
                                    <p:set>
                                      <p:cBhvr>
                                        <p:cTn id="101" dur="455" fill="hold">
                                          <p:stCondLst>
                                            <p:cond delay="0"/>
                                          </p:stCondLst>
                                        </p:cTn>
                                        <p:tgtEl>
                                          <p:spTgt spid="40"/>
                                        </p:tgtEl>
                                        <p:attrNameLst>
                                          <p:attrName>style.rotation</p:attrName>
                                        </p:attrNameLst>
                                      </p:cBhvr>
                                      <p:to>
                                        <p:strVal val="-45.0"/>
                                      </p:to>
                                    </p:set>
                                    <p:anim calcmode="lin" valueType="num">
                                      <p:cBhvr>
                                        <p:cTn id="102"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103"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104"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105"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nodeType="click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wipe(up)">
                                      <p:cBhvr>
                                        <p:cTn id="110" dur="500"/>
                                        <p:tgtEl>
                                          <p:spTgt spid="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2" fill="hold" nodeType="click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wipe(right)">
                                      <p:cBhvr>
                                        <p:cTn id="11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33" grpId="0"/>
      <p:bldP spid="4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a:extLst>
              <a:ext uri="{FF2B5EF4-FFF2-40B4-BE49-F238E27FC236}">
                <a16:creationId xmlns:a16="http://schemas.microsoft.com/office/drawing/2014/main" id="{20DE77B7-73C0-44DA-B202-558E5A0759AC}"/>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6867" name="Group 22">
            <a:extLst>
              <a:ext uri="{FF2B5EF4-FFF2-40B4-BE49-F238E27FC236}">
                <a16:creationId xmlns:a16="http://schemas.microsoft.com/office/drawing/2014/main" id="{16179397-E48D-4637-B88F-2525C70D26D9}"/>
              </a:ext>
            </a:extLst>
          </p:cNvPr>
          <p:cNvGrpSpPr>
            <a:grpSpLocks/>
          </p:cNvGrpSpPr>
          <p:nvPr/>
        </p:nvGrpSpPr>
        <p:grpSpPr bwMode="auto">
          <a:xfrm>
            <a:off x="685800" y="2362200"/>
            <a:ext cx="5562600" cy="4329113"/>
            <a:chOff x="432" y="1488"/>
            <a:chExt cx="3504" cy="2727"/>
          </a:xfrm>
        </p:grpSpPr>
        <p:sp>
          <p:nvSpPr>
            <p:cNvPr id="36892" name="Text Box 4">
              <a:extLst>
                <a:ext uri="{FF2B5EF4-FFF2-40B4-BE49-F238E27FC236}">
                  <a16:creationId xmlns:a16="http://schemas.microsoft.com/office/drawing/2014/main" id="{68CF1EA5-1778-4541-9A98-7450EF20EAD5}"/>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6893" name="Text Box 5">
              <a:extLst>
                <a:ext uri="{FF2B5EF4-FFF2-40B4-BE49-F238E27FC236}">
                  <a16:creationId xmlns:a16="http://schemas.microsoft.com/office/drawing/2014/main" id="{04C404C8-3C26-476A-99A3-C91E9058F6F8}"/>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6894" name="Group 7">
              <a:extLst>
                <a:ext uri="{FF2B5EF4-FFF2-40B4-BE49-F238E27FC236}">
                  <a16:creationId xmlns:a16="http://schemas.microsoft.com/office/drawing/2014/main" id="{E2E6DE72-A855-4CD1-B959-6C218823384C}"/>
                </a:ext>
              </a:extLst>
            </p:cNvPr>
            <p:cNvGrpSpPr>
              <a:grpSpLocks/>
            </p:cNvGrpSpPr>
            <p:nvPr/>
          </p:nvGrpSpPr>
          <p:grpSpPr bwMode="auto">
            <a:xfrm>
              <a:off x="711" y="1584"/>
              <a:ext cx="3033" cy="2305"/>
              <a:chOff x="711" y="1584"/>
              <a:chExt cx="3033" cy="2305"/>
            </a:xfrm>
          </p:grpSpPr>
          <p:sp>
            <p:nvSpPr>
              <p:cNvPr id="36895" name="Line 8">
                <a:extLst>
                  <a:ext uri="{FF2B5EF4-FFF2-40B4-BE49-F238E27FC236}">
                    <a16:creationId xmlns:a16="http://schemas.microsoft.com/office/drawing/2014/main" id="{372DCE42-13C4-4A2D-A421-2378DC4B2283}"/>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Freeform 9">
                <a:extLst>
                  <a:ext uri="{FF2B5EF4-FFF2-40B4-BE49-F238E27FC236}">
                    <a16:creationId xmlns:a16="http://schemas.microsoft.com/office/drawing/2014/main" id="{FC5644A0-121D-4AA1-B566-F9C68AD44F50}"/>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a:extLst>
              <a:ext uri="{FF2B5EF4-FFF2-40B4-BE49-F238E27FC236}">
                <a16:creationId xmlns:a16="http://schemas.microsoft.com/office/drawing/2014/main" id="{D2B0834A-0862-4BDD-A31C-DC7FC7AD1504}"/>
              </a:ext>
            </a:extLst>
          </p:cNvPr>
          <p:cNvGrpSpPr>
            <a:grpSpLocks/>
          </p:cNvGrpSpPr>
          <p:nvPr/>
        </p:nvGrpSpPr>
        <p:grpSpPr bwMode="auto">
          <a:xfrm>
            <a:off x="1905000" y="2667000"/>
            <a:ext cx="4419600" cy="2652713"/>
            <a:chOff x="1200" y="1680"/>
            <a:chExt cx="2784" cy="1671"/>
          </a:xfrm>
        </p:grpSpPr>
        <p:sp>
          <p:nvSpPr>
            <p:cNvPr id="36890" name="Freeform 10">
              <a:extLst>
                <a:ext uri="{FF2B5EF4-FFF2-40B4-BE49-F238E27FC236}">
                  <a16:creationId xmlns:a16="http://schemas.microsoft.com/office/drawing/2014/main" id="{7821C038-34A2-4189-A6A3-64DD42905195}"/>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1" name="Text Box 11">
              <a:extLst>
                <a:ext uri="{FF2B5EF4-FFF2-40B4-BE49-F238E27FC236}">
                  <a16:creationId xmlns:a16="http://schemas.microsoft.com/office/drawing/2014/main" id="{0AFC9B86-3181-43DF-BA54-2F03AC9AC8D3}"/>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a:extLst>
              <a:ext uri="{FF2B5EF4-FFF2-40B4-BE49-F238E27FC236}">
                <a16:creationId xmlns:a16="http://schemas.microsoft.com/office/drawing/2014/main" id="{0CFA5A9C-AE3B-4F1C-B26A-2A9FADF177BB}"/>
              </a:ext>
            </a:extLst>
          </p:cNvPr>
          <p:cNvGrpSpPr>
            <a:grpSpLocks/>
          </p:cNvGrpSpPr>
          <p:nvPr/>
        </p:nvGrpSpPr>
        <p:grpSpPr bwMode="auto">
          <a:xfrm>
            <a:off x="1468438" y="2076450"/>
            <a:ext cx="3713162" cy="3333750"/>
            <a:chOff x="1200" y="1452"/>
            <a:chExt cx="2339" cy="2100"/>
          </a:xfrm>
        </p:grpSpPr>
        <p:sp>
          <p:nvSpPr>
            <p:cNvPr id="36888" name="Text Box 6">
              <a:extLst>
                <a:ext uri="{FF2B5EF4-FFF2-40B4-BE49-F238E27FC236}">
                  <a16:creationId xmlns:a16="http://schemas.microsoft.com/office/drawing/2014/main" id="{39187227-BD86-48A4-A893-AF15E076DFDC}"/>
                </a:ext>
              </a:extLst>
            </p:cNvPr>
            <p:cNvSpPr txBox="1">
              <a:spLocks noChangeArrowheads="1"/>
            </p:cNvSpPr>
            <p:nvPr/>
          </p:nvSpPr>
          <p:spPr bwMode="auto">
            <a:xfrm>
              <a:off x="2675" y="145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sp>
          <p:nvSpPr>
            <p:cNvPr id="36889" name="Freeform 13">
              <a:extLst>
                <a:ext uri="{FF2B5EF4-FFF2-40B4-BE49-F238E27FC236}">
                  <a16:creationId xmlns:a16="http://schemas.microsoft.com/office/drawing/2014/main" id="{E7227878-5355-4259-9A25-BAC0DF2AB927}"/>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a:extLst>
              <a:ext uri="{FF2B5EF4-FFF2-40B4-BE49-F238E27FC236}">
                <a16:creationId xmlns:a16="http://schemas.microsoft.com/office/drawing/2014/main" id="{02DF2B8A-0EC3-4AF8-8DEE-A3F0389CF7F6}"/>
              </a:ext>
            </a:extLst>
          </p:cNvPr>
          <p:cNvSpPr>
            <a:spLocks noChangeShapeType="1"/>
          </p:cNvSpPr>
          <p:nvPr/>
        </p:nvSpPr>
        <p:spPr bwMode="auto">
          <a:xfrm flipH="1">
            <a:off x="1143000" y="4648200"/>
            <a:ext cx="19812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a:extLst>
              <a:ext uri="{FF2B5EF4-FFF2-40B4-BE49-F238E27FC236}">
                <a16:creationId xmlns:a16="http://schemas.microsoft.com/office/drawing/2014/main" id="{08AB8FE9-A3F3-4B94-90BC-AB94ADBEBC21}"/>
              </a:ext>
            </a:extLst>
          </p:cNvPr>
          <p:cNvSpPr txBox="1">
            <a:spLocks noChangeArrowheads="1"/>
          </p:cNvSpPr>
          <p:nvPr/>
        </p:nvSpPr>
        <p:spPr bwMode="auto">
          <a:xfrm>
            <a:off x="568325" y="42529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a:extLst>
              <a:ext uri="{FF2B5EF4-FFF2-40B4-BE49-F238E27FC236}">
                <a16:creationId xmlns:a16="http://schemas.microsoft.com/office/drawing/2014/main" id="{97DCA7A0-DF00-4D7B-9DE5-92A174D6E1C3}"/>
              </a:ext>
            </a:extLst>
          </p:cNvPr>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a:extLst>
              <a:ext uri="{FF2B5EF4-FFF2-40B4-BE49-F238E27FC236}">
                <a16:creationId xmlns:a16="http://schemas.microsoft.com/office/drawing/2014/main" id="{7B762B80-A02C-4C6D-8367-C8270C5D02E3}"/>
              </a:ext>
            </a:extLst>
          </p:cNvPr>
          <p:cNvGrpSpPr>
            <a:grpSpLocks/>
          </p:cNvGrpSpPr>
          <p:nvPr/>
        </p:nvGrpSpPr>
        <p:grpSpPr bwMode="auto">
          <a:xfrm>
            <a:off x="2590800" y="2165350"/>
            <a:ext cx="1371600" cy="4006850"/>
            <a:chOff x="1619" y="1364"/>
            <a:chExt cx="864" cy="2524"/>
          </a:xfrm>
        </p:grpSpPr>
        <p:sp>
          <p:nvSpPr>
            <p:cNvPr id="36886" name="Line 18">
              <a:extLst>
                <a:ext uri="{FF2B5EF4-FFF2-40B4-BE49-F238E27FC236}">
                  <a16:creationId xmlns:a16="http://schemas.microsoft.com/office/drawing/2014/main" id="{ABD14C42-1D8A-4186-BC6D-954837C56F94}"/>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87" name="Text Box 19">
              <a:extLst>
                <a:ext uri="{FF2B5EF4-FFF2-40B4-BE49-F238E27FC236}">
                  <a16:creationId xmlns:a16="http://schemas.microsoft.com/office/drawing/2014/main" id="{C9639CC1-810A-467A-AC87-8C3352FAAAEE}"/>
                </a:ext>
              </a:extLst>
            </p:cNvPr>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a:extLst>
              <a:ext uri="{FF2B5EF4-FFF2-40B4-BE49-F238E27FC236}">
                <a16:creationId xmlns:a16="http://schemas.microsoft.com/office/drawing/2014/main" id="{2916732C-6720-4755-ACF1-CF5EDC879FDC}"/>
              </a:ext>
            </a:extLst>
          </p:cNvPr>
          <p:cNvSpPr txBox="1">
            <a:spLocks noChangeArrowheads="1"/>
          </p:cNvSpPr>
          <p:nvPr/>
        </p:nvSpPr>
        <p:spPr bwMode="auto">
          <a:xfrm>
            <a:off x="2817813" y="391636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4" name="Line 15">
            <a:extLst>
              <a:ext uri="{FF2B5EF4-FFF2-40B4-BE49-F238E27FC236}">
                <a16:creationId xmlns:a16="http://schemas.microsoft.com/office/drawing/2014/main" id="{B805C9FE-9393-4F31-9B5C-E30135CFDEA6}"/>
              </a:ext>
            </a:extLst>
          </p:cNvPr>
          <p:cNvSpPr>
            <a:spLocks noChangeShapeType="1"/>
          </p:cNvSpPr>
          <p:nvPr/>
        </p:nvSpPr>
        <p:spPr bwMode="auto">
          <a:xfrm flipH="1" flipV="1">
            <a:off x="3122613" y="4602163"/>
            <a:ext cx="1587" cy="15716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5" name="Text Box 17">
            <a:extLst>
              <a:ext uri="{FF2B5EF4-FFF2-40B4-BE49-F238E27FC236}">
                <a16:creationId xmlns:a16="http://schemas.microsoft.com/office/drawing/2014/main" id="{0C38ABD8-ABAA-46E2-8C66-50F560ABFA38}"/>
              </a:ext>
            </a:extLst>
          </p:cNvPr>
          <p:cNvSpPr txBox="1">
            <a:spLocks noChangeArrowheads="1"/>
          </p:cNvSpPr>
          <p:nvPr/>
        </p:nvSpPr>
        <p:spPr bwMode="auto">
          <a:xfrm>
            <a:off x="28575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30" name="Line 15">
            <a:extLst>
              <a:ext uri="{FF2B5EF4-FFF2-40B4-BE49-F238E27FC236}">
                <a16:creationId xmlns:a16="http://schemas.microsoft.com/office/drawing/2014/main" id="{95B044E3-C86E-457F-9FFD-55D3AD25DDA1}"/>
              </a:ext>
            </a:extLst>
          </p:cNvPr>
          <p:cNvSpPr>
            <a:spLocks noChangeShapeType="1"/>
          </p:cNvSpPr>
          <p:nvPr/>
        </p:nvSpPr>
        <p:spPr bwMode="auto">
          <a:xfrm flipH="1">
            <a:off x="1143000" y="4892675"/>
            <a:ext cx="2459038" cy="222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a:extLst>
              <a:ext uri="{FF2B5EF4-FFF2-40B4-BE49-F238E27FC236}">
                <a16:creationId xmlns:a16="http://schemas.microsoft.com/office/drawing/2014/main" id="{FE51124A-9B9B-4F02-B092-FD92E2826232}"/>
              </a:ext>
            </a:extLst>
          </p:cNvPr>
          <p:cNvSpPr txBox="1">
            <a:spLocks noChangeArrowheads="1"/>
          </p:cNvSpPr>
          <p:nvPr/>
        </p:nvSpPr>
        <p:spPr bwMode="auto">
          <a:xfrm>
            <a:off x="608013" y="465772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a:extLst>
              <a:ext uri="{FF2B5EF4-FFF2-40B4-BE49-F238E27FC236}">
                <a16:creationId xmlns:a16="http://schemas.microsoft.com/office/drawing/2014/main" id="{15C6973F-E4DD-4458-BA93-4C4500660CC6}"/>
              </a:ext>
            </a:extLst>
          </p:cNvPr>
          <p:cNvCxnSpPr/>
          <p:nvPr/>
        </p:nvCxnSpPr>
        <p:spPr>
          <a:xfrm>
            <a:off x="487363" y="4575175"/>
            <a:ext cx="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A2617B27-307F-43A7-80DC-30526B45E65D}"/>
              </a:ext>
            </a:extLst>
          </p:cNvPr>
          <p:cNvCxnSpPr/>
          <p:nvPr/>
        </p:nvCxnSpPr>
        <p:spPr>
          <a:xfrm>
            <a:off x="3055938" y="6697663"/>
            <a:ext cx="744537"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a:extLst>
              <a:ext uri="{FF2B5EF4-FFF2-40B4-BE49-F238E27FC236}">
                <a16:creationId xmlns:a16="http://schemas.microsoft.com/office/drawing/2014/main" id="{F03795CE-5A62-4A61-B429-33CCB02338F2}"/>
              </a:ext>
            </a:extLst>
          </p:cNvPr>
          <p:cNvSpPr txBox="1">
            <a:spLocks noChangeArrowheads="1"/>
          </p:cNvSpPr>
          <p:nvPr/>
        </p:nvSpPr>
        <p:spPr bwMode="auto">
          <a:xfrm>
            <a:off x="3681413" y="4892675"/>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35" name="Group 23">
            <a:extLst>
              <a:ext uri="{FF2B5EF4-FFF2-40B4-BE49-F238E27FC236}">
                <a16:creationId xmlns:a16="http://schemas.microsoft.com/office/drawing/2014/main" id="{83B60364-99E2-4A0A-92DE-AC651D36BEB9}"/>
              </a:ext>
            </a:extLst>
          </p:cNvPr>
          <p:cNvGrpSpPr>
            <a:grpSpLocks/>
          </p:cNvGrpSpPr>
          <p:nvPr/>
        </p:nvGrpSpPr>
        <p:grpSpPr bwMode="auto">
          <a:xfrm>
            <a:off x="1897063" y="2620963"/>
            <a:ext cx="3741737" cy="3048000"/>
            <a:chOff x="1200" y="1632"/>
            <a:chExt cx="2357" cy="1920"/>
          </a:xfrm>
        </p:grpSpPr>
        <p:sp>
          <p:nvSpPr>
            <p:cNvPr id="36884" name="Text Box 6">
              <a:extLst>
                <a:ext uri="{FF2B5EF4-FFF2-40B4-BE49-F238E27FC236}">
                  <a16:creationId xmlns:a16="http://schemas.microsoft.com/office/drawing/2014/main" id="{46189529-76D4-4C39-B9F3-AD713782C009}"/>
                </a:ext>
              </a:extLst>
            </p:cNvPr>
            <p:cNvSpPr txBox="1">
              <a:spLocks noChangeArrowheads="1"/>
            </p:cNvSpPr>
            <p:nvPr/>
          </p:nvSpPr>
          <p:spPr bwMode="auto">
            <a:xfrm>
              <a:off x="2693" y="1825"/>
              <a:ext cx="864"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dirty="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dirty="0">
                  <a:ln>
                    <a:noFill/>
                  </a:ln>
                  <a:solidFill>
                    <a:srgbClr val="800000"/>
                  </a:solidFill>
                  <a:effectLst/>
                  <a:uLnTx/>
                  <a:uFillTx/>
                  <a:latin typeface="Times New Roman" panose="02020603050405020304" pitchFamily="18" charset="0"/>
                  <a:ea typeface="+mn-ea"/>
                  <a:cs typeface="+mn-cs"/>
                </a:rPr>
                <a:t>2</a:t>
              </a:r>
            </a:p>
          </p:txBody>
        </p:sp>
        <p:sp>
          <p:nvSpPr>
            <p:cNvPr id="36885" name="Freeform 13">
              <a:extLst>
                <a:ext uri="{FF2B5EF4-FFF2-40B4-BE49-F238E27FC236}">
                  <a16:creationId xmlns:a16="http://schemas.microsoft.com/office/drawing/2014/main" id="{C4B226B6-D8E1-4D52-93F1-A68D4C11C59E}"/>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34" name="TextovéPole 33">
            <a:extLst>
              <a:ext uri="{FF2B5EF4-FFF2-40B4-BE49-F238E27FC236}">
                <a16:creationId xmlns:a16="http://schemas.microsoft.com/office/drawing/2014/main" id="{454D2A68-B6EA-4801-87D8-16744F0A4ACA}"/>
              </a:ext>
            </a:extLst>
          </p:cNvPr>
          <p:cNvSpPr txBox="1"/>
          <p:nvPr/>
        </p:nvSpPr>
        <p:spPr>
          <a:xfrm>
            <a:off x="487363" y="639188"/>
            <a:ext cx="8530218" cy="1077218"/>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POZITIVNÍ NABÍDKOVÝ ŠOK:</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např.</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pokles cen ropy na světových trzích</a:t>
            </a:r>
          </a:p>
        </p:txBody>
      </p:sp>
      <p:sp>
        <p:nvSpPr>
          <p:cNvPr id="37" name="Google Shape;99;p14">
            <a:extLst>
              <a:ext uri="{FF2B5EF4-FFF2-40B4-BE49-F238E27FC236}">
                <a16:creationId xmlns:a16="http://schemas.microsoft.com/office/drawing/2014/main" id="{6EB3A80E-2F8C-4640-8170-6112AECD1B12}"/>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297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5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25"/>
                                        </p:tgtEl>
                                        <p:attrNameLst>
                                          <p:attrName>style.visibility</p:attrName>
                                        </p:attrNameLst>
                                      </p:cBhvr>
                                      <p:to>
                                        <p:strVal val="visible"/>
                                      </p:to>
                                    </p:set>
                                    <p:set>
                                      <p:cBhvr>
                                        <p:cTn id="59" dur="455" fill="hold">
                                          <p:stCondLst>
                                            <p:cond delay="0"/>
                                          </p:stCondLst>
                                        </p:cTn>
                                        <p:tgtEl>
                                          <p:spTgt spid="25"/>
                                        </p:tgtEl>
                                        <p:attrNameLst>
                                          <p:attrName>style.rotation</p:attrName>
                                        </p:attrNameLst>
                                      </p:cBhvr>
                                      <p:to>
                                        <p:strVal val="-45.0"/>
                                      </p:to>
                                    </p:set>
                                    <p:anim calcmode="lin" valueType="num">
                                      <p:cBhvr>
                                        <p:cTn id="60"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down)">
                                      <p:cBhvr>
                                        <p:cTn id="68" dur="500"/>
                                        <p:tgtEl>
                                          <p:spTgt spid="3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a:extLst>
              <a:ext uri="{FF2B5EF4-FFF2-40B4-BE49-F238E27FC236}">
                <a16:creationId xmlns:a16="http://schemas.microsoft.com/office/drawing/2014/main" id="{EB860DAF-C617-4745-85D4-CDB5E765F76B}"/>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7891" name="Group 27">
            <a:extLst>
              <a:ext uri="{FF2B5EF4-FFF2-40B4-BE49-F238E27FC236}">
                <a16:creationId xmlns:a16="http://schemas.microsoft.com/office/drawing/2014/main" id="{BCF5DB19-D6EA-4881-AFAD-23EB9D70C8CA}"/>
              </a:ext>
            </a:extLst>
          </p:cNvPr>
          <p:cNvGrpSpPr>
            <a:grpSpLocks/>
          </p:cNvGrpSpPr>
          <p:nvPr/>
        </p:nvGrpSpPr>
        <p:grpSpPr bwMode="auto">
          <a:xfrm>
            <a:off x="685800" y="2362200"/>
            <a:ext cx="5562600" cy="4329113"/>
            <a:chOff x="432" y="1488"/>
            <a:chExt cx="3504" cy="2727"/>
          </a:xfrm>
        </p:grpSpPr>
        <p:sp>
          <p:nvSpPr>
            <p:cNvPr id="37925" name="Text Box 4">
              <a:extLst>
                <a:ext uri="{FF2B5EF4-FFF2-40B4-BE49-F238E27FC236}">
                  <a16:creationId xmlns:a16="http://schemas.microsoft.com/office/drawing/2014/main" id="{38DAC952-8D32-4E03-83D8-446557396DCB}"/>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7926" name="Text Box 5">
              <a:extLst>
                <a:ext uri="{FF2B5EF4-FFF2-40B4-BE49-F238E27FC236}">
                  <a16:creationId xmlns:a16="http://schemas.microsoft.com/office/drawing/2014/main" id="{BAE34EE7-35CC-4FD7-B668-F22D9263D69F}"/>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7927" name="Group 7">
              <a:extLst>
                <a:ext uri="{FF2B5EF4-FFF2-40B4-BE49-F238E27FC236}">
                  <a16:creationId xmlns:a16="http://schemas.microsoft.com/office/drawing/2014/main" id="{53A8F9C3-D599-4118-BE89-C15E34D8C803}"/>
                </a:ext>
              </a:extLst>
            </p:cNvPr>
            <p:cNvGrpSpPr>
              <a:grpSpLocks/>
            </p:cNvGrpSpPr>
            <p:nvPr/>
          </p:nvGrpSpPr>
          <p:grpSpPr bwMode="auto">
            <a:xfrm>
              <a:off x="711" y="1584"/>
              <a:ext cx="3033" cy="2305"/>
              <a:chOff x="711" y="1584"/>
              <a:chExt cx="3033" cy="2305"/>
            </a:xfrm>
          </p:grpSpPr>
          <p:sp>
            <p:nvSpPr>
              <p:cNvPr id="37928" name="Line 8">
                <a:extLst>
                  <a:ext uri="{FF2B5EF4-FFF2-40B4-BE49-F238E27FC236}">
                    <a16:creationId xmlns:a16="http://schemas.microsoft.com/office/drawing/2014/main" id="{46F6C740-9CBA-44D6-82A1-0E32C8D9C352}"/>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9" name="Freeform 9">
                <a:extLst>
                  <a:ext uri="{FF2B5EF4-FFF2-40B4-BE49-F238E27FC236}">
                    <a16:creationId xmlns:a16="http://schemas.microsoft.com/office/drawing/2014/main" id="{2445F064-B760-4154-A2D9-51E1D44DED36}"/>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9724" name="Group 28">
            <a:extLst>
              <a:ext uri="{FF2B5EF4-FFF2-40B4-BE49-F238E27FC236}">
                <a16:creationId xmlns:a16="http://schemas.microsoft.com/office/drawing/2014/main" id="{09D78C32-5F7A-46D5-9853-736498BFE320}"/>
              </a:ext>
            </a:extLst>
          </p:cNvPr>
          <p:cNvGrpSpPr>
            <a:grpSpLocks/>
          </p:cNvGrpSpPr>
          <p:nvPr/>
        </p:nvGrpSpPr>
        <p:grpSpPr bwMode="auto">
          <a:xfrm>
            <a:off x="1295400" y="2971800"/>
            <a:ext cx="4267200" cy="2728913"/>
            <a:chOff x="816" y="1872"/>
            <a:chExt cx="2688" cy="1719"/>
          </a:xfrm>
        </p:grpSpPr>
        <p:sp>
          <p:nvSpPr>
            <p:cNvPr id="37923" name="Freeform 10">
              <a:extLst>
                <a:ext uri="{FF2B5EF4-FFF2-40B4-BE49-F238E27FC236}">
                  <a16:creationId xmlns:a16="http://schemas.microsoft.com/office/drawing/2014/main" id="{D230719D-A60E-4F47-A96D-148A3F484C21}"/>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4" name="Text Box 11">
              <a:extLst>
                <a:ext uri="{FF2B5EF4-FFF2-40B4-BE49-F238E27FC236}">
                  <a16:creationId xmlns:a16="http://schemas.microsoft.com/office/drawing/2014/main" id="{03C35B3F-BD09-4AC7-AAB0-6F71585BC8BD}"/>
                </a:ext>
              </a:extLst>
            </p:cNvPr>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9725" name="Group 29">
            <a:extLst>
              <a:ext uri="{FF2B5EF4-FFF2-40B4-BE49-F238E27FC236}">
                <a16:creationId xmlns:a16="http://schemas.microsoft.com/office/drawing/2014/main" id="{E0ECFFA8-CC44-4E0D-8D09-18B4F2AD0396}"/>
              </a:ext>
            </a:extLst>
          </p:cNvPr>
          <p:cNvGrpSpPr>
            <a:grpSpLocks/>
          </p:cNvGrpSpPr>
          <p:nvPr/>
        </p:nvGrpSpPr>
        <p:grpSpPr bwMode="auto">
          <a:xfrm>
            <a:off x="1295400" y="2438400"/>
            <a:ext cx="4267200" cy="2971800"/>
            <a:chOff x="816" y="1536"/>
            <a:chExt cx="2688" cy="1872"/>
          </a:xfrm>
        </p:grpSpPr>
        <p:sp>
          <p:nvSpPr>
            <p:cNvPr id="37921" name="Text Box 6">
              <a:extLst>
                <a:ext uri="{FF2B5EF4-FFF2-40B4-BE49-F238E27FC236}">
                  <a16:creationId xmlns:a16="http://schemas.microsoft.com/office/drawing/2014/main" id="{96EEEFE3-6F7C-4D86-B003-2F157BD75262}"/>
                </a:ext>
              </a:extLst>
            </p:cNvPr>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sp>
          <p:nvSpPr>
            <p:cNvPr id="37922" name="Freeform 13">
              <a:extLst>
                <a:ext uri="{FF2B5EF4-FFF2-40B4-BE49-F238E27FC236}">
                  <a16:creationId xmlns:a16="http://schemas.microsoft.com/office/drawing/2014/main" id="{7C3FD9AB-3362-4EDC-BACC-8B8752ADC4FE}"/>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9713" name="Text Box 17">
            <a:extLst>
              <a:ext uri="{FF2B5EF4-FFF2-40B4-BE49-F238E27FC236}">
                <a16:creationId xmlns:a16="http://schemas.microsoft.com/office/drawing/2014/main" id="{0C206C9C-1D4F-4F35-8229-8C4ED561CA2B}"/>
              </a:ext>
            </a:extLst>
          </p:cNvPr>
          <p:cNvSpPr txBox="1">
            <a:spLocks noChangeArrowheads="1"/>
          </p:cNvSpPr>
          <p:nvPr/>
        </p:nvSpPr>
        <p:spPr bwMode="auto">
          <a:xfrm>
            <a:off x="3276600" y="6172200"/>
            <a:ext cx="838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9726" name="Group 30">
            <a:extLst>
              <a:ext uri="{FF2B5EF4-FFF2-40B4-BE49-F238E27FC236}">
                <a16:creationId xmlns:a16="http://schemas.microsoft.com/office/drawing/2014/main" id="{A345E97F-78F7-4288-8E90-F626FEA33275}"/>
              </a:ext>
            </a:extLst>
          </p:cNvPr>
          <p:cNvGrpSpPr>
            <a:grpSpLocks/>
          </p:cNvGrpSpPr>
          <p:nvPr/>
        </p:nvGrpSpPr>
        <p:grpSpPr bwMode="auto">
          <a:xfrm>
            <a:off x="2449513" y="2198688"/>
            <a:ext cx="1371600" cy="3968750"/>
            <a:chOff x="1530" y="1388"/>
            <a:chExt cx="864" cy="2500"/>
          </a:xfrm>
        </p:grpSpPr>
        <p:sp>
          <p:nvSpPr>
            <p:cNvPr id="37919" name="Line 18">
              <a:extLst>
                <a:ext uri="{FF2B5EF4-FFF2-40B4-BE49-F238E27FC236}">
                  <a16:creationId xmlns:a16="http://schemas.microsoft.com/office/drawing/2014/main" id="{D3803E05-F9BC-4EFD-8DCF-365A109BDF75}"/>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0" name="Text Box 19">
              <a:extLst>
                <a:ext uri="{FF2B5EF4-FFF2-40B4-BE49-F238E27FC236}">
                  <a16:creationId xmlns:a16="http://schemas.microsoft.com/office/drawing/2014/main" id="{06C57CC5-4596-4E34-8DA0-6F8BB8EB3CC6}"/>
                </a:ext>
              </a:extLst>
            </p:cNvPr>
            <p:cNvSpPr txBox="1">
              <a:spLocks noChangeArrowheads="1"/>
            </p:cNvSpPr>
            <p:nvPr/>
          </p:nvSpPr>
          <p:spPr bwMode="auto">
            <a:xfrm>
              <a:off x="1530" y="1388"/>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9716" name="Text Box 20">
            <a:extLst>
              <a:ext uri="{FF2B5EF4-FFF2-40B4-BE49-F238E27FC236}">
                <a16:creationId xmlns:a16="http://schemas.microsoft.com/office/drawing/2014/main" id="{7B5D1DB1-CC4B-4BF7-9094-BF0508A7423E}"/>
              </a:ext>
            </a:extLst>
          </p:cNvPr>
          <p:cNvSpPr txBox="1">
            <a:spLocks noChangeArrowheads="1"/>
          </p:cNvSpPr>
          <p:nvPr/>
        </p:nvSpPr>
        <p:spPr bwMode="auto">
          <a:xfrm>
            <a:off x="3648075" y="4800600"/>
            <a:ext cx="330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400" b="1" i="0" u="none" strike="noStrike" kern="1200" cap="none" spc="0" normalizeH="0" baseline="0" noProof="0">
                <a:ln>
                  <a:noFill/>
                </a:ln>
                <a:solidFill>
                  <a:srgbClr val="339966"/>
                </a:solidFill>
                <a:effectLst/>
                <a:uLnTx/>
                <a:uFillTx/>
                <a:latin typeface="Tahoma" panose="020B0604030504040204" pitchFamily="34" charset="0"/>
                <a:ea typeface="+mn-ea"/>
                <a:cs typeface="+mn-cs"/>
              </a:rPr>
              <a:t>Recesní mezera</a:t>
            </a:r>
          </a:p>
        </p:txBody>
      </p:sp>
      <p:sp>
        <p:nvSpPr>
          <p:cNvPr id="29717" name="Text Box 21">
            <a:extLst>
              <a:ext uri="{FF2B5EF4-FFF2-40B4-BE49-F238E27FC236}">
                <a16:creationId xmlns:a16="http://schemas.microsoft.com/office/drawing/2014/main" id="{98BC5973-BEDC-45ED-8A1C-06A0AC4BC541}"/>
              </a:ext>
            </a:extLst>
          </p:cNvPr>
          <p:cNvSpPr txBox="1">
            <a:spLocks noChangeArrowheads="1"/>
          </p:cNvSpPr>
          <p:nvPr/>
        </p:nvSpPr>
        <p:spPr bwMode="auto">
          <a:xfrm>
            <a:off x="2633663" y="5029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18" name="Freeform 22">
            <a:extLst>
              <a:ext uri="{FF2B5EF4-FFF2-40B4-BE49-F238E27FC236}">
                <a16:creationId xmlns:a16="http://schemas.microsoft.com/office/drawing/2014/main" id="{8F893542-A43C-4B50-8601-B8CB108389B3}"/>
              </a:ext>
            </a:extLst>
          </p:cNvPr>
          <p:cNvSpPr>
            <a:spLocks/>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008000"/>
          </a:solidFill>
          <a:ln w="47625" cap="flat" cmpd="sng">
            <a:solidFill>
              <a:srgbClr val="008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0" name="Line 24">
            <a:extLst>
              <a:ext uri="{FF2B5EF4-FFF2-40B4-BE49-F238E27FC236}">
                <a16:creationId xmlns:a16="http://schemas.microsoft.com/office/drawing/2014/main" id="{210C4590-ED3D-490F-895A-2756EC0DFFB8}"/>
              </a:ext>
            </a:extLst>
          </p:cNvPr>
          <p:cNvSpPr>
            <a:spLocks noChangeShapeType="1"/>
          </p:cNvSpPr>
          <p:nvPr/>
        </p:nvSpPr>
        <p:spPr bwMode="auto">
          <a:xfrm>
            <a:off x="2667000" y="5105400"/>
            <a:ext cx="0" cy="10668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1" name="Text Box 25">
            <a:extLst>
              <a:ext uri="{FF2B5EF4-FFF2-40B4-BE49-F238E27FC236}">
                <a16:creationId xmlns:a16="http://schemas.microsoft.com/office/drawing/2014/main" id="{F7215552-6BF3-49ED-BD46-408B1C61739B}"/>
              </a:ext>
            </a:extLst>
          </p:cNvPr>
          <p:cNvSpPr txBox="1">
            <a:spLocks noChangeArrowheads="1"/>
          </p:cNvSpPr>
          <p:nvPr/>
        </p:nvSpPr>
        <p:spPr bwMode="auto">
          <a:xfrm>
            <a:off x="2362200" y="6172200"/>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22" name="Text Box 26">
            <a:extLst>
              <a:ext uri="{FF2B5EF4-FFF2-40B4-BE49-F238E27FC236}">
                <a16:creationId xmlns:a16="http://schemas.microsoft.com/office/drawing/2014/main" id="{410F2701-C4E3-4522-B843-80E5076C8ABE}"/>
              </a:ext>
            </a:extLst>
          </p:cNvPr>
          <p:cNvSpPr txBox="1">
            <a:spLocks noChangeArrowheads="1"/>
          </p:cNvSpPr>
          <p:nvPr/>
        </p:nvSpPr>
        <p:spPr bwMode="auto">
          <a:xfrm>
            <a:off x="2895600" y="6172200"/>
            <a:ext cx="457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9727" name="Rectangle 31">
            <a:extLst>
              <a:ext uri="{FF2B5EF4-FFF2-40B4-BE49-F238E27FC236}">
                <a16:creationId xmlns:a16="http://schemas.microsoft.com/office/drawing/2014/main" id="{A0EE17C8-9A41-4F0A-BED6-981B77FEA05F}"/>
              </a:ext>
            </a:extLst>
          </p:cNvPr>
          <p:cNvSpPr>
            <a:spLocks noChangeArrowheads="1"/>
          </p:cNvSpPr>
          <p:nvPr/>
        </p:nvSpPr>
        <p:spPr bwMode="auto">
          <a:xfrm>
            <a:off x="2339975" y="6237288"/>
            <a:ext cx="1511300" cy="431800"/>
          </a:xfrm>
          <a:prstGeom prst="rect">
            <a:avLst/>
          </a:prstGeom>
          <a:noFill/>
          <a:ln w="635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 name="Line 24">
            <a:extLst>
              <a:ext uri="{FF2B5EF4-FFF2-40B4-BE49-F238E27FC236}">
                <a16:creationId xmlns:a16="http://schemas.microsoft.com/office/drawing/2014/main" id="{DD0CEA9F-EF06-4708-81FF-7DD3D4EAF0B8}"/>
              </a:ext>
            </a:extLst>
          </p:cNvPr>
          <p:cNvSpPr>
            <a:spLocks noChangeShapeType="1"/>
          </p:cNvSpPr>
          <p:nvPr/>
        </p:nvSpPr>
        <p:spPr bwMode="auto">
          <a:xfrm flipV="1">
            <a:off x="1165225" y="5091113"/>
            <a:ext cx="1500188" cy="127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 name="Text Box 4">
            <a:extLst>
              <a:ext uri="{FF2B5EF4-FFF2-40B4-BE49-F238E27FC236}">
                <a16:creationId xmlns:a16="http://schemas.microsoft.com/office/drawing/2014/main" id="{A0640680-20EB-4FE5-860C-E80D001C621F}"/>
              </a:ext>
            </a:extLst>
          </p:cNvPr>
          <p:cNvSpPr txBox="1">
            <a:spLocks noChangeArrowheads="1"/>
          </p:cNvSpPr>
          <p:nvPr/>
        </p:nvSpPr>
        <p:spPr bwMode="auto">
          <a:xfrm>
            <a:off x="641350" y="4824413"/>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cxnSp>
        <p:nvCxnSpPr>
          <p:cNvPr id="3" name="Přímá spojnice se šipkou 2">
            <a:extLst>
              <a:ext uri="{FF2B5EF4-FFF2-40B4-BE49-F238E27FC236}">
                <a16:creationId xmlns:a16="http://schemas.microsoft.com/office/drawing/2014/main" id="{73A61790-5E7D-4DEF-B2AA-ED2D520373D8}"/>
              </a:ext>
            </a:extLst>
          </p:cNvPr>
          <p:cNvCxnSpPr/>
          <p:nvPr/>
        </p:nvCxnSpPr>
        <p:spPr>
          <a:xfrm flipH="1" flipV="1">
            <a:off x="3687763" y="2957513"/>
            <a:ext cx="266700" cy="1825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a:extLst>
              <a:ext uri="{FF2B5EF4-FFF2-40B4-BE49-F238E27FC236}">
                <a16:creationId xmlns:a16="http://schemas.microsoft.com/office/drawing/2014/main" id="{172D141A-94E9-4423-B403-7F12DD32AFA1}"/>
              </a:ext>
            </a:extLst>
          </p:cNvPr>
          <p:cNvCxnSpPr/>
          <p:nvPr/>
        </p:nvCxnSpPr>
        <p:spPr>
          <a:xfrm flipH="1" flipV="1">
            <a:off x="2990850" y="4368800"/>
            <a:ext cx="398463" cy="2825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D5D7D517-F641-4673-9575-D52280216168}"/>
              </a:ext>
            </a:extLst>
          </p:cNvPr>
          <p:cNvCxnSpPr/>
          <p:nvPr/>
        </p:nvCxnSpPr>
        <p:spPr>
          <a:xfrm flipH="1" flipV="1">
            <a:off x="1566863" y="4968875"/>
            <a:ext cx="349250" cy="3222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 Box 21">
            <a:extLst>
              <a:ext uri="{FF2B5EF4-FFF2-40B4-BE49-F238E27FC236}">
                <a16:creationId xmlns:a16="http://schemas.microsoft.com/office/drawing/2014/main" id="{155FB67A-62F7-4B8F-9E46-5984C991BE34}"/>
              </a:ext>
            </a:extLst>
          </p:cNvPr>
          <p:cNvSpPr txBox="1">
            <a:spLocks noChangeArrowheads="1"/>
          </p:cNvSpPr>
          <p:nvPr/>
        </p:nvSpPr>
        <p:spPr bwMode="auto">
          <a:xfrm>
            <a:off x="1984375" y="4154488"/>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8" name="Line 24">
            <a:extLst>
              <a:ext uri="{FF2B5EF4-FFF2-40B4-BE49-F238E27FC236}">
                <a16:creationId xmlns:a16="http://schemas.microsoft.com/office/drawing/2014/main" id="{0FE66B61-6F20-4E03-9414-E7879655A20E}"/>
              </a:ext>
            </a:extLst>
          </p:cNvPr>
          <p:cNvSpPr>
            <a:spLocks noChangeShapeType="1"/>
          </p:cNvSpPr>
          <p:nvPr/>
        </p:nvSpPr>
        <p:spPr bwMode="auto">
          <a:xfrm>
            <a:off x="1165225" y="4760913"/>
            <a:ext cx="989013" cy="20637"/>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9" name="Line 24">
            <a:extLst>
              <a:ext uri="{FF2B5EF4-FFF2-40B4-BE49-F238E27FC236}">
                <a16:creationId xmlns:a16="http://schemas.microsoft.com/office/drawing/2014/main" id="{D2697E29-1AC5-4F3C-9479-26344A28CAAE}"/>
              </a:ext>
            </a:extLst>
          </p:cNvPr>
          <p:cNvSpPr>
            <a:spLocks noChangeShapeType="1"/>
          </p:cNvSpPr>
          <p:nvPr/>
        </p:nvSpPr>
        <p:spPr bwMode="auto">
          <a:xfrm flipH="1">
            <a:off x="2143125" y="4932363"/>
            <a:ext cx="6350" cy="13049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0" name="Text Box 4">
            <a:extLst>
              <a:ext uri="{FF2B5EF4-FFF2-40B4-BE49-F238E27FC236}">
                <a16:creationId xmlns:a16="http://schemas.microsoft.com/office/drawing/2014/main" id="{A6BB97AD-B41E-4EB3-991F-E5533EDE5819}"/>
              </a:ext>
            </a:extLst>
          </p:cNvPr>
          <p:cNvSpPr txBox="1">
            <a:spLocks noChangeArrowheads="1"/>
          </p:cNvSpPr>
          <p:nvPr/>
        </p:nvSpPr>
        <p:spPr bwMode="auto">
          <a:xfrm>
            <a:off x="620713" y="422751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1" name="Přímá spojnice se šipkou 40">
            <a:extLst>
              <a:ext uri="{FF2B5EF4-FFF2-40B4-BE49-F238E27FC236}">
                <a16:creationId xmlns:a16="http://schemas.microsoft.com/office/drawing/2014/main" id="{19C50E9D-C7A2-4DE1-A503-F4805D4E3DC0}"/>
              </a:ext>
            </a:extLst>
          </p:cNvPr>
          <p:cNvCxnSpPr/>
          <p:nvPr/>
        </p:nvCxnSpPr>
        <p:spPr>
          <a:xfrm flipV="1">
            <a:off x="542925" y="4379913"/>
            <a:ext cx="7938" cy="7239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Text Box 25">
            <a:extLst>
              <a:ext uri="{FF2B5EF4-FFF2-40B4-BE49-F238E27FC236}">
                <a16:creationId xmlns:a16="http://schemas.microsoft.com/office/drawing/2014/main" id="{CA41A6A8-895E-4160-ABD4-F919F315781C}"/>
              </a:ext>
            </a:extLst>
          </p:cNvPr>
          <p:cNvSpPr txBox="1">
            <a:spLocks noChangeArrowheads="1"/>
          </p:cNvSpPr>
          <p:nvPr/>
        </p:nvSpPr>
        <p:spPr bwMode="auto">
          <a:xfrm>
            <a:off x="1836738" y="6170613"/>
            <a:ext cx="6096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4" name="Přímá spojnice se šipkou 43">
            <a:extLst>
              <a:ext uri="{FF2B5EF4-FFF2-40B4-BE49-F238E27FC236}">
                <a16:creationId xmlns:a16="http://schemas.microsoft.com/office/drawing/2014/main" id="{FB50EB4C-B034-4B1F-B8E5-C78F48A1B039}"/>
              </a:ext>
            </a:extLst>
          </p:cNvPr>
          <p:cNvCxnSpPr/>
          <p:nvPr/>
        </p:nvCxnSpPr>
        <p:spPr>
          <a:xfrm flipH="1">
            <a:off x="1958975" y="6627813"/>
            <a:ext cx="6604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42" name="Group 29">
            <a:extLst>
              <a:ext uri="{FF2B5EF4-FFF2-40B4-BE49-F238E27FC236}">
                <a16:creationId xmlns:a16="http://schemas.microsoft.com/office/drawing/2014/main" id="{18D8B3B4-C478-4791-A611-772F8C187F29}"/>
              </a:ext>
            </a:extLst>
          </p:cNvPr>
          <p:cNvGrpSpPr>
            <a:grpSpLocks/>
          </p:cNvGrpSpPr>
          <p:nvPr/>
        </p:nvGrpSpPr>
        <p:grpSpPr bwMode="auto">
          <a:xfrm>
            <a:off x="925513" y="1898650"/>
            <a:ext cx="4256087" cy="3168650"/>
            <a:chOff x="816" y="1412"/>
            <a:chExt cx="2681" cy="1996"/>
          </a:xfrm>
        </p:grpSpPr>
        <p:sp>
          <p:nvSpPr>
            <p:cNvPr id="37917" name="Text Box 6">
              <a:extLst>
                <a:ext uri="{FF2B5EF4-FFF2-40B4-BE49-F238E27FC236}">
                  <a16:creationId xmlns:a16="http://schemas.microsoft.com/office/drawing/2014/main" id="{3CBA5EF3-6DB4-4AD6-AB8B-9AA81A464642}"/>
                </a:ext>
              </a:extLst>
            </p:cNvPr>
            <p:cNvSpPr txBox="1">
              <a:spLocks noChangeArrowheads="1"/>
            </p:cNvSpPr>
            <p:nvPr/>
          </p:nvSpPr>
          <p:spPr bwMode="auto">
            <a:xfrm>
              <a:off x="2633" y="1412"/>
              <a:ext cx="864"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sp>
          <p:nvSpPr>
            <p:cNvPr id="37918" name="Freeform 13">
              <a:extLst>
                <a:ext uri="{FF2B5EF4-FFF2-40B4-BE49-F238E27FC236}">
                  <a16:creationId xmlns:a16="http://schemas.microsoft.com/office/drawing/2014/main" id="{354A994F-9A3A-4E6B-8288-2B70BBC4C140}"/>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45" name="TextovéPole 44">
            <a:extLst>
              <a:ext uri="{FF2B5EF4-FFF2-40B4-BE49-F238E27FC236}">
                <a16:creationId xmlns:a16="http://schemas.microsoft.com/office/drawing/2014/main" id="{120B2CB6-60EF-4350-A8EA-2FDCCF4462A4}"/>
              </a:ext>
            </a:extLst>
          </p:cNvPr>
          <p:cNvSpPr txBox="1"/>
          <p:nvPr/>
        </p:nvSpPr>
        <p:spPr>
          <a:xfrm>
            <a:off x="383718" y="600010"/>
            <a:ext cx="8559865" cy="1077218"/>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NEGATIVNÍ NABÍDKOVÝ ŠOK: </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 cen ropy na světových trzích</a:t>
            </a:r>
          </a:p>
        </p:txBody>
      </p:sp>
      <p:sp>
        <p:nvSpPr>
          <p:cNvPr id="46" name="Google Shape;99;p14">
            <a:extLst>
              <a:ext uri="{FF2B5EF4-FFF2-40B4-BE49-F238E27FC236}">
                <a16:creationId xmlns:a16="http://schemas.microsoft.com/office/drawing/2014/main" id="{342F354C-57C1-4B76-9B7C-9F7624F8E120}"/>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15/38</a:t>
            </a:r>
            <a:endParaRPr sz="1200" b="1" dirty="0">
              <a:solidFill>
                <a:srgbClr val="FF0000"/>
              </a:solidFill>
              <a:latin typeface="Calibri"/>
              <a:ea typeface="Calibri"/>
              <a:cs typeface="Calibri"/>
              <a:sym typeface="Calibri"/>
            </a:endParaRPr>
          </a:p>
        </p:txBody>
      </p:sp>
      <p:sp>
        <p:nvSpPr>
          <p:cNvPr id="47" name="TextovéPole 44">
            <a:extLst>
              <a:ext uri="{FF2B5EF4-FFF2-40B4-BE49-F238E27FC236}">
                <a16:creationId xmlns:a16="http://schemas.microsoft.com/office/drawing/2014/main" id="{A3BC4088-78E8-4C47-AA90-1002C21A331A}"/>
              </a:ext>
            </a:extLst>
          </p:cNvPr>
          <p:cNvSpPr txBox="1"/>
          <p:nvPr/>
        </p:nvSpPr>
        <p:spPr>
          <a:xfrm>
            <a:off x="5724525" y="2897532"/>
            <a:ext cx="3432207" cy="1323439"/>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STAGFLACE vs.</a:t>
            </a:r>
          </a:p>
          <a:p>
            <a:pPr marL="0" marR="0" lvl="0" indent="0" algn="ctr" defTabSz="914400" rtl="0" eaLnBrk="1" fontAlgn="base" latinLnBrk="0" hangingPunct="1">
              <a:lnSpc>
                <a:spcPct val="100000"/>
              </a:lnSpc>
              <a:spcBef>
                <a:spcPct val="50000"/>
              </a:spcBef>
              <a:spcAft>
                <a:spcPct val="0"/>
              </a:spcAft>
              <a:buClrTx/>
              <a:buSzTx/>
              <a:buFontTx/>
              <a:buNone/>
              <a:tabLst/>
              <a:defRPr/>
            </a:pPr>
            <a:r>
              <a:rPr lang="cs-CZ" altLang="cs-CZ" sz="3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SLUMPFLACE</a:t>
            </a:r>
            <a:endPar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Tree>
    <p:extLst>
      <p:ext uri="{BB962C8B-B14F-4D97-AF65-F5344CB8AC3E}">
        <p14:creationId xmlns:p14="http://schemas.microsoft.com/office/powerpoint/2010/main" val="2353143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9724"/>
                                        </p:tgtEl>
                                        <p:attrNameLst>
                                          <p:attrName>style.visibility</p:attrName>
                                        </p:attrNameLst>
                                      </p:cBhvr>
                                      <p:to>
                                        <p:strVal val="visible"/>
                                      </p:to>
                                    </p:set>
                                    <p:animEffect transition="in" filter="wipe(up)">
                                      <p:cBhvr>
                                        <p:cTn id="7" dur="500"/>
                                        <p:tgtEl>
                                          <p:spTgt spid="29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9725"/>
                                        </p:tgtEl>
                                        <p:attrNameLst>
                                          <p:attrName>style.visibility</p:attrName>
                                        </p:attrNameLst>
                                      </p:cBhvr>
                                      <p:to>
                                        <p:strVal val="visible"/>
                                      </p:to>
                                    </p:set>
                                    <p:animEffect transition="in" filter="wipe(down)">
                                      <p:cBhvr>
                                        <p:cTn id="12" dur="500"/>
                                        <p:tgtEl>
                                          <p:spTgt spid="29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9717"/>
                                        </p:tgtEl>
                                        <p:attrNameLst>
                                          <p:attrName>style.visibility</p:attrName>
                                        </p:attrNameLst>
                                      </p:cBhvr>
                                      <p:to>
                                        <p:strVal val="visible"/>
                                      </p:to>
                                    </p:set>
                                    <p:set>
                                      <p:cBhvr>
                                        <p:cTn id="17" dur="455" fill="hold">
                                          <p:stCondLst>
                                            <p:cond delay="0"/>
                                          </p:stCondLst>
                                        </p:cTn>
                                        <p:tgtEl>
                                          <p:spTgt spid="29717"/>
                                        </p:tgtEl>
                                        <p:attrNameLst>
                                          <p:attrName>style.rotation</p:attrName>
                                        </p:attrNameLst>
                                      </p:cBhvr>
                                      <p:to>
                                        <p:strVal val="-45.0"/>
                                      </p:to>
                                    </p:set>
                                    <p:anim calcmode="lin" valueType="num">
                                      <p:cBhvr>
                                        <p:cTn id="18" dur="455" fill="hold">
                                          <p:stCondLst>
                                            <p:cond delay="455"/>
                                          </p:stCondLst>
                                        </p:cTn>
                                        <p:tgtEl>
                                          <p:spTgt spid="29717"/>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9717"/>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9717"/>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9717"/>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right)">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29720"/>
                                        </p:tgtEl>
                                        <p:attrNameLst>
                                          <p:attrName>style.visibility</p:attrName>
                                        </p:attrNameLst>
                                      </p:cBhvr>
                                      <p:to>
                                        <p:strVal val="visible"/>
                                      </p:to>
                                    </p:set>
                                    <p:anim calcmode="lin" valueType="num">
                                      <p:cBhvr>
                                        <p:cTn id="31" dur="1000" fill="hold"/>
                                        <p:tgtEl>
                                          <p:spTgt spid="29720"/>
                                        </p:tgtEl>
                                        <p:attrNameLst>
                                          <p:attrName>ppt_w</p:attrName>
                                        </p:attrNameLst>
                                      </p:cBhvr>
                                      <p:tavLst>
                                        <p:tav tm="0">
                                          <p:val>
                                            <p:fltVal val="0"/>
                                          </p:val>
                                        </p:tav>
                                        <p:tav tm="100000">
                                          <p:val>
                                            <p:strVal val="#ppt_w"/>
                                          </p:val>
                                        </p:tav>
                                      </p:tavLst>
                                    </p:anim>
                                    <p:anim calcmode="lin" valueType="num">
                                      <p:cBhvr>
                                        <p:cTn id="32" dur="1000" fill="hold"/>
                                        <p:tgtEl>
                                          <p:spTgt spid="29720"/>
                                        </p:tgtEl>
                                        <p:attrNameLst>
                                          <p:attrName>ppt_h</p:attrName>
                                        </p:attrNameLst>
                                      </p:cBhvr>
                                      <p:tavLst>
                                        <p:tav tm="0">
                                          <p:val>
                                            <p:fltVal val="0"/>
                                          </p:val>
                                        </p:tav>
                                        <p:tav tm="100000">
                                          <p:val>
                                            <p:strVal val="#ppt_h"/>
                                          </p:val>
                                        </p:tav>
                                      </p:tavLst>
                                    </p:anim>
                                    <p:anim calcmode="lin" valueType="num">
                                      <p:cBhvr>
                                        <p:cTn id="33" dur="1000" fill="hold"/>
                                        <p:tgtEl>
                                          <p:spTgt spid="29720"/>
                                        </p:tgtEl>
                                        <p:attrNameLst>
                                          <p:attrName>style.rotation</p:attrName>
                                        </p:attrNameLst>
                                      </p:cBhvr>
                                      <p:tavLst>
                                        <p:tav tm="0">
                                          <p:val>
                                            <p:fltVal val="90"/>
                                          </p:val>
                                        </p:tav>
                                        <p:tav tm="100000">
                                          <p:val>
                                            <p:fltVal val="0"/>
                                          </p:val>
                                        </p:tav>
                                      </p:tavLst>
                                    </p:anim>
                                    <p:animEffect transition="in" filter="fade">
                                      <p:cBhvr>
                                        <p:cTn id="34" dur="1000"/>
                                        <p:tgtEl>
                                          <p:spTgt spid="297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8" presetClass="entr" presetSubtype="0" accel="50000" fill="hold" grpId="0" nodeType="clickEffect">
                                  <p:stCondLst>
                                    <p:cond delay="0"/>
                                  </p:stCondLst>
                                  <p:iterate type="lt">
                                    <p:tmPct val="50000"/>
                                  </p:iterate>
                                  <p:childTnLst>
                                    <p:set>
                                      <p:cBhvr>
                                        <p:cTn id="45" dur="1" fill="hold">
                                          <p:stCondLst>
                                            <p:cond delay="0"/>
                                          </p:stCondLst>
                                        </p:cTn>
                                        <p:tgtEl>
                                          <p:spTgt spid="29721"/>
                                        </p:tgtEl>
                                        <p:attrNameLst>
                                          <p:attrName>style.visibility</p:attrName>
                                        </p:attrNameLst>
                                      </p:cBhvr>
                                      <p:to>
                                        <p:strVal val="visible"/>
                                      </p:to>
                                    </p:set>
                                    <p:set>
                                      <p:cBhvr>
                                        <p:cTn id="46" dur="455" fill="hold">
                                          <p:stCondLst>
                                            <p:cond delay="0"/>
                                          </p:stCondLst>
                                        </p:cTn>
                                        <p:tgtEl>
                                          <p:spTgt spid="29721"/>
                                        </p:tgtEl>
                                        <p:attrNameLst>
                                          <p:attrName>style.rotation</p:attrName>
                                        </p:attrNameLst>
                                      </p:cBhvr>
                                      <p:to>
                                        <p:strVal val="-45.0"/>
                                      </p:to>
                                    </p:set>
                                    <p:anim calcmode="lin" valueType="num">
                                      <p:cBhvr>
                                        <p:cTn id="47" dur="455" fill="hold">
                                          <p:stCondLst>
                                            <p:cond delay="455"/>
                                          </p:stCondLst>
                                        </p:cTn>
                                        <p:tgtEl>
                                          <p:spTgt spid="29721"/>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29721"/>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29721"/>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29721"/>
                                        </p:tgtEl>
                                        <p:attrNameLst>
                                          <p:attrName>ppt_y</p:attrName>
                                        </p:attrNameLst>
                                      </p:cBhvr>
                                      <p:tavLst>
                                        <p:tav tm="0">
                                          <p:val>
                                            <p:strVal val="#ppt_y-(0.354*#ppt_w-0.172*#ppt_h)"/>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29726"/>
                                        </p:tgtEl>
                                        <p:attrNameLst>
                                          <p:attrName>style.visibility</p:attrName>
                                        </p:attrNameLst>
                                      </p:cBhvr>
                                      <p:to>
                                        <p:strVal val="visible"/>
                                      </p:to>
                                    </p:set>
                                    <p:animEffect transition="in" filter="wipe(down)">
                                      <p:cBhvr>
                                        <p:cTn id="55" dur="500"/>
                                        <p:tgtEl>
                                          <p:spTgt spid="2972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9713"/>
                                        </p:tgtEl>
                                        <p:attrNameLst>
                                          <p:attrName>style.visibility</p:attrName>
                                        </p:attrNameLst>
                                      </p:cBhvr>
                                      <p:to>
                                        <p:strVal val="visible"/>
                                      </p:to>
                                    </p:set>
                                    <p:set>
                                      <p:cBhvr>
                                        <p:cTn id="60" dur="455" fill="hold">
                                          <p:stCondLst>
                                            <p:cond delay="0"/>
                                          </p:stCondLst>
                                        </p:cTn>
                                        <p:tgtEl>
                                          <p:spTgt spid="29713"/>
                                        </p:tgtEl>
                                        <p:attrNameLst>
                                          <p:attrName>style.rotation</p:attrName>
                                        </p:attrNameLst>
                                      </p:cBhvr>
                                      <p:to>
                                        <p:strVal val="-45.0"/>
                                      </p:to>
                                    </p:set>
                                    <p:anim calcmode="lin" valueType="num">
                                      <p:cBhvr>
                                        <p:cTn id="61" dur="455" fill="hold">
                                          <p:stCondLst>
                                            <p:cond delay="455"/>
                                          </p:stCondLst>
                                        </p:cTn>
                                        <p:tgtEl>
                                          <p:spTgt spid="29713"/>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9713"/>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9713"/>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9713"/>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8" presetClass="entr" presetSubtype="0" accel="50000" fill="hold" grpId="0" nodeType="clickEffect">
                                  <p:stCondLst>
                                    <p:cond delay="0"/>
                                  </p:stCondLst>
                                  <p:iterate type="lt">
                                    <p:tmPct val="50000"/>
                                  </p:iterate>
                                  <p:childTnLst>
                                    <p:set>
                                      <p:cBhvr>
                                        <p:cTn id="68" dur="1" fill="hold">
                                          <p:stCondLst>
                                            <p:cond delay="0"/>
                                          </p:stCondLst>
                                        </p:cTn>
                                        <p:tgtEl>
                                          <p:spTgt spid="29722"/>
                                        </p:tgtEl>
                                        <p:attrNameLst>
                                          <p:attrName>style.visibility</p:attrName>
                                        </p:attrNameLst>
                                      </p:cBhvr>
                                      <p:to>
                                        <p:strVal val="visible"/>
                                      </p:to>
                                    </p:set>
                                    <p:set>
                                      <p:cBhvr>
                                        <p:cTn id="69" dur="455" fill="hold">
                                          <p:stCondLst>
                                            <p:cond delay="0"/>
                                          </p:stCondLst>
                                        </p:cTn>
                                        <p:tgtEl>
                                          <p:spTgt spid="29722"/>
                                        </p:tgtEl>
                                        <p:attrNameLst>
                                          <p:attrName>style.rotation</p:attrName>
                                        </p:attrNameLst>
                                      </p:cBhvr>
                                      <p:to>
                                        <p:strVal val="-45.0"/>
                                      </p:to>
                                    </p:set>
                                    <p:anim calcmode="lin" valueType="num">
                                      <p:cBhvr>
                                        <p:cTn id="70" dur="455" fill="hold">
                                          <p:stCondLst>
                                            <p:cond delay="455"/>
                                          </p:stCondLst>
                                        </p:cTn>
                                        <p:tgtEl>
                                          <p:spTgt spid="29722"/>
                                        </p:tgtEl>
                                        <p:attrNameLst>
                                          <p:attrName>style.rotation</p:attrName>
                                        </p:attrNameLst>
                                      </p:cBhvr>
                                      <p:tavLst>
                                        <p:tav tm="0">
                                          <p:val>
                                            <p:fltVal val="-45"/>
                                          </p:val>
                                        </p:tav>
                                        <p:tav tm="69900">
                                          <p:val>
                                            <p:fltVal val="45"/>
                                          </p:val>
                                        </p:tav>
                                        <p:tav tm="100000">
                                          <p:val>
                                            <p:fltVal val="0"/>
                                          </p:val>
                                        </p:tav>
                                      </p:tavLst>
                                    </p:anim>
                                    <p:anim calcmode="lin" valueType="num">
                                      <p:cBhvr>
                                        <p:cTn id="71" dur="455" fill="hold">
                                          <p:stCondLst>
                                            <p:cond delay="0"/>
                                          </p:stCondLst>
                                        </p:cTn>
                                        <p:tgtEl>
                                          <p:spTgt spid="29722"/>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5"/>
                                          </p:stCondLst>
                                        </p:cTn>
                                        <p:tgtEl>
                                          <p:spTgt spid="29722"/>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29722"/>
                                        </p:tgtEl>
                                        <p:attrNameLst>
                                          <p:attrName>ppt_y</p:attrName>
                                        </p:attrNameLst>
                                      </p:cBhvr>
                                      <p:tavLst>
                                        <p:tav tm="0">
                                          <p:val>
                                            <p:strVal val="#ppt_y-(0.354*#ppt_w-0.172*#ppt_h)"/>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29727"/>
                                        </p:tgtEl>
                                        <p:attrNameLst>
                                          <p:attrName>style.visibility</p:attrName>
                                        </p:attrNameLst>
                                      </p:cBhvr>
                                      <p:to>
                                        <p:strVal val="visible"/>
                                      </p:to>
                                    </p:set>
                                    <p:anim calcmode="lin" valueType="num">
                                      <p:cBhvr>
                                        <p:cTn id="78" dur="1000" fill="hold"/>
                                        <p:tgtEl>
                                          <p:spTgt spid="29727"/>
                                        </p:tgtEl>
                                        <p:attrNameLst>
                                          <p:attrName>ppt_w</p:attrName>
                                        </p:attrNameLst>
                                      </p:cBhvr>
                                      <p:tavLst>
                                        <p:tav tm="0">
                                          <p:val>
                                            <p:fltVal val="0"/>
                                          </p:val>
                                        </p:tav>
                                        <p:tav tm="100000">
                                          <p:val>
                                            <p:strVal val="#ppt_w"/>
                                          </p:val>
                                        </p:tav>
                                      </p:tavLst>
                                    </p:anim>
                                    <p:anim calcmode="lin" valueType="num">
                                      <p:cBhvr>
                                        <p:cTn id="79" dur="1000" fill="hold"/>
                                        <p:tgtEl>
                                          <p:spTgt spid="29727"/>
                                        </p:tgtEl>
                                        <p:attrNameLst>
                                          <p:attrName>ppt_h</p:attrName>
                                        </p:attrNameLst>
                                      </p:cBhvr>
                                      <p:tavLst>
                                        <p:tav tm="0">
                                          <p:val>
                                            <p:fltVal val="0"/>
                                          </p:val>
                                        </p:tav>
                                        <p:tav tm="100000">
                                          <p:val>
                                            <p:strVal val="#ppt_h"/>
                                          </p:val>
                                        </p:tav>
                                      </p:tavLst>
                                    </p:anim>
                                    <p:anim calcmode="lin" valueType="num">
                                      <p:cBhvr>
                                        <p:cTn id="80" dur="1000" fill="hold"/>
                                        <p:tgtEl>
                                          <p:spTgt spid="29727"/>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97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6" presetClass="emph" presetSubtype="0" fill="hold" grpId="1" nodeType="clickEffect">
                                  <p:stCondLst>
                                    <p:cond delay="0"/>
                                  </p:stCondLst>
                                  <p:childTnLst>
                                    <p:animEffect transition="out" filter="fade">
                                      <p:cBhvr>
                                        <p:cTn id="85" dur="500" tmFilter="0, 0; .2, .5; .8, .5; 1, 0"/>
                                        <p:tgtEl>
                                          <p:spTgt spid="29727"/>
                                        </p:tgtEl>
                                      </p:cBhvr>
                                    </p:animEffect>
                                    <p:animScale>
                                      <p:cBhvr>
                                        <p:cTn id="86" dur="250" autoRev="1" fill="hold"/>
                                        <p:tgtEl>
                                          <p:spTgt spid="29727"/>
                                        </p:tgtEl>
                                      </p:cBhvr>
                                      <p:by x="105000" y="105000"/>
                                    </p:animScale>
                                  </p:childTnLst>
                                </p:cTn>
                              </p:par>
                            </p:childTnLst>
                          </p:cTn>
                        </p:par>
                      </p:childTnLst>
                    </p:cTn>
                  </p:par>
                  <p:par>
                    <p:cTn id="87" fill="hold" nodeType="clickPar">
                      <p:stCondLst>
                        <p:cond delay="indefinite"/>
                      </p:stCondLst>
                      <p:childTnLst>
                        <p:par>
                          <p:cTn id="88" fill="hold" nodeType="withGroup">
                            <p:stCondLst>
                              <p:cond delay="0"/>
                            </p:stCondLst>
                            <p:childTnLst>
                              <p:par>
                                <p:cTn id="89" presetID="15" presetClass="entr" presetSubtype="0" fill="hold" nodeType="clickEffect">
                                  <p:stCondLst>
                                    <p:cond delay="0"/>
                                  </p:stCondLst>
                                  <p:childTnLst>
                                    <p:set>
                                      <p:cBhvr>
                                        <p:cTn id="90" dur="1" fill="hold">
                                          <p:stCondLst>
                                            <p:cond delay="0"/>
                                          </p:stCondLst>
                                        </p:cTn>
                                        <p:tgtEl>
                                          <p:spTgt spid="29718"/>
                                        </p:tgtEl>
                                        <p:attrNameLst>
                                          <p:attrName>style.visibility</p:attrName>
                                        </p:attrNameLst>
                                      </p:cBhvr>
                                      <p:to>
                                        <p:strVal val="visible"/>
                                      </p:to>
                                    </p:set>
                                    <p:anim calcmode="lin" valueType="num">
                                      <p:cBhvr>
                                        <p:cTn id="91" dur="1000" fill="hold"/>
                                        <p:tgtEl>
                                          <p:spTgt spid="29718"/>
                                        </p:tgtEl>
                                        <p:attrNameLst>
                                          <p:attrName>ppt_w</p:attrName>
                                        </p:attrNameLst>
                                      </p:cBhvr>
                                      <p:tavLst>
                                        <p:tav tm="0">
                                          <p:val>
                                            <p:fltVal val="0"/>
                                          </p:val>
                                        </p:tav>
                                        <p:tav tm="100000">
                                          <p:val>
                                            <p:strVal val="#ppt_w"/>
                                          </p:val>
                                        </p:tav>
                                      </p:tavLst>
                                    </p:anim>
                                    <p:anim calcmode="lin" valueType="num">
                                      <p:cBhvr>
                                        <p:cTn id="92" dur="1000" fill="hold"/>
                                        <p:tgtEl>
                                          <p:spTgt spid="29718"/>
                                        </p:tgtEl>
                                        <p:attrNameLst>
                                          <p:attrName>ppt_h</p:attrName>
                                        </p:attrNameLst>
                                      </p:cBhvr>
                                      <p:tavLst>
                                        <p:tav tm="0">
                                          <p:val>
                                            <p:fltVal val="0"/>
                                          </p:val>
                                        </p:tav>
                                        <p:tav tm="100000">
                                          <p:val>
                                            <p:strVal val="#ppt_h"/>
                                          </p:val>
                                        </p:tav>
                                      </p:tavLst>
                                    </p:anim>
                                    <p:anim calcmode="lin" valueType="num">
                                      <p:cBhvr>
                                        <p:cTn id="93" dur="1000" fill="hold"/>
                                        <p:tgtEl>
                                          <p:spTgt spid="29718"/>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297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nodeType="clickEffect">
                                  <p:stCondLst>
                                    <p:cond delay="0"/>
                                  </p:stCondLst>
                                  <p:childTnLst>
                                    <p:animEffect transition="out" filter="fade">
                                      <p:cBhvr>
                                        <p:cTn id="98" dur="500" tmFilter="0, 0; .2, .5; .8, .5; 1, 0"/>
                                        <p:tgtEl>
                                          <p:spTgt spid="29718"/>
                                        </p:tgtEl>
                                      </p:cBhvr>
                                    </p:animEffect>
                                    <p:animScale>
                                      <p:cBhvr>
                                        <p:cTn id="99" dur="250" autoRev="1" fill="hold"/>
                                        <p:tgtEl>
                                          <p:spTgt spid="29718"/>
                                        </p:tgtEl>
                                      </p:cBhvr>
                                      <p:by x="105000" y="105000"/>
                                    </p:animScale>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1" presetClass="entr" presetSubtype="0" fill="hold" grpId="0" nodeType="clickEffect">
                                  <p:stCondLst>
                                    <p:cond delay="0"/>
                                  </p:stCondLst>
                                  <p:iterate type="lt">
                                    <p:tmPct val="10000"/>
                                  </p:iterate>
                                  <p:childTnLst>
                                    <p:set>
                                      <p:cBhvr>
                                        <p:cTn id="103" dur="1" fill="hold">
                                          <p:stCondLst>
                                            <p:cond delay="0"/>
                                          </p:stCondLst>
                                        </p:cTn>
                                        <p:tgtEl>
                                          <p:spTgt spid="29716"/>
                                        </p:tgtEl>
                                        <p:attrNameLst>
                                          <p:attrName>style.visibility</p:attrName>
                                        </p:attrNameLst>
                                      </p:cBhvr>
                                      <p:to>
                                        <p:strVal val="visible"/>
                                      </p:to>
                                    </p:set>
                                    <p:anim calcmode="lin" valueType="num">
                                      <p:cBhvr>
                                        <p:cTn id="104" dur="500" fill="hold"/>
                                        <p:tgtEl>
                                          <p:spTgt spid="29716"/>
                                        </p:tgtEl>
                                        <p:attrNameLst>
                                          <p:attrName>ppt_x</p:attrName>
                                        </p:attrNameLst>
                                      </p:cBhvr>
                                      <p:tavLst>
                                        <p:tav tm="0">
                                          <p:val>
                                            <p:strVal val="#ppt_x"/>
                                          </p:val>
                                        </p:tav>
                                        <p:tav tm="50000">
                                          <p:val>
                                            <p:strVal val="#ppt_x+.1"/>
                                          </p:val>
                                        </p:tav>
                                        <p:tav tm="100000">
                                          <p:val>
                                            <p:strVal val="#ppt_x"/>
                                          </p:val>
                                        </p:tav>
                                      </p:tavLst>
                                    </p:anim>
                                    <p:anim calcmode="lin" valueType="num">
                                      <p:cBhvr>
                                        <p:cTn id="105" dur="500" fill="hold"/>
                                        <p:tgtEl>
                                          <p:spTgt spid="29716"/>
                                        </p:tgtEl>
                                        <p:attrNameLst>
                                          <p:attrName>ppt_y</p:attrName>
                                        </p:attrNameLst>
                                      </p:cBhvr>
                                      <p:tavLst>
                                        <p:tav tm="0">
                                          <p:val>
                                            <p:strVal val="#ppt_y"/>
                                          </p:val>
                                        </p:tav>
                                        <p:tav tm="100000">
                                          <p:val>
                                            <p:strVal val="#ppt_y"/>
                                          </p:val>
                                        </p:tav>
                                      </p:tavLst>
                                    </p:anim>
                                    <p:anim calcmode="lin" valueType="num">
                                      <p:cBhvr>
                                        <p:cTn id="106" dur="500" fill="hold"/>
                                        <p:tgtEl>
                                          <p:spTgt spid="29716"/>
                                        </p:tgtEl>
                                        <p:attrNameLst>
                                          <p:attrName>ppt_h</p:attrName>
                                        </p:attrNameLst>
                                      </p:cBhvr>
                                      <p:tavLst>
                                        <p:tav tm="0">
                                          <p:val>
                                            <p:strVal val="#ppt_h/10"/>
                                          </p:val>
                                        </p:tav>
                                        <p:tav tm="50000">
                                          <p:val>
                                            <p:strVal val="#ppt_h+.01"/>
                                          </p:val>
                                        </p:tav>
                                        <p:tav tm="100000">
                                          <p:val>
                                            <p:strVal val="#ppt_h"/>
                                          </p:val>
                                        </p:tav>
                                      </p:tavLst>
                                    </p:anim>
                                    <p:anim calcmode="lin" valueType="num">
                                      <p:cBhvr>
                                        <p:cTn id="107" dur="500" fill="hold"/>
                                        <p:tgtEl>
                                          <p:spTgt spid="29716"/>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500" tmFilter="0,0; .5, 1; 1, 1"/>
                                        <p:tgtEl>
                                          <p:spTgt spid="2971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5" presetClass="exit" presetSubtype="0" fill="hold" nodeType="clickEffect">
                                  <p:stCondLst>
                                    <p:cond delay="0"/>
                                  </p:stCondLst>
                                  <p:childTnLst>
                                    <p:animEffect transition="out" filter="fade">
                                      <p:cBhvr>
                                        <p:cTn id="112" dur="2000"/>
                                        <p:tgtEl>
                                          <p:spTgt spid="29718"/>
                                        </p:tgtEl>
                                      </p:cBhvr>
                                    </p:animEffect>
                                    <p:anim calcmode="lin" valueType="num">
                                      <p:cBhvr>
                                        <p:cTn id="113" dur="2000"/>
                                        <p:tgtEl>
                                          <p:spTgt spid="297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4" dur="2000"/>
                                        <p:tgtEl>
                                          <p:spTgt spid="29718"/>
                                        </p:tgtEl>
                                        <p:attrNameLst>
                                          <p:attrName>ppt_h</p:attrName>
                                        </p:attrNameLst>
                                      </p:cBhvr>
                                      <p:tavLst>
                                        <p:tav tm="0">
                                          <p:val>
                                            <p:strVal val="ppt_h"/>
                                          </p:val>
                                        </p:tav>
                                        <p:tav tm="100000">
                                          <p:val>
                                            <p:strVal val="ppt_h"/>
                                          </p:val>
                                        </p:tav>
                                      </p:tavLst>
                                    </p:anim>
                                    <p:set>
                                      <p:cBhvr>
                                        <p:cTn id="115" dur="1" fill="hold">
                                          <p:stCondLst>
                                            <p:cond delay="1999"/>
                                          </p:stCondLst>
                                        </p:cTn>
                                        <p:tgtEl>
                                          <p:spTgt spid="29718"/>
                                        </p:tgtEl>
                                        <p:attrNameLst>
                                          <p:attrName>style.visibility</p:attrName>
                                        </p:attrNameLst>
                                      </p:cBhvr>
                                      <p:to>
                                        <p:strVal val="hidden"/>
                                      </p:to>
                                    </p:set>
                                  </p:childTnLst>
                                </p:cTn>
                              </p:par>
                              <p:par>
                                <p:cTn id="116" presetID="45" presetClass="exit" presetSubtype="0" fill="hold" grpId="1" nodeType="withEffect">
                                  <p:stCondLst>
                                    <p:cond delay="0"/>
                                  </p:stCondLst>
                                  <p:iterate type="lt">
                                    <p:tmPct val="0"/>
                                  </p:iterate>
                                  <p:childTnLst>
                                    <p:animEffect transition="out" filter="fade">
                                      <p:cBhvr>
                                        <p:cTn id="117" dur="2000"/>
                                        <p:tgtEl>
                                          <p:spTgt spid="29716"/>
                                        </p:tgtEl>
                                      </p:cBhvr>
                                    </p:animEffect>
                                    <p:anim calcmode="lin" valueType="num">
                                      <p:cBhvr>
                                        <p:cTn id="118" dur="2000"/>
                                        <p:tgtEl>
                                          <p:spTgt spid="297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9" dur="2000"/>
                                        <p:tgtEl>
                                          <p:spTgt spid="29716"/>
                                        </p:tgtEl>
                                        <p:attrNameLst>
                                          <p:attrName>ppt_h</p:attrName>
                                        </p:attrNameLst>
                                      </p:cBhvr>
                                      <p:tavLst>
                                        <p:tav tm="0">
                                          <p:val>
                                            <p:strVal val="ppt_h"/>
                                          </p:val>
                                        </p:tav>
                                        <p:tav tm="100000">
                                          <p:val>
                                            <p:strVal val="ppt_h"/>
                                          </p:val>
                                        </p:tav>
                                      </p:tavLst>
                                    </p:anim>
                                    <p:set>
                                      <p:cBhvr>
                                        <p:cTn id="120" dur="1" fill="hold">
                                          <p:stCondLst>
                                            <p:cond delay="1999"/>
                                          </p:stCondLst>
                                        </p:cTn>
                                        <p:tgtEl>
                                          <p:spTgt spid="29716"/>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4" fill="hold" nodeType="clickEffect">
                                  <p:stCondLst>
                                    <p:cond delay="0"/>
                                  </p:stCondLst>
                                  <p:childTnLst>
                                    <p:set>
                                      <p:cBhvr>
                                        <p:cTn id="124" dur="1" fill="hold">
                                          <p:stCondLst>
                                            <p:cond delay="0"/>
                                          </p:stCondLst>
                                        </p:cTn>
                                        <p:tgtEl>
                                          <p:spTgt spid="3"/>
                                        </p:tgtEl>
                                        <p:attrNameLst>
                                          <p:attrName>style.visibility</p:attrName>
                                        </p:attrNameLst>
                                      </p:cBhvr>
                                      <p:to>
                                        <p:strVal val="visible"/>
                                      </p:to>
                                    </p:set>
                                    <p:animEffect transition="in" filter="wipe(down)">
                                      <p:cBhvr>
                                        <p:cTn id="125" dur="500"/>
                                        <p:tgtEl>
                                          <p:spTgt spid="3"/>
                                        </p:tgtEl>
                                      </p:cBhvr>
                                    </p:animEffect>
                                  </p:childTnLst>
                                </p:cTn>
                              </p:par>
                              <p:par>
                                <p:cTn id="126" presetID="22" presetClass="entr" presetSubtype="4" fill="hold" nodeType="with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wipe(down)">
                                      <p:cBhvr>
                                        <p:cTn id="128" dur="500"/>
                                        <p:tgtEl>
                                          <p:spTgt spid="35"/>
                                        </p:tgtEl>
                                      </p:cBhvr>
                                    </p:animEffect>
                                  </p:childTnLst>
                                </p:cTn>
                              </p:par>
                              <p:par>
                                <p:cTn id="129" presetID="22" presetClass="entr" presetSubtype="4" fill="hold" nodeType="with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wipe(down)">
                                      <p:cBhvr>
                                        <p:cTn id="131" dur="500"/>
                                        <p:tgtEl>
                                          <p:spTgt spid="3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4" fill="hold" nodeType="click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wipe(down)">
                                      <p:cBhvr>
                                        <p:cTn id="136" dur="500"/>
                                        <p:tgtEl>
                                          <p:spTgt spid="42"/>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8" presetClass="entr" presetSubtype="0" accel="50000" fill="hold" grpId="0" nodeType="clickEffect">
                                  <p:stCondLst>
                                    <p:cond delay="0"/>
                                  </p:stCondLst>
                                  <p:iterate type="lt">
                                    <p:tmPct val="50000"/>
                                  </p:iterate>
                                  <p:childTnLst>
                                    <p:set>
                                      <p:cBhvr>
                                        <p:cTn id="140" dur="1" fill="hold">
                                          <p:stCondLst>
                                            <p:cond delay="0"/>
                                          </p:stCondLst>
                                        </p:cTn>
                                        <p:tgtEl>
                                          <p:spTgt spid="37"/>
                                        </p:tgtEl>
                                        <p:attrNameLst>
                                          <p:attrName>style.visibility</p:attrName>
                                        </p:attrNameLst>
                                      </p:cBhvr>
                                      <p:to>
                                        <p:strVal val="visible"/>
                                      </p:to>
                                    </p:set>
                                    <p:set>
                                      <p:cBhvr>
                                        <p:cTn id="141" dur="455" fill="hold">
                                          <p:stCondLst>
                                            <p:cond delay="0"/>
                                          </p:stCondLst>
                                        </p:cTn>
                                        <p:tgtEl>
                                          <p:spTgt spid="37"/>
                                        </p:tgtEl>
                                        <p:attrNameLst>
                                          <p:attrName>style.rotation</p:attrName>
                                        </p:attrNameLst>
                                      </p:cBhvr>
                                      <p:to>
                                        <p:strVal val="-45.0"/>
                                      </p:to>
                                    </p:set>
                                    <p:anim calcmode="lin" valueType="num">
                                      <p:cBhvr>
                                        <p:cTn id="142" dur="455" fill="hold">
                                          <p:stCondLst>
                                            <p:cond delay="455"/>
                                          </p:stCondLst>
                                        </p:cTn>
                                        <p:tgtEl>
                                          <p:spTgt spid="37"/>
                                        </p:tgtEl>
                                        <p:attrNameLst>
                                          <p:attrName>style.rotation</p:attrName>
                                        </p:attrNameLst>
                                      </p:cBhvr>
                                      <p:tavLst>
                                        <p:tav tm="0">
                                          <p:val>
                                            <p:fltVal val="-45"/>
                                          </p:val>
                                        </p:tav>
                                        <p:tav tm="69900">
                                          <p:val>
                                            <p:fltVal val="45"/>
                                          </p:val>
                                        </p:tav>
                                        <p:tav tm="100000">
                                          <p:val>
                                            <p:fltVal val="0"/>
                                          </p:val>
                                        </p:tav>
                                      </p:tavLst>
                                    </p:anim>
                                    <p:anim calcmode="lin" valueType="num">
                                      <p:cBhvr>
                                        <p:cTn id="143" dur="455" fill="hold">
                                          <p:stCondLst>
                                            <p:cond delay="0"/>
                                          </p:stCondLst>
                                        </p:cTn>
                                        <p:tgtEl>
                                          <p:spTgt spid="37"/>
                                        </p:tgtEl>
                                        <p:attrNameLst>
                                          <p:attrName>ppt_y</p:attrName>
                                        </p:attrNameLst>
                                      </p:cBhvr>
                                      <p:tavLst>
                                        <p:tav tm="0">
                                          <p:val>
                                            <p:strVal val="#ppt_y-1"/>
                                          </p:val>
                                        </p:tav>
                                        <p:tav tm="100000">
                                          <p:val>
                                            <p:strVal val="#ppt_y-(0.354*#ppt_w-0.172*#ppt_h)"/>
                                          </p:val>
                                        </p:tav>
                                      </p:tavLst>
                                    </p:anim>
                                    <p:anim calcmode="lin" valueType="num">
                                      <p:cBhvr>
                                        <p:cTn id="144" dur="156" decel="50000" autoRev="1" fill="hold">
                                          <p:stCondLst>
                                            <p:cond delay="455"/>
                                          </p:stCondLst>
                                        </p:cTn>
                                        <p:tgtEl>
                                          <p:spTgt spid="37"/>
                                        </p:tgtEl>
                                        <p:attrNameLst>
                                          <p:attrName>ppt_y</p:attrName>
                                        </p:attrNameLst>
                                      </p:cBhvr>
                                      <p:tavLst>
                                        <p:tav tm="0">
                                          <p:val>
                                            <p:strVal val="#ppt_y-(0.354*#ppt_w-0.172*#ppt_h)"/>
                                          </p:val>
                                        </p:tav>
                                        <p:tav tm="100000">
                                          <p:val>
                                            <p:strVal val="#ppt_y-(0.354*#ppt_w-0.172*#ppt_h)-#ppt_h/2"/>
                                          </p:val>
                                        </p:tav>
                                      </p:tavLst>
                                    </p:anim>
                                    <p:anim calcmode="lin" valueType="num">
                                      <p:cBhvr>
                                        <p:cTn id="145" dur="136" fill="hold">
                                          <p:stCondLst>
                                            <p:cond delay="864"/>
                                          </p:stCondLst>
                                        </p:cTn>
                                        <p:tgtEl>
                                          <p:spTgt spid="37"/>
                                        </p:tgtEl>
                                        <p:attrNameLst>
                                          <p:attrName>ppt_y</p:attrName>
                                        </p:attrNameLst>
                                      </p:cBhvr>
                                      <p:tavLst>
                                        <p:tav tm="0">
                                          <p:val>
                                            <p:strVal val="#ppt_y-(0.354*#ppt_w-0.172*#ppt_h)"/>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2" fill="hold" nodeType="click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wipe(right)">
                                      <p:cBhvr>
                                        <p:cTn id="150" dur="500"/>
                                        <p:tgtEl>
                                          <p:spTgt spid="3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1" presetClass="entr" presetSubtype="0" fill="hold" nodeType="clickEffect">
                                  <p:stCondLst>
                                    <p:cond delay="0"/>
                                  </p:stCondLst>
                                  <p:iterate type="lt">
                                    <p:tmPct val="5000"/>
                                  </p:iterate>
                                  <p:childTnLst>
                                    <p:set>
                                      <p:cBhvr>
                                        <p:cTn id="154" dur="1" fill="hold">
                                          <p:stCondLst>
                                            <p:cond delay="0"/>
                                          </p:stCondLst>
                                        </p:cTn>
                                        <p:tgtEl>
                                          <p:spTgt spid="39"/>
                                        </p:tgtEl>
                                        <p:attrNameLst>
                                          <p:attrName>style.visibility</p:attrName>
                                        </p:attrNameLst>
                                      </p:cBhvr>
                                      <p:to>
                                        <p:strVal val="visible"/>
                                      </p:to>
                                    </p:set>
                                    <p:anim calcmode="lin" valueType="num">
                                      <p:cBhvr>
                                        <p:cTn id="155" dur="1000" fill="hold"/>
                                        <p:tgtEl>
                                          <p:spTgt spid="39"/>
                                        </p:tgtEl>
                                        <p:attrNameLst>
                                          <p:attrName>ppt_w</p:attrName>
                                        </p:attrNameLst>
                                      </p:cBhvr>
                                      <p:tavLst>
                                        <p:tav tm="0">
                                          <p:val>
                                            <p:fltVal val="0"/>
                                          </p:val>
                                        </p:tav>
                                        <p:tav tm="100000">
                                          <p:val>
                                            <p:strVal val="#ppt_w"/>
                                          </p:val>
                                        </p:tav>
                                      </p:tavLst>
                                    </p:anim>
                                    <p:anim calcmode="lin" valueType="num">
                                      <p:cBhvr>
                                        <p:cTn id="156" dur="1000" fill="hold"/>
                                        <p:tgtEl>
                                          <p:spTgt spid="39"/>
                                        </p:tgtEl>
                                        <p:attrNameLst>
                                          <p:attrName>ppt_h</p:attrName>
                                        </p:attrNameLst>
                                      </p:cBhvr>
                                      <p:tavLst>
                                        <p:tav tm="0">
                                          <p:val>
                                            <p:fltVal val="0"/>
                                          </p:val>
                                        </p:tav>
                                        <p:tav tm="100000">
                                          <p:val>
                                            <p:strVal val="#ppt_h"/>
                                          </p:val>
                                        </p:tav>
                                      </p:tavLst>
                                    </p:anim>
                                    <p:anim calcmode="lin" valueType="num">
                                      <p:cBhvr>
                                        <p:cTn id="157" dur="1000" fill="hold"/>
                                        <p:tgtEl>
                                          <p:spTgt spid="39"/>
                                        </p:tgtEl>
                                        <p:attrNameLst>
                                          <p:attrName>style.rotation</p:attrName>
                                        </p:attrNameLst>
                                      </p:cBhvr>
                                      <p:tavLst>
                                        <p:tav tm="0">
                                          <p:val>
                                            <p:fltVal val="90"/>
                                          </p:val>
                                        </p:tav>
                                        <p:tav tm="100000">
                                          <p:val>
                                            <p:fltVal val="0"/>
                                          </p:val>
                                        </p:tav>
                                      </p:tavLst>
                                    </p:anim>
                                    <p:animEffect transition="in" filter="fade">
                                      <p:cBhvr>
                                        <p:cTn id="158" dur="1000"/>
                                        <p:tgtEl>
                                          <p:spTgt spid="3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fade">
                                      <p:cBhvr>
                                        <p:cTn id="163" dur="1000"/>
                                        <p:tgtEl>
                                          <p:spTgt spid="40"/>
                                        </p:tgtEl>
                                      </p:cBhvr>
                                    </p:animEffect>
                                    <p:anim calcmode="lin" valueType="num">
                                      <p:cBhvr>
                                        <p:cTn id="164" dur="1000" fill="hold"/>
                                        <p:tgtEl>
                                          <p:spTgt spid="40"/>
                                        </p:tgtEl>
                                        <p:attrNameLst>
                                          <p:attrName>ppt_x</p:attrName>
                                        </p:attrNameLst>
                                      </p:cBhvr>
                                      <p:tavLst>
                                        <p:tav tm="0">
                                          <p:val>
                                            <p:strVal val="#ppt_x"/>
                                          </p:val>
                                        </p:tav>
                                        <p:tav tm="100000">
                                          <p:val>
                                            <p:strVal val="#ppt_x"/>
                                          </p:val>
                                        </p:tav>
                                      </p:tavLst>
                                    </p:anim>
                                    <p:anim calcmode="lin" valueType="num">
                                      <p:cBhvr>
                                        <p:cTn id="1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2" presetClass="entr" presetSubtype="4" fill="hold"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wipe(down)">
                                      <p:cBhvr>
                                        <p:cTn id="170" dur="500"/>
                                        <p:tgtEl>
                                          <p:spTgt spid="4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45" presetClass="exit" presetSubtype="0" fill="hold" grpId="2" nodeType="clickEffect">
                                  <p:stCondLst>
                                    <p:cond delay="0"/>
                                  </p:stCondLst>
                                  <p:childTnLst>
                                    <p:animEffect transition="out" filter="fade">
                                      <p:cBhvr>
                                        <p:cTn id="174" dur="2000"/>
                                        <p:tgtEl>
                                          <p:spTgt spid="29727"/>
                                        </p:tgtEl>
                                      </p:cBhvr>
                                    </p:animEffect>
                                    <p:anim calcmode="lin" valueType="num">
                                      <p:cBhvr>
                                        <p:cTn id="175" dur="2000"/>
                                        <p:tgtEl>
                                          <p:spTgt spid="297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6" dur="2000"/>
                                        <p:tgtEl>
                                          <p:spTgt spid="29727"/>
                                        </p:tgtEl>
                                        <p:attrNameLst>
                                          <p:attrName>ppt_h</p:attrName>
                                        </p:attrNameLst>
                                      </p:cBhvr>
                                      <p:tavLst>
                                        <p:tav tm="0">
                                          <p:val>
                                            <p:strVal val="ppt_h"/>
                                          </p:val>
                                        </p:tav>
                                        <p:tav tm="100000">
                                          <p:val>
                                            <p:strVal val="ppt_h"/>
                                          </p:val>
                                        </p:tav>
                                      </p:tavLst>
                                    </p:anim>
                                    <p:set>
                                      <p:cBhvr>
                                        <p:cTn id="177" dur="1" fill="hold">
                                          <p:stCondLst>
                                            <p:cond delay="1999"/>
                                          </p:stCondLst>
                                        </p:cTn>
                                        <p:tgtEl>
                                          <p:spTgt spid="29727"/>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45" presetClass="exit" presetSubtype="0" fill="hold" grpId="1" nodeType="clickEffect">
                                  <p:stCondLst>
                                    <p:cond delay="0"/>
                                  </p:stCondLst>
                                  <p:iterate type="lt">
                                    <p:tmPct val="0"/>
                                  </p:iterate>
                                  <p:childTnLst>
                                    <p:animEffect transition="out" filter="fade">
                                      <p:cBhvr>
                                        <p:cTn id="181" dur="2000"/>
                                        <p:tgtEl>
                                          <p:spTgt spid="29722"/>
                                        </p:tgtEl>
                                      </p:cBhvr>
                                    </p:animEffect>
                                    <p:anim calcmode="lin" valueType="num">
                                      <p:cBhvr>
                                        <p:cTn id="182" dur="2000"/>
                                        <p:tgtEl>
                                          <p:spTgt spid="297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3" dur="2000"/>
                                        <p:tgtEl>
                                          <p:spTgt spid="29722"/>
                                        </p:tgtEl>
                                        <p:attrNameLst>
                                          <p:attrName>ppt_h</p:attrName>
                                        </p:attrNameLst>
                                      </p:cBhvr>
                                      <p:tavLst>
                                        <p:tav tm="0">
                                          <p:val>
                                            <p:strVal val="ppt_h"/>
                                          </p:val>
                                        </p:tav>
                                        <p:tav tm="100000">
                                          <p:val>
                                            <p:strVal val="ppt_h"/>
                                          </p:val>
                                        </p:tav>
                                      </p:tavLst>
                                    </p:anim>
                                    <p:set>
                                      <p:cBhvr>
                                        <p:cTn id="184" dur="1" fill="hold">
                                          <p:stCondLst>
                                            <p:cond delay="1999"/>
                                          </p:stCondLst>
                                        </p:cTn>
                                        <p:tgtEl>
                                          <p:spTgt spid="2972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8" presetClass="entr" presetSubtype="0" accel="50000" fill="hold" grpId="0" nodeType="clickEffect">
                                  <p:stCondLst>
                                    <p:cond delay="0"/>
                                  </p:stCondLst>
                                  <p:iterate type="lt">
                                    <p:tmPct val="50000"/>
                                  </p:iterate>
                                  <p:childTnLst>
                                    <p:set>
                                      <p:cBhvr>
                                        <p:cTn id="188" dur="1" fill="hold">
                                          <p:stCondLst>
                                            <p:cond delay="0"/>
                                          </p:stCondLst>
                                        </p:cTn>
                                        <p:tgtEl>
                                          <p:spTgt spid="43"/>
                                        </p:tgtEl>
                                        <p:attrNameLst>
                                          <p:attrName>style.visibility</p:attrName>
                                        </p:attrNameLst>
                                      </p:cBhvr>
                                      <p:to>
                                        <p:strVal val="visible"/>
                                      </p:to>
                                    </p:set>
                                    <p:set>
                                      <p:cBhvr>
                                        <p:cTn id="189" dur="455" fill="hold">
                                          <p:stCondLst>
                                            <p:cond delay="0"/>
                                          </p:stCondLst>
                                        </p:cTn>
                                        <p:tgtEl>
                                          <p:spTgt spid="43"/>
                                        </p:tgtEl>
                                        <p:attrNameLst>
                                          <p:attrName>style.rotation</p:attrName>
                                        </p:attrNameLst>
                                      </p:cBhvr>
                                      <p:to>
                                        <p:strVal val="-45.0"/>
                                      </p:to>
                                    </p:set>
                                    <p:anim calcmode="lin" valueType="num">
                                      <p:cBhvr>
                                        <p:cTn id="190" dur="455" fill="hold">
                                          <p:stCondLst>
                                            <p:cond delay="455"/>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191" dur="455"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192" dur="156" decel="50000" autoRev="1" fill="hold">
                                          <p:stCondLst>
                                            <p:cond delay="455"/>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193" dur="136" fill="hold">
                                          <p:stCondLst>
                                            <p:cond delay="864"/>
                                          </p:stCondLst>
                                        </p:cTn>
                                        <p:tgtEl>
                                          <p:spTgt spid="43"/>
                                        </p:tgtEl>
                                        <p:attrNameLst>
                                          <p:attrName>ppt_y</p:attrName>
                                        </p:attrNameLst>
                                      </p:cBhvr>
                                      <p:tavLst>
                                        <p:tav tm="0">
                                          <p:val>
                                            <p:strVal val="#ppt_y-(0.354*#ppt_w-0.172*#ppt_h)"/>
                                          </p:val>
                                        </p:tav>
                                        <p:tav tm="100000">
                                          <p:val>
                                            <p:strVal val="#ppt_y"/>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4" fill="hold" nodeType="click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wipe(down)">
                                      <p:cBhvr>
                                        <p:cTn id="1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3" grpId="0"/>
      <p:bldP spid="29716" grpId="0"/>
      <p:bldP spid="29716" grpId="1"/>
      <p:bldP spid="29717" grpId="0"/>
      <p:bldP spid="29721" grpId="0"/>
      <p:bldP spid="29722" grpId="0"/>
      <p:bldP spid="29722" grpId="1"/>
      <p:bldP spid="29727" grpId="0" animBg="1"/>
      <p:bldP spid="29727" grpId="1" animBg="1"/>
      <p:bldP spid="29727" grpId="2" animBg="1"/>
      <p:bldP spid="29" grpId="0"/>
      <p:bldP spid="37" grpId="0"/>
      <p:bldP spid="40"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celkové ekonomické aktivity v čase =&gt; opakující se nesoulad mezi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potenciálním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a:t>
            </a: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posloupnost pravidelně se opakujících fází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VZESTUPU, POKLESU </a:t>
            </a:r>
            <a:r>
              <a:rPr kumimoji="0" lang="cs-CZ" altLang="cs-CZ" sz="28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nebo</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STAGNACE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makroekonomické aktivity: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reálného HDP, zaměstnanosti, spotřeby, investic, exportu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=&gt; VRCHOL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širší pojetí, výsledek změn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MNOŽSTVÍ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dostupných VF a změn v intenzitě využívání VF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PRODUKTIVITĚ</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VF</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Pojetí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KRÁTKODOBÉ ZVÝŠENÍ PRODUKTU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které je po určité době vystřídáno poklesem, úroveň rovnovážného Y je dána změnami AD, které způsobují pohyb skutečného Y kolem Y*, jedná se o růst skutečného produktu ve smyslu jeho cyklického kolísání;</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nebo</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DLOUHODOBÝ TREND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spojen se zvyšováním produkčních možností ekonomiky, dlouhodobý růst Y*, tzv. růst v pravém slova smyslu.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463562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Pojetí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Ekonomický růst -  růst Y* lze vyjádřit: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POMOCÍ MODELU AS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výše Y* je vyjádřena umístěním krátkodobé AS a dlouhodobé křivky agregátní nabídky LRAS; růst Y* znamená posun AS i LRAS doprava  (roste-li AS stejně rychle jako AD, pak je označován jako růst při stabilních cenách); </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nebo</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POMOCÍ HRANICE PRODUKČNÍCH MOŽNOSTÍ (PPF)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vyjadřuje všechny kombinace výroby dvou statků při plném využití všech výrobních faktorů, při tzv.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plné zaměstnanosti.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8909888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Pojetí ekonomického růstu – model AS-AD</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20/38</a:t>
            </a:r>
            <a:endParaRPr sz="1200" b="1" dirty="0">
              <a:solidFill>
                <a:srgbClr val="FF0000"/>
              </a:solidFill>
              <a:latin typeface="Calibri"/>
              <a:ea typeface="Calibri"/>
              <a:cs typeface="Calibri"/>
              <a:sym typeface="Calibri"/>
            </a:endParaRPr>
          </a:p>
        </p:txBody>
      </p:sp>
      <p:pic>
        <p:nvPicPr>
          <p:cNvPr id="5" name="Obrázek 2">
            <a:extLst>
              <a:ext uri="{FF2B5EF4-FFF2-40B4-BE49-F238E27FC236}">
                <a16:creationId xmlns:a16="http://schemas.microsoft.com/office/drawing/2014/main" id="{E3C71280-A60D-4D5E-8D85-5FC1F3F966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78" y="1351247"/>
            <a:ext cx="5791039" cy="462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65052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Pojetí ekonomického růstu hranice produkční možností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21/38</a:t>
            </a:r>
            <a:endParaRPr sz="1200" b="1" dirty="0">
              <a:solidFill>
                <a:srgbClr val="FF0000"/>
              </a:solidFill>
              <a:latin typeface="Calibri"/>
              <a:ea typeface="Calibri"/>
              <a:cs typeface="Calibri"/>
              <a:sym typeface="Calibri"/>
            </a:endParaRPr>
          </a:p>
        </p:txBody>
      </p:sp>
      <p:pic>
        <p:nvPicPr>
          <p:cNvPr id="6" name="Obrázek 1">
            <a:extLst>
              <a:ext uri="{FF2B5EF4-FFF2-40B4-BE49-F238E27FC236}">
                <a16:creationId xmlns:a16="http://schemas.microsoft.com/office/drawing/2014/main" id="{91E690B3-023F-4DCB-B2D8-34F39F4C09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8954" y="1742647"/>
            <a:ext cx="5526088"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720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Měření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ROZDÍL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vyjádříme ekonomický růst pomocí skutečného produktu a produktu v předchozím období (roce):</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Y =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Yt</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Y t-1   (vyjádřeno v peněžních jednotkách)</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KOEFICIENT RŮSTU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poměr skutečného produktu a produktu v předchozím období (roce);</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 =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Yt</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Y t-1) *100 (indexové číslo)</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nejčastěji používaný ukazatel růstu (uvádí se v %, může vyjít i záporně!);</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22/38</a:t>
            </a:r>
            <a:endParaRPr sz="1200" b="1" dirty="0">
              <a:solidFill>
                <a:srgbClr val="FF0000"/>
              </a:solidFill>
              <a:latin typeface="Calibri"/>
              <a:ea typeface="Calibri"/>
              <a:cs typeface="Calibri"/>
              <a:sym typeface="Calibri"/>
            </a:endParaRPr>
          </a:p>
        </p:txBody>
      </p:sp>
      <p:graphicFrame>
        <p:nvGraphicFramePr>
          <p:cNvPr id="7" name="Object 15">
            <a:extLst>
              <a:ext uri="{FF2B5EF4-FFF2-40B4-BE49-F238E27FC236}">
                <a16:creationId xmlns:a16="http://schemas.microsoft.com/office/drawing/2014/main" id="{8E1211B9-F781-4746-BE54-EC7AFC2CBA95}"/>
              </a:ext>
            </a:extLst>
          </p:cNvPr>
          <p:cNvGraphicFramePr>
            <a:graphicFrameLocks noChangeAspect="1"/>
          </p:cNvGraphicFramePr>
          <p:nvPr>
            <p:extLst>
              <p:ext uri="{D42A27DB-BD31-4B8C-83A1-F6EECF244321}">
                <p14:modId xmlns:p14="http://schemas.microsoft.com/office/powerpoint/2010/main" val="2085049952"/>
              </p:ext>
            </p:extLst>
          </p:nvPr>
        </p:nvGraphicFramePr>
        <p:xfrm>
          <a:off x="6125881" y="5267414"/>
          <a:ext cx="2768252" cy="858383"/>
        </p:xfrm>
        <a:graphic>
          <a:graphicData uri="http://schemas.openxmlformats.org/presentationml/2006/ole">
            <mc:AlternateContent xmlns:mc="http://schemas.openxmlformats.org/markup-compatibility/2006">
              <mc:Choice xmlns:v="urn:schemas-microsoft-com:vml" Requires="v">
                <p:oleObj spid="_x0000_s9248" name="Rovnice" r:id="rId4" imgW="1231366" imgH="482391" progId="Equation.3">
                  <p:embed/>
                </p:oleObj>
              </mc:Choice>
              <mc:Fallback>
                <p:oleObj name="Rovnice" r:id="rId4" imgW="1231366" imgH="482391" progId="Equation.3">
                  <p:embed/>
                  <p:pic>
                    <p:nvPicPr>
                      <p:cNvPr id="4" name="Object 15">
                        <a:extLst>
                          <a:ext uri="{FF2B5EF4-FFF2-40B4-BE49-F238E27FC236}">
                            <a16:creationId xmlns:a16="http://schemas.microsoft.com/office/drawing/2014/main" id="{41181D48-9B6D-40B7-B67A-68D79C1D72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5881" y="5267414"/>
                        <a:ext cx="2768252" cy="85838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26929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Měření ekonomického růstu – tempo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skutečného produktu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neustále kolísá vlivem změn AD a AS</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aktuálních temp růstu pak lze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vypočítat dlouhodobý trend tempa růstu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potencionálního produktu vypočteme jako součet dlouhodobého tempa růstu souhrnné produktivity a objemu výrobních faktorů při jejich plném využití;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závisí na tempu růstu výrobních faktorů a na tempu růstu souhrnné produktivity.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55004580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Ekonomická úroveň vs. ekonomická síla</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ROZVOJ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širším smyslu zahrnuje další aspekty vývoje ekonomiky, především strukturální změny, technologické změny, zvyšování životní úrovně obyvatelstva, apod. </a:t>
            </a:r>
          </a:p>
          <a:p>
            <a:pPr marL="0" marR="0" lvl="0" indent="0" algn="l" defTabSz="914400" rtl="0" eaLnBrk="1" fontAlgn="base" latinLnBrk="0" hangingPunct="1">
              <a:lnSpc>
                <a:spcPct val="100000"/>
              </a:lnSpc>
              <a:spcBef>
                <a:spcPct val="20000"/>
              </a:spcBef>
              <a:spcAft>
                <a:spcPct val="0"/>
              </a:spcAft>
              <a:buClrTx/>
              <a:buSzPct val="80000"/>
              <a:buNone/>
              <a:tabLst/>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pojímán jako elementární předpoklad ekonomického rozvoje.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296578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Složky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LIDSKÉ</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množství, kvalifikace, náklady na její získání, zvýšení a udržení a motivace lidských zdrojů jako předpoklad podnikání,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PŘÍRODNÍ</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množství půdy a nerostného bohatství a jejich kvalita,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KAPITÁLOVÉ</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kapitálové statky jako jsou stroje a zařízení, budovy, stavby, jejich technická úroveň</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44583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pl-PL" sz="3200" b="1" dirty="0"/>
              <a:t>Determinanty ekonomického rozvoje a růstu</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26/38</a:t>
            </a:r>
            <a:endParaRPr sz="1200" b="1" dirty="0">
              <a:solidFill>
                <a:srgbClr val="FF0000"/>
              </a:solidFill>
              <a:latin typeface="Calibri"/>
              <a:ea typeface="Calibri"/>
              <a:cs typeface="Calibri"/>
              <a:sym typeface="Calibri"/>
            </a:endParaRPr>
          </a:p>
        </p:txBody>
      </p:sp>
      <p:graphicFrame>
        <p:nvGraphicFramePr>
          <p:cNvPr id="5" name="Object 5">
            <a:extLst>
              <a:ext uri="{FF2B5EF4-FFF2-40B4-BE49-F238E27FC236}">
                <a16:creationId xmlns:a16="http://schemas.microsoft.com/office/drawing/2014/main" id="{D03DFF88-6F27-4D12-8732-9EE95A98CE9A}"/>
              </a:ext>
            </a:extLst>
          </p:cNvPr>
          <p:cNvGraphicFramePr>
            <a:graphicFrameLocks noChangeAspect="1"/>
          </p:cNvGraphicFramePr>
          <p:nvPr>
            <p:extLst>
              <p:ext uri="{D42A27DB-BD31-4B8C-83A1-F6EECF244321}">
                <p14:modId xmlns:p14="http://schemas.microsoft.com/office/powerpoint/2010/main" val="1080006017"/>
              </p:ext>
            </p:extLst>
          </p:nvPr>
        </p:nvGraphicFramePr>
        <p:xfrm>
          <a:off x="154387" y="1351249"/>
          <a:ext cx="8434388" cy="4572000"/>
        </p:xfrm>
        <a:graphic>
          <a:graphicData uri="http://schemas.openxmlformats.org/presentationml/2006/ole">
            <mc:AlternateContent xmlns:mc="http://schemas.openxmlformats.org/markup-compatibility/2006">
              <mc:Choice xmlns:v="urn:schemas-microsoft-com:vml" Requires="v">
                <p:oleObj spid="_x0000_s18464" name="Picture" r:id="rId4" imgW="4688280" imgH="2274480" progId="Word.Picture.8">
                  <p:embed/>
                </p:oleObj>
              </mc:Choice>
              <mc:Fallback>
                <p:oleObj name="Picture" r:id="rId4" imgW="4688280" imgH="2274480" progId="Word.Picture.8">
                  <p:embed/>
                  <p:pic>
                    <p:nvPicPr>
                      <p:cNvPr id="5" name="Object 5">
                        <a:extLst>
                          <a:ext uri="{FF2B5EF4-FFF2-40B4-BE49-F238E27FC236}">
                            <a16:creationId xmlns:a16="http://schemas.microsoft.com/office/drawing/2014/main" id="{DFAFC8F2-F060-4169-B377-5C117A0333A7}"/>
                          </a:ext>
                        </a:extLst>
                      </p:cNvPr>
                      <p:cNvPicPr>
                        <a:picLocks noChangeAspect="1" noChangeArrowheads="1"/>
                      </p:cNvPicPr>
                      <p:nvPr/>
                    </p:nvPicPr>
                    <p:blipFill>
                      <a:blip r:embed="rId5"/>
                      <a:srcRect/>
                      <a:stretch>
                        <a:fillRect/>
                      </a:stretch>
                    </p:blipFill>
                    <p:spPr bwMode="auto">
                      <a:xfrm>
                        <a:off x="154387" y="1351249"/>
                        <a:ext cx="843438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59903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Zdroje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85000"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KVANTITATIVNÍ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kdy do výroby je zapojováno větší množství práce, přírodních zdrojů a kapitálu, označován také jako extenzivní růst;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KVALITATIVNÍ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dochází k lepšímu využívání VF, označován také jako intenzivní růst:</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uskutečňuje se zvyšováním kvalifikace pracovníků,</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využíváním kvalitnějších přírodních zdrojů,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rozvojem technické úrovně kapitálu,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dělbou práce v národním i mezinárodním měřítku a s ní spojenou liberalizací mezinárodního pohybu statků i výrobních faktorů,</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rozvojem informačních technologií,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přístupem k informacím,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technologickými změnami.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27/38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442514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celkové ekonomické aktivity v čase =&gt; opakující se nesoulad mezi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potenciálním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a:t>
            </a: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posloupnost pravidelně se opakujících fází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VZESTUPU, POKLESU </a:t>
            </a:r>
            <a:r>
              <a:rPr kumimoji="0" lang="cs-CZ" altLang="cs-CZ" sz="28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nebo</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STAGNACE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makroekonomické aktivity: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reálného HDP, zaměstnanosti, spotřeby, investic, exportu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=&gt; VRCHOL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širší pojetí, výsledek změn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MNOŽSTVÍ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dostupných VF a změn v intenzitě využívání VF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PRODUKTIVITĚ</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VF</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400806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Teoretické vymezení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znamenají rozdílný pohled na problematiku ekonomického vývoje: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EKONOMICKÉHO RŮSTU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řeší zejména problematiku kvantitativních změn nebo jejich racionální formy kombinace, ve vztahu ke zvětšování množství výrobních faktorů vychází teorie růstu z předpokladu, že množství pracovních sil je dáno exogenně,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EKONOMICKÉHO ROZVOJE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zaměřuje na účelnost růstu reálného produktu z hlediska výroby a užití, zkoumá vliv neekonomických faktorů na pracovní sílu, zaměřuje se na původ příčin zlepšení, zda a do jaké míry jsou důsledkem sociální struktury společnosti nebo jsou důsledkem uplatnění technického pokroku,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28/38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255500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Teorie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ekonomické teorii jsou charakterizovány značnou rozdílností přístupů, které členíme do dvou skupin:</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sociálně-historické modely,</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matematicko-ekonomické modely.</a:t>
            </a:r>
          </a:p>
          <a:p>
            <a:pPr marL="0" marR="0" lvl="0" indent="0" algn="l" defTabSz="914400" rtl="0" eaLnBrk="1" fontAlgn="base" latinLnBrk="0" hangingPunct="1">
              <a:lnSpc>
                <a:spcPct val="100000"/>
              </a:lnSpc>
              <a:spcBef>
                <a:spcPct val="20000"/>
              </a:spcBef>
              <a:spcAft>
                <a:spcPct val="0"/>
              </a:spcAft>
              <a:buClrTx/>
              <a:buSzPct val="80000"/>
              <a:buNone/>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Předpoklady ekonomického růstu</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je stálá, a proto Y =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Yn</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ekonomika je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dvousektorová</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platí Y = C + S a  Y = C + I,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ekonomika je v rovnováze,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YrS</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YrD</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I = S,</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nezaměstnanosti u = u*.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6403742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Neoklasická teorie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Východiskem je neoklasická produkční funkce, kdy ekonomický růst lze vyjádřit:</a:t>
            </a:r>
          </a:p>
          <a:p>
            <a:pPr marL="800100" lvl="1" fontAlgn="base">
              <a:spcBef>
                <a:spcPct val="20000"/>
              </a:spcBef>
              <a:spcAft>
                <a:spcPct val="0"/>
              </a:spcAft>
              <a:buClrTx/>
              <a:buSzPct val="80000"/>
              <a:buFont typeface="Arial" panose="020B0604020202020204" pitchFamily="34" charset="0"/>
              <a:buChar char="•"/>
              <a:defRPr/>
            </a:pP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Y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K.MPK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L.MPL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reálného produktu je tak dán změnami množství kapitálu (</a:t>
            </a:r>
            <a:r>
              <a:rPr lang="el-GR"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 práce (</a:t>
            </a:r>
            <a:r>
              <a:rPr lang="el-GR"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 násobený jejich mezní produktivitou, tj.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MPK a MPL,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 MPK =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Y/</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MPL =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Y/</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966649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onsolas" panose="020B0609020204030204" pitchFamily="49" charset="0"/>
                <a:ea typeface="Consolas" panose="020B0609020204030204" pitchFamily="49" charset="0"/>
                <a:cs typeface="Consolas" panose="020B0609020204030204" pitchFamily="49" charset="0"/>
              </a:rPr>
              <a:t>Cobb-Douglasova</a:t>
            </a:r>
            <a:r>
              <a:rPr lang="cs-CZ" altLang="cs-CZ" sz="3600" b="1" dirty="0">
                <a:latin typeface="Consolas" panose="020B0609020204030204" pitchFamily="49" charset="0"/>
                <a:ea typeface="Consolas" panose="020B0609020204030204" pitchFamily="49" charset="0"/>
                <a:cs typeface="Consolas" panose="020B0609020204030204" pitchFamily="49" charset="0"/>
              </a:rPr>
              <a:t> produkční funkce </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Nejznámější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neoklasická funkce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Y = A* </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Kb</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La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kde:</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 produktivita práce i kapitálu, charakterizuje vliv faktorů, které označujeme jako technologické změny,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b = pružnost reálného produktu na změnu práce a kapitálu, vyjadřují o kolik vzroste reálný produkt, vzroste-li množství kapitálu nebo práce o 1 %.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 b = 1, kde a = MPK*(K/Y), b = MPL*(L/Y).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Cobb-Douglasova</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produkční funkci má tvar: Y = A*</a:t>
            </a:r>
            <a:r>
              <a:rPr lang="cs-CZ" altLang="cs-CZ" sz="28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Kb</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*L1-b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 b = 1, růst množství práce a kapitálu o 1% zvýší reálný produkt o 1%, jedná se o konstantní výnosy z rozsahu výroby,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 b &gt; 1, jsou výnosy z rozsahu výroby rostoucí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 b &lt; 1, výnosy z rozsahu výroby jsou klesající.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31/38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995196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latin typeface="Calibri" panose="020F0502020204030204" pitchFamily="34" charset="0"/>
                <a:ea typeface="Consolas" panose="020B0609020204030204" pitchFamily="49" charset="0"/>
                <a:cs typeface="Calibri" panose="020F0502020204030204" pitchFamily="34" charset="0"/>
              </a:rPr>
              <a:t>Prorůstová hospodářská politika</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Směr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teorie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ekonomie strany nabídky;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přístup ke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stimulaci ekonomického růstu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(růstu Y*), a to ve smyslu dlouhodobého udržení disponibilních zdrojů ve výrobě a jejich rozšiřování;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zahrnuje přístup k zabezpečení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stabilní vysoké zaměstnanosti</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označován jako forma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proticyklické politiky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zkoumá faktory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které ovlivňují množství práce (i její kvalifikaci), tvorbu úspor a ochotu investovat;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podstatným faktorem stimulace je míra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zdanění důchodu ekonomických subjektů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(vysoké zdanění nestimuluje subjekty k větší S práce, ani k vyšším úsporám, negativně ovlivňuje tvorbu kapitálu, a vede k poklesu produktu.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20405871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alibri" panose="020F0502020204030204" pitchFamily="34" charset="0"/>
                <a:ea typeface="Consolas" panose="020B0609020204030204" pitchFamily="49" charset="0"/>
                <a:cs typeface="Calibri" panose="020F0502020204030204" pitchFamily="34" charset="0"/>
              </a:rPr>
              <a:t>Okunův</a:t>
            </a:r>
            <a:r>
              <a:rPr lang="cs-CZ" altLang="cs-CZ" sz="3600" b="1" dirty="0">
                <a:latin typeface="Calibri" panose="020F0502020204030204" pitchFamily="34" charset="0"/>
                <a:ea typeface="Consolas" panose="020B0609020204030204" pitchFamily="49" charset="0"/>
                <a:cs typeface="Calibri" panose="020F0502020204030204" pitchFamily="34" charset="0"/>
              </a:rPr>
              <a:t> zákon</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Průběh cyklu – nejen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měnící se úroveň výstupu</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která je důsledkem různé míry využívání stávajících zdrojů.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Průběh cyklu –  závažné dopady i do oblasti trhu práce a </a:t>
            </a:r>
            <a:r>
              <a:rPr lang="cs-CZ" altLang="cs-CZ"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sociálníchpodmínek</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 společnosti.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Vysoká mezera výstupu v obdobích recese je provázena výrazným vzestupem míry nezaměstnanosti, tlaky na omezování výroby, poklesy ziskovosti atd. Spojitost mezi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výkyvy ekonomiky a nezaměstnaností popisuje tzv. </a:t>
            </a:r>
            <a:r>
              <a:rPr lang="cs-CZ" altLang="cs-CZ"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Okunův</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zákon: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Arthur </a:t>
            </a:r>
            <a:r>
              <a:rPr lang="cs-CZ" altLang="cs-CZ"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Okun</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se zabýval studiem vzájemné vazby mezi výkyvy reálného produktu a výkyvy v míře nezaměstnanosti v podmínkách americké ekonomiky. Souvislost je možno vyjádřit rovnicí: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529743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alibri" panose="020F0502020204030204" pitchFamily="34" charset="0"/>
                <a:ea typeface="Consolas" panose="020B0609020204030204" pitchFamily="49" charset="0"/>
                <a:cs typeface="Calibri" panose="020F0502020204030204" pitchFamily="34" charset="0"/>
              </a:rPr>
              <a:t>Okunův</a:t>
            </a:r>
            <a:r>
              <a:rPr lang="cs-CZ" altLang="cs-CZ" sz="3600" b="1" dirty="0">
                <a:latin typeface="Calibri" panose="020F0502020204030204" pitchFamily="34" charset="0"/>
                <a:ea typeface="Consolas" panose="020B0609020204030204" pitchFamily="49" charset="0"/>
                <a:cs typeface="Calibri" panose="020F0502020204030204" pitchFamily="34" charset="0"/>
              </a:rPr>
              <a:t> zákon</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Průběh cyklu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nejen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měnící se úroveň výstupu</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důsledek různé míry využívání stávajících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zdrojů: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závažné dopady i do oblasti trhu práce a sociálních podmínek ve společnosti.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Vysoká mezera výstupu v obdobích recese</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provázena výrazným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vzestupem míry nezaměstnanosti</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tlaky na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omezování výroby, poklesy ziskovosti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atd.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Spojitost mezi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výkyvy ekonomiky a nezaměstnaností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popisuje tzv. </a:t>
            </a:r>
            <a:r>
              <a:rPr lang="cs-CZ" altLang="cs-CZ"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Okunův</a:t>
            </a:r>
            <a:r>
              <a:rPr lang="cs-CZ" altLang="cs-CZ"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zákon: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Arthur </a:t>
            </a:r>
            <a:r>
              <a:rPr lang="cs-CZ" altLang="cs-CZ" b="1" i="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Okun</a:t>
            </a:r>
            <a:r>
              <a:rPr lang="cs-CZ" altLang="cs-CZ"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zabýval studiem vzájemné vazby mezi výkyvy reálného produktu a výkyvy v míře nezaměstnanosti v podmínkách americké ekonomiky.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688950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alibri" panose="020F0502020204030204" pitchFamily="34" charset="0"/>
                <a:ea typeface="Consolas" panose="020B0609020204030204" pitchFamily="49" charset="0"/>
                <a:cs typeface="Calibri" panose="020F0502020204030204" pitchFamily="34" charset="0"/>
              </a:rPr>
              <a:t>Okunův</a:t>
            </a:r>
            <a:r>
              <a:rPr lang="cs-CZ" altLang="cs-CZ" sz="3600" b="1" dirty="0">
                <a:latin typeface="Calibri" panose="020F0502020204030204" pitchFamily="34" charset="0"/>
                <a:ea typeface="Consolas" panose="020B0609020204030204" pitchFamily="49" charset="0"/>
                <a:cs typeface="Calibri" panose="020F0502020204030204" pitchFamily="34" charset="0"/>
              </a:rPr>
              <a:t> zákon</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Souvislost je možno vyjádřit rovnicí: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34/38</a:t>
            </a:r>
            <a:endParaRPr sz="1200" b="1" dirty="0">
              <a:solidFill>
                <a:srgbClr val="FF0000"/>
              </a:solidFill>
              <a:latin typeface="Calibri"/>
              <a:ea typeface="Calibri"/>
              <a:cs typeface="Calibri"/>
              <a:sym typeface="Calibri"/>
            </a:endParaRPr>
          </a:p>
        </p:txBody>
      </p:sp>
      <p:pic>
        <p:nvPicPr>
          <p:cNvPr id="4" name="Picture 3">
            <a:extLst>
              <a:ext uri="{FF2B5EF4-FFF2-40B4-BE49-F238E27FC236}">
                <a16:creationId xmlns:a16="http://schemas.microsoft.com/office/drawing/2014/main" id="{63DC0047-1968-4F75-900E-56D15AE0EEBB}"/>
              </a:ext>
            </a:extLst>
          </p:cNvPr>
          <p:cNvPicPr>
            <a:picLocks noChangeAspect="1"/>
          </p:cNvPicPr>
          <p:nvPr/>
        </p:nvPicPr>
        <p:blipFill rotWithShape="1">
          <a:blip r:embed="rId3"/>
          <a:srcRect t="37002"/>
          <a:stretch/>
        </p:blipFill>
        <p:spPr>
          <a:xfrm>
            <a:off x="124932" y="4283292"/>
            <a:ext cx="8894135" cy="1682496"/>
          </a:xfrm>
          <a:prstGeom prst="rect">
            <a:avLst/>
          </a:prstGeom>
        </p:spPr>
      </p:pic>
      <p:pic>
        <p:nvPicPr>
          <p:cNvPr id="6" name="Picture 5">
            <a:extLst>
              <a:ext uri="{FF2B5EF4-FFF2-40B4-BE49-F238E27FC236}">
                <a16:creationId xmlns:a16="http://schemas.microsoft.com/office/drawing/2014/main" id="{14B3AB13-BB16-4F03-B3A1-B7B91219975B}"/>
              </a:ext>
            </a:extLst>
          </p:cNvPr>
          <p:cNvPicPr>
            <a:picLocks noChangeAspect="1"/>
          </p:cNvPicPr>
          <p:nvPr/>
        </p:nvPicPr>
        <p:blipFill>
          <a:blip r:embed="rId4"/>
          <a:stretch>
            <a:fillRect/>
          </a:stretch>
        </p:blipFill>
        <p:spPr>
          <a:xfrm>
            <a:off x="1170432" y="2145792"/>
            <a:ext cx="6352032" cy="1866429"/>
          </a:xfrm>
          <a:prstGeom prst="rect">
            <a:avLst/>
          </a:prstGeom>
        </p:spPr>
      </p:pic>
    </p:spTree>
    <p:extLst>
      <p:ext uri="{BB962C8B-B14F-4D97-AF65-F5344CB8AC3E}">
        <p14:creationId xmlns:p14="http://schemas.microsoft.com/office/powerpoint/2010/main" val="23094520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41227"/>
          </a:xfrm>
        </p:spPr>
        <p:txBody>
          <a:bodyPr>
            <a:noAutofit/>
          </a:bodyPr>
          <a:lstStyle/>
          <a:p>
            <a:r>
              <a:rPr lang="cs-CZ" altLang="cs-CZ" sz="3600" b="1" dirty="0"/>
              <a:t>Potenciální produkt</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pic>
        <p:nvPicPr>
          <p:cNvPr id="8" name="Picture 7">
            <a:extLst>
              <a:ext uri="{FF2B5EF4-FFF2-40B4-BE49-F238E27FC236}">
                <a16:creationId xmlns:a16="http://schemas.microsoft.com/office/drawing/2014/main" id="{43F2A0B4-9044-4E57-83D9-14AA69BF738A}"/>
              </a:ext>
            </a:extLst>
          </p:cNvPr>
          <p:cNvPicPr>
            <a:picLocks noChangeAspect="1"/>
          </p:cNvPicPr>
          <p:nvPr/>
        </p:nvPicPr>
        <p:blipFill>
          <a:blip r:embed="rId3"/>
          <a:stretch>
            <a:fillRect/>
          </a:stretch>
        </p:blipFill>
        <p:spPr>
          <a:xfrm>
            <a:off x="182880" y="1304544"/>
            <a:ext cx="8961120" cy="5080411"/>
          </a:xfrm>
          <a:prstGeom prst="rect">
            <a:avLst/>
          </a:prstGeom>
        </p:spPr>
      </p:pic>
    </p:spTree>
    <p:extLst>
      <p:ext uri="{BB962C8B-B14F-4D97-AF65-F5344CB8AC3E}">
        <p14:creationId xmlns:p14="http://schemas.microsoft.com/office/powerpoint/2010/main" val="34043216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21802"/>
            <a:ext cx="8734945" cy="5083926"/>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 produkt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vykazuje tendenci k růstu, ROSTOUCÍ TREND.</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Trend – kdyby procesy zdokonalování probíhaly v situaci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plného využívání zdrojů,</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TEDY: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 výkon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kolem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dlouhodobého trendu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osciluje.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Rozdíl mezi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mezera výstupu (GAP).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cyklu – 2 základní vývojové tendence: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střídání období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růstu skutečného produktu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 obdobím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poklesu skutečného produktu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těmto pohybům odpovídající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body zvratu: VRCHOL</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SEDLO.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Odtud se odvozují fáze cyklu.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ekonomická</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aktivita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vysoká,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srovnání s úrovní dlouhodobého růstového trendu.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SEDLO</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nejnižší úroveň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é aktivity.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034452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33856"/>
            <a:ext cx="8808097" cy="534009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cyklickém pohybu ekonomiky – dvě fáze: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Kontrakce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fáze, v níž dochází k poklesu skutečného produktu: pokles výkonu ekonomiky, výnosů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pokles poptávky po investicích.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Dynamika poklesu – rozdílné charakteristiky, bývají označovány i jinými pojmy.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označuje (1) fáze poklesu – období klesajících příjmů a rostoucí nezaměstnanosti; (2) délka poklesu překročí horizont šesti měsíců;</a:t>
            </a:r>
          </a:p>
          <a:p>
            <a:pPr indent="-457200"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označením pro hlubokou recesi – poklesy zvláště výrazné.  </a:t>
            </a: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415570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33856"/>
            <a:ext cx="8808097" cy="5340095"/>
          </a:xfrm>
          <a:prstGeom prst="rect">
            <a:avLst/>
          </a:prstGeom>
          <a:noFill/>
          <a:ln>
            <a:noFill/>
          </a:ln>
        </p:spPr>
        <p:txBody>
          <a:bodyPr spcFirstLastPara="1" wrap="square" lIns="91425" tIns="45700" rIns="91425" bIns="45700" anchor="t" anchorCtr="0">
            <a:normAutofit/>
          </a:bodyPr>
          <a:lstStyle/>
          <a:p>
            <a:pPr marR="0" lvl="0" indent="-457200" algn="l" defTabSz="914400" rtl="0" eaLnBrk="1" fontAlgn="base" latinLnBrk="0" hangingPunct="1">
              <a:lnSpc>
                <a:spcPct val="100000"/>
              </a:lnSpc>
              <a:spcBef>
                <a:spcPct val="20000"/>
              </a:spcBef>
              <a:spcAft>
                <a:spcPct val="0"/>
              </a:spcAft>
              <a:buClrTx/>
              <a:buSzPct val="80000"/>
              <a:buFont typeface="+mj-lt"/>
              <a:buAutoNum type="arabicPeriod" startAt="2"/>
              <a:tabLst/>
              <a:defRPr/>
            </a:pP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Expanze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fáze cyklu vyznačující se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vzestupem úrovně skutečného produktu:</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VZESTUPU dosáhne ekonomika vyššího výkonu, než byla její úroveň před KONTRAKCÍ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2 OBDOBÍ v průběhu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Ekonomika se navrací na úroveň, kterou již dosahovala – pojmy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OBNOVA, ZOTAVENÍ, OŽIVENÍ: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pojmů se užívá, je-li VZESTUP obnoven po výrazném POKLESU, tedy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navazuje na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DEPRESI.</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startAt="2"/>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Část vzestupné fáze, která se vyznačuje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vyšším skutečným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než je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úroveň potenciálního výstupu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použita označení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BOOM</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případně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KONJUNKTURA</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či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ROZMACH.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984382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21801"/>
            <a:ext cx="8832481" cy="5218613"/>
          </a:xfrm>
          <a:prstGeom prst="rect">
            <a:avLst/>
          </a:prstGeom>
          <a:noFill/>
          <a:ln>
            <a:noFill/>
          </a:ln>
        </p:spPr>
        <p:txBody>
          <a:bodyPr spcFirstLastPara="1" wrap="square" lIns="91425" tIns="45700" rIns="91425" bIns="45700" anchor="t" anchorCtr="0">
            <a:normAutofit fontScale="9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 charakteristice cyklického pohybu – další pojmy: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KRIZE: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vždy vyjadřuje situaci, kdy klesá skutečný produkt.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STAGNACE:</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období, kdy výkon neroste ani neklesá. </a:t>
            </a:r>
          </a:p>
          <a:p>
            <a:pPr indent="-457200" algn="just" fontAlgn="base">
              <a:spcBef>
                <a:spcPct val="20000"/>
              </a:spcBef>
              <a:spcAft>
                <a:spcPct val="0"/>
              </a:spcAft>
              <a:buClrTx/>
              <a:buSzPct val="80000"/>
              <a:buFont typeface="+mj-lt"/>
              <a:buAutoNum type="arabicPeriod"/>
              <a:defRPr/>
            </a:pP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v"/>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Body zvratu: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SEDLO;</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maximální úroveň skutečného produktu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 EXPANZE,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kterém má následný vývoj podobu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 naopak nejnižší úrovní výkonu završující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KONTRAKCI.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jeho dosažení se ekonomika obrací na vzestupnou dráhu (zotavení) a skutečný výkon se začíná přibližovat k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úrovni potenciálního produktu.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929667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12423</TotalTime>
  <Words>4899</Words>
  <Application>Microsoft Office PowerPoint</Application>
  <PresentationFormat>On-screen Show (4:3)</PresentationFormat>
  <Paragraphs>528</Paragraphs>
  <Slides>48</Slides>
  <Notes>44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3</vt:i4>
      </vt:variant>
      <vt:variant>
        <vt:lpstr>Slide Titles</vt:lpstr>
      </vt:variant>
      <vt:variant>
        <vt:i4>48</vt:i4>
      </vt:variant>
    </vt:vector>
  </HeadingPairs>
  <TitlesOfParts>
    <vt:vector size="59" baseType="lpstr">
      <vt:lpstr>Arial</vt:lpstr>
      <vt:lpstr>Calibri</vt:lpstr>
      <vt:lpstr>Consolas</vt:lpstr>
      <vt:lpstr>Tahoma</vt:lpstr>
      <vt:lpstr>Times New Roman</vt:lpstr>
      <vt:lpstr>Wingdings</vt:lpstr>
      <vt:lpstr>Office Theme</vt:lpstr>
      <vt:lpstr>1_Office Theme</vt:lpstr>
      <vt:lpstr>Visio</vt:lpstr>
      <vt:lpstr>Rovnice</vt:lpstr>
      <vt:lpstr>Picture</vt:lpstr>
      <vt:lpstr>Makroekonomie Hospodářské cykly a ekonomický růst XMAK</vt:lpstr>
      <vt:lpstr>Teorie hospodářského cyklu</vt:lpstr>
      <vt:lpstr>Hospodářský cyklus</vt:lpstr>
      <vt:lpstr>Hospodářský cyklus</vt:lpstr>
      <vt:lpstr>Potenciální produkt</vt:lpstr>
      <vt:lpstr>Hospodářský cyklus</vt:lpstr>
      <vt:lpstr>Hospodářský cyklus</vt:lpstr>
      <vt:lpstr>Hospodářský cyklus</vt:lpstr>
      <vt:lpstr>Hospodářský cyklus</vt:lpstr>
      <vt:lpstr>Průběh hospodářského cyklu PERIODA vs. AMPLITUDA </vt:lpstr>
      <vt:lpstr>Hospodářský cyklus  (fáze)</vt:lpstr>
      <vt:lpstr>Hospodářský cyklus (fáze)</vt:lpstr>
      <vt:lpstr>Hospodářský cyklus (fáze)</vt:lpstr>
      <vt:lpstr>Hospodářský cyklus (fáze)</vt:lpstr>
      <vt:lpstr>Hospodářský cyklus (fáze)</vt:lpstr>
      <vt:lpstr>Typy hospodářských cyklů</vt:lpstr>
      <vt:lpstr>Cyklické chování ekonomických veličin</vt:lpstr>
      <vt:lpstr>Pohledy na hospodářský cyklus</vt:lpstr>
      <vt:lpstr>Příčiny hospodářského cyklu</vt:lpstr>
      <vt:lpstr>Externí příčiny</vt:lpstr>
      <vt:lpstr>Interní příčiny</vt:lpstr>
      <vt:lpstr>ENDOGENNÍ MECHANISMUS vs. EXOGENNÍ SKOKY </vt:lpstr>
      <vt:lpstr>ENDOGENNÍ MECHANISMUS vs. EXOGENNÍ SKOKY </vt:lpstr>
      <vt:lpstr>ENDOGENNÍ MECHANISMUS vs. EXOGENNÍ SKOKY </vt:lpstr>
      <vt:lpstr>Poptávkové a nabídkové změny</vt:lpstr>
      <vt:lpstr>PowerPoint Presentation</vt:lpstr>
      <vt:lpstr>PowerPoint Presentation</vt:lpstr>
      <vt:lpstr>PowerPoint Presentation</vt:lpstr>
      <vt:lpstr>PowerPoint Presentation</vt:lpstr>
      <vt:lpstr>Pojetí ekonomického růstu</vt:lpstr>
      <vt:lpstr>Pojetí ekonomického růstu</vt:lpstr>
      <vt:lpstr>Pojetí ekonomického růstu – model AS-AD</vt:lpstr>
      <vt:lpstr>Pojetí ekonomického růstu hranice produkční možností</vt:lpstr>
      <vt:lpstr>Měření ekonomického růstu</vt:lpstr>
      <vt:lpstr>Měření ekonomického růstu – tempo růstu</vt:lpstr>
      <vt:lpstr>Ekonomická úroveň vs. ekonomická síla</vt:lpstr>
      <vt:lpstr>Složky ekonomického růstu</vt:lpstr>
      <vt:lpstr>Determinanty ekonomického rozvoje a růstu</vt:lpstr>
      <vt:lpstr>Zdroje ekonomického růstu</vt:lpstr>
      <vt:lpstr>Teoretické vymezení růstu</vt:lpstr>
      <vt:lpstr>Teorie ekonomického růstu</vt:lpstr>
      <vt:lpstr>Neoklasická teorie ekonomického růstu</vt:lpstr>
      <vt:lpstr>Cobb-Douglasova produkční funkce </vt:lpstr>
      <vt:lpstr>Prorůstová hospodářská politika</vt:lpstr>
      <vt:lpstr>Okunův zákon</vt:lpstr>
      <vt:lpstr>Okunův zákon</vt:lpstr>
      <vt:lpstr>Okunův zákon</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99</cp:revision>
  <dcterms:modified xsi:type="dcterms:W3CDTF">2024-03-10T21:56:25Z</dcterms:modified>
</cp:coreProperties>
</file>