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</p:sldMasterIdLst>
  <p:notesMasterIdLst>
    <p:notesMasterId r:id="rId44"/>
  </p:notesMasterIdLst>
  <p:sldIdLst>
    <p:sldId id="256" r:id="rId5"/>
    <p:sldId id="257" r:id="rId6"/>
    <p:sldId id="277" r:id="rId7"/>
    <p:sldId id="311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315" r:id="rId17"/>
    <p:sldId id="286" r:id="rId18"/>
    <p:sldId id="287" r:id="rId19"/>
    <p:sldId id="288" r:id="rId20"/>
    <p:sldId id="289" r:id="rId21"/>
    <p:sldId id="292" r:id="rId22"/>
    <p:sldId id="293" r:id="rId23"/>
    <p:sldId id="294" r:id="rId24"/>
    <p:sldId id="295" r:id="rId25"/>
    <p:sldId id="296" r:id="rId26"/>
    <p:sldId id="298" r:id="rId27"/>
    <p:sldId id="297" r:id="rId28"/>
    <p:sldId id="299" r:id="rId29"/>
    <p:sldId id="316" r:id="rId30"/>
    <p:sldId id="317" r:id="rId31"/>
    <p:sldId id="300" r:id="rId32"/>
    <p:sldId id="312" r:id="rId33"/>
    <p:sldId id="313" r:id="rId34"/>
    <p:sldId id="314" r:id="rId35"/>
    <p:sldId id="301" r:id="rId36"/>
    <p:sldId id="302" r:id="rId37"/>
    <p:sldId id="303" r:id="rId38"/>
    <p:sldId id="305" r:id="rId39"/>
    <p:sldId id="310" r:id="rId40"/>
    <p:sldId id="307" r:id="rId41"/>
    <p:sldId id="309" r:id="rId42"/>
    <p:sldId id="276" r:id="rId4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27" autoAdjust="0"/>
  </p:normalViewPr>
  <p:slideViewPr>
    <p:cSldViewPr snapToGrid="0">
      <p:cViewPr varScale="1">
        <p:scale>
          <a:sx n="63" d="100"/>
          <a:sy n="63" d="100"/>
        </p:scale>
        <p:origin x="78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9997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946151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65092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62762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64398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13971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48434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92634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46607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1213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32867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13159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68275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19578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742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Hrubý domácí produkt sám o sobě nezohledňuje všechny skutečnosti a hlavně negativní jevy v ekonomice. HDP např. nezachycuje všechna užití výrobních faktorů, jimiž společnost disponuje, neodráží škody na životním prostředí jako vedlejší produkt výrobní činnosti. Následuje vymezení položek, které nejsou v HDP dané ekonomiky obsaženy: </a:t>
            </a: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37304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Hrubý domácí produkt sám o sobě nezohledňuje všechny skutečnosti a hlavně negativní jevy v ekonomice. HDP např. nezachycuje všechna užití výrobních faktorů, jimiž společnost disponuje, neodráží škody na životním prostředí jako vedlejší produkt výrobní činnosti. Následuje vymezení položek, které nejsou v HDP dané ekonomiky obsaženy: </a:t>
            </a: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3796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846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09654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6677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27458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1397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21844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409480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64890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984875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984540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482383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513753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8319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7050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7874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9112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18757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6942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289825" y="2029522"/>
            <a:ext cx="8704800" cy="3575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10202"/>
              </a:buClr>
              <a:buSzPts val="4400"/>
              <a:buFont typeface="Calibri"/>
              <a:buNone/>
            </a:pPr>
            <a:r>
              <a:rPr lang="cs-CZ" b="1" dirty="0">
                <a:solidFill>
                  <a:srgbClr val="D10202"/>
                </a:solidFill>
              </a:rPr>
              <a:t>Makroekonomie</a:t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i="1" dirty="0">
                <a:solidFill>
                  <a:srgbClr val="D10202"/>
                </a:solidFill>
              </a:rPr>
              <a:t>Domácí produkt, měření produktu</a:t>
            </a:r>
            <a:br>
              <a:rPr lang="cs-CZ" b="1" i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XMAK</a:t>
            </a:r>
            <a:endParaRPr b="1"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464234" y="5884219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Autor: doc. Ing. Magdaléna Drastichová, Ph.D.</a:t>
            </a:r>
            <a:endParaRPr lang="cs-CZ" sz="1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4419599" y="1703717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800942" y="5604868"/>
            <a:ext cx="3878824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20. 02. 2023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Olomouc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9938"/>
            <a:ext cx="8229600" cy="842962"/>
          </a:xfrm>
        </p:spPr>
        <p:txBody>
          <a:bodyPr>
            <a:noAutofit/>
          </a:bodyPr>
          <a:lstStyle/>
          <a:p>
            <a:r>
              <a:rPr lang="cs-CZ" sz="4000" b="1" dirty="0"/>
              <a:t>Hrubý domácí produkt - výpočet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2900"/>
            <a:ext cx="8572500" cy="4513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eaLnBrk="1" hangingPunct="1">
              <a:spcAft>
                <a:spcPts val="600"/>
              </a:spcAft>
              <a:buFont typeface="Wingdings" pitchFamily="2" charset="2"/>
              <a:buNone/>
            </a:pPr>
            <a:r>
              <a:rPr lang="cs-CZ" altLang="cs-CZ" sz="3600" b="1" dirty="0"/>
              <a:t>Problémy s měřením HDP: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dirty="0"/>
              <a:t>netržní statky - produkce domácností až 1/3 HDP;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dirty="0"/>
              <a:t>volný čas - pokles pracovní doby (nebo státní svátky);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dirty="0"/>
              <a:t>zhoršení životního prostředí;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dirty="0"/>
              <a:t>stínová ekonomika -  v EU rozsah až 25 %, v ČR asi 15 % HDP;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dirty="0"/>
              <a:t>kvalita zboží.</a:t>
            </a:r>
          </a:p>
          <a:p>
            <a:pPr eaLnBrk="1" hangingPunct="1"/>
            <a:endParaRPr lang="cs-CZ" altLang="cs-CZ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183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9938"/>
            <a:ext cx="8229600" cy="842962"/>
          </a:xfrm>
        </p:spPr>
        <p:txBody>
          <a:bodyPr>
            <a:noAutofit/>
          </a:bodyPr>
          <a:lstStyle/>
          <a:p>
            <a:r>
              <a:rPr lang="cs-CZ" sz="4000" b="1" dirty="0"/>
              <a:t>Šedá ekonomika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12395" t="34630" r="35521" b="22777"/>
          <a:stretch/>
        </p:blipFill>
        <p:spPr>
          <a:xfrm>
            <a:off x="457200" y="1714500"/>
            <a:ext cx="8306519" cy="447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93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9938"/>
            <a:ext cx="8229600" cy="842962"/>
          </a:xfrm>
        </p:spPr>
        <p:txBody>
          <a:bodyPr>
            <a:noAutofit/>
          </a:bodyPr>
          <a:lstStyle/>
          <a:p>
            <a:r>
              <a:rPr lang="cs-CZ" sz="4000" b="1" dirty="0"/>
              <a:t>Šedá ekonomika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2900"/>
            <a:ext cx="8572500" cy="4513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  <a:buFont typeface="Wingdings" pitchFamily="2" charset="2"/>
              <a:buNone/>
            </a:pPr>
            <a:r>
              <a:rPr lang="cs-CZ" altLang="cs-CZ" b="1" dirty="0"/>
              <a:t>Důvody: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dirty="0"/>
              <a:t>Vysoké pojistné odvody </a:t>
            </a:r>
            <a:r>
              <a:rPr lang="cs-CZ" altLang="cs-CZ" dirty="0">
                <a:latin typeface="Times New Roman"/>
                <a:cs typeface="Times New Roman"/>
              </a:rPr>
              <a:t>» p</a:t>
            </a:r>
            <a:r>
              <a:rPr lang="cs-CZ" altLang="cs-CZ" dirty="0"/>
              <a:t>ráce na černo (až 2/3 podíl);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dirty="0"/>
              <a:t>Platby bez faktury (řemeslníci);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dirty="0"/>
              <a:t>Zejména ve výrobě, velkoobchod a maloobchod, stavebnictví a doprava, skladování a komunikace.</a:t>
            </a:r>
          </a:p>
          <a:p>
            <a:pPr eaLnBrk="1" hangingPunct="1"/>
            <a:endParaRPr lang="cs-CZ" altLang="cs-CZ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11/34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529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31837"/>
            <a:ext cx="8229600" cy="797614"/>
          </a:xfrm>
        </p:spPr>
        <p:txBody>
          <a:bodyPr>
            <a:noAutofit/>
          </a:bodyPr>
          <a:lstStyle/>
          <a:p>
            <a:r>
              <a:rPr lang="cs-CZ" sz="3600" b="1" dirty="0"/>
              <a:t>Hrubý domácí produkt – METODY MĚŘENÍ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85750" y="1824351"/>
            <a:ext cx="8572500" cy="422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28650" indent="-514350" eaLnBrk="1" hangingPunct="1">
              <a:spcAft>
                <a:spcPts val="600"/>
              </a:spcAft>
              <a:buFont typeface="+mj-lt"/>
              <a:buAutoNum type="arabicPeriod"/>
            </a:pPr>
            <a:r>
              <a:rPr lang="cs-CZ" altLang="cs-CZ" sz="6000" b="1" dirty="0">
                <a:solidFill>
                  <a:srgbClr val="C00000"/>
                </a:solidFill>
              </a:rPr>
              <a:t>Výdajová metoda</a:t>
            </a:r>
          </a:p>
          <a:p>
            <a:pPr marL="628650" indent="-514350" eaLnBrk="1" hangingPunct="1">
              <a:spcAft>
                <a:spcPts val="600"/>
              </a:spcAft>
              <a:buFont typeface="+mj-lt"/>
              <a:buAutoNum type="arabicPeriod"/>
            </a:pPr>
            <a:r>
              <a:rPr lang="cs-CZ" altLang="cs-CZ" sz="6000" b="1" dirty="0">
                <a:solidFill>
                  <a:srgbClr val="C00000"/>
                </a:solidFill>
              </a:rPr>
              <a:t>Důchodová (příjmová) metoda</a:t>
            </a:r>
          </a:p>
          <a:p>
            <a:pPr marL="628650" indent="-514350" eaLnBrk="1" hangingPunct="1">
              <a:spcAft>
                <a:spcPts val="600"/>
              </a:spcAft>
              <a:buFont typeface="+mj-lt"/>
              <a:buAutoNum type="arabicPeriod"/>
            </a:pPr>
            <a:r>
              <a:rPr lang="cs-CZ" altLang="cs-CZ" sz="6000" b="1" dirty="0">
                <a:solidFill>
                  <a:srgbClr val="C00000"/>
                </a:solidFill>
              </a:rPr>
              <a:t>Odvětvová metoda</a:t>
            </a:r>
          </a:p>
          <a:p>
            <a:pPr eaLnBrk="1" hangingPunct="1"/>
            <a:endParaRPr lang="cs-CZ" altLang="cs-CZ" sz="40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13/34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147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31837"/>
            <a:ext cx="8229600" cy="797614"/>
          </a:xfrm>
        </p:spPr>
        <p:txBody>
          <a:bodyPr>
            <a:noAutofit/>
          </a:bodyPr>
          <a:lstStyle/>
          <a:p>
            <a:r>
              <a:rPr lang="cs-CZ" sz="3600" b="1" dirty="0"/>
              <a:t>Hrubý domácí produkt – METODY MĚŘENÍ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13/34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9128D55-6B9F-A181-1208-D1A7C02019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690748"/>
            <a:ext cx="7848600" cy="443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18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9938"/>
            <a:ext cx="8229600" cy="842962"/>
          </a:xfrm>
        </p:spPr>
        <p:txBody>
          <a:bodyPr>
            <a:noAutofit/>
          </a:bodyPr>
          <a:lstStyle/>
          <a:p>
            <a:r>
              <a:rPr lang="cs-CZ" sz="4000" b="1" dirty="0"/>
              <a:t>Výdajová metoda (výdaj = příjem)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8572500" cy="422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>
              <a:buFont typeface="Wingdings" pitchFamily="2" charset="2"/>
              <a:buNone/>
            </a:pPr>
            <a:r>
              <a:rPr lang="cs-CZ" altLang="cs-CZ" b="1" dirty="0"/>
              <a:t>Podstata</a:t>
            </a:r>
            <a:r>
              <a:rPr lang="cs-CZ" altLang="cs-CZ" dirty="0"/>
              <a:t> – sečteme výdaje ekonomických subjektů </a:t>
            </a:r>
          </a:p>
          <a:p>
            <a:pPr>
              <a:buFont typeface="Wingdings" pitchFamily="2" charset="2"/>
              <a:buNone/>
            </a:pPr>
            <a:endParaRPr lang="cs-CZ" altLang="cs-CZ" sz="5400" b="1" dirty="0"/>
          </a:p>
          <a:p>
            <a:pPr algn="ctr">
              <a:buFont typeface="Wingdings" pitchFamily="2" charset="2"/>
              <a:buNone/>
            </a:pPr>
            <a:r>
              <a:rPr lang="cs-CZ" altLang="cs-CZ" sz="5400" b="1" dirty="0"/>
              <a:t>HDP =</a:t>
            </a:r>
            <a:r>
              <a:rPr lang="cs-CZ" altLang="cs-CZ" sz="5400" b="1" dirty="0">
                <a:solidFill>
                  <a:srgbClr val="7030A0"/>
                </a:solidFill>
              </a:rPr>
              <a:t> </a:t>
            </a:r>
            <a:r>
              <a:rPr lang="cs-CZ" altLang="cs-CZ" sz="5400" b="1" dirty="0">
                <a:solidFill>
                  <a:srgbClr val="00B050"/>
                </a:solidFill>
              </a:rPr>
              <a:t>C</a:t>
            </a:r>
            <a:r>
              <a:rPr lang="cs-CZ" altLang="cs-CZ" sz="5400" b="1" dirty="0">
                <a:solidFill>
                  <a:srgbClr val="7030A0"/>
                </a:solidFill>
              </a:rPr>
              <a:t> </a:t>
            </a:r>
            <a:r>
              <a:rPr lang="cs-CZ" altLang="cs-CZ" sz="5400" b="1" dirty="0"/>
              <a:t>+</a:t>
            </a:r>
            <a:r>
              <a:rPr lang="cs-CZ" altLang="cs-CZ" sz="5400" b="1" dirty="0">
                <a:solidFill>
                  <a:srgbClr val="7030A0"/>
                </a:solidFill>
              </a:rPr>
              <a:t> </a:t>
            </a:r>
            <a:r>
              <a:rPr lang="cs-CZ" altLang="cs-CZ" sz="5400" b="1" dirty="0">
                <a:solidFill>
                  <a:srgbClr val="FF0000"/>
                </a:solidFill>
              </a:rPr>
              <a:t>I</a:t>
            </a:r>
            <a:r>
              <a:rPr lang="cs-CZ" altLang="cs-CZ" sz="5400" b="1" dirty="0">
                <a:solidFill>
                  <a:srgbClr val="7030A0"/>
                </a:solidFill>
              </a:rPr>
              <a:t> </a:t>
            </a:r>
            <a:r>
              <a:rPr lang="cs-CZ" altLang="cs-CZ" sz="5400" b="1" dirty="0"/>
              <a:t>+</a:t>
            </a:r>
            <a:r>
              <a:rPr lang="cs-CZ" altLang="cs-CZ" sz="5400" b="1" dirty="0">
                <a:solidFill>
                  <a:srgbClr val="7030A0"/>
                </a:solidFill>
              </a:rPr>
              <a:t> G </a:t>
            </a:r>
            <a:r>
              <a:rPr lang="cs-CZ" altLang="cs-CZ" sz="5400" b="1" dirty="0"/>
              <a:t>+</a:t>
            </a:r>
            <a:r>
              <a:rPr lang="cs-CZ" altLang="cs-CZ" sz="5400" b="1" dirty="0">
                <a:solidFill>
                  <a:srgbClr val="7030A0"/>
                </a:solidFill>
              </a:rPr>
              <a:t> </a:t>
            </a:r>
            <a:r>
              <a:rPr lang="cs-CZ" altLang="cs-CZ" sz="5400" b="1" dirty="0">
                <a:solidFill>
                  <a:srgbClr val="FF9900"/>
                </a:solidFill>
              </a:rPr>
              <a:t>NX </a:t>
            </a:r>
          </a:p>
          <a:p>
            <a:pPr marL="119062" indent="0">
              <a:buNone/>
            </a:pPr>
            <a:endParaRPr lang="cs-CZ" altLang="cs-CZ" dirty="0">
              <a:solidFill>
                <a:srgbClr val="339933"/>
              </a:solidFill>
            </a:endParaRPr>
          </a:p>
          <a:p>
            <a:pPr marL="119062" indent="0">
              <a:buNone/>
            </a:pPr>
            <a:r>
              <a:rPr lang="cs-CZ" altLang="cs-CZ" b="1" dirty="0">
                <a:solidFill>
                  <a:srgbClr val="00B050"/>
                </a:solidFill>
              </a:rPr>
              <a:t>C= spotřeba domácností</a:t>
            </a:r>
          </a:p>
          <a:p>
            <a:pPr marL="119062" indent="0">
              <a:buNone/>
            </a:pPr>
            <a:r>
              <a:rPr lang="cs-CZ" altLang="cs-CZ" b="1" dirty="0">
                <a:solidFill>
                  <a:srgbClr val="FF0000"/>
                </a:solidFill>
              </a:rPr>
              <a:t>I= hrubé soukromé investice</a:t>
            </a:r>
          </a:p>
          <a:p>
            <a:pPr marL="119062" indent="0">
              <a:buNone/>
            </a:pPr>
            <a:r>
              <a:rPr lang="cs-CZ" altLang="cs-CZ" b="1" dirty="0">
                <a:solidFill>
                  <a:srgbClr val="7030A0"/>
                </a:solidFill>
              </a:rPr>
              <a:t>G= výdaje vlády na nákup statků a služeb</a:t>
            </a:r>
          </a:p>
          <a:p>
            <a:pPr marL="119062" indent="0">
              <a:buNone/>
            </a:pPr>
            <a:r>
              <a:rPr lang="cs-CZ" altLang="cs-CZ" b="1" dirty="0">
                <a:solidFill>
                  <a:srgbClr val="FF9900"/>
                </a:solidFill>
              </a:rPr>
              <a:t>NX= čistý export (rozdíl mezi Exportem a Importem)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14/34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136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9938"/>
            <a:ext cx="8229600" cy="842962"/>
          </a:xfrm>
        </p:spPr>
        <p:txBody>
          <a:bodyPr>
            <a:noAutofit/>
          </a:bodyPr>
          <a:lstStyle/>
          <a:p>
            <a:r>
              <a:rPr lang="cs-CZ" altLang="cs-CZ" sz="4000" b="1" dirty="0"/>
              <a:t>Spotřební výdaje (C) 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8572500" cy="422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>
              <a:spcAft>
                <a:spcPts val="600"/>
              </a:spcAft>
            </a:pPr>
            <a:r>
              <a:rPr lang="cs-CZ" b="1" dirty="0"/>
              <a:t>Konečnou spotřebu domácností (C)</a:t>
            </a:r>
            <a:r>
              <a:rPr lang="cs-CZ" dirty="0"/>
              <a:t> = veškeré výdaje na výrobky a služby, které slouží k uspokojení individuálních potřeb domácností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b="1" dirty="0"/>
              <a:t>Domácnosti</a:t>
            </a:r>
            <a:r>
              <a:rPr lang="cs-CZ" altLang="cs-CZ" dirty="0"/>
              <a:t> nakupují předměty krátkodobé (potraviny) a dlouhodobé spotřeby (životnost déle než rok – auto, nábytek, domácí spotřebiče) a služby;</a:t>
            </a:r>
          </a:p>
          <a:p>
            <a:pPr eaLnBrk="1" hangingPunct="1">
              <a:spcAft>
                <a:spcPts val="600"/>
              </a:spcAft>
            </a:pPr>
            <a:endParaRPr lang="cs-CZ" altLang="cs-CZ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15/34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302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9938"/>
            <a:ext cx="8229600" cy="842962"/>
          </a:xfrm>
        </p:spPr>
        <p:txBody>
          <a:bodyPr>
            <a:noAutofit/>
          </a:bodyPr>
          <a:lstStyle/>
          <a:p>
            <a:r>
              <a:rPr lang="cs-CZ" altLang="cs-CZ" sz="4000" b="1" dirty="0"/>
              <a:t>Investiční výdaje (I) 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09824"/>
            <a:ext cx="8572500" cy="4616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eaLnBrk="1" hangingPunct="1">
              <a:spcAft>
                <a:spcPts val="600"/>
              </a:spcAft>
            </a:pPr>
            <a:r>
              <a:rPr lang="cs-CZ" altLang="cs-CZ" sz="3600" dirty="0"/>
              <a:t>= investice soukromých podniků + nákup nových nemovitostí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sz="3600" dirty="0"/>
              <a:t>Investice:</a:t>
            </a:r>
          </a:p>
          <a:p>
            <a:pPr marL="576262" indent="-457200" eaLnBrk="1" hangingPunct="1">
              <a:spcAft>
                <a:spcPts val="600"/>
              </a:spcAft>
              <a:buFont typeface="+mj-lt"/>
              <a:buAutoNum type="arabicPeriod"/>
            </a:pPr>
            <a:r>
              <a:rPr lang="cs-CZ" altLang="cs-CZ" sz="2800" i="1" dirty="0"/>
              <a:t>Fixní (nákup budov, strojů a zařízení)</a:t>
            </a:r>
          </a:p>
          <a:p>
            <a:pPr marL="576262" indent="-457200" eaLnBrk="1" hangingPunct="1">
              <a:spcAft>
                <a:spcPts val="600"/>
              </a:spcAft>
              <a:buFont typeface="+mj-lt"/>
              <a:buAutoNum type="arabicPeriod"/>
            </a:pPr>
            <a:r>
              <a:rPr lang="cs-CZ" altLang="cs-CZ" sz="2800" i="1" dirty="0"/>
              <a:t>Investice v podobě zásob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b="1" dirty="0">
                <a:solidFill>
                  <a:srgbClr val="C00000"/>
                </a:solidFill>
              </a:rPr>
              <a:t>I</a:t>
            </a:r>
            <a:r>
              <a:rPr lang="cs-CZ" altLang="cs-CZ" b="1" baseline="-25000" dirty="0">
                <a:solidFill>
                  <a:srgbClr val="C00000"/>
                </a:solidFill>
              </a:rPr>
              <a:t>G</a:t>
            </a:r>
            <a:r>
              <a:rPr lang="cs-CZ" altLang="cs-CZ" dirty="0"/>
              <a:t>= hrubé investice čili souhrn všech investic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b="1" dirty="0">
                <a:solidFill>
                  <a:srgbClr val="C00000"/>
                </a:solidFill>
              </a:rPr>
              <a:t>I</a:t>
            </a:r>
            <a:r>
              <a:rPr lang="cs-CZ" altLang="cs-CZ" b="1" baseline="-25000" dirty="0">
                <a:solidFill>
                  <a:srgbClr val="C00000"/>
                </a:solidFill>
              </a:rPr>
              <a:t>R</a:t>
            </a:r>
            <a:r>
              <a:rPr lang="cs-CZ" altLang="cs-CZ" dirty="0"/>
              <a:t>= obnovovací investice, tj. ty investice, které pouze nahrazují opotřebená výrobní zařízení a budovy (amortizaci neboli odpisy)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b="1" dirty="0">
                <a:solidFill>
                  <a:srgbClr val="C00000"/>
                </a:solidFill>
              </a:rPr>
              <a:t>I</a:t>
            </a:r>
            <a:r>
              <a:rPr lang="cs-CZ" altLang="cs-CZ" b="1" baseline="-25000" dirty="0">
                <a:solidFill>
                  <a:srgbClr val="C00000"/>
                </a:solidFill>
              </a:rPr>
              <a:t>N</a:t>
            </a:r>
            <a:r>
              <a:rPr lang="cs-CZ" altLang="cs-CZ" dirty="0"/>
              <a:t>= čisté investice, tj. ty investice, jejichž cílem je rozšíření výrobní kapacity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16/34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ovéPole 5"/>
          <p:cNvSpPr txBox="1">
            <a:spLocks noChangeArrowheads="1"/>
          </p:cNvSpPr>
          <p:nvPr/>
        </p:nvSpPr>
        <p:spPr bwMode="auto">
          <a:xfrm>
            <a:off x="6087327" y="2862407"/>
            <a:ext cx="21331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 sz="3200" b="1" dirty="0">
                <a:solidFill>
                  <a:srgbClr val="A50021"/>
                </a:solidFill>
              </a:rPr>
              <a:t>I</a:t>
            </a:r>
            <a:r>
              <a:rPr lang="cs-CZ" altLang="cs-CZ" sz="3200" b="1" baseline="-25000" dirty="0">
                <a:solidFill>
                  <a:srgbClr val="A50021"/>
                </a:solidFill>
              </a:rPr>
              <a:t>G</a:t>
            </a:r>
            <a:r>
              <a:rPr lang="cs-CZ" altLang="cs-CZ" sz="3200" b="1" dirty="0">
                <a:solidFill>
                  <a:srgbClr val="A50021"/>
                </a:solidFill>
              </a:rPr>
              <a:t>=I</a:t>
            </a:r>
            <a:r>
              <a:rPr lang="cs-CZ" altLang="cs-CZ" sz="3200" b="1" baseline="-25000" dirty="0">
                <a:solidFill>
                  <a:srgbClr val="A50021"/>
                </a:solidFill>
              </a:rPr>
              <a:t>R</a:t>
            </a:r>
            <a:r>
              <a:rPr lang="cs-CZ" altLang="cs-CZ" sz="3200" b="1" dirty="0">
                <a:solidFill>
                  <a:srgbClr val="A50021"/>
                </a:solidFill>
              </a:rPr>
              <a:t>+I</a:t>
            </a:r>
            <a:r>
              <a:rPr lang="cs-CZ" altLang="cs-CZ" sz="3200" b="1" baseline="-25000" dirty="0">
                <a:solidFill>
                  <a:srgbClr val="A50021"/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421023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9938"/>
            <a:ext cx="8229600" cy="842962"/>
          </a:xfrm>
        </p:spPr>
        <p:txBody>
          <a:bodyPr>
            <a:noAutofit/>
          </a:bodyPr>
          <a:lstStyle/>
          <a:p>
            <a:r>
              <a:rPr lang="cs-CZ" altLang="cs-CZ" sz="4000" b="1" dirty="0"/>
              <a:t>Vládní výdaje (G)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09824"/>
            <a:ext cx="8572500" cy="4616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lvl="0"/>
            <a:r>
              <a:rPr lang="cs-CZ" sz="3600" b="1" dirty="0"/>
              <a:t>Vládní výdaje (G) za statky a služby (konečnou spotřebu vlády)</a:t>
            </a:r>
            <a:r>
              <a:rPr lang="cs-CZ" sz="3600" dirty="0"/>
              <a:t> = výdaje vlády na statky a služby sloužící k uspokojení kolektivních potřeb společnosti. </a:t>
            </a:r>
          </a:p>
          <a:p>
            <a:pPr lvl="1">
              <a:spcAft>
                <a:spcPts val="600"/>
              </a:spcAft>
            </a:pPr>
            <a:r>
              <a:rPr lang="cs-CZ" altLang="cs-CZ" sz="3200" dirty="0"/>
              <a:t>Stát prostřednictvím vlády nakupuje nejrůznější výrobky a služby. 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sz="3600" dirty="0"/>
              <a:t>!!! Nepatří sem TRANSFEROVÉ PLATBY</a:t>
            </a:r>
            <a:endParaRPr lang="cs-CZ" sz="3600" dirty="0"/>
          </a:p>
          <a:p>
            <a:r>
              <a:rPr lang="cs-CZ" sz="3600" b="1" dirty="0"/>
              <a:t>Vládní výdaje dále členíme na:</a:t>
            </a:r>
          </a:p>
          <a:p>
            <a:pPr lvl="1"/>
            <a:r>
              <a:rPr lang="cs-CZ" sz="3600" dirty="0"/>
              <a:t>vládní výdaje za spotřební statky a služby (G</a:t>
            </a:r>
            <a:r>
              <a:rPr lang="cs-CZ" sz="3600" baseline="-25000" dirty="0"/>
              <a:t>C</a:t>
            </a:r>
            <a:r>
              <a:rPr lang="cs-CZ" sz="3600" dirty="0"/>
              <a:t>),</a:t>
            </a:r>
          </a:p>
          <a:p>
            <a:pPr lvl="1"/>
            <a:r>
              <a:rPr lang="cs-CZ" sz="3600" dirty="0"/>
              <a:t>investiční výdaje vlády (G</a:t>
            </a:r>
            <a:r>
              <a:rPr lang="cs-CZ" sz="3600" baseline="-25000" dirty="0"/>
              <a:t>I</a:t>
            </a:r>
            <a:r>
              <a:rPr lang="cs-CZ" sz="3600" dirty="0"/>
              <a:t>).</a:t>
            </a:r>
          </a:p>
          <a:p>
            <a:pPr eaLnBrk="1" hangingPunct="1">
              <a:buFont typeface="Wingdings" pitchFamily="2" charset="2"/>
              <a:buNone/>
            </a:pPr>
            <a:endParaRPr lang="cs-CZ" altLang="cs-CZ" sz="3600" dirty="0"/>
          </a:p>
          <a:p>
            <a:pPr eaLnBrk="1" hangingPunct="1">
              <a:buFont typeface="Wingdings" pitchFamily="2" charset="2"/>
              <a:buNone/>
            </a:pPr>
            <a:endParaRPr lang="cs-CZ" altLang="cs-CZ" sz="3600" dirty="0"/>
          </a:p>
          <a:p>
            <a:pPr eaLnBrk="1" hangingPunct="1"/>
            <a:endParaRPr lang="cs-CZ" altLang="cs-CZ" sz="36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17/34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6018028" y="5406656"/>
                <a:ext cx="218098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cs-CZ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cs-CZ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cs-CZ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sub>
                      </m:sSub>
                      <m:r>
                        <a:rPr lang="cs-CZ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cs-CZ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cs-CZ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sub>
                      </m:sSub>
                    </m:oMath>
                  </m:oMathPara>
                </a14:m>
                <a:endParaRPr lang="cs-CZ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8028" y="5406656"/>
                <a:ext cx="2180982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393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9938"/>
            <a:ext cx="8229600" cy="842962"/>
          </a:xfrm>
        </p:spPr>
        <p:txBody>
          <a:bodyPr>
            <a:noAutofit/>
          </a:bodyPr>
          <a:lstStyle/>
          <a:p>
            <a:r>
              <a:rPr lang="cs-CZ" altLang="cs-CZ" sz="4000" b="1" dirty="0"/>
              <a:t>Čistý export (NX)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09824"/>
            <a:ext cx="8572500" cy="4616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lvl="0"/>
            <a:r>
              <a:rPr lang="cs-CZ" b="1" dirty="0"/>
              <a:t>Výdaje zahraničních subjektů – čistý export (NX).</a:t>
            </a:r>
            <a:r>
              <a:rPr lang="cs-CZ" dirty="0"/>
              <a:t> </a:t>
            </a:r>
          </a:p>
          <a:p>
            <a:pPr lvl="0"/>
            <a:r>
              <a:rPr lang="cs-CZ" dirty="0"/>
              <a:t>= vyjadřuje rozdíl mezi exportem (vývozem, EX) a importem (dovozem, IM). </a:t>
            </a:r>
          </a:p>
          <a:p>
            <a:pPr lvl="0"/>
            <a:r>
              <a:rPr lang="cs-CZ" b="1" dirty="0"/>
              <a:t>Export</a:t>
            </a:r>
            <a:r>
              <a:rPr lang="cs-CZ" dirty="0"/>
              <a:t> zahrnuje veškeré výdaje zahraničních subjektů ekonomických subjektů za statky a služby vyprodukované na území daného státu, kdežto import zahrnuje výdaje domácností ekonomických subjektů za statky a služby, které byly vyprodukovány v zahraničí. 	</a:t>
            </a:r>
            <a:endParaRPr lang="cs-CZ" altLang="cs-CZ" sz="36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18/34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6283843" y="5586959"/>
                <a:ext cx="256320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𝑵𝑿</m:t>
                      </m:r>
                      <m:r>
                        <a:rPr lang="cs-CZ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𝑬𝑿</m:t>
                      </m:r>
                      <m:r>
                        <a:rPr lang="cs-CZ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cs-CZ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𝑰𝑴</m:t>
                      </m:r>
                    </m:oMath>
                  </m:oMathPara>
                </a14:m>
                <a:endParaRPr lang="cs-CZ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3843" y="5586959"/>
                <a:ext cx="2563202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086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Hrubý domácí produkt – HDP (GDP)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just">
              <a:spcBef>
                <a:spcPts val="600"/>
              </a:spcBef>
            </a:pPr>
            <a:r>
              <a:rPr lang="cs-CZ" sz="4400" dirty="0">
                <a:solidFill>
                  <a:schemeClr val="tx1"/>
                </a:solidFill>
                <a:latin typeface="Corbel" pitchFamily="34" charset="0"/>
              </a:rPr>
              <a:t>= </a:t>
            </a:r>
            <a:r>
              <a:rPr lang="cs-CZ" sz="4400" b="1" dirty="0">
                <a:solidFill>
                  <a:schemeClr val="tx1"/>
                </a:solidFill>
                <a:latin typeface="Corbel" pitchFamily="34" charset="0"/>
              </a:rPr>
              <a:t>součet peněžních hodnot finálních výrobků a služeb </a:t>
            </a:r>
            <a:r>
              <a:rPr lang="cs-CZ" sz="4400" dirty="0">
                <a:solidFill>
                  <a:schemeClr val="tx1"/>
                </a:solidFill>
                <a:latin typeface="Corbel" pitchFamily="34" charset="0"/>
              </a:rPr>
              <a:t>vyprodukovaných během jednoho roku výrobními faktory alokovanými v dané zemi, a to bez ohledu, kdo je jejich vlastníkem.</a:t>
            </a:r>
          </a:p>
          <a:p>
            <a:pPr algn="just">
              <a:spcBef>
                <a:spcPts val="600"/>
              </a:spcBef>
            </a:pPr>
            <a:endParaRPr lang="cs-CZ" sz="4400" dirty="0">
              <a:solidFill>
                <a:schemeClr val="tx1"/>
              </a:solidFill>
              <a:latin typeface="Corbel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9938"/>
            <a:ext cx="8229600" cy="842962"/>
          </a:xfrm>
        </p:spPr>
        <p:txBody>
          <a:bodyPr>
            <a:noAutofit/>
          </a:bodyPr>
          <a:lstStyle/>
          <a:p>
            <a:r>
              <a:rPr lang="cs-CZ" altLang="cs-CZ" sz="4000" b="1" dirty="0"/>
              <a:t>Výdajová metoda (výdaj=příjem)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09824"/>
            <a:ext cx="8572500" cy="4616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endParaRPr lang="cs-CZ" altLang="cs-CZ" sz="36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cs-CZ" altLang="cs-CZ" sz="2800" b="1" dirty="0">
                <a:solidFill>
                  <a:srgbClr val="C00000"/>
                </a:solidFill>
              </a:rPr>
              <a:t>HDP</a:t>
            </a:r>
            <a:r>
              <a:rPr lang="cs-CZ" altLang="cs-CZ" sz="2800" b="1" baseline="-25000" dirty="0">
                <a:solidFill>
                  <a:srgbClr val="C00000"/>
                </a:solidFill>
              </a:rPr>
              <a:t>FC</a:t>
            </a:r>
            <a:r>
              <a:rPr lang="cs-CZ" altLang="cs-CZ" sz="2800" b="1" dirty="0">
                <a:solidFill>
                  <a:srgbClr val="C00000"/>
                </a:solidFill>
              </a:rPr>
              <a:t>= C+I</a:t>
            </a:r>
            <a:r>
              <a:rPr lang="cs-CZ" altLang="cs-CZ" sz="2800" b="1" baseline="-25000" dirty="0">
                <a:solidFill>
                  <a:srgbClr val="C00000"/>
                </a:solidFill>
              </a:rPr>
              <a:t>G</a:t>
            </a:r>
            <a:r>
              <a:rPr lang="cs-CZ" altLang="cs-CZ" sz="2800" b="1" dirty="0">
                <a:solidFill>
                  <a:srgbClr val="C00000"/>
                </a:solidFill>
              </a:rPr>
              <a:t>+G+NX-T</a:t>
            </a:r>
            <a:r>
              <a:rPr lang="cs-CZ" altLang="cs-CZ" sz="2800" b="1" baseline="-25000" dirty="0">
                <a:solidFill>
                  <a:srgbClr val="C00000"/>
                </a:solidFill>
              </a:rPr>
              <a:t>N</a:t>
            </a:r>
            <a:r>
              <a:rPr lang="cs-CZ" altLang="cs-CZ" sz="2800" b="1" dirty="0">
                <a:solidFill>
                  <a:srgbClr val="C00000"/>
                </a:solidFill>
              </a:rPr>
              <a:t>  </a:t>
            </a:r>
            <a:r>
              <a:rPr lang="cs-CZ" altLang="cs-CZ" sz="2400" dirty="0"/>
              <a:t>(=</a:t>
            </a:r>
            <a:r>
              <a:rPr lang="cs-CZ" altLang="cs-CZ" sz="2400" i="1" dirty="0"/>
              <a:t>HDP v cenách výrobních faktorů)</a:t>
            </a:r>
          </a:p>
          <a:p>
            <a:endParaRPr lang="cs-CZ" altLang="cs-CZ" sz="2000" dirty="0"/>
          </a:p>
          <a:p>
            <a:r>
              <a:rPr lang="cs-CZ" altLang="cs-CZ" sz="2800" b="1" dirty="0">
                <a:solidFill>
                  <a:srgbClr val="C00000"/>
                </a:solidFill>
              </a:rPr>
              <a:t>Čistý domácí produkt </a:t>
            </a:r>
            <a:r>
              <a:rPr lang="cs-CZ" altLang="cs-CZ" sz="2800" dirty="0"/>
              <a:t>(NDP) = HDP po odečtení odpisů (amortizace)</a:t>
            </a:r>
          </a:p>
          <a:p>
            <a:pPr>
              <a:buFont typeface="Wingdings" pitchFamily="2" charset="2"/>
              <a:buNone/>
            </a:pPr>
            <a:endParaRPr lang="cs-CZ" altLang="cs-CZ" sz="2800" dirty="0"/>
          </a:p>
          <a:p>
            <a:pPr>
              <a:buFont typeface="Wingdings" pitchFamily="2" charset="2"/>
              <a:buNone/>
            </a:pPr>
            <a:r>
              <a:rPr lang="cs-CZ" altLang="cs-CZ" sz="2800" b="1" dirty="0">
                <a:solidFill>
                  <a:schemeClr val="bg2"/>
                </a:solidFill>
              </a:rPr>
              <a:t>NDP = C + I</a:t>
            </a:r>
            <a:r>
              <a:rPr lang="cs-CZ" altLang="cs-CZ" sz="2800" b="1" baseline="-25000" dirty="0">
                <a:solidFill>
                  <a:schemeClr val="bg2"/>
                </a:solidFill>
              </a:rPr>
              <a:t>G </a:t>
            </a:r>
            <a:r>
              <a:rPr lang="cs-CZ" altLang="cs-CZ" sz="2800" b="1" dirty="0">
                <a:solidFill>
                  <a:schemeClr val="bg2"/>
                </a:solidFill>
              </a:rPr>
              <a:t>+ G + NX - a </a:t>
            </a:r>
          </a:p>
          <a:p>
            <a:pPr>
              <a:buFont typeface="Wingdings" pitchFamily="2" charset="2"/>
              <a:buNone/>
            </a:pPr>
            <a:r>
              <a:rPr lang="cs-CZ" altLang="cs-CZ" sz="2800" dirty="0"/>
              <a:t>                    </a:t>
            </a:r>
          </a:p>
          <a:p>
            <a:pPr>
              <a:buFont typeface="Wingdings" pitchFamily="2" charset="2"/>
              <a:buNone/>
            </a:pPr>
            <a:r>
              <a:rPr lang="cs-CZ" altLang="cs-CZ" sz="2800" dirty="0"/>
              <a:t>nebo také </a:t>
            </a:r>
          </a:p>
          <a:p>
            <a:pPr>
              <a:buFont typeface="Wingdings" pitchFamily="2" charset="2"/>
              <a:buNone/>
            </a:pPr>
            <a:endParaRPr lang="cs-CZ" altLang="cs-CZ" sz="2800" b="1" dirty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cs-CZ" altLang="cs-CZ" sz="2800" b="1" dirty="0">
                <a:solidFill>
                  <a:schemeClr val="bg2"/>
                </a:solidFill>
              </a:rPr>
              <a:t>NDP = C + I</a:t>
            </a:r>
            <a:r>
              <a:rPr lang="cs-CZ" altLang="cs-CZ" sz="2800" b="1" baseline="-25000" dirty="0">
                <a:solidFill>
                  <a:schemeClr val="bg2"/>
                </a:solidFill>
              </a:rPr>
              <a:t>N </a:t>
            </a:r>
            <a:r>
              <a:rPr lang="cs-CZ" altLang="cs-CZ" sz="2800" b="1" dirty="0">
                <a:solidFill>
                  <a:schemeClr val="bg2"/>
                </a:solidFill>
              </a:rPr>
              <a:t>+ G + NX</a:t>
            </a:r>
          </a:p>
        </p:txBody>
      </p:sp>
    </p:spTree>
    <p:extLst>
      <p:ext uri="{BB962C8B-B14F-4D97-AF65-F5344CB8AC3E}">
        <p14:creationId xmlns:p14="http://schemas.microsoft.com/office/powerpoint/2010/main" val="244051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9938"/>
            <a:ext cx="8229600" cy="842962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Metody měření HDP – důchodová metoda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114300" y="1509823"/>
            <a:ext cx="8915400" cy="4830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800" dirty="0"/>
              <a:t>určíme jako součet všech </a:t>
            </a:r>
            <a:r>
              <a:rPr lang="cs-CZ" sz="2800" b="1" dirty="0"/>
              <a:t>důchodů</a:t>
            </a:r>
            <a:r>
              <a:rPr lang="cs-CZ" sz="2800" dirty="0"/>
              <a:t>, které ve sledovaném období získají </a:t>
            </a:r>
            <a:r>
              <a:rPr lang="cs-CZ" sz="2800" b="1" dirty="0"/>
              <a:t>za poskytnuté služby výrobních faktorů jejich vlastníci. </a:t>
            </a:r>
          </a:p>
          <a:p>
            <a:r>
              <a:rPr lang="cs-CZ" altLang="cs-CZ" sz="2800" dirty="0"/>
              <a:t>vychází z </a:t>
            </a:r>
            <a:r>
              <a:rPr lang="cs-CZ" altLang="cs-CZ" sz="2800" b="1" dirty="0"/>
              <a:t>důchodů (příjmů)</a:t>
            </a:r>
            <a:r>
              <a:rPr lang="cs-CZ" altLang="cs-CZ" sz="2800" dirty="0"/>
              <a:t>,</a:t>
            </a:r>
            <a:r>
              <a:rPr lang="cs-CZ" altLang="cs-CZ" sz="2800" b="1" dirty="0"/>
              <a:t> </a:t>
            </a:r>
            <a:r>
              <a:rPr lang="cs-CZ" altLang="cs-CZ" sz="2800" dirty="0"/>
              <a:t>jež plynou ekonomickým subjektům z </a:t>
            </a:r>
            <a:r>
              <a:rPr lang="cs-CZ" altLang="cs-CZ" sz="2800" b="1" dirty="0"/>
              <a:t>vlastnictví</a:t>
            </a:r>
            <a:r>
              <a:rPr lang="cs-CZ" altLang="cs-CZ" sz="2800" dirty="0"/>
              <a:t> </a:t>
            </a:r>
            <a:r>
              <a:rPr lang="cs-CZ" altLang="cs-CZ" sz="2800" b="1" dirty="0"/>
              <a:t>VF</a:t>
            </a:r>
            <a:r>
              <a:rPr lang="cs-CZ" altLang="cs-CZ" sz="2800" dirty="0"/>
              <a:t> a jež byly použity na </a:t>
            </a:r>
            <a:r>
              <a:rPr lang="cs-CZ" altLang="cs-CZ" sz="2800" b="1" dirty="0"/>
              <a:t>tvorbu HDP</a:t>
            </a:r>
          </a:p>
          <a:p>
            <a:pPr>
              <a:buFont typeface="Wingdings" panose="05000000000000000000" pitchFamily="2" charset="2"/>
              <a:buChar char="v"/>
            </a:pPr>
            <a:endParaRPr lang="cs-CZ" sz="2800" dirty="0"/>
          </a:p>
          <a:p>
            <a:pPr>
              <a:buFont typeface="Wingdings" panose="05000000000000000000" pitchFamily="2" charset="2"/>
              <a:buChar char="v"/>
            </a:pPr>
            <a:r>
              <a:rPr lang="cs-CZ" sz="2800" dirty="0"/>
              <a:t>Tyto </a:t>
            </a:r>
            <a:r>
              <a:rPr lang="cs-CZ" sz="2800" b="1" dirty="0"/>
              <a:t>důchody </a:t>
            </a:r>
            <a:r>
              <a:rPr lang="cs-CZ" sz="2800" dirty="0"/>
              <a:t>mají podobu:</a:t>
            </a:r>
          </a:p>
          <a:p>
            <a:pPr lvl="1"/>
            <a:r>
              <a:rPr lang="cs-CZ" b="1" dirty="0">
                <a:highlight>
                  <a:srgbClr val="FFFF00"/>
                </a:highlight>
              </a:rPr>
              <a:t>mezd, úroků, zisků, renty, příjmů ze </a:t>
            </a:r>
            <a:r>
              <a:rPr lang="cs-CZ" b="1" dirty="0" err="1">
                <a:highlight>
                  <a:srgbClr val="FFFF00"/>
                </a:highlight>
              </a:rPr>
              <a:t>samozaměstnání</a:t>
            </a:r>
            <a:r>
              <a:rPr lang="cs-CZ" b="1" dirty="0">
                <a:highlight>
                  <a:srgbClr val="FFFF00"/>
                </a:highlight>
              </a:rPr>
              <a:t> </a:t>
            </a:r>
          </a:p>
          <a:p>
            <a:r>
              <a:rPr lang="cs-CZ" sz="2800" dirty="0"/>
              <a:t>Dále do výpočtu HDP důchodovou metodou započítáváme do jeho hodnoty:</a:t>
            </a:r>
          </a:p>
          <a:p>
            <a:pPr lvl="1"/>
            <a:r>
              <a:rPr lang="cs-CZ" b="1" dirty="0">
                <a:highlight>
                  <a:srgbClr val="FFFF00"/>
                </a:highlight>
              </a:rPr>
              <a:t>nepřímé daně (T</a:t>
            </a:r>
            <a:r>
              <a:rPr lang="cs-CZ" b="1" baseline="-25000" dirty="0">
                <a:highlight>
                  <a:srgbClr val="FFFF00"/>
                </a:highlight>
              </a:rPr>
              <a:t>N</a:t>
            </a:r>
            <a:r>
              <a:rPr lang="cs-CZ" b="1" dirty="0">
                <a:highlight>
                  <a:srgbClr val="FFFF00"/>
                </a:highlight>
              </a:rPr>
              <a:t>)</a:t>
            </a:r>
            <a:r>
              <a:rPr lang="cs-CZ" dirty="0">
                <a:highlight>
                  <a:srgbClr val="FFFF00"/>
                </a:highlight>
              </a:rPr>
              <a:t> , </a:t>
            </a:r>
            <a:r>
              <a:rPr lang="cs-CZ" b="1" dirty="0">
                <a:highlight>
                  <a:srgbClr val="FFFF00"/>
                </a:highlight>
              </a:rPr>
              <a:t>amortizaci (odpisy, a)</a:t>
            </a:r>
            <a:endParaRPr lang="cs-CZ" dirty="0">
              <a:highlight>
                <a:srgbClr val="FFFF00"/>
              </a:highlight>
            </a:endParaRPr>
          </a:p>
          <a:p>
            <a:pPr lvl="0"/>
            <a:endParaRPr lang="cs-CZ" altLang="cs-CZ" sz="28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endParaRPr lang="cs-CZ" altLang="cs-CZ" sz="28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89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9938"/>
            <a:ext cx="8229600" cy="842962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Metody měření HDP – důchodová metoda</a:t>
            </a:r>
            <a:endParaRPr lang="cs-CZ" sz="3600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21/24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endParaRPr lang="cs-CZ" altLang="cs-CZ" sz="2800" b="1" dirty="0">
              <a:solidFill>
                <a:schemeClr val="bg2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DEFB889-AC9C-C5EF-2201-5FCA4C8FCE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591"/>
          <a:stretch/>
        </p:blipFill>
        <p:spPr>
          <a:xfrm>
            <a:off x="457198" y="1814513"/>
            <a:ext cx="8486777" cy="427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05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9938"/>
            <a:ext cx="8229600" cy="842962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Metody měření HDP – odvětvová metoda měření HDP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3916" y="1690577"/>
            <a:ext cx="8795784" cy="4926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cs-CZ" dirty="0"/>
              <a:t>Pomocí této metody je </a:t>
            </a:r>
            <a:r>
              <a:rPr lang="cs-CZ" b="1" dirty="0"/>
              <a:t>hrubý domácí produkt </a:t>
            </a:r>
            <a:r>
              <a:rPr lang="cs-CZ" dirty="0"/>
              <a:t>dán </a:t>
            </a:r>
            <a:r>
              <a:rPr lang="cs-CZ" b="1" dirty="0"/>
              <a:t>součtem</a:t>
            </a:r>
            <a:r>
              <a:rPr lang="cs-CZ" dirty="0"/>
              <a:t> všech </a:t>
            </a:r>
            <a:r>
              <a:rPr lang="cs-CZ" b="1" dirty="0"/>
              <a:t>hrubých přidaných hodnot</a:t>
            </a:r>
            <a:r>
              <a:rPr lang="cs-CZ" dirty="0"/>
              <a:t>, které byly ve sledovaném období vytvořeny v </a:t>
            </a:r>
            <a:r>
              <a:rPr lang="cs-CZ" b="1" dirty="0"/>
              <a:t>jednotlivých sektorech národního hospodářství</a:t>
            </a:r>
            <a:r>
              <a:rPr lang="cs-CZ" dirty="0"/>
              <a:t>. </a:t>
            </a:r>
          </a:p>
          <a:p>
            <a:r>
              <a:rPr lang="cs-CZ" b="1" dirty="0">
                <a:highlight>
                  <a:srgbClr val="FFFF00"/>
                </a:highlight>
              </a:rPr>
              <a:t>Přidaná hodnota </a:t>
            </a:r>
            <a:r>
              <a:rPr lang="cs-CZ" dirty="0"/>
              <a:t>= hodnota, kterou jednotliví výrobci postupně v průběhu výrobního procesu přidávají svým úsilím k hodnotě nakupovaných surovin, polotovarů a služeb. </a:t>
            </a:r>
          </a:p>
          <a:p>
            <a:pPr algn="just">
              <a:buFont typeface="Wingdings" pitchFamily="2" charset="2"/>
              <a:buNone/>
            </a:pPr>
            <a:endParaRPr lang="cs-CZ" altLang="cs-CZ" b="1" dirty="0">
              <a:solidFill>
                <a:srgbClr val="C00000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23/34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endParaRPr lang="cs-CZ" altLang="cs-CZ" sz="28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23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82159"/>
            <a:ext cx="8229600" cy="842962"/>
          </a:xfrm>
        </p:spPr>
        <p:txBody>
          <a:bodyPr>
            <a:noAutofit/>
          </a:bodyPr>
          <a:lstStyle/>
          <a:p>
            <a:r>
              <a:rPr lang="cs-CZ" sz="2400" b="1" dirty="0">
                <a:highlight>
                  <a:srgbClr val="FFFF00"/>
                </a:highlight>
              </a:rPr>
              <a:t>HRUBÝ vs. ČISTÝ PRODUKT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3916" y="1330779"/>
            <a:ext cx="8795784" cy="5286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algn="just"/>
            <a:r>
              <a:rPr lang="cs-CZ" b="1" dirty="0">
                <a:highlight>
                  <a:srgbClr val="FFFF00"/>
                </a:highlight>
              </a:rPr>
              <a:t>Hrubý</a:t>
            </a:r>
            <a:r>
              <a:rPr lang="cs-CZ" b="1" dirty="0"/>
              <a:t> domácí produkt (HDP, GDP) – s</a:t>
            </a:r>
            <a:r>
              <a:rPr lang="cs-CZ" sz="3200" b="1" dirty="0">
                <a:solidFill>
                  <a:schemeClr val="tx1"/>
                </a:solidFill>
                <a:latin typeface="Corbel" pitchFamily="34" charset="0"/>
              </a:rPr>
              <a:t>oučet peněžních hodnot finálních výrobků a služeb </a:t>
            </a:r>
            <a:r>
              <a:rPr lang="cs-CZ" sz="3200" dirty="0">
                <a:solidFill>
                  <a:schemeClr val="tx1"/>
                </a:solidFill>
                <a:latin typeface="Corbel" pitchFamily="34" charset="0"/>
              </a:rPr>
              <a:t>vyprodukovaných během jednoho roku </a:t>
            </a:r>
            <a:r>
              <a:rPr lang="cs-CZ" sz="3200" b="1" dirty="0">
                <a:solidFill>
                  <a:schemeClr val="tx1"/>
                </a:solidFill>
                <a:latin typeface="Corbel" pitchFamily="34" charset="0"/>
              </a:rPr>
              <a:t>výrobními faktory alokovanými v dané zemi, </a:t>
            </a:r>
            <a:r>
              <a:rPr lang="cs-CZ" sz="3200" dirty="0">
                <a:solidFill>
                  <a:schemeClr val="tx1"/>
                </a:solidFill>
                <a:latin typeface="Corbel" pitchFamily="34" charset="0"/>
              </a:rPr>
              <a:t>a to </a:t>
            </a:r>
            <a:r>
              <a:rPr lang="cs-CZ" sz="3200" b="1" dirty="0">
                <a:solidFill>
                  <a:schemeClr val="tx1"/>
                </a:solidFill>
                <a:latin typeface="Corbel" pitchFamily="34" charset="0"/>
              </a:rPr>
              <a:t>bez ohledu, kdo je jejich vlastníkem</a:t>
            </a:r>
            <a:endParaRPr lang="cs-CZ" b="1" dirty="0">
              <a:highlight>
                <a:srgbClr val="FFFF00"/>
              </a:highlight>
            </a:endParaRPr>
          </a:p>
          <a:p>
            <a:pPr algn="just"/>
            <a:r>
              <a:rPr lang="cs-CZ" b="1" dirty="0">
                <a:highlight>
                  <a:srgbClr val="FFFF00"/>
                </a:highlight>
              </a:rPr>
              <a:t>Hrubý</a:t>
            </a:r>
            <a:r>
              <a:rPr lang="cs-CZ" b="1" dirty="0"/>
              <a:t> národní produkt (HNP, GNP) </a:t>
            </a:r>
            <a:r>
              <a:rPr lang="cs-CZ" dirty="0"/>
              <a:t>představuje celkovou produkci vyrobenou </a:t>
            </a:r>
            <a:r>
              <a:rPr lang="cs-CZ" b="1" dirty="0"/>
              <a:t>výrobními faktory příslušné země, ať již v zemi samé nebo v zahraničí. </a:t>
            </a:r>
          </a:p>
          <a:p>
            <a:pPr algn="just"/>
            <a:r>
              <a:rPr lang="cs-CZ" b="1" dirty="0">
                <a:highlight>
                  <a:srgbClr val="FFFF00"/>
                </a:highlight>
              </a:rPr>
              <a:t>Čistý </a:t>
            </a:r>
            <a:r>
              <a:rPr lang="cs-CZ" b="1" dirty="0"/>
              <a:t>domácí/národní produkt (ČNP, NNP)</a:t>
            </a:r>
            <a:r>
              <a:rPr lang="cs-CZ" dirty="0"/>
              <a:t> na rozdíl od hrubého domácího/národního produktu </a:t>
            </a:r>
            <a:r>
              <a:rPr lang="cs-CZ" b="1" dirty="0"/>
              <a:t>nezahrnuje obnovovací investice (amortizaci).</a:t>
            </a:r>
          </a:p>
          <a:p>
            <a:pPr algn="just">
              <a:buFont typeface="Wingdings" pitchFamily="2" charset="2"/>
              <a:buNone/>
            </a:pPr>
            <a:endParaRPr lang="cs-CZ" b="1" i="0" dirty="0">
              <a:solidFill>
                <a:srgbClr val="FF0000"/>
              </a:solidFill>
              <a:effectLst/>
              <a:latin typeface="Google Sans"/>
            </a:endParaRPr>
          </a:p>
          <a:p>
            <a:pPr algn="just">
              <a:buFont typeface="Wingdings" pitchFamily="2" charset="2"/>
              <a:buNone/>
            </a:pPr>
            <a:r>
              <a:rPr lang="cs-CZ" b="1" i="0" dirty="0">
                <a:solidFill>
                  <a:srgbClr val="FF0000"/>
                </a:solidFill>
                <a:effectLst/>
                <a:latin typeface="Google Sans"/>
              </a:rPr>
              <a:t>Hrubé investice = čisté investice + znehodnocení kapitálu</a:t>
            </a:r>
            <a:endParaRPr lang="cs-CZ" altLang="cs-CZ" b="1" dirty="0">
              <a:solidFill>
                <a:srgbClr val="FF0000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22/34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endParaRPr lang="cs-CZ" altLang="cs-CZ" sz="28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62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199" y="624332"/>
            <a:ext cx="8229600" cy="842962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Metody měření HNP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3916" y="1265275"/>
            <a:ext cx="8795784" cy="5352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indent="0">
              <a:buFont typeface="Wingdings" pitchFamily="2" charset="2"/>
              <a:buNone/>
              <a:defRPr/>
            </a:pPr>
            <a:r>
              <a:rPr lang="cs-CZ" dirty="0"/>
              <a:t>HNP se dá spočítat přes HDP, když k němu přičteme tzv. čisté vlastnické důchody ze zahraničí (NR): </a:t>
            </a:r>
          </a:p>
          <a:p>
            <a:pPr marL="0" indent="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cs-CZ" b="1" dirty="0">
                <a:solidFill>
                  <a:srgbClr val="C00000"/>
                </a:solidFill>
              </a:rPr>
              <a:t>HNP = C + I + G + NX + NR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Font typeface="Wingdings" pitchFamily="2" charset="2"/>
              <a:buNone/>
              <a:defRPr/>
            </a:pPr>
            <a:r>
              <a:rPr lang="cs-CZ" dirty="0"/>
              <a:t>Odečtením znehodnocení kapitálu od HNP dostaneme </a:t>
            </a:r>
            <a:r>
              <a:rPr lang="cs-CZ" b="1" dirty="0"/>
              <a:t>čistý národní produkt</a:t>
            </a:r>
            <a:r>
              <a:rPr lang="cs-CZ" dirty="0"/>
              <a:t> (NNP) </a:t>
            </a:r>
          </a:p>
          <a:p>
            <a:pPr marL="0" indent="0">
              <a:spcAft>
                <a:spcPts val="1200"/>
              </a:spcAft>
              <a:buFont typeface="Wingdings" pitchFamily="2" charset="2"/>
              <a:buNone/>
              <a:defRPr/>
            </a:pPr>
            <a:r>
              <a:rPr lang="cs-CZ" b="1" dirty="0">
                <a:solidFill>
                  <a:srgbClr val="C00000"/>
                </a:solidFill>
              </a:rPr>
              <a:t>NNP=C + I + G + NX + NR - a</a:t>
            </a:r>
          </a:p>
          <a:p>
            <a:pPr marL="0" indent="0">
              <a:spcAft>
                <a:spcPts val="1200"/>
              </a:spcAft>
              <a:buFont typeface="Wingdings" pitchFamily="2" charset="2"/>
              <a:buNone/>
              <a:defRPr/>
            </a:pPr>
            <a:r>
              <a:rPr lang="cs-CZ" dirty="0"/>
              <a:t>Pokud od hodnoty NNP odečteme i nepřímé daně T</a:t>
            </a:r>
            <a:r>
              <a:rPr lang="cs-CZ" baseline="-25000" dirty="0"/>
              <a:t>N</a:t>
            </a:r>
            <a:r>
              <a:rPr lang="cs-CZ" dirty="0"/>
              <a:t>, dostaneme </a:t>
            </a:r>
            <a:r>
              <a:rPr lang="cs-CZ" b="1" dirty="0"/>
              <a:t>národní důchod</a:t>
            </a:r>
            <a:r>
              <a:rPr lang="cs-CZ" dirty="0"/>
              <a:t> (NI)=součet plateb za užití výrobních faktorů bez ohledu na to, jestli je skutečně domácnosti obdrží.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b="1" dirty="0">
                <a:solidFill>
                  <a:srgbClr val="002060"/>
                </a:solidFill>
              </a:rPr>
              <a:t>NI = C + I + G + NX + NR - a - T</a:t>
            </a:r>
            <a:r>
              <a:rPr lang="cs-CZ" b="1" baseline="-25000" dirty="0">
                <a:solidFill>
                  <a:srgbClr val="002060"/>
                </a:solidFill>
              </a:rPr>
              <a:t>N</a:t>
            </a:r>
            <a:r>
              <a:rPr lang="cs-CZ" b="1" dirty="0">
                <a:solidFill>
                  <a:srgbClr val="0033CC"/>
                </a:solidFill>
              </a:rPr>
              <a:t>  </a:t>
            </a:r>
            <a:r>
              <a:rPr lang="cs-CZ" dirty="0"/>
              <a:t>(výdajovou metodou)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b="1" dirty="0">
                <a:solidFill>
                  <a:srgbClr val="C00000"/>
                </a:solidFill>
              </a:rPr>
              <a:t>NI =  w + i + z + n + s   </a:t>
            </a:r>
            <a:r>
              <a:rPr lang="cs-CZ" dirty="0"/>
              <a:t>(důchodovou metodou)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24/34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endParaRPr lang="cs-CZ" altLang="cs-CZ" sz="28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4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199" y="624332"/>
            <a:ext cx="8229600" cy="842962"/>
          </a:xfrm>
        </p:spPr>
        <p:txBody>
          <a:bodyPr>
            <a:noAutofit/>
          </a:bodyPr>
          <a:lstStyle/>
          <a:p>
            <a:r>
              <a:rPr lang="cs-CZ" sz="3600" b="1" dirty="0"/>
              <a:t>Nedostatky veličiny HDP - detailněji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25/34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endParaRPr lang="cs-CZ" altLang="cs-CZ" sz="2800" b="1" dirty="0">
              <a:solidFill>
                <a:schemeClr val="bg2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A0A4C4A-765C-7C17-3019-0F9E85890A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501" y="1509824"/>
            <a:ext cx="7856939" cy="176677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67FADA3-313E-6C6A-C0F6-57E66A2FF0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500" y="3429000"/>
            <a:ext cx="7856939" cy="280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45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199" y="624332"/>
            <a:ext cx="8229600" cy="842962"/>
          </a:xfrm>
        </p:spPr>
        <p:txBody>
          <a:bodyPr>
            <a:noAutofit/>
          </a:bodyPr>
          <a:lstStyle/>
          <a:p>
            <a:r>
              <a:rPr lang="cs-CZ" sz="3600" b="1" dirty="0"/>
              <a:t>Nedostatky veličiny HDP - detailněji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25/34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endParaRPr lang="cs-CZ" altLang="cs-CZ" sz="2800" b="1" dirty="0">
              <a:solidFill>
                <a:schemeClr val="bg2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40596C0-A128-39B8-D9D0-6AA39E3C6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" y="1634028"/>
            <a:ext cx="8572501" cy="459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08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199" y="624332"/>
            <a:ext cx="8229600" cy="842962"/>
          </a:xfrm>
        </p:spPr>
        <p:txBody>
          <a:bodyPr>
            <a:noAutofit/>
          </a:bodyPr>
          <a:lstStyle/>
          <a:p>
            <a:r>
              <a:rPr lang="cs-CZ" sz="3600" b="1" dirty="0"/>
              <a:t>Kritika HDP - shrnutí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3916" y="1265275"/>
            <a:ext cx="8795784" cy="5352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>
              <a:spcAft>
                <a:spcPts val="1200"/>
              </a:spcAft>
              <a:buFontTx/>
              <a:buChar char="-"/>
            </a:pPr>
            <a:r>
              <a:rPr lang="cs-CZ" b="1" dirty="0"/>
              <a:t>Součet výdajů v ekonomice (peněžní toky)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cs-CZ" b="1" dirty="0"/>
              <a:t>Může docházet ke zkreslení (dominance jednoho sektoru, šedá ekonomika)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cs-CZ" b="1" dirty="0"/>
              <a:t>Důležitá je i dimenze udržitelnosti s ohledem na přírodní zdroje, očekávané délky života, vzdělanost obyvatelstva atd.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cs-CZ" b="1" dirty="0"/>
              <a:t>Ekologické limity (viz. kjótský protokol a USA)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cs-CZ" b="1" dirty="0"/>
              <a:t>Problematika výdajů na armádu (roste G) – roste ale životní úroveň obyvatel? 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cs-CZ" b="1" dirty="0"/>
              <a:t>Volný čas (při obětování volného času lze více pracovat a přispívat k růstu HDP), znamená to ale růst životní úrovně?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cs-CZ" b="1" dirty="0"/>
              <a:t>Růst HDP za cenu zadlužování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cs-CZ" b="1" dirty="0"/>
              <a:t>Distribuce příjmů mezi obyvateli země (SAE nebo Rovníková Guinea)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cs-CZ" b="1" dirty="0"/>
              <a:t>=&gt; HDP nelze vnímat jako vhodný ukazatel blahobytu, spíše jako ukazatele produkční výkonnosti a je nutné jej doplnit dalšími dodatečnými ukazateli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25/34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endParaRPr lang="cs-CZ" altLang="cs-CZ" sz="28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04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199" y="624332"/>
            <a:ext cx="8215314" cy="523220"/>
          </a:xfrm>
        </p:spPr>
        <p:txBody>
          <a:bodyPr>
            <a:noAutofit/>
          </a:bodyPr>
          <a:lstStyle/>
          <a:p>
            <a:r>
              <a:rPr lang="cs-CZ" sz="3600" b="1" dirty="0"/>
              <a:t>Výpočet osobního důchodu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25/34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endParaRPr lang="cs-CZ" altLang="cs-CZ" sz="2800" b="1" dirty="0">
              <a:solidFill>
                <a:schemeClr val="bg2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C98B564-7DC2-A251-47DC-7ABBED6EF5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2" y="1833639"/>
            <a:ext cx="8815388" cy="314984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270B314-F2DA-6D21-C7AE-623FBC8626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4679255"/>
            <a:ext cx="3261359" cy="166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06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Hrubý domácí produkt – HDP (GDP)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82700"/>
            <a:ext cx="8229600" cy="4843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eaLnBrk="1" hangingPunct="1">
              <a:spcAft>
                <a:spcPts val="1200"/>
              </a:spcAft>
              <a:buFont typeface="Wingdings" pitchFamily="2" charset="2"/>
              <a:buNone/>
            </a:pPr>
            <a:r>
              <a:rPr lang="cs-CZ" altLang="cs-CZ" b="1" dirty="0"/>
              <a:t>Podmínky pro započítaní do HDP: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dirty="0"/>
              <a:t>jen to, co je nově </a:t>
            </a:r>
            <a:r>
              <a:rPr lang="cs-CZ" altLang="cs-CZ" b="1" dirty="0"/>
              <a:t>vyprodukováno</a:t>
            </a:r>
            <a:r>
              <a:rPr lang="cs-CZ" altLang="cs-CZ" dirty="0"/>
              <a:t> (NE opětovný prodej);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dirty="0"/>
              <a:t>jen </a:t>
            </a:r>
            <a:r>
              <a:rPr lang="cs-CZ" altLang="cs-CZ" b="1" dirty="0"/>
              <a:t>finální</a:t>
            </a:r>
            <a:r>
              <a:rPr lang="cs-CZ" altLang="cs-CZ" dirty="0"/>
              <a:t> </a:t>
            </a:r>
            <a:r>
              <a:rPr lang="cs-CZ" altLang="cs-CZ" b="1" dirty="0"/>
              <a:t>produkce</a:t>
            </a:r>
            <a:r>
              <a:rPr lang="cs-CZ" altLang="cs-CZ" dirty="0"/>
              <a:t> (NE polotvary);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dirty="0"/>
              <a:t>jen to, co </a:t>
            </a:r>
            <a:r>
              <a:rPr lang="cs-CZ" altLang="cs-CZ" b="1" dirty="0"/>
              <a:t>prošlo trhem </a:t>
            </a:r>
            <a:r>
              <a:rPr lang="cs-CZ" altLang="cs-CZ" dirty="0"/>
              <a:t>(NE domácí práce);</a:t>
            </a:r>
          </a:p>
          <a:p>
            <a:pPr eaLnBrk="1" hangingPunct="1"/>
            <a:r>
              <a:rPr lang="cs-CZ" altLang="cs-CZ" dirty="0"/>
              <a:t>jen to, co je </a:t>
            </a:r>
            <a:r>
              <a:rPr lang="cs-CZ" altLang="cs-CZ" b="1" dirty="0"/>
              <a:t>legální</a:t>
            </a:r>
            <a:r>
              <a:rPr lang="cs-CZ" altLang="cs-CZ" dirty="0"/>
              <a:t> (NE černý/šedý trh) - ne tak úplně (Statistici zahrnují do národních účtů vedle prostituce a obchodu s drogami také krádeže motorových vozidel, ilegální výrobu a pašování cigaret, alkoholu a paliv a také porušování autorských práv.</a:t>
            </a:r>
          </a:p>
          <a:p>
            <a:pPr>
              <a:spcBef>
                <a:spcPts val="600"/>
              </a:spcBef>
            </a:pPr>
            <a:endParaRPr lang="cs-CZ" dirty="0">
              <a:solidFill>
                <a:schemeClr val="tx1"/>
              </a:solidFill>
              <a:latin typeface="Corbel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405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199" y="624332"/>
            <a:ext cx="8215314" cy="523220"/>
          </a:xfrm>
        </p:spPr>
        <p:txBody>
          <a:bodyPr>
            <a:noAutofit/>
          </a:bodyPr>
          <a:lstStyle/>
          <a:p>
            <a:r>
              <a:rPr lang="cs-CZ" sz="3600" b="1" dirty="0"/>
              <a:t>Výpočet osobního důchodu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25/34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endParaRPr lang="cs-CZ" altLang="cs-CZ" sz="2800" b="1" dirty="0">
              <a:solidFill>
                <a:schemeClr val="bg2"/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0D1F375-C8A9-92C6-3DA4-19564FE37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9" y="1325204"/>
            <a:ext cx="8572501" cy="273960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784EDB4-82F5-E42A-F0D5-FC3C544A25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80" y="4064810"/>
            <a:ext cx="7460699" cy="227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75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199" y="624332"/>
            <a:ext cx="8215314" cy="523220"/>
          </a:xfrm>
        </p:spPr>
        <p:txBody>
          <a:bodyPr>
            <a:noAutofit/>
          </a:bodyPr>
          <a:lstStyle/>
          <a:p>
            <a:r>
              <a:rPr lang="cs-CZ" sz="3600" b="1" dirty="0"/>
              <a:t>Členění důchodu ekonomiky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25/34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endParaRPr lang="cs-CZ" altLang="cs-CZ" sz="2800" b="1" dirty="0">
              <a:solidFill>
                <a:schemeClr val="bg2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8EAAA7C-20EC-D062-13D8-0C85D4C477D6}"/>
              </a:ext>
            </a:extLst>
          </p:cNvPr>
          <p:cNvSpPr txBox="1"/>
          <p:nvPr/>
        </p:nvSpPr>
        <p:spPr>
          <a:xfrm>
            <a:off x="457199" y="1509824"/>
            <a:ext cx="800100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b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Roční tok důchodů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tvoří součást nepřetržitého procesu.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Domácnosti většinu svého disponibilního důchodu utrácejí za spotřebu. Tyto výdaje se v dalším kole připočítávají do HDP, čímž se pomáhá udržet tok důchodů v pohybu.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Schéma: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napomáhá k pochopení rozlišení národního, osobního a disponibilního důchodu. 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07744322-D276-0A49-7770-0E6AA3B61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42" y="3547618"/>
            <a:ext cx="4620577" cy="268605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722B645B-9030-88A0-3DCD-FA195F213F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681" y="4176523"/>
            <a:ext cx="2664142" cy="41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66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199" y="624332"/>
            <a:ext cx="8229600" cy="1013082"/>
          </a:xfrm>
        </p:spPr>
        <p:txBody>
          <a:bodyPr>
            <a:noAutofit/>
          </a:bodyPr>
          <a:lstStyle/>
          <a:p>
            <a:r>
              <a:rPr lang="cs-CZ" sz="3600" b="1" dirty="0"/>
              <a:t>Alternativní ukazatele měření výkonnosti ekonomiky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3916" y="1637415"/>
            <a:ext cx="8452883" cy="49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Čistý ekonomický blahobyt  </a:t>
            </a:r>
            <a:r>
              <a:rPr lang="cs-CZ" dirty="0"/>
              <a:t>upravuje HDP o:</a:t>
            </a:r>
          </a:p>
          <a:p>
            <a:pPr marL="533400" lvl="1" indent="-258763" algn="just">
              <a:buFontTx/>
              <a:buChar char="-"/>
            </a:pPr>
            <a:r>
              <a:rPr lang="cs-CZ" b="1" dirty="0"/>
              <a:t>hodnotu volného času </a:t>
            </a:r>
            <a:r>
              <a:rPr lang="cs-CZ" dirty="0"/>
              <a:t>jako jednu z forem široce pojímaného bohatství</a:t>
            </a:r>
          </a:p>
          <a:p>
            <a:pPr marL="533400" lvl="1" indent="-258763" algn="just">
              <a:buFontTx/>
              <a:buChar char="-"/>
            </a:pPr>
            <a:r>
              <a:rPr lang="cs-CZ" b="1" dirty="0"/>
              <a:t>netržní statky </a:t>
            </a:r>
            <a:r>
              <a:rPr lang="cs-CZ" dirty="0"/>
              <a:t>to je statky vytvářené v domácnosti, například úklid,</a:t>
            </a:r>
          </a:p>
          <a:p>
            <a:pPr marL="533400" lvl="1" indent="-258763" algn="just">
              <a:buFontTx/>
              <a:buChar char="-"/>
            </a:pPr>
            <a:r>
              <a:rPr lang="cs-CZ" b="1" dirty="0"/>
              <a:t>kvalitu statků </a:t>
            </a:r>
            <a:r>
              <a:rPr lang="cs-CZ" dirty="0"/>
              <a:t>– mnohdy cenový vývoj ukazuje opačný směr než kvalita statků</a:t>
            </a:r>
          </a:p>
          <a:p>
            <a:pPr marL="533400" lvl="1" indent="-258763" algn="just">
              <a:buFontTx/>
              <a:buChar char="-"/>
            </a:pPr>
            <a:r>
              <a:rPr lang="cs-CZ" b="1" dirty="0"/>
              <a:t>stínovou (šedou) ekonomiku </a:t>
            </a:r>
            <a:r>
              <a:rPr lang="cs-CZ" dirty="0"/>
              <a:t>- zahrnuje legální aktivity, které ale neprocházejí oficiálním</a:t>
            </a:r>
          </a:p>
          <a:p>
            <a:pPr marL="533400" lvl="1" indent="-258763" algn="just">
              <a:buFontTx/>
              <a:buChar char="-"/>
            </a:pPr>
            <a:r>
              <a:rPr lang="cs-CZ" b="1" dirty="0"/>
              <a:t>trhem</a:t>
            </a:r>
            <a:r>
              <a:rPr lang="cs-CZ" dirty="0"/>
              <a:t>, je utajená a není evidovaná, souvisí s daňovými úniky</a:t>
            </a:r>
          </a:p>
          <a:p>
            <a:pPr marL="533400" lvl="1" indent="-258763" algn="just">
              <a:buFontTx/>
              <a:buChar char="-"/>
            </a:pPr>
            <a:r>
              <a:rPr lang="cs-CZ" b="1" dirty="0"/>
              <a:t>škody na životním prostředí </a:t>
            </a:r>
            <a:r>
              <a:rPr lang="cs-CZ" dirty="0"/>
              <a:t>- tzv. negativní externality, které ve skutečnosti hodnotu HDP snižují.</a:t>
            </a:r>
          </a:p>
          <a:p>
            <a:pPr>
              <a:spcAft>
                <a:spcPts val="1200"/>
              </a:spcAft>
              <a:buFontTx/>
              <a:buChar char="-"/>
            </a:pPr>
            <a:endParaRPr lang="cs-CZ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26/34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endParaRPr lang="cs-CZ" altLang="cs-CZ" sz="28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199" y="624332"/>
            <a:ext cx="8229600" cy="1013082"/>
          </a:xfrm>
        </p:spPr>
        <p:txBody>
          <a:bodyPr>
            <a:noAutofit/>
          </a:bodyPr>
          <a:lstStyle/>
          <a:p>
            <a:r>
              <a:rPr lang="cs-CZ" sz="3600" b="1" dirty="0"/>
              <a:t>Alternativní ukazatele měření výkonnosti ekonomiky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3916" y="1637415"/>
            <a:ext cx="8795784" cy="49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Index lidského rozvoje (HDI)</a:t>
            </a:r>
            <a:r>
              <a:rPr lang="cs-CZ" dirty="0">
                <a:solidFill>
                  <a:srgbClr val="FF0000"/>
                </a:solidFill>
              </a:rPr>
              <a:t>:</a:t>
            </a:r>
          </a:p>
          <a:p>
            <a:pPr lvl="1">
              <a:buFontTx/>
              <a:buChar char="-"/>
            </a:pPr>
            <a:r>
              <a:rPr lang="cs-CZ" dirty="0"/>
              <a:t>pro srovnání klíčových rozměrů lidského rozvoje, mezi které patří: dlouhý a zdravý život, přístup ke vzdělání a životní standard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/>
              <a:t>Součástí indexu jsou:</a:t>
            </a:r>
          </a:p>
          <a:p>
            <a:pPr lvl="1">
              <a:buFontTx/>
              <a:buChar char="-"/>
            </a:pPr>
            <a:r>
              <a:rPr lang="cs-CZ" dirty="0"/>
              <a:t>Očekávaná délka života</a:t>
            </a:r>
          </a:p>
          <a:p>
            <a:pPr lvl="1">
              <a:buFontTx/>
              <a:buChar char="-"/>
            </a:pPr>
            <a:r>
              <a:rPr lang="cs-CZ" dirty="0"/>
              <a:t>Délka vzdělávání</a:t>
            </a:r>
          </a:p>
          <a:p>
            <a:pPr lvl="1">
              <a:buFontTx/>
              <a:buChar char="-"/>
            </a:pPr>
            <a:r>
              <a:rPr lang="cs-CZ" dirty="0"/>
              <a:t>HDP</a:t>
            </a:r>
          </a:p>
          <a:p>
            <a:pPr>
              <a:buFontTx/>
              <a:buChar char="-"/>
            </a:pPr>
            <a:endParaRPr lang="cs-CZ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27/34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endParaRPr lang="cs-CZ" altLang="cs-CZ" sz="28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8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199" y="624332"/>
            <a:ext cx="8229600" cy="1013082"/>
          </a:xfrm>
        </p:spPr>
        <p:txBody>
          <a:bodyPr>
            <a:noAutofit/>
          </a:bodyPr>
          <a:lstStyle/>
          <a:p>
            <a:r>
              <a:rPr lang="cs-CZ" sz="3600" b="1" dirty="0"/>
              <a:t>Alternativní ukazatele měření výkonnosti ekonomiky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28/34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endParaRPr lang="cs-CZ" altLang="cs-CZ" sz="2800" b="1" dirty="0">
              <a:solidFill>
                <a:schemeClr val="bg2"/>
              </a:solidFill>
            </a:endParaRPr>
          </a:p>
        </p:txBody>
      </p:sp>
      <p:pic>
        <p:nvPicPr>
          <p:cNvPr id="3076" name="Picture 4" descr="LATEST Human Development Index 2021/2022 : r/MapPor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894" y="1637413"/>
            <a:ext cx="7616147" cy="401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/>
          <p:cNvSpPr/>
          <p:nvPr/>
        </p:nvSpPr>
        <p:spPr>
          <a:xfrm>
            <a:off x="1293962" y="5647792"/>
            <a:ext cx="752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HDI velmi vysoký (rozvinuté země); HDI  vysoký (rozvojové země) </a:t>
            </a:r>
          </a:p>
          <a:p>
            <a:r>
              <a:rPr lang="cs-CZ" dirty="0"/>
              <a:t>HDI  střední (rozvojové země);  HDI nízký (rozvojové země) </a:t>
            </a:r>
          </a:p>
        </p:txBody>
      </p:sp>
    </p:spTree>
    <p:extLst>
      <p:ext uri="{BB962C8B-B14F-4D97-AF65-F5344CB8AC3E}">
        <p14:creationId xmlns:p14="http://schemas.microsoft.com/office/powerpoint/2010/main" val="209580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12012"/>
            <a:ext cx="8229600" cy="1143000"/>
          </a:xfrm>
        </p:spPr>
        <p:txBody>
          <a:bodyPr>
            <a:noAutofit/>
          </a:bodyPr>
          <a:lstStyle/>
          <a:p>
            <a:r>
              <a:rPr lang="cs-CZ" sz="4000" b="1" dirty="0">
                <a:solidFill>
                  <a:srgbClr val="C00000"/>
                </a:solidFill>
              </a:rPr>
              <a:t>Příklad č. 1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116958" y="1265274"/>
            <a:ext cx="8793126" cy="4860889"/>
          </a:xfrm>
        </p:spPr>
        <p:txBody>
          <a:bodyPr>
            <a:normAutofit/>
          </a:bodyPr>
          <a:lstStyle/>
          <a:p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Znáte tyto charakteristiky malé otevřené ekonomiky: </a:t>
            </a:r>
            <a:r>
              <a:rPr lang="cs-CZ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cs-CZ" sz="2800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=1 000, I</a:t>
            </a:r>
            <a:r>
              <a:rPr lang="cs-CZ" sz="28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=500, C=3 000, EX=5 000, IM=6 000, G= 2000 a </a:t>
            </a:r>
            <a:r>
              <a:rPr lang="cs-CZ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cs-CZ" sz="2800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=500. Určete hodnotu čistého exportu a hrubého domácího produktu výdajovou metodou.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8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30/34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endParaRPr lang="cs-CZ" altLang="cs-CZ" sz="28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44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12012"/>
            <a:ext cx="8229600" cy="1143000"/>
          </a:xfrm>
        </p:spPr>
        <p:txBody>
          <a:bodyPr>
            <a:noAutofit/>
          </a:bodyPr>
          <a:lstStyle/>
          <a:p>
            <a:r>
              <a:rPr lang="cs-CZ" sz="4000" b="1" dirty="0">
                <a:solidFill>
                  <a:srgbClr val="C00000"/>
                </a:solidFill>
              </a:rPr>
              <a:t>Příklad č. 2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116958" y="1265274"/>
            <a:ext cx="8793126" cy="4860889"/>
          </a:xfrm>
        </p:spPr>
        <p:txBody>
          <a:bodyPr>
            <a:normAutofit/>
          </a:bodyPr>
          <a:lstStyle/>
          <a:p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Znáte tyto charakteristiky malé otevřené ekonomiky: </a:t>
            </a:r>
            <a:r>
              <a:rPr lang="cs-CZ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Ig</a:t>
            </a:r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=500, In=200, C=1 000, EX=2 000, IM=1 000, G=500 a </a:t>
            </a:r>
            <a:r>
              <a:rPr lang="cs-CZ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Tn</a:t>
            </a:r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=700. Určete čistý export (NX), výši obnovovacích investic (totéž jako amortizace), HDP.</a:t>
            </a:r>
            <a:endParaRPr lang="cs-CZ" sz="28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31/34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endParaRPr lang="cs-CZ" altLang="cs-CZ" sz="28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0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12012"/>
            <a:ext cx="8229600" cy="1143000"/>
          </a:xfrm>
        </p:spPr>
        <p:txBody>
          <a:bodyPr>
            <a:noAutofit/>
          </a:bodyPr>
          <a:lstStyle/>
          <a:p>
            <a:r>
              <a:rPr lang="cs-CZ" sz="4000" b="1" dirty="0">
                <a:solidFill>
                  <a:srgbClr val="C00000"/>
                </a:solidFill>
              </a:rPr>
              <a:t>Příklad č. 3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116958" y="1265274"/>
            <a:ext cx="8793126" cy="4860889"/>
          </a:xfrm>
        </p:spPr>
        <p:txBody>
          <a:bodyPr>
            <a:normAutofit/>
          </a:bodyPr>
          <a:lstStyle/>
          <a:p>
            <a:pPr algn="just"/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 ekonomice činí čisté investice 50 a obnovovací investice 60. Soukromá spotřeba je 200, export činí 60 a dovoz 80, vládní výdaje jsou 130. Vypočítejte:</a:t>
            </a:r>
          </a:p>
          <a:p>
            <a:pPr marL="1028700" lvl="1" indent="-457200" algn="just">
              <a:buFont typeface="+mj-lt"/>
              <a:buAutoNum type="alphaLcParenR"/>
            </a:pP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Amortizaci a hrubé investice;</a:t>
            </a:r>
          </a:p>
          <a:p>
            <a:pPr marL="1028700" lvl="1" indent="-457200" algn="just">
              <a:buFont typeface="+mj-lt"/>
              <a:buAutoNum type="alphaLcParenR"/>
            </a:pP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Čistý export;</a:t>
            </a:r>
          </a:p>
          <a:p>
            <a:pPr marL="1028700" lvl="1" indent="-457200" algn="just">
              <a:buFont typeface="+mj-lt"/>
              <a:buAutoNum type="alphaLcParenR"/>
            </a:pP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HDP;</a:t>
            </a:r>
          </a:p>
          <a:p>
            <a:pPr marL="1028700" lvl="1" indent="-457200" algn="just">
              <a:buFont typeface="+mj-lt"/>
              <a:buAutoNum type="alphaLcParenR"/>
            </a:pP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HDP v uzavřené ekonomice.</a:t>
            </a:r>
          </a:p>
          <a:p>
            <a:pPr marL="1028700" lvl="1" indent="-457200" algn="just">
              <a:buFont typeface="+mj-lt"/>
              <a:buAutoNum type="alphaLcParenR"/>
            </a:pPr>
            <a:endParaRPr lang="cs-CZ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/>
            <a:endParaRPr lang="cs-CZ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8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32/34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endParaRPr lang="cs-CZ" altLang="cs-CZ" sz="28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61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12012"/>
            <a:ext cx="8229600" cy="1143000"/>
          </a:xfrm>
        </p:spPr>
        <p:txBody>
          <a:bodyPr>
            <a:noAutofit/>
          </a:bodyPr>
          <a:lstStyle/>
          <a:p>
            <a:r>
              <a:rPr lang="cs-CZ" sz="4000" b="1" dirty="0">
                <a:solidFill>
                  <a:srgbClr val="C00000"/>
                </a:solidFill>
              </a:rPr>
              <a:t>Příklad č. 4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116958" y="1265274"/>
            <a:ext cx="8793126" cy="4860889"/>
          </a:xfrm>
        </p:spPr>
        <p:txBody>
          <a:bodyPr>
            <a:normAutofit/>
          </a:bodyPr>
          <a:lstStyle/>
          <a:p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Vylo zjištěno, že v uvažovaném roce důchody vlastníků výrobních faktorů (v mil. peněžních jednotek) činily: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lvl="1" indent="-457200" algn="just">
              <a:buFont typeface="+mj-lt"/>
              <a:buAutoNum type="alphaLcParenR"/>
            </a:pPr>
            <a:endParaRPr lang="cs-CZ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/>
            <a:endParaRPr lang="cs-CZ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8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33/34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endParaRPr lang="cs-CZ" altLang="cs-CZ" sz="2800" b="1" dirty="0">
              <a:solidFill>
                <a:schemeClr val="bg2"/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3E28E2C-C44E-4E74-AEF9-629B97869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23520" t="35865" r="35008" b="34397"/>
          <a:stretch>
            <a:fillRect/>
          </a:stretch>
        </p:blipFill>
        <p:spPr bwMode="auto">
          <a:xfrm>
            <a:off x="247731" y="2798378"/>
            <a:ext cx="4364946" cy="1759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élník 3"/>
          <p:cNvSpPr/>
          <p:nvPr/>
        </p:nvSpPr>
        <p:spPr>
          <a:xfrm>
            <a:off x="713046" y="2301741"/>
            <a:ext cx="34343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Vypočítejte hodnotu národního důchodu ve státu PIKO v roce 2022.</a:t>
            </a:r>
            <a:endParaRPr lang="cs-CZ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10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cs-CZ" sz="4400">
                <a:solidFill>
                  <a:srgbClr val="FF0000"/>
                </a:solidFill>
              </a:rPr>
              <a:t>DĚKUJI ZA POZORNOST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0B88ADA-7966-66ED-ACE9-EDF2B9899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7" y="871537"/>
            <a:ext cx="8172450" cy="511492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A3FD110-0918-4FDC-1AA2-91CA6C983C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674" y="314326"/>
            <a:ext cx="3357563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1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Hrubý domácí produkt – HDP (GDP)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82700"/>
            <a:ext cx="8229600" cy="4843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spcBef>
                <a:spcPts val="600"/>
              </a:spcBef>
            </a:pPr>
            <a:endParaRPr lang="cs-CZ" b="1" dirty="0"/>
          </a:p>
          <a:p>
            <a:pPr>
              <a:spcBef>
                <a:spcPts val="600"/>
              </a:spcBef>
            </a:pPr>
            <a:r>
              <a:rPr lang="cs-CZ" b="1" dirty="0"/>
              <a:t>Ceny se v čase mění </a:t>
            </a:r>
            <a:r>
              <a:rPr lang="cs-CZ" dirty="0"/>
              <a:t>(zpravidla rostou), což může mít vliv na hodnotu HDP </a:t>
            </a:r>
            <a:r>
              <a:rPr lang="cs-CZ" dirty="0">
                <a:cs typeface="Times New Roman"/>
              </a:rPr>
              <a:t>» možná zkreslení v čase a nemožnost srovnání.</a:t>
            </a:r>
            <a:endParaRPr lang="cs-CZ" dirty="0"/>
          </a:p>
          <a:p>
            <a:pPr>
              <a:spcBef>
                <a:spcPts val="600"/>
              </a:spcBef>
            </a:pPr>
            <a:endParaRPr lang="cs-CZ" b="1" dirty="0">
              <a:latin typeface="Corbel" pitchFamily="34" charset="0"/>
            </a:endParaRPr>
          </a:p>
          <a:p>
            <a:pPr>
              <a:spcBef>
                <a:spcPts val="600"/>
              </a:spcBef>
            </a:pPr>
            <a:r>
              <a:rPr lang="cs-CZ" b="1" dirty="0">
                <a:latin typeface="Corbel" pitchFamily="34" charset="0"/>
              </a:rPr>
              <a:t>Nominální HDP </a:t>
            </a:r>
            <a:r>
              <a:rPr lang="cs-CZ" dirty="0">
                <a:latin typeface="Corbel" pitchFamily="34" charset="0"/>
              </a:rPr>
              <a:t>– vypočítává se v běžných cenách, tj. cenách roku ve kterém počítáme HDP.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381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Hrubý domácí produkt – HDP (GDP)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82700"/>
            <a:ext cx="8229600" cy="4843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spcBef>
                <a:spcPts val="600"/>
              </a:spcBef>
            </a:pPr>
            <a:r>
              <a:rPr lang="cs-CZ" b="1" dirty="0">
                <a:highlight>
                  <a:srgbClr val="FFFF00"/>
                </a:highlight>
                <a:latin typeface="Corbel" pitchFamily="34" charset="0"/>
              </a:rPr>
              <a:t>Reálný HD</a:t>
            </a:r>
            <a:r>
              <a:rPr lang="cs-CZ" b="1" dirty="0">
                <a:latin typeface="Corbel" pitchFamily="34" charset="0"/>
              </a:rPr>
              <a:t>P </a:t>
            </a:r>
            <a:r>
              <a:rPr lang="cs-CZ" dirty="0">
                <a:latin typeface="Corbel" pitchFamily="34" charset="0"/>
              </a:rPr>
              <a:t>– vypočítává se ve stálých cenách, tzn. cenách očištěných od změn (např. HDP za rok 2014 v cenách roku 2005). </a:t>
            </a:r>
          </a:p>
          <a:p>
            <a:pPr lvl="1">
              <a:spcBef>
                <a:spcPts val="600"/>
              </a:spcBef>
            </a:pPr>
            <a:r>
              <a:rPr lang="cs-CZ" dirty="0">
                <a:latin typeface="Corbel" pitchFamily="34" charset="0"/>
              </a:rPr>
              <a:t>Důležitý pro posouzení vývoje ekonomiky v čase</a:t>
            </a:r>
          </a:p>
          <a:p>
            <a:pPr>
              <a:spcBef>
                <a:spcPts val="600"/>
              </a:spcBef>
            </a:pPr>
            <a:endParaRPr lang="cs-CZ" dirty="0">
              <a:latin typeface="Corbel" pitchFamily="34" charset="0"/>
            </a:endParaRPr>
          </a:p>
          <a:p>
            <a:pPr>
              <a:spcBef>
                <a:spcPts val="600"/>
              </a:spcBef>
            </a:pPr>
            <a:r>
              <a:rPr lang="cs-CZ" b="1" dirty="0" err="1">
                <a:highlight>
                  <a:srgbClr val="FFFF00"/>
                </a:highlight>
                <a:latin typeface="Corbel" pitchFamily="34" charset="0"/>
              </a:rPr>
              <a:t>Deflování</a:t>
            </a:r>
            <a:r>
              <a:rPr lang="cs-CZ" dirty="0">
                <a:latin typeface="Corbel" pitchFamily="34" charset="0"/>
              </a:rPr>
              <a:t> = očištění od inflačních jevů čili převod z nominální hodnoty na reálnou.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60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9938"/>
            <a:ext cx="8229600" cy="1143000"/>
          </a:xfrm>
        </p:spPr>
        <p:txBody>
          <a:bodyPr>
            <a:noAutofit/>
          </a:bodyPr>
          <a:lstStyle/>
          <a:p>
            <a:r>
              <a:rPr lang="cs-CZ" sz="3600" b="1" dirty="0"/>
              <a:t>Hrubý domácí produkt – HDP (GDP) </a:t>
            </a:r>
            <a:br>
              <a:rPr lang="cs-CZ" sz="3600" b="1" dirty="0"/>
            </a:br>
            <a:r>
              <a:rPr lang="cs-CZ" sz="3600" b="1" dirty="0"/>
              <a:t>vs.</a:t>
            </a:r>
            <a:br>
              <a:rPr lang="cs-CZ" sz="3600" b="1" dirty="0"/>
            </a:br>
            <a:r>
              <a:rPr lang="cs-CZ" sz="3600" b="1" dirty="0"/>
              <a:t>Hrubý národní produkt – HNP (GNP)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2247900"/>
            <a:ext cx="8229600" cy="3878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cs-CZ" dirty="0">
                <a:solidFill>
                  <a:schemeClr val="bg2"/>
                </a:solidFill>
              </a:rPr>
              <a:t>1. </a:t>
            </a:r>
            <a:r>
              <a:rPr lang="cs-CZ" b="1" dirty="0">
                <a:solidFill>
                  <a:schemeClr val="bg2"/>
                </a:solidFill>
              </a:rPr>
              <a:t>Hrubý domácí produkt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2. </a:t>
            </a:r>
            <a:r>
              <a:rPr lang="cs-CZ" b="1" dirty="0">
                <a:solidFill>
                  <a:schemeClr val="accent6">
                    <a:lumMod val="50000"/>
                  </a:schemeClr>
                </a:solidFill>
              </a:rPr>
              <a:t>Hrubý národní produkt</a:t>
            </a:r>
          </a:p>
          <a:p>
            <a:pPr>
              <a:defRPr/>
            </a:pPr>
            <a:r>
              <a:rPr lang="cs-CZ" dirty="0"/>
              <a:t>U </a:t>
            </a:r>
            <a:r>
              <a:rPr lang="cs-CZ" b="1" dirty="0">
                <a:solidFill>
                  <a:schemeClr val="bg2"/>
                </a:solidFill>
              </a:rPr>
              <a:t>HDP</a:t>
            </a:r>
            <a:r>
              <a:rPr lang="cs-CZ" dirty="0"/>
              <a:t> je důležité, </a:t>
            </a:r>
            <a:r>
              <a:rPr lang="cs-CZ" b="1" dirty="0">
                <a:highlight>
                  <a:srgbClr val="FFFF00"/>
                </a:highlight>
              </a:rPr>
              <a:t>kde</a:t>
            </a:r>
            <a:r>
              <a:rPr lang="cs-CZ" dirty="0"/>
              <a:t> jsou VF umístěny (v domácí zemi či v cizině) bez ohledu na to, kdo je vlastní. </a:t>
            </a:r>
          </a:p>
          <a:p>
            <a:pPr>
              <a:defRPr/>
            </a:pPr>
            <a:r>
              <a:rPr lang="cs-CZ" dirty="0"/>
              <a:t>U </a:t>
            </a:r>
            <a:r>
              <a:rPr lang="cs-CZ" b="1" dirty="0">
                <a:solidFill>
                  <a:schemeClr val="accent6">
                    <a:lumMod val="50000"/>
                  </a:schemeClr>
                </a:solidFill>
              </a:rPr>
              <a:t>HNP</a:t>
            </a:r>
            <a:r>
              <a:rPr lang="cs-CZ" dirty="0"/>
              <a:t> je naopak důležité, </a:t>
            </a:r>
            <a:r>
              <a:rPr lang="cs-CZ" b="1" dirty="0">
                <a:highlight>
                  <a:srgbClr val="FFFF00"/>
                </a:highlight>
              </a:rPr>
              <a:t>kdo</a:t>
            </a:r>
            <a:r>
              <a:rPr lang="cs-CZ" dirty="0"/>
              <a:t> tyto výrobní faktory vlastní, bez ohledu na to, kde jsou umístěny.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901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9938"/>
            <a:ext cx="8229600" cy="842962"/>
          </a:xfrm>
        </p:spPr>
        <p:txBody>
          <a:bodyPr>
            <a:noAutofit/>
          </a:bodyPr>
          <a:lstStyle/>
          <a:p>
            <a:r>
              <a:rPr lang="cs-CZ" sz="4000" b="1" dirty="0"/>
              <a:t>Hrubý národní produkt – HNP (GNP)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2900"/>
            <a:ext cx="8229600" cy="4513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eaLnBrk="1" hangingPunct="1"/>
            <a:r>
              <a:rPr lang="cs-CZ" altLang="cs-CZ" b="1" dirty="0"/>
              <a:t>Gross </a:t>
            </a:r>
            <a:r>
              <a:rPr lang="cs-CZ" altLang="cs-CZ" b="1" dirty="0" err="1"/>
              <a:t>national</a:t>
            </a:r>
            <a:r>
              <a:rPr lang="cs-CZ" altLang="cs-CZ" b="1" dirty="0"/>
              <a:t> </a:t>
            </a:r>
            <a:r>
              <a:rPr lang="cs-CZ" altLang="cs-CZ" b="1" dirty="0" err="1"/>
              <a:t>product</a:t>
            </a:r>
            <a:r>
              <a:rPr lang="cs-CZ" altLang="cs-CZ" b="1" dirty="0"/>
              <a:t> (GNP)</a:t>
            </a:r>
          </a:p>
          <a:p>
            <a:pPr lvl="1"/>
            <a:r>
              <a:rPr lang="cs-CZ" altLang="cs-CZ" dirty="0"/>
              <a:t>v české odborné literatuře se ale používá zkratka HNP.</a:t>
            </a:r>
          </a:p>
          <a:p>
            <a:pPr eaLnBrk="1" hangingPunct="1"/>
            <a:r>
              <a:rPr lang="cs-CZ" altLang="cs-CZ" b="1" dirty="0"/>
              <a:t>= </a:t>
            </a:r>
            <a:r>
              <a:rPr lang="cs-CZ" altLang="cs-CZ" dirty="0"/>
              <a:t>tržní hodnota všech finálních statků a služeb vyrobených výrobními faktory ve vlastnictví rezidentů dané země za dané časové období (zpravidla 1 rok).</a:t>
            </a:r>
          </a:p>
          <a:p>
            <a:pPr eaLnBrk="1" hangingPunct="1"/>
            <a:r>
              <a:rPr lang="cs-CZ" altLang="cs-CZ" dirty="0"/>
              <a:t>Při výpočtu HDP nás tedy </a:t>
            </a:r>
            <a:r>
              <a:rPr lang="cs-CZ" altLang="cs-CZ" b="1" dirty="0"/>
              <a:t>zajímá</a:t>
            </a:r>
            <a:r>
              <a:rPr lang="cs-CZ" altLang="cs-CZ" dirty="0"/>
              <a:t>, kdo je </a:t>
            </a:r>
            <a:r>
              <a:rPr lang="cs-CZ" altLang="cs-CZ" b="1" dirty="0"/>
              <a:t>vlastníkem výrobního faktoru </a:t>
            </a:r>
            <a:r>
              <a:rPr lang="cs-CZ" altLang="cs-CZ" dirty="0"/>
              <a:t>(tj. národnost).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899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9938"/>
            <a:ext cx="8229600" cy="842962"/>
          </a:xfrm>
        </p:spPr>
        <p:txBody>
          <a:bodyPr>
            <a:noAutofit/>
          </a:bodyPr>
          <a:lstStyle/>
          <a:p>
            <a:r>
              <a:rPr lang="cs-CZ" sz="4000" b="1" dirty="0"/>
              <a:t>Hrubý národní produkt – HNP (GNP)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2900"/>
            <a:ext cx="8229600" cy="4513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eaLnBrk="1" hangingPunct="1"/>
            <a:r>
              <a:rPr lang="cs-CZ" altLang="cs-CZ" dirty="0"/>
              <a:t>Pro vztah </a:t>
            </a:r>
            <a:r>
              <a:rPr lang="cs-CZ" altLang="cs-CZ" b="1" dirty="0">
                <a:solidFill>
                  <a:srgbClr val="FF0000"/>
                </a:solidFill>
              </a:rPr>
              <a:t>GDP</a:t>
            </a:r>
            <a:r>
              <a:rPr lang="cs-CZ" altLang="cs-CZ" dirty="0"/>
              <a:t> a </a:t>
            </a:r>
            <a:r>
              <a:rPr lang="cs-CZ" altLang="cs-CZ" b="1" dirty="0">
                <a:solidFill>
                  <a:srgbClr val="FF0000"/>
                </a:solidFill>
              </a:rPr>
              <a:t>GNP</a:t>
            </a:r>
            <a:r>
              <a:rPr lang="cs-CZ" altLang="cs-CZ" dirty="0"/>
              <a:t> pak platí: </a:t>
            </a:r>
          </a:p>
          <a:p>
            <a:pPr marL="628650" indent="-514350" eaLnBrk="1" hangingPunct="1">
              <a:buFont typeface="+mj-lt"/>
              <a:buAutoNum type="arabicPeriod"/>
            </a:pPr>
            <a:r>
              <a:rPr lang="cs-CZ" altLang="cs-CZ" b="1" dirty="0">
                <a:highlight>
                  <a:srgbClr val="FFFF00"/>
                </a:highlight>
              </a:rPr>
              <a:t>je-li NXFI = 0, platí GDP = GNP; </a:t>
            </a:r>
          </a:p>
          <a:p>
            <a:pPr marL="628650" indent="-514350" eaLnBrk="1" hangingPunct="1">
              <a:buFont typeface="+mj-lt"/>
              <a:buAutoNum type="arabicPeriod"/>
            </a:pPr>
            <a:r>
              <a:rPr lang="cs-CZ" altLang="cs-CZ" b="1" dirty="0">
                <a:highlight>
                  <a:srgbClr val="FFFF00"/>
                </a:highlight>
              </a:rPr>
              <a:t>je-li NXFI &lt; 0, je GDP &gt; GNP; </a:t>
            </a:r>
          </a:p>
          <a:p>
            <a:pPr marL="628650" indent="-514350" eaLnBrk="1" hangingPunct="1">
              <a:buFont typeface="+mj-lt"/>
              <a:buAutoNum type="arabicPeriod"/>
            </a:pPr>
            <a:r>
              <a:rPr lang="cs-CZ" altLang="cs-CZ" b="1" dirty="0">
                <a:highlight>
                  <a:srgbClr val="FFFF00"/>
                </a:highlight>
              </a:rPr>
              <a:t>je-li NXFI &gt; 0, je GDP &lt; GNP.</a:t>
            </a:r>
          </a:p>
          <a:p>
            <a:pPr eaLnBrk="1" hangingPunct="1"/>
            <a:endParaRPr lang="cs-CZ" altLang="cs-CZ" b="1" dirty="0">
              <a:solidFill>
                <a:srgbClr val="FF0000"/>
              </a:solidFill>
            </a:endParaRPr>
          </a:p>
          <a:p>
            <a:pPr algn="just" eaLnBrk="1" hangingPunct="1"/>
            <a:r>
              <a:rPr lang="cs-CZ" altLang="cs-CZ" b="1" dirty="0">
                <a:solidFill>
                  <a:srgbClr val="FF0000"/>
                </a:solidFill>
              </a:rPr>
              <a:t>GNP</a:t>
            </a:r>
            <a:r>
              <a:rPr lang="cs-CZ" altLang="cs-CZ" dirty="0"/>
              <a:t> měří celkový důchod získaný občany domácí země bez ohledu na to, ve které zemi jsou služby jejich výrobních faktorů užívány.</a:t>
            </a:r>
          </a:p>
          <a:p>
            <a:pPr eaLnBrk="1" hangingPunct="1"/>
            <a:endParaRPr lang="cs-CZ" altLang="cs-CZ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392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f7e5f55-07d1-4868-9b85-42c16e5f375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C6E2AD65BA15249A7B05B7D5E97129C" ma:contentTypeVersion="15" ma:contentTypeDescription="Vytvoří nový dokument" ma:contentTypeScope="" ma:versionID="4b424006f4a097d50b9d2b24c8b1283d">
  <xsd:schema xmlns:xsd="http://www.w3.org/2001/XMLSchema" xmlns:xs="http://www.w3.org/2001/XMLSchema" xmlns:p="http://schemas.microsoft.com/office/2006/metadata/properties" xmlns:ns3="bf7e5f55-07d1-4868-9b85-42c16e5f375e" xmlns:ns4="6f60b1d1-a4e8-4e81-b0d2-f5a86210fe53" targetNamespace="http://schemas.microsoft.com/office/2006/metadata/properties" ma:root="true" ma:fieldsID="0f6cf52edfa76a65320447689d5352be" ns3:_="" ns4:_="">
    <xsd:import namespace="bf7e5f55-07d1-4868-9b85-42c16e5f375e"/>
    <xsd:import namespace="6f60b1d1-a4e8-4e81-b0d2-f5a86210fe5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MediaServiceSearchPropertie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7e5f55-07d1-4868-9b85-42c16e5f37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60b1d1-a4e8-4e81-b0d2-f5a86210fe53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2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511CC2-2983-4CE1-BD37-C0049EA0E9EF}">
  <ds:schemaRefs>
    <ds:schemaRef ds:uri="http://schemas.openxmlformats.org/package/2006/metadata/core-properties"/>
    <ds:schemaRef ds:uri="6f60b1d1-a4e8-4e81-b0d2-f5a86210fe53"/>
    <ds:schemaRef ds:uri="http://purl.org/dc/terms/"/>
    <ds:schemaRef ds:uri="http://schemas.microsoft.com/office/infopath/2007/PartnerControls"/>
    <ds:schemaRef ds:uri="http://schemas.microsoft.com/office/2006/documentManagement/types"/>
    <ds:schemaRef ds:uri="bf7e5f55-07d1-4868-9b85-42c16e5f375e"/>
    <ds:schemaRef ds:uri="http://schemas.microsoft.com/office/2006/metadata/properties"/>
    <ds:schemaRef ds:uri="http://www.w3.org/XML/1998/namespace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12C3A746-148B-46FC-BF8D-F3C30AA3AC9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55251E3-0266-46AE-8D2C-98D1E82565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7e5f55-07d1-4868-9b85-42c16e5f375e"/>
    <ds:schemaRef ds:uri="6f60b1d1-a4e8-4e81-b0d2-f5a86210f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25039</TotalTime>
  <Words>2055</Words>
  <Application>Microsoft Office PowerPoint</Application>
  <PresentationFormat>Předvádění na obrazovce (4:3)</PresentationFormat>
  <Paragraphs>221</Paragraphs>
  <Slides>39</Slides>
  <Notes>38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7" baseType="lpstr">
      <vt:lpstr>Arial</vt:lpstr>
      <vt:lpstr>Calibri</vt:lpstr>
      <vt:lpstr>Cambria Math</vt:lpstr>
      <vt:lpstr>Corbel</vt:lpstr>
      <vt:lpstr>Google Sans</vt:lpstr>
      <vt:lpstr>Times New Roman</vt:lpstr>
      <vt:lpstr>Wingdings</vt:lpstr>
      <vt:lpstr>Office Theme</vt:lpstr>
      <vt:lpstr>Makroekonomie Domácí produkt, měření produktu XMAK</vt:lpstr>
      <vt:lpstr>Hrubý domácí produkt – HDP (GDP)</vt:lpstr>
      <vt:lpstr>Hrubý domácí produkt – HDP (GDP)</vt:lpstr>
      <vt:lpstr>Prezentace aplikace PowerPoint</vt:lpstr>
      <vt:lpstr>Hrubý domácí produkt – HDP (GDP)</vt:lpstr>
      <vt:lpstr>Hrubý domácí produkt – HDP (GDP)</vt:lpstr>
      <vt:lpstr>Hrubý domácí produkt – HDP (GDP)  vs. Hrubý národní produkt – HNP (GNP)</vt:lpstr>
      <vt:lpstr>Hrubý národní produkt – HNP (GNP)</vt:lpstr>
      <vt:lpstr>Hrubý národní produkt – HNP (GNP)</vt:lpstr>
      <vt:lpstr>Hrubý domácí produkt - výpočet</vt:lpstr>
      <vt:lpstr>Šedá ekonomika</vt:lpstr>
      <vt:lpstr>Šedá ekonomika</vt:lpstr>
      <vt:lpstr>Hrubý domácí produkt – METODY MĚŘENÍ</vt:lpstr>
      <vt:lpstr>Hrubý domácí produkt – METODY MĚŘENÍ</vt:lpstr>
      <vt:lpstr>Výdajová metoda (výdaj = příjem)</vt:lpstr>
      <vt:lpstr>Spotřební výdaje (C) </vt:lpstr>
      <vt:lpstr>Investiční výdaje (I) </vt:lpstr>
      <vt:lpstr>Vládní výdaje (G)</vt:lpstr>
      <vt:lpstr>Čistý export (NX)</vt:lpstr>
      <vt:lpstr>Výdajová metoda (výdaj=příjem)</vt:lpstr>
      <vt:lpstr>Metody měření HDP – důchodová metoda</vt:lpstr>
      <vt:lpstr>Metody měření HDP – důchodová metoda</vt:lpstr>
      <vt:lpstr>Metody měření HDP – odvětvová metoda měření HDP</vt:lpstr>
      <vt:lpstr>HRUBÝ vs. ČISTÝ PRODUKT</vt:lpstr>
      <vt:lpstr>Metody měření HNP</vt:lpstr>
      <vt:lpstr>Nedostatky veličiny HDP - detailněji </vt:lpstr>
      <vt:lpstr>Nedostatky veličiny HDP - detailněji </vt:lpstr>
      <vt:lpstr>Kritika HDP - shrnutí</vt:lpstr>
      <vt:lpstr>Výpočet osobního důchodu</vt:lpstr>
      <vt:lpstr>Výpočet osobního důchodu</vt:lpstr>
      <vt:lpstr>Členění důchodu ekonomiky</vt:lpstr>
      <vt:lpstr>Alternativní ukazatele měření výkonnosti ekonomiky</vt:lpstr>
      <vt:lpstr>Alternativní ukazatele měření výkonnosti ekonomiky</vt:lpstr>
      <vt:lpstr>Alternativní ukazatele měření výkonnosti ekonomiky</vt:lpstr>
      <vt:lpstr>Příklad č. 1</vt:lpstr>
      <vt:lpstr>Příklad č. 2</vt:lpstr>
      <vt:lpstr>Příklad č. 3</vt:lpstr>
      <vt:lpstr>Příklad č. 4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Strategická analýza XSAN</dc:title>
  <dc:creator>Škrabal Jaroslav</dc:creator>
  <cp:lastModifiedBy>Drastichová Magdaléna</cp:lastModifiedBy>
  <cp:revision>61</cp:revision>
  <dcterms:modified xsi:type="dcterms:W3CDTF">2024-03-14T20:45:37Z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0x0101008C6E2AD65BA15249A7B05B7D5E97129C</vt:lpwstr>
  </property>
</Properties>
</file>