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77" r:id="rId4"/>
    <p:sldId id="311" r:id="rId5"/>
    <p:sldId id="308" r:id="rId6"/>
    <p:sldId id="309" r:id="rId7"/>
    <p:sldId id="310" r:id="rId8"/>
    <p:sldId id="278" r:id="rId9"/>
    <p:sldId id="281" r:id="rId10"/>
    <p:sldId id="279" r:id="rId11"/>
    <p:sldId id="283" r:id="rId12"/>
    <p:sldId id="284" r:id="rId13"/>
    <p:sldId id="282" r:id="rId14"/>
    <p:sldId id="285" r:id="rId15"/>
    <p:sldId id="286" r:id="rId16"/>
    <p:sldId id="287" r:id="rId17"/>
    <p:sldId id="289" r:id="rId18"/>
    <p:sldId id="288" r:id="rId19"/>
    <p:sldId id="290" r:id="rId20"/>
    <p:sldId id="291" r:id="rId21"/>
    <p:sldId id="292" r:id="rId22"/>
    <p:sldId id="293" r:id="rId23"/>
    <p:sldId id="294" r:id="rId24"/>
    <p:sldId id="276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astichová Magdaléna" initials="DM" lastIdx="1" clrIdx="0">
    <p:extLst>
      <p:ext uri="{19B8F6BF-5375-455C-9EA6-DF929625EA0E}">
        <p15:presenceInfo xmlns:p15="http://schemas.microsoft.com/office/powerpoint/2012/main" userId="Drastichová Magdalé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7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1261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https://www.czso.cz/csu/czso/10n1-05-_2005-narodni_ucty___metodika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https://www.czso.cz/documents/10180/24433595/32019814c05.pdf/a7e7254f-6289-4ce5-bc36-08060537db92?version=1.0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38283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https://clanky.rvp.cz/clanek/1277/HODNOTY-A-HODNOCENI-V-EKONOMII.html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0756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5459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36127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6748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40866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27343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14010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170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l"/>
            <a:r>
              <a:rPr lang="en-GB" sz="1800" b="0" i="0" u="none" strike="noStrike" baseline="0" dirty="0" err="1">
                <a:latin typeface="TTFF2BFBB8t00"/>
              </a:rPr>
              <a:t>Pokud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byneexistovala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vzacnost</a:t>
            </a:r>
            <a:r>
              <a:rPr lang="en-GB" sz="1800" b="0" i="0" u="none" strike="noStrike" baseline="0" dirty="0">
                <a:latin typeface="TTFF2BFBB8t00"/>
              </a:rPr>
              <a:t> a </a:t>
            </a:r>
            <a:r>
              <a:rPr lang="en-GB" sz="1800" b="0" i="0" u="none" strike="noStrike" baseline="0" dirty="0" err="1">
                <a:latin typeface="TTFF2BFBB8t00"/>
              </a:rPr>
              <a:t>alternativni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použiti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zdrojů</a:t>
            </a:r>
            <a:r>
              <a:rPr lang="en-GB" sz="1800" b="0" i="0" u="none" strike="noStrike" baseline="0" dirty="0">
                <a:latin typeface="TTFF2BFBB8t00"/>
              </a:rPr>
              <a:t>, </a:t>
            </a:r>
            <a:r>
              <a:rPr lang="en-GB" sz="1800" b="0" i="0" u="none" strike="noStrike" baseline="0" dirty="0" err="1">
                <a:latin typeface="TTFF2BFBB8t00"/>
              </a:rPr>
              <a:t>neexistoval</a:t>
            </a:r>
            <a:r>
              <a:rPr lang="en-GB" sz="1800" b="0" i="0" u="none" strike="noStrike" baseline="0" dirty="0">
                <a:latin typeface="TTFF2BFBB8t00"/>
              </a:rPr>
              <a:t> by </a:t>
            </a:r>
            <a:r>
              <a:rPr lang="en-GB" sz="1800" b="0" i="0" u="none" strike="noStrike" baseline="0" dirty="0" err="1">
                <a:latin typeface="TTFF2BFBB8t00"/>
              </a:rPr>
              <a:t>ekonomicky</a:t>
            </a:r>
            <a:r>
              <a:rPr lang="en-GB" sz="1800" b="0" i="0" u="none" strike="noStrike" baseline="0" dirty="0">
                <a:latin typeface="TTFF2BFBB8t00"/>
              </a:rPr>
              <a:t> problem.</a:t>
            </a:r>
            <a:r>
              <a:rPr lang="cs-CZ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Ekonomie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tedy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studuje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volby</a:t>
            </a:r>
            <a:r>
              <a:rPr lang="en-GB" sz="1800" b="0" i="0" u="none" strike="noStrike" baseline="0" dirty="0">
                <a:latin typeface="TTFF2BFBB8t00"/>
              </a:rPr>
              <a:t>, </a:t>
            </a:r>
            <a:r>
              <a:rPr lang="en-GB" sz="1800" b="0" i="0" u="none" strike="noStrike" baseline="0" dirty="0" err="1">
                <a:latin typeface="TTFF2BFBB8t00"/>
              </a:rPr>
              <a:t>ktere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jsou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ovlivněny</a:t>
            </a:r>
            <a:r>
              <a:rPr lang="en-GB" sz="1800" b="0" i="0" u="none" strike="noStrike" baseline="0" dirty="0">
                <a:latin typeface="TTFF2BFBB8t00"/>
              </a:rPr>
              <a:t> </a:t>
            </a:r>
            <a:r>
              <a:rPr lang="en-GB" sz="1800" b="0" i="0" u="none" strike="noStrike" baseline="0" dirty="0" err="1">
                <a:latin typeface="TTFF2BFBB8t00"/>
              </a:rPr>
              <a:t>incentivami</a:t>
            </a:r>
            <a:r>
              <a:rPr lang="en-GB" sz="1800" b="0" i="0" u="none" strike="noStrike" baseline="0" dirty="0">
                <a:latin typeface="TTFF2BFBB8t00"/>
              </a:rPr>
              <a:t> a </a:t>
            </a:r>
            <a:r>
              <a:rPr lang="en-GB" sz="1800" b="0" i="0" u="none" strike="noStrike" baseline="0" dirty="0" err="1">
                <a:latin typeface="TTFF2BFBB8t00"/>
              </a:rPr>
              <a:t>zdroji</a:t>
            </a:r>
            <a:r>
              <a:rPr lang="en-GB" sz="1800" b="0" i="0" u="none" strike="noStrike" baseline="0" dirty="0">
                <a:latin typeface="TTFF2BFBB8t00"/>
              </a:rPr>
              <a:t>.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31370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83023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96193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65794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/>
            <a:r>
              <a:rPr lang="cs-CZ" sz="3000" b="1" dirty="0"/>
              <a:t>Hlavním cílem</a:t>
            </a:r>
            <a:r>
              <a:rPr lang="cs-CZ" sz="3000" dirty="0"/>
              <a:t> </a:t>
            </a:r>
            <a:r>
              <a:rPr lang="cs-CZ" sz="3000" b="1" dirty="0"/>
              <a:t>makroekonomie </a:t>
            </a:r>
            <a:r>
              <a:rPr lang="cs-CZ" sz="3000" dirty="0"/>
              <a:t>je nalézt a následně popsat mechanismus jehož prostřednictvím je v dané společnosti dosaženo stavu vnitřní a vnější rovnováhy. </a:t>
            </a:r>
          </a:p>
          <a:p>
            <a:pPr lvl="1"/>
            <a:r>
              <a:rPr lang="cs-CZ" dirty="0"/>
              <a:t>Jedná se o vzájemné vztahy základních makroekonomických veličin: </a:t>
            </a:r>
            <a:r>
              <a:rPr lang="cs-CZ" b="1" dirty="0"/>
              <a:t>produkt, zaměstnanost, cenová hladina a platební bilance.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4105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/>
            <a:r>
              <a:rPr lang="cs-CZ" sz="3000" b="1" dirty="0"/>
              <a:t>Hlavním cílem</a:t>
            </a:r>
            <a:r>
              <a:rPr lang="cs-CZ" sz="3000" dirty="0"/>
              <a:t> </a:t>
            </a:r>
            <a:r>
              <a:rPr lang="cs-CZ" sz="3000" b="1" dirty="0"/>
              <a:t>makroekonomie </a:t>
            </a:r>
            <a:r>
              <a:rPr lang="cs-CZ" sz="3000" dirty="0"/>
              <a:t>je nalézt a následně popsat mechanismus jehož prostřednictvím je v dané společnosti dosaženo stavu vnitřní a vnější rovnováhy. </a:t>
            </a:r>
          </a:p>
          <a:p>
            <a:pPr lvl="1"/>
            <a:r>
              <a:rPr lang="cs-CZ" dirty="0"/>
              <a:t>Jedná se o vzájemné vztahy základních makroekonomických veličin: </a:t>
            </a:r>
            <a:r>
              <a:rPr lang="cs-CZ" b="1" dirty="0"/>
              <a:t>produkt, zaměstnanost, cenová hladina a platební bilance.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9606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Některé směry ekonomického myšlení jsou na pomezí ekonomie hlavního proudu a heterodoxní ekonomie jako východisko. Někdy je možné se dočíst o „ekonomickém imperialismu“, tedy o používání metod ekonomie hlavního proudu na oblasti, které s ekonomií nemají na první pohled nic společného (kriminalita, rodinné právo či vztahy, právo, politika a náboženství. </a:t>
            </a:r>
          </a:p>
          <a:p>
            <a:pPr algn="l"/>
            <a:endParaRPr lang="cs-CZ" sz="1800" b="0" i="0" u="none" strike="noStrike" baseline="0" dirty="0">
              <a:solidFill>
                <a:srgbClr val="33669A"/>
              </a:solidFill>
              <a:latin typeface="TTFF2C3908t00"/>
            </a:endParaRPr>
          </a:p>
          <a:p>
            <a:pPr algn="l"/>
            <a:r>
              <a:rPr lang="en-GB" sz="1800" b="0" i="0" u="none" strike="noStrike" baseline="0" dirty="0" err="1">
                <a:solidFill>
                  <a:srgbClr val="33669A"/>
                </a:solidFill>
                <a:latin typeface="TTFF2C3908t00"/>
              </a:rPr>
              <a:t>Heterodoxní</a:t>
            </a:r>
            <a:r>
              <a:rPr lang="en-GB" sz="1800" b="0" i="0" u="none" strike="noStrike" baseline="0" dirty="0">
                <a:solidFill>
                  <a:srgbClr val="33669A"/>
                </a:solidFill>
                <a:latin typeface="TTFF2C3908t00"/>
              </a:rPr>
              <a:t> </a:t>
            </a:r>
            <a:r>
              <a:rPr lang="en-GB" sz="1800" b="0" i="0" u="none" strike="noStrike" baseline="0" dirty="0" err="1">
                <a:solidFill>
                  <a:srgbClr val="33669A"/>
                </a:solidFill>
                <a:latin typeface="TTFF2C3908t00"/>
              </a:rPr>
              <a:t>ekonomie</a:t>
            </a:r>
            <a:endParaRPr lang="en-GB" sz="1800" b="0" i="0" u="none" strike="noStrike" baseline="0" dirty="0">
              <a:solidFill>
                <a:srgbClr val="33669A"/>
              </a:solidFill>
              <a:latin typeface="TTFF2C3908t00"/>
            </a:endParaRP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Pojmem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se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souhrnně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označuji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ty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školy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ekonomickeho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myšleni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ktere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se</a:t>
            </a: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nevejdou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do „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ortodoxni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“,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nebo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do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hlavniho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produ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Zahrnuje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velmi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rozmanite</a:t>
            </a:r>
            <a:endParaRPr lang="en-GB" sz="1800" b="0" i="0" u="none" strike="noStrike" baseline="0" dirty="0">
              <a:solidFill>
                <a:srgbClr val="000000"/>
              </a:solidFill>
              <a:latin typeface="TTFF2BFBB8t00"/>
            </a:endParaRP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přistupy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</a:t>
            </a: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přistupy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se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soustřeďuji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kategorie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instituce-historie-socialni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struktura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</a:t>
            </a: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je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možne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definovat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pouze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jako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pluralitni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: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všechny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socialisticke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směry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jsou</a:t>
            </a:r>
            <a:endParaRPr lang="en-GB" sz="1800" b="0" i="0" u="none" strike="noStrike" baseline="0" dirty="0">
              <a:solidFill>
                <a:srgbClr val="000000"/>
              </a:solidFill>
              <a:latin typeface="TTFF2BFBB8t00"/>
            </a:endParaRP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ovšem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zdaleka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ne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všechny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přistupy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jsou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socialisticke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–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např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rakouska</a:t>
            </a:r>
            <a:endParaRPr lang="en-GB" sz="1800" b="0" i="0" u="none" strike="noStrike" baseline="0" dirty="0">
              <a:solidFill>
                <a:srgbClr val="000000"/>
              </a:solidFill>
              <a:latin typeface="TTFF2BFBB8t00"/>
            </a:endParaRP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škola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Existuji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snahy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o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určite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sjednoceni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heterodoxnich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přistupů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Objevuji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se stale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nove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a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nove</a:t>
            </a:r>
            <a:endParaRPr lang="en-GB" sz="1800" b="0" i="0" u="none" strike="noStrike" baseline="0" dirty="0">
              <a:solidFill>
                <a:srgbClr val="000000"/>
              </a:solidFill>
              <a:latin typeface="TTFF2BFBB8t00"/>
            </a:endParaRP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koncepty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a je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těžke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určit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ktere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jsou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životne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a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představuji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vice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než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jednoho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autora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.</a:t>
            </a:r>
          </a:p>
          <a:p>
            <a:pPr algn="l"/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Mezi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heterodoxni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školy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lze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zařadit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napřiklad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: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americkou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institucionalistickou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školu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rakouskou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školu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častečně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v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hlavniho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proudu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),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feministickou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binarni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politickou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tento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pojem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se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ovšem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použiva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ve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vice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vyznamech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),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post-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keynesianskou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sraffianskou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marxistickou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socialistickou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bioekonomii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komplexity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evolučni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institucionalni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častečně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patři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do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hlavniho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proudu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),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zelenou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ekologickou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)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neuroekonomii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,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-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ekonomii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strany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TFF2BFBB8t00"/>
              </a:rPr>
              <a:t>nabidky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TFF2BFBB8t00"/>
              </a:rPr>
              <a:t>.</a:t>
            </a: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113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5403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7364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83609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9153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so.cz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zso.cz/csu/czso/hmu_cr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029522"/>
            <a:ext cx="8704800" cy="3575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i="1" dirty="0">
                <a:solidFill>
                  <a:srgbClr val="D10202"/>
                </a:solidFill>
              </a:rPr>
              <a:t>Úvod do 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doc. Ing. Magdaléna Drastichová,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13. 02. 2024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7838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Makroekonomické agregáty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79400" y="1417638"/>
            <a:ext cx="8493664" cy="4922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algn="just">
              <a:spcBef>
                <a:spcPts val="600"/>
              </a:spcBef>
            </a:pPr>
            <a:r>
              <a:rPr lang="cs-CZ" sz="4000" dirty="0">
                <a:latin typeface="Corbel" pitchFamily="34" charset="0"/>
              </a:rPr>
              <a:t>Vývoj </a:t>
            </a:r>
            <a:r>
              <a:rPr lang="cs-CZ" sz="4000" b="1" dirty="0">
                <a:solidFill>
                  <a:srgbClr val="FF0000"/>
                </a:solidFill>
                <a:latin typeface="Corbel" pitchFamily="34" charset="0"/>
              </a:rPr>
              <a:t>ekonomiky</a:t>
            </a:r>
            <a:r>
              <a:rPr lang="cs-CZ" sz="4000" dirty="0">
                <a:latin typeface="Corbel" pitchFamily="34" charset="0"/>
              </a:rPr>
              <a:t> a jeho sledování zajímá </a:t>
            </a:r>
            <a:r>
              <a:rPr lang="cs-CZ" sz="4000" b="1" dirty="0">
                <a:latin typeface="Corbel" pitchFamily="34" charset="0"/>
              </a:rPr>
              <a:t>DOMÁCNOSTI, FIRMY, STÁT </a:t>
            </a:r>
            <a:r>
              <a:rPr lang="cs-CZ" sz="4000" dirty="0">
                <a:latin typeface="Corbel" pitchFamily="34" charset="0"/>
              </a:rPr>
              <a:t>i </a:t>
            </a:r>
            <a:r>
              <a:rPr lang="cs-CZ" sz="4000" b="1" dirty="0">
                <a:latin typeface="Corbel" pitchFamily="34" charset="0"/>
              </a:rPr>
              <a:t>ZAHRANIČÍ</a:t>
            </a:r>
          </a:p>
          <a:p>
            <a:pPr algn="just">
              <a:spcBef>
                <a:spcPts val="600"/>
              </a:spcBef>
            </a:pPr>
            <a:endParaRPr lang="cs-CZ" sz="4000" b="1" dirty="0">
              <a:latin typeface="Corbel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cs-CZ" sz="4000" b="1" dirty="0">
                <a:latin typeface="Corbel" pitchFamily="34" charset="0"/>
              </a:rPr>
              <a:t>PROČ?</a:t>
            </a:r>
          </a:p>
          <a:p>
            <a:pPr marL="715963" lvl="1" indent="-266700" algn="just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Domácnosti</a:t>
            </a:r>
            <a:r>
              <a:rPr lang="cs-CZ" sz="4100" dirty="0">
                <a:latin typeface="Corbel" pitchFamily="34" charset="0"/>
              </a:rPr>
              <a:t> – mzdy, důchody, investice do infrastruktury, jistota zaměstnání;</a:t>
            </a:r>
          </a:p>
          <a:p>
            <a:pPr marL="715963" lvl="1" indent="-266700" algn="just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Firmy</a:t>
            </a:r>
            <a:r>
              <a:rPr lang="cs-CZ" sz="4100" dirty="0">
                <a:latin typeface="Corbel" pitchFamily="34" charset="0"/>
              </a:rPr>
              <a:t>  - kolik investovat, mzdy, kolik vyrábět;</a:t>
            </a:r>
          </a:p>
          <a:p>
            <a:pPr marL="715963" lvl="1" indent="-266700" algn="just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Stát</a:t>
            </a:r>
            <a:r>
              <a:rPr lang="cs-CZ" sz="4100" dirty="0">
                <a:latin typeface="Corbel" pitchFamily="34" charset="0"/>
              </a:rPr>
              <a:t> – kurz měny (CB), daně, rozpočet;</a:t>
            </a:r>
          </a:p>
          <a:p>
            <a:pPr marL="715963" lvl="1" indent="-266700" algn="just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Politici</a:t>
            </a:r>
            <a:r>
              <a:rPr lang="cs-CZ" sz="4100" dirty="0">
                <a:latin typeface="Corbel" pitchFamily="34" charset="0"/>
              </a:rPr>
              <a:t> – chtějí znovuzvolení;</a:t>
            </a:r>
          </a:p>
          <a:p>
            <a:pPr marL="715963" lvl="1" indent="-266700" algn="just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Zahraničí</a:t>
            </a:r>
            <a:r>
              <a:rPr lang="cs-CZ" sz="4100" dirty="0">
                <a:latin typeface="Corbel" pitchFamily="34" charset="0"/>
              </a:rPr>
              <a:t> – investice, zahraniční obchod, půjčky.</a:t>
            </a:r>
            <a:endParaRPr lang="cs-CZ" sz="3600" dirty="0">
              <a:latin typeface="Corbel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144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8229600" cy="1143000"/>
          </a:xfrm>
        </p:spPr>
        <p:txBody>
          <a:bodyPr/>
          <a:lstStyle/>
          <a:p>
            <a:r>
              <a:rPr lang="cs-CZ" sz="4400" b="1" dirty="0">
                <a:solidFill>
                  <a:srgbClr val="FF0000"/>
                </a:solidFill>
                <a:latin typeface="Corbel" pitchFamily="34" charset="0"/>
              </a:rPr>
              <a:t>Systém národních účtů (SNÚ)</a:t>
            </a:r>
            <a:endParaRPr lang="cs-CZ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8408" y="1417638"/>
            <a:ext cx="8738558" cy="4819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444500" indent="-327025">
              <a:spcBef>
                <a:spcPts val="600"/>
              </a:spcBef>
            </a:pPr>
            <a:r>
              <a:rPr lang="cs-CZ" sz="4100" b="1" dirty="0">
                <a:latin typeface="Corbel" pitchFamily="34" charset="0"/>
              </a:rPr>
              <a:t>specializovaná část ekonomie a statistiky, </a:t>
            </a:r>
            <a:r>
              <a:rPr lang="cs-CZ" sz="4100" dirty="0">
                <a:latin typeface="Corbel" pitchFamily="34" charset="0"/>
              </a:rPr>
              <a:t>která se zabývá </a:t>
            </a:r>
            <a:r>
              <a:rPr lang="cs-CZ" sz="4100" b="1" dirty="0">
                <a:solidFill>
                  <a:srgbClr val="FF0000"/>
                </a:solidFill>
                <a:latin typeface="Corbel" pitchFamily="34" charset="0"/>
              </a:rPr>
              <a:t>měřením a vykazováním výsledků ekonomické činnosti;</a:t>
            </a:r>
          </a:p>
          <a:p>
            <a:pPr marL="688975" indent="-5715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4100" b="1" dirty="0">
                <a:latin typeface="Corbel" pitchFamily="34" charset="0"/>
              </a:rPr>
              <a:t>poskytuje </a:t>
            </a:r>
            <a:r>
              <a:rPr lang="cs-CZ" sz="4100" b="1" dirty="0">
                <a:solidFill>
                  <a:srgbClr val="FF0000"/>
                </a:solidFill>
                <a:latin typeface="Corbel" pitchFamily="34" charset="0"/>
              </a:rPr>
              <a:t>ucelený rámec pro systematický a detailní popis národního hospodářství. </a:t>
            </a:r>
          </a:p>
          <a:p>
            <a:pPr marL="688975" indent="-5715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4100" b="1" dirty="0">
                <a:solidFill>
                  <a:srgbClr val="C00000"/>
                </a:solidFill>
                <a:latin typeface="Corbel" pitchFamily="34" charset="0"/>
              </a:rPr>
              <a:t>SNÚ</a:t>
            </a:r>
            <a:r>
              <a:rPr lang="cs-CZ" sz="4100" b="1" dirty="0">
                <a:latin typeface="Corbel" pitchFamily="34" charset="0"/>
              </a:rPr>
              <a:t> se snaží odpovědět na otázku: „</a:t>
            </a:r>
            <a:r>
              <a:rPr lang="cs-CZ" sz="4100" b="1" i="1" dirty="0">
                <a:solidFill>
                  <a:srgbClr val="FF0000"/>
                </a:solidFill>
                <a:latin typeface="Corbel" pitchFamily="34" charset="0"/>
              </a:rPr>
              <a:t>Kdo co dělá, jakými prostředky, za jakým účelem, s kým a výměnou za co a s jakými změnami ve stavových veličinách?“ </a:t>
            </a:r>
          </a:p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cs-CZ" sz="4100" b="1" dirty="0">
              <a:latin typeface="Corbel" pitchFamily="34" charset="0"/>
            </a:endParaRPr>
          </a:p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cs-CZ" sz="4100" b="1" dirty="0">
                <a:solidFill>
                  <a:srgbClr val="C00000"/>
                </a:solidFill>
                <a:latin typeface="Corbel" pitchFamily="34" charset="0"/>
              </a:rPr>
              <a:t>SNÚ</a:t>
            </a:r>
            <a:r>
              <a:rPr lang="cs-CZ" sz="4100" b="1" dirty="0">
                <a:latin typeface="Corbel" pitchFamily="34" charset="0"/>
              </a:rPr>
              <a:t> slouží k:</a:t>
            </a:r>
          </a:p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4100" b="1" dirty="0">
                <a:latin typeface="Corbel" pitchFamily="34" charset="0"/>
              </a:rPr>
              <a:t>MONITOROVÁNÍ EKONOMIKY, </a:t>
            </a:r>
          </a:p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4100" b="1" dirty="0">
                <a:latin typeface="Corbel" pitchFamily="34" charset="0"/>
              </a:rPr>
              <a:t>MAKROEKONOMICKÉ ANALÝZE, </a:t>
            </a:r>
          </a:p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4100" b="1" dirty="0">
                <a:latin typeface="Corbel" pitchFamily="34" charset="0"/>
              </a:rPr>
              <a:t>TVORBĚ HOSPODÁŘSKÉ POLITIKY, </a:t>
            </a:r>
          </a:p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4100" b="1" dirty="0">
                <a:latin typeface="Corbel" pitchFamily="34" charset="0"/>
              </a:rPr>
              <a:t>MEZINÁRODNÍMU SROVNÁVÁNÍ a MAKROEKONOMICKÉMU MODELOVÁNÍ.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694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2438"/>
            <a:ext cx="8229600" cy="965200"/>
          </a:xfrm>
        </p:spPr>
        <p:txBody>
          <a:bodyPr>
            <a:normAutofit/>
          </a:bodyPr>
          <a:lstStyle/>
          <a:p>
            <a:r>
              <a:rPr lang="cs-CZ" sz="4000" b="1" dirty="0"/>
              <a:t>Makroekonomické agregáty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79400" y="1417638"/>
            <a:ext cx="8763000" cy="4987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marL="688975" indent="-5715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3600" b="1" dirty="0">
                <a:latin typeface="Corbel" pitchFamily="34" charset="0"/>
              </a:rPr>
              <a:t>SOUHRNNÉ NÁRODOHOSPODÁŘSKÉ VELIČINY</a:t>
            </a:r>
          </a:p>
          <a:p>
            <a:pPr marL="630238" lvl="1" indent="-268288">
              <a:spcBef>
                <a:spcPts val="600"/>
              </a:spcBef>
            </a:pPr>
            <a:r>
              <a:rPr lang="cs-CZ" sz="3300" b="1" dirty="0">
                <a:solidFill>
                  <a:schemeClr val="tx1"/>
                </a:solidFill>
                <a:latin typeface="Corbel" pitchFamily="34" charset="0"/>
              </a:rPr>
              <a:t>Stavové:</a:t>
            </a:r>
            <a:r>
              <a:rPr lang="cs-CZ" sz="3300" dirty="0">
                <a:latin typeface="Corbel" pitchFamily="34" charset="0"/>
              </a:rPr>
              <a:t> </a:t>
            </a:r>
            <a:r>
              <a:rPr lang="cs-CZ" sz="3300" b="1" dirty="0">
                <a:solidFill>
                  <a:srgbClr val="C00000"/>
                </a:solidFill>
                <a:latin typeface="Corbel" pitchFamily="34" charset="0"/>
              </a:rPr>
              <a:t>stav</a:t>
            </a:r>
            <a:r>
              <a:rPr lang="cs-CZ" sz="3300" dirty="0">
                <a:latin typeface="Corbel" pitchFamily="34" charset="0"/>
              </a:rPr>
              <a:t> vyjadřuje velikost dané ekonomické veličiny k danému časovému okamžiku </a:t>
            </a:r>
            <a:r>
              <a:rPr lang="cs-CZ" sz="3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=&gt; </a:t>
            </a:r>
            <a:r>
              <a:rPr lang="cs-CZ" sz="3300" dirty="0">
                <a:latin typeface="Corbel" pitchFamily="34" charset="0"/>
              </a:rPr>
              <a:t>vyjadřují množství k danému časovému okamžiku. např. počet zaměstnanců k určitému datu, stav zásob k určitému dni, množství peněz v oběhu, počet pracovních sil v ekonomice, objem úspor atd.;</a:t>
            </a:r>
          </a:p>
          <a:p>
            <a:pPr marL="630238" lvl="1" indent="-268288">
              <a:spcBef>
                <a:spcPts val="600"/>
              </a:spcBef>
            </a:pPr>
            <a:r>
              <a:rPr lang="cs-CZ" sz="3300" b="1" dirty="0">
                <a:solidFill>
                  <a:schemeClr val="tx1"/>
                </a:solidFill>
                <a:latin typeface="Corbel" pitchFamily="34" charset="0"/>
              </a:rPr>
              <a:t>Tokové:</a:t>
            </a:r>
            <a:r>
              <a:rPr lang="cs-CZ" sz="3300" dirty="0">
                <a:latin typeface="Corbel" pitchFamily="34" charset="0"/>
              </a:rPr>
              <a:t> plynou v čase, mají časový rozměr, v čase se mění; </a:t>
            </a:r>
            <a:r>
              <a:rPr lang="cs-CZ" sz="3300" b="1" dirty="0">
                <a:solidFill>
                  <a:srgbClr val="C00000"/>
                </a:solidFill>
                <a:latin typeface="Corbel" pitchFamily="34" charset="0"/>
              </a:rPr>
              <a:t>tok</a:t>
            </a:r>
            <a:r>
              <a:rPr lang="cs-CZ" sz="3300" dirty="0">
                <a:latin typeface="Corbel" pitchFamily="34" charset="0"/>
              </a:rPr>
              <a:t> vyjadřuje pohyb určité ekonomické veličiny v čase - za určitou časovou jednotku, např. investice za rok, HDP v průběhu jednoho roku.</a:t>
            </a:r>
          </a:p>
          <a:p>
            <a:pPr marL="571500" indent="-457200" algn="l">
              <a:buFont typeface="+mj-lt"/>
              <a:buAutoNum type="arabicPeriod"/>
            </a:pPr>
            <a:endParaRPr lang="cs-CZ" sz="26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571500" indent="-457200" algn="l">
              <a:buFont typeface="+mj-lt"/>
              <a:buAutoNum type="arabicPeriod"/>
            </a:pPr>
            <a:r>
              <a:rPr lang="cs-CZ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Výkon dané ekonomiky – agregátní produkt: HDP / HNP…</a:t>
            </a:r>
          </a:p>
          <a:p>
            <a:pPr marL="571500" indent="-457200" algn="l">
              <a:buFont typeface="+mj-lt"/>
              <a:buAutoNum type="arabicPeriod"/>
            </a:pPr>
            <a:r>
              <a:rPr lang="cs-CZ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Pracovní síla – zaměstnanost / nezaměstnanost…</a:t>
            </a:r>
          </a:p>
          <a:p>
            <a:pPr marL="571500" indent="-457200" algn="l">
              <a:buFont typeface="+mj-lt"/>
              <a:buAutoNum type="arabicPeriod"/>
            </a:pPr>
            <a:r>
              <a:rPr lang="cs-CZ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Cenová hladina a inflace</a:t>
            </a:r>
          </a:p>
          <a:p>
            <a:pPr marL="571500" indent="-457200" algn="l">
              <a:buFont typeface="+mj-lt"/>
              <a:buAutoNum type="arabicPeriod"/>
            </a:pPr>
            <a:r>
              <a:rPr lang="cs-CZ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Pozice vůči zahraničí: platební bilance, měnový kurz</a:t>
            </a:r>
          </a:p>
          <a:p>
            <a:pPr algn="l">
              <a:buFont typeface="Wingdings" panose="05000000000000000000" pitchFamily="2" charset="2"/>
              <a:buChar char="q"/>
            </a:pPr>
            <a:endParaRPr lang="cs-CZ" sz="2000" b="1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q"/>
            </a:pPr>
            <a:r>
              <a:rPr lang="cs-CZ" sz="29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MAGICKÝ ČTYŘÚHELNÍK</a:t>
            </a:r>
          </a:p>
          <a:p>
            <a:r>
              <a:rPr lang="cs-CZ" sz="29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nezaměstnanost</a:t>
            </a:r>
          </a:p>
          <a:p>
            <a:r>
              <a:rPr lang="cs-CZ" sz="29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inflace</a:t>
            </a:r>
          </a:p>
          <a:p>
            <a:r>
              <a:rPr lang="cs-CZ" sz="29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ekonomický růst</a:t>
            </a:r>
          </a:p>
          <a:p>
            <a:r>
              <a:rPr lang="cs-CZ" sz="29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platební bilance </a:t>
            </a:r>
            <a:r>
              <a:rPr lang="cs-CZ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……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cs-CZ" dirty="0">
              <a:latin typeface="Corbel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8168E3E5-3648-49C7-87F6-39BF2F0081F3}"/>
              </a:ext>
            </a:extLst>
          </p:cNvPr>
          <p:cNvSpPr/>
          <p:nvPr/>
        </p:nvSpPr>
        <p:spPr>
          <a:xfrm>
            <a:off x="6754484" y="3985405"/>
            <a:ext cx="871268" cy="5952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98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solidFill>
                  <a:srgbClr val="C00000"/>
                </a:solidFill>
              </a:rPr>
              <a:t>Vymezení základních makroekonomických veličin: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193800"/>
            <a:ext cx="8851900" cy="49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lvl="1"/>
            <a:r>
              <a:rPr lang="cs-CZ" sz="3200" b="1" dirty="0"/>
              <a:t>Agregátní produkt,</a:t>
            </a:r>
            <a:endParaRPr lang="cs-CZ" sz="2700" dirty="0"/>
          </a:p>
          <a:p>
            <a:pPr lvl="2"/>
            <a:r>
              <a:rPr lang="cs-CZ" sz="2700" dirty="0"/>
              <a:t>makroekonomická veličina, pomocí které jsme schopni určit výkonnost dané ekonomiky.</a:t>
            </a:r>
            <a:endParaRPr lang="cs-CZ" sz="2200" dirty="0"/>
          </a:p>
          <a:p>
            <a:pPr lvl="1"/>
            <a:r>
              <a:rPr lang="cs-CZ" sz="3200" b="1" dirty="0"/>
              <a:t>Zaměstnanost, resp. nezaměstnanost,</a:t>
            </a:r>
            <a:endParaRPr lang="cs-CZ" sz="2700" dirty="0"/>
          </a:p>
          <a:p>
            <a:pPr lvl="2"/>
            <a:r>
              <a:rPr lang="cs-CZ" sz="2700" dirty="0"/>
              <a:t>zaměstnanost nám zpravidla ukazuje, kolik obyvatel v produktivním věku je zapojeno do pracovního procesu </a:t>
            </a:r>
            <a:endParaRPr lang="cs-CZ" sz="2200" dirty="0"/>
          </a:p>
          <a:p>
            <a:pPr lvl="2"/>
            <a:r>
              <a:rPr lang="cs-CZ" sz="2700" dirty="0"/>
              <a:t>se zaměstnaností souvisí i opačný jev, a to je nezaměstnanost, která znamená, že určitá část obyvatel v produktivním věku nepracuje.</a:t>
            </a:r>
            <a:endParaRPr lang="cs-CZ" sz="2200" dirty="0"/>
          </a:p>
          <a:p>
            <a:pPr lvl="1"/>
            <a:r>
              <a:rPr lang="cs-CZ" sz="3200" b="1" dirty="0"/>
              <a:t>Všeobecná cenová hladina,</a:t>
            </a:r>
            <a:endParaRPr lang="cs-CZ" sz="2700" dirty="0"/>
          </a:p>
          <a:p>
            <a:pPr lvl="2"/>
            <a:r>
              <a:rPr lang="cs-CZ" sz="2700" dirty="0"/>
              <a:t>cenová hladina představuje všeobecnou úroveň cen v ekonomice.</a:t>
            </a:r>
            <a:endParaRPr lang="cs-CZ" sz="2200" dirty="0"/>
          </a:p>
          <a:p>
            <a:pPr lvl="1"/>
            <a:r>
              <a:rPr lang="cs-CZ" sz="3200" b="1" dirty="0"/>
              <a:t>Vnější ekonomická pozice,</a:t>
            </a:r>
            <a:endParaRPr lang="cs-CZ" sz="2700" dirty="0"/>
          </a:p>
          <a:p>
            <a:pPr lvl="2"/>
            <a:r>
              <a:rPr lang="cs-CZ" sz="2700" dirty="0"/>
              <a:t>vnější ekonomická pozice vyjadřuje postavení dané ekonomiky ve světové ekonomice.</a:t>
            </a:r>
            <a:endParaRPr lang="cs-CZ" sz="22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11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8193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Makroekonomické agregáty - HDP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193800"/>
            <a:ext cx="8851900" cy="4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55600" lvl="1">
              <a:spcBef>
                <a:spcPts val="600"/>
              </a:spcBef>
            </a:pPr>
            <a:endParaRPr lang="cs-CZ" sz="3200" b="1" dirty="0">
              <a:latin typeface="Corbel" pitchFamily="34" charset="0"/>
            </a:endParaRPr>
          </a:p>
          <a:p>
            <a:pPr marL="355600" lvl="1">
              <a:spcBef>
                <a:spcPts val="600"/>
              </a:spcBef>
            </a:pPr>
            <a:r>
              <a:rPr lang="cs-CZ" sz="3200" dirty="0">
                <a:latin typeface="Corbel" pitchFamily="34" charset="0"/>
              </a:rPr>
              <a:t>Výkon ekonomiky je vyjadřován nejčastěji pomocí </a:t>
            </a:r>
            <a:r>
              <a:rPr lang="cs-CZ" sz="3200" b="1" dirty="0">
                <a:solidFill>
                  <a:srgbClr val="FF0000"/>
                </a:solidFill>
                <a:latin typeface="Corbel" pitchFamily="34" charset="0"/>
              </a:rPr>
              <a:t>hrubého domácího produktu (HDP)</a:t>
            </a:r>
          </a:p>
          <a:p>
            <a:pPr marL="12700" lvl="1" indent="0">
              <a:spcBef>
                <a:spcPts val="600"/>
              </a:spcBef>
              <a:buNone/>
            </a:pPr>
            <a:endParaRPr lang="cs-CZ" sz="3200" b="1" dirty="0">
              <a:solidFill>
                <a:srgbClr val="FF0000"/>
              </a:solidFill>
              <a:latin typeface="Corbel" pitchFamily="34" charset="0"/>
            </a:endParaRPr>
          </a:p>
          <a:p>
            <a:pPr marL="355600" lvl="1">
              <a:spcBef>
                <a:spcPts val="600"/>
              </a:spcBef>
            </a:pPr>
            <a:r>
              <a:rPr lang="cs-CZ" sz="3200" dirty="0">
                <a:latin typeface="Corbel" pitchFamily="34" charset="0"/>
              </a:rPr>
              <a:t>Na základě tohoto ukazatele jsme schopni určit </a:t>
            </a:r>
            <a:r>
              <a:rPr lang="cs-CZ" sz="3200" b="1" dirty="0">
                <a:latin typeface="Corbel" pitchFamily="34" charset="0"/>
              </a:rPr>
              <a:t>aktuální výkonnost dané ekonomiky</a:t>
            </a:r>
            <a:r>
              <a:rPr lang="cs-CZ" sz="3200" dirty="0">
                <a:latin typeface="Corbel" pitchFamily="34" charset="0"/>
              </a:rPr>
              <a:t>, </a:t>
            </a:r>
            <a:r>
              <a:rPr lang="cs-CZ" sz="3200" b="1" dirty="0">
                <a:latin typeface="Corbel" pitchFamily="34" charset="0"/>
              </a:rPr>
              <a:t>výkonnost v čase </a:t>
            </a:r>
          </a:p>
          <a:p>
            <a:pPr marL="469900" lvl="1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Corbel" pitchFamily="34" charset="0"/>
              </a:rPr>
              <a:t>a jsme také schopni </a:t>
            </a:r>
            <a:r>
              <a:rPr lang="cs-CZ" sz="3200" b="1" dirty="0">
                <a:latin typeface="Corbel" pitchFamily="34" charset="0"/>
              </a:rPr>
              <a:t>porovnávat</a:t>
            </a:r>
            <a:r>
              <a:rPr lang="cs-CZ" sz="3200" dirty="0">
                <a:latin typeface="Corbel" pitchFamily="34" charset="0"/>
              </a:rPr>
              <a:t> jednotlivé země v rámci světové </a:t>
            </a:r>
            <a:r>
              <a:rPr lang="cs-CZ" sz="3200" b="1" dirty="0">
                <a:latin typeface="Corbel" pitchFamily="34" charset="0"/>
              </a:rPr>
              <a:t>ekonomiky mezi sebou</a:t>
            </a:r>
            <a:r>
              <a:rPr lang="cs-CZ" sz="3200" dirty="0">
                <a:latin typeface="Corbel" pitchFamily="34" charset="0"/>
              </a:rPr>
              <a:t>, </a:t>
            </a:r>
            <a:r>
              <a:rPr lang="cs-CZ" sz="3200" b="1" dirty="0">
                <a:latin typeface="Corbel" pitchFamily="34" charset="0"/>
              </a:rPr>
              <a:t>případně regiony v rámci jedné země</a:t>
            </a:r>
            <a:r>
              <a:rPr lang="cs-CZ" sz="3200" dirty="0">
                <a:latin typeface="Corbel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650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346200"/>
            <a:ext cx="8823625" cy="48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6700" indent="-152400" algn="just">
              <a:spcBef>
                <a:spcPts val="600"/>
              </a:spcBef>
            </a:pPr>
            <a:r>
              <a:rPr lang="cs-CZ" sz="1800" dirty="0">
                <a:latin typeface="Corbel" pitchFamily="34" charset="0"/>
              </a:rPr>
              <a:t>Obdobně jako u sportovců, tak i </a:t>
            </a:r>
            <a:r>
              <a:rPr lang="cs-CZ" sz="1800" b="1" dirty="0">
                <a:latin typeface="Corbel" pitchFamily="34" charset="0"/>
              </a:rPr>
              <a:t>ekonomika</a:t>
            </a:r>
            <a:r>
              <a:rPr lang="cs-CZ" sz="1800" dirty="0">
                <a:latin typeface="Corbel" pitchFamily="34" charset="0"/>
              </a:rPr>
              <a:t> může mít aktuální </a:t>
            </a:r>
            <a:r>
              <a:rPr lang="cs-CZ" sz="1800" b="1" dirty="0">
                <a:latin typeface="Corbel" pitchFamily="34" charset="0"/>
              </a:rPr>
              <a:t>výkonnost</a:t>
            </a:r>
            <a:r>
              <a:rPr lang="cs-CZ" sz="1800" dirty="0">
                <a:latin typeface="Corbel" pitchFamily="34" charset="0"/>
              </a:rPr>
              <a:t> </a:t>
            </a:r>
            <a:r>
              <a:rPr lang="cs-CZ" sz="1800" b="1" dirty="0">
                <a:solidFill>
                  <a:srgbClr val="C00000"/>
                </a:solidFill>
                <a:latin typeface="Corbel" pitchFamily="34" charset="0"/>
              </a:rPr>
              <a:t>pod svými možnostmi </a:t>
            </a:r>
            <a:r>
              <a:rPr lang="cs-CZ" sz="1800" dirty="0">
                <a:latin typeface="Corbel" pitchFamily="34" charset="0"/>
              </a:rPr>
              <a:t>nebo může být její </a:t>
            </a:r>
            <a:r>
              <a:rPr lang="cs-CZ" sz="1800" b="1" dirty="0">
                <a:latin typeface="Corbel" pitchFamily="34" charset="0"/>
              </a:rPr>
              <a:t>výkonnost tak vysoká</a:t>
            </a:r>
            <a:r>
              <a:rPr lang="cs-CZ" sz="1800" dirty="0">
                <a:latin typeface="Corbel" pitchFamily="34" charset="0"/>
              </a:rPr>
              <a:t>, že se začne i </a:t>
            </a:r>
            <a:r>
              <a:rPr lang="cs-CZ" sz="1800" b="1" dirty="0">
                <a:solidFill>
                  <a:srgbClr val="C00000"/>
                </a:solidFill>
                <a:latin typeface="Corbel" pitchFamily="34" charset="0"/>
              </a:rPr>
              <a:t>přehřívat</a:t>
            </a:r>
            <a:r>
              <a:rPr lang="cs-CZ" sz="1800" dirty="0">
                <a:solidFill>
                  <a:srgbClr val="C00000"/>
                </a:solidFill>
                <a:latin typeface="Corbel" pitchFamily="34" charset="0"/>
              </a:rPr>
              <a:t>,</a:t>
            </a:r>
            <a:r>
              <a:rPr lang="cs-CZ" sz="1800" dirty="0">
                <a:latin typeface="Corbel" pitchFamily="34" charset="0"/>
              </a:rPr>
              <a:t> což následně přináší </a:t>
            </a:r>
            <a:r>
              <a:rPr lang="cs-CZ" sz="1800" b="1" dirty="0">
                <a:latin typeface="Corbel" pitchFamily="34" charset="0"/>
              </a:rPr>
              <a:t>negativní dopady</a:t>
            </a:r>
            <a:r>
              <a:rPr lang="cs-CZ" sz="1800" dirty="0">
                <a:latin typeface="Corbel" pitchFamily="34" charset="0"/>
              </a:rPr>
              <a:t>.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latin typeface="Corbel" pitchFamily="34" charset="0"/>
              </a:rPr>
              <a:t>Důležité: v jaké relaci k </a:t>
            </a:r>
            <a:r>
              <a:rPr lang="cs-CZ" sz="1800" b="1" dirty="0">
                <a:latin typeface="Corbel" pitchFamily="34" charset="0"/>
              </a:rPr>
              <a:t>dlouhodobě</a:t>
            </a:r>
            <a:r>
              <a:rPr lang="cs-CZ" sz="1800" dirty="0">
                <a:latin typeface="Corbel" pitchFamily="34" charset="0"/>
              </a:rPr>
              <a:t> </a:t>
            </a:r>
            <a:r>
              <a:rPr lang="cs-CZ" sz="1800" b="1" dirty="0">
                <a:latin typeface="Corbel" pitchFamily="34" charset="0"/>
              </a:rPr>
              <a:t>udržitelné</a:t>
            </a:r>
            <a:r>
              <a:rPr lang="cs-CZ" sz="1800" dirty="0">
                <a:latin typeface="Corbel" pitchFamily="34" charset="0"/>
              </a:rPr>
              <a:t> </a:t>
            </a:r>
            <a:r>
              <a:rPr lang="cs-CZ" sz="1800" b="1" dirty="0">
                <a:latin typeface="Corbel" pitchFamily="34" charset="0"/>
              </a:rPr>
              <a:t>výkonnosti</a:t>
            </a:r>
            <a:r>
              <a:rPr lang="cs-CZ" sz="1800" dirty="0">
                <a:latin typeface="Corbel" pitchFamily="34" charset="0"/>
              </a:rPr>
              <a:t> se aktuální výkonnost nachází: klíčové pro </a:t>
            </a:r>
            <a:r>
              <a:rPr lang="cs-CZ" sz="1800" b="1" dirty="0">
                <a:latin typeface="Corbel" pitchFamily="34" charset="0"/>
              </a:rPr>
              <a:t>nastavení odpovídající hospodářské politiky státu: </a:t>
            </a:r>
            <a:r>
              <a:rPr lang="cs-CZ" sz="1800" dirty="0">
                <a:latin typeface="Corbel" pitchFamily="34" charset="0"/>
              </a:rPr>
              <a:t>zejména </a:t>
            </a:r>
            <a:r>
              <a:rPr lang="cs-CZ" sz="1800" b="1" dirty="0">
                <a:latin typeface="Corbel" pitchFamily="34" charset="0"/>
              </a:rPr>
              <a:t>fiskální a monetární politiky</a:t>
            </a:r>
            <a:r>
              <a:rPr lang="cs-CZ" sz="1800" dirty="0">
                <a:latin typeface="Corbel" pitchFamily="34" charset="0"/>
              </a:rPr>
              <a:t>.</a:t>
            </a:r>
          </a:p>
          <a:p>
            <a:pPr marL="266700" indent="-152400" algn="just">
              <a:spcBef>
                <a:spcPts val="600"/>
              </a:spcBef>
            </a:pPr>
            <a:r>
              <a:rPr lang="cs-CZ" sz="2000" b="1" dirty="0">
                <a:solidFill>
                  <a:srgbClr val="FF0000"/>
                </a:solidFill>
                <a:latin typeface="Corbel" pitchFamily="34" charset="0"/>
              </a:rPr>
              <a:t>Hrubý domácí produkt (HDP) – souhrn hodnot přidaných zpracováním ve všech odvětvích činností považovaných v systému národního účetnictví za produktivní (tj. včetně služeb tržních i netržních).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latin typeface="Corbel" pitchFamily="34" charset="0"/>
              </a:rPr>
              <a:t>Jde o </a:t>
            </a:r>
            <a:r>
              <a:rPr lang="cs-CZ" sz="1800" b="1" dirty="0">
                <a:latin typeface="Corbel" pitchFamily="34" charset="0"/>
              </a:rPr>
              <a:t>propočet v kupních cenách</a:t>
            </a:r>
            <a:r>
              <a:rPr lang="cs-CZ" sz="1800" dirty="0">
                <a:latin typeface="Corbel" pitchFamily="34" charset="0"/>
              </a:rPr>
              <a:t>, za které jsou realizovány tržní výkony (tzn. včetně daní z produktů a bez dotací na produkty). U netržních služeb je přidaná hodnota vyjádřena jako souhrn náhrad zaměstnancům a spotřeby fixního kapitálu. Prvotní propočet je proveden </a:t>
            </a:r>
            <a:r>
              <a:rPr lang="cs-CZ" sz="1800" b="1" dirty="0">
                <a:latin typeface="Corbel" pitchFamily="34" charset="0"/>
              </a:rPr>
              <a:t>v běžných cenách. </a:t>
            </a:r>
            <a:r>
              <a:rPr lang="cs-CZ" sz="1800" dirty="0">
                <a:latin typeface="Corbel" pitchFamily="34" charset="0"/>
              </a:rPr>
              <a:t>Pro potřeby sledování vývoje s vyloučením vlivu změn cen následuje převod do průměrných cen předchozího roku, ze kterých se tzv. řetězením získají údaje </a:t>
            </a:r>
            <a:r>
              <a:rPr lang="cs-CZ" sz="1800" b="1" dirty="0">
                <a:latin typeface="Corbel" pitchFamily="34" charset="0"/>
              </a:rPr>
              <a:t>ve stálých cenách </a:t>
            </a:r>
            <a:r>
              <a:rPr lang="cs-CZ" sz="1800" dirty="0">
                <a:latin typeface="Corbel" pitchFamily="34" charset="0"/>
              </a:rPr>
              <a:t>roku 2015. Údaje jsou uváděny bez očištění o nestejný počet pracovních dní.</a:t>
            </a:r>
          </a:p>
          <a:p>
            <a:pPr marL="266700" indent="-152400" algn="just">
              <a:spcBef>
                <a:spcPts val="600"/>
              </a:spcBef>
            </a:pPr>
            <a:endParaRPr lang="cs-CZ" sz="1800" dirty="0">
              <a:latin typeface="Corbel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5E77E1BE-727F-4B17-9359-D7AD29D3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8193"/>
            <a:ext cx="8229600" cy="808007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Makroekonomické agregáty - HDP</a:t>
            </a:r>
            <a:endParaRPr lang="cs-CZ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55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2309" y="738569"/>
            <a:ext cx="8229600" cy="943582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C00000"/>
                </a:solidFill>
              </a:rPr>
              <a:t>Makroekonomické agregáty - zaměstnanost</a:t>
            </a:r>
            <a:endParaRPr lang="cs-CZ" sz="3600" dirty="0">
              <a:solidFill>
                <a:srgbClr val="C00000"/>
              </a:solidFill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362308" y="1682151"/>
            <a:ext cx="8488393" cy="420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spcBef>
                <a:spcPts val="600"/>
              </a:spcBef>
            </a:pPr>
            <a:r>
              <a:rPr lang="cs-CZ" b="1" dirty="0">
                <a:latin typeface="Corbel" pitchFamily="34" charset="0"/>
              </a:rPr>
              <a:t>Práce</a:t>
            </a:r>
            <a:r>
              <a:rPr lang="cs-CZ" dirty="0">
                <a:latin typeface="Corbel" pitchFamily="34" charset="0"/>
              </a:rPr>
              <a:t> - </a:t>
            </a:r>
            <a:r>
              <a:rPr lang="cs-CZ" b="1" dirty="0">
                <a:latin typeface="Corbel" pitchFamily="34" charset="0"/>
              </a:rPr>
              <a:t>primární výrobní faktor , </a:t>
            </a:r>
            <a:r>
              <a:rPr lang="cs-CZ" dirty="0">
                <a:latin typeface="Corbel" pitchFamily="34" charset="0"/>
              </a:rPr>
              <a:t>patří ke klíčovým faktorům výkonnosti ekonomiky (jak do kvantity, tak do kvality). </a:t>
            </a:r>
          </a:p>
          <a:p>
            <a:pPr algn="just">
              <a:spcBef>
                <a:spcPts val="600"/>
              </a:spcBef>
            </a:pPr>
            <a:r>
              <a:rPr lang="cs-CZ" b="1" dirty="0">
                <a:solidFill>
                  <a:srgbClr val="FF0000"/>
                </a:solidFill>
                <a:latin typeface="Corbel" pitchFamily="34" charset="0"/>
              </a:rPr>
              <a:t>Zaměstnanost</a:t>
            </a:r>
            <a:r>
              <a:rPr lang="cs-CZ" dirty="0">
                <a:latin typeface="Corbel" pitchFamily="34" charset="0"/>
              </a:rPr>
              <a:t> ukazuje, kolik obyvatel v produktivním věku je zapojeno do pracovního procesu. </a:t>
            </a:r>
          </a:p>
          <a:p>
            <a:pPr algn="just">
              <a:spcBef>
                <a:spcPts val="600"/>
              </a:spcBef>
            </a:pPr>
            <a:endParaRPr lang="cs-CZ" b="1" dirty="0">
              <a:solidFill>
                <a:srgbClr val="C00000"/>
              </a:solidFill>
              <a:latin typeface="Corbel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cs-CZ" b="1" dirty="0">
                <a:solidFill>
                  <a:srgbClr val="C00000"/>
                </a:solidFill>
                <a:latin typeface="Corbel" pitchFamily="34" charset="0"/>
              </a:rPr>
              <a:t>Pracovní síla </a:t>
            </a:r>
            <a:r>
              <a:rPr lang="cs-CZ" b="1" dirty="0">
                <a:latin typeface="Corbel" pitchFamily="34" charset="0"/>
              </a:rPr>
              <a:t>- zaměstnaní a nezaměstnaní</a:t>
            </a:r>
            <a:r>
              <a:rPr lang="cs-CZ" dirty="0">
                <a:latin typeface="Corbel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905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55274" y="1940942"/>
            <a:ext cx="8861725" cy="3469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600"/>
              </a:spcBef>
              <a:tabLst>
                <a:tab pos="355600" algn="l"/>
              </a:tabLst>
            </a:pPr>
            <a:r>
              <a:rPr lang="cs-CZ" sz="3000" dirty="0">
                <a:latin typeface="Corbel" pitchFamily="34" charset="0"/>
              </a:rPr>
              <a:t>Se </a:t>
            </a:r>
            <a:r>
              <a:rPr lang="cs-CZ" sz="3000" b="1" dirty="0">
                <a:latin typeface="Corbel" pitchFamily="34" charset="0"/>
              </a:rPr>
              <a:t>zaměstnaností</a:t>
            </a:r>
            <a:r>
              <a:rPr lang="cs-CZ" sz="3000" dirty="0">
                <a:latin typeface="Corbel" pitchFamily="34" charset="0"/>
              </a:rPr>
              <a:t> souvisí i opačný jev –</a:t>
            </a:r>
            <a:r>
              <a:rPr lang="cs-CZ" sz="3000" b="1" dirty="0">
                <a:solidFill>
                  <a:srgbClr val="FF0000"/>
                </a:solidFill>
                <a:latin typeface="Corbel" pitchFamily="34" charset="0"/>
              </a:rPr>
              <a:t>nezaměstnanost – </a:t>
            </a:r>
            <a:r>
              <a:rPr lang="cs-CZ" sz="3000" dirty="0">
                <a:latin typeface="Corbel" pitchFamily="34" charset="0"/>
              </a:rPr>
              <a:t>znamená, že </a:t>
            </a:r>
            <a:r>
              <a:rPr lang="cs-CZ" sz="3000" b="1" dirty="0">
                <a:latin typeface="Corbel" pitchFamily="34" charset="0"/>
              </a:rPr>
              <a:t>určitá část pracovní síly nepracuje</a:t>
            </a:r>
            <a:r>
              <a:rPr lang="cs-CZ" sz="3000" dirty="0">
                <a:latin typeface="Corbel" pitchFamily="34" charset="0"/>
              </a:rPr>
              <a:t>. </a:t>
            </a:r>
          </a:p>
          <a:p>
            <a:pPr indent="-457200" algn="just">
              <a:spcBef>
                <a:spcPts val="600"/>
              </a:spcBef>
              <a:tabLst>
                <a:tab pos="355600" algn="l"/>
              </a:tabLst>
            </a:pPr>
            <a:endParaRPr lang="cs-CZ" sz="3000" b="1" dirty="0">
              <a:latin typeface="Corbel" pitchFamily="34" charset="0"/>
            </a:endParaRPr>
          </a:p>
          <a:p>
            <a:pPr indent="-457200" algn="just">
              <a:spcBef>
                <a:spcPts val="600"/>
              </a:spcBef>
              <a:tabLst>
                <a:tab pos="355600" algn="l"/>
              </a:tabLst>
            </a:pPr>
            <a:r>
              <a:rPr lang="cs-CZ" sz="3000" b="1" dirty="0">
                <a:solidFill>
                  <a:srgbClr val="C00000"/>
                </a:solidFill>
                <a:latin typeface="Corbel" pitchFamily="34" charset="0"/>
              </a:rPr>
              <a:t>Trh práce </a:t>
            </a:r>
            <a:r>
              <a:rPr lang="cs-CZ" sz="3000" dirty="0">
                <a:latin typeface="Corbel" pitchFamily="34" charset="0"/>
              </a:rPr>
              <a:t>– </a:t>
            </a:r>
            <a:r>
              <a:rPr lang="cs-CZ" sz="3000" b="1" dirty="0">
                <a:latin typeface="Corbel" pitchFamily="34" charset="0"/>
              </a:rPr>
              <a:t>zrcadlem</a:t>
            </a:r>
            <a:r>
              <a:rPr lang="cs-CZ" sz="3000" dirty="0">
                <a:latin typeface="Corbel" pitchFamily="34" charset="0"/>
              </a:rPr>
              <a:t> </a:t>
            </a:r>
            <a:r>
              <a:rPr lang="cs-CZ" sz="3000" b="1" dirty="0">
                <a:latin typeface="Corbel" pitchFamily="34" charset="0"/>
              </a:rPr>
              <a:t>fungování ekonomiky</a:t>
            </a:r>
            <a:r>
              <a:rPr lang="cs-CZ" sz="3000" dirty="0">
                <a:latin typeface="Corbel" pitchFamily="34" charset="0"/>
              </a:rPr>
              <a:t>, na základě </a:t>
            </a:r>
            <a:r>
              <a:rPr lang="cs-CZ" sz="3000" b="1" dirty="0">
                <a:latin typeface="Corbel" pitchFamily="34" charset="0"/>
              </a:rPr>
              <a:t>vývoje počtu nezaměstnaných </a:t>
            </a:r>
            <a:r>
              <a:rPr lang="cs-CZ" sz="3000" dirty="0">
                <a:latin typeface="Corbel" pitchFamily="34" charset="0"/>
              </a:rPr>
              <a:t>lze hodnotit </a:t>
            </a:r>
            <a:r>
              <a:rPr lang="cs-CZ" sz="3000" b="1" dirty="0">
                <a:latin typeface="Corbel" pitchFamily="34" charset="0"/>
              </a:rPr>
              <a:t>aktuální vývoj ekonomiky.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5BE82028-C513-48E2-BD2E-9C4613F15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309" y="738569"/>
            <a:ext cx="8229600" cy="943582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C00000"/>
                </a:solidFill>
              </a:rPr>
              <a:t>Makroekonomické agregáty - zaměstnanost</a:t>
            </a:r>
            <a:endParaRPr lang="cs-CZ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28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9858"/>
            <a:ext cx="8229600" cy="545790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C00000"/>
                </a:solidFill>
              </a:rPr>
              <a:t>Makroekonomické agregáty - cenová hladina </a:t>
            </a:r>
            <a:endParaRPr lang="cs-CZ" sz="2800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46050" y="1113286"/>
            <a:ext cx="8851900" cy="5028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cs-CZ" sz="2800" b="1" dirty="0">
                <a:solidFill>
                  <a:srgbClr val="FF0000"/>
                </a:solidFill>
                <a:latin typeface="Corbel" pitchFamily="34" charset="0"/>
              </a:rPr>
              <a:t>Cenová hladina</a:t>
            </a:r>
            <a:r>
              <a:rPr lang="cs-CZ" sz="2800" dirty="0">
                <a:latin typeface="Corbel" pitchFamily="34" charset="0"/>
              </a:rPr>
              <a:t> – všeobecná úroveň cen v ekonomice: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Corbel" pitchFamily="34" charset="0"/>
              </a:rPr>
              <a:t>v makroekonomii se nepohybujeme na dílčích trzích (např. banánů) ale </a:t>
            </a:r>
            <a:r>
              <a:rPr lang="cs-CZ" sz="2800" b="1" dirty="0">
                <a:latin typeface="Corbel" pitchFamily="34" charset="0"/>
              </a:rPr>
              <a:t>agregátních trzích, </a:t>
            </a:r>
            <a:r>
              <a:rPr lang="cs-CZ" sz="2800" dirty="0">
                <a:latin typeface="Corbel" pitchFamily="34" charset="0"/>
              </a:rPr>
              <a:t>kde sledujeme </a:t>
            </a:r>
            <a:r>
              <a:rPr lang="cs-CZ" sz="2800" b="1" dirty="0">
                <a:latin typeface="Corbel" pitchFamily="34" charset="0"/>
              </a:rPr>
              <a:t>všechny ceny statků a služeb</a:t>
            </a:r>
            <a:r>
              <a:rPr lang="cs-CZ" sz="2800" dirty="0">
                <a:latin typeface="Corbel" pitchFamily="34" charset="0"/>
              </a:rPr>
              <a:t>, které se navíc v čase vyvíjejí.</a:t>
            </a:r>
          </a:p>
          <a:p>
            <a:pPr>
              <a:spcBef>
                <a:spcPts val="600"/>
              </a:spcBef>
            </a:pPr>
            <a:r>
              <a:rPr lang="cs-CZ" sz="2800" b="1" dirty="0">
                <a:latin typeface="Corbel" pitchFamily="34" charset="0"/>
              </a:rPr>
              <a:t>Měří se pomocí cenových indexů: </a:t>
            </a:r>
            <a:r>
              <a:rPr lang="cs-CZ" sz="2800" dirty="0">
                <a:latin typeface="Corbel" pitchFamily="34" charset="0"/>
              </a:rPr>
              <a:t>CPI, PPI apod.</a:t>
            </a:r>
          </a:p>
          <a:p>
            <a:pPr algn="just">
              <a:spcBef>
                <a:spcPts val="600"/>
              </a:spcBef>
            </a:pPr>
            <a:r>
              <a:rPr lang="cs-CZ" sz="2800" b="1" dirty="0">
                <a:latin typeface="Corbel" pitchFamily="34" charset="0"/>
              </a:rPr>
              <a:t>Cenová hladina </a:t>
            </a:r>
            <a:r>
              <a:rPr lang="cs-CZ" sz="2800" dirty="0">
                <a:latin typeface="Corbel" pitchFamily="34" charset="0"/>
              </a:rPr>
              <a:t>se v důsledku zdražování jednotlivých výrobků může zvyšovat, kdy v makroekonomii označujeme tento jev termínem </a:t>
            </a:r>
            <a:r>
              <a:rPr lang="cs-CZ" sz="2800" b="1" dirty="0">
                <a:solidFill>
                  <a:srgbClr val="FF0000"/>
                </a:solidFill>
                <a:latin typeface="Corbel" pitchFamily="34" charset="0"/>
              </a:rPr>
              <a:t>INFLACE</a:t>
            </a:r>
            <a:r>
              <a:rPr lang="cs-CZ" sz="2800" dirty="0">
                <a:latin typeface="Corbel" pitchFamily="34" charset="0"/>
              </a:rPr>
              <a:t> čili trvalý </a:t>
            </a:r>
            <a:r>
              <a:rPr lang="cs-CZ" sz="2800" b="1" dirty="0">
                <a:latin typeface="Corbel" pitchFamily="34" charset="0"/>
              </a:rPr>
              <a:t>vzestup všeobecné cenové hladiny.</a:t>
            </a:r>
          </a:p>
          <a:p>
            <a:pPr>
              <a:spcBef>
                <a:spcPts val="600"/>
              </a:spcBef>
            </a:pPr>
            <a:endParaRPr lang="cs-CZ" sz="2800" dirty="0">
              <a:latin typeface="Corbel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677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65100" y="1765300"/>
            <a:ext cx="8737360" cy="40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spcBef>
                <a:spcPts val="600"/>
              </a:spcBef>
            </a:pPr>
            <a:r>
              <a:rPr lang="cs-CZ" sz="3600" b="1" dirty="0">
                <a:latin typeface="Corbel" pitchFamily="34" charset="0"/>
              </a:rPr>
              <a:t>Inflace </a:t>
            </a:r>
            <a:r>
              <a:rPr lang="cs-CZ" sz="3600" dirty="0">
                <a:latin typeface="Corbel" pitchFamily="34" charset="0"/>
              </a:rPr>
              <a:t>– obecně definována jako růst cenové hladiny. </a:t>
            </a:r>
          </a:p>
          <a:p>
            <a:pPr algn="just">
              <a:spcBef>
                <a:spcPts val="600"/>
              </a:spcBef>
            </a:pPr>
            <a:r>
              <a:rPr lang="cs-CZ" sz="3600" b="1" dirty="0">
                <a:latin typeface="Corbel" pitchFamily="34" charset="0"/>
              </a:rPr>
              <a:t>Míra inflace: </a:t>
            </a:r>
            <a:r>
              <a:rPr lang="cs-CZ" sz="3600" dirty="0">
                <a:latin typeface="Corbel" pitchFamily="34" charset="0"/>
              </a:rPr>
              <a:t>měřena pomocí přírůstku indexů, např.  CPI;</a:t>
            </a:r>
          </a:p>
          <a:p>
            <a:pPr algn="just">
              <a:spcBef>
                <a:spcPts val="600"/>
              </a:spcBef>
            </a:pPr>
            <a:r>
              <a:rPr lang="cs-CZ" sz="3600" b="1" dirty="0">
                <a:latin typeface="Corbel" pitchFamily="34" charset="0"/>
              </a:rPr>
              <a:t>Inflace</a:t>
            </a:r>
            <a:r>
              <a:rPr lang="cs-CZ" sz="3600" dirty="0">
                <a:latin typeface="Corbel" pitchFamily="34" charset="0"/>
              </a:rPr>
              <a:t> – </a:t>
            </a:r>
            <a:r>
              <a:rPr lang="cs-CZ" sz="3600" b="1" dirty="0">
                <a:latin typeface="Corbel" pitchFamily="34" charset="0"/>
              </a:rPr>
              <a:t>peněžní jev,</a:t>
            </a:r>
            <a:r>
              <a:rPr lang="cs-CZ" sz="3600" dirty="0">
                <a:latin typeface="Corbel" pitchFamily="34" charset="0"/>
              </a:rPr>
              <a:t> nicméně její dopad na ekonomiku může být zásadní.</a:t>
            </a:r>
          </a:p>
          <a:p>
            <a:pPr algn="just">
              <a:spcBef>
                <a:spcPts val="600"/>
              </a:spcBef>
            </a:pPr>
            <a:endParaRPr lang="cs-CZ" sz="3600" dirty="0">
              <a:latin typeface="Corbel" pitchFamily="34" charset="0"/>
            </a:endParaRPr>
          </a:p>
          <a:p>
            <a:pPr algn="just">
              <a:spcBef>
                <a:spcPts val="600"/>
              </a:spcBef>
            </a:pPr>
            <a:endParaRPr lang="cs-CZ" dirty="0">
              <a:latin typeface="Corbel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3164F6EE-DC34-4240-A5C4-9FDFCFC6EE67}"/>
              </a:ext>
            </a:extLst>
          </p:cNvPr>
          <p:cNvSpPr txBox="1">
            <a:spLocks/>
          </p:cNvSpPr>
          <p:nvPr/>
        </p:nvSpPr>
        <p:spPr>
          <a:xfrm>
            <a:off x="457200" y="852168"/>
            <a:ext cx="8229600" cy="545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cs-CZ" sz="3600" b="1" dirty="0">
                <a:solidFill>
                  <a:srgbClr val="C00000"/>
                </a:solidFill>
              </a:rPr>
              <a:t>Makroekonomické agregáty - inflace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2912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92370"/>
            <a:ext cx="8229600" cy="4520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2400" dirty="0"/>
              <a:t>Společenská věda: o </a:t>
            </a:r>
            <a:r>
              <a:rPr lang="cs-CZ" sz="2400" b="1" dirty="0">
                <a:solidFill>
                  <a:srgbClr val="FF0000"/>
                </a:solidFill>
              </a:rPr>
              <a:t>volbě, rozhodování; studium alokace omezených nebo vzácných zdrojů mezi alternativní, konkurenční využití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400" dirty="0"/>
              <a:t>Společenská disciplína studující organizační formy, jejichž prostřednictvím lidská společnost řeší fundamentální problém </a:t>
            </a:r>
            <a:r>
              <a:rPr lang="cs-CZ" sz="2400" b="1" dirty="0">
                <a:solidFill>
                  <a:srgbClr val="FF0000"/>
                </a:solidFill>
              </a:rPr>
              <a:t>vzácnosti.</a:t>
            </a:r>
          </a:p>
          <a:p>
            <a:pPr algn="just"/>
            <a:endParaRPr lang="cs-CZ" sz="2400" b="1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400" i="1" dirty="0"/>
              <a:t>„Sociální vědy se liší od tvrdých věd, protože subjekty našeho zkoumání myslí."</a:t>
            </a:r>
          </a:p>
          <a:p>
            <a:pPr algn="just"/>
            <a:endParaRPr lang="cs-CZ" sz="2400" b="1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400" b="1" dirty="0"/>
              <a:t>Hlavní cíl ekonomie </a:t>
            </a:r>
            <a:r>
              <a:rPr lang="cs-CZ" sz="2400" dirty="0"/>
              <a:t>– nalézt a popsat mechanismus jehož prostřednictvím jsou v dané společnosti rozdělovány vzácné zdroje mezi vzájemně si konkurující užití.</a:t>
            </a:r>
          </a:p>
          <a:p>
            <a:pPr algn="just"/>
            <a:r>
              <a:rPr lang="cs-CZ" sz="2400" b="1" dirty="0"/>
              <a:t>Pokud by neexistovala vzácnost a alternativní použití zdrojů – neexistoval by ekonomický problém.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/>
              <a:t>Ekonomie tedy studuje volby, které jsou ovlivněny </a:t>
            </a:r>
            <a:r>
              <a:rPr lang="cs-CZ" sz="2400" b="1" dirty="0" err="1"/>
              <a:t>incentivami</a:t>
            </a:r>
            <a:r>
              <a:rPr lang="cs-CZ" sz="2400" b="1" dirty="0"/>
              <a:t> a zdroji.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D753B9B-EC2B-48D8-9536-8AC6C0BF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0526"/>
            <a:ext cx="8229600" cy="855422"/>
          </a:xfrm>
        </p:spPr>
        <p:txBody>
          <a:bodyPr/>
          <a:lstStyle/>
          <a:p>
            <a:r>
              <a:rPr lang="cs-CZ" dirty="0"/>
              <a:t>Ekonomie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12474"/>
            <a:ext cx="8229600" cy="936925"/>
          </a:xfrm>
        </p:spPr>
        <p:txBody>
          <a:bodyPr>
            <a:noAutofit/>
          </a:bodyPr>
          <a:lstStyle/>
          <a:p>
            <a:r>
              <a:rPr lang="cs-CZ" sz="3200" b="1" dirty="0"/>
              <a:t>Magický čtyřúhelník zobrazení úspěšnosti hospodářské politiky</a:t>
            </a:r>
            <a:endParaRPr lang="cs-CZ" sz="32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9814FE-D82D-49CF-9AF8-7A23B8A37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51" y="1794294"/>
            <a:ext cx="8376249" cy="454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66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6045" y="714519"/>
            <a:ext cx="8229600" cy="679605"/>
          </a:xfrm>
        </p:spPr>
        <p:txBody>
          <a:bodyPr>
            <a:noAutofit/>
          </a:bodyPr>
          <a:lstStyle/>
          <a:p>
            <a:r>
              <a:rPr lang="cs-CZ" sz="36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Magický čtyřúhelník –srovnání dvou zemí</a:t>
            </a:r>
            <a:endParaRPr lang="cs-CZ" sz="360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488D57-A260-44D3-979F-916385F00B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120" y="1509623"/>
            <a:ext cx="8763759" cy="482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50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77258"/>
            <a:ext cx="8229600" cy="67960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Magický čtyřúhelník ČR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652B03-113A-4EE9-B5D5-82EAA302BF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706" y="1647645"/>
            <a:ext cx="8626588" cy="419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51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95673"/>
            <a:ext cx="8229600" cy="679605"/>
          </a:xfrm>
        </p:spPr>
        <p:txBody>
          <a:bodyPr>
            <a:normAutofit fontScale="90000"/>
          </a:bodyPr>
          <a:lstStyle/>
          <a:p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Hlavní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makroekonomické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GB" sz="20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ukazatele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ČR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 zdroje</a:t>
            </a:r>
            <a:br>
              <a:rPr lang="en-GB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GB" sz="2000" b="0" i="0" u="none" strike="noStrike" baseline="0" dirty="0">
              <a:solidFill>
                <a:srgbClr val="009999"/>
              </a:solidFill>
              <a:latin typeface="Arial" panose="020B060402020202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3E405E-6D29-4DF9-9A53-DE96C7D6506C}"/>
              </a:ext>
            </a:extLst>
          </p:cNvPr>
          <p:cNvSpPr txBox="1"/>
          <p:nvPr/>
        </p:nvSpPr>
        <p:spPr>
          <a:xfrm>
            <a:off x="1777042" y="1981150"/>
            <a:ext cx="45720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0" i="0" u="none" strike="noStrike" baseline="0" dirty="0">
                <a:solidFill>
                  <a:srgbClr val="009999"/>
                </a:solidFill>
                <a:latin typeface="Arial" panose="020B0604020202020204" pitchFamily="34" charset="0"/>
                <a:hlinkClick r:id="rId3"/>
              </a:rPr>
              <a:t>https://clanky.rvp.cz/clanek/1277/HODNOTY-A-HODNOCENI-V-EKONOMII.html</a:t>
            </a:r>
          </a:p>
          <a:p>
            <a:r>
              <a:rPr lang="en-GB" sz="1400" b="0" i="0" u="none" strike="noStrike" baseline="0" dirty="0">
                <a:solidFill>
                  <a:srgbClr val="009999"/>
                </a:solidFill>
                <a:latin typeface="Arial" panose="020B0604020202020204" pitchFamily="34" charset="0"/>
                <a:hlinkClick r:id="rId3"/>
              </a:rPr>
              <a:t>www.czso.cz</a:t>
            </a:r>
            <a:endParaRPr lang="cs-CZ" sz="1400" b="0" i="0" u="none" strike="noStrike" baseline="0" dirty="0">
              <a:solidFill>
                <a:srgbClr val="009999"/>
              </a:solidFill>
              <a:latin typeface="Arial" panose="020B0604020202020204" pitchFamily="34" charset="0"/>
            </a:endParaRPr>
          </a:p>
          <a:p>
            <a:r>
              <a:rPr lang="en-GB" dirty="0">
                <a:hlinkClick r:id="rId4"/>
              </a:rPr>
              <a:t>https://www.czso.cz/csu/czso/hmu_cr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35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A6E4F-E82E-4ED4-92F4-84EB8F7CD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7652"/>
            <a:ext cx="8229600" cy="65631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Makroekonomie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199" y="1414732"/>
            <a:ext cx="8333117" cy="471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2000" b="1" dirty="0"/>
              <a:t>Odvětví ekonomie, které se zabývá studiem výkonu, struktury a chování národní ekonomiky jako celku: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/>
              <a:t>studuje agregátní indikátory (ekonomické agregáty): HDP, nezaměstnanost, cenové indexy a inflace -  obraz fungování </a:t>
            </a:r>
            <a:r>
              <a:rPr lang="cs-CZ" sz="2000" b="1" dirty="0">
                <a:solidFill>
                  <a:srgbClr val="FF0000"/>
                </a:solidFill>
              </a:rPr>
              <a:t>EKONOMIKY. </a:t>
            </a:r>
          </a:p>
          <a:p>
            <a:pPr algn="just"/>
            <a:r>
              <a:rPr lang="cs-CZ" sz="2000" b="1" dirty="0"/>
              <a:t>Vyvíjí modely, které by vysvětlily vztahy mezi faktory: národní důchod, výkon ekonomiky, spotřeba, nezaměstnanost, inflace, úspory, investice, mezinárodní obchod, mezinárodní finanční trhy…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ŠIROKÁ OBLAST ZÁBĚRU, v zásadě se dělí na studium 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cs-CZ" sz="2000" b="1" dirty="0"/>
              <a:t>KRÁTKODOBÝCH FLUKTUACÍ NÁRODNÍ EKONOMIKY – ekonomické cykly; </a:t>
            </a:r>
          </a:p>
          <a:p>
            <a:pPr marL="571500" indent="-457200" algn="just">
              <a:buFont typeface="+mj-lt"/>
              <a:buAutoNum type="arabicPeriod"/>
            </a:pPr>
            <a:r>
              <a:rPr lang="cs-CZ" sz="2000" b="1" dirty="0"/>
              <a:t>DETERMINANT DLOUHODOBÉHO EKONOMICKÉHO RŮSTU – růst národního důchodu). 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Využití makroekonomických modelů: vlády , korporace… jako vodítko při navrhování a hodnocení ekonomické politiky, obchodní strategie…</a:t>
            </a:r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321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A6E4F-E82E-4ED4-92F4-84EB8F7CD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7652"/>
            <a:ext cx="8229600" cy="65631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Makroekonomie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638355" y="1414732"/>
            <a:ext cx="7919049" cy="471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2800" b="1" dirty="0"/>
              <a:t>SHRNUTÍ: </a:t>
            </a:r>
            <a:r>
              <a:rPr lang="cs-CZ" sz="2800" dirty="0"/>
              <a:t>předmět studia – chování ekonomiky jako </a:t>
            </a:r>
            <a:r>
              <a:rPr lang="cs-CZ" sz="2800" b="1" dirty="0"/>
              <a:t>celku: celkovou výrobou, zaměstnaností, mírou inflace …agregovanými veličinami</a:t>
            </a:r>
            <a:r>
              <a:rPr lang="cs-CZ" sz="2800" dirty="0"/>
              <a:t>; </a:t>
            </a:r>
            <a:r>
              <a:rPr lang="pl-PL" sz="2800" dirty="0"/>
              <a:t>zkoumá ekonomiku jako </a:t>
            </a:r>
            <a:r>
              <a:rPr lang="pl-PL" sz="2800" b="1" dirty="0"/>
              <a:t>celek; </a:t>
            </a:r>
            <a:r>
              <a:rPr lang="pl-PL" sz="2800" dirty="0"/>
              <a:t>má</a:t>
            </a:r>
            <a:r>
              <a:rPr lang="pl-PL" sz="2800" b="1" dirty="0"/>
              <a:t> </a:t>
            </a:r>
            <a:r>
              <a:rPr lang="pl-PL" sz="2800" b="1" dirty="0">
                <a:solidFill>
                  <a:srgbClr val="FF0000"/>
                </a:solidFill>
              </a:rPr>
              <a:t>mikroekonomické základy.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cs-CZ" sz="28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800" b="1" dirty="0"/>
              <a:t>Poznatky makroekonomie </a:t>
            </a:r>
            <a:r>
              <a:rPr lang="cs-CZ" sz="2800" dirty="0"/>
              <a:t>– nezbytné pro tvorbu hospodářské politiky vlády: oblast </a:t>
            </a:r>
            <a:r>
              <a:rPr lang="cs-CZ" sz="2800" b="1" dirty="0">
                <a:solidFill>
                  <a:srgbClr val="FF0000"/>
                </a:solidFill>
              </a:rPr>
              <a:t>APLIKOVANÉ EKONOMIE </a:t>
            </a:r>
            <a:r>
              <a:rPr lang="cs-CZ" sz="2800" dirty="0"/>
              <a:t>,</a:t>
            </a:r>
            <a:endParaRPr lang="pl-PL" sz="2800" b="1" dirty="0">
              <a:solidFill>
                <a:srgbClr val="FF0000"/>
              </a:solidFill>
            </a:endParaRPr>
          </a:p>
          <a:p>
            <a:pPr algn="just"/>
            <a:endParaRPr lang="cs-CZ" sz="2800" b="1" dirty="0"/>
          </a:p>
          <a:p>
            <a:pPr algn="just"/>
            <a:endParaRPr lang="cs-CZ" sz="28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178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27000" y="1337676"/>
            <a:ext cx="8758208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ŠKOLY EKONOMICKÉHO MYŠLENÍ, KTERÉ PŘEVLÁDAJÍ.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Není to vyhraněná skupina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ke které by se jednotliví autoři přímo hlásili – hlásí se k určité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„škole“ ekonomického myšlení,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kterou pak můžeme zahrnout do „hlavního proudu“, </a:t>
            </a:r>
          </a:p>
          <a:p>
            <a:pPr marL="801688" indent="-439738"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která má určité shodné znaky s ostatními „školami“ ekonomického myšlení, zahrnovanými do hlavního proudu,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např. využívání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KONCEPTU RACIONÁLNÍCH OČEKÁVÁNÍ v ekonomii.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Počátek používaní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pojmu: 2. polovina 20. století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(viz učebnice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Samuelson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Nordhaus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a typicky zahrnuje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NEOKLASICKOU EKONOMII (NE);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KEYNESIÁNSKOU EKONOMII (KE).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Ekonomie hlavního proudu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většinou využívá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AXIOMŮ při rozvíjení své teorie.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Standardní metoda práce –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testování teoretických a praktických implikací těchto axiomů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Často využíván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analytický aparát neoklasické ekonomie.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3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Ekonomie hlavního proudu </a:t>
            </a:r>
            <a:r>
              <a:rPr lang="cs-CZ" sz="23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vyznačuje soustředěním se na kategorie </a:t>
            </a:r>
            <a:r>
              <a:rPr lang="cs-CZ" sz="23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RACIONALITA –INDIVIDUALISMUS - ROVNOVÁHA.</a:t>
            </a:r>
            <a:endParaRPr lang="cs-CZ" sz="41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7D1754-2AD6-4A93-A76A-AAC64C2D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4452"/>
            <a:ext cx="8229600" cy="767751"/>
          </a:xfrm>
        </p:spPr>
        <p:txBody>
          <a:bodyPr>
            <a:normAutofit/>
          </a:bodyPr>
          <a:lstStyle/>
          <a:p>
            <a:r>
              <a:rPr lang="cs-CZ" sz="2800" b="1" i="0" u="none" strike="noStrike" baseline="0" dirty="0">
                <a:solidFill>
                  <a:srgbClr val="006FC0"/>
                </a:solidFill>
                <a:latin typeface="Arial" panose="020B0604020202020204" pitchFamily="34" charset="0"/>
              </a:rPr>
              <a:t>Ekonomie hlavního proudu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75883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26999" y="1337676"/>
            <a:ext cx="8749581" cy="5002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Nejednotný názor 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co zahrnuje 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„NEOKLASICKÁ EKONOMIE“.</a:t>
            </a:r>
          </a:p>
          <a:p>
            <a:pPr algn="just"/>
            <a:r>
              <a:rPr lang="cs-CZ" sz="2000" b="1" i="0" u="none" strike="noStrike" baseline="0" dirty="0">
                <a:latin typeface="TTFF2BFBB8t00"/>
              </a:rPr>
              <a:t>NE</a:t>
            </a:r>
            <a:r>
              <a:rPr lang="cs-CZ" sz="2000" b="0" i="0" u="none" strike="noStrike" baseline="0" dirty="0">
                <a:latin typeface="TTFF2BFBB8t00"/>
              </a:rPr>
              <a:t> vychází z </a:t>
            </a:r>
            <a:r>
              <a:rPr lang="cs-CZ" sz="2000" b="0" i="0" u="none" strike="noStrike" baseline="0" dirty="0">
                <a:latin typeface="TTFF2C1AD0t00"/>
              </a:rPr>
              <a:t>a priori </a:t>
            </a:r>
            <a:r>
              <a:rPr lang="cs-CZ" sz="2000" b="0" i="0" u="none" strike="noStrike" baseline="0" dirty="0">
                <a:latin typeface="TTFF2BFBB8t00"/>
              </a:rPr>
              <a:t>předpokladů, že </a:t>
            </a:r>
            <a:r>
              <a:rPr lang="cs-CZ" sz="2000" b="1" i="0" u="none" strike="noStrike" baseline="0" dirty="0">
                <a:latin typeface="TTFF2BFBB8t00"/>
              </a:rPr>
              <a:t>ekonomické subjekty </a:t>
            </a:r>
            <a:r>
              <a:rPr lang="cs-CZ" sz="2000" b="0" i="0" u="none" strike="noStrike" baseline="0" dirty="0">
                <a:latin typeface="TTFF2BFBB8t00"/>
              </a:rPr>
              <a:t>jednají </a:t>
            </a:r>
            <a:r>
              <a:rPr lang="cs-CZ" sz="2000" b="1" i="0" u="none" strike="noStrike" baseline="0" dirty="0">
                <a:latin typeface="TTFF2BFBB8t00"/>
              </a:rPr>
              <a:t>RACIONÁLNĚ </a:t>
            </a:r>
            <a:r>
              <a:rPr lang="cs-CZ" sz="2000" b="0" i="0" u="none" strike="noStrike" baseline="0" dirty="0">
                <a:latin typeface="TTFF2BFBB8t00"/>
              </a:rPr>
              <a:t>a jejich cílem je </a:t>
            </a:r>
            <a:r>
              <a:rPr lang="cs-CZ" sz="2000" b="1" i="0" u="none" strike="noStrike" baseline="0" dirty="0">
                <a:latin typeface="TTFF2BFBB8t00"/>
              </a:rPr>
              <a:t>„MAXIMALIZOVAT UŽITEK“ </a:t>
            </a:r>
            <a:r>
              <a:rPr lang="cs-CZ" sz="2000" b="0" i="0" u="none" strike="noStrike" baseline="0" dirty="0">
                <a:latin typeface="TTFF2BFBB8t00"/>
              </a:rPr>
              <a:t>za daných </a:t>
            </a:r>
            <a:r>
              <a:rPr lang="cs-CZ" sz="2000" b="1" i="0" u="none" strike="noStrike" baseline="0" dirty="0">
                <a:latin typeface="TTFF2BFBB8t00"/>
              </a:rPr>
              <a:t>omezení: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TFF2BFBB8t00"/>
              </a:rPr>
              <a:t> Z těchto předpokladů odvozuje funkce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TTFF2BFBB8t00"/>
              </a:rPr>
              <a:t>NABÍDKY </a:t>
            </a:r>
            <a:r>
              <a:rPr lang="cs-CZ" sz="2000" b="0" i="0" u="none" strike="noStrike" baseline="0" dirty="0">
                <a:latin typeface="TTFF2BFBB8t00"/>
              </a:rPr>
              <a:t>a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TTFF2BFBB8t00"/>
              </a:rPr>
              <a:t>POPTÁVKY </a:t>
            </a:r>
            <a:r>
              <a:rPr lang="cs-CZ" sz="2000" b="0" i="0" u="none" strike="noStrike" baseline="0" dirty="0">
                <a:latin typeface="TTFF2BFBB8t00"/>
              </a:rPr>
              <a:t>– za určitých okolností </a:t>
            </a:r>
            <a:r>
              <a:rPr lang="cs-CZ" sz="2000" b="1" i="0" u="none" strike="noStrike" baseline="0" dirty="0">
                <a:latin typeface="TTFF2BFBB8t00"/>
              </a:rPr>
              <a:t>„vyčištěni trhu“: </a:t>
            </a:r>
            <a:r>
              <a:rPr lang="cs-CZ" sz="2000" b="0" i="0" u="none" strike="noStrike" baseline="0" dirty="0">
                <a:latin typeface="TTFF2BFBB8t00"/>
              </a:rPr>
              <a:t>tato situace – za jistých předpokladů – </a:t>
            </a:r>
            <a:r>
              <a:rPr lang="cs-CZ" sz="2000" b="1" i="0" u="none" strike="noStrike" baseline="0" dirty="0" err="1">
                <a:latin typeface="TTFF2BFBB8t00"/>
              </a:rPr>
              <a:t>Pareto</a:t>
            </a:r>
            <a:r>
              <a:rPr lang="cs-CZ" sz="2000" b="1" i="0" u="none" strike="noStrike" baseline="0" dirty="0">
                <a:latin typeface="TTFF2BFBB8t00"/>
              </a:rPr>
              <a:t> optimální: </a:t>
            </a:r>
            <a:r>
              <a:rPr lang="cs-CZ" sz="2000" b="1" i="1" u="none" strike="noStrike" baseline="0" dirty="0" err="1">
                <a:latin typeface="TTFF2BFBB8t00"/>
              </a:rPr>
              <a:t>Pareto</a:t>
            </a:r>
            <a:r>
              <a:rPr lang="cs-CZ" sz="2000" b="1" i="1" u="none" strike="noStrike" baseline="0" dirty="0">
                <a:latin typeface="TTFF2BFBB8t00"/>
              </a:rPr>
              <a:t> </a:t>
            </a:r>
            <a:r>
              <a:rPr lang="cs-CZ" sz="2000" b="1" i="1" u="none" strike="noStrike" baseline="0" dirty="0" err="1">
                <a:latin typeface="TTFF2BFBB8t00"/>
              </a:rPr>
              <a:t>optimalita</a:t>
            </a:r>
            <a:r>
              <a:rPr lang="cs-CZ" sz="2000" b="1" i="1" u="none" strike="noStrike" baseline="0" dirty="0">
                <a:latin typeface="TTFF2BFBB8t00"/>
              </a:rPr>
              <a:t>, resp. efektivní alokace, </a:t>
            </a:r>
            <a:r>
              <a:rPr lang="cs-CZ" sz="2000" b="1" i="1" u="none" strike="noStrike" baseline="0" dirty="0" err="1">
                <a:latin typeface="TTFF2BFBB8t00"/>
              </a:rPr>
              <a:t>Kaldor-Hicksova</a:t>
            </a:r>
            <a:r>
              <a:rPr lang="cs-CZ" sz="2000" b="1" i="1" u="none" strike="noStrike" baseline="0" dirty="0">
                <a:latin typeface="TTFF2BFBB8t00"/>
              </a:rPr>
              <a:t> kompenzace.</a:t>
            </a:r>
          </a:p>
          <a:p>
            <a:pPr algn="just"/>
            <a:endParaRPr lang="cs-CZ" sz="2000" b="0" i="0" u="none" strike="noStrike" baseline="0" dirty="0">
              <a:latin typeface="TTFF2BFBB8t00"/>
            </a:endParaRPr>
          </a:p>
          <a:p>
            <a:pPr algn="just"/>
            <a:r>
              <a:rPr lang="cs-CZ" sz="2100" b="0" i="0" u="none" strike="noStrike" baseline="0" dirty="0">
                <a:latin typeface="TTFF2BFBB8t00"/>
              </a:rPr>
              <a:t>Obecně </a:t>
            </a:r>
            <a:r>
              <a:rPr lang="cs-CZ" sz="2100" b="1" i="0" u="none" strike="noStrike" baseline="0" dirty="0">
                <a:latin typeface="TTFF2BFBB8t00"/>
              </a:rPr>
              <a:t>NE</a:t>
            </a:r>
            <a:r>
              <a:rPr lang="cs-CZ" sz="2100" b="0" i="0" u="none" strike="noStrike" baseline="0" dirty="0">
                <a:latin typeface="TTFF2BFBB8t00"/>
              </a:rPr>
              <a:t> vychází ze </a:t>
            </a:r>
            <a:r>
              <a:rPr lang="cs-CZ" sz="2100" b="1" i="0" u="none" strike="noStrike" baseline="0" dirty="0">
                <a:latin typeface="TTFF2BFBB8t00"/>
              </a:rPr>
              <a:t>tři základních předpokladů</a:t>
            </a:r>
            <a:r>
              <a:rPr lang="cs-CZ" sz="2100" b="0" i="0" u="none" strike="noStrike" baseline="0" dirty="0">
                <a:latin typeface="TTFF2BFBB8t00"/>
              </a:rPr>
              <a:t>:</a:t>
            </a:r>
          </a:p>
          <a:p>
            <a:pPr algn="just">
              <a:buFont typeface="+mj-lt"/>
              <a:buAutoNum type="arabicPeriod"/>
            </a:pPr>
            <a:r>
              <a:rPr lang="cs-CZ" sz="2100" b="1" i="0" u="none" strike="noStrike" baseline="0" dirty="0">
                <a:latin typeface="TTFF2BFBB8t00"/>
              </a:rPr>
              <a:t>Lide </a:t>
            </a:r>
            <a:r>
              <a:rPr lang="cs-CZ" sz="2100" b="0" i="0" u="none" strike="noStrike" baseline="0" dirty="0">
                <a:latin typeface="TTFF2BFBB8t00"/>
              </a:rPr>
              <a:t>mají </a:t>
            </a:r>
            <a:r>
              <a:rPr lang="cs-CZ" sz="2100" b="1" i="0" u="none" strike="noStrike" baseline="0" dirty="0">
                <a:latin typeface="TTFF2BFBB8t00"/>
              </a:rPr>
              <a:t>racionální preference ke statkům</a:t>
            </a:r>
            <a:r>
              <a:rPr lang="cs-CZ" sz="2100" b="0" i="0" u="none" strike="noStrike" baseline="0" dirty="0">
                <a:latin typeface="TTFF2BFBB8t00"/>
              </a:rPr>
              <a:t>, které mohou byt identifikovaný, s kterými spojuji nějakou hodnotu: </a:t>
            </a:r>
            <a:r>
              <a:rPr lang="cs-CZ" sz="2100" b="1" i="0" u="none" strike="noStrike" baseline="0" dirty="0">
                <a:solidFill>
                  <a:srgbClr val="FF0000"/>
                </a:solidFill>
                <a:latin typeface="TTFF2BFBB8t00"/>
              </a:rPr>
              <a:t>„Člověk ekonomicky – Homo </a:t>
            </a:r>
            <a:r>
              <a:rPr lang="cs-CZ" sz="2100" b="1" i="0" u="none" strike="noStrike" baseline="0" dirty="0" err="1">
                <a:solidFill>
                  <a:srgbClr val="FF0000"/>
                </a:solidFill>
                <a:latin typeface="TTFF2BFBB8t00"/>
              </a:rPr>
              <a:t>economicus</a:t>
            </a:r>
            <a:r>
              <a:rPr lang="cs-CZ" sz="2100" b="1" i="0" u="none" strike="noStrike" baseline="0" dirty="0">
                <a:solidFill>
                  <a:srgbClr val="FF0000"/>
                </a:solidFill>
                <a:latin typeface="TTFF2BFBB8t00"/>
              </a:rPr>
              <a:t>“</a:t>
            </a:r>
          </a:p>
          <a:p>
            <a:pPr algn="just">
              <a:buFont typeface="+mj-lt"/>
              <a:buAutoNum type="arabicPeriod"/>
            </a:pPr>
            <a:r>
              <a:rPr lang="cs-CZ" sz="2100" b="1" i="0" u="none" strike="noStrike" baseline="0" dirty="0">
                <a:latin typeface="TTFF2BFBB8t00"/>
              </a:rPr>
              <a:t>Spotřebitelé maximalizuji užitek</a:t>
            </a:r>
            <a:r>
              <a:rPr lang="cs-CZ" sz="2100" b="0" i="0" u="none" strike="noStrike" baseline="0" dirty="0">
                <a:latin typeface="TTFF2BFBB8t00"/>
              </a:rPr>
              <a:t> a </a:t>
            </a:r>
            <a:r>
              <a:rPr lang="cs-CZ" sz="2100" b="1" i="0" u="none" strike="noStrike" baseline="0" dirty="0">
                <a:latin typeface="TTFF2BFBB8t00"/>
              </a:rPr>
              <a:t>firmy maximalizuji zisky.</a:t>
            </a:r>
          </a:p>
          <a:p>
            <a:pPr algn="just">
              <a:buFont typeface="+mj-lt"/>
              <a:buAutoNum type="arabicPeriod"/>
            </a:pPr>
            <a:r>
              <a:rPr lang="cs-CZ" sz="2100" b="1" i="0" u="none" strike="noStrike" baseline="0" dirty="0">
                <a:latin typeface="TTFF2BFBB8t00"/>
              </a:rPr>
              <a:t>Lide </a:t>
            </a:r>
            <a:r>
              <a:rPr lang="cs-CZ" sz="2100" b="0" i="0" u="none" strike="noStrike" baseline="0" dirty="0">
                <a:latin typeface="TTFF2BFBB8t00"/>
              </a:rPr>
              <a:t>se rozhoduji </a:t>
            </a:r>
            <a:r>
              <a:rPr lang="cs-CZ" sz="2100" b="1" i="0" u="none" strike="noStrike" baseline="0" dirty="0">
                <a:latin typeface="TTFF2BFBB8t00"/>
              </a:rPr>
              <a:t>nezávisle </a:t>
            </a:r>
            <a:r>
              <a:rPr lang="cs-CZ" sz="2100" i="0" u="none" strike="noStrike" baseline="0" dirty="0">
                <a:latin typeface="TTFF2BFBB8t00"/>
              </a:rPr>
              <a:t>a</a:t>
            </a:r>
            <a:r>
              <a:rPr lang="cs-CZ" sz="2100" b="0" i="0" u="none" strike="noStrike" baseline="0" dirty="0">
                <a:latin typeface="TTFF2BFBB8t00"/>
              </a:rPr>
              <a:t> mají </a:t>
            </a:r>
            <a:r>
              <a:rPr lang="cs-CZ" sz="2100" b="1" i="0" u="none" strike="noStrike" baseline="0" dirty="0">
                <a:latin typeface="TTFF2BFBB8t00"/>
              </a:rPr>
              <a:t>relevantní </a:t>
            </a:r>
            <a:r>
              <a:rPr lang="cs-CZ" sz="2100" b="0" i="0" u="none" strike="noStrike" baseline="0" dirty="0">
                <a:latin typeface="TTFF2BFBB8t00"/>
              </a:rPr>
              <a:t>a </a:t>
            </a:r>
            <a:r>
              <a:rPr lang="cs-CZ" sz="2100" b="1" i="0" u="none" strike="noStrike" baseline="0" dirty="0">
                <a:latin typeface="TTFF2BFBB8t00"/>
              </a:rPr>
              <a:t>úplné informac</a:t>
            </a:r>
            <a:r>
              <a:rPr lang="cs-CZ" sz="2000" b="1" i="0" u="none" strike="noStrike" baseline="0" dirty="0">
                <a:latin typeface="TTFF2BFBB8t00"/>
              </a:rPr>
              <a:t>e. </a:t>
            </a:r>
          </a:p>
          <a:p>
            <a:pPr algn="just"/>
            <a:endParaRPr lang="cs-CZ" sz="2000" b="1" dirty="0">
              <a:latin typeface="TTFF2BFBB8t00"/>
            </a:endParaRPr>
          </a:p>
          <a:p>
            <a:pPr marL="114300" indent="0" algn="just">
              <a:buNone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7D1754-2AD6-4A93-A76A-AAC64C2D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4452"/>
            <a:ext cx="8229600" cy="767751"/>
          </a:xfrm>
        </p:spPr>
        <p:txBody>
          <a:bodyPr>
            <a:normAutofit/>
          </a:bodyPr>
          <a:lstStyle/>
          <a:p>
            <a:r>
              <a:rPr lang="cs-CZ" sz="3600" b="1" i="0" u="none" strike="noStrike" baseline="0" dirty="0">
                <a:solidFill>
                  <a:srgbClr val="006FC0"/>
                </a:solidFill>
                <a:latin typeface="Arial" panose="020B0604020202020204" pitchFamily="34" charset="0"/>
              </a:rPr>
              <a:t>Neoklasická ekonomie (NE)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80194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26999" y="1337676"/>
            <a:ext cx="8749581" cy="5045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algn="just"/>
            <a:r>
              <a:rPr lang="cs-CZ" sz="2800" b="1" dirty="0">
                <a:latin typeface="TTFF2BFBB8t00"/>
              </a:rPr>
              <a:t>NE – výrazně </a:t>
            </a:r>
            <a:r>
              <a:rPr lang="cs-CZ" sz="2800" b="1" dirty="0">
                <a:solidFill>
                  <a:srgbClr val="FF0000"/>
                </a:solidFill>
                <a:latin typeface="TTFF2BFBB8t00"/>
              </a:rPr>
              <a:t>individualistická, tržní nabídku </a:t>
            </a:r>
            <a:r>
              <a:rPr lang="cs-CZ" sz="2800" b="1" dirty="0">
                <a:latin typeface="TTFF2BFBB8t00"/>
              </a:rPr>
              <a:t>a </a:t>
            </a:r>
            <a:r>
              <a:rPr lang="cs-CZ" sz="2800" b="1" dirty="0">
                <a:solidFill>
                  <a:srgbClr val="FF0000"/>
                </a:solidFill>
                <a:latin typeface="TTFF2BFBB8t00"/>
              </a:rPr>
              <a:t>poptávku </a:t>
            </a:r>
            <a:r>
              <a:rPr lang="cs-CZ" sz="2800" b="1" dirty="0">
                <a:latin typeface="TTFF2BFBB8t00"/>
              </a:rPr>
              <a:t>chápe jako </a:t>
            </a:r>
            <a:r>
              <a:rPr lang="cs-CZ" sz="2800" b="1" dirty="0">
                <a:solidFill>
                  <a:srgbClr val="FF0000"/>
                </a:solidFill>
                <a:latin typeface="TTFF2BFBB8t00"/>
              </a:rPr>
              <a:t>sumu individuálních nabídek a poptávek.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TTFF2BFBB8t00"/>
              </a:rPr>
              <a:t>Zcela přehlíží </a:t>
            </a:r>
            <a:r>
              <a:rPr lang="cs-CZ" sz="2800" b="1" dirty="0">
                <a:latin typeface="TTFF2BFBB8t00"/>
              </a:rPr>
              <a:t>roli společenských institucí</a:t>
            </a:r>
            <a:r>
              <a:rPr lang="cs-CZ" sz="2800" dirty="0">
                <a:latin typeface="TTFF2BFBB8t00"/>
              </a:rPr>
              <a:t>, které mohou determinovat </a:t>
            </a:r>
            <a:r>
              <a:rPr lang="cs-CZ" sz="2800" b="1" dirty="0">
                <a:latin typeface="TTFF2BFBB8t00"/>
              </a:rPr>
              <a:t>rozhodování jednotlivců.</a:t>
            </a:r>
          </a:p>
          <a:p>
            <a:pPr algn="just"/>
            <a:r>
              <a:rPr lang="cs-CZ" sz="2800" b="1" i="0" u="none" strike="noStrike" baseline="0" dirty="0">
                <a:latin typeface="TTFF2BFBB8t00"/>
              </a:rPr>
              <a:t>NE</a:t>
            </a:r>
            <a:r>
              <a:rPr lang="cs-CZ" sz="2800" b="0" i="0" u="none" strike="noStrike" baseline="0" dirty="0">
                <a:latin typeface="TTFF2BFBB8t00"/>
              </a:rPr>
              <a:t> – často kritizována za to, že příliš spočívá na těžkých </a:t>
            </a:r>
            <a:r>
              <a:rPr lang="cs-CZ" sz="2800" b="1" i="0" u="none" strike="noStrike" baseline="0" dirty="0">
                <a:latin typeface="TTFF2BFBB8t00"/>
              </a:rPr>
              <a:t>matematických modelech, </a:t>
            </a:r>
            <a:r>
              <a:rPr lang="cs-CZ" sz="2800" b="0" i="0" u="none" strike="noStrike" baseline="0" dirty="0">
                <a:latin typeface="TTFF2BFBB8t00"/>
              </a:rPr>
              <a:t>které se snaží </a:t>
            </a:r>
            <a:r>
              <a:rPr lang="cs-CZ" sz="2800" b="1" i="0" u="none" strike="noStrike" baseline="0" dirty="0">
                <a:latin typeface="TTFF2BFBB8t00"/>
              </a:rPr>
              <a:t>modelovat složité systémy, </a:t>
            </a:r>
            <a:r>
              <a:rPr lang="cs-CZ" sz="2800" b="0" i="0" u="none" strike="noStrike" baseline="0" dirty="0">
                <a:latin typeface="TTFF2BFBB8t00"/>
              </a:rPr>
              <a:t>jako je </a:t>
            </a:r>
            <a:r>
              <a:rPr lang="cs-CZ" sz="2800" b="1" i="0" u="none" strike="noStrike" baseline="0" dirty="0">
                <a:latin typeface="TTFF2BFBB8t00"/>
              </a:rPr>
              <a:t>moderní ekonomika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b="0" i="0" u="none" strike="noStrike" baseline="0" dirty="0" err="1">
                <a:latin typeface="TTFF2BFBB8t00"/>
              </a:rPr>
              <a:t>Milton</a:t>
            </a:r>
            <a:r>
              <a:rPr lang="cs-CZ" sz="2800" b="0" i="0" u="none" strike="noStrike" baseline="0" dirty="0">
                <a:latin typeface="TTFF2BFBB8t00"/>
              </a:rPr>
              <a:t> </a:t>
            </a:r>
            <a:r>
              <a:rPr lang="cs-CZ" sz="2800" b="0" i="0" u="none" strike="noStrike" baseline="0" dirty="0" err="1">
                <a:latin typeface="TTFF2BFBB8t00"/>
              </a:rPr>
              <a:t>Friedman</a:t>
            </a:r>
            <a:r>
              <a:rPr lang="cs-CZ" sz="2800" b="0" i="0" u="none" strike="noStrike" baseline="0" dirty="0">
                <a:latin typeface="TTFF2BFBB8t00"/>
              </a:rPr>
              <a:t> – teorie by měly být posuzovány podle toho, </a:t>
            </a:r>
            <a:r>
              <a:rPr lang="cs-CZ" sz="2800" b="1" i="0" u="none" strike="noStrike" baseline="0" dirty="0">
                <a:latin typeface="TTFF2BFBB8t00"/>
              </a:rPr>
              <a:t>jak dokáží předpovídat události, nikoliv podle svých předpokladů.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TTFF2BFBB8t00"/>
              </a:rPr>
              <a:t>NE však </a:t>
            </a:r>
            <a:r>
              <a:rPr lang="cs-CZ" sz="2800" b="0" i="0" u="none" strike="noStrike" baseline="0" dirty="0">
                <a:latin typeface="TTFF2BFBB8t00"/>
              </a:rPr>
              <a:t>v předvídání událostí nevyniká.</a:t>
            </a:r>
            <a:endParaRPr lang="cs-CZ" sz="4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 algn="just">
              <a:buNone/>
            </a:pPr>
            <a:endParaRPr lang="cs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7D1754-2AD6-4A93-A76A-AAC64C2D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4452"/>
            <a:ext cx="8229600" cy="767751"/>
          </a:xfrm>
        </p:spPr>
        <p:txBody>
          <a:bodyPr>
            <a:normAutofit/>
          </a:bodyPr>
          <a:lstStyle/>
          <a:p>
            <a:r>
              <a:rPr lang="cs-CZ" sz="3600" b="1" i="0" u="none" strike="noStrike" baseline="0" dirty="0">
                <a:solidFill>
                  <a:srgbClr val="006FC0"/>
                </a:solidFill>
                <a:latin typeface="Arial" panose="020B0604020202020204" pitchFamily="34" charset="0"/>
              </a:rPr>
              <a:t>Neoklasická ekonomie (NE)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7818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27000" y="1337676"/>
            <a:ext cx="8689196" cy="4735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předpoklad, že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tržní mechanismus selhává,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tedy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neviditelná ruka trhu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=&gt; nutnost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VLÁDNÍCH INTERVENCÍ.</a:t>
            </a:r>
          </a:p>
          <a:p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 zakladatele soudobé </a:t>
            </a:r>
            <a:r>
              <a:rPr lang="cs-CZ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makroekonomické teorie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považován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</a:t>
            </a:r>
            <a:r>
              <a:rPr lang="cs-CZ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Maynard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Keynes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cs-CZ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Velká světová hospodářská krize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0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vysoká nezaměstnanost, nevyužité výrobní kapacity, zhroucení mezinárodního obchodu, pokles životní úrovně: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rysy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charakterizující většinu tehdejších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ekonomik: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Vyvstala </a:t>
            </a:r>
            <a:r>
              <a:rPr lang="cs-CZ" sz="2000" b="1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POTŘEBA NOVÉ EKONOMICKÉ TEORIE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 převládalo přesvědčení, že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„neviditelná ruka“ trhu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selhala.</a:t>
            </a:r>
          </a:p>
          <a:p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Keynesovská ekonomie </a:t>
            </a:r>
            <a:r>
              <a:rPr lang="cs-CZ" sz="2000" b="1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NEpředpokládala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PRUŽNOST CEN,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včetně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MEZD,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v důsledku toho ani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SAMOREGULAČNÍ SCHOPNOST EKONOMIKY:</a:t>
            </a:r>
          </a:p>
          <a:p>
            <a:pPr algn="just"/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nutnost VLÁDNÍ INTERVENCE do ekonomiky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měla </a:t>
            </a:r>
            <a:r>
              <a:rPr lang="cs-CZ" sz="2000" b="0" i="0" u="none" strike="noStrike" baseline="0" dirty="0">
                <a:solidFill>
                  <a:srgbClr val="006F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doplňovat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SELHÁVAJÍCÍ TRŽNÍ REGULAČNÍ MECHANISMUS.</a:t>
            </a:r>
            <a:endParaRPr lang="cs-CZ" sz="3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7D1754-2AD6-4A93-A76A-AAC64C2D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4452"/>
            <a:ext cx="8229600" cy="767751"/>
          </a:xfrm>
        </p:spPr>
        <p:txBody>
          <a:bodyPr>
            <a:normAutofit/>
          </a:bodyPr>
          <a:lstStyle/>
          <a:p>
            <a:r>
              <a:rPr lang="cs-CZ" sz="3600" b="1" i="0" u="none" strike="noStrike" baseline="0" dirty="0">
                <a:solidFill>
                  <a:srgbClr val="006FC0"/>
                </a:solidFill>
                <a:latin typeface="Arial" panose="020B0604020202020204" pitchFamily="34" charset="0"/>
              </a:rPr>
              <a:t>Keynesovská ekonomie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91258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sz="2800" b="1" dirty="0"/>
            </a:br>
            <a:r>
              <a:rPr lang="cs-CZ" sz="2800" b="1" dirty="0"/>
              <a:t>Ekonomický koloběh – makroekonomické pojetí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255001"/>
              </p:ext>
            </p:extLst>
          </p:nvPr>
        </p:nvGraphicFramePr>
        <p:xfrm>
          <a:off x="3088257" y="1417638"/>
          <a:ext cx="5796949" cy="4678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Picture" r:id="rId4" imgW="5579364" imgH="4352544" progId="Word.Picture.8">
                  <p:embed/>
                </p:oleObj>
              </mc:Choice>
              <mc:Fallback>
                <p:oleObj name="Picture" r:id="rId4" imgW="5579364" imgH="4352544" progId="Word.Picture.8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8257" y="1417638"/>
                        <a:ext cx="5796949" cy="467864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94FBBF1-9CF3-4491-A8C1-6C9D17415BB3}"/>
              </a:ext>
            </a:extLst>
          </p:cNvPr>
          <p:cNvSpPr txBox="1"/>
          <p:nvPr/>
        </p:nvSpPr>
        <p:spPr>
          <a:xfrm>
            <a:off x="155275" y="1908771"/>
            <a:ext cx="3027870" cy="2882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0" lvl="0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Sektory v makroekonomii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534988" marR="0" lvl="1" indent="-2682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DOMÁCNOSTI, </a:t>
            </a:r>
          </a:p>
          <a:p>
            <a:pPr marL="534988" marR="0" lvl="1" indent="-2682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FIRMY, </a:t>
            </a:r>
          </a:p>
          <a:p>
            <a:pPr marL="534988" marR="0" lvl="1" indent="-2682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STÁT,</a:t>
            </a:r>
          </a:p>
          <a:p>
            <a:pPr marL="534988" marR="0" lvl="1" indent="-2682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ZAHRANIČÍ.</a:t>
            </a:r>
          </a:p>
        </p:txBody>
      </p:sp>
    </p:spTree>
    <p:extLst>
      <p:ext uri="{BB962C8B-B14F-4D97-AF65-F5344CB8AC3E}">
        <p14:creationId xmlns:p14="http://schemas.microsoft.com/office/powerpoint/2010/main" val="184489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6164</TotalTime>
  <Words>2097</Words>
  <Application>Microsoft Office PowerPoint</Application>
  <PresentationFormat>On-screen Show (4:3)</PresentationFormat>
  <Paragraphs>213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Corbel</vt:lpstr>
      <vt:lpstr>Times New Roman</vt:lpstr>
      <vt:lpstr>TTFF2BFBB8t00</vt:lpstr>
      <vt:lpstr>TTFF2C1AD0t00</vt:lpstr>
      <vt:lpstr>TTFF2C3908t00</vt:lpstr>
      <vt:lpstr>Wingdings</vt:lpstr>
      <vt:lpstr>Office Theme</vt:lpstr>
      <vt:lpstr>Picture</vt:lpstr>
      <vt:lpstr>Makroekonomie Úvod do makroekonomie XMAK</vt:lpstr>
      <vt:lpstr>Ekonomie</vt:lpstr>
      <vt:lpstr>Makroekonomie</vt:lpstr>
      <vt:lpstr>Makroekonomie</vt:lpstr>
      <vt:lpstr>Ekonomie hlavního proudu</vt:lpstr>
      <vt:lpstr>Neoklasická ekonomie (NE)</vt:lpstr>
      <vt:lpstr>Neoklasická ekonomie (NE)</vt:lpstr>
      <vt:lpstr>Keynesovská ekonomie</vt:lpstr>
      <vt:lpstr> Ekonomický koloběh – makroekonomické pojetí</vt:lpstr>
      <vt:lpstr>Makroekonomické agregáty</vt:lpstr>
      <vt:lpstr>Systém národních účtů (SNÚ)</vt:lpstr>
      <vt:lpstr>Makroekonomické agregáty</vt:lpstr>
      <vt:lpstr>Vymezení základních makroekonomických veličin:</vt:lpstr>
      <vt:lpstr>Makroekonomické agregáty - HDP</vt:lpstr>
      <vt:lpstr>Makroekonomické agregáty - HDP</vt:lpstr>
      <vt:lpstr>Makroekonomické agregáty - zaměstnanost</vt:lpstr>
      <vt:lpstr>Makroekonomické agregáty - zaměstnanost</vt:lpstr>
      <vt:lpstr>Makroekonomické agregáty - cenová hladina </vt:lpstr>
      <vt:lpstr>PowerPoint Presentation</vt:lpstr>
      <vt:lpstr>Magický čtyřúhelník zobrazení úspěšnosti hospodářské politiky</vt:lpstr>
      <vt:lpstr>Magický čtyřúhelník –srovnání dvou zemí</vt:lpstr>
      <vt:lpstr>Magický čtyřúhelník ČR</vt:lpstr>
      <vt:lpstr>Hlavní makroekonomické ukazatele ČR a zdroje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Drastichová Magdaléna</cp:lastModifiedBy>
  <cp:revision>63</cp:revision>
  <dcterms:modified xsi:type="dcterms:W3CDTF">2024-02-21T15:04:42Z</dcterms:modified>
</cp:coreProperties>
</file>