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3"/>
    <p:sldId id="320" r:id="rId4"/>
    <p:sldId id="258" r:id="rId5"/>
    <p:sldId id="260" r:id="rId6"/>
    <p:sldId id="311" r:id="rId7"/>
    <p:sldId id="288" r:id="rId8"/>
    <p:sldId id="313" r:id="rId9"/>
    <p:sldId id="261" r:id="rId10"/>
    <p:sldId id="290" r:id="rId11"/>
    <p:sldId id="262" r:id="rId12"/>
    <p:sldId id="314" r:id="rId13"/>
    <p:sldId id="263" r:id="rId14"/>
    <p:sldId id="264" r:id="rId15"/>
    <p:sldId id="265" r:id="rId16"/>
    <p:sldId id="266" r:id="rId17"/>
    <p:sldId id="321" r:id="rId18"/>
    <p:sldId id="267" r:id="rId19"/>
    <p:sldId id="271" r:id="rId20"/>
    <p:sldId id="273" r:id="rId21"/>
    <p:sldId id="274" r:id="rId22"/>
    <p:sldId id="276" r:id="rId23"/>
    <p:sldId id="279" r:id="rId24"/>
    <p:sldId id="282" r:id="rId25"/>
    <p:sldId id="305" r:id="rId26"/>
    <p:sldId id="295" r:id="rId27"/>
    <p:sldId id="296" r:id="rId28"/>
    <p:sldId id="297" r:id="rId29"/>
    <p:sldId id="298" r:id="rId30"/>
    <p:sldId id="299" r:id="rId31"/>
    <p:sldId id="319" r:id="rId32"/>
    <p:sldId id="322" r:id="rId33"/>
    <p:sldId id="300" r:id="rId34"/>
    <p:sldId id="307" r:id="rId35"/>
    <p:sldId id="308" r:id="rId36"/>
    <p:sldId id="306" r:id="rId37"/>
  </p:sldIdLst>
  <p:sldSz cx="9144000" cy="6858000" type="screen4x3"/>
  <p:notesSz cx="6858000" cy="9144000"/>
  <p:defaultTextStyle>
    <a:defPPr>
      <a:defRPr lang="cs-CZ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00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Klepnutím lze upravit styly předlohy textu.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Druhá úroveň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Třetí úroveň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Čtvrtá úroveň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Pátá úroveň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cs-CZ" altLang="cs-CZ" sz="1200" dirty="0"/>
            </a:fld>
            <a:endParaRPr lang="cs-CZ" altLang="cs-CZ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cs-CZ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  <a:p>
            <a:pPr lvl="1"/>
            <a:r>
              <a:rPr lang="cs-CZ"/>
              <a:t>Druhá úroveň</a:t>
            </a:r>
            <a:endParaRPr lang="cs-CZ"/>
          </a:p>
          <a:p>
            <a:pPr lvl="2"/>
            <a:r>
              <a:rPr lang="cs-CZ"/>
              <a:t>Třetí úroveň</a:t>
            </a:r>
            <a:endParaRPr lang="cs-CZ"/>
          </a:p>
          <a:p>
            <a:pPr lvl="3"/>
            <a:r>
              <a:rPr lang="cs-CZ"/>
              <a:t>Čtvrtá úroveň</a:t>
            </a:r>
            <a:endParaRPr lang="cs-CZ"/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cs-CZ" altLang="cs-CZ" dirty="0"/>
              <a:t>Klepnutím lze upravit styl předlohy nadpisů.</a:t>
            </a:r>
            <a:endParaRPr lang="cs-CZ" altLang="cs-CZ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cs-CZ" altLang="cs-CZ" dirty="0"/>
              <a:t>Klepnutím lze upravit styly předlohy textu.</a:t>
            </a:r>
            <a:endParaRPr lang="cs-CZ" altLang="cs-CZ" dirty="0"/>
          </a:p>
          <a:p>
            <a:pPr lvl="1"/>
            <a:r>
              <a:rPr lang="cs-CZ" altLang="cs-CZ" dirty="0"/>
              <a:t>Druhá úroveň</a:t>
            </a:r>
            <a:endParaRPr lang="cs-CZ" altLang="cs-CZ" dirty="0"/>
          </a:p>
          <a:p>
            <a:pPr lvl="2"/>
            <a:r>
              <a:rPr lang="cs-CZ" altLang="cs-CZ" dirty="0"/>
              <a:t>Třetí úroveň</a:t>
            </a:r>
            <a:endParaRPr lang="cs-CZ" altLang="cs-CZ" dirty="0"/>
          </a:p>
          <a:p>
            <a:pPr lvl="3"/>
            <a:r>
              <a:rPr lang="cs-CZ" altLang="cs-CZ" dirty="0"/>
              <a:t>Čtvrtá úroveň</a:t>
            </a:r>
            <a:endParaRPr lang="cs-CZ" altLang="cs-CZ" dirty="0"/>
          </a:p>
          <a:p>
            <a:pPr lvl="4"/>
            <a:r>
              <a:rPr lang="cs-CZ" altLang="cs-CZ" dirty="0"/>
              <a:t>Pátá úroveň</a:t>
            </a:r>
            <a:endParaRPr lang="cs-CZ" altLang="cs-CZ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cs-CZ" altLang="cs-CZ" dirty="0">
                <a:latin typeface="Arial" panose="020B0604020202020204" pitchFamily="34" charset="0"/>
              </a:rPr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 hasCustomPrompt="1"/>
          </p:nvPr>
        </p:nvSpPr>
        <p:spPr>
          <a:xfrm>
            <a:off x="684213" y="1916113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de-DE" altLang="cs-CZ" sz="3200" b="1" dirty="0"/>
              <a:t>Nezaměstnanost</a:t>
            </a:r>
            <a:br>
              <a:rPr lang="cs-CZ" altLang="cs-CZ" sz="3200" b="1" dirty="0"/>
            </a:br>
            <a:r>
              <a:rPr lang="cs-CZ" altLang="cs-CZ" sz="3200" b="1" dirty="0"/>
              <a:t>Vztah inflace a nezaměstnanosti </a:t>
            </a:r>
            <a:br>
              <a:rPr lang="cs-CZ" altLang="cs-CZ" sz="3200" b="1" dirty="0"/>
            </a:br>
            <a:r>
              <a:rPr lang="cs-CZ" altLang="cs-CZ" sz="3200" b="1" dirty="0"/>
              <a:t>Phillipsova křivka</a:t>
            </a:r>
            <a:endParaRPr lang="cs-CZ" altLang="cs-CZ" sz="3200" b="1" dirty="0"/>
          </a:p>
        </p:txBody>
      </p:sp>
      <p:sp>
        <p:nvSpPr>
          <p:cNvPr id="3075" name="Podnadpis 1"/>
          <p:cNvSpPr>
            <a:spLocks noGrp="1"/>
          </p:cNvSpPr>
          <p:nvPr>
            <p:ph type="subTitle" idx="1" hasCustomPrompt="1"/>
          </p:nvPr>
        </p:nvSpPr>
        <p:spPr>
          <a:xfrm>
            <a:off x="539750" y="4076700"/>
            <a:ext cx="8208963" cy="1752600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buClrTx/>
              <a:buSzTx/>
              <a:buFontTx/>
            </a:pPr>
            <a:r>
              <a:rPr lang="cs-CZ" altLang="cs-CZ" sz="2400" dirty="0">
                <a:latin typeface="+mn-lt"/>
                <a:ea typeface="+mn-ea"/>
                <a:cs typeface="+mn-cs"/>
              </a:rPr>
              <a:t>Samostudium z povinné literatury:</a:t>
            </a:r>
            <a:endParaRPr lang="cs-CZ" altLang="cs-CZ" sz="24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cs-CZ" altLang="cs-CZ" sz="2400" b="1" dirty="0">
                <a:latin typeface="+mn-lt"/>
                <a:ea typeface="+mn-ea"/>
                <a:cs typeface="+mn-cs"/>
              </a:rPr>
              <a:t>Jurečka, V. a kol.: Makroekonomie. 3. aktualizované a rozšířené vydání.</a:t>
            </a:r>
            <a:r>
              <a:rPr lang="cs-CZ" altLang="cs-CZ" sz="2400" dirty="0">
                <a:latin typeface="+mn-lt"/>
                <a:ea typeface="+mn-ea"/>
                <a:cs typeface="+mn-cs"/>
              </a:rPr>
              <a:t> Grada. Praha 2017. </a:t>
            </a:r>
            <a:endParaRPr lang="cs-CZ" altLang="cs-CZ" sz="2400" dirty="0">
              <a:latin typeface="+mn-lt"/>
              <a:ea typeface="+mn-ea"/>
              <a:cs typeface="+mn-cs"/>
            </a:endParaRPr>
          </a:p>
          <a:p>
            <a:pPr algn="l" eaLnBrk="1" hangingPunct="1">
              <a:buClrTx/>
              <a:buSzTx/>
              <a:buFontTx/>
            </a:pPr>
            <a:r>
              <a:rPr lang="cs-CZ" altLang="cs-CZ" sz="2400" dirty="0">
                <a:latin typeface="+mn-lt"/>
                <a:ea typeface="+mn-ea"/>
                <a:cs typeface="+mn-cs"/>
              </a:rPr>
              <a:t>Kapitola 8., strany 154 – 169. Kapitola 9., strany 170 - 181</a:t>
            </a:r>
            <a:endParaRPr lang="cs-CZ" altLang="cs-CZ" sz="2400"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endParaRPr lang="en-US" altLang="cs-CZ" dirty="0">
              <a:latin typeface="+mn-lt"/>
              <a:ea typeface="+mn-ea"/>
              <a:cs typeface="+mn-cs"/>
            </a:endParaRPr>
          </a:p>
        </p:txBody>
      </p:sp>
      <p:sp>
        <p:nvSpPr>
          <p:cNvPr id="307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2291" name="Rectangle 2"/>
          <p:cNvSpPr>
            <a:spLocks noGrp="1"/>
          </p:cNvSpPr>
          <p:nvPr>
            <p:ph type="title" hasCustomPrompt="1"/>
          </p:nvPr>
        </p:nvSpPr>
        <p:spPr>
          <a:xfrm>
            <a:off x="468313" y="47625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Struktura nezaměstnanosti: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idx="1" hasCustomPrompt="1"/>
          </p:nvPr>
        </p:nvSpPr>
        <p:spPr>
          <a:xfrm>
            <a:off x="827088" y="1484313"/>
            <a:ext cx="7489825" cy="452596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dirty="0"/>
              <a:t>délka trvání</a:t>
            </a:r>
            <a:endParaRPr lang="cs-CZ" altLang="cs-CZ" dirty="0"/>
          </a:p>
          <a:p>
            <a:pPr eaLnBrk="1" hangingPunct="1"/>
            <a:r>
              <a:rPr lang="cs-CZ" altLang="cs-CZ" dirty="0"/>
              <a:t>regionální rozložení</a:t>
            </a:r>
            <a:endParaRPr lang="cs-CZ" altLang="cs-CZ" dirty="0"/>
          </a:p>
          <a:p>
            <a:pPr eaLnBrk="1" hangingPunct="1"/>
            <a:r>
              <a:rPr lang="cs-CZ" altLang="cs-CZ" dirty="0"/>
              <a:t>demografická struktura (věk, pohlaví, vzdělání, menšiny, migrace...)</a:t>
            </a:r>
            <a:endParaRPr lang="cs-CZ" altLang="cs-CZ" dirty="0"/>
          </a:p>
          <a:p>
            <a:pPr eaLnBrk="1" hangingPunct="1"/>
            <a:r>
              <a:rPr lang="cs-CZ" altLang="cs-CZ" dirty="0"/>
              <a:t>počet uchazečů na 1 volné místo</a:t>
            </a: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Nadpis 4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3200" dirty="0"/>
              <a:t>Regionální rozdíly v nezaměstnanosti v ČR</a:t>
            </a:r>
            <a:endParaRPr lang="en-US" altLang="cs-CZ" sz="3200" dirty="0"/>
          </a:p>
        </p:txBody>
      </p:sp>
      <p:sp>
        <p:nvSpPr>
          <p:cNvPr id="13315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pic>
        <p:nvPicPr>
          <p:cNvPr id="13316" name="Obrázek 4" descr="Obsah obrázku mapa&#10;&#10;Popis byl vytvořen automatick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50963"/>
            <a:ext cx="7099300" cy="4598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ovéPole 6"/>
          <p:cNvSpPr txBox="1"/>
          <p:nvPr/>
        </p:nvSpPr>
        <p:spPr>
          <a:xfrm>
            <a:off x="900113" y="6113463"/>
            <a:ext cx="4572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1800" dirty="0"/>
              <a:t>https://www.mpsv.cz/web/cz/mesicni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4339" name="Rectangle 2"/>
          <p:cNvSpPr>
            <a:spLocks noGrp="1"/>
          </p:cNvSpPr>
          <p:nvPr>
            <p:ph type="title" hasCustomPrompt="1"/>
          </p:nvPr>
        </p:nvSpPr>
        <p:spPr>
          <a:xfrm>
            <a:off x="395288" y="260350"/>
            <a:ext cx="8229600" cy="86518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600" b="1" dirty="0"/>
              <a:t>Typy nezaměstnanosti</a:t>
            </a:r>
            <a:endParaRPr lang="cs-CZ" altLang="cs-CZ" sz="3600" b="1" dirty="0"/>
          </a:p>
        </p:txBody>
      </p:sp>
      <p:sp>
        <p:nvSpPr>
          <p:cNvPr id="14340" name="Rectangle 3"/>
          <p:cNvSpPr>
            <a:spLocks noGrp="1"/>
          </p:cNvSpPr>
          <p:nvPr>
            <p:ph idx="1" hasCustomPrompt="1"/>
          </p:nvPr>
        </p:nvSpPr>
        <p:spPr>
          <a:xfrm>
            <a:off x="395288" y="1052513"/>
            <a:ext cx="8291512" cy="5329237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Frikční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krátkodobá, vztah k životnímu cyklu člověka, optimální alokace PS</a:t>
            </a:r>
            <a:endParaRPr lang="cs-CZ" altLang="cs-CZ" sz="2400" dirty="0"/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Cyklická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vyvolaná kolísáním HDP v čase – recese, expanze ekonomiky</a:t>
            </a:r>
            <a:endParaRPr lang="cs-CZ" altLang="cs-CZ" sz="2400" dirty="0"/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Sezónní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závisí na ročním období, sezónnosti výroby</a:t>
            </a:r>
            <a:endParaRPr lang="cs-CZ" altLang="cs-CZ" sz="2400" dirty="0"/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Institucionální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dána zásahy do volného trhu práce, snahou o zvýšení mezd nad rovnovážnou úroveň (odbory, minimální mzda, efektivnostní mzdy, mzdové tarify apod.)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Strukturální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(technologická) – dlouhodobá, souvisí se změnou struktury ekonomiky – útlum/rozvoj odvětví, nových technologií apod.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5363" name="Rectangle 14"/>
          <p:cNvSpPr/>
          <p:nvPr/>
        </p:nvSpPr>
        <p:spPr>
          <a:xfrm>
            <a:off x="2466975" y="619125"/>
            <a:ext cx="4465638" cy="839788"/>
          </a:xfrm>
          <a:prstGeom prst="rect">
            <a:avLst/>
          </a:prstGeom>
          <a:noFill/>
          <a:ln w="9525">
            <a:noFill/>
          </a:ln>
        </p:spPr>
        <p:txBody>
          <a:bodyPr tIns="152352" bIns="3808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800" b="1" dirty="0">
                <a:cs typeface="Arial" panose="020B0604020202020204" pitchFamily="34" charset="0"/>
              </a:rPr>
              <a:t>Beveridgeova křivka</a:t>
            </a:r>
            <a:endParaRPr lang="cs-CZ" altLang="cs-CZ" sz="2800" b="1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cs-CZ" altLang="cs-CZ" sz="1400" dirty="0"/>
          </a:p>
        </p:txBody>
      </p:sp>
      <p:grpSp>
        <p:nvGrpSpPr>
          <p:cNvPr id="15364" name="Group 4"/>
          <p:cNvGrpSpPr/>
          <p:nvPr/>
        </p:nvGrpSpPr>
        <p:grpSpPr>
          <a:xfrm>
            <a:off x="1403350" y="1916113"/>
            <a:ext cx="5745163" cy="3832225"/>
            <a:chOff x="1124" y="1878"/>
            <a:chExt cx="5437" cy="3428"/>
          </a:xfrm>
        </p:grpSpPr>
        <p:sp>
          <p:nvSpPr>
            <p:cNvPr id="15368" name="Line 13"/>
            <p:cNvSpPr/>
            <p:nvPr/>
          </p:nvSpPr>
          <p:spPr>
            <a:xfrm>
              <a:off x="2241" y="1878"/>
              <a:ext cx="0" cy="270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9" name="Line 12"/>
            <p:cNvSpPr/>
            <p:nvPr/>
          </p:nvSpPr>
          <p:spPr>
            <a:xfrm>
              <a:off x="2241" y="4582"/>
              <a:ext cx="396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0" name="Arc 11"/>
            <p:cNvSpPr/>
            <p:nvPr/>
          </p:nvSpPr>
          <p:spPr>
            <a:xfrm rot="10800000">
              <a:off x="2601" y="2058"/>
              <a:ext cx="2880" cy="234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5371" name="Line 10"/>
            <p:cNvSpPr/>
            <p:nvPr/>
          </p:nvSpPr>
          <p:spPr>
            <a:xfrm flipV="1">
              <a:off x="2241" y="2058"/>
              <a:ext cx="3060" cy="252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2" name="Arc 9"/>
            <p:cNvSpPr/>
            <p:nvPr/>
          </p:nvSpPr>
          <p:spPr>
            <a:xfrm rot="1423956">
              <a:off x="2782" y="4045"/>
              <a:ext cx="530" cy="532"/>
            </a:xfrm>
            <a:custGeom>
              <a:avLst/>
              <a:gdLst>
                <a:gd name="txL" fmla="*/ 0 w 21207"/>
                <a:gd name="txT" fmla="*/ 0 h 21315"/>
                <a:gd name="txR" fmla="*/ 21207 w 21207"/>
                <a:gd name="txB" fmla="*/ 21315 h 213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207" h="21315" fill="none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</a:path>
                <a:path w="21207" h="21315" stroke="0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  <a:lnTo>
                    <a:pt x="0" y="21315"/>
                  </a:lnTo>
                  <a:lnTo>
                    <a:pt x="3495" y="-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5373" name="Text Box 8"/>
            <p:cNvSpPr txBox="1"/>
            <p:nvPr/>
          </p:nvSpPr>
          <p:spPr>
            <a:xfrm>
              <a:off x="1124" y="1967"/>
              <a:ext cx="1567" cy="107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míra volných míst</a:t>
              </a:r>
              <a:endParaRPr lang="cs-CZ" altLang="cs-CZ" sz="2400" dirty="0"/>
            </a:p>
          </p:txBody>
        </p:sp>
        <p:sp>
          <p:nvSpPr>
            <p:cNvPr id="15374" name="Text Box 7"/>
            <p:cNvSpPr txBox="1"/>
            <p:nvPr/>
          </p:nvSpPr>
          <p:spPr>
            <a:xfrm>
              <a:off x="3530" y="4582"/>
              <a:ext cx="3031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míra nezaměstnanosti</a:t>
              </a:r>
              <a:endParaRPr lang="cs-CZ" altLang="cs-CZ" sz="2400" dirty="0"/>
            </a:p>
          </p:txBody>
        </p:sp>
        <p:sp>
          <p:nvSpPr>
            <p:cNvPr id="15375" name="Text Box 6"/>
            <p:cNvSpPr txBox="1"/>
            <p:nvPr/>
          </p:nvSpPr>
          <p:spPr>
            <a:xfrm>
              <a:off x="4665" y="3905"/>
              <a:ext cx="720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cs-CZ" altLang="cs-CZ" sz="2400" dirty="0">
                  <a:cs typeface="Times New Roman" panose="02020603050405020304" pitchFamily="18" charset="0"/>
                </a:rPr>
                <a:t>BC</a:t>
              </a:r>
              <a:endParaRPr lang="cs-CZ" altLang="cs-CZ" sz="2400" dirty="0"/>
            </a:p>
          </p:txBody>
        </p:sp>
        <p:sp>
          <p:nvSpPr>
            <p:cNvPr id="15376" name="Text Box 5"/>
            <p:cNvSpPr txBox="1"/>
            <p:nvPr/>
          </p:nvSpPr>
          <p:spPr>
            <a:xfrm>
              <a:off x="2556" y="4094"/>
              <a:ext cx="1083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r>
                <a:rPr lang="cs-CZ" altLang="cs-CZ" sz="2400" dirty="0">
                  <a:cs typeface="Times New Roman" panose="02020603050405020304" pitchFamily="18" charset="0"/>
                </a:rPr>
                <a:t>45</a:t>
              </a:r>
              <a:r>
                <a:rPr lang="de-DE" altLang="cs-CZ" sz="2400" dirty="0">
                  <a:cs typeface="Times New Roman" panose="02020603050405020304" pitchFamily="18" charset="0"/>
                </a:rPr>
                <a:t>°</a:t>
              </a:r>
              <a:endParaRPr lang="de-DE" altLang="cs-CZ" sz="2400" dirty="0"/>
            </a:p>
          </p:txBody>
        </p:sp>
      </p:grpSp>
      <p:sp>
        <p:nvSpPr>
          <p:cNvPr id="15365" name="Rectangle 19"/>
          <p:cNvSpPr/>
          <p:nvPr/>
        </p:nvSpPr>
        <p:spPr>
          <a:xfrm>
            <a:off x="0" y="2668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1800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2555875" y="3933825"/>
            <a:ext cx="1223963" cy="0"/>
          </a:xfrm>
          <a:prstGeom prst="line">
            <a:avLst/>
          </a:prstGeom>
          <a:ln w="222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3811588" y="3933825"/>
            <a:ext cx="0" cy="1058863"/>
          </a:xfrm>
          <a:prstGeom prst="line">
            <a:avLst/>
          </a:prstGeom>
          <a:ln w="222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grpSp>
        <p:nvGrpSpPr>
          <p:cNvPr id="16387" name="Group 17"/>
          <p:cNvGrpSpPr/>
          <p:nvPr/>
        </p:nvGrpSpPr>
        <p:grpSpPr>
          <a:xfrm>
            <a:off x="1082675" y="1484313"/>
            <a:ext cx="7666038" cy="4513262"/>
            <a:chOff x="682" y="663"/>
            <a:chExt cx="4829" cy="2843"/>
          </a:xfrm>
        </p:grpSpPr>
        <p:sp>
          <p:nvSpPr>
            <p:cNvPr id="16391" name="Line 6"/>
            <p:cNvSpPr/>
            <p:nvPr/>
          </p:nvSpPr>
          <p:spPr>
            <a:xfrm>
              <a:off x="1565" y="663"/>
              <a:ext cx="14" cy="254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2" name="Line 7"/>
            <p:cNvSpPr/>
            <p:nvPr/>
          </p:nvSpPr>
          <p:spPr>
            <a:xfrm flipV="1">
              <a:off x="1579" y="3203"/>
              <a:ext cx="2843" cy="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3" name="Arc 8"/>
            <p:cNvSpPr/>
            <p:nvPr/>
          </p:nvSpPr>
          <p:spPr>
            <a:xfrm rot="10800000">
              <a:off x="1796" y="1321"/>
              <a:ext cx="1740" cy="174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6394" name="Line 9"/>
            <p:cNvSpPr/>
            <p:nvPr/>
          </p:nvSpPr>
          <p:spPr>
            <a:xfrm flipV="1">
              <a:off x="1579" y="1321"/>
              <a:ext cx="1849" cy="188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5" name="Arc 10"/>
            <p:cNvSpPr/>
            <p:nvPr/>
          </p:nvSpPr>
          <p:spPr>
            <a:xfrm rot="1423956">
              <a:off x="1906" y="2806"/>
              <a:ext cx="320" cy="397"/>
            </a:xfrm>
            <a:custGeom>
              <a:avLst/>
              <a:gdLst>
                <a:gd name="txL" fmla="*/ 0 w 21207"/>
                <a:gd name="txT" fmla="*/ 0 h 21315"/>
                <a:gd name="txR" fmla="*/ 21207 w 21207"/>
                <a:gd name="txB" fmla="*/ 21315 h 213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207" h="21315" fill="none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</a:path>
                <a:path w="21207" h="21315" stroke="0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  <a:lnTo>
                    <a:pt x="0" y="21315"/>
                  </a:lnTo>
                  <a:lnTo>
                    <a:pt x="3495" y="-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6396" name="Text Box 13"/>
            <p:cNvSpPr txBox="1"/>
            <p:nvPr/>
          </p:nvSpPr>
          <p:spPr>
            <a:xfrm>
              <a:off x="3580" y="2933"/>
              <a:ext cx="435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BC</a:t>
              </a:r>
              <a:endParaRPr lang="cs-CZ" altLang="cs-CZ" sz="2400" dirty="0"/>
            </a:p>
          </p:txBody>
        </p:sp>
        <p:sp>
          <p:nvSpPr>
            <p:cNvPr id="16397" name="Text Box 14"/>
            <p:cNvSpPr txBox="1"/>
            <p:nvPr/>
          </p:nvSpPr>
          <p:spPr>
            <a:xfrm>
              <a:off x="1791" y="2886"/>
              <a:ext cx="655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45°</a:t>
              </a:r>
              <a:endParaRPr lang="cs-CZ" altLang="cs-CZ" sz="2400" dirty="0"/>
            </a:p>
          </p:txBody>
        </p:sp>
        <p:sp>
          <p:nvSpPr>
            <p:cNvPr id="16398" name="Text Box 15"/>
            <p:cNvSpPr txBox="1"/>
            <p:nvPr/>
          </p:nvSpPr>
          <p:spPr>
            <a:xfrm>
              <a:off x="682" y="2354"/>
              <a:ext cx="1724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frikční nezaměst.</a:t>
              </a:r>
              <a:endParaRPr lang="cs-CZ" altLang="cs-CZ" sz="2400" dirty="0"/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institucionální</a:t>
              </a:r>
              <a:endParaRPr lang="cs-CZ" altLang="cs-CZ" sz="2400" dirty="0"/>
            </a:p>
          </p:txBody>
        </p:sp>
        <p:sp>
          <p:nvSpPr>
            <p:cNvPr id="16399" name="Text Box 16"/>
            <p:cNvSpPr txBox="1"/>
            <p:nvPr/>
          </p:nvSpPr>
          <p:spPr>
            <a:xfrm>
              <a:off x="2925" y="2633"/>
              <a:ext cx="2586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Cyklická, sezónní nezaměst.</a:t>
              </a:r>
              <a:endParaRPr lang="cs-CZ" altLang="cs-CZ" sz="2400" dirty="0"/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cs-CZ" altLang="cs-CZ" sz="2400" dirty="0"/>
            </a:p>
          </p:txBody>
        </p:sp>
      </p:grpSp>
      <p:sp>
        <p:nvSpPr>
          <p:cNvPr id="16388" name="Rectangle 18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dirty="0"/>
              <a:t>Posuny podél Beveridgeovy křivky</a:t>
            </a:r>
            <a:endParaRPr lang="cs-CZ" altLang="cs-CZ" sz="3200" dirty="0"/>
          </a:p>
        </p:txBody>
      </p:sp>
      <p:sp>
        <p:nvSpPr>
          <p:cNvPr id="16389" name="Text Box 8"/>
          <p:cNvSpPr txBox="1"/>
          <p:nvPr/>
        </p:nvSpPr>
        <p:spPr>
          <a:xfrm>
            <a:off x="1265238" y="1716088"/>
            <a:ext cx="1655762" cy="1196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400" dirty="0"/>
              <a:t>míra volných míst</a:t>
            </a:r>
            <a:endParaRPr lang="cs-CZ" altLang="cs-CZ" sz="2400" dirty="0"/>
          </a:p>
        </p:txBody>
      </p:sp>
      <p:sp>
        <p:nvSpPr>
          <p:cNvPr id="16390" name="Text Box 7"/>
          <p:cNvSpPr txBox="1"/>
          <p:nvPr/>
        </p:nvSpPr>
        <p:spPr>
          <a:xfrm>
            <a:off x="4062413" y="5634038"/>
            <a:ext cx="3201987" cy="809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400" dirty="0"/>
              <a:t>míra nezaměstnanosti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7411" name="Rectangle 14"/>
          <p:cNvSpPr>
            <a:spLocks noGrp="1"/>
          </p:cNvSpPr>
          <p:nvPr>
            <p:ph type="title" hasCustomPrompt="1"/>
          </p:nvPr>
        </p:nvSpPr>
        <p:spPr>
          <a:xfrm>
            <a:off x="468313" y="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2800" dirty="0"/>
              <a:t>Změna polohy Beveridgeovy křivky</a:t>
            </a:r>
            <a:endParaRPr lang="cs-CZ" altLang="cs-CZ" sz="2800" dirty="0"/>
          </a:p>
        </p:txBody>
      </p:sp>
      <p:grpSp>
        <p:nvGrpSpPr>
          <p:cNvPr id="17412" name="Group 19"/>
          <p:cNvGrpSpPr/>
          <p:nvPr/>
        </p:nvGrpSpPr>
        <p:grpSpPr>
          <a:xfrm>
            <a:off x="2268538" y="2309813"/>
            <a:ext cx="4705350" cy="3960812"/>
            <a:chOff x="1443" y="1389"/>
            <a:chExt cx="2965" cy="2495"/>
          </a:xfrm>
        </p:grpSpPr>
        <p:sp>
          <p:nvSpPr>
            <p:cNvPr id="17417" name="Line 3"/>
            <p:cNvSpPr/>
            <p:nvPr/>
          </p:nvSpPr>
          <p:spPr>
            <a:xfrm>
              <a:off x="1443" y="1389"/>
              <a:ext cx="14" cy="229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8" name="Line 4"/>
            <p:cNvSpPr/>
            <p:nvPr/>
          </p:nvSpPr>
          <p:spPr>
            <a:xfrm flipV="1">
              <a:off x="1443" y="3683"/>
              <a:ext cx="2965" cy="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19" name="Arc 5"/>
            <p:cNvSpPr/>
            <p:nvPr/>
          </p:nvSpPr>
          <p:spPr>
            <a:xfrm rot="10800000">
              <a:off x="1684" y="1983"/>
              <a:ext cx="1814" cy="158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7420" name="Line 6"/>
            <p:cNvSpPr/>
            <p:nvPr/>
          </p:nvSpPr>
          <p:spPr>
            <a:xfrm flipV="1">
              <a:off x="1474" y="1979"/>
              <a:ext cx="1980" cy="167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21" name="Arc 7"/>
            <p:cNvSpPr/>
            <p:nvPr/>
          </p:nvSpPr>
          <p:spPr>
            <a:xfrm rot="1423956">
              <a:off x="1798" y="3324"/>
              <a:ext cx="334" cy="359"/>
            </a:xfrm>
            <a:custGeom>
              <a:avLst/>
              <a:gdLst>
                <a:gd name="txL" fmla="*/ 0 w 21207"/>
                <a:gd name="txT" fmla="*/ 0 h 21315"/>
                <a:gd name="txR" fmla="*/ 21207 w 21207"/>
                <a:gd name="txB" fmla="*/ 21315 h 213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207" h="21315" fill="none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</a:path>
                <a:path w="21207" h="21315" stroke="0">
                  <a:moveTo>
                    <a:pt x="3495" y="-1"/>
                  </a:moveTo>
                  <a:cubicBezTo>
                    <a:pt x="12420" y="1463"/>
                    <a:pt x="19488" y="8332"/>
                    <a:pt x="21206" y="17212"/>
                  </a:cubicBezTo>
                  <a:lnTo>
                    <a:pt x="0" y="21315"/>
                  </a:lnTo>
                  <a:lnTo>
                    <a:pt x="3495" y="-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7422" name="Text Box 10"/>
            <p:cNvSpPr txBox="1"/>
            <p:nvPr/>
          </p:nvSpPr>
          <p:spPr>
            <a:xfrm>
              <a:off x="2984" y="3229"/>
              <a:ext cx="634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BC</a:t>
              </a:r>
              <a:r>
                <a:rPr lang="cs-CZ" altLang="cs-CZ" sz="2400" baseline="-25000" dirty="0"/>
                <a:t>1</a:t>
              </a:r>
              <a:endParaRPr lang="cs-CZ" altLang="cs-CZ" sz="2400" baseline="-25000" dirty="0"/>
            </a:p>
          </p:txBody>
        </p:sp>
        <p:sp>
          <p:nvSpPr>
            <p:cNvPr id="17423" name="Text Box 11"/>
            <p:cNvSpPr txBox="1"/>
            <p:nvPr/>
          </p:nvSpPr>
          <p:spPr>
            <a:xfrm>
              <a:off x="1678" y="3396"/>
              <a:ext cx="684" cy="48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45°</a:t>
              </a:r>
              <a:endParaRPr lang="cs-CZ" altLang="cs-CZ" sz="2400" dirty="0"/>
            </a:p>
          </p:txBody>
        </p:sp>
        <p:sp>
          <p:nvSpPr>
            <p:cNvPr id="17424" name="Arc 15"/>
            <p:cNvSpPr/>
            <p:nvPr/>
          </p:nvSpPr>
          <p:spPr>
            <a:xfrm rot="10800000">
              <a:off x="2247" y="1594"/>
              <a:ext cx="1815" cy="15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7425" name="Text Box 16"/>
            <p:cNvSpPr txBox="1"/>
            <p:nvPr/>
          </p:nvSpPr>
          <p:spPr>
            <a:xfrm>
              <a:off x="3560" y="2795"/>
              <a:ext cx="663" cy="48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cs-CZ" altLang="cs-CZ" sz="2400" dirty="0"/>
                <a:t>BC</a:t>
              </a:r>
              <a:r>
                <a:rPr lang="cs-CZ" altLang="cs-CZ" sz="2400" baseline="-25000" dirty="0"/>
                <a:t>2</a:t>
              </a:r>
              <a:endParaRPr lang="cs-CZ" altLang="cs-CZ" sz="2400" baseline="-25000" dirty="0"/>
            </a:p>
          </p:txBody>
        </p:sp>
      </p:grpSp>
      <p:sp>
        <p:nvSpPr>
          <p:cNvPr id="17413" name="Rectangle 17"/>
          <p:cNvSpPr/>
          <p:nvPr/>
        </p:nvSpPr>
        <p:spPr>
          <a:xfrm>
            <a:off x="901700" y="884238"/>
            <a:ext cx="7272338" cy="101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000" dirty="0"/>
              <a:t>nahoru (BC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 = nárůst strukturální nezaměstnanosti, roste </a:t>
            </a:r>
            <a:r>
              <a:rPr lang="cs-CZ" altLang="cs-CZ" sz="2000" i="1" dirty="0"/>
              <a:t>u</a:t>
            </a:r>
            <a:r>
              <a:rPr lang="cs-CZ" altLang="cs-CZ" sz="2000" dirty="0"/>
              <a:t> i </a:t>
            </a:r>
            <a:r>
              <a:rPr lang="cs-CZ" altLang="cs-CZ" sz="2000" i="1" dirty="0"/>
              <a:t>v</a:t>
            </a:r>
            <a:endParaRPr lang="cs-CZ" altLang="cs-CZ" sz="2000" i="1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000" dirty="0"/>
              <a:t>blíže k počátku (BC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) = lepší schopnosti najít si zaměstnání, </a:t>
            </a:r>
            <a:endParaRPr lang="cs-CZ" altLang="cs-CZ" sz="20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000" dirty="0"/>
              <a:t>zaměstnatelnost </a:t>
            </a:r>
            <a:endParaRPr lang="cs-CZ" altLang="cs-CZ" sz="2000" dirty="0"/>
          </a:p>
        </p:txBody>
      </p:sp>
      <p:sp>
        <p:nvSpPr>
          <p:cNvPr id="17414" name="Text Box 7"/>
          <p:cNvSpPr txBox="1"/>
          <p:nvPr/>
        </p:nvSpPr>
        <p:spPr>
          <a:xfrm>
            <a:off x="4076700" y="5851525"/>
            <a:ext cx="3201988" cy="809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400" dirty="0"/>
              <a:t>míra nezaměstnanosti</a:t>
            </a:r>
            <a:endParaRPr lang="cs-CZ" altLang="cs-CZ" sz="2400" dirty="0"/>
          </a:p>
        </p:txBody>
      </p:sp>
      <p:sp>
        <p:nvSpPr>
          <p:cNvPr id="17415" name="Text Box 8"/>
          <p:cNvSpPr txBox="1"/>
          <p:nvPr/>
        </p:nvSpPr>
        <p:spPr>
          <a:xfrm>
            <a:off x="1096963" y="2374900"/>
            <a:ext cx="1655762" cy="1196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cs-CZ" altLang="cs-CZ" sz="2400" dirty="0"/>
              <a:t>míra volných míst</a:t>
            </a:r>
            <a:endParaRPr lang="cs-CZ" altLang="cs-CZ" sz="2400" dirty="0"/>
          </a:p>
        </p:txBody>
      </p:sp>
      <p:sp>
        <p:nvSpPr>
          <p:cNvPr id="17416" name="TextovéPole 1"/>
          <p:cNvSpPr txBox="1"/>
          <p:nvPr/>
        </p:nvSpPr>
        <p:spPr>
          <a:xfrm>
            <a:off x="4533900" y="3940175"/>
            <a:ext cx="37433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2000" dirty="0"/>
              <a:t>strukturální nezaměstnanost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Nadpis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cs-CZ" altLang="cs-CZ" dirty="0"/>
          </a:p>
        </p:txBody>
      </p:sp>
      <p:sp>
        <p:nvSpPr>
          <p:cNvPr id="18435" name="Zástupný symbol pro číslo snímku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pic>
        <p:nvPicPr>
          <p:cNvPr id="18436" name="Obrázek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36525"/>
            <a:ext cx="8680450" cy="610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9459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3375"/>
            <a:ext cx="8229600" cy="1079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/>
              <a:t>Přirozená míra nezaměstnanosti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(NAIRU)</a:t>
            </a:r>
            <a:endParaRPr lang="cs-CZ" altLang="cs-CZ" sz="3200" dirty="0"/>
          </a:p>
        </p:txBody>
      </p:sp>
      <p:sp>
        <p:nvSpPr>
          <p:cNvPr id="19460" name="Rectangle 3"/>
          <p:cNvSpPr>
            <a:spLocks noGrp="1"/>
          </p:cNvSpPr>
          <p:nvPr>
            <p:ph idx="1" hasCustomPrompt="1"/>
          </p:nvPr>
        </p:nvSpPr>
        <p:spPr>
          <a:xfrm>
            <a:off x="647700" y="1484313"/>
            <a:ext cx="7956550" cy="504031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800" dirty="0"/>
              <a:t>Taková nezaměstnanost, která v ekonomice (dlouhodobě) převažuje a různé trhy práce jsou v rovnováze.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Úzce spojena s potenciálním produktem, země optimálně využívá své zdroje.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Stav, kdy všichni, kteří chtějí pracovat za tržní mzdu, najdou zaměstnání, tedy…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Není tlak na růst mezd, ani jiných cen, nezrychluje se inflace (NAIRU).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0483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/>
              <a:t>Faktory ovlivňující přirozenou míru nezaměstnanosti:</a:t>
            </a:r>
            <a:endParaRPr lang="cs-CZ" altLang="cs-CZ" sz="3200" b="1" dirty="0"/>
          </a:p>
        </p:txBody>
      </p:sp>
      <p:sp>
        <p:nvSpPr>
          <p:cNvPr id="20484" name="Rectangle 3"/>
          <p:cNvSpPr>
            <a:spLocks noGrp="1"/>
          </p:cNvSpPr>
          <p:nvPr>
            <p:ph idx="1" hasCustomPrompt="1"/>
          </p:nvPr>
        </p:nvSpPr>
        <p:spPr>
          <a:xfrm>
            <a:off x="971550" y="1700213"/>
            <a:ext cx="7786688" cy="4897437"/>
          </a:xfrm>
          <a:ln/>
        </p:spPr>
        <p:txBody>
          <a:bodyPr vert="horz" wrap="square" lIns="91440" tIns="45720" rIns="91440" bIns="45720" anchor="t" anchorCtr="0"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mobilita pracovníků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demografická skladba pracovní síly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motivace hledat si zaměstnání 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výše a délka poskytování podpory v nezaměstnanosti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aktivita úřadů práce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dirty="0"/>
              <a:t>historické souvislosti a národní zvyklosti</a:t>
            </a:r>
            <a:endParaRPr lang="cs-CZ" altLang="cs-CZ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altLang="cs-CZ" dirty="0"/>
              <a:t>……</a:t>
            </a: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1507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Důsledky nezaměstnanosti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idx="1" hasCustomPrompt="1"/>
          </p:nvPr>
        </p:nvSpPr>
        <p:spPr>
          <a:xfrm>
            <a:off x="323850" y="908050"/>
            <a:ext cx="8580438" cy="53371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800" dirty="0"/>
              <a:t>ekonomické </a:t>
            </a: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pokles HDP – vyčíslení pomocí Okunova zákona (jestliže nezam. klesne o 1%, skutečný výstup vzroste o x %), 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schodek státního rozpočtu, 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ztráta lidského kapitálu, není optimální využití PS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pokles zájmu lidí pracovat, snížení zaměstnatelnosti lidí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...</a:t>
            </a:r>
            <a:endParaRPr lang="cs-CZ" altLang="cs-CZ" sz="2000" dirty="0"/>
          </a:p>
          <a:p>
            <a:pPr eaLnBrk="1" hangingPunct="1"/>
            <a:r>
              <a:rPr lang="cs-CZ" altLang="cs-CZ" sz="2800" dirty="0"/>
              <a:t>sociální </a:t>
            </a: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ztráta sebevědomí a lidské důstojnosti, 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zhoršení zdravotního stavu, 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rozvraty v rodinách, 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růst agresivity, růst kriminality,</a:t>
            </a:r>
            <a:endParaRPr lang="cs-CZ" altLang="cs-CZ" sz="20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sebevraždy….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4099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dirty="0"/>
              <a:t>Struktura prezentace:</a:t>
            </a:r>
            <a:endParaRPr lang="cs-CZ" altLang="cs-CZ" sz="3200" dirty="0"/>
          </a:p>
        </p:txBody>
      </p:sp>
      <p:sp>
        <p:nvSpPr>
          <p:cNvPr id="4100" name="Rectangle 3"/>
          <p:cNvSpPr>
            <a:spLocks noGrp="1"/>
          </p:cNvSpPr>
          <p:nvPr>
            <p:ph idx="1" hasCustomPrompt="1"/>
          </p:nvPr>
        </p:nvSpPr>
        <p:spPr>
          <a:xfrm>
            <a:off x="468313" y="1341438"/>
            <a:ext cx="8351837" cy="45259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Měření nezaměstnanosti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Typy nezaměstnanosti - Beveridgeova křivka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Přirozená míra nezaměstnanosti, dobrovolná a nedobrovolná nezaměstnanost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Ekonomické a sociální důsledky nezaměstnanosti 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Aktivní a pasivní politika zaměstnanosti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Vztah mezi inflací a nezaměstnaností - Phillipsova křivka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2531" name="Rectangle 2"/>
          <p:cNvSpPr>
            <a:spLocks noGrp="1"/>
          </p:cNvSpPr>
          <p:nvPr>
            <p:ph type="title" hasCustomPrompt="1"/>
          </p:nvPr>
        </p:nvSpPr>
        <p:spPr>
          <a:xfrm>
            <a:off x="468313" y="1341438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Přínosy nezaměstnanosti</a:t>
            </a:r>
            <a:r>
              <a:rPr lang="cs-CZ" altLang="cs-CZ" sz="2800" b="1" dirty="0">
                <a:solidFill>
                  <a:srgbClr val="FF0000"/>
                </a:solidFill>
              </a:rPr>
              <a:t> </a:t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br>
              <a:rPr lang="cs-CZ" altLang="cs-CZ" sz="1200" b="1" dirty="0">
                <a:solidFill>
                  <a:srgbClr val="FF0000"/>
                </a:solidFill>
              </a:rPr>
            </a:br>
            <a:r>
              <a:rPr lang="cs-CZ" altLang="cs-CZ" sz="2800" dirty="0"/>
              <a:t>(hlavně při krátkodobé a nižší nezaměstnanosti)</a:t>
            </a:r>
            <a:endParaRPr lang="cs-CZ" altLang="cs-CZ" sz="2800" dirty="0"/>
          </a:p>
        </p:txBody>
      </p:sp>
      <p:sp>
        <p:nvSpPr>
          <p:cNvPr id="22532" name="Rectangle 3"/>
          <p:cNvSpPr>
            <a:spLocks noGrp="1"/>
          </p:cNvSpPr>
          <p:nvPr>
            <p:ph idx="1" hasCustomPrompt="1"/>
          </p:nvPr>
        </p:nvSpPr>
        <p:spPr>
          <a:xfrm>
            <a:off x="468313" y="3068638"/>
            <a:ext cx="8229600" cy="25495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3000" dirty="0"/>
              <a:t>lepší alokace zdrojů jednotlivců i společnosti</a:t>
            </a:r>
            <a:endParaRPr lang="cs-CZ" altLang="cs-CZ" sz="3000" dirty="0"/>
          </a:p>
          <a:p>
            <a:pPr eaLnBrk="1" hangingPunct="1"/>
            <a:r>
              <a:rPr lang="cs-CZ" altLang="cs-CZ" sz="3000" dirty="0"/>
              <a:t>růst produktivity práce a pracovního úsilí</a:t>
            </a:r>
            <a:endParaRPr lang="cs-CZ" altLang="cs-CZ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3555" name="Rectangle 4"/>
          <p:cNvSpPr/>
          <p:nvPr/>
        </p:nvSpPr>
        <p:spPr>
          <a:xfrm>
            <a:off x="34925" y="355600"/>
            <a:ext cx="8426450" cy="6410325"/>
          </a:xfrm>
          <a:prstGeom prst="rect">
            <a:avLst/>
          </a:prstGeom>
          <a:noFill/>
          <a:ln w="9525">
            <a:noFill/>
          </a:ln>
        </p:spPr>
        <p:txBody>
          <a:bodyPr lIns="685584" tIns="152352" bIns="38088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cs-CZ" altLang="cs-CZ" sz="2800" b="1" i="1" dirty="0"/>
              <a:t>   </a:t>
            </a:r>
            <a:r>
              <a:rPr lang="cs-CZ" altLang="cs-CZ" sz="2800" b="1" dirty="0">
                <a:solidFill>
                  <a:srgbClr val="FF0000"/>
                </a:solidFill>
              </a:rPr>
              <a:t>Způsoby snižování nezaměstnanosti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endParaRPr lang="cs-CZ" altLang="cs-CZ" sz="1200" b="1" i="1" dirty="0"/>
          </a:p>
          <a:p>
            <a:pPr marL="342900" lvl="0" indent="-342900" eaLnBrk="1" hangingPunct="1">
              <a:spcBef>
                <a:spcPct val="0"/>
              </a:spcBef>
              <a:buAutoNum type="arabicPeriod"/>
            </a:pPr>
            <a:r>
              <a:rPr lang="cs-CZ" altLang="cs-CZ" sz="2800" dirty="0"/>
              <a:t>expanzivní hospodářská politika zaměřená na ekonomický růst,</a:t>
            </a:r>
            <a:endParaRPr lang="cs-CZ" altLang="cs-CZ" sz="2800" b="1" i="1" dirty="0"/>
          </a:p>
          <a:p>
            <a:pPr marL="342900" lvl="0" indent="-342900" eaLnBrk="1" hangingPunct="1">
              <a:spcBef>
                <a:spcPct val="0"/>
              </a:spcBef>
              <a:buAutoNum type="arabicPeriod"/>
            </a:pPr>
            <a:r>
              <a:rPr lang="cs-CZ" altLang="cs-CZ" sz="2800" dirty="0"/>
              <a:t>aktivní politika zaměstnanosti (dotace podnikatelům na společensky účelná pracovní místa nebo na místa pro absolventy), </a:t>
            </a:r>
            <a:endParaRPr lang="cs-CZ" altLang="cs-CZ" sz="2800" dirty="0"/>
          </a:p>
          <a:p>
            <a:pPr marL="342900" lvl="0" indent="-342900" eaLnBrk="1" hangingPunct="1">
              <a:spcBef>
                <a:spcPct val="0"/>
              </a:spcBef>
              <a:buAutoNum type="arabicPeriod"/>
            </a:pPr>
            <a:r>
              <a:rPr lang="cs-CZ" altLang="cs-CZ" sz="2800" dirty="0"/>
              <a:t>veřejně prospěšné práce, rekvalifikace, vytváření chráněných pracovišť pro občany se změněnou pracovní schopností apod.,</a:t>
            </a:r>
            <a:endParaRPr lang="cs-CZ" altLang="cs-CZ" sz="2800" b="1" i="1" dirty="0"/>
          </a:p>
          <a:p>
            <a:pPr marL="342900" lvl="0" indent="-342900" eaLnBrk="1" hangingPunct="1">
              <a:spcBef>
                <a:spcPct val="0"/>
              </a:spcBef>
              <a:buAutoNum type="arabicPeriod"/>
            </a:pPr>
            <a:r>
              <a:rPr lang="cs-CZ" altLang="cs-CZ" sz="2800" dirty="0"/>
              <a:t>podpora (malého a středního) podnikání,</a:t>
            </a:r>
            <a:endParaRPr lang="cs-CZ" altLang="cs-CZ" sz="2800" b="1" i="1" dirty="0"/>
          </a:p>
          <a:p>
            <a:pPr marL="342900" lvl="0" indent="-342900" eaLnBrk="1" hangingPunct="1">
              <a:spcBef>
                <a:spcPct val="0"/>
              </a:spcBef>
              <a:buAutoNum type="arabicPeriod"/>
            </a:pPr>
            <a:r>
              <a:rPr lang="cs-CZ" altLang="cs-CZ" sz="2800" dirty="0"/>
              <a:t>pasivní politika zaměstnanosti (činnost úřadů práce, podpory v nezaměstnanosti),</a:t>
            </a:r>
            <a:endParaRPr lang="cs-CZ" altLang="cs-CZ" sz="2800" dirty="0"/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cs-CZ" altLang="cs-CZ" sz="2800" dirty="0"/>
              <a:t>……</a:t>
            </a:r>
            <a:endParaRPr lang="cs-CZ" altLang="cs-CZ" sz="2800" b="1" i="1" dirty="0"/>
          </a:p>
          <a:p>
            <a:pPr marL="342900" lvl="0" indent="-342900">
              <a:spcBef>
                <a:spcPct val="0"/>
              </a:spcBef>
              <a:buNone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4579" name="Rectangle 4"/>
          <p:cNvSpPr>
            <a:spLocks noGrp="1"/>
          </p:cNvSpPr>
          <p:nvPr>
            <p:ph type="title" hasCustomPrompt="1"/>
          </p:nvPr>
        </p:nvSpPr>
        <p:spPr>
          <a:xfrm>
            <a:off x="539750" y="400050"/>
            <a:ext cx="8435975" cy="87471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2800" b="1" dirty="0"/>
              <a:t>Mikroekonomické základy nezaměstnanosti</a:t>
            </a:r>
            <a:endParaRPr lang="cs-CZ" altLang="cs-CZ" sz="2800" b="1" dirty="0"/>
          </a:p>
        </p:txBody>
      </p:sp>
      <p:sp>
        <p:nvSpPr>
          <p:cNvPr id="24580" name="Rectangle 5"/>
          <p:cNvSpPr>
            <a:spLocks noGrp="1"/>
          </p:cNvSpPr>
          <p:nvPr>
            <p:ph idx="1" hasCustomPrompt="1"/>
          </p:nvPr>
        </p:nvSpPr>
        <p:spPr>
          <a:xfrm>
            <a:off x="457200" y="1341438"/>
            <a:ext cx="3970338" cy="41751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000" b="1" dirty="0"/>
              <a:t>neoklasická ekonomie </a:t>
            </a:r>
            <a:r>
              <a:rPr lang="cs-CZ" altLang="cs-CZ" sz="2000" dirty="0"/>
              <a:t>– trhy se pružně přizpůsobují změněným podmínkám, „vyčišťují“ se, pružné mzdy</a:t>
            </a: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dobrovolná nezaměstnanost </a:t>
            </a:r>
            <a:r>
              <a:rPr lang="cs-CZ" altLang="cs-CZ" sz="2000" dirty="0"/>
              <a:t>= lidé, kteří chtějí pracovat při dané tržní mzdové sazbě, jsou zaměstnáni; ostatní se svobodně rozhodli nepracovat</a:t>
            </a:r>
            <a:endParaRPr lang="cs-CZ" altLang="cs-CZ" sz="2000" dirty="0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4849813" y="1430338"/>
          <a:ext cx="381635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819400" imgH="1962150" progId="CorelDraw.Graphic.9">
                  <p:embed/>
                </p:oleObj>
              </mc:Choice>
              <mc:Fallback>
                <p:oleObj name="" r:id="rId1" imgW="2819400" imgH="1962150" progId="CorelDraw.Graphic.9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49813" y="1430338"/>
                        <a:ext cx="3816350" cy="2620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/>
          <p:nvPr/>
        </p:nvSpPr>
        <p:spPr>
          <a:xfrm>
            <a:off x="4572000" y="4329113"/>
            <a:ext cx="4114800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w – mzdová sazba (v Kč / hod.)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L – množství práce (v hodinách)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D</a:t>
            </a:r>
            <a:r>
              <a:rPr lang="cs-CZ" altLang="cs-CZ" sz="1800" baseline="-25000" dirty="0"/>
              <a:t>L</a:t>
            </a:r>
            <a:r>
              <a:rPr lang="cs-CZ" altLang="cs-CZ" sz="1800" dirty="0"/>
              <a:t> – poptávka po práci ze strany firem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S</a:t>
            </a:r>
            <a:r>
              <a:rPr lang="cs-CZ" altLang="cs-CZ" sz="1800" baseline="-25000" dirty="0"/>
              <a:t>L</a:t>
            </a:r>
            <a:r>
              <a:rPr lang="cs-CZ" altLang="cs-CZ" sz="1800" dirty="0"/>
              <a:t> – nabídka práce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EA – ekonomicky aktivní lidé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Z – zaměstnaní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DN – dobrovolná nezaměstnanost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107950" y="692150"/>
            <a:ext cx="4392613" cy="53292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cs-CZ" altLang="cs-CZ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keynesovská ekonomie </a:t>
            </a:r>
            <a:r>
              <a:rPr kumimoji="0" lang="cs-CZ" altLang="cs-CZ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mzdové sazby jsou strnulé, proto se trh práce pružně nedokáže přizpůsobit změnám</a:t>
            </a:r>
            <a:endParaRPr kumimoji="0" lang="cs-CZ" altLang="cs-CZ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cs-CZ" altLang="cs-CZ" sz="2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nedobrovolná nezaměstnanost </a:t>
            </a:r>
            <a:r>
              <a:rPr kumimoji="0" lang="cs-CZ" altLang="cs-CZ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lidé by rádi pracovali při vysoké mzdové sazbě, ale firmy jich tolik nechtějí nezaměstnat. Zaměstnají jen ty nejkvalifikovanější uchazeče.</a:t>
            </a:r>
            <a:endParaRPr kumimoji="0" lang="cs-CZ" altLang="cs-CZ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604" name="Group 8"/>
          <p:cNvGrpSpPr/>
          <p:nvPr/>
        </p:nvGrpSpPr>
        <p:grpSpPr>
          <a:xfrm>
            <a:off x="4572000" y="908050"/>
            <a:ext cx="4100513" cy="2819400"/>
            <a:chOff x="1429" y="391"/>
            <a:chExt cx="2722" cy="1912"/>
          </a:xfrm>
        </p:grpSpPr>
        <p:graphicFrame>
          <p:nvGraphicFramePr>
            <p:cNvPr id="25606" name="Object 4"/>
            <p:cNvGraphicFramePr>
              <a:graphicFrameLocks noChangeAspect="1"/>
            </p:cNvGraphicFramePr>
            <p:nvPr/>
          </p:nvGraphicFramePr>
          <p:xfrm>
            <a:off x="1429" y="391"/>
            <a:ext cx="2722" cy="1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943225" imgH="2057400" progId="CorelDraw.Graphic.9">
                    <p:embed/>
                  </p:oleObj>
                </mc:Choice>
                <mc:Fallback>
                  <p:oleObj name="" r:id="rId1" imgW="2943225" imgH="2057400" progId="CorelDraw.Graphic.9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29" y="391"/>
                          <a:ext cx="2722" cy="1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7" name="Line 7"/>
            <p:cNvSpPr/>
            <p:nvPr/>
          </p:nvSpPr>
          <p:spPr>
            <a:xfrm>
              <a:off x="2517" y="981"/>
              <a:ext cx="77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triangle" w="lg" len="lg"/>
              <a:tailEnd type="triangle" w="lg" len="lg"/>
            </a:ln>
          </p:spPr>
        </p:sp>
      </p:grpSp>
      <p:sp>
        <p:nvSpPr>
          <p:cNvPr id="25605" name="Rectangle 6"/>
          <p:cNvSpPr/>
          <p:nvPr/>
        </p:nvSpPr>
        <p:spPr>
          <a:xfrm>
            <a:off x="4787900" y="4076700"/>
            <a:ext cx="4032250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w – mzdová sazba (v Kč / hod.)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L – množství práce (v hodinách)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D</a:t>
            </a:r>
            <a:r>
              <a:rPr lang="cs-CZ" altLang="cs-CZ" sz="1800" baseline="-25000" dirty="0"/>
              <a:t>L</a:t>
            </a:r>
            <a:r>
              <a:rPr lang="cs-CZ" altLang="cs-CZ" sz="1800" dirty="0"/>
              <a:t> – poptávka po práci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S</a:t>
            </a:r>
            <a:r>
              <a:rPr lang="cs-CZ" altLang="cs-CZ" sz="1800" baseline="-25000" dirty="0"/>
              <a:t>L</a:t>
            </a:r>
            <a:r>
              <a:rPr lang="cs-CZ" altLang="cs-CZ" sz="1800" dirty="0"/>
              <a:t> – nabídka práce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EA – ekonomicky aktivní lidé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Z – zaměstnaní</a:t>
            </a:r>
            <a:endParaRPr lang="cs-CZ" altLang="cs-CZ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/>
              <a:t>NN – nedobrovolná nezaměstnanost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Podnadpis 2"/>
          <p:cNvSpPr>
            <a:spLocks noGrp="1"/>
          </p:cNvSpPr>
          <p:nvPr>
            <p:ph type="subTitle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lang="cs-CZ" altLang="cs-CZ" b="1" dirty="0">
                <a:latin typeface="+mn-lt"/>
                <a:ea typeface="+mn-ea"/>
                <a:cs typeface="+mn-cs"/>
              </a:rPr>
              <a:t>Phillipsova křivka</a:t>
            </a:r>
            <a:endParaRPr lang="en-US" altLang="cs-CZ" dirty="0">
              <a:latin typeface="+mn-lt"/>
              <a:ea typeface="+mn-ea"/>
              <a:cs typeface="+mn-cs"/>
            </a:endParaRPr>
          </a:p>
        </p:txBody>
      </p:sp>
      <p:sp>
        <p:nvSpPr>
          <p:cNvPr id="26627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6628" name="Nadpis 1"/>
          <p:cNvSpPr>
            <a:spLocks noGrp="1"/>
          </p:cNvSpPr>
          <p:nvPr>
            <p:ph type="ctr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cs-CZ" altLang="cs-CZ" sz="3200" b="1" dirty="0"/>
              <a:t>Vztah mezi inflací a nezaměstnaností:</a:t>
            </a:r>
            <a:endParaRPr lang="cs-CZ" altLang="cs-CZ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7651" name="Rectangle 6"/>
          <p:cNvSpPr/>
          <p:nvPr/>
        </p:nvSpPr>
        <p:spPr>
          <a:xfrm>
            <a:off x="1979613" y="619125"/>
            <a:ext cx="45339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449580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Původní Phillipsova křivka</a:t>
            </a:r>
            <a:endParaRPr lang="cs-CZ" altLang="cs-CZ" sz="2400" b="1" dirty="0"/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4859338" y="2852738"/>
          <a:ext cx="4105275" cy="306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748655" imgH="2807335" progId="CorelDraw.Graphic.9">
                  <p:embed/>
                </p:oleObj>
              </mc:Choice>
              <mc:Fallback>
                <p:oleObj name="" r:id="rId1" imgW="5748655" imgH="2807335" progId="CorelDraw.Graphic.9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9338" y="2852738"/>
                        <a:ext cx="4105275" cy="3062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ovéPole 5"/>
          <p:cNvSpPr txBox="1"/>
          <p:nvPr/>
        </p:nvSpPr>
        <p:spPr>
          <a:xfrm>
            <a:off x="534988" y="2763838"/>
            <a:ext cx="4249737" cy="343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Ukázal 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inverzní vztah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mezi těmito veličinami, který graficky zobrazuje klesající Phillipsova křivka (PC).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Míra nezaměstnanosti nemůže být nulová, vždy existuje jistý počet lidí, kteří při aktuální mzdové sazbě nepracují – tj. </a:t>
            </a:r>
            <a:r>
              <a:rPr lang="cs-CZ" alt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dobrovolná nezaměstnanost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Té odpovídá nulová hodnota růstu mezd. </a:t>
            </a:r>
            <a:endParaRPr lang="cs-CZ" alt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654" name="TextovéPole 7"/>
          <p:cNvSpPr txBox="1"/>
          <p:nvPr/>
        </p:nvSpPr>
        <p:spPr>
          <a:xfrm>
            <a:off x="534988" y="1258888"/>
            <a:ext cx="8285162" cy="1357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A. W. Phillips se zabýval </a:t>
            </a:r>
            <a:r>
              <a:rPr lang="cs-CZ" alt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vztahem mezi vývojem nezaměstnanosti a změnami nominálních mzdových sazeb 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za období 1861 – 1957 ve Velké Británii.</a:t>
            </a:r>
            <a:endParaRPr lang="cs-CZ" altLang="cs-CZ" sz="2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8675" name="Rectangle 2"/>
          <p:cNvSpPr/>
          <p:nvPr/>
        </p:nvSpPr>
        <p:spPr>
          <a:xfrm>
            <a:off x="1331913" y="323850"/>
            <a:ext cx="6408737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742950" lvl="1" indent="-285750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První modifikace Phillipsovy křivky</a:t>
            </a:r>
            <a:endParaRPr lang="cs-CZ" altLang="cs-CZ" sz="24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094288" y="3716338"/>
          <a:ext cx="359251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352415" imgH="3794760" progId="CorelDraw.Graphic.9">
                  <p:embed/>
                </p:oleObj>
              </mc:Choice>
              <mc:Fallback>
                <p:oleObj name="" r:id="rId1" imgW="5352415" imgH="3794760" progId="CorelDraw.Graphic.9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94288" y="3716338"/>
                        <a:ext cx="3592512" cy="2517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ovéPole 5"/>
          <p:cNvSpPr txBox="1"/>
          <p:nvPr/>
        </p:nvSpPr>
        <p:spPr>
          <a:xfrm>
            <a:off x="323850" y="685800"/>
            <a:ext cx="4713288" cy="584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200" b="1" dirty="0">
                <a:cs typeface="Times New Roman" panose="02020603050405020304" pitchFamily="18" charset="0"/>
              </a:rPr>
              <a:t>PC doplněná o míru inflace:</a:t>
            </a:r>
            <a:endParaRPr lang="cs-CZ" altLang="cs-CZ" sz="2200" b="1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Růst mzdových sazeb se podílí na růstu výrobních nákladů a cen produkce.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Mzdová inflace (w) může vyvolat cenovou inflaci (</a:t>
            </a:r>
            <a:r>
              <a:rPr lang="el-GR" altLang="cs-C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altLang="cs-CZ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).</a:t>
            </a:r>
            <a:r>
              <a:rPr lang="cs-CZ" altLang="cs-CZ" sz="2200" dirty="0">
                <a:cs typeface="Times New Roman" panose="02020603050405020304" pitchFamily="18" charset="0"/>
              </a:rPr>
              <a:t> 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Je-li nízká míra nezaměstnanosti, vzniká tlak na růst nominálních mezd. Rostou výdaje domácností, roste i AD – projevuje se tzv. </a:t>
            </a:r>
            <a:r>
              <a:rPr lang="cs-CZ" altLang="cs-CZ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poptávková inflace</a:t>
            </a:r>
            <a:r>
              <a:rPr lang="cs-CZ" altLang="cs-CZ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cs-CZ" altLang="cs-CZ" sz="2200" dirty="0">
                <a:cs typeface="Times New Roman" panose="02020603050405020304" pitchFamily="18" charset="0"/>
              </a:rPr>
              <a:t> </a:t>
            </a:r>
            <a:endParaRPr lang="cs-CZ" altLang="cs-CZ" sz="22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200" dirty="0">
                <a:cs typeface="Times New Roman" panose="02020603050405020304" pitchFamily="18" charset="0"/>
              </a:rPr>
              <a:t>V 60. a 70. letech 20. století </a:t>
            </a:r>
            <a:r>
              <a:rPr lang="cs-CZ" altLang="cs-CZ" sz="2200" b="1" dirty="0">
                <a:cs typeface="Times New Roman" panose="02020603050405020304" pitchFamily="18" charset="0"/>
              </a:rPr>
              <a:t>tvůrci hospodářské politiky používali PC k výběru vhodné kombinace míry nezaměstnanosti a míry inflace</a:t>
            </a:r>
            <a:r>
              <a:rPr lang="cs-CZ" altLang="cs-CZ" sz="2200" dirty="0">
                <a:cs typeface="Times New Roman" panose="02020603050405020304" pitchFamily="18" charset="0"/>
              </a:rPr>
              <a:t>. </a:t>
            </a:r>
            <a:endParaRPr lang="cs-CZ" altLang="cs-CZ" sz="2200" dirty="0">
              <a:solidFill>
                <a:srgbClr val="FF0000"/>
              </a:solidFill>
            </a:endParaRPr>
          </a:p>
        </p:txBody>
      </p:sp>
      <p:grpSp>
        <p:nvGrpSpPr>
          <p:cNvPr id="28678" name="Group 11"/>
          <p:cNvGrpSpPr/>
          <p:nvPr/>
        </p:nvGrpSpPr>
        <p:grpSpPr>
          <a:xfrm>
            <a:off x="5014913" y="754063"/>
            <a:ext cx="3878262" cy="2746375"/>
            <a:chOff x="753" y="482"/>
            <a:chExt cx="4234" cy="2948"/>
          </a:xfrm>
        </p:grpSpPr>
        <p:sp>
          <p:nvSpPr>
            <p:cNvPr id="28679" name="Line 7"/>
            <p:cNvSpPr/>
            <p:nvPr/>
          </p:nvSpPr>
          <p:spPr>
            <a:xfrm flipV="1">
              <a:off x="1292" y="2251"/>
              <a:ext cx="0" cy="36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28680" name="Line 8"/>
            <p:cNvSpPr/>
            <p:nvPr/>
          </p:nvSpPr>
          <p:spPr>
            <a:xfrm flipV="1">
              <a:off x="2880" y="3430"/>
              <a:ext cx="499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753" y="482"/>
            <a:ext cx="4234" cy="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3" imgW="6162675" imgH="4086225" progId="CorelDraw.Graphic.9">
                    <p:embed/>
                  </p:oleObj>
                </mc:Choice>
                <mc:Fallback>
                  <p:oleObj name="" r:id="rId3" imgW="6162675" imgH="4086225" progId="CorelDraw.Graphic.9">
                    <p:embed/>
                    <p:pic>
                      <p:nvPicPr>
                        <p:cNvPr id="0" name="Picture 30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3" y="482"/>
                          <a:ext cx="4234" cy="28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29699" name="Rectangle 6"/>
          <p:cNvSpPr/>
          <p:nvPr/>
        </p:nvSpPr>
        <p:spPr>
          <a:xfrm>
            <a:off x="611188" y="382588"/>
            <a:ext cx="7704137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Samuelsonova a Solowova verze Phillipsovy křivky </a:t>
            </a:r>
            <a:endParaRPr lang="cs-CZ" altLang="cs-CZ" sz="24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539750" y="2997200"/>
          <a:ext cx="345598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5260975" imgH="3788410" progId="CorelDraw.Graphic.9">
                  <p:embed/>
                </p:oleObj>
              </mc:Choice>
              <mc:Fallback>
                <p:oleObj name="" r:id="rId1" imgW="5260975" imgH="3788410" progId="CorelDraw.Graphic.9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2997200"/>
                        <a:ext cx="3455988" cy="299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ovéPole 5"/>
          <p:cNvSpPr txBox="1"/>
          <p:nvPr/>
        </p:nvSpPr>
        <p:spPr>
          <a:xfrm>
            <a:off x="539750" y="1052513"/>
            <a:ext cx="8280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Při 5,5% míře nezaměstnanosti se cenová hladina v USA stabilizovala.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PC se stala nástrojem provádění hospodářské politiky v USA, </a:t>
            </a:r>
            <a:r>
              <a:rPr lang="cs-CZ" altLang="cs-CZ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snížení nezaměstnanosti výměnou za vyšší inflaci. Funkční vztah, PC je dána sklonem křivky.</a:t>
            </a:r>
            <a:endParaRPr lang="cs-CZ" altLang="cs-CZ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9702" name="Obrázek 4"/>
          <p:cNvPicPr>
            <a:picLocks noChangeAspect="1"/>
          </p:cNvPicPr>
          <p:nvPr/>
        </p:nvPicPr>
        <p:blipFill>
          <a:blip r:embed="rId3"/>
          <a:srcRect l="19193" t="11472" r="19594" b="14117"/>
          <a:stretch>
            <a:fillRect/>
          </a:stretch>
        </p:blipFill>
        <p:spPr>
          <a:xfrm>
            <a:off x="4787900" y="3397250"/>
            <a:ext cx="3671888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TextovéPole 8"/>
          <p:cNvSpPr txBox="1"/>
          <p:nvPr/>
        </p:nvSpPr>
        <p:spPr>
          <a:xfrm>
            <a:off x="5381625" y="2819400"/>
            <a:ext cx="2933700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sv-SE" altLang="cs-CZ" sz="2000" dirty="0"/>
              <a:t>Phillipsova křivka </a:t>
            </a:r>
            <a:br>
              <a:rPr lang="cs-CZ" altLang="cs-CZ" sz="2000" dirty="0"/>
            </a:br>
            <a:r>
              <a:rPr lang="cs-CZ" altLang="cs-CZ" sz="1800" dirty="0"/>
              <a:t>U</a:t>
            </a:r>
            <a:r>
              <a:rPr lang="sv-SE" altLang="cs-CZ" sz="1800" dirty="0"/>
              <a:t>SA v letech 1960</a:t>
            </a:r>
            <a:r>
              <a:rPr lang="cs-CZ" altLang="cs-CZ" sz="1800" dirty="0"/>
              <a:t> </a:t>
            </a:r>
            <a:r>
              <a:rPr lang="sv-SE" altLang="cs-CZ" sz="1800" dirty="0"/>
              <a:t>–</a:t>
            </a:r>
            <a:r>
              <a:rPr lang="cs-CZ" altLang="cs-CZ" sz="1800" dirty="0"/>
              <a:t> </a:t>
            </a:r>
            <a:r>
              <a:rPr lang="sv-SE" altLang="cs-CZ" sz="1800" dirty="0"/>
              <a:t>1969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30723" name="Rectangle 2"/>
          <p:cNvSpPr/>
          <p:nvPr/>
        </p:nvSpPr>
        <p:spPr>
          <a:xfrm>
            <a:off x="498475" y="725488"/>
            <a:ext cx="8147050" cy="22463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Od 70. let 20. století se objevily ropné šoky, které snížily AS. Náklady firem rostly, to se projevilo v cenách produkce a dále ve zvýšení cenové hladiny – tzv. </a:t>
            </a: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nákladová inflace</a:t>
            </a:r>
            <a:r>
              <a:rPr lang="cs-CZ" altLang="cs-CZ" sz="2000" dirty="0">
                <a:cs typeface="Times New Roman" panose="02020603050405020304" pitchFamily="18" charset="0"/>
              </a:rPr>
              <a:t>. 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Důsledkem ropných šoků je jak snížení produktu, tak zvýšení míry nezaměstnanosti a růst míry inflace.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000" dirty="0">
                <a:cs typeface="Times New Roman" panose="02020603050405020304" pitchFamily="18" charset="0"/>
              </a:rPr>
              <a:t>To můžeme znázornit </a:t>
            </a:r>
            <a:r>
              <a:rPr lang="cs-CZ" altLang="cs-CZ" sz="2000" b="1" dirty="0">
                <a:cs typeface="Times New Roman" panose="02020603050405020304" pitchFamily="18" charset="0"/>
              </a:rPr>
              <a:t>rostoucí Phillipsovou křivkou.</a:t>
            </a:r>
            <a:endParaRPr lang="cs-CZ" altLang="cs-CZ" sz="2000" b="1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2000" dirty="0"/>
          </a:p>
        </p:txBody>
      </p:sp>
      <p:grpSp>
        <p:nvGrpSpPr>
          <p:cNvPr id="30724" name="Group 7"/>
          <p:cNvGrpSpPr/>
          <p:nvPr/>
        </p:nvGrpSpPr>
        <p:grpSpPr>
          <a:xfrm>
            <a:off x="349250" y="2982913"/>
            <a:ext cx="4354513" cy="3392487"/>
            <a:chOff x="774" y="1310"/>
            <a:chExt cx="4400" cy="2697"/>
          </a:xfrm>
        </p:grpSpPr>
        <p:graphicFrame>
          <p:nvGraphicFramePr>
            <p:cNvPr id="30733" name="Object 3"/>
            <p:cNvGraphicFramePr>
              <a:graphicFrameLocks noChangeAspect="1"/>
            </p:cNvGraphicFramePr>
            <p:nvPr/>
          </p:nvGraphicFramePr>
          <p:xfrm>
            <a:off x="774" y="1310"/>
            <a:ext cx="4400" cy="2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" imgW="6162675" imgH="4086225" progId="CorelDraw.Graphic.9">
                    <p:embed/>
                  </p:oleObj>
                </mc:Choice>
                <mc:Fallback>
                  <p:oleObj name="" r:id="rId1" imgW="6162675" imgH="4086225" progId="CorelDraw.Graphic.9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74" y="1310"/>
                          <a:ext cx="4400" cy="26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4" name="Line 4"/>
            <p:cNvSpPr/>
            <p:nvPr/>
          </p:nvSpPr>
          <p:spPr>
            <a:xfrm flipV="1">
              <a:off x="1429" y="2523"/>
              <a:ext cx="0" cy="272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0735" name="Line 5"/>
            <p:cNvSpPr/>
            <p:nvPr/>
          </p:nvSpPr>
          <p:spPr>
            <a:xfrm flipH="1" flipV="1">
              <a:off x="2381" y="3430"/>
              <a:ext cx="317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sp>
        <p:nvSpPr>
          <p:cNvPr id="30725" name="TextovéPole 11"/>
          <p:cNvSpPr txBox="1"/>
          <p:nvPr/>
        </p:nvSpPr>
        <p:spPr>
          <a:xfrm>
            <a:off x="900113" y="333375"/>
            <a:ext cx="71278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Ropné šoky a nákladová inflace</a:t>
            </a:r>
            <a:endParaRPr lang="cs-CZ" altLang="cs-CZ" sz="2400" b="1" dirty="0"/>
          </a:p>
        </p:txBody>
      </p:sp>
      <p:grpSp>
        <p:nvGrpSpPr>
          <p:cNvPr id="30726" name="Skupina 12"/>
          <p:cNvGrpSpPr/>
          <p:nvPr/>
        </p:nvGrpSpPr>
        <p:grpSpPr>
          <a:xfrm>
            <a:off x="4872038" y="3270250"/>
            <a:ext cx="3168650" cy="2557463"/>
            <a:chOff x="0" y="0"/>
            <a:chExt cx="3343275" cy="2562225"/>
          </a:xfrm>
        </p:grpSpPr>
        <p:cxnSp>
          <p:nvCxnSpPr>
            <p:cNvPr id="14" name="Přímá spojnice 13"/>
            <p:cNvCxnSpPr/>
            <p:nvPr/>
          </p:nvCxnSpPr>
          <p:spPr>
            <a:xfrm>
              <a:off x="581220" y="76342"/>
              <a:ext cx="10050" cy="2000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591270" y="2058050"/>
              <a:ext cx="2475631" cy="19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H="1">
              <a:off x="989917" y="485090"/>
              <a:ext cx="1800612" cy="1572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0" name="Textové pole 4"/>
            <p:cNvSpPr txBox="1"/>
            <p:nvPr/>
          </p:nvSpPr>
          <p:spPr>
            <a:xfrm>
              <a:off x="2733675" y="504825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PC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731" name="Textové pole 5"/>
            <p:cNvSpPr txBox="1"/>
            <p:nvPr/>
          </p:nvSpPr>
          <p:spPr>
            <a:xfrm>
              <a:off x="0" y="0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732" name="Textové pole 6"/>
            <p:cNvSpPr txBox="1"/>
            <p:nvPr/>
          </p:nvSpPr>
          <p:spPr>
            <a:xfrm>
              <a:off x="2733675" y="2085975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31747" name="TextovéPole 8"/>
          <p:cNvSpPr txBox="1"/>
          <p:nvPr/>
        </p:nvSpPr>
        <p:spPr>
          <a:xfrm>
            <a:off x="107950" y="188913"/>
            <a:ext cx="871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/>
              <a:t>Phillipsova křivka s přirozenou mírou nezaměstnanosti</a:t>
            </a:r>
            <a:endParaRPr lang="cs-CZ" altLang="cs-CZ" sz="2400" b="1" dirty="0"/>
          </a:p>
        </p:txBody>
      </p:sp>
      <p:sp>
        <p:nvSpPr>
          <p:cNvPr id="31748" name="TextovéPole 10"/>
          <p:cNvSpPr txBox="1"/>
          <p:nvPr/>
        </p:nvSpPr>
        <p:spPr>
          <a:xfrm>
            <a:off x="468313" y="831850"/>
            <a:ext cx="83518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M. Friedman </a:t>
            </a:r>
            <a:r>
              <a:rPr lang="cs-CZ" altLang="cs-CZ" sz="1800" dirty="0">
                <a:cs typeface="Times New Roman" panose="02020603050405020304" pitchFamily="18" charset="0"/>
              </a:rPr>
              <a:t>– předpoklad pružných mezd, trhy práce jsou v rovnováze, existuje tzv. přirozená míra nezaměstnanosti.</a:t>
            </a:r>
            <a:endParaRPr lang="cs-CZ" altLang="cs-CZ" sz="1800" dirty="0">
              <a:ea typeface="Times New Roman" panose="02020603050405020304" pitchFamily="18" charset="0"/>
            </a:endParaRPr>
          </a:p>
        </p:txBody>
      </p:sp>
      <p:sp>
        <p:nvSpPr>
          <p:cNvPr id="31749" name="TextovéPole 12"/>
          <p:cNvSpPr txBox="1"/>
          <p:nvPr/>
        </p:nvSpPr>
        <p:spPr>
          <a:xfrm>
            <a:off x="395288" y="1495425"/>
            <a:ext cx="3889375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Krátkodobě </a:t>
            </a:r>
            <a:r>
              <a:rPr lang="cs-CZ" altLang="cs-CZ" sz="1800" dirty="0">
                <a:cs typeface="Times New Roman" panose="02020603050405020304" pitchFamily="18" charset="0"/>
              </a:rPr>
              <a:t>může dojít k výkyvům nezaměstnanosti nebo inflace uplatněním fiskální, monetární politiky – krátkodobá Phillipsova křivka (SPC) je klesající.</a:t>
            </a:r>
            <a:endParaRPr lang="cs-CZ" altLang="cs-CZ" sz="1800" dirty="0">
              <a:ea typeface="Times New Roman" panose="02020603050405020304" pitchFamily="18" charset="0"/>
            </a:endParaRPr>
          </a:p>
        </p:txBody>
      </p:sp>
      <p:sp>
        <p:nvSpPr>
          <p:cNvPr id="31750" name="TextovéPole 14"/>
          <p:cNvSpPr txBox="1"/>
          <p:nvPr/>
        </p:nvSpPr>
        <p:spPr>
          <a:xfrm>
            <a:off x="4643438" y="1254125"/>
            <a:ext cx="4202112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Dlouhodobě </a:t>
            </a:r>
            <a:r>
              <a:rPr lang="cs-CZ" altLang="cs-CZ" sz="1800" dirty="0">
                <a:cs typeface="Times New Roman" panose="02020603050405020304" pitchFamily="18" charset="0"/>
              </a:rPr>
              <a:t>se země vrací na svou přirozenou míru nezaměstnanosti (u</a:t>
            </a:r>
            <a:r>
              <a:rPr lang="cs-CZ" altLang="cs-CZ" sz="1800" baseline="-25000" dirty="0">
                <a:cs typeface="Times New Roman" panose="02020603050405020304" pitchFamily="18" charset="0"/>
              </a:rPr>
              <a:t>n</a:t>
            </a:r>
            <a:r>
              <a:rPr lang="cs-CZ" altLang="cs-CZ" sz="1800" dirty="0">
                <a:cs typeface="Times New Roman" panose="02020603050405020304" pitchFamily="18" charset="0"/>
              </a:rPr>
              <a:t>), roste pouze cenová hladina. Dlouhodobá Phillipsova křivka (LPC) je svislá na úrovni přirozené míry nezaměstnanosti. Proč?.....</a:t>
            </a:r>
            <a:endParaRPr lang="cs-CZ" altLang="cs-CZ" sz="1800" dirty="0"/>
          </a:p>
        </p:txBody>
      </p:sp>
      <p:grpSp>
        <p:nvGrpSpPr>
          <p:cNvPr id="31751" name="Skupina 15"/>
          <p:cNvGrpSpPr/>
          <p:nvPr/>
        </p:nvGrpSpPr>
        <p:grpSpPr>
          <a:xfrm>
            <a:off x="4881563" y="3735388"/>
            <a:ext cx="3343275" cy="2562225"/>
            <a:chOff x="0" y="0"/>
            <a:chExt cx="3343275" cy="2562225"/>
          </a:xfrm>
        </p:grpSpPr>
        <p:grpSp>
          <p:nvGrpSpPr>
            <p:cNvPr id="31759" name="Skupina 16"/>
            <p:cNvGrpSpPr/>
            <p:nvPr/>
          </p:nvGrpSpPr>
          <p:grpSpPr>
            <a:xfrm>
              <a:off x="0" y="0"/>
              <a:ext cx="3343275" cy="2562225"/>
              <a:chOff x="0" y="0"/>
              <a:chExt cx="3343275" cy="2562225"/>
            </a:xfrm>
          </p:grpSpPr>
          <p:cxnSp>
            <p:nvCxnSpPr>
              <p:cNvPr id="19" name="Přímá spojnice 18"/>
              <p:cNvCxnSpPr/>
              <p:nvPr/>
            </p:nvCxnSpPr>
            <p:spPr>
              <a:xfrm>
                <a:off x="581025" y="76200"/>
                <a:ext cx="9525" cy="20002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>
                <a:off x="590550" y="2057400"/>
                <a:ext cx="2476500" cy="19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2028825" y="171450"/>
                <a:ext cx="0" cy="1905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64" name="Textové pole 4"/>
              <p:cNvSpPr txBox="1"/>
              <p:nvPr/>
            </p:nvSpPr>
            <p:spPr>
              <a:xfrm>
                <a:off x="2000250" y="161924"/>
                <a:ext cx="609600" cy="4476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None/>
                </a:pP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LPC</a:t>
                </a:r>
                <a:endParaRPr lang="cs-CZ" altLang="cs-CZ" sz="11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765" name="Textové pole 5"/>
              <p:cNvSpPr txBox="1"/>
              <p:nvPr/>
            </p:nvSpPr>
            <p:spPr>
              <a:xfrm>
                <a:off x="0" y="0"/>
                <a:ext cx="609600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None/>
                </a:pP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%</a:t>
                </a:r>
                <a:endParaRPr lang="cs-CZ" altLang="cs-CZ" sz="11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766" name="Textové pole 6"/>
              <p:cNvSpPr txBox="1"/>
              <p:nvPr/>
            </p:nvSpPr>
            <p:spPr>
              <a:xfrm>
                <a:off x="2733675" y="2085975"/>
                <a:ext cx="609600" cy="4762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None/>
                </a:pP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%</a:t>
                </a:r>
                <a:endParaRPr lang="cs-CZ" altLang="cs-CZ" sz="11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31760" name="Textové pole 8"/>
            <p:cNvSpPr txBox="1"/>
            <p:nvPr/>
          </p:nvSpPr>
          <p:spPr>
            <a:xfrm>
              <a:off x="1781175" y="2085975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cs-CZ" altLang="cs-CZ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1752" name="Skupina 24"/>
          <p:cNvGrpSpPr/>
          <p:nvPr/>
        </p:nvGrpSpPr>
        <p:grpSpPr>
          <a:xfrm>
            <a:off x="652463" y="3376613"/>
            <a:ext cx="3990975" cy="2933700"/>
            <a:chOff x="0" y="0"/>
            <a:chExt cx="3990975" cy="3171825"/>
          </a:xfrm>
        </p:grpSpPr>
        <p:cxnSp>
          <p:nvCxnSpPr>
            <p:cNvPr id="26" name="Přímá spojnice 25"/>
            <p:cNvCxnSpPr/>
            <p:nvPr/>
          </p:nvCxnSpPr>
          <p:spPr>
            <a:xfrm>
              <a:off x="581025" y="686542"/>
              <a:ext cx="9525" cy="1999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590550" y="2667216"/>
              <a:ext cx="2476500" cy="188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5" name="Textové pole 4"/>
            <p:cNvSpPr txBox="1"/>
            <p:nvPr/>
          </p:nvSpPr>
          <p:spPr>
            <a:xfrm>
              <a:off x="1447800" y="1647825"/>
              <a:ext cx="609600" cy="447675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SPC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756" name="Textové pole 5"/>
            <p:cNvSpPr txBox="1"/>
            <p:nvPr/>
          </p:nvSpPr>
          <p:spPr>
            <a:xfrm>
              <a:off x="0" y="609600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757" name="Textové pole 6"/>
            <p:cNvSpPr txBox="1"/>
            <p:nvPr/>
          </p:nvSpPr>
          <p:spPr>
            <a:xfrm>
              <a:off x="2733675" y="2695575"/>
              <a:ext cx="609600" cy="476250"/>
            </a:xfrm>
            <a:prstGeom prst="rect">
              <a:avLst/>
            </a:prstGeom>
            <a:noFill/>
            <a:ln w="635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  <a:endParaRPr lang="cs-CZ" altLang="cs-CZ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Oblouk 30"/>
            <p:cNvSpPr/>
            <p:nvPr/>
          </p:nvSpPr>
          <p:spPr>
            <a:xfrm rot="10800000">
              <a:off x="819150" y="0"/>
              <a:ext cx="3171825" cy="231536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5123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600" dirty="0"/>
              <a:t>Kategorie obyvatelstva</a:t>
            </a:r>
            <a:endParaRPr lang="cs-CZ" altLang="cs-CZ" sz="36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7200" y="1557338"/>
            <a:ext cx="8229600" cy="4525962"/>
          </a:xfrm>
          <a:ln/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ekonomicky aktivní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9650" marR="0" lvl="1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zaměstnaní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+mn-lt"/>
            </a:endParaRPr>
          </a:p>
          <a:p>
            <a:pPr marL="1009650" marR="0" lvl="1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nezaměstnan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í = „dosažitelní uchazeči o zaměstnání“ 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09650" marR="0" lvl="1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zaměstnaní + nezaměstnaní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 pracovní síla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cs-CZ" altLang="cs-CZ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2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ekonomicky neaktivní 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(studenti, lidé v domácnosti, nemocní, na rodičovské dovolené,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</a:rPr>
              <a:t>v rekvalifikacích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ve vazbě nebo výkonu trestu …)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Nadpis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1975"/>
          </a:xfrm>
          <a:ln/>
        </p:spPr>
        <p:txBody>
          <a:bodyPr vert="horz" wrap="square" lIns="91440" tIns="45720" rIns="91440" bIns="45720" anchor="ctr" anchorCtr="0"/>
          <a:p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Adaptivní a racionální očekávání a Phillipsova křivka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sp>
        <p:nvSpPr>
          <p:cNvPr id="32771" name="Zástupný obsah 3"/>
          <p:cNvSpPr>
            <a:spLocks noGrp="1" noChangeArrowheads="1"/>
          </p:cNvSpPr>
          <p:nvPr>
            <p:ph idx="1" hasCustomPrompt="1"/>
          </p:nvPr>
        </p:nvSpPr>
        <p:spPr>
          <a:xfrm>
            <a:off x="179388" y="815975"/>
            <a:ext cx="8640763" cy="2836863"/>
          </a:xfrm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lang="cs-CZ" altLang="cs-CZ" sz="1700" dirty="0">
                <a:solidFill>
                  <a:srgbClr val="FF0000"/>
                </a:solidFill>
                <a:cs typeface="Times New Roman" panose="02020603050405020304" pitchFamily="18" charset="0"/>
              </a:rPr>
              <a:t>Adaptivní očekávání </a:t>
            </a:r>
            <a:r>
              <a:rPr lang="cs-CZ" altLang="cs-CZ" sz="1700" dirty="0">
                <a:cs typeface="Times New Roman" panose="02020603050405020304" pitchFamily="18" charset="0"/>
              </a:rPr>
              <a:t>(M. Friedman) – založena na minulých zkušenostech, spojena se </a:t>
            </a:r>
            <a:r>
              <a:rPr lang="cs-CZ" altLang="cs-CZ" sz="1700" b="1" dirty="0">
                <a:cs typeface="Times New Roman" panose="02020603050405020304" pitchFamily="18" charset="0"/>
              </a:rPr>
              <a:t>setrvačnou inflací</a:t>
            </a:r>
            <a:r>
              <a:rPr lang="cs-CZ" altLang="cs-CZ" sz="1700" dirty="0">
                <a:cs typeface="Times New Roman" panose="02020603050405020304" pitchFamily="18" charset="0"/>
              </a:rPr>
              <a:t>, v krátkém období je PC negativně skloněná, v dlouhém období se země vrací na svou přirozenou míru nezaměstnanosti.</a:t>
            </a:r>
            <a:endParaRPr lang="cs-CZ" altLang="cs-CZ" sz="17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700" dirty="0"/>
              <a:t>Nová Phillipsova křivka, tj. PC2, platí pro krátké období, resp. pro období, během něhož se očekávaná nebo setrvačná míra inflace (v našem případě je to 5 %) nemění. V krátkém období při neměnné očekávané míře inflace substituční vztah mezi inflací a nezaměstnaností existuje. V důsledku aplikace např. expanzivní fiskální politiky, o níž bude pojednáno v dalším textu, bude pokles míry nezaměstnanosti (z 5 na 3 %) kompenzován zvýšením míry inflace (ze 7 na 9 %). V našem obrázku tomu odpovídá pohyb po PC2 doleva nahoru, z bodu B2 do bodu A2.</a:t>
            </a:r>
            <a:endParaRPr lang="cs-CZ" altLang="cs-CZ" sz="1700" dirty="0"/>
          </a:p>
        </p:txBody>
      </p:sp>
      <p:sp>
        <p:nvSpPr>
          <p:cNvPr id="32772" name="Zástupný symbol pro číslo snímku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pic>
        <p:nvPicPr>
          <p:cNvPr id="32773" name="Obrázek 3"/>
          <p:cNvPicPr>
            <a:picLocks noChangeAspect="1"/>
          </p:cNvPicPr>
          <p:nvPr/>
        </p:nvPicPr>
        <p:blipFill>
          <a:blip r:embed="rId1"/>
          <a:srcRect l="59280" t="14594" r="3629" b="43762"/>
          <a:stretch>
            <a:fillRect/>
          </a:stretch>
        </p:blipFill>
        <p:spPr>
          <a:xfrm>
            <a:off x="5148263" y="3986213"/>
            <a:ext cx="3240087" cy="238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TextovéPole 11"/>
          <p:cNvSpPr txBox="1"/>
          <p:nvPr/>
        </p:nvSpPr>
        <p:spPr>
          <a:xfrm>
            <a:off x="5083175" y="3703638"/>
            <a:ext cx="36099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1600" dirty="0"/>
              <a:t>Phillipsova křivka USA 1960 – 2012</a:t>
            </a:r>
            <a:endParaRPr lang="cs-CZ" altLang="cs-CZ" sz="1600" dirty="0"/>
          </a:p>
        </p:txBody>
      </p:sp>
      <p:graphicFrame>
        <p:nvGraphicFramePr>
          <p:cNvPr id="32775" name="Object 3"/>
          <p:cNvGraphicFramePr>
            <a:graphicFrameLocks noChangeAspect="1"/>
          </p:cNvGraphicFramePr>
          <p:nvPr/>
        </p:nvGraphicFramePr>
        <p:xfrm>
          <a:off x="827088" y="3873500"/>
          <a:ext cx="36734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5281930" imgH="4230370" progId="CorelDraw.Graphic.9">
                  <p:embed/>
                </p:oleObj>
              </mc:Choice>
              <mc:Fallback>
                <p:oleObj name="" r:id="rId2" imgW="5281930" imgH="4230370" progId="CorelDraw.Graphic.9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3873500"/>
                        <a:ext cx="3673475" cy="260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79388" y="260350"/>
            <a:ext cx="8640762" cy="6192838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cs-CZ" altLang="cs-CZ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Racionální očekávání 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(R. Lucas) – spojena s dlouhým obdobím a 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akcelerovanou inflací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 Lidé se přizpůsobí inflaci a zabudují ji do svých očekávání. Země se vrací do rovnováhy vždy na vyšší úrovni inflace.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0000"/>
                </a:solidFill>
              </a:rPr>
              <a:t>Budeme předpokládat, že se na trhu práce vyskytuje přirozená míra nezaměstnanosti (un). Avšak vláda má zájem tuto nezaměstnanost snížit a bude realizovat expanzivní politiku, aby podpořila agregátní poptávku. Výsledkem bude dočasné snížení nezaměstnanosti z úrovně přirozené míry (un) na míru nezaměstnanosti u1, ale zároveň i zvýšení inflace (z 5 na 10 %), což demonstrujeme pohybem po PC1 doleva nahoru, z E1 do A. V souladu s koncepcí racionálních očekávání firmy i zaměstnanci tuto zvýšenou míru inflace nejenže postřehnou, ale i zabudují do svých očekávání. Pokud se ekonomika bude vracet k přirozené míře  nezaměstnanosti, což je v dlouhém období velmi pravděpodobné, bude této nové rovnováhy (E2, E3 atd.) dosahováno vždy na vyšší úrovni inflace.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33795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pic>
        <p:nvPicPr>
          <p:cNvPr id="33796" name="Obrázek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595688"/>
            <a:ext cx="4824412" cy="292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34819" name="Rectangle 2"/>
          <p:cNvSpPr/>
          <p:nvPr/>
        </p:nvSpPr>
        <p:spPr>
          <a:xfrm>
            <a:off x="2916238" y="431800"/>
            <a:ext cx="30765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cs typeface="Times New Roman" panose="02020603050405020304" pitchFamily="18" charset="0"/>
              </a:rPr>
              <a:t>Lucasova verze PC </a:t>
            </a:r>
            <a:endParaRPr lang="cs-CZ" altLang="cs-CZ" sz="2400" b="1" dirty="0"/>
          </a:p>
        </p:txBody>
      </p:sp>
      <p:grpSp>
        <p:nvGrpSpPr>
          <p:cNvPr id="34820" name="Group 6"/>
          <p:cNvGrpSpPr/>
          <p:nvPr/>
        </p:nvGrpSpPr>
        <p:grpSpPr>
          <a:xfrm>
            <a:off x="2051050" y="3429000"/>
            <a:ext cx="5041900" cy="2997200"/>
            <a:chOff x="1090" y="1094"/>
            <a:chExt cx="4763" cy="2814"/>
          </a:xfrm>
        </p:grpSpPr>
        <p:graphicFrame>
          <p:nvGraphicFramePr>
            <p:cNvPr id="34822" name="Object 3"/>
            <p:cNvGraphicFramePr>
              <a:graphicFrameLocks noChangeAspect="1"/>
            </p:cNvGraphicFramePr>
            <p:nvPr/>
          </p:nvGraphicFramePr>
          <p:xfrm>
            <a:off x="1090" y="1094"/>
            <a:ext cx="4763" cy="2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1" imgW="6385560" imgH="3919855" progId="CorelDraw.Graphic.9">
                    <p:embed/>
                  </p:oleObj>
                </mc:Choice>
                <mc:Fallback>
                  <p:oleObj name="" r:id="rId1" imgW="6385560" imgH="3919855" progId="CorelDraw.Graphic.9">
                    <p:embed/>
                    <p:pic>
                      <p:nvPicPr>
                        <p:cNvPr id="0" name="Picture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90" y="1094"/>
                          <a:ext cx="4763" cy="28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3" name="Line 5"/>
            <p:cNvSpPr/>
            <p:nvPr/>
          </p:nvSpPr>
          <p:spPr>
            <a:xfrm flipV="1">
              <a:off x="2831" y="1909"/>
              <a:ext cx="0" cy="77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sp>
        <p:nvSpPr>
          <p:cNvPr id="34821" name="TextovéPole 8"/>
          <p:cNvSpPr txBox="1"/>
          <p:nvPr/>
        </p:nvSpPr>
        <p:spPr>
          <a:xfrm>
            <a:off x="468313" y="949325"/>
            <a:ext cx="806450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1800" dirty="0">
                <a:cs typeface="Times New Roman" panose="02020603050405020304" pitchFamily="18" charset="0"/>
              </a:rPr>
              <a:t>R. Lucas v grafu Phillipsovy křivky </a:t>
            </a:r>
            <a:r>
              <a:rPr lang="cs-CZ" altLang="cs-CZ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zaměnil míru nezaměstnanosti na vodorovné ose za reálný produkt</a:t>
            </a:r>
            <a:r>
              <a:rPr lang="cs-CZ" altLang="cs-CZ" sz="1800" dirty="0">
                <a:cs typeface="Times New Roman" panose="02020603050405020304" pitchFamily="18" charset="0"/>
              </a:rPr>
              <a:t>. Tvrdí, že vlivem racionálních očekávání jsou </a:t>
            </a: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opatření hospodářské politiky neúčinná</a:t>
            </a:r>
            <a:r>
              <a:rPr lang="cs-CZ" altLang="cs-CZ" sz="1800" dirty="0">
                <a:cs typeface="Times New Roman" panose="02020603050405020304" pitchFamily="18" charset="0"/>
              </a:rPr>
              <a:t>, pokud lidé správně předvídají a mají kompletní informace. Spotřebitelé reagují na monetární či fiskální expanzi zvýšením agregátní poptávky v potřebné míře (z AD1 na AD2) a jsou-li jejich inflační očekávání správná, ekonomika se z rovnováhy nevychýlí. Také výrobci pohotově reagují snížením krátkodobého výstupu z SRAS1 na SRAS2 a ekonomika se i nadále pohybuje na úrovni potenciálního produktu (Q*) avšak při vyšší cenové hladině.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35843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dirty="0"/>
              <a:t>Shrnutí – Nezaměstnanost (1):</a:t>
            </a:r>
            <a:endParaRPr lang="cs-CZ" altLang="cs-CZ" sz="3200" dirty="0"/>
          </a:p>
        </p:txBody>
      </p:sp>
      <p:sp>
        <p:nvSpPr>
          <p:cNvPr id="35844" name="Rectangle 3"/>
          <p:cNvSpPr>
            <a:spLocks noGrp="1"/>
          </p:cNvSpPr>
          <p:nvPr>
            <p:ph idx="1" hasCustomPrompt="1"/>
          </p:nvPr>
        </p:nvSpPr>
        <p:spPr>
          <a:xfrm>
            <a:off x="468313" y="1341438"/>
            <a:ext cx="8351837" cy="45259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obyvatelstvo v produktivním věku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ekonomicky aktivní / neaktivní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zaměstnaní / nezaměstnaní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míra nezaměstnanosti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podíl nezaměstnaných osob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míra ekonomické aktivity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počet uchazečů na 1 volné místo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typy nezaměstnanosti - frikční, strukturální (technologická), cyklická, sezónní, institucionální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36867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dirty="0"/>
              <a:t>Shrnutí – Nezaměstnanost (2):</a:t>
            </a:r>
            <a:endParaRPr lang="cs-CZ" altLang="cs-CZ" sz="3200" dirty="0"/>
          </a:p>
        </p:txBody>
      </p:sp>
      <p:sp>
        <p:nvSpPr>
          <p:cNvPr id="36868" name="Rectangle 3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800" dirty="0"/>
              <a:t>Beveridgeova křivka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přirozená míra nezaměstnanosti, NAIRU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ekonomické a sociální důsledky nezaměstnanosti (negativní / pozitivní)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snižování nezaměstnanosti – aktivní / pasivní politika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dobrovolná nezaměstnanost (neoklasická)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nedobrovolná nezaměstnanost (keynesovská)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mzdová strnulost (rigidita) - příčiny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Nadpis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3200" dirty="0"/>
              <a:t>Shrnutí - Vztah mezi inflací a nezaměstnaností:</a:t>
            </a:r>
            <a:endParaRPr lang="cs-CZ" altLang="cs-CZ" sz="3200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800" dirty="0"/>
              <a:t>Poptávková inflace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Phillipsova křivka (PC) - nominální mzdy a nezaměstnanost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Míra inflace a míra nezaměstnanosti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Nabídková inflace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Adaptivní očekávání, setrvačná inflace a přirozená míra nezaměstnanosti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Krátkodobá a dlouhodobá PC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Racionální očekávání, akcelerovaná inflace a reálný produkt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  <p:sp>
        <p:nvSpPr>
          <p:cNvPr id="37892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6147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Obecná míra nezaměstnanosti: u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/>
          </p:cNvSpPr>
          <p:nvPr>
            <p:ph idx="1" hasCustomPrompt="1"/>
          </p:nvPr>
        </p:nvSpPr>
        <p:spPr>
          <a:xfrm>
            <a:off x="611188" y="1268413"/>
            <a:ext cx="8208962" cy="122396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cs-CZ" altLang="cs-CZ" sz="2600" dirty="0"/>
              <a:t>Zjišťuje</a:t>
            </a:r>
            <a:r>
              <a:rPr lang="cs-CZ" altLang="cs-CZ" sz="2600" dirty="0">
                <a:solidFill>
                  <a:srgbClr val="FF0000"/>
                </a:solidFill>
              </a:rPr>
              <a:t> </a:t>
            </a:r>
            <a:r>
              <a:rPr lang="cs-CZ" altLang="cs-CZ" sz="2600" dirty="0"/>
              <a:t>ČSÚ pomocí výběrového šetření pracovních sil (VŠPS)</a:t>
            </a:r>
            <a:endParaRPr lang="cs-CZ" altLang="cs-CZ" sz="2600" dirty="0"/>
          </a:p>
        </p:txBody>
      </p:sp>
      <p:graphicFrame>
        <p:nvGraphicFramePr>
          <p:cNvPr id="6149" name="Table 6148"/>
          <p:cNvGraphicFramePr/>
          <p:nvPr/>
        </p:nvGraphicFramePr>
        <p:xfrm>
          <a:off x="3924300" y="2855913"/>
          <a:ext cx="3527425" cy="793750"/>
        </p:xfrm>
        <a:graphic>
          <a:graphicData uri="http://schemas.openxmlformats.org/drawingml/2006/table">
            <a:tbl>
              <a:tblPr/>
              <a:tblGrid>
                <a:gridCol w="3527425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počet nezaměstnaných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marL="91425" marR="91425" marT="45793" marB="457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počet ekonomicky aktivních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marL="91425" marR="91425" marT="45793" marB="45793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3" name="Rectangle 60"/>
          <p:cNvSpPr/>
          <p:nvPr/>
        </p:nvSpPr>
        <p:spPr>
          <a:xfrm>
            <a:off x="755650" y="28860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1800" dirty="0"/>
          </a:p>
        </p:txBody>
      </p:sp>
      <p:sp>
        <p:nvSpPr>
          <p:cNvPr id="6154" name="Rectangle 73"/>
          <p:cNvSpPr/>
          <p:nvPr/>
        </p:nvSpPr>
        <p:spPr>
          <a:xfrm>
            <a:off x="-1836737" y="3175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1800" dirty="0"/>
          </a:p>
        </p:txBody>
      </p:sp>
      <p:graphicFrame>
        <p:nvGraphicFramePr>
          <p:cNvPr id="6155" name="Table 6154"/>
          <p:cNvGraphicFramePr/>
          <p:nvPr/>
        </p:nvGraphicFramePr>
        <p:xfrm>
          <a:off x="2513013" y="4265613"/>
          <a:ext cx="4464050" cy="762000"/>
        </p:xfrm>
        <a:graphic>
          <a:graphicData uri="http://schemas.openxmlformats.org/drawingml/2006/table">
            <a:tbl>
              <a:tblPr/>
              <a:tblGrid>
                <a:gridCol w="4464050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počet nezaměstnaných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marL="91431" marR="914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počet zaměstnaných a nezaměstnaných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marL="91431" marR="9143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9" name="Rectangle 86"/>
          <p:cNvSpPr/>
          <p:nvPr/>
        </p:nvSpPr>
        <p:spPr>
          <a:xfrm>
            <a:off x="0" y="39782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cs-CZ" altLang="cs-CZ" sz="1800" dirty="0"/>
          </a:p>
        </p:txBody>
      </p:sp>
      <p:sp>
        <p:nvSpPr>
          <p:cNvPr id="6160" name="Rectangle 103"/>
          <p:cNvSpPr/>
          <p:nvPr/>
        </p:nvSpPr>
        <p:spPr>
          <a:xfrm>
            <a:off x="300038" y="2974975"/>
            <a:ext cx="88900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Míra nezaměstnanosti  =                                             . 100  (%)  </a:t>
            </a:r>
            <a:endParaRPr lang="cs-CZ" altLang="cs-CZ" sz="2400" dirty="0">
              <a:ea typeface="Times New Roman" panose="02020603050405020304" pitchFamily="18" charset="0"/>
            </a:endParaRPr>
          </a:p>
        </p:txBody>
      </p:sp>
      <p:sp>
        <p:nvSpPr>
          <p:cNvPr id="6161" name="Rectangle 104"/>
          <p:cNvSpPr/>
          <p:nvPr/>
        </p:nvSpPr>
        <p:spPr>
          <a:xfrm>
            <a:off x="300038" y="4414838"/>
            <a:ext cx="85201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                  u =                                                         . 100 (%)</a:t>
            </a:r>
            <a:endParaRPr lang="cs-CZ" altLang="cs-CZ" sz="24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Nadpis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3200" b="1" dirty="0"/>
              <a:t>Obecná míra nezaměstnanosti v ČR</a:t>
            </a:r>
            <a:br>
              <a:rPr lang="cs-CZ" altLang="cs-CZ" sz="3200" b="1" dirty="0"/>
            </a:br>
            <a:r>
              <a:rPr lang="cs-CZ" altLang="cs-CZ" sz="2400" b="1" dirty="0"/>
              <a:t>(2014 – 2020)</a:t>
            </a:r>
            <a:endParaRPr lang="en-US" altLang="cs-CZ" sz="2400" dirty="0"/>
          </a:p>
        </p:txBody>
      </p:sp>
      <p:sp>
        <p:nvSpPr>
          <p:cNvPr id="7171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7172" name="TextovéPole 6"/>
          <p:cNvSpPr txBox="1"/>
          <p:nvPr/>
        </p:nvSpPr>
        <p:spPr>
          <a:xfrm>
            <a:off x="684213" y="5805488"/>
            <a:ext cx="80025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1800" dirty="0"/>
              <a:t>https://www.czso.cz/csu/czso/obecna_mira_nezamestnanosti_v_cr_a_krajich</a:t>
            </a:r>
            <a:endParaRPr lang="cs-CZ" altLang="cs-CZ" sz="1800" dirty="0"/>
          </a:p>
        </p:txBody>
      </p:sp>
      <p:pic>
        <p:nvPicPr>
          <p:cNvPr id="7173" name="Obrázek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355725"/>
            <a:ext cx="7272338" cy="433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Nadpis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3200" b="1" dirty="0">
                <a:solidFill>
                  <a:srgbClr val="FF0000"/>
                </a:solidFill>
              </a:rPr>
              <a:t>Podíl nezaměstnaných osob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8195" name="Zástupný symbol pro obsah 6"/>
          <p:cNvSpPr>
            <a:spLocks noGrp="1" noChangeArrowheads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Zjišťuje ministerstvo práce a sociálních věcí ČR na základě dat z úřadů práce od roku 2012, zpětně vypočteno do roku 2005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8197" name="Rectangle 103"/>
          <p:cNvSpPr/>
          <p:nvPr/>
        </p:nvSpPr>
        <p:spPr>
          <a:xfrm>
            <a:off x="196850" y="3357563"/>
            <a:ext cx="8750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Podíl nezam. osob =                                                . 100  (%)  </a:t>
            </a:r>
            <a:endParaRPr lang="cs-CZ" altLang="cs-CZ" sz="2400" dirty="0">
              <a:ea typeface="Times New Roman" panose="02020603050405020304" pitchFamily="18" charset="0"/>
            </a:endParaRPr>
          </a:p>
        </p:txBody>
      </p:sp>
      <p:graphicFrame>
        <p:nvGraphicFramePr>
          <p:cNvPr id="8198" name="Table 8197"/>
          <p:cNvGraphicFramePr/>
          <p:nvPr/>
        </p:nvGraphicFramePr>
        <p:xfrm>
          <a:off x="3203575" y="3130550"/>
          <a:ext cx="3775075" cy="914400"/>
        </p:xfrm>
        <a:graphic>
          <a:graphicData uri="http://schemas.openxmlformats.org/drawingml/2006/table">
            <a:tbl>
              <a:tblPr/>
              <a:tblGrid>
                <a:gridCol w="3775075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Dosažitelní uchazeči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91438" marR="91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Obyv. v produktivním věku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91438" marR="91438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Nadpis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2800" b="1" dirty="0"/>
              <a:t>Podíl nezaměstnaných osob v ČR, 2011 – 2020</a:t>
            </a:r>
            <a:endParaRPr lang="en-US" altLang="cs-CZ" sz="2800" dirty="0"/>
          </a:p>
        </p:txBody>
      </p:sp>
      <p:sp>
        <p:nvSpPr>
          <p:cNvPr id="9219" name="Zástupný symbol pro číslo snímku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pic>
        <p:nvPicPr>
          <p:cNvPr id="9220" name="Obrázek 4"/>
          <p:cNvPicPr>
            <a:picLocks noChangeAspect="1"/>
          </p:cNvPicPr>
          <p:nvPr/>
        </p:nvPicPr>
        <p:blipFill>
          <a:blip r:embed="rId1"/>
          <a:srcRect l="1506" t="28413" r="51352" b="27054"/>
          <a:stretch>
            <a:fillRect/>
          </a:stretch>
        </p:blipFill>
        <p:spPr>
          <a:xfrm>
            <a:off x="738188" y="1425575"/>
            <a:ext cx="7948612" cy="437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ovéPole 6"/>
          <p:cNvSpPr txBox="1"/>
          <p:nvPr/>
        </p:nvSpPr>
        <p:spPr>
          <a:xfrm>
            <a:off x="457200" y="5843588"/>
            <a:ext cx="8362950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1400" dirty="0"/>
              <a:t>https://vdb.czso.cz/vdbvo2/faces/cs/index.jsf?page=vystup-objekt&amp;z=G&amp;f=GRAFICKY_OBJEKT&amp;skupId=766&amp;katalog=30853&amp;pvo=ZAM11-A&amp;pvo=ZAM11-A&amp;str=v194&amp;c=v3~3__RP2020</a:t>
            </a:r>
            <a:endParaRPr lang="cs-CZ" altLang="cs-CZ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0243" name="Rectangle 13"/>
          <p:cNvSpPr>
            <a:spLocks noGrp="1"/>
          </p:cNvSpPr>
          <p:nvPr>
            <p:ph type="title" hasCustomPrompt="1"/>
          </p:nvPr>
        </p:nvSpPr>
        <p:spPr>
          <a:xfrm>
            <a:off x="684213" y="1196975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Míra ekonomické aktivity </a:t>
            </a:r>
            <a:r>
              <a:rPr lang="cs-CZ" altLang="cs-CZ" sz="3200" b="1" dirty="0"/>
              <a:t>(ea):</a:t>
            </a:r>
            <a:endParaRPr lang="cs-CZ" altLang="cs-CZ" sz="3200" b="1" dirty="0"/>
          </a:p>
        </p:txBody>
      </p:sp>
      <p:graphicFrame>
        <p:nvGraphicFramePr>
          <p:cNvPr id="10244" name="Table Placeholder 10243"/>
          <p:cNvGraphicFramePr/>
          <p:nvPr>
            <p:ph type="tbl" idx="1"/>
          </p:nvPr>
        </p:nvGraphicFramePr>
        <p:xfrm>
          <a:off x="1547813" y="3068638"/>
          <a:ext cx="5616575" cy="1873250"/>
        </p:xfrm>
        <a:graphic>
          <a:graphicData uri="http://schemas.openxmlformats.org/drawingml/2006/table">
            <a:tbl>
              <a:tblPr/>
              <a:tblGrid>
                <a:gridCol w="5616575"/>
              </a:tblGrid>
              <a:tr h="684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Ekonomicky aktivní lidé</a:t>
                      </a: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91442" marR="91442" marT="45728" marB="45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Počet všech osob starších 15 let (ČSÚ)</a:t>
                      </a:r>
                      <a:endParaRPr sz="2400" dirty="0"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400" dirty="0">
                          <a:latin typeface="Arial" panose="020B0604020202020204" pitchFamily="34" charset="0"/>
                        </a:rPr>
                        <a:t>(</a:t>
                      </a:r>
                      <a:r>
                        <a:rPr sz="2400" i="1" dirty="0">
                          <a:latin typeface="Arial" panose="020B0604020202020204" pitchFamily="34" charset="0"/>
                        </a:rPr>
                        <a:t>Obyvatelé v produktivním věku</a:t>
                      </a:r>
                      <a:r>
                        <a:rPr sz="2400" dirty="0">
                          <a:latin typeface="Arial" panose="020B0604020202020204" pitchFamily="34" charset="0"/>
                        </a:rPr>
                        <a:t>)</a:t>
                      </a:r>
                      <a:endParaRPr sz="2400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marL="91442" marR="91442" marT="45728" marB="45728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8" name="Rectangle 17"/>
          <p:cNvSpPr/>
          <p:nvPr/>
        </p:nvSpPr>
        <p:spPr>
          <a:xfrm rot="-10800000" flipV="1">
            <a:off x="571500" y="3500438"/>
            <a:ext cx="8572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ea =                                                                       . 100 (%)   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Nadpis 4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cs-CZ" altLang="cs-CZ" sz="3200" dirty="0"/>
              <a:t>Míra ekonomické aktivity v ČR</a:t>
            </a:r>
            <a:br>
              <a:rPr lang="cs-CZ" altLang="cs-CZ" sz="3200" dirty="0"/>
            </a:br>
            <a:r>
              <a:rPr lang="cs-CZ" altLang="cs-CZ" sz="2000" dirty="0"/>
              <a:t>zdroj: Veřejná databáze ČSÚ</a:t>
            </a:r>
            <a:endParaRPr lang="cs-CZ" altLang="cs-CZ" sz="2000" dirty="0"/>
          </a:p>
        </p:txBody>
      </p:sp>
      <p:sp>
        <p:nvSpPr>
          <p:cNvPr id="11267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cs-CZ" altLang="cs-CZ" sz="1400" dirty="0"/>
            </a:fld>
            <a:endParaRPr lang="cs-CZ" altLang="cs-CZ" sz="1400" dirty="0"/>
          </a:p>
        </p:txBody>
      </p:sp>
      <p:sp>
        <p:nvSpPr>
          <p:cNvPr id="11268" name="TextovéPole 6"/>
          <p:cNvSpPr txBox="1"/>
          <p:nvPr/>
        </p:nvSpPr>
        <p:spPr>
          <a:xfrm>
            <a:off x="684213" y="5916613"/>
            <a:ext cx="77041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cs-CZ" altLang="cs-CZ" sz="1800" dirty="0"/>
              <a:t>https://www.czso.cz/csu/czso/mira_ekonomicke_aktivity_v_cr_a_krajich</a:t>
            </a:r>
            <a:endParaRPr lang="cs-CZ" altLang="cs-CZ" sz="1800" dirty="0"/>
          </a:p>
        </p:txBody>
      </p:sp>
      <p:pic>
        <p:nvPicPr>
          <p:cNvPr id="11269" name="Obrázek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401763"/>
            <a:ext cx="7581900" cy="451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11495</Words>
  <Application>WPS Presentation</Application>
  <PresentationFormat>Předvádění na obrazovce (4:3)</PresentationFormat>
  <Paragraphs>399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Výchozí návrh</vt:lpstr>
      <vt:lpstr>CorelDraw.Graphic.9</vt:lpstr>
      <vt:lpstr>CorelDraw.Graphic.9</vt:lpstr>
      <vt:lpstr>CorelDraw.Graphic.9</vt:lpstr>
      <vt:lpstr>CorelDraw.Graphic.9</vt:lpstr>
      <vt:lpstr>CorelDraw.Graphic.9</vt:lpstr>
      <vt:lpstr>CorelDraw.Graphic.9</vt:lpstr>
      <vt:lpstr>CorelDraw.Graphic.9</vt:lpstr>
      <vt:lpstr>CorelDraw.Graphic.9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Janošík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Nezaměstnanost</dc:title>
  <dc:creator>Janošík</dc:creator>
  <cp:lastModifiedBy>Magdaléna Drastichová</cp:lastModifiedBy>
  <cp:revision>129</cp:revision>
  <dcterms:created xsi:type="dcterms:W3CDTF">2006-11-12T12:08:47Z</dcterms:created>
  <dcterms:modified xsi:type="dcterms:W3CDTF">2024-04-20T19:14:15Z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55087153DDA64098BA9891ED9E0D8AA5_13</vt:lpwstr>
  </property>
  <property fmtid="{D5CDD505-2E9C-101B-9397-08002B2CF9AE}" pid="3" name="KSOProductBuildVer">
    <vt:lpwstr>1033-12.2.0.13489</vt:lpwstr>
  </property>
</Properties>
</file>