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handoutMasterIdLst>
    <p:handoutMasterId r:id="rId45"/>
  </p:handoutMasterIdLst>
  <p:sldIdLst>
    <p:sldId id="256" r:id="rId2"/>
    <p:sldId id="345" r:id="rId3"/>
    <p:sldId id="349" r:id="rId4"/>
    <p:sldId id="351" r:id="rId5"/>
    <p:sldId id="350" r:id="rId6"/>
    <p:sldId id="279" r:id="rId7"/>
    <p:sldId id="346" r:id="rId8"/>
    <p:sldId id="283" r:id="rId9"/>
    <p:sldId id="344" r:id="rId10"/>
    <p:sldId id="307" r:id="rId11"/>
    <p:sldId id="308" r:id="rId12"/>
    <p:sldId id="330" r:id="rId13"/>
    <p:sldId id="309" r:id="rId14"/>
    <p:sldId id="310" r:id="rId15"/>
    <p:sldId id="311" r:id="rId16"/>
    <p:sldId id="312" r:id="rId17"/>
    <p:sldId id="328" r:id="rId18"/>
    <p:sldId id="329"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42" r:id="rId34"/>
    <p:sldId id="331" r:id="rId35"/>
    <p:sldId id="332" r:id="rId36"/>
    <p:sldId id="333" r:id="rId37"/>
    <p:sldId id="334" r:id="rId38"/>
    <p:sldId id="335" r:id="rId39"/>
    <p:sldId id="337" r:id="rId40"/>
    <p:sldId id="339" r:id="rId41"/>
    <p:sldId id="340" r:id="rId42"/>
    <p:sldId id="343" r:id="rId43"/>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49" autoAdjust="0"/>
  </p:normalViewPr>
  <p:slideViewPr>
    <p:cSldViewPr>
      <p:cViewPr varScale="1">
        <p:scale>
          <a:sx n="97" d="100"/>
          <a:sy n="97" d="100"/>
        </p:scale>
        <p:origin x="20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03.03.2023</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01.03.2023</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14</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20</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21</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26</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28</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29</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30</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33</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6</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36</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37</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38</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42</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13</a:t>
            </a:fld>
            <a:endParaRPr lang="cs-CZ"/>
          </a:p>
        </p:txBody>
      </p:sp>
    </p:spTree>
    <p:extLst>
      <p:ext uri="{BB962C8B-B14F-4D97-AF65-F5344CB8AC3E}">
        <p14:creationId xmlns:p14="http://schemas.microsoft.com/office/powerpoint/2010/main" val="180909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01.03.2023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01.03.2023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01.03.2023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01.03.2023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01.03.2023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01.03.2023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01.03.2023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01.03.2023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01.03.2023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01.03.2023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01.03.2023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01.03.2023</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slide" Target="slide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a:t>Logistický management 1/2</a:t>
            </a:r>
            <a:endParaRPr lang="cs-CZ" b="1" dirty="0"/>
          </a:p>
        </p:txBody>
      </p:sp>
      <p:sp>
        <p:nvSpPr>
          <p:cNvPr id="3" name="Podnadpis 2"/>
          <p:cNvSpPr>
            <a:spLocks noGrp="1"/>
          </p:cNvSpPr>
          <p:nvPr>
            <p:ph type="subTitle" idx="1"/>
          </p:nvPr>
        </p:nvSpPr>
        <p:spPr/>
        <p:txBody>
          <a:bodyPr/>
          <a:lstStyle/>
          <a:p>
            <a:r>
              <a:rPr lang="cs-CZ" dirty="0"/>
              <a:t>Pavel Kološ </a:t>
            </a:r>
          </a:p>
          <a:p>
            <a:r>
              <a:rPr lang="cs-CZ" dirty="0"/>
              <a:t>pavel.kolos@mvso.cz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a:bodyPr>
          <a:lstStyle/>
          <a:p>
            <a:r>
              <a:rPr lang="cs-CZ" dirty="0"/>
              <a:t>Zápočet (0-35b, min.20b):</a:t>
            </a:r>
          </a:p>
          <a:p>
            <a:pPr lvl="1"/>
            <a:r>
              <a:rPr lang="cs-CZ" dirty="0"/>
              <a:t>Zápočtový test </a:t>
            </a:r>
          </a:p>
          <a:p>
            <a:r>
              <a:rPr lang="cs-CZ" dirty="0"/>
              <a:t>Ústní zkouška (0-65b, min. 31b)</a:t>
            </a:r>
          </a:p>
          <a:p>
            <a:pPr lvl="1"/>
            <a:r>
              <a:rPr lang="cs-CZ" dirty="0"/>
              <a:t>2 teoretické otázky</a:t>
            </a:r>
          </a:p>
          <a:p>
            <a:pPr marL="457200" lvl="1" indent="0">
              <a:buNone/>
            </a:pPr>
            <a:endParaRPr lang="cs-CZ" dirty="0"/>
          </a:p>
          <a:p>
            <a:pPr marL="0" indent="0" algn="ctr">
              <a:buNone/>
            </a:pPr>
            <a:r>
              <a:rPr lang="cs-CZ" sz="2600" dirty="0"/>
              <a:t>51-67b (3), 68-84b (2), 85-100b (1)</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DA3EB-1E88-4535-8C40-45D5C1690E3B}"/>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CD636375-BAF6-4E0E-9145-7BC1FF6EFCB4}"/>
              </a:ext>
            </a:extLst>
          </p:cNvPr>
          <p:cNvSpPr>
            <a:spLocks noGrp="1"/>
          </p:cNvSpPr>
          <p:nvPr>
            <p:ph idx="1"/>
          </p:nvPr>
        </p:nvSpPr>
        <p:spPr/>
        <p:txBody>
          <a:bodyPr>
            <a:normAutofit fontScale="77500" lnSpcReduction="20000"/>
          </a:bodyPr>
          <a:lstStyle/>
          <a:p>
            <a:pPr marL="0" indent="0">
              <a:buNone/>
            </a:pPr>
            <a:r>
              <a:rPr lang="cs-CZ" dirty="0"/>
              <a:t>1. Základní pojmy a terminologie</a:t>
            </a:r>
            <a:br>
              <a:rPr lang="cs-CZ" dirty="0"/>
            </a:br>
            <a:r>
              <a:rPr lang="cs-CZ" dirty="0"/>
              <a:t>2. Logistické řetězce. Dodavatelské řetězce. Dodavatelská síť.</a:t>
            </a:r>
            <a:br>
              <a:rPr lang="cs-CZ" dirty="0"/>
            </a:br>
            <a:r>
              <a:rPr lang="cs-CZ" dirty="0"/>
              <a:t>3. Materiálové hospodářství. Logistické pracovní prostředky</a:t>
            </a:r>
            <a:br>
              <a:rPr lang="cs-CZ" dirty="0"/>
            </a:br>
            <a:r>
              <a:rPr lang="cs-CZ" dirty="0"/>
              <a:t>4. Zásobování</a:t>
            </a:r>
            <a:br>
              <a:rPr lang="cs-CZ" dirty="0"/>
            </a:br>
            <a:r>
              <a:rPr lang="cs-CZ" dirty="0"/>
              <a:t>5. Skladové hospodářství.</a:t>
            </a:r>
            <a:br>
              <a:rPr lang="cs-CZ" dirty="0"/>
            </a:br>
            <a:r>
              <a:rPr lang="cs-CZ" dirty="0"/>
              <a:t>6. Logistické pracovní prostředky. Aktivní prvky</a:t>
            </a:r>
            <a:br>
              <a:rPr lang="cs-CZ" dirty="0"/>
            </a:br>
            <a:r>
              <a:rPr lang="cs-CZ" dirty="0"/>
              <a:t>7. Odpadové hospodářství</a:t>
            </a:r>
            <a:br>
              <a:rPr lang="cs-CZ" dirty="0"/>
            </a:br>
            <a:r>
              <a:rPr lang="cs-CZ" dirty="0"/>
              <a:t>8. Doprava</a:t>
            </a:r>
            <a:br>
              <a:rPr lang="cs-CZ" dirty="0"/>
            </a:br>
            <a:r>
              <a:rPr lang="cs-CZ" dirty="0"/>
              <a:t>9. Řízení kvality v logistice</a:t>
            </a:r>
            <a:br>
              <a:rPr lang="cs-CZ" dirty="0"/>
            </a:br>
            <a:r>
              <a:rPr lang="cs-CZ" dirty="0"/>
              <a:t>10. Informační toky v logistice. IS v logistice</a:t>
            </a:r>
            <a:br>
              <a:rPr lang="cs-CZ" dirty="0"/>
            </a:br>
            <a:r>
              <a:rPr lang="cs-CZ" dirty="0"/>
              <a:t>11. Logistická strategie a plánování</a:t>
            </a:r>
            <a:br>
              <a:rPr lang="cs-CZ" dirty="0"/>
            </a:br>
            <a:r>
              <a:rPr lang="cs-CZ" dirty="0"/>
              <a:t>12. Řízení rizik v logistice</a:t>
            </a:r>
          </a:p>
        </p:txBody>
      </p:sp>
    </p:spTree>
    <p:extLst>
      <p:ext uri="{BB962C8B-B14F-4D97-AF65-F5344CB8AC3E}">
        <p14:creationId xmlns:p14="http://schemas.microsoft.com/office/powerpoint/2010/main" val="2599963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669A6C-8B09-44A3-ABAB-C757BC8740D5}"/>
              </a:ext>
            </a:extLst>
          </p:cNvPr>
          <p:cNvSpPr>
            <a:spLocks noGrp="1"/>
          </p:cNvSpPr>
          <p:nvPr>
            <p:ph type="title"/>
          </p:nvPr>
        </p:nvSpPr>
        <p:spPr>
          <a:xfrm>
            <a:off x="457200" y="274638"/>
            <a:ext cx="8229600" cy="850106"/>
          </a:xfrm>
        </p:spPr>
        <p:txBody>
          <a:bodyPr>
            <a:normAutofit/>
          </a:bodyPr>
          <a:lstStyle/>
          <a:p>
            <a:r>
              <a:rPr lang="cs-CZ" sz="3600" dirty="0"/>
              <a:t>Otázky ke zkoušce</a:t>
            </a:r>
          </a:p>
        </p:txBody>
      </p:sp>
      <p:sp>
        <p:nvSpPr>
          <p:cNvPr id="3" name="Zástupný obsah 2">
            <a:extLst>
              <a:ext uri="{FF2B5EF4-FFF2-40B4-BE49-F238E27FC236}">
                <a16:creationId xmlns:a16="http://schemas.microsoft.com/office/drawing/2014/main" id="{9CB07722-8EF8-43F8-891B-DC54A65057A8}"/>
              </a:ext>
            </a:extLst>
          </p:cNvPr>
          <p:cNvSpPr>
            <a:spLocks noGrp="1"/>
          </p:cNvSpPr>
          <p:nvPr>
            <p:ph idx="1"/>
          </p:nvPr>
        </p:nvSpPr>
        <p:spPr>
          <a:xfrm>
            <a:off x="457200" y="872716"/>
            <a:ext cx="8229600" cy="5112568"/>
          </a:xfrm>
        </p:spPr>
        <p:txBody>
          <a:bodyPr>
            <a:noAutofit/>
          </a:bodyPr>
          <a:lstStyle/>
          <a:p>
            <a:pPr marL="0" indent="0">
              <a:buNone/>
            </a:pPr>
            <a:r>
              <a:rPr lang="cs-CZ" sz="2000" b="1" dirty="0"/>
              <a:t>1.Základní pojmy a terminologie, logistika včera a dnes</a:t>
            </a:r>
            <a:br>
              <a:rPr lang="cs-CZ" sz="2000" b="1" dirty="0"/>
            </a:br>
            <a:r>
              <a:rPr lang="cs-CZ" sz="2000" b="1" dirty="0"/>
              <a:t>2. </a:t>
            </a:r>
            <a:r>
              <a:rPr lang="cs-CZ" sz="2000" b="1" dirty="0" err="1"/>
              <a:t>Value</a:t>
            </a:r>
            <a:r>
              <a:rPr lang="cs-CZ" sz="2000" b="1" dirty="0"/>
              <a:t> </a:t>
            </a:r>
            <a:r>
              <a:rPr lang="cs-CZ" sz="2000" b="1" dirty="0" err="1"/>
              <a:t>Chain</a:t>
            </a:r>
            <a:r>
              <a:rPr lang="cs-CZ" sz="2000" b="1" dirty="0"/>
              <a:t> Management a dodavatelské sítě</a:t>
            </a:r>
            <a:br>
              <a:rPr lang="cs-CZ" sz="2000" b="1" dirty="0"/>
            </a:br>
            <a:r>
              <a:rPr lang="cs-CZ" sz="2000" b="1" dirty="0"/>
              <a:t>3. SCM (Supply </a:t>
            </a:r>
            <a:r>
              <a:rPr lang="cs-CZ" sz="2000" b="1" dirty="0" err="1"/>
              <a:t>Chain</a:t>
            </a:r>
            <a:r>
              <a:rPr lang="cs-CZ" sz="2000" b="1" dirty="0"/>
              <a:t> Management), dodavatelské sítě: jejich konfigurace, účel a řízení</a:t>
            </a:r>
            <a:br>
              <a:rPr lang="cs-CZ" sz="2000" b="1" dirty="0"/>
            </a:br>
            <a:r>
              <a:rPr lang="cs-CZ" sz="2000" b="1" dirty="0"/>
              <a:t>4. Výkonnost logistických procesů</a:t>
            </a:r>
            <a:br>
              <a:rPr lang="cs-CZ" sz="2000" b="1" dirty="0"/>
            </a:br>
            <a:r>
              <a:rPr lang="cs-CZ" sz="2000" b="1" dirty="0"/>
              <a:t>5. Rozhodování I: strategická úroveň logistiky</a:t>
            </a:r>
            <a:br>
              <a:rPr lang="cs-CZ" sz="2000" b="1" dirty="0"/>
            </a:br>
            <a:r>
              <a:rPr lang="cs-CZ" sz="2000" b="1" dirty="0"/>
              <a:t>6. Rozhodování II: taktická a operativní úroveň logistiky</a:t>
            </a:r>
            <a:br>
              <a:rPr lang="cs-CZ" sz="2000" b="1" dirty="0"/>
            </a:br>
            <a:r>
              <a:rPr lang="cs-CZ" sz="2000" b="1" dirty="0"/>
              <a:t>7. Typy </a:t>
            </a:r>
            <a:r>
              <a:rPr lang="cs-CZ" sz="2000" b="1" dirty="0" err="1"/>
              <a:t>dod</a:t>
            </a:r>
            <a:r>
              <a:rPr lang="cs-CZ" sz="2000" b="1" dirty="0"/>
              <a:t>.-</a:t>
            </a:r>
            <a:r>
              <a:rPr lang="cs-CZ" sz="2000" b="1" dirty="0" err="1"/>
              <a:t>odb</a:t>
            </a:r>
            <a:r>
              <a:rPr lang="cs-CZ" sz="2000" b="1" dirty="0"/>
              <a:t>. vztahů a jejich řízení</a:t>
            </a:r>
            <a:br>
              <a:rPr lang="cs-CZ" sz="2000" b="1" dirty="0"/>
            </a:br>
            <a:r>
              <a:rPr lang="cs-CZ" sz="2000" b="1" dirty="0"/>
              <a:t>8. Řízení zásobovací logistiky</a:t>
            </a:r>
            <a:br>
              <a:rPr lang="cs-CZ" sz="2000" b="1" dirty="0"/>
            </a:br>
            <a:r>
              <a:rPr lang="cs-CZ" sz="2000" b="1" dirty="0"/>
              <a:t>9. Řízení výrobní logistiky</a:t>
            </a:r>
            <a:br>
              <a:rPr lang="cs-CZ" sz="2000" b="1" dirty="0"/>
            </a:br>
            <a:r>
              <a:rPr lang="cs-CZ" sz="2000" b="1" dirty="0"/>
              <a:t>10. Řízení distribuční logistiky, úrovně poskytování logistických služeb a jejich aplikace</a:t>
            </a:r>
            <a:br>
              <a:rPr lang="cs-CZ" sz="2000" b="1" dirty="0"/>
            </a:br>
            <a:r>
              <a:rPr lang="cs-CZ" sz="2000" b="1" dirty="0"/>
              <a:t>11. Moderní trendy I: IT podpora logistických procesů, robotizace, EDI, QR, ECR, podpora rozhodování, řízení materiálového toku (aktivní prvky), poskytování logistických služeb</a:t>
            </a:r>
            <a:br>
              <a:rPr lang="cs-CZ" sz="2000" b="1" dirty="0"/>
            </a:br>
            <a:r>
              <a:rPr lang="cs-CZ" sz="2000" b="1" dirty="0"/>
              <a:t>12. Průmysl 4.0. a logistický management</a:t>
            </a:r>
          </a:p>
        </p:txBody>
      </p:sp>
    </p:spTree>
    <p:extLst>
      <p:ext uri="{BB962C8B-B14F-4D97-AF65-F5344CB8AC3E}">
        <p14:creationId xmlns:p14="http://schemas.microsoft.com/office/powerpoint/2010/main" val="1450351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8AC6A-D8C4-8F23-42A9-E4779908A7E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6496A3B-DA9F-3EEE-02D7-5D8EFC5CB863}"/>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75768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1717d80d-b29e-4564-bcc8-1d711dae1c3a}" enabled="1" method="Privilege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3768</TotalTime>
  <Words>3296</Words>
  <Application>Microsoft Office PowerPoint</Application>
  <PresentationFormat>Předvádění na obrazovce (4:3)</PresentationFormat>
  <Paragraphs>380</Paragraphs>
  <Slides>42</Slides>
  <Notes>38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Times New Roman</vt:lpstr>
      <vt:lpstr>Office Theme</vt:lpstr>
      <vt:lpstr>Logistický management 1/2</vt:lpstr>
      <vt:lpstr>Požadavky k ukončení předmětu</vt:lpstr>
      <vt:lpstr>Otázky ke zkoušce</vt:lpstr>
      <vt:lpstr>Otázky ke zkoušce</vt:lpstr>
      <vt:lpstr>Prezentace aplikace PowerPoint</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Kolos, Pavel (ISC Eng)</cp:lastModifiedBy>
  <cp:revision>66</cp:revision>
  <cp:lastPrinted>2018-09-11T09:44:43Z</cp:lastPrinted>
  <dcterms:created xsi:type="dcterms:W3CDTF">2012-02-25T13:45:29Z</dcterms:created>
  <dcterms:modified xsi:type="dcterms:W3CDTF">2023-03-03T15:02:48Z</dcterms:modified>
</cp:coreProperties>
</file>