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1" r:id="rId4"/>
    <p:sldId id="258" r:id="rId5"/>
    <p:sldId id="260" r:id="rId6"/>
    <p:sldId id="265" r:id="rId7"/>
    <p:sldId id="266" r:id="rId8"/>
    <p:sldId id="262" r:id="rId9"/>
    <p:sldId id="268" r:id="rId10"/>
    <p:sldId id="263" r:id="rId11"/>
    <p:sldId id="267" r:id="rId12"/>
    <p:sldId id="269" r:id="rId13"/>
    <p:sldId id="271" r:id="rId14"/>
    <p:sldId id="272" r:id="rId15"/>
    <p:sldId id="273" r:id="rId16"/>
    <p:sldId id="274" r:id="rId17"/>
    <p:sldId id="275" r:id="rId18"/>
    <p:sldId id="277" r:id="rId19"/>
    <p:sldId id="276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CC9304-3565-4767-BD58-723ABEB31F95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74B20-727C-4A1B-96D0-3F457A097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3067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9129C8-A025-488F-B966-F5FF77A962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F4C706D-C33E-4F2E-8C2D-D4616580A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0B46277-A19F-4D4F-91DC-9A9655BDC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692C-D807-49FF-A3E7-13C3D7205E2E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F48F61-A7EC-4284-993D-9BA91D8A4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B4A4ACD-A420-47F4-8B2A-C5E9E530D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C987-4029-4F50-A7B1-4C286AD0A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5090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9D3FB0-C8FB-4DF0-ADF6-712EE4E9A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703ED71-793C-4E30-90E6-56C421D792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6BBE2DB-D971-4C8E-B05E-4C6B5DAFC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692C-D807-49FF-A3E7-13C3D7205E2E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C4754FB-17CE-4331-B537-E4D90E214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5A4854-365D-4E72-B71D-2B4B1034F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C987-4029-4F50-A7B1-4C286AD0A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8590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3E14D42-C4AD-40D4-9450-5E21DE708F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E44E4CB-B056-4EB3-8431-D0E5DD032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179679F-7007-4D4E-858D-BEB87F8FC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692C-D807-49FF-A3E7-13C3D7205E2E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37547A8-E102-421B-A0AC-C5C47D3BB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06F214D-96AC-4D2F-9C8A-D0C0A1F97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C987-4029-4F50-A7B1-4C286AD0A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4518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BDFEAF-2511-4E4C-A341-914FF0AA2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5D1542-D990-4185-8B11-2262AC453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DA0CF7B-3E70-47BC-95E3-BE5CB68E6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692C-D807-49FF-A3E7-13C3D7205E2E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0CC872F-F598-40A9-A3F1-FC752F4EB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79265E1-C78E-4A92-A052-923446656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C987-4029-4F50-A7B1-4C286AD0A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4607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969479-E647-4E54-9BD2-B09AB2E97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AD2CA4B-5C0C-4BA8-AB17-84CECE3AD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3E10CE9-5DCE-474F-9220-F0CEEBC02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692C-D807-49FF-A3E7-13C3D7205E2E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190B84A-5925-49B6-BA69-BAB04B5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48306F-0039-44CC-93EB-AFC27675F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C987-4029-4F50-A7B1-4C286AD0A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687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96B743-EC6B-4ADC-BEF0-822F75707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6D00AC-8391-4B75-9413-07488DEBD3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42D64BC-BAEF-4729-8ED8-98464B823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F66E737-4D8E-4836-BF83-E68910FD1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692C-D807-49FF-A3E7-13C3D7205E2E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C732993-EAA7-405B-8946-7EEEF802D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2097D6F-A46D-4B20-B9F1-882A2D069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C987-4029-4F50-A7B1-4C286AD0A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6363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F14DE1-9EB9-43B6-A7F3-926927C05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BB28339-F6CB-4545-A192-5ED558EAA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AB223A9-4BB5-4277-83E5-B5DB03251A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91E66FB-67C9-46F5-A075-F918F8AC9F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BC407B9-D99B-4FE0-B478-7FC8908408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FEF8078-E112-48BB-A3BE-CB392C346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692C-D807-49FF-A3E7-13C3D7205E2E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5AA67CF-8F84-48E9-A33D-9AE6F8377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14421B0-DED7-4FBA-B9D4-98C41D0FF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C987-4029-4F50-A7B1-4C286AD0A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5903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D529AA-4708-41E5-9FA5-A9208CC0E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A2C814E-0C0B-4605-9BA4-F815AE972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692C-D807-49FF-A3E7-13C3D7205E2E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F77363D-10F4-4C8E-9BA3-173D1A7F5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1252099-E356-4526-A9B1-E422617ED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C987-4029-4F50-A7B1-4C286AD0A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2904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B8D00B0-4CD7-470C-ABC7-EF6D409EA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692C-D807-49FF-A3E7-13C3D7205E2E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67924D0-6664-4243-B929-126D0C102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22A70E6-12DB-4BB4-906D-1DF7AC469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C987-4029-4F50-A7B1-4C286AD0A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2640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3F60EA-1877-4FAD-AA46-4BAAD5F58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447859-32E7-4817-BC12-A74203527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102D03A-9D10-4CDB-A668-C5D01CD94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B403DEE-C33A-464B-AD7F-B5C323C15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692C-D807-49FF-A3E7-13C3D7205E2E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CFB43AC-24A4-4735-B977-94CAEED12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7317000-81B7-48C8-BA4B-0AD6CED9D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C987-4029-4F50-A7B1-4C286AD0A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2989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D5F8F3-3D8C-415E-94DA-A101DEB9C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598E4C6-4626-4B9E-BF62-FC63B5734F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8B7B5C3-1002-4EE1-8143-EA14D196C3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889901E-C3BF-41D0-AA84-056638B9B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692C-D807-49FF-A3E7-13C3D7205E2E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612BFD8-C7CD-4122-BFD7-02D1AF0A7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5CE786B-B088-49D7-BB31-C557ADDB8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C987-4029-4F50-A7B1-4C286AD0A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0182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F41871B-EDC0-4350-B6E0-CFD4CA31E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7A2E933-C69B-43EF-96EB-4B1FDA67B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CC9A7E9-12B1-4C06-B180-B3519BA87E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6692C-D807-49FF-A3E7-13C3D7205E2E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5EBDCA4-5FB5-4A27-896C-BBDC5CD045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F7AD66B-44B1-4049-94BC-196B9E679B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6C987-4029-4F50-A7B1-4C286AD0A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3649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1.png"/><Relationship Id="rId2" Type="http://schemas.microsoft.com/office/2007/relationships/media" Target="../media/media19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32C7C5-0DAA-4B0D-8546-E926C11675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Systémy hromadné obsluhy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9308632-B575-4DDC-8DEF-25131F206E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cvičení</a:t>
            </a: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4E88D08-020B-4695-937A-1129EFE20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8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20AEF6-BFB3-4CF9-94B0-BE70E542D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1 - řešení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712F9F-B0CB-42A7-A4E0-8C57982D0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Vlakové nádraží má 4 kolejiště. Rozestupy mezi přijíždějícími vlaky jsou 10minut. Na nádraží se za 1hod odbaví 8 vlaků. Určete vstupní parametry.</a:t>
            </a:r>
          </a:p>
          <a:p>
            <a:pPr marL="0" indent="0">
              <a:buNone/>
            </a:pPr>
            <a:r>
              <a:rPr lang="cs-CZ" b="1" dirty="0"/>
              <a:t>ƛ=4 (správně je 6)</a:t>
            </a:r>
          </a:p>
          <a:p>
            <a:pPr marL="0" indent="0">
              <a:buNone/>
            </a:pPr>
            <a:r>
              <a:rPr lang="cs-CZ" b="1" dirty="0"/>
              <a:t>µ=2</a:t>
            </a:r>
          </a:p>
          <a:p>
            <a:pPr marL="0" indent="0">
              <a:buNone/>
            </a:pPr>
            <a:r>
              <a:rPr lang="cs-CZ" b="1" dirty="0"/>
              <a:t>n=4</a:t>
            </a:r>
          </a:p>
          <a:p>
            <a:pPr marL="0" indent="0">
              <a:buNone/>
            </a:pPr>
            <a:r>
              <a:rPr lang="cs-CZ" b="1" dirty="0"/>
              <a:t>m=n=4</a:t>
            </a:r>
          </a:p>
          <a:p>
            <a:pPr marL="0" indent="0">
              <a:buNone/>
            </a:pPr>
            <a:r>
              <a:rPr lang="cs-CZ" b="1" dirty="0"/>
              <a:t>m-n=0</a:t>
            </a:r>
          </a:p>
          <a:p>
            <a:pPr marL="0" indent="0">
              <a:buNone/>
            </a:pPr>
            <a:r>
              <a:rPr lang="cs-CZ" b="1" dirty="0" err="1"/>
              <a:t>P</a:t>
            </a:r>
            <a:r>
              <a:rPr lang="cs-CZ" sz="2000" b="1" dirty="0" err="1"/>
              <a:t>odm</a:t>
            </a:r>
            <a:r>
              <a:rPr lang="cs-CZ" sz="2000" b="1" dirty="0"/>
              <a:t>=</a:t>
            </a:r>
            <a:r>
              <a:rPr lang="cs-CZ" sz="2400" b="1" dirty="0"/>
              <a:t>P</a:t>
            </a:r>
            <a:r>
              <a:rPr lang="cs-CZ" sz="1600" b="1" dirty="0"/>
              <a:t>4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07E0A5E-C4B1-4005-A5A3-867A190C79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8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501B33-9809-472C-BD94-D6A2E09FF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2 - zadání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858C78-F5A6-4E8C-850D-83D26BA1C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Před obchodním centrem je parkoviště s 6 místy k parkování. </a:t>
            </a:r>
            <a:r>
              <a:rPr lang="cs-CZ" dirty="0" err="1"/>
              <a:t>Zákaznící</a:t>
            </a:r>
            <a:r>
              <a:rPr lang="cs-CZ" dirty="0"/>
              <a:t> přijíždějí každých 15 minut. Doba strávená na parkovišti je průměrně 30minut. Určete vstupní parametry</a:t>
            </a:r>
          </a:p>
          <a:p>
            <a:pPr marL="0" indent="0">
              <a:buNone/>
            </a:pPr>
            <a:r>
              <a:rPr lang="cs-CZ" b="1" dirty="0"/>
              <a:t>ƛ=</a:t>
            </a:r>
          </a:p>
          <a:p>
            <a:pPr marL="0" indent="0">
              <a:buNone/>
            </a:pPr>
            <a:r>
              <a:rPr lang="cs-CZ" b="1" dirty="0"/>
              <a:t>µ=</a:t>
            </a:r>
          </a:p>
          <a:p>
            <a:pPr marL="0" indent="0">
              <a:buNone/>
            </a:pPr>
            <a:r>
              <a:rPr lang="cs-CZ" b="1" dirty="0"/>
              <a:t>n=</a:t>
            </a:r>
          </a:p>
          <a:p>
            <a:pPr marL="0" indent="0">
              <a:buNone/>
            </a:pPr>
            <a:r>
              <a:rPr lang="cs-CZ" b="1" dirty="0"/>
              <a:t>m=</a:t>
            </a:r>
          </a:p>
          <a:p>
            <a:pPr marL="0" indent="0">
              <a:buNone/>
            </a:pPr>
            <a:r>
              <a:rPr lang="cs-CZ" b="1" dirty="0"/>
              <a:t>m-n=</a:t>
            </a:r>
          </a:p>
          <a:p>
            <a:pPr marL="0" indent="0">
              <a:buNone/>
            </a:pPr>
            <a:r>
              <a:rPr lang="cs-CZ" b="1" dirty="0" err="1"/>
              <a:t>P</a:t>
            </a:r>
            <a:r>
              <a:rPr lang="cs-CZ" sz="2000" b="1" dirty="0" err="1"/>
              <a:t>odm</a:t>
            </a:r>
            <a:r>
              <a:rPr lang="cs-CZ" sz="2000" b="1" dirty="0"/>
              <a:t>=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139A8C4-76F4-4FC5-846C-1A71D1921D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501B33-9809-472C-BD94-D6A2E09FF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2 - řešení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858C78-F5A6-4E8C-850D-83D26BA1C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Před obchodním centrem je parkoviště s 6 místy k parkování. </a:t>
            </a:r>
            <a:r>
              <a:rPr lang="cs-CZ" dirty="0" err="1"/>
              <a:t>Zákaznící</a:t>
            </a:r>
            <a:r>
              <a:rPr lang="cs-CZ" dirty="0"/>
              <a:t> přijíždějí každých 15 minut. Doba strávená na parkovišti je průměrně 30minut. Určete vstupní parametry</a:t>
            </a:r>
          </a:p>
          <a:p>
            <a:pPr marL="0" indent="0">
              <a:buNone/>
            </a:pPr>
            <a:r>
              <a:rPr lang="cs-CZ" b="1" dirty="0"/>
              <a:t>ƛ=4</a:t>
            </a:r>
          </a:p>
          <a:p>
            <a:pPr marL="0" indent="0">
              <a:buNone/>
            </a:pPr>
            <a:r>
              <a:rPr lang="cs-CZ" b="1" dirty="0"/>
              <a:t>µ=2</a:t>
            </a:r>
          </a:p>
          <a:p>
            <a:pPr marL="0" indent="0">
              <a:buNone/>
            </a:pPr>
            <a:r>
              <a:rPr lang="cs-CZ" b="1" dirty="0"/>
              <a:t>n=6</a:t>
            </a:r>
          </a:p>
          <a:p>
            <a:pPr marL="0" indent="0">
              <a:buNone/>
            </a:pPr>
            <a:r>
              <a:rPr lang="cs-CZ" b="1" dirty="0"/>
              <a:t>m=n=6</a:t>
            </a:r>
          </a:p>
          <a:p>
            <a:pPr marL="0" indent="0">
              <a:buNone/>
            </a:pPr>
            <a:r>
              <a:rPr lang="cs-CZ" b="1" dirty="0"/>
              <a:t>m-n=0</a:t>
            </a:r>
          </a:p>
          <a:p>
            <a:pPr marL="0" indent="0">
              <a:buNone/>
            </a:pPr>
            <a:r>
              <a:rPr lang="cs-CZ" b="1" dirty="0" err="1"/>
              <a:t>P</a:t>
            </a:r>
            <a:r>
              <a:rPr lang="cs-CZ" sz="2000" b="1" dirty="0" err="1"/>
              <a:t>odm</a:t>
            </a:r>
            <a:r>
              <a:rPr lang="cs-CZ" sz="2000" b="1" dirty="0"/>
              <a:t>=</a:t>
            </a:r>
            <a:r>
              <a:rPr lang="cs-CZ" sz="3200" b="1" dirty="0"/>
              <a:t>P</a:t>
            </a:r>
            <a:r>
              <a:rPr lang="cs-CZ" sz="2000" b="1" dirty="0"/>
              <a:t>6</a:t>
            </a:r>
          </a:p>
          <a:p>
            <a:pPr marL="0" indent="0">
              <a:buNone/>
            </a:pPr>
            <a:endParaRPr lang="cs-CZ" sz="2000" b="1" dirty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AA16805-46D7-4970-8429-0E9B936FC4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75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501B33-9809-472C-BD94-D6A2E09FF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3 - zadání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858C78-F5A6-4E8C-850D-83D26BA1C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Máme letiště s velmi slabým provozem. K dispozici jsou 3 stání. Letadla přilétají s intenzitou 2 letadla za hodinu. Doba na vystoupení a nastoupení cestujících je 45 minut. Určete vstupní parametry</a:t>
            </a:r>
          </a:p>
          <a:p>
            <a:pPr marL="0" indent="0">
              <a:buNone/>
            </a:pPr>
            <a:r>
              <a:rPr lang="cs-CZ" b="1" dirty="0"/>
              <a:t>ƛ=</a:t>
            </a:r>
          </a:p>
          <a:p>
            <a:pPr marL="0" indent="0">
              <a:buNone/>
            </a:pPr>
            <a:r>
              <a:rPr lang="cs-CZ" b="1" dirty="0"/>
              <a:t>µ=</a:t>
            </a:r>
          </a:p>
          <a:p>
            <a:pPr marL="0" indent="0">
              <a:buNone/>
            </a:pPr>
            <a:r>
              <a:rPr lang="cs-CZ" b="1" dirty="0"/>
              <a:t>n=</a:t>
            </a:r>
          </a:p>
          <a:p>
            <a:pPr marL="0" indent="0">
              <a:buNone/>
            </a:pPr>
            <a:r>
              <a:rPr lang="cs-CZ" b="1" dirty="0"/>
              <a:t>m=</a:t>
            </a:r>
          </a:p>
          <a:p>
            <a:pPr marL="0" indent="0">
              <a:buNone/>
            </a:pPr>
            <a:r>
              <a:rPr lang="cs-CZ" b="1" dirty="0"/>
              <a:t>m-n=</a:t>
            </a:r>
          </a:p>
          <a:p>
            <a:pPr marL="0" indent="0">
              <a:buNone/>
            </a:pPr>
            <a:r>
              <a:rPr lang="cs-CZ" b="1" dirty="0" err="1"/>
              <a:t>P</a:t>
            </a:r>
            <a:r>
              <a:rPr lang="cs-CZ" sz="2000" b="1" dirty="0" err="1"/>
              <a:t>odm</a:t>
            </a:r>
            <a:r>
              <a:rPr lang="cs-CZ" sz="2000" b="1" dirty="0"/>
              <a:t>=</a:t>
            </a:r>
            <a:endParaRPr lang="cs-CZ" dirty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774EA68-D6E5-4A63-A865-DA1716C09F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4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501B33-9809-472C-BD94-D6A2E09FF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3 - řešení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858C78-F5A6-4E8C-850D-83D26BA1C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Máme letiště s velmi slabým provozem. K dispozici jsou 3 stání. Letadla přilétají s intenzitou 2 letadla za hodinu. Doba na vystoupení a nastoupení cestujících je 45 minut. Určete vstupní parametry</a:t>
            </a:r>
          </a:p>
          <a:p>
            <a:pPr marL="0" indent="0">
              <a:buNone/>
            </a:pPr>
            <a:r>
              <a:rPr lang="cs-CZ" b="1" dirty="0"/>
              <a:t>ƛ=2</a:t>
            </a:r>
          </a:p>
          <a:p>
            <a:pPr marL="0" indent="0">
              <a:buNone/>
            </a:pPr>
            <a:r>
              <a:rPr lang="cs-CZ" b="1" dirty="0"/>
              <a:t>µ= 4/3</a:t>
            </a:r>
          </a:p>
          <a:p>
            <a:pPr marL="0" indent="0">
              <a:buNone/>
            </a:pPr>
            <a:r>
              <a:rPr lang="cs-CZ" b="1" dirty="0"/>
              <a:t>n= 3</a:t>
            </a:r>
          </a:p>
          <a:p>
            <a:pPr marL="0" indent="0">
              <a:buNone/>
            </a:pPr>
            <a:r>
              <a:rPr lang="cs-CZ" b="1" dirty="0"/>
              <a:t>m=n=3</a:t>
            </a:r>
          </a:p>
          <a:p>
            <a:pPr marL="0" indent="0">
              <a:buNone/>
            </a:pPr>
            <a:r>
              <a:rPr lang="cs-CZ" b="1" dirty="0"/>
              <a:t>m-n=0</a:t>
            </a:r>
          </a:p>
          <a:p>
            <a:pPr marL="0" indent="0">
              <a:buNone/>
            </a:pPr>
            <a:r>
              <a:rPr lang="cs-CZ" b="1" dirty="0" err="1"/>
              <a:t>P</a:t>
            </a:r>
            <a:r>
              <a:rPr lang="cs-CZ" sz="2000" b="1" dirty="0" err="1"/>
              <a:t>odm</a:t>
            </a:r>
            <a:r>
              <a:rPr lang="cs-CZ" sz="2000" b="1" dirty="0"/>
              <a:t>=</a:t>
            </a:r>
            <a:r>
              <a:rPr lang="cs-CZ" b="1" dirty="0"/>
              <a:t>P</a:t>
            </a:r>
            <a:r>
              <a:rPr lang="cs-CZ" sz="2000" b="1" dirty="0"/>
              <a:t>3</a:t>
            </a:r>
            <a:endParaRPr lang="cs-CZ" dirty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78CCBCB-AB83-473D-8AB8-64BF0EBC7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5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501B33-9809-472C-BD94-D6A2E09FF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4 - zadání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858C78-F5A6-4E8C-850D-83D26BA1C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Je dán SHO, který je tvořen 2 linkami a 2 místy ve frontě. Střední počet příchozích zákazníků k obsluze je 12 za hodinu. Doba obsluhy každého zákazníka trvá 12 minut. Určete vstupní parametry</a:t>
            </a:r>
          </a:p>
          <a:p>
            <a:pPr marL="0" indent="0">
              <a:buNone/>
            </a:pPr>
            <a:r>
              <a:rPr lang="cs-CZ" b="1" dirty="0"/>
              <a:t>ƛ=</a:t>
            </a:r>
          </a:p>
          <a:p>
            <a:pPr marL="0" indent="0">
              <a:buNone/>
            </a:pPr>
            <a:r>
              <a:rPr lang="cs-CZ" b="1" dirty="0"/>
              <a:t>µ=</a:t>
            </a:r>
          </a:p>
          <a:p>
            <a:pPr marL="0" indent="0">
              <a:buNone/>
            </a:pPr>
            <a:r>
              <a:rPr lang="cs-CZ" b="1" dirty="0"/>
              <a:t>n=</a:t>
            </a:r>
          </a:p>
          <a:p>
            <a:pPr marL="0" indent="0">
              <a:buNone/>
            </a:pPr>
            <a:r>
              <a:rPr lang="cs-CZ" b="1" dirty="0"/>
              <a:t>m=</a:t>
            </a:r>
          </a:p>
          <a:p>
            <a:pPr marL="0" indent="0">
              <a:buNone/>
            </a:pPr>
            <a:r>
              <a:rPr lang="cs-CZ" b="1" dirty="0"/>
              <a:t>m-n=</a:t>
            </a:r>
          </a:p>
          <a:p>
            <a:pPr marL="0" indent="0">
              <a:buNone/>
            </a:pPr>
            <a:r>
              <a:rPr lang="cs-CZ" b="1" dirty="0" err="1"/>
              <a:t>P</a:t>
            </a:r>
            <a:r>
              <a:rPr lang="cs-CZ" sz="2000" b="1" dirty="0" err="1"/>
              <a:t>odm</a:t>
            </a:r>
            <a:r>
              <a:rPr lang="cs-CZ" sz="2000" b="1" dirty="0"/>
              <a:t>=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81A8801-C25D-4DEE-8546-FF053177D6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2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501B33-9809-472C-BD94-D6A2E09FF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4 - řešení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858C78-F5A6-4E8C-850D-83D26BA1C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Je dán SHO, který je tvořen 2 linkami a 2 místy ve frontě. Střední počet příchozích zákazníků k obsluze je 12 za hodinu. Doba obsluhy každého zákazníka trvá 12 minut. Určete vstupní parametry</a:t>
            </a:r>
          </a:p>
          <a:p>
            <a:pPr marL="0" indent="0">
              <a:buNone/>
            </a:pPr>
            <a:r>
              <a:rPr lang="cs-CZ" b="1" dirty="0"/>
              <a:t>ƛ=12</a:t>
            </a:r>
          </a:p>
          <a:p>
            <a:pPr marL="0" indent="0">
              <a:buNone/>
            </a:pPr>
            <a:r>
              <a:rPr lang="cs-CZ" b="1" dirty="0"/>
              <a:t>µ=5</a:t>
            </a:r>
          </a:p>
          <a:p>
            <a:pPr marL="0" indent="0">
              <a:buNone/>
            </a:pPr>
            <a:r>
              <a:rPr lang="cs-CZ" b="1" dirty="0"/>
              <a:t>n=2</a:t>
            </a:r>
          </a:p>
          <a:p>
            <a:pPr marL="0" indent="0">
              <a:buNone/>
            </a:pPr>
            <a:r>
              <a:rPr lang="cs-CZ" b="1" dirty="0"/>
              <a:t>m=4</a:t>
            </a:r>
          </a:p>
          <a:p>
            <a:pPr marL="0" indent="0">
              <a:buNone/>
            </a:pPr>
            <a:r>
              <a:rPr lang="cs-CZ" b="1" dirty="0"/>
              <a:t>m-n=2</a:t>
            </a:r>
          </a:p>
          <a:p>
            <a:pPr marL="0" indent="0">
              <a:buNone/>
            </a:pPr>
            <a:r>
              <a:rPr lang="cs-CZ" b="1" dirty="0" err="1"/>
              <a:t>P</a:t>
            </a:r>
            <a:r>
              <a:rPr lang="cs-CZ" sz="2000" b="1" dirty="0" err="1"/>
              <a:t>odm</a:t>
            </a:r>
            <a:r>
              <a:rPr lang="cs-CZ" sz="2000" b="1" dirty="0"/>
              <a:t>=</a:t>
            </a:r>
            <a:r>
              <a:rPr lang="cs-CZ" sz="2400" b="1" dirty="0" err="1"/>
              <a:t>P</a:t>
            </a:r>
            <a:r>
              <a:rPr lang="cs-CZ" sz="1600" b="1" dirty="0" err="1"/>
              <a:t>m</a:t>
            </a:r>
            <a:r>
              <a:rPr lang="cs-CZ" sz="2000" b="1" dirty="0"/>
              <a:t>=</a:t>
            </a:r>
            <a:r>
              <a:rPr lang="cs-CZ" sz="2400" b="1" dirty="0"/>
              <a:t>P</a:t>
            </a:r>
            <a:r>
              <a:rPr lang="cs-CZ" sz="1400" b="1" dirty="0"/>
              <a:t>4</a:t>
            </a:r>
            <a:endParaRPr lang="cs-CZ" sz="1800" dirty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4B3B23B-BC7D-4941-AC22-4E77D61ECF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3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501B33-9809-472C-BD94-D6A2E09FF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5 - zadání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858C78-F5A6-4E8C-850D-83D26BA1C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Na trzích jsou 2 stánky s punčem. Střední počet příchozích zákazníků k obsluze je 60 zákazníků za hodinu. Oba stánky obslouží 80 zákazníků za hodinu. Jedná se o systém s nekonečnou délkou fronty. Určete vstupní parametry</a:t>
            </a:r>
          </a:p>
          <a:p>
            <a:pPr marL="0" indent="0">
              <a:buNone/>
            </a:pPr>
            <a:r>
              <a:rPr lang="cs-CZ" b="1" dirty="0"/>
              <a:t>ƛ=</a:t>
            </a:r>
          </a:p>
          <a:p>
            <a:pPr marL="0" indent="0">
              <a:buNone/>
            </a:pPr>
            <a:r>
              <a:rPr lang="cs-CZ" b="1" dirty="0"/>
              <a:t>µ=</a:t>
            </a:r>
          </a:p>
          <a:p>
            <a:pPr marL="0" indent="0">
              <a:buNone/>
            </a:pPr>
            <a:r>
              <a:rPr lang="cs-CZ" b="1" dirty="0"/>
              <a:t>n=</a:t>
            </a:r>
          </a:p>
          <a:p>
            <a:pPr marL="0" indent="0">
              <a:buNone/>
            </a:pPr>
            <a:r>
              <a:rPr lang="cs-CZ" b="1" dirty="0"/>
              <a:t>m=</a:t>
            </a:r>
          </a:p>
          <a:p>
            <a:pPr marL="0" indent="0">
              <a:buNone/>
            </a:pPr>
            <a:r>
              <a:rPr lang="cs-CZ" b="1" dirty="0"/>
              <a:t>m-n=</a:t>
            </a:r>
          </a:p>
          <a:p>
            <a:pPr marL="0" indent="0">
              <a:buNone/>
            </a:pPr>
            <a:r>
              <a:rPr lang="cs-CZ" b="1" dirty="0" err="1"/>
              <a:t>P</a:t>
            </a:r>
            <a:r>
              <a:rPr lang="cs-CZ" sz="2000" b="1" dirty="0" err="1"/>
              <a:t>odm</a:t>
            </a:r>
            <a:r>
              <a:rPr lang="cs-CZ" sz="2000" b="1" dirty="0"/>
              <a:t>=</a:t>
            </a:r>
            <a:endParaRPr lang="cs-CZ" dirty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B690938-29AF-4475-B064-52D0B43019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5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501B33-9809-472C-BD94-D6A2E09FF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5 - řešení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858C78-F5A6-4E8C-850D-83D26BA1C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Na trzích jsou 2 stánky s punčem. Střední počet příchozích zákazníků k obsluze je 60 zákazníků za hodinu. Oba stánky obslouží 80 zákazníků za hodinu. Jedná se o systém s nekonečnou délkou fronty. Určete vstupní parametry</a:t>
            </a:r>
          </a:p>
          <a:p>
            <a:pPr marL="0" indent="0">
              <a:buNone/>
            </a:pPr>
            <a:r>
              <a:rPr lang="cs-CZ" b="1" dirty="0"/>
              <a:t>ƛ=60</a:t>
            </a:r>
          </a:p>
          <a:p>
            <a:pPr marL="0" indent="0">
              <a:buNone/>
            </a:pPr>
            <a:r>
              <a:rPr lang="cs-CZ" b="1" dirty="0"/>
              <a:t>µ=40</a:t>
            </a:r>
          </a:p>
          <a:p>
            <a:pPr marL="0" indent="0">
              <a:buNone/>
            </a:pPr>
            <a:r>
              <a:rPr lang="cs-CZ" b="1" dirty="0"/>
              <a:t>n=2</a:t>
            </a:r>
          </a:p>
          <a:p>
            <a:pPr marL="0" indent="0">
              <a:buNone/>
            </a:pPr>
            <a:r>
              <a:rPr lang="cs-CZ" b="1" dirty="0"/>
              <a:t>m=∞</a:t>
            </a:r>
          </a:p>
          <a:p>
            <a:pPr marL="0" indent="0">
              <a:buNone/>
            </a:pPr>
            <a:r>
              <a:rPr lang="cs-CZ" b="1" dirty="0"/>
              <a:t>m-n=∞</a:t>
            </a:r>
          </a:p>
          <a:p>
            <a:pPr marL="0" indent="0">
              <a:buNone/>
            </a:pPr>
            <a:r>
              <a:rPr lang="cs-CZ" b="1" dirty="0" err="1"/>
              <a:t>P</a:t>
            </a:r>
            <a:r>
              <a:rPr lang="cs-CZ" sz="2000" b="1" dirty="0" err="1"/>
              <a:t>odm</a:t>
            </a:r>
            <a:r>
              <a:rPr lang="cs-CZ" sz="2000" b="1" dirty="0"/>
              <a:t>=0</a:t>
            </a:r>
            <a:endParaRPr lang="cs-CZ" dirty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4DF851B-1DE9-4A75-AA4E-F0012B58BC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1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0F61DF-0789-4C90-95A9-AC76A83E3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036"/>
            <a:ext cx="10515600" cy="1325563"/>
          </a:xfrm>
        </p:spPr>
        <p:txBody>
          <a:bodyPr/>
          <a:lstStyle/>
          <a:p>
            <a:r>
              <a:rPr lang="cs-CZ" b="1" dirty="0"/>
              <a:t>Úkol pro studenty</a:t>
            </a:r>
            <a:br>
              <a:rPr lang="cs-CZ" dirty="0"/>
            </a:br>
            <a:r>
              <a:rPr lang="cs-CZ" dirty="0"/>
              <a:t>Vypočítejte: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10A47C-1169-45FE-BEB9-A3DD127DE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5520"/>
            <a:ext cx="10515600" cy="5167618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Příklad 1:</a:t>
            </a:r>
          </a:p>
          <a:p>
            <a:pPr lvl="1"/>
            <a:r>
              <a:rPr lang="cs-CZ" dirty="0"/>
              <a:t>Určete stavy systému (P0, P1, P2, P3 a P4)</a:t>
            </a:r>
          </a:p>
          <a:p>
            <a:pPr lvl="1"/>
            <a:r>
              <a:rPr lang="cs-CZ" dirty="0"/>
              <a:t>Určete pravděpodobnost, že na nádraží jsou právě 2 vlaky (P2)</a:t>
            </a:r>
          </a:p>
          <a:p>
            <a:pPr lvl="1"/>
            <a:r>
              <a:rPr lang="cs-CZ" dirty="0"/>
              <a:t>Určete, zda nádraží splňuje podmínku, že může odmítnout maximálně 10% vlaků </a:t>
            </a:r>
            <a:r>
              <a:rPr lang="cs-CZ" sz="2100" dirty="0"/>
              <a:t>(</a:t>
            </a:r>
            <a:r>
              <a:rPr lang="cs-CZ" sz="2100" dirty="0" err="1"/>
              <a:t>Podm</a:t>
            </a:r>
            <a:r>
              <a:rPr lang="cs-CZ" sz="2100" dirty="0"/>
              <a:t> &lt; 0,1 )</a:t>
            </a:r>
          </a:p>
          <a:p>
            <a:r>
              <a:rPr lang="cs-CZ" dirty="0"/>
              <a:t>Příklad 2:</a:t>
            </a:r>
          </a:p>
          <a:p>
            <a:pPr lvl="1"/>
            <a:r>
              <a:rPr lang="cs-CZ" dirty="0"/>
              <a:t>Určete pravděpodobnost odmítnutí</a:t>
            </a:r>
          </a:p>
          <a:p>
            <a:pPr lvl="1"/>
            <a:r>
              <a:rPr lang="cs-CZ" dirty="0"/>
              <a:t>Pravděpodobnost, že je parkoviště prázdné</a:t>
            </a:r>
          </a:p>
          <a:p>
            <a:r>
              <a:rPr lang="cs-CZ" dirty="0"/>
              <a:t>Příklad 3:</a:t>
            </a:r>
          </a:p>
          <a:p>
            <a:pPr lvl="1"/>
            <a:r>
              <a:rPr lang="cs-CZ" dirty="0"/>
              <a:t>Určete pravděpodobnost, že v systému jsou alespoň 2 letadla (P2+P3)</a:t>
            </a:r>
          </a:p>
          <a:p>
            <a:pPr lvl="1"/>
            <a:r>
              <a:rPr lang="cs-CZ" dirty="0"/>
              <a:t>Určete pravděpodobnost, že na letišti je méně než 1 letadlo </a:t>
            </a:r>
            <a:r>
              <a:rPr lang="cs-CZ"/>
              <a:t>(PO)</a:t>
            </a:r>
            <a:endParaRPr lang="cs-CZ" dirty="0"/>
          </a:p>
          <a:p>
            <a:r>
              <a:rPr lang="cs-CZ" dirty="0"/>
              <a:t>Příklad 4:</a:t>
            </a:r>
          </a:p>
          <a:p>
            <a:pPr lvl="1"/>
            <a:r>
              <a:rPr lang="cs-CZ" dirty="0"/>
              <a:t>Určete pravděpodobnost odmítnutí</a:t>
            </a:r>
          </a:p>
          <a:p>
            <a:pPr lvl="1"/>
            <a:r>
              <a:rPr lang="cs-CZ" dirty="0"/>
              <a:t>Určete střední počet zákazníků v systému (ES), v obsluze (EK), ve frontě (EL)</a:t>
            </a:r>
          </a:p>
          <a:p>
            <a:r>
              <a:rPr lang="cs-CZ" dirty="0"/>
              <a:t>Příklad 5:</a:t>
            </a:r>
          </a:p>
          <a:p>
            <a:pPr lvl="1"/>
            <a:r>
              <a:rPr lang="cs-CZ" dirty="0"/>
              <a:t>Jaká je pravděpodobnost, že ve frontě jsou alespoň 2 zákaznici (=1-(Po+P1+P2+P3))?</a:t>
            </a:r>
          </a:p>
          <a:p>
            <a:pPr lvl="1"/>
            <a:r>
              <a:rPr lang="cs-CZ" dirty="0"/>
              <a:t>Jaká je pravděpodobnost, že příchozí zákazník nemusí čekat ve frontě (Po+P1)?</a:t>
            </a:r>
          </a:p>
          <a:p>
            <a:pPr marL="457200" lvl="1" indent="0">
              <a:buNone/>
            </a:pPr>
            <a:endParaRPr lang="cs-CZ" dirty="0"/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51EFFF31-5A88-4741-8738-F9D64B8EF5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2323655"/>
              </p:ext>
            </p:extLst>
          </p:nvPr>
        </p:nvGraphicFramePr>
        <p:xfrm>
          <a:off x="6318308" y="337036"/>
          <a:ext cx="1889957" cy="1594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Document" showAsIcon="1" r:id="rId5" imgW="914400" imgH="771525" progId="Word.Document.8">
                  <p:embed/>
                </p:oleObj>
              </mc:Choice>
              <mc:Fallback>
                <p:oleObj name="Document" showAsIcon="1" r:id="rId5" imgW="914400" imgH="771525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18308" y="337036"/>
                        <a:ext cx="1889957" cy="15946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6E94841-0461-4392-BCBC-A120243568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2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791687-F87C-4A17-8145-C26C12FAB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9531BD-B9B4-461F-A3A3-68CE97ECC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7F1A10C-4FA7-4B2D-B0FD-F0FD099C8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891" y="0"/>
            <a:ext cx="9848218" cy="685800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329BD6B-944C-40BC-BDFE-D578BE7CA3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5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874FD4-668A-4769-A636-E0C4FA0F2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Tří základní systémy hromadné obsluhy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DD475F-5DC3-4619-806B-FDAA2BA77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M/M/n/n (bez fronty)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M/M/n/m (s omezenou délkou fronty)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M/M/n/∞ (s nekonečnou délkou fronty)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0D51CD2-DDCC-4F17-A491-BF2A135376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7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C59C56-1AAD-4A36-A5CC-AE287DDFE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9B42F9-3D37-4C0F-A7C4-CF128ED53F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A60D801-352A-4288-8025-9A638E509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773" y="0"/>
            <a:ext cx="9766453" cy="685800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E258E1C-1466-4581-8D4E-A762C18ACE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2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15E602-2994-4834-91BC-2E1016FE4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79FE7C-4C8F-4900-A691-DAE56B140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C2F2C65-E4D5-497E-B5E9-6606A09B6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578" y="0"/>
            <a:ext cx="9682843" cy="685800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0725CB1-7212-4F2D-8FEA-97DD45385D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EB6A1E-A477-44C8-A5F2-882CEA1C7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C6826A0-9755-43E7-B22C-DCD656E389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18322" y="1321772"/>
            <a:ext cx="5181600" cy="2841257"/>
          </a:xfrm>
          <a:prstGeom prst="rect">
            <a:avLst/>
          </a:prstGeom>
        </p:spPr>
      </p:pic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903B3E56-C046-4A3F-B7BA-FBFDC0C618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172200" y="1937511"/>
            <a:ext cx="5181600" cy="4127565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DD209E8-A15D-45A0-BE4F-2CF9EF7A93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6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CBD024-6419-4826-B1A4-DE59A84F9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85E7535-0989-47E1-9E7F-7612336E13D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1D7EE2A-005E-492A-8B61-69A47A3FA23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8F0FDCC-5CED-40F4-AB48-FFDDF4A65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9667" y="0"/>
            <a:ext cx="4222214" cy="6858000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4028232-5D1C-4D57-B832-E43A1B992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8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75C22E-08B3-4FA0-AB40-B49544EFE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Vstupní parametry – pro výpočet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CDD859-D530-42E2-AAE2-7665A89CD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b="1" dirty="0"/>
              <a:t>ƛ </a:t>
            </a:r>
            <a:r>
              <a:rPr lang="cs-CZ" dirty="0"/>
              <a:t>(lambda) – střední počet příchozích zákazníků do systému za jednotku času nebo taky intenzita příchozích zákazníků</a:t>
            </a:r>
          </a:p>
          <a:p>
            <a:endParaRPr lang="cs-CZ" dirty="0"/>
          </a:p>
          <a:p>
            <a:r>
              <a:rPr lang="cs-CZ" b="1" dirty="0"/>
              <a:t>µ</a:t>
            </a:r>
            <a:r>
              <a:rPr lang="cs-CZ" dirty="0"/>
              <a:t> (mí) – střední doba obsluhy nebo taky kolik zákazníků obslouží 1 linka za jednotku času</a:t>
            </a:r>
          </a:p>
          <a:p>
            <a:endParaRPr lang="cs-CZ" dirty="0"/>
          </a:p>
          <a:p>
            <a:r>
              <a:rPr lang="cs-CZ" b="1" dirty="0"/>
              <a:t>n</a:t>
            </a:r>
            <a:r>
              <a:rPr lang="cs-CZ" dirty="0"/>
              <a:t> – počet obslužných linek</a:t>
            </a:r>
          </a:p>
          <a:p>
            <a:endParaRPr lang="cs-CZ" dirty="0"/>
          </a:p>
          <a:p>
            <a:r>
              <a:rPr lang="cs-CZ" b="1" dirty="0"/>
              <a:t>m</a:t>
            </a:r>
            <a:r>
              <a:rPr lang="cs-CZ" dirty="0"/>
              <a:t> – počet míst v systémů</a:t>
            </a:r>
          </a:p>
          <a:p>
            <a:endParaRPr lang="cs-CZ" dirty="0"/>
          </a:p>
          <a:p>
            <a:r>
              <a:rPr lang="cs-CZ" b="1" dirty="0"/>
              <a:t>m-n</a:t>
            </a:r>
            <a:r>
              <a:rPr lang="cs-CZ" dirty="0"/>
              <a:t> – počet míst ve frontě</a:t>
            </a:r>
          </a:p>
          <a:p>
            <a:endParaRPr lang="cs-CZ" dirty="0"/>
          </a:p>
          <a:p>
            <a:r>
              <a:rPr lang="cs-CZ" b="1" dirty="0" err="1"/>
              <a:t>P</a:t>
            </a:r>
            <a:r>
              <a:rPr lang="cs-CZ" sz="1600" b="1" dirty="0" err="1"/>
              <a:t>odm</a:t>
            </a:r>
            <a:r>
              <a:rPr lang="cs-CZ" sz="3100" dirty="0"/>
              <a:t>= pro systém bez fronty (=</a:t>
            </a:r>
            <a:r>
              <a:rPr lang="cs-CZ" sz="3100" dirty="0" err="1"/>
              <a:t>P</a:t>
            </a:r>
            <a:r>
              <a:rPr lang="cs-CZ" sz="1900" dirty="0" err="1"/>
              <a:t>n</a:t>
            </a:r>
            <a:r>
              <a:rPr lang="cs-CZ" sz="3100" dirty="0"/>
              <a:t>) </a:t>
            </a:r>
            <a:br>
              <a:rPr lang="cs-CZ" sz="3100" dirty="0"/>
            </a:br>
            <a:r>
              <a:rPr lang="cs-CZ" sz="3100" dirty="0"/>
              <a:t>     </a:t>
            </a:r>
            <a:r>
              <a:rPr lang="cs-CZ" dirty="0"/>
              <a:t> = pro systém s omezenou délkou fronty (=</a:t>
            </a:r>
            <a:r>
              <a:rPr lang="cs-CZ" dirty="0" err="1"/>
              <a:t>P</a:t>
            </a:r>
            <a:r>
              <a:rPr lang="cs-CZ" sz="1900" dirty="0" err="1"/>
              <a:t>m</a:t>
            </a:r>
            <a:r>
              <a:rPr lang="cs-CZ" dirty="0"/>
              <a:t>) </a:t>
            </a:r>
            <a:br>
              <a:rPr lang="cs-CZ" dirty="0"/>
            </a:br>
            <a:r>
              <a:rPr lang="cs-CZ" dirty="0"/>
              <a:t>      = pro systém s nekonečnou délkou fronty(=0)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13A834B-C68B-48DD-945B-46A01F789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3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9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20AEF6-BFB3-4CF9-94B0-BE70E542D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1- zadání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712F9F-B0CB-42A7-A4E0-8C57982D0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Vlakové nádraží má 4 kolejiště. Rozestupy mezi přijíždějícími vlaky jsou 10minut. Na nádraží se za 1hod odbaví 8 vlaků. Určete vstupní parametry.</a:t>
            </a:r>
          </a:p>
          <a:p>
            <a:pPr marL="0" indent="0">
              <a:buNone/>
            </a:pPr>
            <a:r>
              <a:rPr lang="cs-CZ" b="1" dirty="0"/>
              <a:t>ƛ=</a:t>
            </a:r>
          </a:p>
          <a:p>
            <a:pPr marL="0" indent="0">
              <a:buNone/>
            </a:pPr>
            <a:r>
              <a:rPr lang="cs-CZ" b="1" dirty="0"/>
              <a:t>µ=</a:t>
            </a:r>
          </a:p>
          <a:p>
            <a:pPr marL="0" indent="0">
              <a:buNone/>
            </a:pPr>
            <a:r>
              <a:rPr lang="cs-CZ" b="1" dirty="0"/>
              <a:t>n=</a:t>
            </a:r>
          </a:p>
          <a:p>
            <a:pPr marL="0" indent="0">
              <a:buNone/>
            </a:pPr>
            <a:r>
              <a:rPr lang="cs-CZ" b="1" dirty="0"/>
              <a:t>m=</a:t>
            </a:r>
          </a:p>
          <a:p>
            <a:pPr marL="0" indent="0">
              <a:buNone/>
            </a:pPr>
            <a:r>
              <a:rPr lang="cs-CZ" b="1" dirty="0"/>
              <a:t>m-n=</a:t>
            </a:r>
          </a:p>
          <a:p>
            <a:pPr marL="0" indent="0">
              <a:buNone/>
            </a:pPr>
            <a:r>
              <a:rPr lang="cs-CZ" b="1" dirty="0" err="1"/>
              <a:t>P</a:t>
            </a:r>
            <a:r>
              <a:rPr lang="cs-CZ" sz="2000" b="1" dirty="0" err="1"/>
              <a:t>odm</a:t>
            </a:r>
            <a:r>
              <a:rPr lang="cs-CZ" sz="2000" b="1" dirty="0"/>
              <a:t>=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1B0E0DF-6072-4D2A-BAEA-C65A19495D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0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837</Words>
  <Application>Microsoft Office PowerPoint</Application>
  <PresentationFormat>Širokoúhlá obrazovka</PresentationFormat>
  <Paragraphs>119</Paragraphs>
  <Slides>19</Slides>
  <Notes>0</Notes>
  <HiddenSlides>0</HiddenSlides>
  <MMClips>19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Motiv Office</vt:lpstr>
      <vt:lpstr>Document</vt:lpstr>
      <vt:lpstr>Systémy hromadné obsluhy</vt:lpstr>
      <vt:lpstr>Prezentace aplikace PowerPoint</vt:lpstr>
      <vt:lpstr>Tří základní systémy hromadné obsluhy</vt:lpstr>
      <vt:lpstr>Prezentace aplikace PowerPoint</vt:lpstr>
      <vt:lpstr>Prezentace aplikace PowerPoint</vt:lpstr>
      <vt:lpstr>Prezentace aplikace PowerPoint</vt:lpstr>
      <vt:lpstr>Prezentace aplikace PowerPoint</vt:lpstr>
      <vt:lpstr>Vstupní parametry – pro výpočet</vt:lpstr>
      <vt:lpstr>Příklad 1- zadání</vt:lpstr>
      <vt:lpstr>Příklad 1 - řešení</vt:lpstr>
      <vt:lpstr>Příklad 2 - zadání</vt:lpstr>
      <vt:lpstr>Příklad 2 - řešení</vt:lpstr>
      <vt:lpstr>Příklad 3 - zadání</vt:lpstr>
      <vt:lpstr>Příklad 3 - řešení</vt:lpstr>
      <vt:lpstr>Příklad 4 - zadání</vt:lpstr>
      <vt:lpstr>Příklad 4 - řešení</vt:lpstr>
      <vt:lpstr>Příklad 5 - zadání</vt:lpstr>
      <vt:lpstr>Příklad 5 - řešení</vt:lpstr>
      <vt:lpstr>Úkol pro studenty Vypočítejte: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Systémy hromadné obsluhy</dc:title>
  <dc:creator>Kolos, Pavel (ISC Eng)</dc:creator>
  <cp:lastModifiedBy>Kolos, Pavel (ISC Eng)</cp:lastModifiedBy>
  <cp:revision>14</cp:revision>
  <dcterms:created xsi:type="dcterms:W3CDTF">2021-03-01T13:59:04Z</dcterms:created>
  <dcterms:modified xsi:type="dcterms:W3CDTF">2021-03-08T15:21:32Z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546e5e1-5d42-4630-bacd-c69bfdcbd5e8_Enabled">
    <vt:lpwstr>true</vt:lpwstr>
  </property>
  <property fmtid="{D5CDD505-2E9C-101B-9397-08002B2CF9AE}" pid="3" name="MSIP_Label_d546e5e1-5d42-4630-bacd-c69bfdcbd5e8_SetDate">
    <vt:lpwstr>2021-03-01T13:59:03Z</vt:lpwstr>
  </property>
  <property fmtid="{D5CDD505-2E9C-101B-9397-08002B2CF9AE}" pid="4" name="MSIP_Label_d546e5e1-5d42-4630-bacd-c69bfdcbd5e8_Method">
    <vt:lpwstr>Standard</vt:lpwstr>
  </property>
  <property fmtid="{D5CDD505-2E9C-101B-9397-08002B2CF9AE}" pid="5" name="MSIP_Label_d546e5e1-5d42-4630-bacd-c69bfdcbd5e8_Name">
    <vt:lpwstr>d546e5e1-5d42-4630-bacd-c69bfdcbd5e8</vt:lpwstr>
  </property>
  <property fmtid="{D5CDD505-2E9C-101B-9397-08002B2CF9AE}" pid="6" name="MSIP_Label_d546e5e1-5d42-4630-bacd-c69bfdcbd5e8_SiteId">
    <vt:lpwstr>96ece526-9c7d-48b0-8daf-8b93c90a5d18</vt:lpwstr>
  </property>
  <property fmtid="{D5CDD505-2E9C-101B-9397-08002B2CF9AE}" pid="7" name="MSIP_Label_d546e5e1-5d42-4630-bacd-c69bfdcbd5e8_ActionId">
    <vt:lpwstr>4037a605-3827-466d-8122-daed668b73ab</vt:lpwstr>
  </property>
  <property fmtid="{D5CDD505-2E9C-101B-9397-08002B2CF9AE}" pid="8" name="MSIP_Label_d546e5e1-5d42-4630-bacd-c69bfdcbd5e8_ContentBits">
    <vt:lpwstr>0</vt:lpwstr>
  </property>
</Properties>
</file>