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  <p:sldId id="262" r:id="rId16"/>
    <p:sldId id="272" r:id="rId17"/>
    <p:sldId id="273" r:id="rId18"/>
    <p:sldId id="274" r:id="rId19"/>
    <p:sldId id="275" r:id="rId20"/>
    <p:sldId id="25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803"/>
  </p:normalViewPr>
  <p:slideViewPr>
    <p:cSldViewPr snapToGrid="0" snapToObjects="1">
      <p:cViewPr varScale="1">
        <p:scale>
          <a:sx n="103" d="100"/>
          <a:sy n="103" d="100"/>
        </p:scale>
        <p:origin x="1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5201"/>
            <a:ext cx="7772400" cy="1362075"/>
          </a:xfrm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cs-CZ" b="0" dirty="0">
                <a:solidFill>
                  <a:srgbClr val="D10202"/>
                </a:solidFill>
                <a:cs typeface="Arial"/>
              </a:rPr>
              <a:t>VALUE CHAIN MANAGEMENT A DODAVATELSKÉ SÍTĚ: JEJICH KONFIGURACE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dirty="0">
                <a:cs typeface="Arial"/>
              </a:rPr>
              <a:t>(UMM/XLM2)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457FB5-430F-4F44-9A98-D8DA3D216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989" y="4147447"/>
            <a:ext cx="7772400" cy="1500187"/>
          </a:xfrm>
        </p:spPr>
        <p:txBody>
          <a:bodyPr/>
          <a:lstStyle/>
          <a:p>
            <a:r>
              <a:rPr lang="cs-CZ" dirty="0"/>
              <a:t>		</a:t>
            </a:r>
            <a:r>
              <a:rPr lang="cs-CZ" sz="2800" dirty="0"/>
              <a:t>	Bc. Karolína Borovcová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35" y="352417"/>
            <a:ext cx="1448187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6C9F-DC16-F74F-B55E-87260039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LOGISTICKÝ ŘETEZEC X DODAVATELSKÝ ŘETĚZEC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6DACF-28A8-A24E-9159-93FC134D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330"/>
            <a:ext cx="8229600" cy="4525963"/>
          </a:xfrm>
        </p:spPr>
        <p:txBody>
          <a:bodyPr/>
          <a:lstStyle/>
          <a:p>
            <a:r>
              <a:rPr lang="cs-CZ" u="sng" dirty="0"/>
              <a:t>DODAVATELSKÝ ŘETĚZEC = </a:t>
            </a:r>
            <a:r>
              <a:rPr lang="cs-CZ" dirty="0"/>
              <a:t>rozšiřuje se po i proti směru materiálového toku. </a:t>
            </a:r>
          </a:p>
          <a:p>
            <a:r>
              <a:rPr lang="cs-CZ" dirty="0"/>
              <a:t>Koncepce </a:t>
            </a:r>
            <a:r>
              <a:rPr lang="cs-CZ" dirty="0" err="1"/>
              <a:t>dod</a:t>
            </a:r>
            <a:r>
              <a:rPr lang="cs-CZ" dirty="0"/>
              <a:t>. řetězce v sobě dále zahrnuje všechny aktivity spojené s realizací zpětných toků vrácených nebo použitých výrobků, likvidaci odpadů, aj.</a:t>
            </a:r>
          </a:p>
        </p:txBody>
      </p:sp>
    </p:spTree>
    <p:extLst>
      <p:ext uri="{BB962C8B-B14F-4D97-AF65-F5344CB8AC3E}">
        <p14:creationId xmlns:p14="http://schemas.microsoft.com/office/powerpoint/2010/main" val="197432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4CA95-18B9-F54E-A298-D16B20D4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LOGISTICKÝ ŘETEZEC X DODAVATELSKÝ ŘETĚZEC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9CCA5-D3F6-9649-AB99-7F671232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330"/>
            <a:ext cx="8229600" cy="4525963"/>
          </a:xfrm>
        </p:spPr>
        <p:txBody>
          <a:bodyPr/>
          <a:lstStyle/>
          <a:p>
            <a:r>
              <a:rPr lang="cs-CZ" u="sng" dirty="0"/>
              <a:t>LOGISTICKÝ ŘETĚZEC = </a:t>
            </a:r>
            <a:r>
              <a:rPr lang="cs-CZ" dirty="0"/>
              <a:t>vázán na konkrétního zákazníka, zakázku, výrobek či skupinu výrobků.</a:t>
            </a:r>
          </a:p>
          <a:p>
            <a:r>
              <a:rPr lang="cs-CZ" dirty="0"/>
              <a:t>Mluvíme o zákaznické orientaci, ale zákazníkem může být i pracoviště uvnitř podniku, které odebírá nedokončené výrobky k dalšímu zpracování.</a:t>
            </a:r>
          </a:p>
        </p:txBody>
      </p:sp>
    </p:spTree>
    <p:extLst>
      <p:ext uri="{BB962C8B-B14F-4D97-AF65-F5344CB8AC3E}">
        <p14:creationId xmlns:p14="http://schemas.microsoft.com/office/powerpoint/2010/main" val="95255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F209B-AF08-534B-AA01-9567F7116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b="1" dirty="0"/>
              <a:t>Cesty (kanály) = </a:t>
            </a:r>
            <a:r>
              <a:rPr lang="cs-CZ" sz="2800" dirty="0"/>
              <a:t>jsou cesty pohybu materiálových prvků a cesty pohybu informací. Cesty nemusí propojovat tytéž články - články mohou být prostorově (směrově) i časově odlišné.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/>
              <a:t>Články = </a:t>
            </a:r>
            <a:r>
              <a:rPr lang="cs-CZ" sz="2800" dirty="0"/>
              <a:t>logistických řetězců mohou být buď celky jako jsou budovy, plochy, komunikace, nebo podrobnější členění až na operace (netechnologické, manipulační, balící, přepravní, kontrolní, řídící).</a:t>
            </a:r>
          </a:p>
        </p:txBody>
      </p:sp>
    </p:spTree>
    <p:extLst>
      <p:ext uri="{BB962C8B-B14F-4D97-AF65-F5344CB8AC3E}">
        <p14:creationId xmlns:p14="http://schemas.microsoft.com/office/powerpoint/2010/main" val="239480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21718-88AF-F44F-BD02-17EE6AA7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cs-CZ" sz="7500" dirty="0"/>
              <a:t>Články: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7100" b="1" dirty="0"/>
              <a:t>ve výrobě</a:t>
            </a:r>
            <a:r>
              <a:rPr lang="cs-CZ" sz="7100" dirty="0"/>
              <a:t> – továrny, dílny, výrobní linky, buňky a centra, sklady surovin, materiálů, nakupovaných dílů, výrobní a montážní mezisklady, montážní linky, sklady hotových výrobků,</a:t>
            </a:r>
          </a:p>
          <a:p>
            <a:pPr marL="457200" lvl="1" indent="0">
              <a:buNone/>
            </a:pPr>
            <a:endParaRPr lang="cs-CZ" sz="7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7100" b="1" dirty="0"/>
              <a:t>v dopravě</a:t>
            </a:r>
            <a:r>
              <a:rPr lang="cs-CZ" sz="7100" dirty="0"/>
              <a:t> – terminály a překladiště, železniční stanice, přístavy, letiště,</a:t>
            </a:r>
          </a:p>
          <a:p>
            <a:pPr marL="457200" lvl="1" indent="0">
              <a:buNone/>
            </a:pPr>
            <a:endParaRPr lang="cs-CZ" sz="7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7100" b="1" dirty="0"/>
              <a:t>v obchodě</a:t>
            </a:r>
            <a:r>
              <a:rPr lang="cs-CZ" sz="7100" dirty="0"/>
              <a:t> – velkoobchodní sklady a maloobchodní prodejny.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55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FB601-3D3B-C24B-A790-933A41E4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01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PUSH, PULL PRINCIP USPOŘÁDÁNÍ ŘETĚZCE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0A18EBF-8A88-7A49-9F42-1FBE269E2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97973"/>
              </p:ext>
            </p:extLst>
          </p:nvPr>
        </p:nvGraphicFramePr>
        <p:xfrm>
          <a:off x="832359" y="2116932"/>
          <a:ext cx="7479282" cy="3890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545">
                  <a:extLst>
                    <a:ext uri="{9D8B030D-6E8A-4147-A177-3AD203B41FA5}">
                      <a16:colId xmlns:a16="http://schemas.microsoft.com/office/drawing/2014/main" val="2565199170"/>
                    </a:ext>
                  </a:extLst>
                </a:gridCol>
                <a:gridCol w="6095737">
                  <a:extLst>
                    <a:ext uri="{9D8B030D-6E8A-4147-A177-3AD203B41FA5}">
                      <a16:colId xmlns:a16="http://schemas.microsoft.com/office/drawing/2014/main" val="3817117802"/>
                    </a:ext>
                  </a:extLst>
                </a:gridCol>
              </a:tblGrid>
              <a:tr h="392446">
                <a:tc>
                  <a:txBody>
                    <a:bodyPr/>
                    <a:lstStyle/>
                    <a:p>
                      <a:pPr algn="ctr"/>
                      <a:r>
                        <a:rPr lang="cs-CZ" sz="1000" cap="all">
                          <a:effectLst/>
                        </a:rPr>
                        <a:t>princip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cap="all">
                          <a:effectLst/>
                        </a:rPr>
                        <a:t>Poznámka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9506946"/>
                  </a:ext>
                </a:extLst>
              </a:tr>
              <a:tr h="944744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Pull systém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Tažný princip táhne materiálové požadavky na komponenty 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v podobě objednávek od zákazníka k dodavateli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790886730"/>
                  </a:ext>
                </a:extLst>
              </a:tr>
              <a:tr h="1109378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Push systém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effectLst/>
                        </a:rPr>
                        <a:t>Tlačný princip, který předem stanovuje na základě výrobku termíny pro objednání materiálu a zahájení jednotlivých operací tak, aby byl zajištěn výsledný termín dodávky zboží.</a:t>
                      </a:r>
                      <a:endParaRPr lang="cs-CZ" sz="1200" dirty="0">
                        <a:effectLst/>
                      </a:endParaRPr>
                    </a:p>
                    <a:p>
                      <a:pPr algn="ctr"/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174587757"/>
                  </a:ext>
                </a:extLst>
              </a:tr>
              <a:tr h="1444394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Pull-push systém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effectLst/>
                        </a:rPr>
                        <a:t>Kombinace tlačného a tažného principu. Pro plánování je důležité tzv. úzké místo (UM) – kapacitní omezení systému. Pro synchronizaci kapacitně neomezených zdrojů a snížení nežádoucí rozpracovanosti před UM je použít zpětný tažný způsob plánování.</a:t>
                      </a:r>
                      <a:endParaRPr lang="cs-CZ" sz="1200" dirty="0">
                        <a:effectLst/>
                      </a:endParaRPr>
                    </a:p>
                    <a:p>
                      <a:pPr algn="ctr"/>
                      <a:r>
                        <a:rPr lang="cs-CZ" sz="1200" dirty="0">
                          <a:effectLst/>
                        </a:rPr>
                        <a:t>UM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558063134"/>
                  </a:ext>
                </a:extLst>
              </a:tr>
            </a:tbl>
          </a:graphicData>
        </a:graphic>
      </p:graphicFrame>
      <p:sp>
        <p:nvSpPr>
          <p:cNvPr id="5" name="Rectangle 232">
            <a:extLst>
              <a:ext uri="{FF2B5EF4-FFF2-40B4-BE49-F238E27FC236}">
                <a16:creationId xmlns:a16="http://schemas.microsoft.com/office/drawing/2014/main" id="{F3551B20-23DE-E443-B6B1-82F6BBCA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9844088"/>
            <a:ext cx="5715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6" name="Rectangle 233">
            <a:extLst>
              <a:ext uri="{FF2B5EF4-FFF2-40B4-BE49-F238E27FC236}">
                <a16:creationId xmlns:a16="http://schemas.microsoft.com/office/drawing/2014/main" id="{02A3BED3-F181-1143-B1A2-56E4C1BF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9844088"/>
            <a:ext cx="5715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7" name="AutoShape 236">
            <a:extLst>
              <a:ext uri="{FF2B5EF4-FFF2-40B4-BE49-F238E27FC236}">
                <a16:creationId xmlns:a16="http://schemas.microsoft.com/office/drawing/2014/main" id="{6308C950-92AE-2841-B90F-6045AA053D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86263" y="9910763"/>
            <a:ext cx="457200" cy="209550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8" name="Rectangle 223">
            <a:extLst>
              <a:ext uri="{FF2B5EF4-FFF2-40B4-BE49-F238E27FC236}">
                <a16:creationId xmlns:a16="http://schemas.microsoft.com/office/drawing/2014/main" id="{50B7C499-D0A5-964E-BCC0-74B8A05E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363" y="10979150"/>
            <a:ext cx="1428750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224">
            <a:extLst>
              <a:ext uri="{FF2B5EF4-FFF2-40B4-BE49-F238E27FC236}">
                <a16:creationId xmlns:a16="http://schemas.microsoft.com/office/drawing/2014/main" id="{6BF88F94-4C03-2A43-9683-2CCB31AE7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10979150"/>
            <a:ext cx="1428750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225">
            <a:extLst>
              <a:ext uri="{FF2B5EF4-FFF2-40B4-BE49-F238E27FC236}">
                <a16:creationId xmlns:a16="http://schemas.microsoft.com/office/drawing/2014/main" id="{C0378792-72BF-EA42-9C92-C84702AF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7863" y="10979150"/>
            <a:ext cx="1428750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Rectangle 226">
            <a:extLst>
              <a:ext uri="{FF2B5EF4-FFF2-40B4-BE49-F238E27FC236}">
                <a16:creationId xmlns:a16="http://schemas.microsoft.com/office/drawing/2014/main" id="{7866A54C-4A72-A049-B7DB-2445071AE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113" y="10979150"/>
            <a:ext cx="1428750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227">
            <a:extLst>
              <a:ext uri="{FF2B5EF4-FFF2-40B4-BE49-F238E27FC236}">
                <a16:creationId xmlns:a16="http://schemas.microsoft.com/office/drawing/2014/main" id="{E55670CD-1A6F-F24E-96EA-84585D83FD9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631363" y="11145838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228">
            <a:extLst>
              <a:ext uri="{FF2B5EF4-FFF2-40B4-BE49-F238E27FC236}">
                <a16:creationId xmlns:a16="http://schemas.microsoft.com/office/drawing/2014/main" id="{15C98043-11FC-2B4F-B5CB-7C7F434642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203113" y="11145838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29">
            <a:extLst>
              <a:ext uri="{FF2B5EF4-FFF2-40B4-BE49-F238E27FC236}">
                <a16:creationId xmlns:a16="http://schemas.microsoft.com/office/drawing/2014/main" id="{225E43AC-E91E-BB46-9657-4D27A01EF6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774863" y="11145838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Rectangle 214">
            <a:extLst>
              <a:ext uri="{FF2B5EF4-FFF2-40B4-BE49-F238E27FC236}">
                <a16:creationId xmlns:a16="http://schemas.microsoft.com/office/drawing/2014/main" id="{62CF3120-0726-9A4A-A0D4-903D2278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363" y="13479463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Rectangle 215">
            <a:extLst>
              <a:ext uri="{FF2B5EF4-FFF2-40B4-BE49-F238E27FC236}">
                <a16:creationId xmlns:a16="http://schemas.microsoft.com/office/drawing/2014/main" id="{84B84CE1-2640-704A-98D7-5CF370E13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13479463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Rectangle 216">
            <a:extLst>
              <a:ext uri="{FF2B5EF4-FFF2-40B4-BE49-F238E27FC236}">
                <a16:creationId xmlns:a16="http://schemas.microsoft.com/office/drawing/2014/main" id="{2C003940-44EB-FC40-ACB8-68AD86CD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7863" y="13479463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Rectangle 217">
            <a:extLst>
              <a:ext uri="{FF2B5EF4-FFF2-40B4-BE49-F238E27FC236}">
                <a16:creationId xmlns:a16="http://schemas.microsoft.com/office/drawing/2014/main" id="{C707D78E-7E8A-1B49-869E-26EC40D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113" y="13479463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218">
            <a:extLst>
              <a:ext uri="{FF2B5EF4-FFF2-40B4-BE49-F238E27FC236}">
                <a16:creationId xmlns:a16="http://schemas.microsoft.com/office/drawing/2014/main" id="{D20E7490-9254-AB40-8355-F83A1B46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1363" y="13646150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219">
            <a:extLst>
              <a:ext uri="{FF2B5EF4-FFF2-40B4-BE49-F238E27FC236}">
                <a16:creationId xmlns:a16="http://schemas.microsoft.com/office/drawing/2014/main" id="{06D15087-7F6A-7349-BAC8-C5C07F391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3113" y="13646150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220">
            <a:extLst>
              <a:ext uri="{FF2B5EF4-FFF2-40B4-BE49-F238E27FC236}">
                <a16:creationId xmlns:a16="http://schemas.microsoft.com/office/drawing/2014/main" id="{1D3FD867-35F1-6042-893D-63615DD90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4863" y="13646150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Rectangle 234">
            <a:extLst>
              <a:ext uri="{FF2B5EF4-FFF2-40B4-BE49-F238E27FC236}">
                <a16:creationId xmlns:a16="http://schemas.microsoft.com/office/drawing/2014/main" id="{5EB88F62-9734-F54A-9154-399BEA5B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7863" y="16860838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Rectangle 235">
            <a:extLst>
              <a:ext uri="{FF2B5EF4-FFF2-40B4-BE49-F238E27FC236}">
                <a16:creationId xmlns:a16="http://schemas.microsoft.com/office/drawing/2014/main" id="{257143E8-5EA0-D74A-8E27-3B7EAF3A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113" y="16860838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AutoShape 237">
            <a:extLst>
              <a:ext uri="{FF2B5EF4-FFF2-40B4-BE49-F238E27FC236}">
                <a16:creationId xmlns:a16="http://schemas.microsoft.com/office/drawing/2014/main" id="{90BDBB14-4EF2-9449-89A8-3CC7326A88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203113" y="17027525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AutoShape 238">
            <a:extLst>
              <a:ext uri="{FF2B5EF4-FFF2-40B4-BE49-F238E27FC236}">
                <a16:creationId xmlns:a16="http://schemas.microsoft.com/office/drawing/2014/main" id="{FCB7B7DB-B88E-7844-A7DA-516232C7D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4863" y="17027525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Rectangle 239">
            <a:extLst>
              <a:ext uri="{FF2B5EF4-FFF2-40B4-BE49-F238E27FC236}">
                <a16:creationId xmlns:a16="http://schemas.microsoft.com/office/drawing/2014/main" id="{862002B1-C93B-7E47-9A56-C9A36317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363" y="16860838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Rectangle 240">
            <a:extLst>
              <a:ext uri="{FF2B5EF4-FFF2-40B4-BE49-F238E27FC236}">
                <a16:creationId xmlns:a16="http://schemas.microsoft.com/office/drawing/2014/main" id="{CF4FB0EB-249F-3746-AF5E-F0F80BE5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16860838"/>
            <a:ext cx="142875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AutoShape 241">
            <a:extLst>
              <a:ext uri="{FF2B5EF4-FFF2-40B4-BE49-F238E27FC236}">
                <a16:creationId xmlns:a16="http://schemas.microsoft.com/office/drawing/2014/main" id="{424FF2AF-F080-CA4E-A496-AF2A3391B0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631363" y="17027525"/>
            <a:ext cx="1143000" cy="523875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749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6473D-3B40-DE4D-BA8D-9764AD81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7421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TYPY DODAVATELSKO–ODBĚRATELSKÝCH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5407E-19C9-5142-82C6-0FCF0A2A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lvl="0"/>
            <a:r>
              <a:rPr lang="cs-CZ" dirty="0"/>
              <a:t>Tradiční řetězce s přetržitými toky</a:t>
            </a:r>
          </a:p>
          <a:p>
            <a:pPr lvl="0"/>
            <a:r>
              <a:rPr lang="cs-CZ" dirty="0"/>
              <a:t>Řetězce s kontinuálními toky</a:t>
            </a:r>
          </a:p>
          <a:p>
            <a:pPr lvl="0"/>
            <a:r>
              <a:rPr lang="cs-CZ" dirty="0"/>
              <a:t>Řetězce se synchronním tokem</a:t>
            </a:r>
          </a:p>
        </p:txBody>
      </p:sp>
    </p:spTree>
    <p:extLst>
      <p:ext uri="{BB962C8B-B14F-4D97-AF65-F5344CB8AC3E}">
        <p14:creationId xmlns:p14="http://schemas.microsoft.com/office/powerpoint/2010/main" val="1702476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9DB81-9573-DE4A-9114-E6514B5A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326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LOGISTICKÝ REENGINEERING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145F6-F4CD-BC47-B64F-DB45D07F4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Přechod k vyspělejším typům logistických řetězců je procesem růstu </a:t>
            </a:r>
            <a:r>
              <a:rPr lang="cs-CZ" dirty="0" err="1"/>
              <a:t>integrovanosti</a:t>
            </a:r>
            <a:r>
              <a:rPr lang="cs-CZ" dirty="0"/>
              <a:t> logistického systému.</a:t>
            </a:r>
          </a:p>
          <a:p>
            <a:pPr lvl="0"/>
            <a:r>
              <a:rPr lang="cs-CZ" dirty="0"/>
              <a:t>Odvozuje logistické procesy od potřeb zákazníků.</a:t>
            </a:r>
          </a:p>
          <a:p>
            <a:pPr lvl="0"/>
            <a:r>
              <a:rPr lang="cs-CZ" dirty="0"/>
              <a:t>Redukuje hmotné toky náhradou za toky informační.</a:t>
            </a:r>
          </a:p>
        </p:txBody>
      </p:sp>
    </p:spTree>
    <p:extLst>
      <p:ext uri="{BB962C8B-B14F-4D97-AF65-F5344CB8AC3E}">
        <p14:creationId xmlns:p14="http://schemas.microsoft.com/office/powerpoint/2010/main" val="1081809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79844-93CD-0A49-BA02-387447C7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EFEKT BIČE (někdy efekt zesílení)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FC2AD-5122-2F4C-9F94-1AF6C74D2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37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Jeden z tzv. řetězcových jevů spočívající v tom, že variabilita poptávky v </a:t>
            </a:r>
            <a:r>
              <a:rPr lang="cs-CZ" dirty="0" err="1"/>
              <a:t>dod</a:t>
            </a:r>
            <a:r>
              <a:rPr lang="cs-CZ" dirty="0"/>
              <a:t>. řetězcích se směrem od konečných zákazníků přes obchod až k výrobcům a jejich dodavatelům stále zvětšuje.</a:t>
            </a:r>
          </a:p>
          <a:p>
            <a:pPr lvl="0"/>
            <a:r>
              <a:rPr lang="cs-CZ" dirty="0"/>
              <a:t>V dodavatelských řetězcích vede k řadě problémů:</a:t>
            </a:r>
          </a:p>
          <a:p>
            <a:pPr lvl="1"/>
            <a:r>
              <a:rPr lang="cs-CZ" dirty="0"/>
              <a:t>Nepravidelné využití kapacit</a:t>
            </a:r>
          </a:p>
          <a:p>
            <a:pPr lvl="1"/>
            <a:r>
              <a:rPr lang="cs-CZ" dirty="0"/>
              <a:t>Vysoké mezipodnikové skladové zásoby</a:t>
            </a:r>
          </a:p>
          <a:p>
            <a:pPr lvl="0"/>
            <a:r>
              <a:rPr lang="cs-CZ" dirty="0"/>
              <a:t>Nestejnoměrným využíváním kapacit vznikají vyšší náklady na kapacitu, které by při konstantním výstupu mohly být nižší.</a:t>
            </a:r>
          </a:p>
        </p:txBody>
      </p:sp>
    </p:spTree>
    <p:extLst>
      <p:ext uri="{BB962C8B-B14F-4D97-AF65-F5344CB8AC3E}">
        <p14:creationId xmlns:p14="http://schemas.microsoft.com/office/powerpoint/2010/main" val="156572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94304-E090-FA4B-BEFB-9BC170AF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Nadbytečné zásoby vyvolávají náklady na jejich skladování a náklady z vázanosti kapitálu.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PŘÍČINY VZINIKU:</a:t>
            </a:r>
          </a:p>
          <a:p>
            <a:pPr lvl="0"/>
            <a:r>
              <a:rPr lang="cs-CZ" dirty="0"/>
              <a:t>Různé metody a nepřesnosti prognóz a horizonty plánování.</a:t>
            </a:r>
          </a:p>
          <a:p>
            <a:pPr lvl="0"/>
            <a:r>
              <a:rPr lang="cs-CZ" dirty="0"/>
              <a:t>Nesynchronizované objednávky u dodavatelů.</a:t>
            </a:r>
          </a:p>
          <a:p>
            <a:pPr lvl="0"/>
            <a:r>
              <a:rPr lang="cs-CZ" dirty="0"/>
              <a:t>Různé týdenní, sezónní, náhlé zvýšení poptávky, způsobené počasím, začátkem sezóny, vlivem nové módy, propagačními akcemi, aj.</a:t>
            </a:r>
          </a:p>
        </p:txBody>
      </p:sp>
    </p:spTree>
    <p:extLst>
      <p:ext uri="{BB962C8B-B14F-4D97-AF65-F5344CB8AC3E}">
        <p14:creationId xmlns:p14="http://schemas.microsoft.com/office/powerpoint/2010/main" val="129639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22049-A249-6D49-8532-2A38C832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OPATŘENÍ K TLUMENÍ: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Přesné prognózování poptávky moderními metodami.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Online přebírání dat z bodů prodeje.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Vhodný marketing a propagace.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Zkracování průběžných dob: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ve výrobě a montáži,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vychystávání,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rozvozu,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distribuci 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84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814FC-D520-CE43-8707-D1CC2B76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41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FF0000"/>
                </a:solidFill>
              </a:rPr>
              <a:t>OBSAH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B3950-3DDD-F64A-BE2D-3B381D3EE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Hodnotový řetězec (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)</a:t>
            </a:r>
          </a:p>
          <a:p>
            <a:r>
              <a:rPr lang="cs-CZ" dirty="0"/>
              <a:t>Dodavatelský řetězec (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)</a:t>
            </a:r>
          </a:p>
          <a:p>
            <a:r>
              <a:rPr lang="cs-CZ" dirty="0"/>
              <a:t>Logistická síť</a:t>
            </a:r>
          </a:p>
          <a:p>
            <a:r>
              <a:rPr lang="cs-CZ" dirty="0"/>
              <a:t>Logistický řetězec</a:t>
            </a:r>
          </a:p>
          <a:p>
            <a:r>
              <a:rPr lang="cs-CZ" dirty="0" err="1"/>
              <a:t>Push</a:t>
            </a:r>
            <a:r>
              <a:rPr lang="cs-CZ" dirty="0"/>
              <a:t> a </a:t>
            </a:r>
            <a:r>
              <a:rPr lang="cs-CZ" dirty="0" err="1"/>
              <a:t>pull</a:t>
            </a:r>
            <a:r>
              <a:rPr lang="cs-CZ" dirty="0"/>
              <a:t> princip uspořádání řetězce</a:t>
            </a:r>
          </a:p>
          <a:p>
            <a:r>
              <a:rPr lang="cs-CZ" dirty="0"/>
              <a:t>Typy dodavatelsko-odběratelských vztahů</a:t>
            </a:r>
          </a:p>
          <a:p>
            <a:r>
              <a:rPr lang="cs-CZ" dirty="0"/>
              <a:t>Efekt biče</a:t>
            </a:r>
          </a:p>
        </p:txBody>
      </p:sp>
    </p:spTree>
    <p:extLst>
      <p:ext uri="{BB962C8B-B14F-4D97-AF65-F5344CB8AC3E}">
        <p14:creationId xmlns:p14="http://schemas.microsoft.com/office/powerpoint/2010/main" val="1932440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5E0ED-EF6B-AB4D-BAA2-C7087B98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DĚKUJI ZA VAŠI POZORNOST.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DOTAZY?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366782-82DA-4346-BC18-7F4A68A8C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KAROLÍNA BOROVCOVÁ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46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6BCBF-0B5F-7E4A-BE47-9D7E4A31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767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ZDROJE PREZENTACE: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5729D-70D4-9F49-9AC8-F8FA6A160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CHYTILOVA E., HUBÁČEK J. </a:t>
            </a:r>
            <a:r>
              <a:rPr lang="cs-CZ" i="1" dirty="0"/>
              <a:t>Logistický management: učební texty</a:t>
            </a:r>
            <a:r>
              <a:rPr lang="cs-CZ" dirty="0"/>
              <a:t>. MVŠO. 2018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 2: učební texty</a:t>
            </a:r>
            <a:r>
              <a:rPr lang="cs-CZ" dirty="0"/>
              <a:t>. MVŠO. 2018</a:t>
            </a:r>
          </a:p>
        </p:txBody>
      </p:sp>
    </p:spTree>
    <p:extLst>
      <p:ext uri="{BB962C8B-B14F-4D97-AF65-F5344CB8AC3E}">
        <p14:creationId xmlns:p14="http://schemas.microsoft.com/office/powerpoint/2010/main" val="51577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3ED856-EFF7-4944-BE94-0AE37D71A5C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8" t="26014" r="34956" b="28443"/>
          <a:stretch/>
        </p:blipFill>
        <p:spPr bwMode="auto">
          <a:xfrm>
            <a:off x="1393421" y="990085"/>
            <a:ext cx="6357158" cy="4877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48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BC4D4-CAA7-C547-963C-299F350D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73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HODNOTOVÝ ŘETEZEC (VALUE CHAIN)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4ACC2-2798-9A4A-8180-4FB63794D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sled činností, které firma vykonává při konstruování, produkci, prodeji, dodávání a poprodejní podpoře svých produktů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 součástí rozsáhlejšího hodnotového systému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souvislosti s hodnotovým řetězcem se musí přijmout ve firmě řada rozhodnutí. </a:t>
            </a:r>
            <a:r>
              <a:rPr lang="cs-CZ" sz="2400" i="1" dirty="0"/>
              <a:t>(např. Budeme „pneumatiky“ vyrábět sami nebo je budeme nakupovat od dodavatele?)</a:t>
            </a:r>
          </a:p>
        </p:txBody>
      </p:sp>
    </p:spTree>
    <p:extLst>
      <p:ext uri="{BB962C8B-B14F-4D97-AF65-F5344CB8AC3E}">
        <p14:creationId xmlns:p14="http://schemas.microsoft.com/office/powerpoint/2010/main" val="3935464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04E19-DE3C-CE45-84AE-DA191A88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ANALÝZA HODNOTOVÉHO ŘETĚZCE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C0D49-FF36-AA49-B02C-BD60C60A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/>
              <a:t>Začněte tím, že určíte hodnotový řetězec odvětví.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Srovnejte svůj hodnotový řetězec s hodnotovým řetězcem odvětví.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Zaměřte se na faktory ovlivňující cenu, na tyto činnosti, jež v současnosti mají nebo v budoucnu mohou mít vliv na diferenciaci.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Zaměřte se na faktory ovlivňující náklady a zvláštní pozornost věnujte činnostem, které představují velký nebo rostoucí procentní podíl nákladů.</a:t>
            </a:r>
          </a:p>
        </p:txBody>
      </p:sp>
    </p:spTree>
    <p:extLst>
      <p:ext uri="{BB962C8B-B14F-4D97-AF65-F5344CB8AC3E}">
        <p14:creationId xmlns:p14="http://schemas.microsoft.com/office/powerpoint/2010/main" val="197195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80E7C-D4BE-3B48-9CCD-60CBA022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DODAVATELSKÝ ŘETĚZEC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5F1B9-4BBC-8245-B993-A01C239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= vícestupňový systém dodavatelů, výrobců, distributorů, prodejců a zákazníků.</a:t>
            </a:r>
          </a:p>
          <a:p>
            <a:r>
              <a:rPr lang="cs-CZ" dirty="0"/>
              <a:t>Mezi stupni dodavatelského řetězce v obou směrech proudí toky materiálové, finanční, informační, rozhodovací.</a:t>
            </a:r>
          </a:p>
          <a:p>
            <a:r>
              <a:rPr lang="cs-CZ" dirty="0"/>
              <a:t>Dodavatelský řetězec se transformuje v dodavatelské síti.</a:t>
            </a:r>
          </a:p>
          <a:p>
            <a:r>
              <a:rPr lang="cs-CZ" dirty="0"/>
              <a:t>Dochází k jejich propojení jak ve vertikálním tak v horizontálním směru.</a:t>
            </a:r>
          </a:p>
        </p:txBody>
      </p:sp>
    </p:spTree>
    <p:extLst>
      <p:ext uri="{BB962C8B-B14F-4D97-AF65-F5344CB8AC3E}">
        <p14:creationId xmlns:p14="http://schemas.microsoft.com/office/powerpoint/2010/main" val="963937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25ABC-B9F3-A749-BC6E-24E567F0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10654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LINEÁRNÍ STRUKTURA DOD. ŘETEZCE</a:t>
            </a:r>
          </a:p>
        </p:txBody>
      </p:sp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6D4DC69D-C300-2349-96B1-3C9A89A638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43752" r="28832" b="42779"/>
          <a:stretch/>
        </p:blipFill>
        <p:spPr bwMode="auto">
          <a:xfrm>
            <a:off x="543697" y="2650524"/>
            <a:ext cx="8229600" cy="1852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126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50FC5-B2C0-7A4D-82B9-B74F853E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8577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LOGISTICKÁ SÍŤ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A64C5-ACB7-9343-B518-383FB89B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4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vybraná množina více autonomních organizací, které jsou v přímé nebo nepřímé interakci založené na dohodách mezi organizacemi.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1037A902-92F2-2948-AC26-07DDB9A9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2" y="2933250"/>
            <a:ext cx="4505278" cy="30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832AE-0F70-FD4C-89E7-A20A9999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895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SÍŤ X ŘETĚZEC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04BDB-A496-4742-B625-9BA0FB2B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Síť = popisuje složitější strukturu, kde organizace mohou být propletené a existují obousměrné výměny.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Řetězec = popisuje jednodušší, sekvenční soubor vztahů.</a:t>
            </a:r>
          </a:p>
        </p:txBody>
      </p:sp>
    </p:spTree>
    <p:extLst>
      <p:ext uri="{BB962C8B-B14F-4D97-AF65-F5344CB8AC3E}">
        <p14:creationId xmlns:p14="http://schemas.microsoft.com/office/powerpoint/2010/main" val="231258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92EA18247CF4EA4049AD934FACBB4" ma:contentTypeVersion="2" ma:contentTypeDescription="Vytvoří nový dokument" ma:contentTypeScope="" ma:versionID="cd1288c353413c4317ef9ba5da3c14bc">
  <xsd:schema xmlns:xsd="http://www.w3.org/2001/XMLSchema" xmlns:xs="http://www.w3.org/2001/XMLSchema" xmlns:p="http://schemas.microsoft.com/office/2006/metadata/properties" xmlns:ns2="f9fb6428-44b4-4ba6-8290-26fbcf4b563a" targetNamespace="http://schemas.microsoft.com/office/2006/metadata/properties" ma:root="true" ma:fieldsID="190a824c40c4514c0bec55161a88e9cc" ns2:_="">
    <xsd:import namespace="f9fb6428-44b4-4ba6-8290-26fbcf4b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b6428-44b4-4ba6-8290-26fbcf4b5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566209-F547-4ECD-A07E-63B0F345AA04}"/>
</file>

<file path=customXml/itemProps2.xml><?xml version="1.0" encoding="utf-8"?>
<ds:datastoreItem xmlns:ds="http://schemas.openxmlformats.org/officeDocument/2006/customXml" ds:itemID="{683D33AE-4B4D-494A-8FB6-0C73124AB7FC}"/>
</file>

<file path=customXml/itemProps3.xml><?xml version="1.0" encoding="utf-8"?>
<ds:datastoreItem xmlns:ds="http://schemas.openxmlformats.org/officeDocument/2006/customXml" ds:itemID="{01978C4A-9BF0-492C-98F9-9F623AEADA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846</Words>
  <Application>Microsoft Macintosh PowerPoint</Application>
  <PresentationFormat>Předvádění na obrazovce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VALUE CHAIN MANAGEMENT A DODAVATELSKÉ SÍTĚ: JEJICH KONFIGURACE (UMM/XLM2)</vt:lpstr>
      <vt:lpstr>OBSAH PREZENTACE</vt:lpstr>
      <vt:lpstr>Prezentace aplikace PowerPoint</vt:lpstr>
      <vt:lpstr>HODNOTOVÝ ŘETEZEC (VALUE CHAIN)</vt:lpstr>
      <vt:lpstr>ANALÝZA HODNOTOVÉHO ŘETĚZCE</vt:lpstr>
      <vt:lpstr>DODAVATELSKÝ ŘETĚZEC</vt:lpstr>
      <vt:lpstr>LINEÁRNÍ STRUKTURA DOD. ŘETEZCE</vt:lpstr>
      <vt:lpstr>LOGISTICKÁ SÍŤ</vt:lpstr>
      <vt:lpstr>SÍŤ X ŘETĚZEC</vt:lpstr>
      <vt:lpstr>LOGISTICKÝ ŘETEZEC X DODAVATELSKÝ ŘETĚZEC</vt:lpstr>
      <vt:lpstr>LOGISTICKÝ ŘETEZEC X DODAVATELSKÝ ŘETĚZEC</vt:lpstr>
      <vt:lpstr>Prezentace aplikace PowerPoint</vt:lpstr>
      <vt:lpstr>Prezentace aplikace PowerPoint</vt:lpstr>
      <vt:lpstr>PUSH, PULL PRINCIP USPOŘÁDÁNÍ ŘETĚZCE</vt:lpstr>
      <vt:lpstr>TYPY DODAVATELSKO–ODBĚRATELSKÝCH VZTAHŮ</vt:lpstr>
      <vt:lpstr>LOGISTICKÝ REENGINEERING</vt:lpstr>
      <vt:lpstr>EFEKT BIČE (někdy efekt zesílení)</vt:lpstr>
      <vt:lpstr>Prezentace aplikace PowerPoint</vt:lpstr>
      <vt:lpstr>Prezentace aplikace PowerPoint</vt:lpstr>
      <vt:lpstr>DĚKUJI ZA VAŠI POZORNOST. DOTAZY?</vt:lpstr>
      <vt:lpstr>ZDROJE PREZENTACE: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BOROVCOVÁ Karolína</cp:lastModifiedBy>
  <cp:revision>67</cp:revision>
  <dcterms:created xsi:type="dcterms:W3CDTF">2012-07-19T22:32:54Z</dcterms:created>
  <dcterms:modified xsi:type="dcterms:W3CDTF">2021-02-08T14:35:23Z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0x0101001EA92EA18247CF4EA4049AD934FACBB4</vt:lpwstr>
  </property>
</Properties>
</file>