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0"/>
  </p:notesMasterIdLst>
  <p:sldIdLst>
    <p:sldId id="313" r:id="rId2"/>
    <p:sldId id="314" r:id="rId3"/>
    <p:sldId id="297" r:id="rId4"/>
    <p:sldId id="315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RYZE HMOTNÉ ZBOŽÍ </a:t>
          </a: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/>
        </a:p>
      </dgm:t>
    </dgm:pt>
    <dgm:pt modelId="{3B19C664-7278-47B1-BC03-486611C7CF1E}" type="sibTrans" cxnId="{C2A14575-6251-45AE-9B3D-17404B8B1F9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E690DB4-4FA3-4AFA-A760-F698E5374A1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HMOTNÉ ZBOŽÍ S DOPROVODNÝMI SLUŽBAMI</a:t>
          </a: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/>
        </a:p>
      </dgm:t>
    </dgm:pt>
    <dgm:pt modelId="{181C682F-69CA-41D3-9301-460BD1D53C9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HYBRIDNÍ</a:t>
          </a: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/>
        </a:p>
      </dgm:t>
    </dgm:pt>
    <dgm:pt modelId="{BE8C20FC-D1DB-4536-9FDA-A323D912F335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PŘEVAŽUJÍCÍ SLUŽBA S DOPROVODNÝM ZBOŽÍM LIKVIDITY</a:t>
          </a:r>
        </a:p>
      </dgm:t>
    </dgm:pt>
    <dgm:pt modelId="{FF34DE22-CC69-486C-BDAD-8594BB11A8E2}" type="parTrans" cxnId="{727DF397-CB4E-4A06-96F3-424B17E0CFCB}">
      <dgm:prSet/>
      <dgm:spPr/>
      <dgm:t>
        <a:bodyPr/>
        <a:lstStyle/>
        <a:p>
          <a:endParaRPr lang="cs-CZ"/>
        </a:p>
      </dgm:t>
    </dgm:pt>
    <dgm:pt modelId="{C440C48F-2426-4A87-9C63-3D87C73E42D4}" type="sibTrans" cxnId="{727DF397-CB4E-4A06-96F3-424B17E0CFCB}">
      <dgm:prSet/>
      <dgm:spPr/>
      <dgm:t>
        <a:bodyPr/>
        <a:lstStyle/>
        <a:p>
          <a:endParaRPr lang="cs-CZ"/>
        </a:p>
      </dgm:t>
    </dgm:pt>
    <dgm:pt modelId="{30135169-2DB2-4911-9FC2-F156A752E658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RYZÍ SLUŽBAAZATELE TRŽNÍ HODNOTY</a:t>
          </a:r>
        </a:p>
      </dgm:t>
    </dgm:pt>
    <dgm:pt modelId="{35E72845-32E5-4AD9-9A2D-32A62BAE6924}" type="parTrans" cxnId="{3BC99E6B-A397-46B3-8DFF-F3EA6C35C5BE}">
      <dgm:prSet/>
      <dgm:spPr/>
      <dgm:t>
        <a:bodyPr/>
        <a:lstStyle/>
        <a:p>
          <a:endParaRPr lang="cs-CZ"/>
        </a:p>
      </dgm:t>
    </dgm:pt>
    <dgm:pt modelId="{356A83CE-B689-4108-9F83-32F88F746B43}" type="sibTrans" cxnId="{3BC99E6B-A397-46B3-8DFF-F3EA6C35C5BE}">
      <dgm:prSet/>
      <dgm:spPr/>
      <dgm:t>
        <a:bodyPr/>
        <a:lstStyle/>
        <a:p>
          <a:endParaRPr lang="cs-CZ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5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5"/>
      <dgm:spPr/>
    </dgm:pt>
    <dgm:pt modelId="{9ED8DE42-343A-4A32-97CB-061107591115}" type="pres">
      <dgm:prSet presAssocID="{25F64A85-183D-4D76-8BBA-D140CC56C4CD}" presName="dstNode" presStyleLbl="node1" presStyleIdx="0" presStyleCnt="5"/>
      <dgm:spPr/>
    </dgm:pt>
    <dgm:pt modelId="{7EE63B78-4C42-47FE-AE4D-AC3170D9D391}" type="pres">
      <dgm:prSet presAssocID="{458A5F0C-3255-4212-8B3C-8E581C7BBAF1}" presName="text_1" presStyleLbl="node1" presStyleIdx="0" presStyleCnt="5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5"/>
      <dgm:spPr>
        <a:ln w="28575">
          <a:solidFill>
            <a:schemeClr val="tx1"/>
          </a:solidFill>
        </a:ln>
      </dgm:spPr>
    </dgm:pt>
    <dgm:pt modelId="{BA65006E-F3ED-473E-A2D5-4DED7133B580}" type="pres">
      <dgm:prSet presAssocID="{0E690DB4-4FA3-4AFA-A760-F698E5374A17}" presName="text_2" presStyleLbl="node1" presStyleIdx="1" presStyleCnt="5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5"/>
      <dgm:spPr>
        <a:ln w="28575">
          <a:solidFill>
            <a:schemeClr val="tx1"/>
          </a:solidFill>
        </a:ln>
      </dgm:spPr>
    </dgm:pt>
    <dgm:pt modelId="{7EF5E707-3F56-4405-B2B4-4FF1FC4B7F24}" type="pres">
      <dgm:prSet presAssocID="{181C682F-69CA-41D3-9301-460BD1D53C90}" presName="text_3" presStyleLbl="node1" presStyleIdx="2" presStyleCnt="5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5"/>
      <dgm:spPr>
        <a:ln w="28575">
          <a:solidFill>
            <a:schemeClr val="tx1"/>
          </a:solidFill>
        </a:ln>
      </dgm:spPr>
    </dgm:pt>
    <dgm:pt modelId="{DD3FB583-D12A-4920-8276-6D40A8BA74E9}" type="pres">
      <dgm:prSet presAssocID="{BE8C20FC-D1DB-4536-9FDA-A323D912F335}" presName="text_4" presStyleLbl="node1" presStyleIdx="3" presStyleCnt="5" custScaleY="130500">
        <dgm:presLayoutVars>
          <dgm:bulletEnabled val="1"/>
        </dgm:presLayoutVars>
      </dgm:prSet>
      <dgm:spPr/>
    </dgm:pt>
    <dgm:pt modelId="{B9154A06-FED1-4A0C-B11E-B8464C22EE8B}" type="pres">
      <dgm:prSet presAssocID="{BE8C20FC-D1DB-4536-9FDA-A323D912F335}" presName="accent_4" presStyleCnt="0"/>
      <dgm:spPr/>
    </dgm:pt>
    <dgm:pt modelId="{E482E30B-AB02-4F85-81DF-BC27496768C8}" type="pres">
      <dgm:prSet presAssocID="{BE8C20FC-D1DB-4536-9FDA-A323D912F335}" presName="accentRepeatNode" presStyleLbl="solidFgAcc1" presStyleIdx="3" presStyleCnt="5"/>
      <dgm:spPr>
        <a:ln w="28575">
          <a:solidFill>
            <a:schemeClr val="tx1"/>
          </a:solidFill>
        </a:ln>
      </dgm:spPr>
    </dgm:pt>
    <dgm:pt modelId="{DEBD4509-EF8E-4090-862F-97AC423D9AE7}" type="pres">
      <dgm:prSet presAssocID="{30135169-2DB2-4911-9FC2-F156A752E658}" presName="text_5" presStyleLbl="node1" presStyleIdx="4" presStyleCnt="5" custScaleY="130500">
        <dgm:presLayoutVars>
          <dgm:bulletEnabled val="1"/>
        </dgm:presLayoutVars>
      </dgm:prSet>
      <dgm:spPr/>
    </dgm:pt>
    <dgm:pt modelId="{F58F86BD-F418-4512-BCD9-1FFE26F4F5C7}" type="pres">
      <dgm:prSet presAssocID="{30135169-2DB2-4911-9FC2-F156A752E658}" presName="accent_5" presStyleCnt="0"/>
      <dgm:spPr/>
    </dgm:pt>
    <dgm:pt modelId="{F9EE98E8-5E81-41A3-A8FD-04B4AB9A22AD}" type="pres">
      <dgm:prSet presAssocID="{30135169-2DB2-4911-9FC2-F156A752E658}" presName="accentRepeatNode" presStyleLbl="solidFgAcc1" presStyleIdx="4" presStyleCnt="5"/>
      <dgm:spPr>
        <a:ln w="28575">
          <a:solidFill>
            <a:schemeClr val="tx1"/>
          </a:solidFill>
        </a:ln>
      </dgm:spPr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3BC99E6B-A397-46B3-8DFF-F3EA6C35C5BE}" srcId="{25F64A85-183D-4D76-8BBA-D140CC56C4CD}" destId="{30135169-2DB2-4911-9FC2-F156A752E658}" srcOrd="4" destOrd="0" parTransId="{35E72845-32E5-4AD9-9A2D-32A62BAE6924}" sibTransId="{356A83CE-B689-4108-9F83-32F88F746B43}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06E96191-D025-44D2-AFB4-B5CC1B5ECBCF}" type="presOf" srcId="{30135169-2DB2-4911-9FC2-F156A752E658}" destId="{DEBD4509-EF8E-4090-862F-97AC423D9AE7}" srcOrd="0" destOrd="0" presId="urn:microsoft.com/office/officeart/2008/layout/VerticalCurvedList"/>
    <dgm:cxn modelId="{296CBC93-FDBD-4302-B177-51A82D7A89FF}" type="presOf" srcId="{BE8C20FC-D1DB-4536-9FDA-A323D912F335}" destId="{DD3FB583-D12A-4920-8276-6D40A8BA74E9}" srcOrd="0" destOrd="0" presId="urn:microsoft.com/office/officeart/2008/layout/VerticalCurvedList"/>
    <dgm:cxn modelId="{727DF397-CB4E-4A06-96F3-424B17E0CFCB}" srcId="{25F64A85-183D-4D76-8BBA-D140CC56C4CD}" destId="{BE8C20FC-D1DB-4536-9FDA-A323D912F335}" srcOrd="3" destOrd="0" parTransId="{FF34DE22-CC69-486C-BDAD-8594BB11A8E2}" sibTransId="{C440C48F-2426-4A87-9C63-3D87C73E42D4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  <dgm:cxn modelId="{CBCAABAB-EA12-4A92-A6EF-A05233C423AF}" type="presParOf" srcId="{D901304A-594F-4BB1-AEAE-027BB7B9DE22}" destId="{DD3FB583-D12A-4920-8276-6D40A8BA74E9}" srcOrd="7" destOrd="0" presId="urn:microsoft.com/office/officeart/2008/layout/VerticalCurvedList"/>
    <dgm:cxn modelId="{E4BC06B8-2D48-42C7-9ADA-0E141A3EAEE1}" type="presParOf" srcId="{D901304A-594F-4BB1-AEAE-027BB7B9DE22}" destId="{B9154A06-FED1-4A0C-B11E-B8464C22EE8B}" srcOrd="8" destOrd="0" presId="urn:microsoft.com/office/officeart/2008/layout/VerticalCurvedList"/>
    <dgm:cxn modelId="{6A596FEF-E909-49C3-9EB0-7DEB76E2EB1A}" type="presParOf" srcId="{B9154A06-FED1-4A0C-B11E-B8464C22EE8B}" destId="{E482E30B-AB02-4F85-81DF-BC27496768C8}" srcOrd="0" destOrd="0" presId="urn:microsoft.com/office/officeart/2008/layout/VerticalCurvedList"/>
    <dgm:cxn modelId="{572C47A5-586F-45DE-9318-4AC5C2F1CF80}" type="presParOf" srcId="{D901304A-594F-4BB1-AEAE-027BB7B9DE22}" destId="{DEBD4509-EF8E-4090-862F-97AC423D9AE7}" srcOrd="9" destOrd="0" presId="urn:microsoft.com/office/officeart/2008/layout/VerticalCurvedList"/>
    <dgm:cxn modelId="{4EC65D3E-D48E-405A-B6E4-DF47AC050AC6}" type="presParOf" srcId="{D901304A-594F-4BB1-AEAE-027BB7B9DE22}" destId="{F58F86BD-F418-4512-BCD9-1FFE26F4F5C7}" srcOrd="10" destOrd="0" presId="urn:microsoft.com/office/officeart/2008/layout/VerticalCurvedList"/>
    <dgm:cxn modelId="{17CB5156-FB83-47A3-8F41-98714CF2C7EF}" type="presParOf" srcId="{F58F86BD-F418-4512-BCD9-1FFE26F4F5C7}" destId="{F9EE98E8-5E81-41A3-A8FD-04B4AB9A22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0878A-E5BE-41BC-9DD9-2B990CCC77DB}" type="doc">
      <dgm:prSet loTypeId="urn:microsoft.com/office/officeart/2005/8/layout/pyramid4" loCatId="pyramid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73E3DB1B-7FF0-4782-98AB-BF1331522D5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Amasis MT Pro" panose="02040504050005020304" pitchFamily="18" charset="-18"/>
            </a:rPr>
            <a:t>KOMPLEXNOST</a:t>
          </a:r>
        </a:p>
      </dgm:t>
    </dgm:pt>
    <dgm:pt modelId="{C8A3CB35-A256-4BEF-85A2-F13E3E541072}" type="parTrans" cxnId="{DD3D770A-3898-464B-9CC8-673B3EE7B7FE}">
      <dgm:prSet/>
      <dgm:spPr/>
      <dgm:t>
        <a:bodyPr/>
        <a:lstStyle/>
        <a:p>
          <a:endParaRPr lang="cs-CZ"/>
        </a:p>
      </dgm:t>
    </dgm:pt>
    <dgm:pt modelId="{BBCC228A-8423-4CC4-8F3D-30751F2F9E8A}" type="sibTrans" cxnId="{DD3D770A-3898-464B-9CC8-673B3EE7B7FE}">
      <dgm:prSet/>
      <dgm:spPr/>
      <dgm:t>
        <a:bodyPr/>
        <a:lstStyle/>
        <a:p>
          <a:endParaRPr lang="cs-CZ"/>
        </a:p>
      </dgm:t>
    </dgm:pt>
    <dgm:pt modelId="{288878DC-8488-42F8-8143-6587D26EE7F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Amasis MT Pro" panose="02040504050005020304" pitchFamily="18" charset="-18"/>
            </a:rPr>
            <a:t>SOULAD</a:t>
          </a:r>
        </a:p>
      </dgm:t>
    </dgm:pt>
    <dgm:pt modelId="{6CCCEA4C-9CFC-4A95-993C-E2A0AAA82BDB}" type="parTrans" cxnId="{E8C8F418-1CDB-4F8B-BE2D-A966AE725478}">
      <dgm:prSet/>
      <dgm:spPr/>
      <dgm:t>
        <a:bodyPr/>
        <a:lstStyle/>
        <a:p>
          <a:endParaRPr lang="cs-CZ"/>
        </a:p>
      </dgm:t>
    </dgm:pt>
    <dgm:pt modelId="{98F1127C-AD75-4F5E-BA11-9B9472A6A48C}" type="sibTrans" cxnId="{E8C8F418-1CDB-4F8B-BE2D-A966AE725478}">
      <dgm:prSet/>
      <dgm:spPr/>
      <dgm:t>
        <a:bodyPr/>
        <a:lstStyle/>
        <a:p>
          <a:endParaRPr lang="cs-CZ"/>
        </a:p>
      </dgm:t>
    </dgm:pt>
    <dgm:pt modelId="{0F097774-8CB8-481A-8975-EDFA7826496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Amasis MT Pro" panose="02040504050005020304" pitchFamily="18" charset="-18"/>
            </a:rPr>
            <a:t>POMÍJÍVOST</a:t>
          </a:r>
        </a:p>
      </dgm:t>
    </dgm:pt>
    <dgm:pt modelId="{97901EA0-BC89-4C09-AA08-64DFAA5EB804}" type="parTrans" cxnId="{5627BA38-1932-47A7-8304-EE2CC717BC23}">
      <dgm:prSet/>
      <dgm:spPr/>
      <dgm:t>
        <a:bodyPr/>
        <a:lstStyle/>
        <a:p>
          <a:endParaRPr lang="cs-CZ"/>
        </a:p>
      </dgm:t>
    </dgm:pt>
    <dgm:pt modelId="{71442890-D198-4E87-8CFB-39B55D4E7AF8}" type="sibTrans" cxnId="{5627BA38-1932-47A7-8304-EE2CC717BC23}">
      <dgm:prSet/>
      <dgm:spPr/>
      <dgm:t>
        <a:bodyPr/>
        <a:lstStyle/>
        <a:p>
          <a:endParaRPr lang="cs-CZ"/>
        </a:p>
      </dgm:t>
    </dgm:pt>
    <dgm:pt modelId="{63848BC3-ABC7-4047-8367-BC7D62685E44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Amasis MT Pro" panose="02040504050005020304" pitchFamily="18" charset="-18"/>
            </a:rPr>
            <a:t>RŮZNORODOST</a:t>
          </a:r>
        </a:p>
      </dgm:t>
    </dgm:pt>
    <dgm:pt modelId="{C97B8846-6EE9-46FF-BB46-437D7399A64A}" type="parTrans" cxnId="{A8AB62DD-B88E-40EA-8A05-E3F1D7F945EC}">
      <dgm:prSet/>
      <dgm:spPr/>
      <dgm:t>
        <a:bodyPr/>
        <a:lstStyle/>
        <a:p>
          <a:endParaRPr lang="cs-CZ"/>
        </a:p>
      </dgm:t>
    </dgm:pt>
    <dgm:pt modelId="{1F8CB5EC-49D6-42E3-A1B8-FC081B31C6B4}" type="sibTrans" cxnId="{A8AB62DD-B88E-40EA-8A05-E3F1D7F945EC}">
      <dgm:prSet/>
      <dgm:spPr/>
      <dgm:t>
        <a:bodyPr/>
        <a:lstStyle/>
        <a:p>
          <a:endParaRPr lang="cs-CZ"/>
        </a:p>
      </dgm:t>
    </dgm:pt>
    <dgm:pt modelId="{7956C0DD-BE4C-4961-A435-C4648D2C5109}" type="pres">
      <dgm:prSet presAssocID="{8CB0878A-E5BE-41BC-9DD9-2B990CCC77DB}" presName="compositeShape" presStyleCnt="0">
        <dgm:presLayoutVars>
          <dgm:chMax val="9"/>
          <dgm:dir/>
          <dgm:resizeHandles val="exact"/>
        </dgm:presLayoutVars>
      </dgm:prSet>
      <dgm:spPr/>
    </dgm:pt>
    <dgm:pt modelId="{B14CCDCE-8B27-4FC1-B2FE-426C0201EC00}" type="pres">
      <dgm:prSet presAssocID="{8CB0878A-E5BE-41BC-9DD9-2B990CCC77DB}" presName="triangle1" presStyleLbl="node1" presStyleIdx="0" presStyleCnt="4" custScaleX="167151">
        <dgm:presLayoutVars>
          <dgm:bulletEnabled val="1"/>
        </dgm:presLayoutVars>
      </dgm:prSet>
      <dgm:spPr/>
    </dgm:pt>
    <dgm:pt modelId="{308915B7-309A-4694-B800-D6DE054327FE}" type="pres">
      <dgm:prSet presAssocID="{8CB0878A-E5BE-41BC-9DD9-2B990CCC77DB}" presName="triangle2" presStyleLbl="node1" presStyleIdx="1" presStyleCnt="4" custScaleX="165618" custScaleY="100769" custLinFactNeighborX="-33768" custLinFactNeighborY="563">
        <dgm:presLayoutVars>
          <dgm:bulletEnabled val="1"/>
        </dgm:presLayoutVars>
      </dgm:prSet>
      <dgm:spPr/>
    </dgm:pt>
    <dgm:pt modelId="{CB4ACD13-313A-4386-B92B-1A91F658D994}" type="pres">
      <dgm:prSet presAssocID="{8CB0878A-E5BE-41BC-9DD9-2B990CCC77DB}" presName="triangle3" presStyleLbl="node1" presStyleIdx="2" presStyleCnt="4" custScaleX="167088" custLinFactNeighborX="281" custLinFactNeighborY="1407">
        <dgm:presLayoutVars>
          <dgm:bulletEnabled val="1"/>
        </dgm:presLayoutVars>
      </dgm:prSet>
      <dgm:spPr/>
    </dgm:pt>
    <dgm:pt modelId="{76A75AC0-955E-43D6-AC84-11BD3F211061}" type="pres">
      <dgm:prSet presAssocID="{8CB0878A-E5BE-41BC-9DD9-2B990CCC77DB}" presName="triangle4" presStyleLbl="node1" presStyleIdx="3" presStyleCnt="4" custScaleX="164619" custScaleY="101097" custLinFactNeighborX="33134" custLinFactNeighborY="36">
        <dgm:presLayoutVars>
          <dgm:bulletEnabled val="1"/>
        </dgm:presLayoutVars>
      </dgm:prSet>
      <dgm:spPr/>
    </dgm:pt>
  </dgm:ptLst>
  <dgm:cxnLst>
    <dgm:cxn modelId="{DD3D770A-3898-464B-9CC8-673B3EE7B7FE}" srcId="{8CB0878A-E5BE-41BC-9DD9-2B990CCC77DB}" destId="{73E3DB1B-7FF0-4782-98AB-BF1331522D5F}" srcOrd="0" destOrd="0" parTransId="{C8A3CB35-A256-4BEF-85A2-F13E3E541072}" sibTransId="{BBCC228A-8423-4CC4-8F3D-30751F2F9E8A}"/>
    <dgm:cxn modelId="{6658500D-ABC3-4B83-8D18-DBE758AF1560}" type="presOf" srcId="{0F097774-8CB8-481A-8975-EDFA78264960}" destId="{CB4ACD13-313A-4386-B92B-1A91F658D994}" srcOrd="0" destOrd="0" presId="urn:microsoft.com/office/officeart/2005/8/layout/pyramid4"/>
    <dgm:cxn modelId="{CFB47418-68C2-4924-903B-BE7A68DABCA7}" type="presOf" srcId="{73E3DB1B-7FF0-4782-98AB-BF1331522D5F}" destId="{B14CCDCE-8B27-4FC1-B2FE-426C0201EC00}" srcOrd="0" destOrd="0" presId="urn:microsoft.com/office/officeart/2005/8/layout/pyramid4"/>
    <dgm:cxn modelId="{E8C8F418-1CDB-4F8B-BE2D-A966AE725478}" srcId="{8CB0878A-E5BE-41BC-9DD9-2B990CCC77DB}" destId="{288878DC-8488-42F8-8143-6587D26EE7FF}" srcOrd="1" destOrd="0" parTransId="{6CCCEA4C-9CFC-4A95-993C-E2A0AAA82BDB}" sibTransId="{98F1127C-AD75-4F5E-BA11-9B9472A6A48C}"/>
    <dgm:cxn modelId="{89642E28-10B6-4809-B591-D76A8248AB72}" type="presOf" srcId="{8CB0878A-E5BE-41BC-9DD9-2B990CCC77DB}" destId="{7956C0DD-BE4C-4961-A435-C4648D2C5109}" srcOrd="0" destOrd="0" presId="urn:microsoft.com/office/officeart/2005/8/layout/pyramid4"/>
    <dgm:cxn modelId="{5627BA38-1932-47A7-8304-EE2CC717BC23}" srcId="{8CB0878A-E5BE-41BC-9DD9-2B990CCC77DB}" destId="{0F097774-8CB8-481A-8975-EDFA78264960}" srcOrd="2" destOrd="0" parTransId="{97901EA0-BC89-4C09-AA08-64DFAA5EB804}" sibTransId="{71442890-D198-4E87-8CFB-39B55D4E7AF8}"/>
    <dgm:cxn modelId="{3633AF43-2B35-47A2-9C66-B51224210B69}" type="presOf" srcId="{288878DC-8488-42F8-8143-6587D26EE7FF}" destId="{308915B7-309A-4694-B800-D6DE054327FE}" srcOrd="0" destOrd="0" presId="urn:microsoft.com/office/officeart/2005/8/layout/pyramid4"/>
    <dgm:cxn modelId="{00063DA5-E439-4463-8A3A-4850E90A2C7F}" type="presOf" srcId="{63848BC3-ABC7-4047-8367-BC7D62685E44}" destId="{76A75AC0-955E-43D6-AC84-11BD3F211061}" srcOrd="0" destOrd="0" presId="urn:microsoft.com/office/officeart/2005/8/layout/pyramid4"/>
    <dgm:cxn modelId="{A8AB62DD-B88E-40EA-8A05-E3F1D7F945EC}" srcId="{8CB0878A-E5BE-41BC-9DD9-2B990CCC77DB}" destId="{63848BC3-ABC7-4047-8367-BC7D62685E44}" srcOrd="3" destOrd="0" parTransId="{C97B8846-6EE9-46FF-BB46-437D7399A64A}" sibTransId="{1F8CB5EC-49D6-42E3-A1B8-FC081B31C6B4}"/>
    <dgm:cxn modelId="{0AF19CF0-B97E-4A39-BBEB-B5E9027EABEC}" type="presParOf" srcId="{7956C0DD-BE4C-4961-A435-C4648D2C5109}" destId="{B14CCDCE-8B27-4FC1-B2FE-426C0201EC00}" srcOrd="0" destOrd="0" presId="urn:microsoft.com/office/officeart/2005/8/layout/pyramid4"/>
    <dgm:cxn modelId="{B29E5210-1206-4D11-82F3-0EA2347AA40E}" type="presParOf" srcId="{7956C0DD-BE4C-4961-A435-C4648D2C5109}" destId="{308915B7-309A-4694-B800-D6DE054327FE}" srcOrd="1" destOrd="0" presId="urn:microsoft.com/office/officeart/2005/8/layout/pyramid4"/>
    <dgm:cxn modelId="{CEB717E0-E353-4F25-B207-CC7943F535D6}" type="presParOf" srcId="{7956C0DD-BE4C-4961-A435-C4648D2C5109}" destId="{CB4ACD13-313A-4386-B92B-1A91F658D994}" srcOrd="2" destOrd="0" presId="urn:microsoft.com/office/officeart/2005/8/layout/pyramid4"/>
    <dgm:cxn modelId="{513DB4E0-8656-4F61-9DE0-7DF26BB57724}" type="presParOf" srcId="{7956C0DD-BE4C-4961-A435-C4648D2C5109}" destId="{76A75AC0-955E-43D6-AC84-11BD3F21106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3_5" csCatId="accent3" phldr="1"/>
      <dgm:spPr/>
    </dgm:pt>
    <dgm:pt modelId="{CF43F7D1-0CB1-45E5-9B0F-1F3CC6F939E1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VÝROBA</a:t>
          </a: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PRODEJ</a:t>
          </a: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SPOTŘEBA</a:t>
          </a: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</dgm:pt>
    <dgm:pt modelId="{012144E0-7D5A-4DF6-AECD-575A47602751}" type="pres">
      <dgm:prSet presAssocID="{AA84A844-B5BD-43FB-8844-6ECE4733760F}" presName="sibTrans" presStyleLbl="sibTrans2D1" presStyleIdx="0" presStyleCnt="2"/>
      <dgm:spPr/>
    </dgm:pt>
    <dgm:pt modelId="{4547109E-295E-4B84-9D1F-28C81B10B024}" type="pres">
      <dgm:prSet presAssocID="{AA84A844-B5BD-43FB-8844-6ECE4733760F}" presName="connectorText" presStyleLbl="sibTrans2D1" presStyleIdx="0" presStyleCnt="2"/>
      <dgm:spPr/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</dgm:pt>
    <dgm:pt modelId="{760EE15F-566B-49C1-9867-56E4F578532B}" type="pres">
      <dgm:prSet presAssocID="{154842B2-DC7D-4028-91A9-6FCC74A7BD23}" presName="sibTrans" presStyleLbl="sibTrans2D1" presStyleIdx="1" presStyleCnt="2"/>
      <dgm:spPr/>
    </dgm:pt>
    <dgm:pt modelId="{59CFA119-C0E8-491A-8CF5-9CFAE170F94E}" type="pres">
      <dgm:prSet presAssocID="{154842B2-DC7D-4028-91A9-6FCC74A7BD23}" presName="connectorText" presStyleLbl="sibTrans2D1" presStyleIdx="1" presStyleCnt="2"/>
      <dgm:spPr/>
    </dgm:pt>
    <dgm:pt modelId="{439DF7FE-6366-495E-831B-96A1B99F7BD0}" type="pres">
      <dgm:prSet presAssocID="{B97F597C-D817-477D-8AAA-9FA8DF0DC163}" presName="node" presStyleLbl="node1" presStyleIdx="2" presStyleCnt="3">
        <dgm:presLayoutVars>
          <dgm:bulletEnabled val="1"/>
        </dgm:presLayoutVars>
      </dgm:prSet>
      <dgm:spPr/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1853D-EB26-4ED9-A3C0-5811C0306392}" type="doc">
      <dgm:prSet loTypeId="urn:microsoft.com/office/officeart/2005/8/layout/process1" loCatId="process" qsTypeId="urn:microsoft.com/office/officeart/2005/8/quickstyle/3d3" qsCatId="3D" csTypeId="urn:microsoft.com/office/officeart/2005/8/colors/accent3_5" csCatId="accent3" phldr="1"/>
      <dgm:spPr/>
    </dgm:pt>
    <dgm:pt modelId="{CF43F7D1-0CB1-45E5-9B0F-1F3CC6F939E1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PRODEJ</a:t>
          </a:r>
        </a:p>
      </dgm:t>
    </dgm:pt>
    <dgm:pt modelId="{8BCF43FB-24F8-4F85-8A1A-2B73E81C53F6}" type="parTrans" cxnId="{785511C7-2371-47B0-B600-D427C882FF5F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AA84A844-B5BD-43FB-8844-6ECE4733760F}" type="sibTrans" cxnId="{785511C7-2371-47B0-B600-D427C882FF5F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FFF03076-1666-45AF-A4B7-4DA5D3B4967E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VÝROBA</a:t>
          </a:r>
        </a:p>
      </dgm:t>
    </dgm:pt>
    <dgm:pt modelId="{9B793DB3-83D7-4B05-876A-6FEF2616D647}" type="parTrans" cxnId="{DF636612-69E1-44F6-A6E3-FDC33A94427A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154842B2-DC7D-4028-91A9-6FCC74A7BD23}" type="sibTrans" cxnId="{DF636612-69E1-44F6-A6E3-FDC33A94427A}">
      <dgm:prSet custT="1"/>
      <dgm:spPr>
        <a:ln w="19050">
          <a:solidFill>
            <a:schemeClr val="tx1"/>
          </a:solidFill>
        </a:ln>
      </dgm:spPr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B97F597C-D817-477D-8AAA-9FA8DF0DC163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SPOTŘEBA</a:t>
          </a:r>
        </a:p>
      </dgm:t>
    </dgm:pt>
    <dgm:pt modelId="{38537DC9-0054-4F3F-9C14-6C74846D667E}" type="parTrans" cxnId="{72D6373D-DB6E-4796-8DD7-AE100D367BB8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0BEBCF37-2AE3-48A9-A05C-8363DA1DCFDD}" type="sibTrans" cxnId="{72D6373D-DB6E-4796-8DD7-AE100D367BB8}">
      <dgm:prSet/>
      <dgm:spPr/>
      <dgm:t>
        <a:bodyPr/>
        <a:lstStyle/>
        <a:p>
          <a:endParaRPr lang="cs-CZ" sz="3000" b="1">
            <a:solidFill>
              <a:schemeClr val="tx1"/>
            </a:solidFill>
            <a:latin typeface="Amasis MT Pro" panose="02040504050005020304" pitchFamily="18" charset="-18"/>
          </a:endParaRPr>
        </a:p>
      </dgm:t>
    </dgm:pt>
    <dgm:pt modelId="{671B322E-6614-4B6C-B182-5B8C0C91404C}" type="pres">
      <dgm:prSet presAssocID="{5F21853D-EB26-4ED9-A3C0-5811C0306392}" presName="Name0" presStyleCnt="0">
        <dgm:presLayoutVars>
          <dgm:dir/>
          <dgm:resizeHandles val="exact"/>
        </dgm:presLayoutVars>
      </dgm:prSet>
      <dgm:spPr/>
    </dgm:pt>
    <dgm:pt modelId="{2113A7FC-E138-42D3-BA0A-28C1E04E290D}" type="pres">
      <dgm:prSet presAssocID="{CF43F7D1-0CB1-45E5-9B0F-1F3CC6F939E1}" presName="node" presStyleLbl="node1" presStyleIdx="0" presStyleCnt="3">
        <dgm:presLayoutVars>
          <dgm:bulletEnabled val="1"/>
        </dgm:presLayoutVars>
      </dgm:prSet>
      <dgm:spPr/>
    </dgm:pt>
    <dgm:pt modelId="{012144E0-7D5A-4DF6-AECD-575A47602751}" type="pres">
      <dgm:prSet presAssocID="{AA84A844-B5BD-43FB-8844-6ECE4733760F}" presName="sibTrans" presStyleLbl="sibTrans2D1" presStyleIdx="0" presStyleCnt="2"/>
      <dgm:spPr/>
    </dgm:pt>
    <dgm:pt modelId="{4547109E-295E-4B84-9D1F-28C81B10B024}" type="pres">
      <dgm:prSet presAssocID="{AA84A844-B5BD-43FB-8844-6ECE4733760F}" presName="connectorText" presStyleLbl="sibTrans2D1" presStyleIdx="0" presStyleCnt="2"/>
      <dgm:spPr/>
    </dgm:pt>
    <dgm:pt modelId="{7339E4CB-45EB-47C1-B17B-311DF99B9F02}" type="pres">
      <dgm:prSet presAssocID="{FFF03076-1666-45AF-A4B7-4DA5D3B4967E}" presName="node" presStyleLbl="node1" presStyleIdx="1" presStyleCnt="3">
        <dgm:presLayoutVars>
          <dgm:bulletEnabled val="1"/>
        </dgm:presLayoutVars>
      </dgm:prSet>
      <dgm:spPr/>
    </dgm:pt>
    <dgm:pt modelId="{760EE15F-566B-49C1-9867-56E4F578532B}" type="pres">
      <dgm:prSet presAssocID="{154842B2-DC7D-4028-91A9-6FCC74A7BD23}" presName="sibTrans" presStyleLbl="sibTrans2D1" presStyleIdx="1" presStyleCnt="2"/>
      <dgm:spPr/>
    </dgm:pt>
    <dgm:pt modelId="{59CFA119-C0E8-491A-8CF5-9CFAE170F94E}" type="pres">
      <dgm:prSet presAssocID="{154842B2-DC7D-4028-91A9-6FCC74A7BD23}" presName="connectorText" presStyleLbl="sibTrans2D1" presStyleIdx="1" presStyleCnt="2"/>
      <dgm:spPr/>
    </dgm:pt>
    <dgm:pt modelId="{439DF7FE-6366-495E-831B-96A1B99F7BD0}" type="pres">
      <dgm:prSet presAssocID="{B97F597C-D817-477D-8AAA-9FA8DF0DC163}" presName="node" presStyleLbl="node1" presStyleIdx="2" presStyleCnt="3">
        <dgm:presLayoutVars>
          <dgm:bulletEnabled val="1"/>
        </dgm:presLayoutVars>
      </dgm:prSet>
      <dgm:spPr/>
    </dgm:pt>
  </dgm:ptLst>
  <dgm:cxnLst>
    <dgm:cxn modelId="{0E120201-95C3-4AC5-BD80-CAB0587E2F7D}" type="presOf" srcId="{CF43F7D1-0CB1-45E5-9B0F-1F3CC6F939E1}" destId="{2113A7FC-E138-42D3-BA0A-28C1E04E290D}" srcOrd="0" destOrd="0" presId="urn:microsoft.com/office/officeart/2005/8/layout/process1"/>
    <dgm:cxn modelId="{DF636612-69E1-44F6-A6E3-FDC33A94427A}" srcId="{5F21853D-EB26-4ED9-A3C0-5811C0306392}" destId="{FFF03076-1666-45AF-A4B7-4DA5D3B4967E}" srcOrd="1" destOrd="0" parTransId="{9B793DB3-83D7-4B05-876A-6FEF2616D647}" sibTransId="{154842B2-DC7D-4028-91A9-6FCC74A7BD23}"/>
    <dgm:cxn modelId="{14E66914-7D25-4734-A640-1932E227A4CA}" type="presOf" srcId="{AA84A844-B5BD-43FB-8844-6ECE4733760F}" destId="{012144E0-7D5A-4DF6-AECD-575A47602751}" srcOrd="0" destOrd="0" presId="urn:microsoft.com/office/officeart/2005/8/layout/process1"/>
    <dgm:cxn modelId="{72D6373D-DB6E-4796-8DD7-AE100D367BB8}" srcId="{5F21853D-EB26-4ED9-A3C0-5811C0306392}" destId="{B97F597C-D817-477D-8AAA-9FA8DF0DC163}" srcOrd="2" destOrd="0" parTransId="{38537DC9-0054-4F3F-9C14-6C74846D667E}" sibTransId="{0BEBCF37-2AE3-48A9-A05C-8363DA1DCFDD}"/>
    <dgm:cxn modelId="{4D411450-188B-437F-BE9F-515E54D7845A}" type="presOf" srcId="{B97F597C-D817-477D-8AAA-9FA8DF0DC163}" destId="{439DF7FE-6366-495E-831B-96A1B99F7BD0}" srcOrd="0" destOrd="0" presId="urn:microsoft.com/office/officeart/2005/8/layout/process1"/>
    <dgm:cxn modelId="{D9929654-CA0E-49F5-86C0-AAB17433AC91}" type="presOf" srcId="{154842B2-DC7D-4028-91A9-6FCC74A7BD23}" destId="{59CFA119-C0E8-491A-8CF5-9CFAE170F94E}" srcOrd="1" destOrd="0" presId="urn:microsoft.com/office/officeart/2005/8/layout/process1"/>
    <dgm:cxn modelId="{931B917D-D49F-41BA-AEB5-F34EB8F37F9A}" type="presOf" srcId="{FFF03076-1666-45AF-A4B7-4DA5D3B4967E}" destId="{7339E4CB-45EB-47C1-B17B-311DF99B9F02}" srcOrd="0" destOrd="0" presId="urn:microsoft.com/office/officeart/2005/8/layout/process1"/>
    <dgm:cxn modelId="{20CC3785-492B-48FF-99CB-02C0FF0CC940}" type="presOf" srcId="{5F21853D-EB26-4ED9-A3C0-5811C0306392}" destId="{671B322E-6614-4B6C-B182-5B8C0C91404C}" srcOrd="0" destOrd="0" presId="urn:microsoft.com/office/officeart/2005/8/layout/process1"/>
    <dgm:cxn modelId="{2BEBF99A-3074-4095-A995-6FD1B129246A}" type="presOf" srcId="{AA84A844-B5BD-43FB-8844-6ECE4733760F}" destId="{4547109E-295E-4B84-9D1F-28C81B10B024}" srcOrd="1" destOrd="0" presId="urn:microsoft.com/office/officeart/2005/8/layout/process1"/>
    <dgm:cxn modelId="{785511C7-2371-47B0-B600-D427C882FF5F}" srcId="{5F21853D-EB26-4ED9-A3C0-5811C0306392}" destId="{CF43F7D1-0CB1-45E5-9B0F-1F3CC6F939E1}" srcOrd="0" destOrd="0" parTransId="{8BCF43FB-24F8-4F85-8A1A-2B73E81C53F6}" sibTransId="{AA84A844-B5BD-43FB-8844-6ECE4733760F}"/>
    <dgm:cxn modelId="{35BE8BFA-674C-4C01-8E1B-ABD88A4B92CC}" type="presOf" srcId="{154842B2-DC7D-4028-91A9-6FCC74A7BD23}" destId="{760EE15F-566B-49C1-9867-56E4F578532B}" srcOrd="0" destOrd="0" presId="urn:microsoft.com/office/officeart/2005/8/layout/process1"/>
    <dgm:cxn modelId="{9D89ABDD-AF71-4E0A-B1F0-1D860B0E7A2B}" type="presParOf" srcId="{671B322E-6614-4B6C-B182-5B8C0C91404C}" destId="{2113A7FC-E138-42D3-BA0A-28C1E04E290D}" srcOrd="0" destOrd="0" presId="urn:microsoft.com/office/officeart/2005/8/layout/process1"/>
    <dgm:cxn modelId="{284AE461-1E0C-40BA-AC95-AF79EB7F559C}" type="presParOf" srcId="{671B322E-6614-4B6C-B182-5B8C0C91404C}" destId="{012144E0-7D5A-4DF6-AECD-575A47602751}" srcOrd="1" destOrd="0" presId="urn:microsoft.com/office/officeart/2005/8/layout/process1"/>
    <dgm:cxn modelId="{2336B04D-C3AB-4FDE-9BE2-E88F4088A211}" type="presParOf" srcId="{012144E0-7D5A-4DF6-AECD-575A47602751}" destId="{4547109E-295E-4B84-9D1F-28C81B10B024}" srcOrd="0" destOrd="0" presId="urn:microsoft.com/office/officeart/2005/8/layout/process1"/>
    <dgm:cxn modelId="{D4CA1B2A-0DAE-47B6-92D0-122D7D7195B4}" type="presParOf" srcId="{671B322E-6614-4B6C-B182-5B8C0C91404C}" destId="{7339E4CB-45EB-47C1-B17B-311DF99B9F02}" srcOrd="2" destOrd="0" presId="urn:microsoft.com/office/officeart/2005/8/layout/process1"/>
    <dgm:cxn modelId="{A325A7BD-FA27-4753-8C05-BAB8C181970F}" type="presParOf" srcId="{671B322E-6614-4B6C-B182-5B8C0C91404C}" destId="{760EE15F-566B-49C1-9867-56E4F578532B}" srcOrd="3" destOrd="0" presId="urn:microsoft.com/office/officeart/2005/8/layout/process1"/>
    <dgm:cxn modelId="{6CD5E7CE-AF29-461B-B39E-A7770F8E5CB3}" type="presParOf" srcId="{760EE15F-566B-49C1-9867-56E4F578532B}" destId="{59CFA119-C0E8-491A-8CF5-9CFAE170F94E}" srcOrd="0" destOrd="0" presId="urn:microsoft.com/office/officeart/2005/8/layout/process1"/>
    <dgm:cxn modelId="{481FB216-26A0-4097-A312-4C544F773ECB}" type="presParOf" srcId="{671B322E-6614-4B6C-B182-5B8C0C91404C}" destId="{439DF7FE-6366-495E-831B-96A1B99F7B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F64A85-183D-4D76-8BBA-D140CC56C4CD}" type="doc">
      <dgm:prSet loTypeId="urn:microsoft.com/office/officeart/2008/layout/VerticalCurvedLis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458A5F0C-3255-4212-8B3C-8E581C7BBAF1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STANOVENÍ KONKUREČNÍ CENY (rozmezí) </a:t>
          </a:r>
        </a:p>
      </dgm:t>
    </dgm:pt>
    <dgm:pt modelId="{BE422EEB-62D8-4D13-9C40-2343F10D35FC}" type="parTrans" cxnId="{C2A14575-6251-45AE-9B3D-17404B8B1F98}">
      <dgm:prSet/>
      <dgm:spPr/>
      <dgm:t>
        <a:bodyPr/>
        <a:lstStyle/>
        <a:p>
          <a:endParaRPr lang="cs-CZ"/>
        </a:p>
      </dgm:t>
    </dgm:pt>
    <dgm:pt modelId="{3B19C664-7278-47B1-BC03-486611C7CF1E}" type="sibTrans" cxnId="{C2A14575-6251-45AE-9B3D-17404B8B1F98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E690DB4-4FA3-4AFA-A760-F698E5374A17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r>
            <a:rPr lang="cs-CZ" sz="2500" b="1" dirty="0">
              <a:solidFill>
                <a:schemeClr val="tx1"/>
              </a:solidFill>
              <a:latin typeface="Amasis MT Pro" panose="02040504050005020304" pitchFamily="18" charset="-18"/>
            </a:rPr>
            <a:t>(eliminace nákladů prostřednictvím růstu produktivity)</a:t>
          </a:r>
        </a:p>
      </dgm:t>
    </dgm:pt>
    <dgm:pt modelId="{E3E476C2-0A52-4B39-B2D9-4F09588A638B}" type="parTrans" cxnId="{BE8490AF-75C4-44EA-9AB9-66537F7AC0E5}">
      <dgm:prSet/>
      <dgm:spPr/>
      <dgm:t>
        <a:bodyPr/>
        <a:lstStyle/>
        <a:p>
          <a:endParaRPr lang="cs-CZ"/>
        </a:p>
      </dgm:t>
    </dgm:pt>
    <dgm:pt modelId="{9ED57ECA-422D-422E-8CED-B7BEC173ED47}" type="sibTrans" cxnId="{BE8490AF-75C4-44EA-9AB9-66537F7AC0E5}">
      <dgm:prSet/>
      <dgm:spPr/>
      <dgm:t>
        <a:bodyPr/>
        <a:lstStyle/>
        <a:p>
          <a:endParaRPr lang="cs-CZ"/>
        </a:p>
      </dgm:t>
    </dgm:pt>
    <dgm:pt modelId="{181C682F-69CA-41D3-9301-460BD1D53C90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sz="3000" b="1" dirty="0">
              <a:solidFill>
                <a:schemeClr val="tx1"/>
              </a:solidFill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r>
            <a:rPr lang="cs-CZ" sz="2500" b="1" dirty="0">
              <a:solidFill>
                <a:schemeClr val="tx1"/>
              </a:solidFill>
              <a:latin typeface="Amasis MT Pro" panose="02040504050005020304" pitchFamily="18" charset="-18"/>
            </a:rPr>
            <a:t>(za daných konkurenčních podmínek, vyjádřených úrovní cen)</a:t>
          </a:r>
        </a:p>
      </dgm:t>
    </dgm:pt>
    <dgm:pt modelId="{12A7B19F-1C1E-4956-92B7-75C0B8247207}" type="parTrans" cxnId="{0820C81C-7F12-47D4-8141-C361F4F4C766}">
      <dgm:prSet/>
      <dgm:spPr/>
      <dgm:t>
        <a:bodyPr/>
        <a:lstStyle/>
        <a:p>
          <a:endParaRPr lang="cs-CZ"/>
        </a:p>
      </dgm:t>
    </dgm:pt>
    <dgm:pt modelId="{30DB0527-7142-4227-89E4-9B0BA1913100}" type="sibTrans" cxnId="{0820C81C-7F12-47D4-8141-C361F4F4C766}">
      <dgm:prSet/>
      <dgm:spPr/>
      <dgm:t>
        <a:bodyPr/>
        <a:lstStyle/>
        <a:p>
          <a:endParaRPr lang="cs-CZ"/>
        </a:p>
      </dgm:t>
    </dgm:pt>
    <dgm:pt modelId="{F07DEFA4-E6F1-4910-A096-08E24C3A3BD3}" type="pres">
      <dgm:prSet presAssocID="{25F64A85-183D-4D76-8BBA-D140CC56C4CD}" presName="Name0" presStyleCnt="0">
        <dgm:presLayoutVars>
          <dgm:chMax val="7"/>
          <dgm:chPref val="7"/>
          <dgm:dir/>
        </dgm:presLayoutVars>
      </dgm:prSet>
      <dgm:spPr/>
    </dgm:pt>
    <dgm:pt modelId="{D901304A-594F-4BB1-AEAE-027BB7B9DE22}" type="pres">
      <dgm:prSet presAssocID="{25F64A85-183D-4D76-8BBA-D140CC56C4CD}" presName="Name1" presStyleCnt="0"/>
      <dgm:spPr/>
    </dgm:pt>
    <dgm:pt modelId="{9AD8A0CF-91E1-4D79-8527-07207FAFD5CA}" type="pres">
      <dgm:prSet presAssocID="{25F64A85-183D-4D76-8BBA-D140CC56C4CD}" presName="cycle" presStyleCnt="0"/>
      <dgm:spPr/>
    </dgm:pt>
    <dgm:pt modelId="{D41FD1E8-2D45-4CE5-80F5-3586FEE9079F}" type="pres">
      <dgm:prSet presAssocID="{25F64A85-183D-4D76-8BBA-D140CC56C4CD}" presName="srcNode" presStyleLbl="node1" presStyleIdx="0" presStyleCnt="3"/>
      <dgm:spPr/>
    </dgm:pt>
    <dgm:pt modelId="{0FED1577-5F13-473A-A4DE-B0A10A6AD0EC}" type="pres">
      <dgm:prSet presAssocID="{25F64A85-183D-4D76-8BBA-D140CC56C4CD}" presName="conn" presStyleLbl="parChTrans1D2" presStyleIdx="0" presStyleCnt="1"/>
      <dgm:spPr/>
    </dgm:pt>
    <dgm:pt modelId="{14759CE6-B780-47C5-8935-03F9C35186BE}" type="pres">
      <dgm:prSet presAssocID="{25F64A85-183D-4D76-8BBA-D140CC56C4CD}" presName="extraNode" presStyleLbl="node1" presStyleIdx="0" presStyleCnt="3"/>
      <dgm:spPr/>
    </dgm:pt>
    <dgm:pt modelId="{9ED8DE42-343A-4A32-97CB-061107591115}" type="pres">
      <dgm:prSet presAssocID="{25F64A85-183D-4D76-8BBA-D140CC56C4CD}" presName="dstNode" presStyleLbl="node1" presStyleIdx="0" presStyleCnt="3"/>
      <dgm:spPr/>
    </dgm:pt>
    <dgm:pt modelId="{7EE63B78-4C42-47FE-AE4D-AC3170D9D391}" type="pres">
      <dgm:prSet presAssocID="{458A5F0C-3255-4212-8B3C-8E581C7BBAF1}" presName="text_1" presStyleLbl="node1" presStyleIdx="0" presStyleCnt="3" custScaleY="130500">
        <dgm:presLayoutVars>
          <dgm:bulletEnabled val="1"/>
        </dgm:presLayoutVars>
      </dgm:prSet>
      <dgm:spPr/>
    </dgm:pt>
    <dgm:pt modelId="{876CD9FD-33B8-41B1-A61A-21B1E97E9631}" type="pres">
      <dgm:prSet presAssocID="{458A5F0C-3255-4212-8B3C-8E581C7BBAF1}" presName="accent_1" presStyleCnt="0"/>
      <dgm:spPr/>
    </dgm:pt>
    <dgm:pt modelId="{88BBC801-BCA0-49CE-A47A-611B5E064171}" type="pres">
      <dgm:prSet presAssocID="{458A5F0C-3255-4212-8B3C-8E581C7BBAF1}" presName="accentRepeatNode" presStyleLbl="solidFgAcc1" presStyleIdx="0" presStyleCnt="3"/>
      <dgm:spPr>
        <a:ln w="28575">
          <a:solidFill>
            <a:schemeClr val="tx1"/>
          </a:solidFill>
        </a:ln>
      </dgm:spPr>
    </dgm:pt>
    <dgm:pt modelId="{BA65006E-F3ED-473E-A2D5-4DED7133B580}" type="pres">
      <dgm:prSet presAssocID="{0E690DB4-4FA3-4AFA-A760-F698E5374A17}" presName="text_2" presStyleLbl="node1" presStyleIdx="1" presStyleCnt="3" custScaleY="130500">
        <dgm:presLayoutVars>
          <dgm:bulletEnabled val="1"/>
        </dgm:presLayoutVars>
      </dgm:prSet>
      <dgm:spPr/>
    </dgm:pt>
    <dgm:pt modelId="{0FC20A26-0CC9-47CA-B728-3C23017094EB}" type="pres">
      <dgm:prSet presAssocID="{0E690DB4-4FA3-4AFA-A760-F698E5374A17}" presName="accent_2" presStyleCnt="0"/>
      <dgm:spPr/>
    </dgm:pt>
    <dgm:pt modelId="{C56D2D7D-97E5-4BA9-BC40-A72EF5F6593F}" type="pres">
      <dgm:prSet presAssocID="{0E690DB4-4FA3-4AFA-A760-F698E5374A17}" presName="accentRepeatNode" presStyleLbl="solidFgAcc1" presStyleIdx="1" presStyleCnt="3"/>
      <dgm:spPr>
        <a:ln w="28575">
          <a:solidFill>
            <a:schemeClr val="tx1"/>
          </a:solidFill>
        </a:ln>
      </dgm:spPr>
    </dgm:pt>
    <dgm:pt modelId="{7EF5E707-3F56-4405-B2B4-4FF1FC4B7F24}" type="pres">
      <dgm:prSet presAssocID="{181C682F-69CA-41D3-9301-460BD1D53C90}" presName="text_3" presStyleLbl="node1" presStyleIdx="2" presStyleCnt="3" custScaleY="130500">
        <dgm:presLayoutVars>
          <dgm:bulletEnabled val="1"/>
        </dgm:presLayoutVars>
      </dgm:prSet>
      <dgm:spPr/>
    </dgm:pt>
    <dgm:pt modelId="{6CB2A316-E8F5-4EE1-8DEC-4C3366CF1344}" type="pres">
      <dgm:prSet presAssocID="{181C682F-69CA-41D3-9301-460BD1D53C90}" presName="accent_3" presStyleCnt="0"/>
      <dgm:spPr/>
    </dgm:pt>
    <dgm:pt modelId="{17E9F3E5-8116-4B5A-842D-E1470F5AB79B}" type="pres">
      <dgm:prSet presAssocID="{181C682F-69CA-41D3-9301-460BD1D53C90}" presName="accentRepeatNode" presStyleLbl="solidFgAcc1" presStyleIdx="2" presStyleCnt="3"/>
      <dgm:spPr>
        <a:ln w="28575">
          <a:solidFill>
            <a:schemeClr val="tx1"/>
          </a:solidFill>
        </a:ln>
      </dgm:spPr>
    </dgm:pt>
  </dgm:ptLst>
  <dgm:cxnLst>
    <dgm:cxn modelId="{80339109-3121-4F88-9858-E215D10E5EA5}" type="presOf" srcId="{0E690DB4-4FA3-4AFA-A760-F698E5374A17}" destId="{BA65006E-F3ED-473E-A2D5-4DED7133B580}" srcOrd="0" destOrd="0" presId="urn:microsoft.com/office/officeart/2008/layout/VerticalCurvedList"/>
    <dgm:cxn modelId="{D6C0AC0F-A2DC-4A10-875B-A8EB4A72DB0E}" type="presOf" srcId="{458A5F0C-3255-4212-8B3C-8E581C7BBAF1}" destId="{7EE63B78-4C42-47FE-AE4D-AC3170D9D391}" srcOrd="0" destOrd="0" presId="urn:microsoft.com/office/officeart/2008/layout/VerticalCurvedList"/>
    <dgm:cxn modelId="{0820C81C-7F12-47D4-8141-C361F4F4C766}" srcId="{25F64A85-183D-4D76-8BBA-D140CC56C4CD}" destId="{181C682F-69CA-41D3-9301-460BD1D53C90}" srcOrd="2" destOrd="0" parTransId="{12A7B19F-1C1E-4956-92B7-75C0B8247207}" sibTransId="{30DB0527-7142-4227-89E4-9B0BA1913100}"/>
    <dgm:cxn modelId="{0E2A2623-1E49-4B2C-BD3F-9D8C708921F6}" type="presOf" srcId="{181C682F-69CA-41D3-9301-460BD1D53C90}" destId="{7EF5E707-3F56-4405-B2B4-4FF1FC4B7F24}" srcOrd="0" destOrd="0" presId="urn:microsoft.com/office/officeart/2008/layout/VerticalCurvedList"/>
    <dgm:cxn modelId="{043D5E45-D921-4F79-837B-8E2313C3B019}" type="presOf" srcId="{25F64A85-183D-4D76-8BBA-D140CC56C4CD}" destId="{F07DEFA4-E6F1-4910-A096-08E24C3A3BD3}" srcOrd="0" destOrd="0" presId="urn:microsoft.com/office/officeart/2008/layout/VerticalCurvedList"/>
    <dgm:cxn modelId="{C2A14575-6251-45AE-9B3D-17404B8B1F98}" srcId="{25F64A85-183D-4D76-8BBA-D140CC56C4CD}" destId="{458A5F0C-3255-4212-8B3C-8E581C7BBAF1}" srcOrd="0" destOrd="0" parTransId="{BE422EEB-62D8-4D13-9C40-2343F10D35FC}" sibTransId="{3B19C664-7278-47B1-BC03-486611C7CF1E}"/>
    <dgm:cxn modelId="{BE8490AF-75C4-44EA-9AB9-66537F7AC0E5}" srcId="{25F64A85-183D-4D76-8BBA-D140CC56C4CD}" destId="{0E690DB4-4FA3-4AFA-A760-F698E5374A17}" srcOrd="1" destOrd="0" parTransId="{E3E476C2-0A52-4B39-B2D9-4F09588A638B}" sibTransId="{9ED57ECA-422D-422E-8CED-B7BEC173ED47}"/>
    <dgm:cxn modelId="{77D8A5FD-B253-49A5-BA65-757D36BC2EDD}" type="presOf" srcId="{3B19C664-7278-47B1-BC03-486611C7CF1E}" destId="{0FED1577-5F13-473A-A4DE-B0A10A6AD0EC}" srcOrd="0" destOrd="0" presId="urn:microsoft.com/office/officeart/2008/layout/VerticalCurvedList"/>
    <dgm:cxn modelId="{23F797E6-FAB5-46D3-B307-5A9CFD7D745E}" type="presParOf" srcId="{F07DEFA4-E6F1-4910-A096-08E24C3A3BD3}" destId="{D901304A-594F-4BB1-AEAE-027BB7B9DE22}" srcOrd="0" destOrd="0" presId="urn:microsoft.com/office/officeart/2008/layout/VerticalCurvedList"/>
    <dgm:cxn modelId="{851F6FA4-3E76-46AD-B41B-50A79D4D346B}" type="presParOf" srcId="{D901304A-594F-4BB1-AEAE-027BB7B9DE22}" destId="{9AD8A0CF-91E1-4D79-8527-07207FAFD5CA}" srcOrd="0" destOrd="0" presId="urn:microsoft.com/office/officeart/2008/layout/VerticalCurvedList"/>
    <dgm:cxn modelId="{1331DD83-E1CE-474D-A339-6C943E6D6E99}" type="presParOf" srcId="{9AD8A0CF-91E1-4D79-8527-07207FAFD5CA}" destId="{D41FD1E8-2D45-4CE5-80F5-3586FEE9079F}" srcOrd="0" destOrd="0" presId="urn:microsoft.com/office/officeart/2008/layout/VerticalCurvedList"/>
    <dgm:cxn modelId="{4E0005A5-1042-4D48-BC7A-943A83452CFD}" type="presParOf" srcId="{9AD8A0CF-91E1-4D79-8527-07207FAFD5CA}" destId="{0FED1577-5F13-473A-A4DE-B0A10A6AD0EC}" srcOrd="1" destOrd="0" presId="urn:microsoft.com/office/officeart/2008/layout/VerticalCurvedList"/>
    <dgm:cxn modelId="{EC8CB12C-0F8A-4F6E-97EB-F57CF5AA2155}" type="presParOf" srcId="{9AD8A0CF-91E1-4D79-8527-07207FAFD5CA}" destId="{14759CE6-B780-47C5-8935-03F9C35186BE}" srcOrd="2" destOrd="0" presId="urn:microsoft.com/office/officeart/2008/layout/VerticalCurvedList"/>
    <dgm:cxn modelId="{627F61EB-A7FC-4576-BB90-D28CC6C5E3CE}" type="presParOf" srcId="{9AD8A0CF-91E1-4D79-8527-07207FAFD5CA}" destId="{9ED8DE42-343A-4A32-97CB-061107591115}" srcOrd="3" destOrd="0" presId="urn:microsoft.com/office/officeart/2008/layout/VerticalCurvedList"/>
    <dgm:cxn modelId="{2100B3E2-3DA6-4F31-9FD5-4E6C61E15CBE}" type="presParOf" srcId="{D901304A-594F-4BB1-AEAE-027BB7B9DE22}" destId="{7EE63B78-4C42-47FE-AE4D-AC3170D9D391}" srcOrd="1" destOrd="0" presId="urn:microsoft.com/office/officeart/2008/layout/VerticalCurvedList"/>
    <dgm:cxn modelId="{A2A9EB1A-DB38-4461-A05A-160B8B10426D}" type="presParOf" srcId="{D901304A-594F-4BB1-AEAE-027BB7B9DE22}" destId="{876CD9FD-33B8-41B1-A61A-21B1E97E9631}" srcOrd="2" destOrd="0" presId="urn:microsoft.com/office/officeart/2008/layout/VerticalCurvedList"/>
    <dgm:cxn modelId="{ACB3961E-63B1-41DE-949B-F9261699F672}" type="presParOf" srcId="{876CD9FD-33B8-41B1-A61A-21B1E97E9631}" destId="{88BBC801-BCA0-49CE-A47A-611B5E064171}" srcOrd="0" destOrd="0" presId="urn:microsoft.com/office/officeart/2008/layout/VerticalCurvedList"/>
    <dgm:cxn modelId="{93A88DE1-ADED-4512-903B-CEA203AA13DD}" type="presParOf" srcId="{D901304A-594F-4BB1-AEAE-027BB7B9DE22}" destId="{BA65006E-F3ED-473E-A2D5-4DED7133B580}" srcOrd="3" destOrd="0" presId="urn:microsoft.com/office/officeart/2008/layout/VerticalCurvedList"/>
    <dgm:cxn modelId="{2D6F8CAD-B438-402B-BA88-A29F4909666F}" type="presParOf" srcId="{D901304A-594F-4BB1-AEAE-027BB7B9DE22}" destId="{0FC20A26-0CC9-47CA-B728-3C23017094EB}" srcOrd="4" destOrd="0" presId="urn:microsoft.com/office/officeart/2008/layout/VerticalCurvedList"/>
    <dgm:cxn modelId="{FB9F2071-A750-4031-A5F6-FC4426B4AC7E}" type="presParOf" srcId="{0FC20A26-0CC9-47CA-B728-3C23017094EB}" destId="{C56D2D7D-97E5-4BA9-BC40-A72EF5F6593F}" srcOrd="0" destOrd="0" presId="urn:microsoft.com/office/officeart/2008/layout/VerticalCurvedList"/>
    <dgm:cxn modelId="{7B305944-8F98-4A2C-AC2A-C50BE91EF5AA}" type="presParOf" srcId="{D901304A-594F-4BB1-AEAE-027BB7B9DE22}" destId="{7EF5E707-3F56-4405-B2B4-4FF1FC4B7F24}" srcOrd="5" destOrd="0" presId="urn:microsoft.com/office/officeart/2008/layout/VerticalCurvedList"/>
    <dgm:cxn modelId="{C205AA45-3EA0-45FA-8D93-937B682B8682}" type="presParOf" srcId="{D901304A-594F-4BB1-AEAE-027BB7B9DE22}" destId="{6CB2A316-E8F5-4EE1-8DEC-4C3366CF1344}" srcOrd="6" destOrd="0" presId="urn:microsoft.com/office/officeart/2008/layout/VerticalCurvedList"/>
    <dgm:cxn modelId="{722770A0-4CF0-4F45-8512-D5359246EB50}" type="presParOf" srcId="{6CB2A316-E8F5-4EE1-8DEC-4C3366CF1344}" destId="{17E9F3E5-8116-4B5A-842D-E1470F5AB7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6872494" y="-1050748"/>
          <a:ext cx="8179103" cy="817910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570607" y="263837"/>
          <a:ext cx="10630513" cy="9917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RYZE HMOTNÉ ZBOŽÍ </a:t>
          </a:r>
        </a:p>
      </dsp:txBody>
      <dsp:txXfrm>
        <a:off x="570607" y="263837"/>
        <a:ext cx="10630513" cy="991726"/>
      </dsp:txXfrm>
    </dsp:sp>
    <dsp:sp modelId="{88BBC801-BCA0-49CE-A47A-611B5E064171}">
      <dsp:nvSpPr>
        <dsp:cNvPr id="0" name=""/>
        <dsp:cNvSpPr/>
      </dsp:nvSpPr>
      <dsp:spPr>
        <a:xfrm>
          <a:off x="95642" y="284735"/>
          <a:ext cx="949929" cy="94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1115161" y="1403388"/>
          <a:ext cx="10085960" cy="9917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4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4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4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HMOTNÉ ZBOŽÍ S DOPROVODNÝMI SLUŽBAMI</a:t>
          </a:r>
        </a:p>
      </dsp:txBody>
      <dsp:txXfrm>
        <a:off x="1115161" y="1403388"/>
        <a:ext cx="10085960" cy="991726"/>
      </dsp:txXfrm>
    </dsp:sp>
    <dsp:sp modelId="{C56D2D7D-97E5-4BA9-BC40-A72EF5F6593F}">
      <dsp:nvSpPr>
        <dsp:cNvPr id="0" name=""/>
        <dsp:cNvSpPr/>
      </dsp:nvSpPr>
      <dsp:spPr>
        <a:xfrm>
          <a:off x="640196" y="1424287"/>
          <a:ext cx="949929" cy="94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1282295" y="2542940"/>
          <a:ext cx="9918826" cy="9917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HYBRIDNÍ</a:t>
          </a:r>
        </a:p>
      </dsp:txBody>
      <dsp:txXfrm>
        <a:off x="1282295" y="2542940"/>
        <a:ext cx="9918826" cy="991726"/>
      </dsp:txXfrm>
    </dsp:sp>
    <dsp:sp modelId="{17E9F3E5-8116-4B5A-842D-E1470F5AB79B}">
      <dsp:nvSpPr>
        <dsp:cNvPr id="0" name=""/>
        <dsp:cNvSpPr/>
      </dsp:nvSpPr>
      <dsp:spPr>
        <a:xfrm>
          <a:off x="807330" y="2563838"/>
          <a:ext cx="949929" cy="94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FB583-D12A-4920-8276-6D40A8BA74E9}">
      <dsp:nvSpPr>
        <dsp:cNvPr id="0" name=""/>
        <dsp:cNvSpPr/>
      </dsp:nvSpPr>
      <dsp:spPr>
        <a:xfrm>
          <a:off x="1115161" y="3682491"/>
          <a:ext cx="10085960" cy="9917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4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4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4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PŘEVAŽUJÍCÍ SLUŽBA S DOPROVODNÝM ZBOŽÍM LIKVIDITY</a:t>
          </a:r>
        </a:p>
      </dsp:txBody>
      <dsp:txXfrm>
        <a:off x="1115161" y="3682491"/>
        <a:ext cx="10085960" cy="991726"/>
      </dsp:txXfrm>
    </dsp:sp>
    <dsp:sp modelId="{E482E30B-AB02-4F85-81DF-BC27496768C8}">
      <dsp:nvSpPr>
        <dsp:cNvPr id="0" name=""/>
        <dsp:cNvSpPr/>
      </dsp:nvSpPr>
      <dsp:spPr>
        <a:xfrm>
          <a:off x="640196" y="3703389"/>
          <a:ext cx="949929" cy="94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D4509-EF8E-4090-862F-97AC423D9AE7}">
      <dsp:nvSpPr>
        <dsp:cNvPr id="0" name=""/>
        <dsp:cNvSpPr/>
      </dsp:nvSpPr>
      <dsp:spPr>
        <a:xfrm>
          <a:off x="570607" y="4822042"/>
          <a:ext cx="10630513" cy="991726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20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RYZÍ SLUŽBAAZATELE TRŽNÍ HODNOTY</a:t>
          </a:r>
        </a:p>
      </dsp:txBody>
      <dsp:txXfrm>
        <a:off x="570607" y="4822042"/>
        <a:ext cx="10630513" cy="991726"/>
      </dsp:txXfrm>
    </dsp:sp>
    <dsp:sp modelId="{F9EE98E8-5E81-41A3-A8FD-04B4AB9A22AD}">
      <dsp:nvSpPr>
        <dsp:cNvPr id="0" name=""/>
        <dsp:cNvSpPr/>
      </dsp:nvSpPr>
      <dsp:spPr>
        <a:xfrm>
          <a:off x="95642" y="4842941"/>
          <a:ext cx="949929" cy="949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CCDCE-8B27-4FC1-B2FE-426C0201EC00}">
      <dsp:nvSpPr>
        <dsp:cNvPr id="0" name=""/>
        <dsp:cNvSpPr/>
      </dsp:nvSpPr>
      <dsp:spPr>
        <a:xfrm>
          <a:off x="3047123" y="-7616"/>
          <a:ext cx="4642333" cy="2777329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KOMPLEXNOST</a:t>
          </a:r>
        </a:p>
      </dsp:txBody>
      <dsp:txXfrm>
        <a:off x="4207706" y="1381049"/>
        <a:ext cx="2321167" cy="1388664"/>
      </dsp:txXfrm>
    </dsp:sp>
    <dsp:sp modelId="{308915B7-309A-4694-B800-D6DE054327FE}">
      <dsp:nvSpPr>
        <dsp:cNvPr id="0" name=""/>
        <dsp:cNvSpPr/>
      </dsp:nvSpPr>
      <dsp:spPr>
        <a:xfrm>
          <a:off x="741898" y="2759033"/>
          <a:ext cx="4599756" cy="2798686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SOULAD</a:t>
          </a:r>
        </a:p>
      </dsp:txBody>
      <dsp:txXfrm>
        <a:off x="1891837" y="4158376"/>
        <a:ext cx="2299878" cy="1399343"/>
      </dsp:txXfrm>
    </dsp:sp>
    <dsp:sp modelId="{CB4ACD13-313A-4386-B92B-1A91F658D994}">
      <dsp:nvSpPr>
        <dsp:cNvPr id="0" name=""/>
        <dsp:cNvSpPr/>
      </dsp:nvSpPr>
      <dsp:spPr>
        <a:xfrm rot="10800000">
          <a:off x="3055802" y="2777329"/>
          <a:ext cx="4640583" cy="2777329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POMÍJÍVOST</a:t>
          </a:r>
        </a:p>
      </dsp:txBody>
      <dsp:txXfrm rot="10800000">
        <a:off x="4215948" y="2777329"/>
        <a:ext cx="2320291" cy="1388664"/>
      </dsp:txXfrm>
    </dsp:sp>
    <dsp:sp modelId="{76A75AC0-955E-43D6-AC84-11BD3F211061}">
      <dsp:nvSpPr>
        <dsp:cNvPr id="0" name=""/>
        <dsp:cNvSpPr/>
      </dsp:nvSpPr>
      <dsp:spPr>
        <a:xfrm>
          <a:off x="5391188" y="2754478"/>
          <a:ext cx="4572011" cy="2807796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7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7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7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RŮZNORODOST</a:t>
          </a:r>
        </a:p>
      </dsp:txBody>
      <dsp:txXfrm>
        <a:off x="6534191" y="4158376"/>
        <a:ext cx="2286005" cy="140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7878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VÝROBA</a:t>
          </a:r>
        </a:p>
      </dsp:txBody>
      <dsp:txXfrm>
        <a:off x="36491" y="28613"/>
        <a:ext cx="2297639" cy="919696"/>
      </dsp:txXfrm>
    </dsp:sp>
    <dsp:sp modelId="{012144E0-7D5A-4DF6-AECD-575A47602751}">
      <dsp:nvSpPr>
        <dsp:cNvPr id="0" name=""/>
        <dsp:cNvSpPr/>
      </dsp:nvSpPr>
      <dsp:spPr>
        <a:xfrm>
          <a:off x="2598230" y="196457"/>
          <a:ext cx="499231" cy="584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2598230" y="313258"/>
        <a:ext cx="349462" cy="350404"/>
      </dsp:txXfrm>
    </dsp:sp>
    <dsp:sp modelId="{7339E4CB-45EB-47C1-B17B-311DF99B9F02}">
      <dsp:nvSpPr>
        <dsp:cNvPr id="0" name=""/>
        <dsp:cNvSpPr/>
      </dsp:nvSpPr>
      <dsp:spPr>
        <a:xfrm>
          <a:off x="3304690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PRODEJ</a:t>
          </a:r>
        </a:p>
      </dsp:txBody>
      <dsp:txXfrm>
        <a:off x="3333303" y="28613"/>
        <a:ext cx="2297639" cy="919696"/>
      </dsp:txXfrm>
    </dsp:sp>
    <dsp:sp modelId="{760EE15F-566B-49C1-9867-56E4F578532B}">
      <dsp:nvSpPr>
        <dsp:cNvPr id="0" name=""/>
        <dsp:cNvSpPr/>
      </dsp:nvSpPr>
      <dsp:spPr>
        <a:xfrm>
          <a:off x="5895042" y="196457"/>
          <a:ext cx="499231" cy="584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5895042" y="313258"/>
        <a:ext cx="349462" cy="350404"/>
      </dsp:txXfrm>
    </dsp:sp>
    <dsp:sp modelId="{439DF7FE-6366-495E-831B-96A1B99F7BD0}">
      <dsp:nvSpPr>
        <dsp:cNvPr id="0" name=""/>
        <dsp:cNvSpPr/>
      </dsp:nvSpPr>
      <dsp:spPr>
        <a:xfrm>
          <a:off x="6601501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SPOTŘEBA</a:t>
          </a:r>
        </a:p>
      </dsp:txBody>
      <dsp:txXfrm>
        <a:off x="6630114" y="28613"/>
        <a:ext cx="2297639" cy="919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A7FC-E138-42D3-BA0A-28C1E04E290D}">
      <dsp:nvSpPr>
        <dsp:cNvPr id="0" name=""/>
        <dsp:cNvSpPr/>
      </dsp:nvSpPr>
      <dsp:spPr>
        <a:xfrm>
          <a:off x="7878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PRODEJ</a:t>
          </a:r>
        </a:p>
      </dsp:txBody>
      <dsp:txXfrm>
        <a:off x="36491" y="28613"/>
        <a:ext cx="2297639" cy="919696"/>
      </dsp:txXfrm>
    </dsp:sp>
    <dsp:sp modelId="{012144E0-7D5A-4DF6-AECD-575A47602751}">
      <dsp:nvSpPr>
        <dsp:cNvPr id="0" name=""/>
        <dsp:cNvSpPr/>
      </dsp:nvSpPr>
      <dsp:spPr>
        <a:xfrm>
          <a:off x="2598230" y="196457"/>
          <a:ext cx="499231" cy="584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2598230" y="313258"/>
        <a:ext cx="349462" cy="350404"/>
      </dsp:txXfrm>
    </dsp:sp>
    <dsp:sp modelId="{7339E4CB-45EB-47C1-B17B-311DF99B9F02}">
      <dsp:nvSpPr>
        <dsp:cNvPr id="0" name=""/>
        <dsp:cNvSpPr/>
      </dsp:nvSpPr>
      <dsp:spPr>
        <a:xfrm>
          <a:off x="3304690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VÝROBA</a:t>
          </a:r>
        </a:p>
      </dsp:txBody>
      <dsp:txXfrm>
        <a:off x="3333303" y="28613"/>
        <a:ext cx="2297639" cy="919696"/>
      </dsp:txXfrm>
    </dsp:sp>
    <dsp:sp modelId="{760EE15F-566B-49C1-9867-56E4F578532B}">
      <dsp:nvSpPr>
        <dsp:cNvPr id="0" name=""/>
        <dsp:cNvSpPr/>
      </dsp:nvSpPr>
      <dsp:spPr>
        <a:xfrm>
          <a:off x="5895042" y="196457"/>
          <a:ext cx="499231" cy="584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b="1" kern="1200">
            <a:solidFill>
              <a:schemeClr val="tx1"/>
            </a:solidFill>
            <a:latin typeface="Amasis MT Pro" panose="02040504050005020304" pitchFamily="18" charset="-18"/>
          </a:endParaRPr>
        </a:p>
      </dsp:txBody>
      <dsp:txXfrm>
        <a:off x="5895042" y="313258"/>
        <a:ext cx="349462" cy="350404"/>
      </dsp:txXfrm>
    </dsp:sp>
    <dsp:sp modelId="{439DF7FE-6366-495E-831B-96A1B99F7BD0}">
      <dsp:nvSpPr>
        <dsp:cNvPr id="0" name=""/>
        <dsp:cNvSpPr/>
      </dsp:nvSpPr>
      <dsp:spPr>
        <a:xfrm>
          <a:off x="6601501" y="0"/>
          <a:ext cx="2354865" cy="97692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SPOTŘEBA</a:t>
          </a:r>
        </a:p>
      </dsp:txBody>
      <dsp:txXfrm>
        <a:off x="6630114" y="28613"/>
        <a:ext cx="2297639" cy="919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1577-5F13-473A-A4DE-B0A10A6AD0EC}">
      <dsp:nvSpPr>
        <dsp:cNvPr id="0" name=""/>
        <dsp:cNvSpPr/>
      </dsp:nvSpPr>
      <dsp:spPr>
        <a:xfrm>
          <a:off x="-6825277" y="-1044032"/>
          <a:ext cx="8126625" cy="8126625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63B78-4C42-47FE-AE4D-AC3170D9D391}">
      <dsp:nvSpPr>
        <dsp:cNvPr id="0" name=""/>
        <dsp:cNvSpPr/>
      </dsp:nvSpPr>
      <dsp:spPr>
        <a:xfrm>
          <a:off x="838152" y="419679"/>
          <a:ext cx="10955886" cy="157606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62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STANOVENÍ KONKUREČNÍ CENY (rozmezí) </a:t>
          </a:r>
        </a:p>
      </dsp:txBody>
      <dsp:txXfrm>
        <a:off x="838152" y="419679"/>
        <a:ext cx="10955886" cy="1576064"/>
      </dsp:txXfrm>
    </dsp:sp>
    <dsp:sp modelId="{88BBC801-BCA0-49CE-A47A-611B5E064171}">
      <dsp:nvSpPr>
        <dsp:cNvPr id="0" name=""/>
        <dsp:cNvSpPr/>
      </dsp:nvSpPr>
      <dsp:spPr>
        <a:xfrm>
          <a:off x="83332" y="452892"/>
          <a:ext cx="1509640" cy="1509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5006E-F3ED-473E-A2D5-4DED7133B580}">
      <dsp:nvSpPr>
        <dsp:cNvPr id="0" name=""/>
        <dsp:cNvSpPr/>
      </dsp:nvSpPr>
      <dsp:spPr>
        <a:xfrm>
          <a:off x="1277155" y="2231248"/>
          <a:ext cx="10516883" cy="157606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62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ROZDĚLENÍ SLUŽBY NA PRVKY VZTAHUJÍCÍ SE K VÝNOSU ZAŘÍZENÍ A KE MZDOVÝM NÁKLADŮM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(eliminace nákladů prostřednictvím růstu produktivity)</a:t>
          </a:r>
        </a:p>
      </dsp:txBody>
      <dsp:txXfrm>
        <a:off x="1277155" y="2231248"/>
        <a:ext cx="10516883" cy="1576064"/>
      </dsp:txXfrm>
    </dsp:sp>
    <dsp:sp modelId="{C56D2D7D-97E5-4BA9-BC40-A72EF5F6593F}">
      <dsp:nvSpPr>
        <dsp:cNvPr id="0" name=""/>
        <dsp:cNvSpPr/>
      </dsp:nvSpPr>
      <dsp:spPr>
        <a:xfrm>
          <a:off x="522335" y="2264460"/>
          <a:ext cx="1509640" cy="1509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F5E707-3F56-4405-B2B4-4FF1FC4B7F24}">
      <dsp:nvSpPr>
        <dsp:cNvPr id="0" name=""/>
        <dsp:cNvSpPr/>
      </dsp:nvSpPr>
      <dsp:spPr>
        <a:xfrm>
          <a:off x="838152" y="4042816"/>
          <a:ext cx="10955886" cy="157606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62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VYPOČÍTÁNÍ MNOŽSTVÍ JEDNOTEK SLUŽBY POTŘEBNÉ PRO DOSAŽENÍ BODU ZVRATU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Amasis MT Pro" panose="02040504050005020304" pitchFamily="18" charset="-18"/>
            </a:rPr>
            <a:t>(za daných konkurenčních podmínek, vyjádřených úrovní cen)</a:t>
          </a:r>
        </a:p>
      </dsp:txBody>
      <dsp:txXfrm>
        <a:off x="838152" y="4042816"/>
        <a:ext cx="10955886" cy="1576064"/>
      </dsp:txXfrm>
    </dsp:sp>
    <dsp:sp modelId="{17E9F3E5-8116-4B5A-842D-E1470F5AB79B}">
      <dsp:nvSpPr>
        <dsp:cNvPr id="0" name=""/>
        <dsp:cNvSpPr/>
      </dsp:nvSpPr>
      <dsp:spPr>
        <a:xfrm>
          <a:off x="83332" y="4076028"/>
          <a:ext cx="1509640" cy="1509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636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2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760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135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471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18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42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2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8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7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7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1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86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74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29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7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5.svg"/><Relationship Id="rId5" Type="http://schemas.openxmlformats.org/officeDocument/2006/relationships/diagramData" Target="../diagrams/data5.xml"/><Relationship Id="rId1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5.xml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openxmlformats.org/officeDocument/2006/relationships/image" Target="../media/image19.jpg"/><Relationship Id="rId4" Type="http://schemas.openxmlformats.org/officeDocument/2006/relationships/image" Target="../media/image15.jp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5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6.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CENOVÁ TVORBA VE SLUŽBÁCH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CENOVÁ TVORBA ZALOŽENÁ NA NÁKLADECH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Oceňování některých služeb je založeno spíše nákladově, než tržně.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Normální účetní postupy nevyjadřují hodnotu osob pro nutné provedení služby, je tedy nutné nákladově kalkulovat lidské zdroje.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Např. přístup </a:t>
            </a:r>
            <a:r>
              <a:rPr lang="cs-CZ" sz="3500" i="1" dirty="0">
                <a:latin typeface="Amasis MT Pro" panose="02040504050005020304" pitchFamily="18" charset="-18"/>
              </a:rPr>
              <a:t>„</a:t>
            </a:r>
            <a:r>
              <a:rPr lang="cs-CZ" sz="3500" i="1" dirty="0" err="1">
                <a:latin typeface="Amasis MT Pro" panose="02040504050005020304" pitchFamily="18" charset="-18"/>
              </a:rPr>
              <a:t>jobjacket</a:t>
            </a:r>
            <a:r>
              <a:rPr lang="cs-CZ" sz="3500" i="1" dirty="0">
                <a:latin typeface="Amasis MT Pro" panose="02040504050005020304" pitchFamily="18" charset="-18"/>
              </a:rPr>
              <a:t>“ </a:t>
            </a:r>
            <a:r>
              <a:rPr lang="cs-CZ" sz="3500" dirty="0">
                <a:latin typeface="Amasis MT Pro" panose="02040504050005020304" pitchFamily="18" charset="-18"/>
              </a:rPr>
              <a:t>alokuje náklady lidských zdrojů na bázi skutečných časů strávených nad daným účetním případem.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Stanovení ceny na bázi nákladů, kdy se zákazníkovi či klientovi účtují náklady služby + učený procentní poplatek.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Typické pro odborné služby (právní, poradenské, lékařské).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6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CENOVÁ TVORBA S OHLEDEM NA FLUKTUACI POPTÁVKY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Některé podniky poskytující služby považují za obtížné alokovat náklady na výkony služeb, tak cenu služeb stanovují na základě tržního vnímání hodnoty.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Hodnotově orientovaná cenová tvorba vychází z odhadů hodnoty, kterou službě přisuzuje trh.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Firmy poskytující služby se často uchylují k tomu, že kopírují ceny svých hlavních konkurentů.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špičkové ceny,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rozvojové ceny.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ŠPIČKOVÉ CENY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Špičková poptávka je taková u které si může podnik účtovat vyšší ceny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i="1" dirty="0">
                <a:latin typeface="Amasis MT Pro" panose="02040504050005020304" pitchFamily="18" charset="-18"/>
              </a:rPr>
              <a:t>Např. ceny hotelů o víkendu, ceny energií v odpoledních večerních hodinách.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ROZVOJOVÉ CENY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Oproti tomu ceny mimo špičku stanovuje podnik cenově výhodněji. 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i="1" dirty="0">
                <a:latin typeface="Amasis MT Pro" panose="02040504050005020304" pitchFamily="18" charset="-18"/>
              </a:rPr>
              <a:t>Např. ceny hotelů v týdnu, ceny vstupenek do kina v dopoledních hodinách, ceny energií nad ránem, mimosezónní ceny</a:t>
            </a:r>
            <a:r>
              <a:rPr lang="cs-CZ" sz="3500" dirty="0">
                <a:latin typeface="Amasis MT Pro" panose="02040504050005020304" pitchFamily="18" charset="-18"/>
              </a:rPr>
              <a:t>.         Smyslem nižších cen (rozvojových cen) je </a:t>
            </a:r>
            <a:r>
              <a:rPr lang="cs-CZ" sz="3500" b="1" dirty="0">
                <a:latin typeface="Amasis MT Pro" panose="02040504050005020304" pitchFamily="18" charset="-18"/>
              </a:rPr>
              <a:t>podpora růstu poptávky</a:t>
            </a:r>
            <a:r>
              <a:rPr lang="cs-CZ" sz="3500" dirty="0">
                <a:latin typeface="Amasis MT Pro" panose="02040504050005020304" pitchFamily="18" charset="-18"/>
              </a:rPr>
              <a:t>. 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6350E73-EE5F-4FE0-BC31-C368CDB25937}"/>
              </a:ext>
            </a:extLst>
          </p:cNvPr>
          <p:cNvSpPr/>
          <p:nvPr/>
        </p:nvSpPr>
        <p:spPr>
          <a:xfrm>
            <a:off x="1774831" y="5611984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4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KAPACITNĚ ORIENTOVANÁ TVORBA CEN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 služeb náročných na vybavenost zařízením způsobují výkyvy poptávky nahoru a dolů při tvorbě cen značné problémy.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je zařízení využíváno extrémně moc nebo naopak málo          nadcenění nebo podcenění služby          je nutné vytvořit kapacitně orientované oceňování, které zaručí požadovanou návratnost a konkurenční cenovou úroveň.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E9DF1D4-AFB2-464C-BA59-82A6F8EC978A}"/>
              </a:ext>
            </a:extLst>
          </p:cNvPr>
          <p:cNvSpPr/>
          <p:nvPr/>
        </p:nvSpPr>
        <p:spPr>
          <a:xfrm>
            <a:off x="1852245" y="2949541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4FE8357-E450-4AAC-8D34-3FC66A9580EC}"/>
              </a:ext>
            </a:extLst>
          </p:cNvPr>
          <p:cNvSpPr/>
          <p:nvPr/>
        </p:nvSpPr>
        <p:spPr>
          <a:xfrm>
            <a:off x="9413629" y="2949541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77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9" y="91144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Kroky pro stanovení kapacitně orientované ceny: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054C57-EFC3-4A14-98CB-BD2C4639F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410062"/>
              </p:ext>
            </p:extLst>
          </p:nvPr>
        </p:nvGraphicFramePr>
        <p:xfrm>
          <a:off x="191598" y="677549"/>
          <a:ext cx="11877371" cy="6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Grafický objekt 9" descr="Odznak 1 se souvislou výplní">
            <a:extLst>
              <a:ext uri="{FF2B5EF4-FFF2-40B4-BE49-F238E27FC236}">
                <a16:creationId xmlns:a16="http://schemas.microsoft.com/office/drawing/2014/main" id="{7E6D50C6-D25F-44D5-8143-D0CA46582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8830" y="1072662"/>
            <a:ext cx="1594339" cy="1594339"/>
          </a:xfrm>
          <a:prstGeom prst="rect">
            <a:avLst/>
          </a:prstGeom>
        </p:spPr>
      </p:pic>
      <p:pic>
        <p:nvPicPr>
          <p:cNvPr id="12" name="Grafický objekt 11" descr="Odznak se souvislou výplní">
            <a:extLst>
              <a:ext uri="{FF2B5EF4-FFF2-40B4-BE49-F238E27FC236}">
                <a16:creationId xmlns:a16="http://schemas.microsoft.com/office/drawing/2014/main" id="{DF74186A-E09D-416B-81BA-6ECBBFC3A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860" y="2878015"/>
            <a:ext cx="1656863" cy="1656863"/>
          </a:xfrm>
          <a:prstGeom prst="rect">
            <a:avLst/>
          </a:prstGeom>
        </p:spPr>
      </p:pic>
      <p:pic>
        <p:nvPicPr>
          <p:cNvPr id="14" name="Grafický objekt 13" descr="Odznak 3 se souvislou výplní">
            <a:extLst>
              <a:ext uri="{FF2B5EF4-FFF2-40B4-BE49-F238E27FC236}">
                <a16:creationId xmlns:a16="http://schemas.microsoft.com/office/drawing/2014/main" id="{A497A709-DA65-491F-93B9-C72A161FD0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8830" y="4720981"/>
            <a:ext cx="1594339" cy="15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CENOVÁ TVORBA NA BÁZI UŽITKU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Základním předpokladem je, že zákazníkem vnímané užitky služby a cena není vázána na náklady spojené s provedením služby.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Pokud cena na bázi užitku neposkytuje požadovaný výnos nebo je nižší než náklady, musí se službě dodat nové vlastnosti, užitky, aby ji trh ocenil vyšší cenou.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Základem je uspokojení potřeb zákazníka.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Vnímání a postoje zákazníka jsou ovlivněny: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fyzikálními charakteristikami služby nebo prostředí, ve kterém je služba poskytována,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" panose="02040504050005020304" pitchFamily="18" charset="-18"/>
              </a:rPr>
              <a:t>osobním kontaktem</a:t>
            </a:r>
            <a:r>
              <a:rPr lang="cs-CZ" sz="3000" dirty="0">
                <a:latin typeface="Amasis MT Pro" panose="02040504050005020304" pitchFamily="18" charset="-18"/>
              </a:rPr>
              <a:t>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7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Obsah obrázku interiér&#10;&#10;Popis byl vytvořen automaticky">
            <a:extLst>
              <a:ext uri="{FF2B5EF4-FFF2-40B4-BE49-F238E27FC236}">
                <a16:creationId xmlns:a16="http://schemas.microsoft.com/office/drawing/2014/main" id="{F2CC8773-795D-4F86-9161-A37BEE9DF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08" y="3962936"/>
            <a:ext cx="2693474" cy="179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ek 18" descr="Obsah obrázku obloha, exteriér, voda, nastavit&#10;&#10;Popis byl vytvořen automaticky">
            <a:extLst>
              <a:ext uri="{FF2B5EF4-FFF2-40B4-BE49-F238E27FC236}">
                <a16:creationId xmlns:a16="http://schemas.microsoft.com/office/drawing/2014/main" id="{3119AD75-8286-43AC-BFF3-B0C3F06F6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11" y="2101746"/>
            <a:ext cx="2693474" cy="1752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ázek 16" descr="Obsah obrázku středisko, zelená, oblast, ostrov&#10;&#10;Popis byl vytvořen automaticky">
            <a:extLst>
              <a:ext uri="{FF2B5EF4-FFF2-40B4-BE49-F238E27FC236}">
                <a16:creationId xmlns:a16="http://schemas.microsoft.com/office/drawing/2014/main" id="{E1D2CCE9-8A5E-4DD6-BF40-D15734D7D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9" y="4075454"/>
            <a:ext cx="2498019" cy="1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Obsah obrázku obloha, exteriér, modrá&#10;&#10;Popis byl vytvořen automaticky">
            <a:extLst>
              <a:ext uri="{FF2B5EF4-FFF2-40B4-BE49-F238E27FC236}">
                <a16:creationId xmlns:a16="http://schemas.microsoft.com/office/drawing/2014/main" id="{7350CE2A-3959-498C-86FF-65E0B6DCB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9" y="1985401"/>
            <a:ext cx="2349310" cy="1493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7A80CEC7-2174-459C-84C2-5F720DD5D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25" y="2358879"/>
            <a:ext cx="1975104" cy="655320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0" y="220988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PAKETOVÁNÍ CEN VE SLUŽBÁCH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Paketování služeb je spojení dvou a více služeb do jednoho nabízeného kompletu za zvýhodněnou cenu.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Jedna služba je prodávána za normální cenu druhá je poskytována se slevou.</a:t>
            </a:r>
            <a:endParaRPr lang="cs-CZ" sz="3000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8" name="Obrázek 7" descr="Obsah obrázku obloha, voda, deštník, pláž&#10;&#10;Popis byl vytvořen automaticky">
            <a:extLst>
              <a:ext uri="{FF2B5EF4-FFF2-40B4-BE49-F238E27FC236}">
                <a16:creationId xmlns:a16="http://schemas.microsoft.com/office/drawing/2014/main" id="{906DA11B-6E02-4EAF-A619-6553867995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00" y="2712289"/>
            <a:ext cx="40386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cký objekt 9" descr="Rovná šipka se souvislou výplní">
            <a:extLst>
              <a:ext uri="{FF2B5EF4-FFF2-40B4-BE49-F238E27FC236}">
                <a16:creationId xmlns:a16="http://schemas.microsoft.com/office/drawing/2014/main" id="{110AF6F3-E2B4-4A8B-B5D5-CF3A5660B7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22697">
            <a:off x="2738603" y="299746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Rovná šipka se souvislou výplní">
            <a:extLst>
              <a:ext uri="{FF2B5EF4-FFF2-40B4-BE49-F238E27FC236}">
                <a16:creationId xmlns:a16="http://schemas.microsoft.com/office/drawing/2014/main" id="{DBE06E62-538E-4381-98C7-BD0585C683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712935">
            <a:off x="2796055" y="4231462"/>
            <a:ext cx="914400" cy="914400"/>
          </a:xfrm>
          <a:prstGeom prst="rect">
            <a:avLst/>
          </a:prstGeom>
        </p:spPr>
      </p:pic>
      <p:pic>
        <p:nvPicPr>
          <p:cNvPr id="12" name="Grafický objekt 11" descr="Rovná šipka se souvislou výplní">
            <a:extLst>
              <a:ext uri="{FF2B5EF4-FFF2-40B4-BE49-F238E27FC236}">
                <a16:creationId xmlns:a16="http://schemas.microsoft.com/office/drawing/2014/main" id="{7465CF4F-6CA2-4560-81EE-3DD28C748F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961469">
            <a:off x="7879624" y="2994669"/>
            <a:ext cx="914400" cy="914400"/>
          </a:xfrm>
          <a:prstGeom prst="rect">
            <a:avLst/>
          </a:prstGeom>
        </p:spPr>
      </p:pic>
      <p:pic>
        <p:nvPicPr>
          <p:cNvPr id="13" name="Grafický objekt 12" descr="Rovná šipka se souvislou výplní">
            <a:extLst>
              <a:ext uri="{FF2B5EF4-FFF2-40B4-BE49-F238E27FC236}">
                <a16:creationId xmlns:a16="http://schemas.microsoft.com/office/drawing/2014/main" id="{E801431E-7089-4791-9005-F69087BA0E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683319">
            <a:off x="7860639" y="41970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9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box&#10;&#10;Popis byl vytvořen automaticky">
            <a:extLst>
              <a:ext uri="{FF2B5EF4-FFF2-40B4-BE49-F238E27FC236}">
                <a16:creationId xmlns:a16="http://schemas.microsoft.com/office/drawing/2014/main" id="{DA082614-2AD9-4C4C-94AF-CBD3172D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63" y="172577"/>
            <a:ext cx="8958873" cy="6680203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			            PAKETOVÁNÍ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dirty="0">
              <a:latin typeface="Amasis MT Pro" panose="02040504050005020304" pitchFamily="18" charset="-18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dirty="0">
              <a:latin typeface="Amasis MT Pro" panose="02040504050005020304" pitchFamily="18" charset="-18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		ČISTÉ 						SMÍŠENÉ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Šipka otáčející se proti směru hodinových ručiček se souvislou výplní">
            <a:extLst>
              <a:ext uri="{FF2B5EF4-FFF2-40B4-BE49-F238E27FC236}">
                <a16:creationId xmlns:a16="http://schemas.microsoft.com/office/drawing/2014/main" id="{F0E413D7-6EB1-4834-8542-7356D25EC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924435">
            <a:off x="2379079" y="1249438"/>
            <a:ext cx="1314916" cy="1279275"/>
          </a:xfrm>
          <a:prstGeom prst="rect">
            <a:avLst/>
          </a:prstGeom>
        </p:spPr>
      </p:pic>
      <p:pic>
        <p:nvPicPr>
          <p:cNvPr id="8" name="Grafický objekt 7" descr="Šipka otáčející se po směru hodin se souvislou výplní">
            <a:extLst>
              <a:ext uri="{FF2B5EF4-FFF2-40B4-BE49-F238E27FC236}">
                <a16:creationId xmlns:a16="http://schemas.microsoft.com/office/drawing/2014/main" id="{9041D70D-95E9-4ECE-A64E-FEF17999C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482657">
            <a:off x="8469223" y="1086953"/>
            <a:ext cx="1240147" cy="14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04" y="172577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ČISTÉ PAKETOVÁNÍ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rámci čistého paketování jsou jednotlivé dostupné jen jako součást paketu.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Cílem je zvýšení hodnoty hlavní služby.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SMÍŠENÉ PAKETOVÁNÍ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Zákazník má možnost nakoupit jednotlivé služby individuálně nebo jako součást balíčku se zvýhodněnou cenou           motivování pro koupi celého balíčku. 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8DDAF34-2C41-4BEE-A648-A43F60878D41}"/>
              </a:ext>
            </a:extLst>
          </p:cNvPr>
          <p:cNvSpPr/>
          <p:nvPr/>
        </p:nvSpPr>
        <p:spPr>
          <a:xfrm>
            <a:off x="1664676" y="4715818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82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SLUŽBY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Sektor služeb neustále roste a bude důležitým zdroje zaměstnanosti v budoucnu.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Služba je produkt, jedná se o výkon, který může jedna strana nabídnou druhé straně, služba je nehmotná.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Velká část podniků působí v sektoru služeb.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právní kanceláře,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pojišťovny,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poradenské společnosti,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" panose="02040504050005020304" pitchFamily="18" charset="-18"/>
              </a:rPr>
              <a:t> realitní kanceláře.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dirty="0">
                <a:latin typeface="Amasis MT Pro" panose="02040504050005020304" pitchFamily="18" charset="-18"/>
              </a:rPr>
              <a:t>- Nabídky firem se často skládají z více služeb.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500" b="1" i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8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45" y="60755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PĚT KATEGOIÍ NABÍDEK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615E4A-38AF-4DBB-8D6A-AE22EB741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562774"/>
              </p:ext>
            </p:extLst>
          </p:nvPr>
        </p:nvGraphicFramePr>
        <p:xfrm>
          <a:off x="409903" y="638503"/>
          <a:ext cx="11288111" cy="607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cký objekt 6" descr="Odznak 1 se souvislou výplní">
            <a:extLst>
              <a:ext uri="{FF2B5EF4-FFF2-40B4-BE49-F238E27FC236}">
                <a16:creationId xmlns:a16="http://schemas.microsoft.com/office/drawing/2014/main" id="{CC834473-82FD-47A2-88E7-1673216E5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194" y="873206"/>
            <a:ext cx="1049936" cy="1049936"/>
          </a:xfrm>
          <a:prstGeom prst="rect">
            <a:avLst/>
          </a:prstGeom>
        </p:spPr>
      </p:pic>
      <p:pic>
        <p:nvPicPr>
          <p:cNvPr id="9" name="Grafický objekt 8" descr="Odznak se souvislou výplní">
            <a:extLst>
              <a:ext uri="{FF2B5EF4-FFF2-40B4-BE49-F238E27FC236}">
                <a16:creationId xmlns:a16="http://schemas.microsoft.com/office/drawing/2014/main" id="{5AFB3125-1AD7-4517-BE47-306ADF325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096" y="2047191"/>
            <a:ext cx="1014381" cy="1014381"/>
          </a:xfrm>
          <a:prstGeom prst="rect">
            <a:avLst/>
          </a:prstGeom>
        </p:spPr>
      </p:pic>
      <p:pic>
        <p:nvPicPr>
          <p:cNvPr id="11" name="Grafický objekt 10" descr="Odznak 3 se souvislou výplní">
            <a:extLst>
              <a:ext uri="{FF2B5EF4-FFF2-40B4-BE49-F238E27FC236}">
                <a16:creationId xmlns:a16="http://schemas.microsoft.com/office/drawing/2014/main" id="{F78A4D01-3520-4F7B-8D92-4734B80136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0259" y="3169661"/>
            <a:ext cx="1014382" cy="1014382"/>
          </a:xfrm>
          <a:prstGeom prst="rect">
            <a:avLst/>
          </a:prstGeom>
        </p:spPr>
      </p:pic>
      <p:pic>
        <p:nvPicPr>
          <p:cNvPr id="13" name="Grafický objekt 12" descr="Odznak 4 se souvislou výplní">
            <a:extLst>
              <a:ext uri="{FF2B5EF4-FFF2-40B4-BE49-F238E27FC236}">
                <a16:creationId xmlns:a16="http://schemas.microsoft.com/office/drawing/2014/main" id="{C52AA582-AC65-4949-AB9A-42E402CD0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0427" y="4303619"/>
            <a:ext cx="1014382" cy="1014382"/>
          </a:xfrm>
          <a:prstGeom prst="rect">
            <a:avLst/>
          </a:prstGeom>
        </p:spPr>
      </p:pic>
      <p:pic>
        <p:nvPicPr>
          <p:cNvPr id="15" name="Grafický objekt 14" descr="Odznak 5 se souvislou výplní">
            <a:extLst>
              <a:ext uri="{FF2B5EF4-FFF2-40B4-BE49-F238E27FC236}">
                <a16:creationId xmlns:a16="http://schemas.microsoft.com/office/drawing/2014/main" id="{B1C5E5BB-35DC-4552-9A1E-895632A1A8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1913" y="5442049"/>
            <a:ext cx="1014383" cy="10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3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ZÁKLADNÍ CHARAKTERISTIKY SLUŽEB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b="1" i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42B79E-B195-460C-84CB-C65D366C3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0768"/>
              </p:ext>
            </p:extLst>
          </p:nvPr>
        </p:nvGraphicFramePr>
        <p:xfrm>
          <a:off x="867507" y="1203569"/>
          <a:ext cx="10722707" cy="5554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96A38F1-C1E1-469C-BD9E-EAF86D574A40}"/>
              </a:ext>
            </a:extLst>
          </p:cNvPr>
          <p:cNvSpPr txBox="1"/>
          <p:nvPr/>
        </p:nvSpPr>
        <p:spPr>
          <a:xfrm>
            <a:off x="5294247" y="803459"/>
            <a:ext cx="213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masis MT Pro" panose="02040504050005020304" pitchFamily="18" charset="-18"/>
              </a:rPr>
              <a:t>NEHMOTNOST</a:t>
            </a:r>
          </a:p>
        </p:txBody>
      </p:sp>
    </p:spTree>
    <p:extLst>
      <p:ext uri="{BB962C8B-B14F-4D97-AF65-F5344CB8AC3E}">
        <p14:creationId xmlns:p14="http://schemas.microsoft.com/office/powerpoint/2010/main" val="400614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i="1" dirty="0">
                <a:latin typeface="Amasis MT Pro" panose="02040504050005020304" pitchFamily="18" charset="-18"/>
              </a:rPr>
              <a:t>	</a:t>
            </a:r>
            <a:r>
              <a:rPr lang="cs-CZ" sz="4000" b="1" dirty="0">
                <a:latin typeface="Amasis MT Pro" panose="02040504050005020304" pitchFamily="18" charset="-18"/>
              </a:rPr>
              <a:t>NEHMOTNOST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Jedná se o základní odlišnost oproti zboží.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Službu nelze vidět, ochutnat, cítit, slyšet.	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SOULAD V POSKYTOVÁNÍ A SPOTŘEBĚ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U mnoha služeb probíhá jejich produkce (poskytování) a jejich spotřeba současně a nevznikají, tak žádné zásoby.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Výjimku tvoří informační služby.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ZBOŽÍ	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500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SLUŽBY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Odznak 1 se souvislou výplní">
            <a:extLst>
              <a:ext uri="{FF2B5EF4-FFF2-40B4-BE49-F238E27FC236}">
                <a16:creationId xmlns:a16="http://schemas.microsoft.com/office/drawing/2014/main" id="{58160694-7B42-4FD5-A392-9E5918748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30" y="91144"/>
            <a:ext cx="914400" cy="9144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D9789C-D5E6-4EBD-890E-23BA35335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543256"/>
              </p:ext>
            </p:extLst>
          </p:nvPr>
        </p:nvGraphicFramePr>
        <p:xfrm>
          <a:off x="2203939" y="4657970"/>
          <a:ext cx="8964246" cy="97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68172C-AA0C-48FE-BE9A-21BF4EFFC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096149"/>
              </p:ext>
            </p:extLst>
          </p:nvPr>
        </p:nvGraphicFramePr>
        <p:xfrm>
          <a:off x="2203939" y="5789934"/>
          <a:ext cx="8964246" cy="97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Grafický objekt 9" descr="Odznak se souvislou výplní">
            <a:extLst>
              <a:ext uri="{FF2B5EF4-FFF2-40B4-BE49-F238E27FC236}">
                <a16:creationId xmlns:a16="http://schemas.microsoft.com/office/drawing/2014/main" id="{3E48C277-19CD-4DD3-B9EE-16FEA8D78C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8830" y="19948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i="1" dirty="0">
                <a:latin typeface="Amasis MT Pro" panose="02040504050005020304" pitchFamily="18" charset="-18"/>
              </a:rPr>
              <a:t>	</a:t>
            </a:r>
            <a:r>
              <a:rPr lang="cs-CZ" sz="4000" b="1" dirty="0">
                <a:latin typeface="Amasis MT Pro" panose="02040504050005020304" pitchFamily="18" charset="-18"/>
              </a:rPr>
              <a:t>POMÍJÍVOST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Služby nemohou být skladovány a to znesnadňuje synchronizaci nabídky a poptávky.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Musí být navrženy jak pro období vysoké poptávky, tak pro období nízké poptávky.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RŮZNORODOST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V oblasti služeb jsou různé způsoby jejich provádění.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Kvalita i obsah poskytovatele je odlišný od jiného poskytovatele.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Čím je služba individuálnější tím měně standardizujeme přímé náklady          nákladové varianty. </a:t>
            </a:r>
            <a:endParaRPr lang="cs-CZ" sz="3500" b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9" name="Grafický objekt 8" descr="Odznak 3 se souvislou výplní">
            <a:extLst>
              <a:ext uri="{FF2B5EF4-FFF2-40B4-BE49-F238E27FC236}">
                <a16:creationId xmlns:a16="http://schemas.microsoft.com/office/drawing/2014/main" id="{788FD214-FD50-434B-A547-6343F6B82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830" y="0"/>
            <a:ext cx="914400" cy="914400"/>
          </a:xfrm>
          <a:prstGeom prst="rect">
            <a:avLst/>
          </a:prstGeom>
        </p:spPr>
      </p:pic>
      <p:pic>
        <p:nvPicPr>
          <p:cNvPr id="12" name="Grafický objekt 11" descr="Odznak 4 se souvislou výplní">
            <a:extLst>
              <a:ext uri="{FF2B5EF4-FFF2-40B4-BE49-F238E27FC236}">
                <a16:creationId xmlns:a16="http://schemas.microsoft.com/office/drawing/2014/main" id="{97F1628A-9F75-4D41-8AF8-D41151D89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830" y="3049954"/>
            <a:ext cx="914400" cy="914400"/>
          </a:xfrm>
          <a:prstGeom prst="rect">
            <a:avLst/>
          </a:prstGeo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511541A9-D780-42BA-9466-D6587C0E2EA8}"/>
              </a:ext>
            </a:extLst>
          </p:cNvPr>
          <p:cNvSpPr/>
          <p:nvPr/>
        </p:nvSpPr>
        <p:spPr>
          <a:xfrm>
            <a:off x="3661507" y="6097147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44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6" y="409719"/>
            <a:ext cx="11511399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	</a:t>
            </a:r>
            <a:r>
              <a:rPr lang="cs-CZ" sz="4000" b="1" dirty="0">
                <a:latin typeface="Amasis MT Pro" panose="02040504050005020304" pitchFamily="18" charset="-18"/>
              </a:rPr>
              <a:t>KOMPLEXNOST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I když mohou být Jednotlivé služby redukovány na úkoly, je třeba se na dívat jako na propojené komplexní systému nikoli na izolované části.</a:t>
            </a:r>
          </a:p>
          <a:p>
            <a:pPr marL="571500" lvl="1" indent="-5715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sz="2000" b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	</a:t>
            </a:r>
            <a:endParaRPr lang="cs-CZ" sz="3500" b="1" dirty="0">
              <a:latin typeface="Amasis MT Pro" panose="020405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pic>
        <p:nvPicPr>
          <p:cNvPr id="6" name="Grafický objekt 5" descr="Odznak 5 se souvislou výplní">
            <a:extLst>
              <a:ext uri="{FF2B5EF4-FFF2-40B4-BE49-F238E27FC236}">
                <a16:creationId xmlns:a16="http://schemas.microsoft.com/office/drawing/2014/main" id="{BCC6F48D-8E29-4EFA-AF1C-B72A6858D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6" y="2188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196023"/>
            <a:ext cx="11511399" cy="6038561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CENOVÁ TVORBA SLUŽEB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b="1" dirty="0">
                <a:latin typeface="Amasis MT Pro" panose="02040504050005020304" pitchFamily="18" charset="-18"/>
              </a:rPr>
              <a:t>Objektivně stanovené ceny </a:t>
            </a:r>
            <a:r>
              <a:rPr lang="cs-CZ" sz="3500" dirty="0">
                <a:latin typeface="Amasis MT Pro" panose="02040504050005020304" pitchFamily="18" charset="-18"/>
              </a:rPr>
              <a:t>umožňují stanovit </a:t>
            </a:r>
            <a:r>
              <a:rPr lang="cs-CZ" sz="3500" b="1" dirty="0">
                <a:latin typeface="Amasis MT Pro" panose="02040504050005020304" pitchFamily="18" charset="-18"/>
              </a:rPr>
              <a:t>fixní poplatek</a:t>
            </a:r>
            <a:r>
              <a:rPr lang="cs-CZ" sz="3500" dirty="0">
                <a:latin typeface="Amasis MT Pro" panose="02040504050005020304" pitchFamily="18" charset="-18"/>
              </a:rPr>
              <a:t> za určitou službu nebo hodinovou sazbu.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Nevýhodou takto stanovené ceny je, že cenotvorba nebere v úvahu to, jak vnímá hodnotu služby zákazník.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Fixní poplatek může být příliš vysoký nebo příliš nízký v porovnání s konkurencí         proto je nutné znát ceny konkurentů.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500" dirty="0">
                <a:latin typeface="Amasis MT Pro" panose="02040504050005020304" pitchFamily="18" charset="-18"/>
              </a:rPr>
              <a:t> </a:t>
            </a:r>
            <a:r>
              <a:rPr lang="cs-CZ" sz="3500" b="1" dirty="0">
                <a:latin typeface="Amasis MT Pro" panose="02040504050005020304" pitchFamily="18" charset="-18"/>
              </a:rPr>
              <a:t>Subjektivně stanovené ceny </a:t>
            </a:r>
            <a:r>
              <a:rPr lang="cs-CZ" sz="3500" dirty="0">
                <a:latin typeface="Amasis MT Pro" panose="02040504050005020304" pitchFamily="18" charset="-18"/>
              </a:rPr>
              <a:t>jsou upravené na základě hodnoty vnímané zákazníkem, tak aby pro něj byly přijatelné.          Stanoveny z minulých cen nebo odhadem.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834650F5-10D6-46C9-A823-EDB2D1775C1A}"/>
              </a:ext>
            </a:extLst>
          </p:cNvPr>
          <p:cNvSpPr/>
          <p:nvPr/>
        </p:nvSpPr>
        <p:spPr>
          <a:xfrm>
            <a:off x="5107353" y="3611854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E83D113-231B-4EDC-9C53-43EC567FDCD0}"/>
              </a:ext>
            </a:extLst>
          </p:cNvPr>
          <p:cNvSpPr/>
          <p:nvPr/>
        </p:nvSpPr>
        <p:spPr>
          <a:xfrm>
            <a:off x="2594706" y="5694654"/>
            <a:ext cx="762001" cy="484632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3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30" y="297623"/>
            <a:ext cx="11877371" cy="6038561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4000" b="1" dirty="0">
                <a:latin typeface="Amasis MT Pro" panose="02040504050005020304" pitchFamily="18" charset="-18"/>
              </a:rPr>
              <a:t>SUBJEKTIVNÍ PRVKY CENY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odhad efektivnosti poskytování služby,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porovnání schopností a zkušeností poskytovatele služeb,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typ a obtížnost práce,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zákazníkovo pohodlí,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hladina tržních cen,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neobvyklé výdaje,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" panose="02040504050005020304" pitchFamily="18" charset="-18"/>
              </a:rPr>
              <a:t>hodnota a přijatelnost pro zákazníka.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57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893</Words>
  <Application>Microsoft Office PowerPoint</Application>
  <PresentationFormat>Širokoúhlá obrazovka</PresentationFormat>
  <Paragraphs>136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6.  CENOVÁ TVORBA VE SLUŽBÁCH</vt:lpstr>
      <vt:lpstr>Prezentace aplikace PowerPoint</vt:lpstr>
      <vt:lpstr>PĚT KATEGOIÍ NABÍDEK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Prachařová Lenka</cp:lastModifiedBy>
  <cp:revision>179</cp:revision>
  <dcterms:created xsi:type="dcterms:W3CDTF">2022-01-10T10:45:06Z</dcterms:created>
  <dcterms:modified xsi:type="dcterms:W3CDTF">2022-03-22T07:02:07Z</dcterms:modified>
</cp:coreProperties>
</file>