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79"/>
  </p:notesMasterIdLst>
  <p:sldIdLst>
    <p:sldId id="256" r:id="rId3"/>
    <p:sldId id="286" r:id="rId4"/>
    <p:sldId id="292" r:id="rId5"/>
    <p:sldId id="305" r:id="rId6"/>
    <p:sldId id="330" r:id="rId7"/>
    <p:sldId id="338" r:id="rId8"/>
    <p:sldId id="339" r:id="rId9"/>
    <p:sldId id="340" r:id="rId10"/>
    <p:sldId id="341" r:id="rId11"/>
    <p:sldId id="334" r:id="rId12"/>
    <p:sldId id="344" r:id="rId13"/>
    <p:sldId id="335" r:id="rId14"/>
    <p:sldId id="306" r:id="rId15"/>
    <p:sldId id="331" r:id="rId16"/>
    <p:sldId id="345" r:id="rId17"/>
    <p:sldId id="332" r:id="rId18"/>
    <p:sldId id="346" r:id="rId19"/>
    <p:sldId id="347" r:id="rId20"/>
    <p:sldId id="348" r:id="rId21"/>
    <p:sldId id="337" r:id="rId22"/>
    <p:sldId id="349" r:id="rId23"/>
    <p:sldId id="350" r:id="rId24"/>
    <p:sldId id="351" r:id="rId25"/>
    <p:sldId id="352" r:id="rId26"/>
    <p:sldId id="343" r:id="rId27"/>
    <p:sldId id="307" r:id="rId28"/>
    <p:sldId id="353" r:id="rId29"/>
    <p:sldId id="354" r:id="rId30"/>
    <p:sldId id="355" r:id="rId31"/>
    <p:sldId id="356" r:id="rId32"/>
    <p:sldId id="308" r:id="rId33"/>
    <p:sldId id="357" r:id="rId34"/>
    <p:sldId id="358" r:id="rId35"/>
    <p:sldId id="362" r:id="rId36"/>
    <p:sldId id="359" r:id="rId37"/>
    <p:sldId id="342" r:id="rId38"/>
    <p:sldId id="309" r:id="rId39"/>
    <p:sldId id="363" r:id="rId40"/>
    <p:sldId id="364" r:id="rId41"/>
    <p:sldId id="365" r:id="rId42"/>
    <p:sldId id="366" r:id="rId43"/>
    <p:sldId id="310" r:id="rId44"/>
    <p:sldId id="367" r:id="rId45"/>
    <p:sldId id="368" r:id="rId46"/>
    <p:sldId id="369" r:id="rId47"/>
    <p:sldId id="370" r:id="rId48"/>
    <p:sldId id="371" r:id="rId49"/>
    <p:sldId id="336" r:id="rId50"/>
    <p:sldId id="290" r:id="rId51"/>
    <p:sldId id="294" r:id="rId52"/>
    <p:sldId id="298" r:id="rId53"/>
    <p:sldId id="301" r:id="rId54"/>
    <p:sldId id="372" r:id="rId55"/>
    <p:sldId id="373" r:id="rId56"/>
    <p:sldId id="315" r:id="rId57"/>
    <p:sldId id="374" r:id="rId58"/>
    <p:sldId id="375" r:id="rId59"/>
    <p:sldId id="389" r:id="rId60"/>
    <p:sldId id="326" r:id="rId61"/>
    <p:sldId id="327" r:id="rId62"/>
    <p:sldId id="376" r:id="rId63"/>
    <p:sldId id="329" r:id="rId64"/>
    <p:sldId id="377" r:id="rId65"/>
    <p:sldId id="378" r:id="rId66"/>
    <p:sldId id="379" r:id="rId67"/>
    <p:sldId id="380" r:id="rId68"/>
    <p:sldId id="381" r:id="rId69"/>
    <p:sldId id="382" r:id="rId70"/>
    <p:sldId id="383" r:id="rId71"/>
    <p:sldId id="384" r:id="rId72"/>
    <p:sldId id="385" r:id="rId73"/>
    <p:sldId id="386" r:id="rId74"/>
    <p:sldId id="387" r:id="rId75"/>
    <p:sldId id="388" r:id="rId76"/>
    <p:sldId id="304" r:id="rId77"/>
    <p:sldId id="390" r:id="rId7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81" autoAdjust="0"/>
    <p:restoredTop sz="94737"/>
  </p:normalViewPr>
  <p:slideViewPr>
    <p:cSldViewPr snapToGrid="0" snapToObjects="1">
      <p:cViewPr varScale="1">
        <p:scale>
          <a:sx n="72" d="100"/>
          <a:sy n="72" d="100"/>
        </p:scale>
        <p:origin x="16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10.05.2024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13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8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5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3094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70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61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517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1610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8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6632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97134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4160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32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20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7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013"/>
          </a:p>
        </p:txBody>
      </p:sp>
    </p:spTree>
    <p:extLst>
      <p:ext uri="{BB962C8B-B14F-4D97-AF65-F5344CB8AC3E}">
        <p14:creationId xmlns:p14="http://schemas.microsoft.com/office/powerpoint/2010/main" val="2606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3094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75" kern="1200">
          <a:solidFill>
            <a:srgbClr val="313131"/>
          </a:solidFill>
          <a:latin typeface="+mj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3165269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600" dirty="0"/>
              <a:t>Bezpečnost ICT a ochrana dat</a:t>
            </a:r>
            <a:endParaRPr lang="en-US" sz="48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B7D8D9-CB29-4C3B-93A9-38F44BCBDFD8}"/>
              </a:ext>
            </a:extLst>
          </p:cNvPr>
          <p:cNvSpPr txBox="1"/>
          <p:nvPr/>
        </p:nvSpPr>
        <p:spPr>
          <a:xfrm>
            <a:off x="6276513" y="5592932"/>
            <a:ext cx="328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Ing. Vladimír Horák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Audit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800" dirty="0">
                <a:latin typeface="Calibri "/>
              </a:rPr>
              <a:t> Posouzení vhodnosti a úplnosti provozovaných bezpečnostních opatření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Zda je bezpečnost řešena tak, že plní normu ISO 27000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Možnost využití metodiky ITIL nebo COBIT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447728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Audit bezpečnosti -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Popis základních cílů a zaměření auditu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Posouzení stávajících bezpečnostních parametrů systému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Popis evidovaných hrozeb, zranitelností v jednotlivých oblastech 	IS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Identifikace a ocenění bezpečnostních rizik a kritických míst v systému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Návrh bezpečnostních opatření, stanovení prioritních úkolů v postupu navrhovaného řešení příslušných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339752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ITIL (2,3,4…)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ITIL (</a:t>
            </a:r>
            <a:r>
              <a:rPr lang="cs-CZ" sz="2800" dirty="0" err="1">
                <a:latin typeface="Calibri "/>
              </a:rPr>
              <a:t>Information</a:t>
            </a:r>
            <a:r>
              <a:rPr lang="cs-CZ" sz="2800" dirty="0">
                <a:latin typeface="Calibri "/>
              </a:rPr>
              <a:t> Technology </a:t>
            </a:r>
            <a:r>
              <a:rPr lang="cs-CZ" sz="2800" dirty="0" err="1">
                <a:latin typeface="Calibri "/>
              </a:rPr>
              <a:t>Infrustructure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Library</a:t>
            </a:r>
            <a:r>
              <a:rPr lang="cs-CZ" sz="2800" dirty="0">
                <a:latin typeface="Calibri "/>
              </a:rPr>
              <a:t>)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Vycházejí ze zkušeností „</a:t>
            </a:r>
            <a:r>
              <a:rPr lang="cs-CZ" sz="2800" dirty="0" err="1">
                <a:latin typeface="Calibri "/>
              </a:rPr>
              <a:t>best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practice</a:t>
            </a:r>
            <a:r>
              <a:rPr lang="cs-CZ" sz="2800" dirty="0">
                <a:latin typeface="Calibri "/>
              </a:rPr>
              <a:t>“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Mezinárodní standard pro řízení IT služeb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Vychází z procesního řízení a ze zkušeností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Obecně -&gt; popisuje vazby mezi procesy, definuje jejich vstupy, role a metriky</a:t>
            </a:r>
          </a:p>
        </p:txBody>
      </p:sp>
    </p:spTree>
    <p:extLst>
      <p:ext uri="{BB962C8B-B14F-4D97-AF65-F5344CB8AC3E}">
        <p14:creationId xmlns:p14="http://schemas.microsoft.com/office/powerpoint/2010/main" val="4260943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7, Bezpečnostní analýza </a:t>
            </a:r>
          </a:p>
        </p:txBody>
      </p:sp>
    </p:spTree>
    <p:extLst>
      <p:ext uri="{BB962C8B-B14F-4D97-AF65-F5344CB8AC3E}">
        <p14:creationId xmlns:p14="http://schemas.microsoft.com/office/powerpoint/2010/main" val="1799602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- aktivum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Vše, co má pro subjekt hodnotu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Tato hodnota může být zmenšena působením hrozby 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Základní charakteristikou aktiva je jeho cena</a:t>
            </a:r>
          </a:p>
          <a:p>
            <a:pPr lvl="1" algn="just">
              <a:lnSpc>
                <a:spcPct val="150000"/>
              </a:lnSpc>
              <a:buClrTx/>
            </a:pPr>
            <a:r>
              <a:rPr lang="cs-CZ" sz="2350" dirty="0">
                <a:latin typeface="Calibri "/>
              </a:rPr>
              <a:t> Může být oceněno objektivně i subjektivně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652535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hodnocení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Pořizovací náklady či jiná hodnota aktiva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Důležitost aktiva pro existenci či chování subjektu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Náklady na překlenutí případné škody na aktivu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Rychlost odstranění případné škody na aktivu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Jiná hlediska  (specifická případ od případu)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568407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Hrozba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Událost, která má nežádoucí vliv na bezpečnost, nebo může způsobit škodu</a:t>
            </a:r>
          </a:p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Způsobená škoda na aktivum se nazývá dopad hrozby </a:t>
            </a:r>
          </a:p>
          <a:p>
            <a:pPr>
              <a:spcBef>
                <a:spcPts val="1200"/>
              </a:spcBef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28726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Zranitelnost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Nedostatky a slabiny, které může hrozba využít pro uplatnění svého nežádoucího vlivu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Vyjadřuje, jak citlivé je aktivum na hrozbu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Pokud je u aktiva možnost hrozby, je vždy přítomná i zranitelnost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35798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 Proces nebo postup, který byl navržen pro zmírnění nebo eliminaci hrozby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Opatření se navrhují s cílem předejít vzniku, nebo usnadnit překlenutí vzniklé škody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 hlediska analýzy je opatření charakterizováno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Efektivitou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Náklady – pořízení, zavedení a provoz</a:t>
            </a:r>
          </a:p>
          <a:p>
            <a:pPr algn="just">
              <a:lnSpc>
                <a:spcPct val="150000"/>
              </a:lnSpc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741927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Riziko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Vyjadřuje míru ohrožení aktiva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Míra toho, že se hrozba stane a dojde k nežádoucímu výsledku vedoucímu ke škodě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Velikost je vyjádřena jeho úrovní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87184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4B1D-274D-4D72-81A7-6DC4877E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Podmínky pro splnění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DB201-BC36-4C42-9363-0031C145E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Ústní závěrečná zkouška – kdy by vyhovovala?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480546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Stanovení zranitelnosti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a hodnocení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 souvislosti s řízením IS/IT projektů je tedy třeba posoudit: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Jaká rizika projektu hrozí</a:t>
            </a:r>
          </a:p>
          <a:p>
            <a:pPr lvl="1" algn="just">
              <a:buClrTx/>
            </a:pPr>
            <a:r>
              <a:rPr lang="cs-CZ" sz="2580" dirty="0">
                <a:latin typeface="Calibri "/>
              </a:rPr>
              <a:t>Jak je lze zcela eliminovat nebo alespoň snížit jejich úroveň</a:t>
            </a:r>
          </a:p>
          <a:p>
            <a:pPr algn="just">
              <a:buClrTx/>
            </a:pPr>
            <a:r>
              <a:rPr lang="cs-CZ" sz="2575" dirty="0">
                <a:latin typeface="Calibri "/>
              </a:rPr>
              <a:t> Řešení na základě analýzy rizik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Faktory ekonomické, technické, sociální, politické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Počáteční i průběžná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464388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rizik -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1, Identifikace aktiv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Informační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Podpůrná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Aktiva technické infrastruktury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Fyzická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Personál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2, Ohodnocení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Hodnota aktiva + závažnost dopadu 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937880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rizik -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3, Analýza hrozeb a zranitelnosti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 Např. dle metodiky stanovené v  ČSN ISO/IEC 27005:2008</a:t>
            </a:r>
          </a:p>
          <a:p>
            <a:pPr lvl="1" algn="just">
              <a:buClrTx/>
            </a:pPr>
            <a:endParaRPr lang="cs-CZ" sz="2350" dirty="0">
              <a:latin typeface="Calibri "/>
            </a:endParaRP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4, Stanovení rizik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Na základě dopadu hrozby a pravděpodobnosti výskytu </a:t>
            </a:r>
          </a:p>
        </p:txBody>
      </p:sp>
    </p:spTree>
    <p:extLst>
      <p:ext uri="{BB962C8B-B14F-4D97-AF65-F5344CB8AC3E}">
        <p14:creationId xmlns:p14="http://schemas.microsoft.com/office/powerpoint/2010/main" val="3725382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Aktivita informačního systému – negativní dopady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Nedostupnosti dat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Prozrazení dat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Modifikace dat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Zničení dat</a:t>
            </a:r>
          </a:p>
          <a:p>
            <a:pPr algn="just">
              <a:lnSpc>
                <a:spcPct val="150000"/>
              </a:lnSpc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338230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Ohodnocení aktiv na základě důsledků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Vícenáklady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Ušlý zisk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Náklady na soudní spor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Náhrada škody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Neschopnost organizace zajistit činnost vyplývající ze zákona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Porušení zákona – např. na ochranu osobních údajů</a:t>
            </a:r>
          </a:p>
        </p:txBody>
      </p:sp>
    </p:spTree>
    <p:extLst>
      <p:ext uri="{BB962C8B-B14F-4D97-AF65-F5344CB8AC3E}">
        <p14:creationId xmlns:p14="http://schemas.microsoft.com/office/powerpoint/2010/main" val="3389222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hrozeb a zranitelnosti – matice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0DB995-D6D4-952E-BCA7-11DA72B26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621" y="1690692"/>
            <a:ext cx="6936757" cy="43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263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8, Realizace bezpečnosti</a:t>
            </a:r>
            <a:br>
              <a:rPr lang="cs-CZ" sz="4400" dirty="0">
                <a:solidFill>
                  <a:schemeClr val="tx1"/>
                </a:solidFill>
              </a:rPr>
            </a:br>
            <a:endParaRPr lang="cs-CZ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59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Stanovení bezpečnostní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Základním dokumentem podniku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Vymezuje rozsah a určení nutných opatření při vybudování systému řízení bezpečnosti informací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Řeší základní organizační aspekty při formulování přístupu k budování bezpečnostních opatření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366962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opatření –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v návaznosti na analýzu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Bezpečnostní opatření jsou realizována postupně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Podle stanovených priorit a ekonomických možností podniku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 korelátu s bezpečnostní analýzou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619430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opatření – souvislost s mechanismy</a:t>
            </a:r>
            <a:br>
              <a:rPr lang="cs-CZ" sz="4000" dirty="0">
                <a:solidFill>
                  <a:schemeClr val="tx1"/>
                </a:solidFill>
              </a:rPr>
            </a:b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Systém identifikace a autentizace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Řízení přístupu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Funkce zajišťující integritu a důvěrnost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Systém kontrol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Mechanismy ochrany dat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Mechanismy fyzické bezpečnosti</a:t>
            </a:r>
            <a:endParaRPr lang="cs-CZ" sz="22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31735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776C2-9711-B812-6A7F-B1EC136CE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32E60-073E-4914-FA40-BA1BC8D0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Řešení problémů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6D1F0-B096-7362-024B-D01C6F01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 případě dotazů či problémů ohledně předmětu 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e-mail: vladimir.horak@mvso.cz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konzultační hodiny: po předchozí domluvě</a:t>
            </a:r>
          </a:p>
        </p:txBody>
      </p:sp>
    </p:spTree>
    <p:extLst>
      <p:ext uri="{BB962C8B-B14F-4D97-AF65-F5344CB8AC3E}">
        <p14:creationId xmlns:p14="http://schemas.microsoft.com/office/powerpoint/2010/main" val="3692502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opatření –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účel zavedení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Sníží hrozbu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Sníží zranitelnost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Sníží dopad nežádoucí události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Detekují nechtěnou událost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Umožní zotavení systému z nechtěné události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4014635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9, Kryptografie</a:t>
            </a:r>
          </a:p>
        </p:txBody>
      </p:sp>
    </p:spTree>
    <p:extLst>
      <p:ext uri="{BB962C8B-B14F-4D97-AF65-F5344CB8AC3E}">
        <p14:creationId xmlns:p14="http://schemas.microsoft.com/office/powerpoint/2010/main" val="4082233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Kryptografie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Řeší otázky šifer</a:t>
            </a:r>
          </a:p>
          <a:p>
            <a:pPr marL="0" indent="0">
              <a:buClrTx/>
              <a:buNone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575" dirty="0">
                <a:latin typeface="Calibri "/>
              </a:rPr>
              <a:t> Proces převedením dat do takového formátu, který nemůže neoprávněná osoba jednoduše přečíst</a:t>
            </a:r>
          </a:p>
        </p:txBody>
      </p:sp>
    </p:spTree>
    <p:extLst>
      <p:ext uri="{BB962C8B-B14F-4D97-AF65-F5344CB8AC3E}">
        <p14:creationId xmlns:p14="http://schemas.microsoft.com/office/powerpoint/2010/main" val="4188062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Kryptografie – symetrická vs asymetrická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Symetrickém šifrování – obě strany používají stejný tajný klíč při šifrování i dešifrování zprávy</a:t>
            </a:r>
          </a:p>
          <a:p>
            <a:pPr marL="0" indent="0">
              <a:buClrTx/>
              <a:buNone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800" dirty="0">
                <a:latin typeface="Calibri "/>
              </a:rPr>
              <a:t> Asymetrické šifrování –  je postaveno na principu, kdy každý účastník vlastní veřejný a privátní klíč pro šifrování a dešifraci zprávy</a:t>
            </a:r>
          </a:p>
          <a:p>
            <a:pPr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056125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Proudové vs blokové šifry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35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Bloková šifra </a:t>
            </a:r>
          </a:p>
          <a:p>
            <a:pPr lvl="1">
              <a:buClrTx/>
            </a:pPr>
            <a:r>
              <a:rPr lang="cs-CZ" sz="2400" dirty="0">
                <a:latin typeface="+mn-lt"/>
              </a:rPr>
              <a:t>šifruje najednou bloky (řetězce) délky t znaků</a:t>
            </a:r>
          </a:p>
          <a:p>
            <a:pPr>
              <a:buClrTx/>
            </a:pPr>
            <a:endParaRPr lang="cs-CZ" sz="2400" dirty="0">
              <a:latin typeface="+mn-lt"/>
            </a:endParaRPr>
          </a:p>
          <a:p>
            <a:pPr>
              <a:buClrTx/>
            </a:pPr>
            <a:r>
              <a:rPr lang="cs-CZ" sz="2400" b="1" dirty="0">
                <a:latin typeface="Calibri "/>
              </a:rPr>
              <a:t>Proudová šifra </a:t>
            </a:r>
          </a:p>
          <a:p>
            <a:pPr lvl="1">
              <a:buClrTx/>
            </a:pPr>
            <a:r>
              <a:rPr lang="cs-CZ" sz="2400" dirty="0">
                <a:latin typeface="Calibri "/>
              </a:rPr>
              <a:t>šifruje každý znak abecedy otevřeného textu zvlášť</a:t>
            </a:r>
          </a:p>
        </p:txBody>
      </p:sp>
    </p:spTree>
    <p:extLst>
      <p:ext uri="{BB962C8B-B14F-4D97-AF65-F5344CB8AC3E}">
        <p14:creationId xmlns:p14="http://schemas.microsoft.com/office/powerpoint/2010/main" val="10077242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Elektronický podpis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350" dirty="0">
                <a:latin typeface="Calibri "/>
              </a:rPr>
              <a:t> Funguje na bázi asymetrické kryptografie 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Odesilatel použije svůj privátní klíč pro „zašifrování“ -&gt; podepsání své zprávy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Příjemce pak použije veřejný klíč odesilatele „dešifrování“ otisku zaslané zprávy. 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Jiným než veřejným klíčem odesilatele nelze úspěšně tuto kontrolu provést</a:t>
            </a:r>
          </a:p>
          <a:p>
            <a:pPr>
              <a:buClrTx/>
            </a:pPr>
            <a:endParaRPr lang="cs-CZ" sz="212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5129795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Biometrický dynamický podpis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350" dirty="0">
                <a:latin typeface="Calibri "/>
              </a:rPr>
              <a:t> Alternativa elektronickému podpisu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Zaznamenává vlastnoruční podpis s využitím speciálního „pera“ a digitalizačního tabletu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Umožňuje analyzovat jak statické, tak zejména dynamické vlastnosti podpisu spojeného s typickým chováním podepisující se osoby</a:t>
            </a:r>
          </a:p>
          <a:p>
            <a:pPr>
              <a:buClrTx/>
            </a:pPr>
            <a:r>
              <a:rPr lang="cs-CZ" sz="2350" dirty="0">
                <a:latin typeface="+mn-lt"/>
              </a:rPr>
              <a:t>Projev aktivity – netřeba zjišťovat chtěnost participace uživatele na rozdíl do statických biometrických metod (kontrola otisku prstů, dlaně, oka apod.)</a:t>
            </a:r>
            <a:endParaRPr lang="cs-CZ" sz="235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6615759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 10, Listiny a elektronické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dokumenty</a:t>
            </a:r>
          </a:p>
        </p:txBody>
      </p:sp>
    </p:spTree>
    <p:extLst>
      <p:ext uri="{BB962C8B-B14F-4D97-AF65-F5344CB8AC3E}">
        <p14:creationId xmlns:p14="http://schemas.microsoft.com/office/powerpoint/2010/main" val="18100998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Definování základných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Dokument</a:t>
            </a:r>
          </a:p>
          <a:p>
            <a:pPr lvl="1">
              <a:buClrTx/>
            </a:pPr>
            <a:r>
              <a:rPr lang="cs-CZ" sz="2000" dirty="0">
                <a:latin typeface="Calibri "/>
              </a:rPr>
              <a:t>každá písemná, obrazová, zvuková nebo jiná zaznamenaná informace, ať již v podobě analogové či digitální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Listina</a:t>
            </a:r>
          </a:p>
          <a:p>
            <a:pPr lvl="1">
              <a:buClrTx/>
            </a:pPr>
            <a:r>
              <a:rPr lang="cs-CZ" sz="2000" dirty="0">
                <a:latin typeface="Calibri "/>
              </a:rPr>
              <a:t>dokument vesměs v papírové podobě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Elektronický dokument </a:t>
            </a:r>
          </a:p>
          <a:p>
            <a:pPr lvl="1">
              <a:buClrTx/>
            </a:pPr>
            <a:r>
              <a:rPr lang="cs-CZ" sz="2000" dirty="0">
                <a:latin typeface="Calibri "/>
              </a:rPr>
              <a:t>Digitálně zpracovaný dokument, který je možno zpracovávat pomocí elektronických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412331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Ochrana elektronických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Elektronický dokument – plná náhrada listiny s neomezenou trvanlivostí</a:t>
            </a:r>
          </a:p>
          <a:p>
            <a:pPr>
              <a:buClrTx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800" dirty="0">
                <a:latin typeface="Calibri "/>
              </a:rPr>
              <a:t> Základní otázka – zajištění jejich věrohodnosti, neporušitelnost a čitelnost</a:t>
            </a:r>
          </a:p>
          <a:p>
            <a:pPr marL="0" indent="0">
              <a:buClrTx/>
              <a:buNone/>
            </a:pPr>
            <a:r>
              <a:rPr lang="cs-CZ" sz="2800" dirty="0">
                <a:latin typeface="Calibri "/>
              </a:rPr>
              <a:t>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5381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6, Systém řízení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bezpečnosti informací</a:t>
            </a:r>
          </a:p>
        </p:txBody>
      </p:sp>
    </p:spTree>
    <p:extLst>
      <p:ext uri="{BB962C8B-B14F-4D97-AF65-F5344CB8AC3E}">
        <p14:creationId xmlns:p14="http://schemas.microsoft.com/office/powerpoint/2010/main" val="19001071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Ochrana elektronických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Kontrola dokumentu 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Autentičnost – věrohodnost původu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Integritu – neporušenost obsahu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Dostupnost – čitelnost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Důvěrnost – v případě citlivých informací</a:t>
            </a:r>
          </a:p>
          <a:p>
            <a:pPr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590557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Ochrana elektronických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Správa přístupnosti el. Dokumentů se již přisuzuje IT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založením uživatele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založením a aktivací autorizace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přiřazení autorizace uživatelům apod.</a:t>
            </a:r>
          </a:p>
          <a:p>
            <a:pPr lvl="1">
              <a:buClrTx/>
            </a:pPr>
            <a:endParaRPr lang="cs-CZ" sz="2350" dirty="0">
              <a:latin typeface="Calibri "/>
            </a:endParaRPr>
          </a:p>
          <a:p>
            <a:pPr lvl="1">
              <a:buClrTx/>
            </a:pPr>
            <a:r>
              <a:rPr lang="cs-CZ" sz="2350" dirty="0">
                <a:latin typeface="Calibri "/>
              </a:rPr>
              <a:t>V předchozích kapitolách již byly probrány nástroje a metody zabezpečení elektronických dokumentů tj.: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autentizace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elektronický podpis</a:t>
            </a:r>
          </a:p>
          <a:p>
            <a:pPr lvl="1">
              <a:buClrTx/>
            </a:pPr>
            <a:endParaRPr lang="cs-CZ" sz="2350" dirty="0">
              <a:latin typeface="Calibri "/>
            </a:endParaRPr>
          </a:p>
          <a:p>
            <a:pPr lvl="1">
              <a:buClrTx/>
            </a:pPr>
            <a:endParaRPr lang="cs-CZ" sz="235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840097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11, Zálohování</a:t>
            </a:r>
          </a:p>
        </p:txBody>
      </p:sp>
    </p:spTree>
    <p:extLst>
      <p:ext uri="{BB962C8B-B14F-4D97-AF65-F5344CB8AC3E}">
        <p14:creationId xmlns:p14="http://schemas.microsoft.com/office/powerpoint/2010/main" val="38358333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Zálohování -&gt; vytváření kopií dat na samostatný datový nosič 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Osobní počítač - „v případě potřeby“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V případě IS -&gt; komplexnější záležitost s určitými pravidly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409489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Aspekty zálohování 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Aktuálnost záložních dat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Operativnost a dostupnost při práci se zálohami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Zabezpečení integrity a autentičnosti zálohovaných dat (v případě citlivých dat i důvěrnost)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Oprávnění přístupu</a:t>
            </a:r>
          </a:p>
          <a:p>
            <a:pPr>
              <a:buClrTx/>
            </a:pPr>
            <a:endParaRPr lang="cs-CZ" sz="2575" dirty="0">
              <a:latin typeface="Calibri "/>
            </a:endParaRPr>
          </a:p>
          <a:p>
            <a:pPr marL="0" indent="0">
              <a:buClrTx/>
              <a:buNone/>
            </a:pPr>
            <a:r>
              <a:rPr lang="cs-CZ" sz="2575" dirty="0">
                <a:latin typeface="Calibri "/>
              </a:rPr>
              <a:t> -&gt; Nutnost proaktivně řešit v každém IS</a:t>
            </a:r>
          </a:p>
        </p:txBody>
      </p:sp>
    </p:spTree>
    <p:extLst>
      <p:ext uri="{BB962C8B-B14F-4D97-AF65-F5344CB8AC3E}">
        <p14:creationId xmlns:p14="http://schemas.microsoft.com/office/powerpoint/2010/main" val="37692540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Důvody tvorby zálohy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Neúmyslnou nebo úmyslnou chybou člověka – člověk může soubory omylem smazat, přepsat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Chybou operačního systému 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Přírodní pohromou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Škodlivým SW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Zničením médií</a:t>
            </a:r>
          </a:p>
        </p:txBody>
      </p:sp>
    </p:spTree>
    <p:extLst>
      <p:ext uri="{BB962C8B-B14F-4D97-AF65-F5344CB8AC3E}">
        <p14:creationId xmlns:p14="http://schemas.microsoft.com/office/powerpoint/2010/main" val="31626288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Online zálohování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Pomocí zálohovacího SW se nahraje záloha na servery poskytovatele 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800" dirty="0">
                <a:latin typeface="Calibri "/>
              </a:rPr>
              <a:t>Výhodou je možnost okamžitý přístup k záloze odkudkoliv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Uložení dat v jiné lokalitě  -&gt; ochrana před lokálním ohrožením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Nutnost vysokorychlostní komunikace 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Hrozba neoprávněného přístupu k datům třetí osobou</a:t>
            </a:r>
          </a:p>
        </p:txBody>
      </p:sp>
    </p:spTree>
    <p:extLst>
      <p:ext uri="{BB962C8B-B14F-4D97-AF65-F5344CB8AC3E}">
        <p14:creationId xmlns:p14="http://schemas.microsoft.com/office/powerpoint/2010/main" val="5150459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Systém zálohování dat - proměnné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Objem zálohovaných dat.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Charakter zálohovaných dat (citlivá, publikovatelná, systémová aj.)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Frekvence a aktualizace zálohovaných dar.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Offline</a:t>
            </a:r>
            <a:r>
              <a:rPr lang="cs-CZ" sz="2800" dirty="0">
                <a:latin typeface="Calibri "/>
              </a:rPr>
              <a:t> nebo online zálohování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7848419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1ADB5-11D5-D24C-737E-DAEC96152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855DF-7D21-B89B-3352-587794FE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28544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Opakování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0DDF07-7219-E1BF-C946-F01C9653CD5A}"/>
              </a:ext>
            </a:extLst>
          </p:cNvPr>
          <p:cNvSpPr txBox="1"/>
          <p:nvPr/>
        </p:nvSpPr>
        <p:spPr>
          <a:xfrm>
            <a:off x="703137" y="2117558"/>
            <a:ext cx="7737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08093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6DAA7-2C23-4F59-39A0-452978B5C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39085-09E2-D8DB-256A-665F7213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Vývoj v oblasti bezpečnosti IS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C30540-DF4D-53DC-58D5-E9B762031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3200" dirty="0">
                <a:latin typeface="Calibri "/>
              </a:rPr>
              <a:t> Který prvek bezpečnosti informačního systému je nejslabší?  </a:t>
            </a:r>
          </a:p>
        </p:txBody>
      </p:sp>
    </p:spTree>
    <p:extLst>
      <p:ext uri="{BB962C8B-B14F-4D97-AF65-F5344CB8AC3E}">
        <p14:creationId xmlns:p14="http://schemas.microsoft.com/office/powerpoint/2010/main" val="270877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Systém implementace procesů 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Skládá se z několika kroků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3F95EA-FAA2-CD51-58A4-F46C06003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589" y="3623733"/>
            <a:ext cx="4823937" cy="241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103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017C0-D778-6844-75EB-BFF4A014C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5D17D-1884-4E70-0668-1C2362BD7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Podniková bezpečnost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9812B3-0526-CCC1-9747-A9A99FE36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Závisí na typu podniku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Zavádí se opatření na základě analýzy rizik  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Hlavní cíle jsou zabránění 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Neoprávněnému přístupu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Odcizení dat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Zničení dat 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Úpravě dat</a:t>
            </a:r>
          </a:p>
        </p:txBody>
      </p:sp>
    </p:spTree>
    <p:extLst>
      <p:ext uri="{BB962C8B-B14F-4D97-AF65-F5344CB8AC3E}">
        <p14:creationId xmlns:p14="http://schemas.microsoft.com/office/powerpoint/2010/main" val="13579142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C8A32-7E2E-0246-FFEB-3FD16C48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62BE1-88DB-2982-4387-0E412B3ED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Bezpečnost ICT/IS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09A19-DC1B-5384-1FA8-3B27B61C1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Nutné brát zřetel jak na HW tak SW stránku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ICT = informační a komunikační technologie (HW,SW)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IS = informační systém (HW,SW)</a:t>
            </a:r>
          </a:p>
        </p:txBody>
      </p:sp>
    </p:spTree>
    <p:extLst>
      <p:ext uri="{BB962C8B-B14F-4D97-AF65-F5344CB8AC3E}">
        <p14:creationId xmlns:p14="http://schemas.microsoft.com/office/powerpoint/2010/main" val="3654720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70280-AD97-1076-B971-0BA877274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8A664-1CE4-28DB-F4EF-7FA86886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Základní hrozby ICT/IS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5E638B-BE19-2B6B-D8C6-0B42D584C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Hrozby přírodní – záplavy, požáry, blesky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Hrozby vyvolané lidskou činností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00" b="1" dirty="0">
                <a:latin typeface="Calibri "/>
              </a:rPr>
              <a:t>úmyslná činnost</a:t>
            </a:r>
            <a:r>
              <a:rPr lang="cs-CZ" sz="2500" dirty="0">
                <a:latin typeface="Calibri "/>
              </a:rPr>
              <a:t> – krádeže zařízení, modifikace, znepřístupnění, krádeže dat jak ze strany zaměstnanců, tak i „nepřátel“</a:t>
            </a:r>
          </a:p>
          <a:p>
            <a:pPr lvl="1" algn="just">
              <a:buClrTx/>
            </a:pPr>
            <a:r>
              <a:rPr lang="cs-CZ" sz="2575" b="1" dirty="0">
                <a:latin typeface="Calibri "/>
              </a:rPr>
              <a:t> neúmyslná činnost </a:t>
            </a:r>
            <a:r>
              <a:rPr lang="cs-CZ" sz="2575" dirty="0">
                <a:latin typeface="Calibri "/>
              </a:rPr>
              <a:t>– chybná manipulace se zařízeními, neodborná práce s daty</a:t>
            </a:r>
          </a:p>
        </p:txBody>
      </p:sp>
    </p:spTree>
    <p:extLst>
      <p:ext uri="{BB962C8B-B14F-4D97-AF65-F5344CB8AC3E}">
        <p14:creationId xmlns:p14="http://schemas.microsoft.com/office/powerpoint/2010/main" val="14506880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Systém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Abstraktní objekt, ve kterém jsou rozlišeny části, vztahy mezi nimi a jeho vlastnosti a který vůči okolí vystupuje jako celek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Lze jej chápat jako množinu prvků a vazeb mezi nimi, které jsou účelově definovány na nějakém objektu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Významnou roli při fungování systémů hrají nastavená pravidla</a:t>
            </a:r>
          </a:p>
        </p:txBody>
      </p:sp>
    </p:spTree>
    <p:extLst>
      <p:ext uri="{BB962C8B-B14F-4D97-AF65-F5344CB8AC3E}">
        <p14:creationId xmlns:p14="http://schemas.microsoft.com/office/powerpoint/2010/main" val="23259437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DA619-B9EE-A6CF-0BD3-564D490A6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EC024-0C46-F050-7912-E564131D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Informační systém jako speciální případ systémů – 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0DB94-950C-C09E-9743-0B43AB9A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Informace</a:t>
            </a:r>
            <a:r>
              <a:rPr lang="cs-CZ" sz="2800" dirty="0">
                <a:latin typeface="Calibri "/>
              </a:rPr>
              <a:t> -  poznatek, týkající se jakýchkoliv faktů, událostí, myšlenek nebo pojmů, které dostávají zvláštní význam díky kontextu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Data</a:t>
            </a:r>
            <a:r>
              <a:rPr lang="cs-CZ" sz="2800" dirty="0">
                <a:latin typeface="Calibri "/>
              </a:rPr>
              <a:t> - v informatice tvoří informaci strukturovaná data, která lze vysílat, přijímat, uchovávat </a:t>
            </a:r>
            <a:br>
              <a:rPr lang="cs-CZ" sz="2800" dirty="0">
                <a:latin typeface="Calibri "/>
              </a:rPr>
            </a:br>
            <a:r>
              <a:rPr lang="cs-CZ" sz="2800" dirty="0">
                <a:latin typeface="Calibri "/>
              </a:rPr>
              <a:t>a zpracovávat technickými prostředky. Data jsou vstupem či výstupem informačního systému</a:t>
            </a:r>
          </a:p>
        </p:txBody>
      </p:sp>
    </p:spTree>
    <p:extLst>
      <p:ext uri="{BB962C8B-B14F-4D97-AF65-F5344CB8AC3E}">
        <p14:creationId xmlns:p14="http://schemas.microsoft.com/office/powerpoint/2010/main" val="36397652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875E7-D99F-B3D5-6086-0F9706895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21601-5688-3D64-F4CA-E13C2452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Podnikový informační systém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3D235-0711-D7CC-7961-FB772E511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Tvořen prostředky komunikační technologie (SW </a:t>
            </a:r>
            <a:br>
              <a:rPr lang="cs-CZ" sz="2800" dirty="0">
                <a:latin typeface="Calibri "/>
              </a:rPr>
            </a:br>
            <a:r>
              <a:rPr lang="cs-CZ" sz="2800" dirty="0">
                <a:latin typeface="Calibri "/>
              </a:rPr>
              <a:t>+ HW) a personálem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Zabezpečuje</a:t>
            </a:r>
            <a:endParaRPr lang="cs-CZ" sz="2350" dirty="0">
              <a:latin typeface="Calibri "/>
            </a:endParaRP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Podnikové procesy</a:t>
            </a: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Přenos dat</a:t>
            </a: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Ukládání dat </a:t>
            </a: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329723196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A8635-09F6-FABE-9907-13AC20B1F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12E48-5B55-F800-F233-F76FC8D67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Specifika zajišťování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E62B51-C422-5285-0DF7-EE58FED7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 Hlavní kategorie bezpečnostních technologií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Firewally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Antivirové systémy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Detekce narušení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Správa zranitelnosti </a:t>
            </a:r>
          </a:p>
        </p:txBody>
      </p:sp>
    </p:spTree>
    <p:extLst>
      <p:ext uri="{BB962C8B-B14F-4D97-AF65-F5344CB8AC3E}">
        <p14:creationId xmlns:p14="http://schemas.microsoft.com/office/powerpoint/2010/main" val="1751799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Nejběžnější typy hrozeb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Viry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Trojské koně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Malware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Ransomware (</a:t>
            </a:r>
            <a:r>
              <a:rPr lang="cs-CZ" sz="2800" dirty="0" err="1">
                <a:latin typeface="Calibri "/>
              </a:rPr>
              <a:t>ransom</a:t>
            </a:r>
            <a:r>
              <a:rPr lang="cs-CZ" sz="2800" dirty="0">
                <a:latin typeface="Calibri "/>
              </a:rPr>
              <a:t> = výkupné)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Spyware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7915223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4E4ED-01AC-583C-9F34-6FB7B506C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F371C-4A77-C7F9-7C85-5C639D88C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Nejběžnější typy hrozeb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AA6DF-84C7-1A80-2045-494029CD7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Cyberstalking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Brute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force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attack</a:t>
            </a:r>
            <a:r>
              <a:rPr lang="cs-CZ" sz="2800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Baiting</a:t>
            </a:r>
            <a:r>
              <a:rPr lang="cs-CZ" sz="2800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Worm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40582651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3B1A1-6866-22C3-EC4D-FD0678740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689B1-99B9-E253-0C5E-19AB14D8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Zajištění a správa bezpečnostních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nástrojů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F97CC-9092-ABE5-6E92-9884BE50F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 Tři hlavní způsoby kontroly omezení přístupu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Autentizace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Autorizace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Šifrování </a:t>
            </a:r>
          </a:p>
        </p:txBody>
      </p:sp>
    </p:spTree>
    <p:extLst>
      <p:ext uri="{BB962C8B-B14F-4D97-AF65-F5344CB8AC3E}">
        <p14:creationId xmlns:p14="http://schemas.microsoft.com/office/powerpoint/2010/main" val="253232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</a:t>
            </a:r>
            <a:r>
              <a:rPr lang="cs-CZ" sz="4000" dirty="0" err="1">
                <a:solidFill>
                  <a:schemeClr val="tx1"/>
                </a:solidFill>
              </a:rPr>
              <a:t>Plan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Strategie informační bezpečnosti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Management rizik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Návrh bezpečnostní politiky, systémových směrnic, plánu řízení kontinuity činností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es-ES" sz="2800" dirty="0" err="1">
                <a:latin typeface="Calibri "/>
              </a:rPr>
              <a:t>Bezpečnostní</a:t>
            </a:r>
            <a:r>
              <a:rPr lang="es-ES" sz="2800" dirty="0">
                <a:latin typeface="Calibri "/>
              </a:rPr>
              <a:t> </a:t>
            </a:r>
            <a:r>
              <a:rPr lang="es-ES" sz="2800" dirty="0" err="1">
                <a:latin typeface="Calibri "/>
              </a:rPr>
              <a:t>plán</a:t>
            </a:r>
            <a:r>
              <a:rPr lang="es-ES" sz="2800" dirty="0">
                <a:latin typeface="Calibri "/>
              </a:rPr>
              <a:t> a </a:t>
            </a:r>
            <a:r>
              <a:rPr lang="es-ES" sz="2800" dirty="0" err="1">
                <a:latin typeface="Calibri "/>
              </a:rPr>
              <a:t>plán</a:t>
            </a:r>
            <a:r>
              <a:rPr lang="es-ES" sz="2800" dirty="0">
                <a:latin typeface="Calibri "/>
              </a:rPr>
              <a:t> </a:t>
            </a:r>
            <a:r>
              <a:rPr lang="es-ES" sz="2800" dirty="0" err="1">
                <a:latin typeface="Calibri "/>
              </a:rPr>
              <a:t>implementace</a:t>
            </a:r>
            <a:r>
              <a:rPr lang="es-ES" sz="2800" dirty="0">
                <a:latin typeface="Calibri "/>
              </a:rPr>
              <a:t> ISMS </a:t>
            </a: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(ustavení ISMS)</a:t>
            </a:r>
          </a:p>
        </p:txBody>
      </p:sp>
    </p:spTree>
    <p:extLst>
      <p:ext uri="{BB962C8B-B14F-4D97-AF65-F5344CB8AC3E}">
        <p14:creationId xmlns:p14="http://schemas.microsoft.com/office/powerpoint/2010/main" val="8566182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A359E-68B3-09F9-4A1B-F31825C48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6CD65-D8A5-D3F5-7BBA-F7AE485A2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Autentizace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B0AC0-2301-A787-E377-57428D3B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Fyzická 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Otisky prstu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Sken sítnice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Sken obličeje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Čipová karta</a:t>
            </a:r>
          </a:p>
          <a:p>
            <a:pPr marL="257168" lvl="1" indent="0" algn="just">
              <a:buClrTx/>
              <a:buNone/>
            </a:pPr>
            <a:endParaRPr lang="cs-CZ" sz="2350" dirty="0">
              <a:latin typeface="Calibri "/>
            </a:endParaRPr>
          </a:p>
        </p:txBody>
      </p:sp>
      <p:pic>
        <p:nvPicPr>
          <p:cNvPr id="1026" name="Picture 2" descr="Spit Illustrations ~ Stock Spit Vectors &amp; Clip Art | Page 5">
            <a:extLst>
              <a:ext uri="{FF2B5EF4-FFF2-40B4-BE49-F238E27FC236}">
                <a16:creationId xmlns:a16="http://schemas.microsoft.com/office/drawing/2014/main" id="{2AEB5254-C7D6-B991-36B9-F628F0C13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03" y="4809939"/>
            <a:ext cx="1017376" cy="123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1190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99FC0-0AFD-3181-F9C7-20855DCA2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B4A20-BBB6-88FD-96DE-43BD21BD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Autentizace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6E3AB-9C12-6B4A-8811-AE221114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Virtuální 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Heslo 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Digitální klíč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Pin kód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Vícekrokové ověřování</a:t>
            </a:r>
          </a:p>
          <a:p>
            <a:pPr lvl="1" algn="just">
              <a:buClrTx/>
            </a:pPr>
            <a:endParaRPr lang="cs-CZ" sz="2350" dirty="0">
              <a:latin typeface="Calibri "/>
            </a:endParaRPr>
          </a:p>
          <a:p>
            <a:pPr marL="257168" lvl="1" indent="0" algn="just">
              <a:buClrTx/>
              <a:buNone/>
            </a:pPr>
            <a:endParaRPr lang="cs-CZ" sz="235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1522099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0D098-4413-A714-B15E-D549B9072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B9709-6C19-2FA9-FBB9-295A827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Šifrování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981662-9532-F70D-8E45-D749C21B4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Způsob formátu dat, které nelze bez klíče odhalit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Dva typy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Symetrické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Asymetrické  </a:t>
            </a:r>
            <a:endParaRPr lang="cs-CZ" sz="235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0951597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8FCA6-F472-EF64-0B60-D22A3B85F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1B0D9-3A57-7BFB-5DB0-2BBC96CF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Bezdrátové vs drátové sítě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18244-49DC-FBFA-5F20-0A462D52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Rychlost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Stabilita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Dosah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Cena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Bezpečnost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9221030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F0359-4C81-EE62-D9E5-AD30D62A1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09B93-248B-026F-9D0B-415694B4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Virtuální priváte sítě (VPN)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CA18A-CB18-35F1-2F06-3838652A3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Bezpečné propojení 2 lokalit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Využití šifrování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Firemní e-mail, podnikové servery 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1026" name="Picture 2" descr="co je VPN?; infografika ">
            <a:extLst>
              <a:ext uri="{FF2B5EF4-FFF2-40B4-BE49-F238E27FC236}">
                <a16:creationId xmlns:a16="http://schemas.microsoft.com/office/drawing/2014/main" id="{0A670800-4839-2830-0F37-DD3AE8B7D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21" y="3579208"/>
            <a:ext cx="4572000" cy="25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4863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Časté útoky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575" dirty="0">
                <a:latin typeface="Calibri "/>
              </a:rPr>
              <a:t> Útok </a:t>
            </a:r>
            <a:r>
              <a:rPr lang="cs-CZ" sz="2575" dirty="0" err="1">
                <a:latin typeface="Calibri "/>
              </a:rPr>
              <a:t>DoS</a:t>
            </a:r>
            <a:r>
              <a:rPr lang="cs-CZ" sz="2575" dirty="0">
                <a:latin typeface="Calibri "/>
              </a:rPr>
              <a:t> a </a:t>
            </a:r>
            <a:r>
              <a:rPr lang="cs-CZ" sz="2575" dirty="0" err="1">
                <a:latin typeface="Calibri "/>
              </a:rPr>
              <a:t>DDoS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75" dirty="0" err="1">
                <a:latin typeface="Calibri "/>
              </a:rPr>
              <a:t>DoS</a:t>
            </a:r>
            <a:endParaRPr lang="cs-CZ" sz="2575" dirty="0">
              <a:latin typeface="Calibri "/>
            </a:endParaRP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útok s cílem zabránit uživatelům přístupu </a:t>
            </a:r>
          </a:p>
          <a:p>
            <a:pPr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80" dirty="0" err="1">
                <a:latin typeface="Calibri "/>
              </a:rPr>
              <a:t>DDoS</a:t>
            </a:r>
            <a:endParaRPr lang="cs-CZ" sz="2580" dirty="0">
              <a:latin typeface="Calibri "/>
            </a:endParaRPr>
          </a:p>
          <a:p>
            <a:pPr lvl="1" algn="just">
              <a:buClrTx/>
            </a:pPr>
            <a:r>
              <a:rPr lang="cs-CZ" sz="2355" dirty="0">
                <a:latin typeface="Calibri "/>
              </a:rPr>
              <a:t>útok na webovou stránku </a:t>
            </a:r>
          </a:p>
          <a:p>
            <a:pPr lvl="1" algn="just">
              <a:buClrTx/>
            </a:pPr>
            <a:r>
              <a:rPr lang="cs-CZ" sz="2355" dirty="0">
                <a:latin typeface="Calibri "/>
              </a:rPr>
              <a:t>zahlcení serverů </a:t>
            </a:r>
          </a:p>
        </p:txBody>
      </p:sp>
    </p:spTree>
    <p:extLst>
      <p:ext uri="{BB962C8B-B14F-4D97-AF65-F5344CB8AC3E}">
        <p14:creationId xmlns:p14="http://schemas.microsoft.com/office/powerpoint/2010/main" val="28136260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Systém implementace procesů 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Skládá se z několika kroků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3F95EA-FAA2-CD51-58A4-F46C06003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589" y="3623733"/>
            <a:ext cx="4823937" cy="241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908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Hrozba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Událost, která má nežádoucí vliv na bezpečnost, nebo může způsobit škodu</a:t>
            </a:r>
          </a:p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Způsobená škoda na aktivum se nazývá dopad hrozby </a:t>
            </a:r>
          </a:p>
          <a:p>
            <a:pPr marL="0" indent="0">
              <a:spcBef>
                <a:spcPts val="1200"/>
              </a:spcBef>
              <a:buClrTx/>
              <a:buNone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252717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Zranitelnost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Nedostatky a slabiny, které může hrozba využít pro uplatnění svého nežádoucího vlivu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Vyjadřuje, jak citlivé je aktivum na hrozbu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Pokud je u aktiva možnost hrozby, je vždy přítomná i zranitelnost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4694198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Riziko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Vyjadřuje míru ohrožení aktiva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Míra toho, že se hrozba stane a dojde k nežádoucímu výsledku vedoucímu ke škodě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Velikost je vyjádřena jeho úrovní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64476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Do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Implementace procesů a postupů dle bezpečnostního plánu a plánu implementace ISMS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Zavedení postupů kontrol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Školení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Provoz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(zavádění a provozování ISMS)</a:t>
            </a:r>
          </a:p>
        </p:txBody>
      </p:sp>
    </p:spTree>
    <p:extLst>
      <p:ext uri="{BB962C8B-B14F-4D97-AF65-F5344CB8AC3E}">
        <p14:creationId xmlns:p14="http://schemas.microsoft.com/office/powerpoint/2010/main" val="46639903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hrozeb a zranitelnosti – matice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0DB995-D6D4-952E-BCA7-11DA72B26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621" y="1690692"/>
            <a:ext cx="6936757" cy="43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280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Kryptografie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Řeší otázky šifer</a:t>
            </a:r>
          </a:p>
          <a:p>
            <a:pPr marL="0" indent="0">
              <a:buClrTx/>
              <a:buNone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575" dirty="0">
                <a:latin typeface="Calibri "/>
              </a:rPr>
              <a:t> Proces převedením dat do takového formátu, který nemůže neoprávněná osoba jednoduše přečíst</a:t>
            </a:r>
          </a:p>
        </p:txBody>
      </p:sp>
    </p:spTree>
    <p:extLst>
      <p:ext uri="{BB962C8B-B14F-4D97-AF65-F5344CB8AC3E}">
        <p14:creationId xmlns:p14="http://schemas.microsoft.com/office/powerpoint/2010/main" val="45024206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Zálohování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Zálohování -&gt; vytváření kopií dat na samostatný datový nosič 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Osobní počítač - „v případě potřeby“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V případě IS -&gt; komplexnější záležitost s určitými pravidly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2569638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Důvody tvorby zálohy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Neúmyslnou nebo úmyslnou chybou člověka – člověk může soubory omylem smazat, přepsat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Chybou operačního systému 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Přírodní pohromou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Škodlivým SW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Zničením médií</a:t>
            </a:r>
          </a:p>
        </p:txBody>
      </p:sp>
    </p:spTree>
    <p:extLst>
      <p:ext uri="{BB962C8B-B14F-4D97-AF65-F5344CB8AC3E}">
        <p14:creationId xmlns:p14="http://schemas.microsoft.com/office/powerpoint/2010/main" val="12768075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Systém zálohování dat - proměnné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Objem zálohovaných dat.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Charakter zálohovaných dat (citlivá, publikovatelná, systémová aj.)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Frekvence a aktualizace zálohovaných dar.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Offline</a:t>
            </a:r>
            <a:r>
              <a:rPr lang="cs-CZ" sz="2800" dirty="0">
                <a:latin typeface="Calibri "/>
              </a:rPr>
              <a:t> nebo online zálohování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739895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Závěrečné dotazy?</a:t>
            </a:r>
          </a:p>
        </p:txBody>
      </p:sp>
    </p:spTree>
    <p:extLst>
      <p:ext uri="{BB962C8B-B14F-4D97-AF65-F5344CB8AC3E}">
        <p14:creationId xmlns:p14="http://schemas.microsoft.com/office/powerpoint/2010/main" val="75883062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701563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</a:t>
            </a:r>
            <a:r>
              <a:rPr lang="cs-CZ" sz="4000" dirty="0" err="1">
                <a:solidFill>
                  <a:schemeClr val="tx1"/>
                </a:solidFill>
              </a:rPr>
              <a:t>Check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Před-certifikační audit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Penetrační testy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Testy techniky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Testy metodami sociálního inženýrství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Další testy dle plánu implementace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marL="0" indent="0" algn="just">
              <a:buClrTx/>
              <a:buNone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588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</a:t>
            </a:r>
            <a:r>
              <a:rPr lang="cs-CZ" sz="4000" dirty="0" err="1">
                <a:solidFill>
                  <a:schemeClr val="tx1"/>
                </a:solidFill>
              </a:rPr>
              <a:t>Act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575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Udržování a zlepšování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6878519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2466</TotalTime>
  <Words>2055</Words>
  <Application>Microsoft Office PowerPoint</Application>
  <PresentationFormat>Předvádění na obrazovce (4:3)</PresentationFormat>
  <Paragraphs>363</Paragraphs>
  <Slides>76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76</vt:i4>
      </vt:variant>
    </vt:vector>
  </HeadingPairs>
  <TitlesOfParts>
    <vt:vector size="82" baseType="lpstr">
      <vt:lpstr>Arial</vt:lpstr>
      <vt:lpstr>Calibri</vt:lpstr>
      <vt:lpstr>Calibri </vt:lpstr>
      <vt:lpstr>Calibri Light</vt:lpstr>
      <vt:lpstr>Prezentace MVŠO</vt:lpstr>
      <vt:lpstr>Sablona PPT_základní_CZ</vt:lpstr>
      <vt:lpstr>Bezpečnost ICT a ochrana dat</vt:lpstr>
      <vt:lpstr>Podmínky pro splnění předmětu</vt:lpstr>
      <vt:lpstr>Řešení problémů</vt:lpstr>
      <vt:lpstr>6, Systém řízení  bezpečnosti informací</vt:lpstr>
      <vt:lpstr>Procesní řízení bezpečnosti v cyklu  PDCA</vt:lpstr>
      <vt:lpstr>Procesní řízení bezpečnosti v cyklu  PDCA - Plan</vt:lpstr>
      <vt:lpstr>Procesní řízení bezpečnosti v cyklu  PDCA - Do</vt:lpstr>
      <vt:lpstr>Procesní řízení bezpečnosti v cyklu  PDCA - Check</vt:lpstr>
      <vt:lpstr>Procesní řízení bezpečnosti v cyklu  PDCA - Act</vt:lpstr>
      <vt:lpstr>Audit bezpečnosti</vt:lpstr>
      <vt:lpstr>Audit bezpečnosti - fáze</vt:lpstr>
      <vt:lpstr>ITIL (2,3,4…) </vt:lpstr>
      <vt:lpstr>7, Bezpečnostní analýza </vt:lpstr>
      <vt:lpstr>Definice pojmů - aktivum</vt:lpstr>
      <vt:lpstr>Definice pojmů – hodnocení aktiva</vt:lpstr>
      <vt:lpstr>Definice pojmů – Hrozba </vt:lpstr>
      <vt:lpstr>Definice pojmů – Zranitelnost </vt:lpstr>
      <vt:lpstr>Definice pojmů – Opatření </vt:lpstr>
      <vt:lpstr>Definice pojmů – Riziko </vt:lpstr>
      <vt:lpstr>Stanovení zranitelnosti  a hodnocení rizik</vt:lpstr>
      <vt:lpstr>Analýza rizik - fáze</vt:lpstr>
      <vt:lpstr>Analýza rizik - fáze</vt:lpstr>
      <vt:lpstr>Aktivita informačního systému – negativní dopady</vt:lpstr>
      <vt:lpstr>Ohodnocení aktiv na základě důsledků</vt:lpstr>
      <vt:lpstr>Analýza hrozeb a zranitelnosti – matice rizik</vt:lpstr>
      <vt:lpstr>8, Realizace bezpečnosti </vt:lpstr>
      <vt:lpstr>Stanovení bezpečnostní politiky</vt:lpstr>
      <vt:lpstr>Bezpečnostní opatření – v návaznosti na analýzu rizik</vt:lpstr>
      <vt:lpstr>Bezpečnostní opatření – souvislost s mechanismy </vt:lpstr>
      <vt:lpstr>Bezpečnostní opatření – účel zavedení</vt:lpstr>
      <vt:lpstr>9, Kryptografie</vt:lpstr>
      <vt:lpstr>Kryptografie</vt:lpstr>
      <vt:lpstr>Kryptografie – symetrická vs asymetrická</vt:lpstr>
      <vt:lpstr>Proudové vs blokové šifry</vt:lpstr>
      <vt:lpstr>Elektronický podpis</vt:lpstr>
      <vt:lpstr>Biometrický dynamický podpis</vt:lpstr>
      <vt:lpstr> 10, Listiny a elektronické  dokumenty</vt:lpstr>
      <vt:lpstr>Definování základných pojmů</vt:lpstr>
      <vt:lpstr>Ochrana elektronických dokumentů</vt:lpstr>
      <vt:lpstr>Ochrana elektronických dokumentů</vt:lpstr>
      <vt:lpstr>Ochrana elektronických dokumentů</vt:lpstr>
      <vt:lpstr>11, Zálohování</vt:lpstr>
      <vt:lpstr>Úvod</vt:lpstr>
      <vt:lpstr>Aspekty zálohování IS</vt:lpstr>
      <vt:lpstr>Důvody tvorby zálohy </vt:lpstr>
      <vt:lpstr>Online zálohování </vt:lpstr>
      <vt:lpstr>Systém zálohování dat - proměnné</vt:lpstr>
      <vt:lpstr>Opakování</vt:lpstr>
      <vt:lpstr>Vývoj v oblasti bezpečnosti IS </vt:lpstr>
      <vt:lpstr>Podniková bezpečnost informací</vt:lpstr>
      <vt:lpstr>Bezpečnost ICT/IS </vt:lpstr>
      <vt:lpstr>Základní hrozby ICT/IS</vt:lpstr>
      <vt:lpstr>Systém </vt:lpstr>
      <vt:lpstr>Informační systém jako speciální případ systémů – definice pojmů</vt:lpstr>
      <vt:lpstr>Podnikový informační systém </vt:lpstr>
      <vt:lpstr>Specifika zajišťování bezpečnosti</vt:lpstr>
      <vt:lpstr>Nejběžnější typy hrozeb</vt:lpstr>
      <vt:lpstr>Nejběžnější typy hrozeb</vt:lpstr>
      <vt:lpstr>Zajištění a správa bezpečnostních  nástrojů</vt:lpstr>
      <vt:lpstr>Autentizace</vt:lpstr>
      <vt:lpstr>Autentizace</vt:lpstr>
      <vt:lpstr>Šifrování</vt:lpstr>
      <vt:lpstr>Bezdrátové vs drátové sítě</vt:lpstr>
      <vt:lpstr>Virtuální priváte sítě (VPN)</vt:lpstr>
      <vt:lpstr>Časté útoky</vt:lpstr>
      <vt:lpstr>Procesní řízení bezpečnosti v cyklu  PDCA</vt:lpstr>
      <vt:lpstr>Definice pojmů – Hrozba </vt:lpstr>
      <vt:lpstr>Definice pojmů – Zranitelnost </vt:lpstr>
      <vt:lpstr>Definice pojmů – Riziko </vt:lpstr>
      <vt:lpstr>Analýza hrozeb a zranitelnosti – matice rizik</vt:lpstr>
      <vt:lpstr>Kryptografie</vt:lpstr>
      <vt:lpstr>Zálohování</vt:lpstr>
      <vt:lpstr>Důvody tvorby zálohy </vt:lpstr>
      <vt:lpstr>Systém zálohování dat - proměnné</vt:lpstr>
      <vt:lpstr>Závěrečné dotazy?</vt:lpstr>
      <vt:lpstr>Děkuji Vám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HORÁK Vladimír,</cp:lastModifiedBy>
  <cp:revision>129</cp:revision>
  <cp:lastPrinted>2016-09-27T08:46:52Z</cp:lastPrinted>
  <dcterms:created xsi:type="dcterms:W3CDTF">2013-10-07T10:19:46Z</dcterms:created>
  <dcterms:modified xsi:type="dcterms:W3CDTF">2024-05-10T11:20:55Z</dcterms:modified>
</cp:coreProperties>
</file>