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4F60-3B00-4DB4-90A4-67F8107A0900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2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2018-AE0B-45B3-8833-1C61B747ADFD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1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4D72-DF44-407D-AEE5-0273DD00D922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2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685-1B6F-4D7C-AEF2-C9AD71EC467A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5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0BAB-D1DB-4DC1-908A-9B5E73715905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8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DD5A-C337-4F22-BED0-547AFC68CFD6}" type="datetime1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9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FBF-4DB8-447F-A740-22B1B0F7DDD8}" type="datetime1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8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2435-B87A-4434-B86A-1406D5D81959}" type="datetime1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7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50E0-9242-469C-9FA7-447D7E43FF29}" type="datetime1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84C1-634B-4D2F-90E1-C39B48114444}" type="datetime1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24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4FC1-9CCD-4E4B-AB4D-5CAEC19C950B}" type="datetime1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8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FBA78304-8938-479D-8111-AA943458A814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83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60E52DF2-6802-459B-AC2A-AF976DEB1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vánoční stromeček&#10;&#10;Popis byl vytvořen automaticky">
            <a:extLst>
              <a:ext uri="{FF2B5EF4-FFF2-40B4-BE49-F238E27FC236}">
                <a16:creationId xmlns:a16="http://schemas.microsoft.com/office/drawing/2014/main" id="{7528AEF1-A5AD-70F9-6622-3A0C622666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r="26492"/>
          <a:stretch/>
        </p:blipFill>
        <p:spPr>
          <a:xfrm>
            <a:off x="20" y="10"/>
            <a:ext cx="7320707" cy="685798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9184B5F-5D6D-DEF3-BBCD-7E7CB0E33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2184" y="2386295"/>
            <a:ext cx="3730839" cy="3569150"/>
          </a:xfrm>
        </p:spPr>
        <p:txBody>
          <a:bodyPr anchor="b">
            <a:normAutofit/>
          </a:bodyPr>
          <a:lstStyle/>
          <a:p>
            <a:r>
              <a:rPr lang="en-US" sz="4000"/>
              <a:t>Sociální</a:t>
            </a:r>
            <a:r>
              <a:rPr lang="en-US" sz="4000" dirty="0"/>
              <a:t> </a:t>
            </a:r>
            <a:r>
              <a:rPr lang="en-US" sz="4000"/>
              <a:t>stratikace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52750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01" name="Rectangle 720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03" name="Straight Connector 7202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2739" y="722376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Ministři školství z Evropské Unie přijali dva klíčové dokumenty pro  realizaci Evropského prostoru vzdělávání - Praha školská">
            <a:extLst>
              <a:ext uri="{FF2B5EF4-FFF2-40B4-BE49-F238E27FC236}">
                <a16:creationId xmlns:a16="http://schemas.microsoft.com/office/drawing/2014/main" id="{05CF59A5-764B-FE01-6469-C15E116FE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4" r="26735" b="-1"/>
          <a:stretch/>
        </p:blipFill>
        <p:spPr bwMode="auto">
          <a:xfrm>
            <a:off x="20" y="10"/>
            <a:ext cx="568674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5BEC9A9-6340-B423-B962-246EA692B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749" y="909638"/>
            <a:ext cx="5201121" cy="1318062"/>
          </a:xfrm>
        </p:spPr>
        <p:txBody>
          <a:bodyPr>
            <a:normAutofit/>
          </a:bodyPr>
          <a:lstStyle/>
          <a:p>
            <a:r>
              <a:rPr lang="cs-CZ" dirty="0"/>
              <a:t>Jak je to dnes?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A25693-5D82-8F31-8B9F-FD5896ED5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838" y="2236843"/>
            <a:ext cx="5201121" cy="3931920"/>
          </a:xfrm>
        </p:spPr>
        <p:txBody>
          <a:bodyPr>
            <a:normAutofit/>
          </a:bodyPr>
          <a:lstStyle/>
          <a:p>
            <a:r>
              <a:rPr lang="cs-CZ" dirty="0"/>
              <a:t>Vzdělanostní společnost (dokumenty Evropa 2020 apod)</a:t>
            </a:r>
          </a:p>
          <a:p>
            <a:r>
              <a:rPr lang="cs-CZ" dirty="0"/>
              <a:t>Inkluze na základních školách</a:t>
            </a:r>
          </a:p>
          <a:p>
            <a:r>
              <a:rPr lang="cs-CZ" dirty="0"/>
              <a:t>Vyšší mzda než plat (</a:t>
            </a:r>
            <a:r>
              <a:rPr lang="cs-CZ" b="0" i="0" dirty="0">
                <a:effectLst/>
                <a:latin typeface="Arial" panose="020B0604020202020204" pitchFamily="34" charset="0"/>
              </a:rPr>
              <a:t>průměrný plat je přes 40 500 korun, zatímco průměrná mzda 36 600 korun - tedy o 11 % nižší).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9D601E-BB20-D029-E74F-C95D068F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132897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9C0E6AB-EAB6-41E0-9D49-369643E87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1FADC9-A0F4-4689-9608-959F3C23D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Zástupný obsah 4" descr="Obsah obrázku text, řada/pruh, Vykreslený graf, snímek obrazovky&#10;&#10;Popis byl vytvořen automaticky">
            <a:extLst>
              <a:ext uri="{FF2B5EF4-FFF2-40B4-BE49-F238E27FC236}">
                <a16:creationId xmlns:a16="http://schemas.microsoft.com/office/drawing/2014/main" id="{770C0C79-0C2F-DD8E-2B34-5C8584DFE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506"/>
          <a:stretch/>
        </p:blipFill>
        <p:spPr>
          <a:xfrm>
            <a:off x="800100" y="1066799"/>
            <a:ext cx="10591800" cy="472438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D41C16-52CF-47AA-A5C9-95D10CB80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3B09D8-E150-24E8-8247-A2721F327A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 smtClean="0"/>
              <a:pPr>
                <a:spcAft>
                  <a:spcPts val="600"/>
                </a:spcAft>
              </a:pPr>
              <a:t>4/11/2024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CAAD8B-B0E0-487A-B5B0-4DB76623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C26D68-CD2C-FFCA-F331-5B79C578A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94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9" name="Straight Connector 819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203" name="Rectangle 8202">
            <a:extLst>
              <a:ext uri="{FF2B5EF4-FFF2-40B4-BE49-F238E27FC236}">
                <a16:creationId xmlns:a16="http://schemas.microsoft.com/office/drawing/2014/main" id="{B9C0E6AB-EAB6-41E0-9D49-369643E87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05" name="Straight Connector 8204">
            <a:extLst>
              <a:ext uri="{FF2B5EF4-FFF2-40B4-BE49-F238E27FC236}">
                <a16:creationId xmlns:a16="http://schemas.microsoft.com/office/drawing/2014/main" id="{1A1FADC9-A0F4-4689-9608-959F3C23D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Martin Baxa (ODS): „Přece v současné době, kdy bylo — Demagog.cz">
            <a:extLst>
              <a:ext uri="{FF2B5EF4-FFF2-40B4-BE49-F238E27FC236}">
                <a16:creationId xmlns:a16="http://schemas.microsoft.com/office/drawing/2014/main" id="{89557AA6-C195-405B-21B9-AB7C0536DD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" r="6743" b="2"/>
          <a:stretch/>
        </p:blipFill>
        <p:spPr bwMode="auto">
          <a:xfrm>
            <a:off x="800100" y="1066799"/>
            <a:ext cx="10591800" cy="472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07" name="Straight Connector 8206">
            <a:extLst>
              <a:ext uri="{FF2B5EF4-FFF2-40B4-BE49-F238E27FC236}">
                <a16:creationId xmlns:a16="http://schemas.microsoft.com/office/drawing/2014/main" id="{8ED41C16-52CF-47AA-A5C9-95D10CB80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4C1AF7-BFFB-93F2-AF1C-1DA57B27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 smtClean="0"/>
              <a:pPr>
                <a:spcAft>
                  <a:spcPts val="600"/>
                </a:spcAft>
              </a:pPr>
              <a:t>4/11/2024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69B4C7-5C84-5817-B374-513580A17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C820D6-653A-E016-2CFA-07D87D8F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64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8" name="Rectangle 9222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29" name="Straight Connector 9224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7" name="Straight Connector 9226">
            <a:extLst>
              <a:ext uri="{FF2B5EF4-FFF2-40B4-BE49-F238E27FC236}">
                <a16:creationId xmlns:a16="http://schemas.microsoft.com/office/drawing/2014/main" id="{8E0104E4-99BC-494F-8342-F250828E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01421B31-A765-F5DB-8CFB-AEED2EDA5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02447"/>
            <a:ext cx="3801753" cy="1316736"/>
          </a:xfrm>
        </p:spPr>
        <p:txBody>
          <a:bodyPr>
            <a:normAutofit/>
          </a:bodyPr>
          <a:lstStyle/>
          <a:p>
            <a:r>
              <a:rPr lang="cs-CZ" dirty="0"/>
              <a:t>Ideologické iniciativy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9C7088-D4D9-F2E2-B770-D4945D2B8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219183"/>
            <a:ext cx="3801753" cy="3736367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Konzervativní přístup</a:t>
            </a:r>
          </a:p>
          <a:p>
            <a:r>
              <a:rPr lang="cs-CZ" dirty="0"/>
              <a:t>Socialistický/egalitářský</a:t>
            </a:r>
          </a:p>
          <a:p>
            <a:r>
              <a:rPr lang="cs-CZ" dirty="0"/>
              <a:t>Neomarxistické inciativy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0705B7-3B65-A6DD-4921-111199ED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 smtClean="0"/>
              <a:pPr>
                <a:spcAft>
                  <a:spcPts val="600"/>
                </a:spcAft>
              </a:pPr>
              <a:t>4/11/2024</a:t>
            </a:fld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1943E6-4F83-BC74-78BD-378A5E5E1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9218" name="Picture 2" descr="Může v dnešním Česku existovat tradiční rodina?">
            <a:extLst>
              <a:ext uri="{FF2B5EF4-FFF2-40B4-BE49-F238E27FC236}">
                <a16:creationId xmlns:a16="http://schemas.microsoft.com/office/drawing/2014/main" id="{D85F68A9-BBB6-302A-03D1-6B1F39C59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 r="-3" b="-3"/>
          <a:stretch/>
        </p:blipFill>
        <p:spPr bwMode="auto">
          <a:xfrm>
            <a:off x="4910667" y="902448"/>
            <a:ext cx="6481233" cy="50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409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0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9E0B32B6-D840-D00C-6AA2-FDA86509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07038"/>
            <a:ext cx="3799763" cy="1480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100"/>
              <a:t>Socialistické pokusy vyvlastnit rodinu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8E2722-9113-FD52-A15B-BE87DDAD0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387600"/>
            <a:ext cx="3799763" cy="3767328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300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Oblastí manželství, vztahů rodičů k dětem se ve svém díle zabývají již Marx a Engels. </a:t>
            </a:r>
            <a:r>
              <a:rPr lang="cs-CZ" sz="1300" kern="100" dirty="0"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cs-CZ" sz="1300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točili na tradiční rodinu kvůli tomu, že jde o autonomní prostor chránící soukromé vlastnictví. 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300" b="1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V rodinné výchově spatřovali reprodukci třídní struktury společnosti</a:t>
            </a:r>
            <a:r>
              <a:rPr lang="cs-CZ" sz="1300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. Společně proto v zániku měšťanské rodiny vidí cestu k naplnění jejich nebezpečné vize o rovnostářském „osvobození“ člověka od společenských struktur a kapitalismu. 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300" b="1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Masově stavěl jesle a školky a ženám předložil pracovní mobilizaci jako jejich cestu k nabytí rovnosti. </a:t>
            </a:r>
            <a:r>
              <a:rPr lang="cs-CZ" sz="13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Stále více žen tak odkládalo děti do těchto zařízení. Režim také ženám usnadnil cestu k potratům a rozvodům.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3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4C6824-996B-CA4B-9CE5-483BB001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/>
              <a:pPr>
                <a:spcAft>
                  <a:spcPts val="600"/>
                </a:spcAft>
              </a:pPr>
              <a:t>4/11/2024</a:t>
            </a:fld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D802BE-1EE4-3183-6E78-FE5E76F1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7" name="Zástupný obsah 4" descr="Obsah obrázku oblečení, Lidská tvář, osoba, budova&#10;&#10;Popis byl vytvořen automaticky">
            <a:extLst>
              <a:ext uri="{FF2B5EF4-FFF2-40B4-BE49-F238E27FC236}">
                <a16:creationId xmlns:a16="http://schemas.microsoft.com/office/drawing/2014/main" id="{85079E53-9626-47E8-82C8-6EA9D04E4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 r="21221" b="1"/>
          <a:stretch/>
        </p:blipFill>
        <p:spPr>
          <a:xfrm>
            <a:off x="4981575" y="735286"/>
            <a:ext cx="6495042" cy="54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33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obsah 4" descr="Obsah obrázku Lidská tvář, plakát, text, obraz&#10;&#10;Popis byl vytvořen automaticky">
            <a:extLst>
              <a:ext uri="{FF2B5EF4-FFF2-40B4-BE49-F238E27FC236}">
                <a16:creationId xmlns:a16="http://schemas.microsoft.com/office/drawing/2014/main" id="{99121752-160D-BF17-65E3-E705A9491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" b="12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01ACDC-6B5F-78B4-41B2-758554D92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4/11/2024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C3FC30-5682-7CF4-A832-73922B49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D77C76-9812-2B1C-31CC-C7591DB3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40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B951FD-94F7-E138-3EC2-A66A551D9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 descr="Obsah obrázku reproduktor, Lidská tvář, megafon, kreslené&#10;&#10;Popis byl vytvořen automaticky">
            <a:extLst>
              <a:ext uri="{FF2B5EF4-FFF2-40B4-BE49-F238E27FC236}">
                <a16:creationId xmlns:a16="http://schemas.microsoft.com/office/drawing/2014/main" id="{F05B0460-5FB2-C06D-7CC4-88D76D85E1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32" b="1"/>
          <a:stretch/>
        </p:blipFill>
        <p:spPr>
          <a:xfrm>
            <a:off x="6420752" y="-1"/>
            <a:ext cx="5771248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9CF3351-0B62-C89E-0D31-5443FC9D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5195889" cy="1316736"/>
          </a:xfrm>
        </p:spPr>
        <p:txBody>
          <a:bodyPr>
            <a:normAutofit/>
          </a:bodyPr>
          <a:lstStyle/>
          <a:p>
            <a:r>
              <a:rPr lang="cs-CZ" dirty="0"/>
              <a:t>feminismus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3F25CF-6609-CF7F-4E5F-6CEC0D56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231136"/>
            <a:ext cx="5195889" cy="39319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000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Kritická teorie výrazně rozšířila počet os údajných nespravedlností o ony podřízené genderové role, sexismus apod a vtiskla mu plně revoluční neomarxistickou optiku.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000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Druhá vlna také </a:t>
            </a:r>
            <a:r>
              <a:rPr lang="cs-CZ" sz="1000" b="1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odmítla výlučnou pozornost marxistického politického ekonomismu </a:t>
            </a:r>
            <a:r>
              <a:rPr lang="cs-CZ" sz="1000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a v roce 1968 se ženské emancipační hnutí zúčastnilo </a:t>
            </a:r>
            <a:r>
              <a:rPr lang="cs-CZ" sz="1000" i="1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dlouhého pochodu institucemi</a:t>
            </a:r>
            <a:r>
              <a:rPr lang="cs-CZ" sz="1000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.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000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Vlivný filosof kritické teorie Herbert Marcuse, který byl stěžejní tváří studentské revolty, </a:t>
            </a:r>
            <a:r>
              <a:rPr lang="cs-CZ" sz="1000" b="1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feministické hnutí dokonce považoval za nejvýznamnější a potenciálně nejradikálnější politické hnutí</a:t>
            </a:r>
            <a:r>
              <a:rPr lang="cs-CZ" sz="1000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r>
              <a:rPr lang="cs-CZ" sz="1000" kern="100" baseline="300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10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Feminismus chtěl, jak říkal Marcuse „</a:t>
            </a:r>
            <a:r>
              <a:rPr lang="cs-CZ" sz="1000" i="1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intenzivnější a rozsáhlejší kontroly, která by zasáhla do hloubi duševní struktury – do oblasti samotných pudů“.</a:t>
            </a:r>
            <a:r>
              <a:rPr lang="cs-CZ" sz="1000" baseline="300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10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Dle něj ono údajné osvobozování ženy prý nejdříve začíná právě v soukromí, než pronikne do společnosti jako celku. 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000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Napadl totiž samu podstatu rodinných vztahů.</a:t>
            </a:r>
            <a:r>
              <a:rPr lang="cs-CZ" sz="1000" b="1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 Kritická rétorika feminismu tvrdila, že ono údajné mocensky slabší postavení žen utužuje zájmy patriarchální a kapitalistické společnosti, která záměrně vydělila oblasti života do dvou sfér – soukromé a </a:t>
            </a:r>
            <a:r>
              <a:rPr lang="cs-CZ" sz="1000" b="1" i="1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veřejné</a:t>
            </a:r>
            <a:r>
              <a:rPr lang="cs-CZ" sz="1000" b="1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000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Ženské hnutí se snažilo prolomit hranice soukromé sféry díky vlivu radikálně feministického hesla </a:t>
            </a:r>
            <a:r>
              <a:rPr lang="cs-CZ" sz="1000" b="1" i="1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osobní je politické</a:t>
            </a:r>
            <a:r>
              <a:rPr lang="cs-CZ" sz="1000" b="1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1000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(</a:t>
            </a:r>
            <a:r>
              <a:rPr lang="cs-CZ" sz="1000" i="1" kern="100" dirty="0" err="1"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personal</a:t>
            </a:r>
            <a:r>
              <a:rPr lang="cs-CZ" sz="1000" i="1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1000" i="1" kern="100" dirty="0" err="1"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is</a:t>
            </a:r>
            <a:r>
              <a:rPr lang="cs-CZ" sz="1000" i="1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1000" i="1" kern="100" dirty="0" err="1"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political</a:t>
            </a:r>
            <a:r>
              <a:rPr lang="cs-CZ" sz="1000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), jež se stalo ústředním mottem jejich politické filozofie.</a:t>
            </a:r>
            <a:r>
              <a:rPr lang="cs-CZ" sz="1000" b="1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endParaRPr lang="cs-CZ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cs-CZ" sz="1000" kern="100" dirty="0"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5557A4-29DE-8D62-2A86-9F6720CA20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4/11/2024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94C6B9-220D-507E-D4A3-9CDC83CE7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14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obsah 6" descr="Obsah obrázku text, diagram, snímek obrazovky, řada/pruh&#10;&#10;Popis byl vytvořen automaticky">
            <a:extLst>
              <a:ext uri="{FF2B5EF4-FFF2-40B4-BE49-F238E27FC236}">
                <a16:creationId xmlns:a16="http://schemas.microsoft.com/office/drawing/2014/main" id="{810E51EC-0ACD-51CD-DEDA-8E6DA9F74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13"/>
          <a:stretch/>
        </p:blipFill>
        <p:spPr bwMode="auto">
          <a:xfrm>
            <a:off x="20" y="10"/>
            <a:ext cx="12191979" cy="685798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B7A8A6-5DEC-5BAE-F0A8-678BD974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4/11/2024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D6A16C-B450-F393-C400-CF4ED0A3D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60A26F-E001-5A7C-9198-A268B216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2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49" name="Straight Connector 10248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2739" y="722376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Feministická země | Pro Fair Play">
            <a:extLst>
              <a:ext uri="{FF2B5EF4-FFF2-40B4-BE49-F238E27FC236}">
                <a16:creationId xmlns:a16="http://schemas.microsoft.com/office/drawing/2014/main" id="{E3A0546F-8473-892F-9014-5B128E3C0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9" r="27811"/>
          <a:stretch/>
        </p:blipFill>
        <p:spPr bwMode="auto">
          <a:xfrm>
            <a:off x="20" y="10"/>
            <a:ext cx="568674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D23AA98-EDE8-34E8-109F-DE8699FC8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749" y="909638"/>
            <a:ext cx="5201121" cy="1318062"/>
          </a:xfrm>
        </p:spPr>
        <p:txBody>
          <a:bodyPr>
            <a:normAutofit/>
          </a:bodyPr>
          <a:lstStyle/>
          <a:p>
            <a:r>
              <a:rPr lang="cs-CZ" dirty="0"/>
              <a:t>Společenská odpovědnost firem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3C117C-403E-1CE9-7B83-AA353E9DD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838" y="2236843"/>
            <a:ext cx="5201121" cy="3931920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900" spc="35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Na konci loňského roku došlo na evropské půdě ke </a:t>
            </a:r>
            <a:r>
              <a:rPr lang="cs-CZ" sz="1900" b="1" spc="35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schválení směrnice EU týkající se genderových kvót</a:t>
            </a:r>
            <a:r>
              <a:rPr lang="cs-CZ" sz="1900" spc="35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mezi členy orgánů kotovaných společností (tzv. Women on Boards Directive).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900" spc="35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Ta představuje další z řady chystaných regulí s přesahem do tématu tzv. principů ESG (environment, social, governance)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900" dirty="0"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19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polečnosti v EU zvýší podíl žen ve svých řídících orgánech</a:t>
            </a:r>
            <a:r>
              <a:rPr lang="cs-CZ" sz="1900" spc="35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. Jako první toto pracovní politikum přijali velké nadnárodní společnost.</a:t>
            </a:r>
            <a:endParaRPr lang="cs-CZ" sz="1900" dirty="0"/>
          </a:p>
          <a:p>
            <a:pPr>
              <a:lnSpc>
                <a:spcPct val="100000"/>
              </a:lnSpc>
            </a:pPr>
            <a:endParaRPr lang="cs-CZ" sz="19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F290E0-C28F-A656-6FED-36EE875E2D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 smtClean="0"/>
              <a:pPr>
                <a:spcAft>
                  <a:spcPts val="600"/>
                </a:spcAft>
              </a:pPr>
              <a:t>4/11/2024</a:t>
            </a:fld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71C3EC-0953-9463-B840-EFADBA4AA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20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52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4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5" name="Rectangle 56">
            <a:extLst>
              <a:ext uri="{FF2B5EF4-FFF2-40B4-BE49-F238E27FC236}">
                <a16:creationId xmlns:a16="http://schemas.microsoft.com/office/drawing/2014/main" id="{60E52DF2-6802-459B-AC2A-AF976DEB1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58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Zástupný obsah 9" descr="Obsah obrázku text, snímek obrazovky, diagram, Vykreslený graf&#10;&#10;Popis byl vytvořen automaticky">
            <a:extLst>
              <a:ext uri="{FF2B5EF4-FFF2-40B4-BE49-F238E27FC236}">
                <a16:creationId xmlns:a16="http://schemas.microsoft.com/office/drawing/2014/main" id="{794CAE80-0F16-CB40-A4AC-392DD0B70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r="9920" b="-1"/>
          <a:stretch/>
        </p:blipFill>
        <p:spPr>
          <a:xfrm>
            <a:off x="2575748" y="136525"/>
            <a:ext cx="7177852" cy="6724159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B04CF1-8F42-6541-9F94-D3EA0C60BB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4/11/2024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FBFE0B-AD43-1B15-0C0B-DEAECFAF6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7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2739" y="722376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Kastovní systém v Indii jen tak nepadne, říká Pavel Hons z Orientálního  ústavu AV | Radio Wave">
            <a:extLst>
              <a:ext uri="{FF2B5EF4-FFF2-40B4-BE49-F238E27FC236}">
                <a16:creationId xmlns:a16="http://schemas.microsoft.com/office/drawing/2014/main" id="{7BEB370D-6594-09B0-11F2-3275D879C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r="18742" b="-1"/>
          <a:stretch/>
        </p:blipFill>
        <p:spPr bwMode="auto">
          <a:xfrm>
            <a:off x="20" y="10"/>
            <a:ext cx="568674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79161F-6850-BA42-F6F2-7376C6271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749" y="909638"/>
            <a:ext cx="5201121" cy="1318062"/>
          </a:xfrm>
        </p:spPr>
        <p:txBody>
          <a:bodyPr>
            <a:normAutofit/>
          </a:bodyPr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22EF6A-8D4F-A7BE-686F-BC8C0A5E7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838" y="2236843"/>
            <a:ext cx="5201121" cy="39319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kern="1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stratifikace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kern="1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třídy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kern="1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Socioekonomická mobilita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kern="1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kern="1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polečenské </a:t>
            </a:r>
            <a:r>
              <a:rPr lang="cs-CZ" kern="1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diskriminace, s</a:t>
            </a:r>
            <a:r>
              <a:rPr lang="cs-CZ" kern="1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tigma, </a:t>
            </a:r>
            <a:r>
              <a:rPr lang="cs-CZ" kern="1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Labelling</a:t>
            </a:r>
            <a:endParaRPr lang="cs-CZ" kern="1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60BEA3-CD9E-57DD-FF01-FF07B67E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3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2739" y="722376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Třetí stav – Wikipedie">
            <a:extLst>
              <a:ext uri="{FF2B5EF4-FFF2-40B4-BE49-F238E27FC236}">
                <a16:creationId xmlns:a16="http://schemas.microsoft.com/office/drawing/2014/main" id="{11AD92EE-F444-C8A5-3CCB-3A08BF7EC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"/>
          <a:stretch/>
        </p:blipFill>
        <p:spPr bwMode="auto">
          <a:xfrm>
            <a:off x="20" y="10"/>
            <a:ext cx="568674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47B89E1-5E78-EB84-FBDD-7644E440E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749" y="909638"/>
            <a:ext cx="5201121" cy="1318062"/>
          </a:xfrm>
        </p:spPr>
        <p:txBody>
          <a:bodyPr>
            <a:normAutofit/>
          </a:bodyPr>
          <a:lstStyle/>
          <a:p>
            <a:r>
              <a:rPr lang="cs-CZ" dirty="0"/>
              <a:t>Nerovnost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C4DC5E-0870-EB2C-0E74-12A663642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838" y="2236843"/>
            <a:ext cx="5201121" cy="393192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Sociologie chápe stratifikaci jako 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hierarchické uspořádání členů určité skupiny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společnosti.  Patrně neexistuje žádná společnost, kde by se nevyskytovala nerovnost mezi lidmi. </a:t>
            </a:r>
          </a:p>
          <a:p>
            <a:pPr algn="just">
              <a:lnSpc>
                <a:spcPct val="100000"/>
              </a:lnSpc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Určitá forma nerovnosti je „přirozená“, 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každá společnost ale potřebuje pro své úspěšné fungování mechanismy legitimizace 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(ospravedlnění) sociálních nerovností (sociální smír). Sociální stratifikace a nerovnost jsou častým předmět studia sociologie konfliktu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(Marx)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CAB809-7D77-F1EF-D72D-457FF3ACB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D86744-9B46-76F6-D4B4-77ADE26C1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5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9C0E6AB-EAB6-41E0-9D49-369643E87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A1FADC9-A0F4-4689-9608-959F3C23D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Zástupný obsah 4" descr="Obsah obrázku text, řada/pruh, diagram, Písmo&#10;&#10;Popis byl vytvořen automaticky">
            <a:extLst>
              <a:ext uri="{FF2B5EF4-FFF2-40B4-BE49-F238E27FC236}">
                <a16:creationId xmlns:a16="http://schemas.microsoft.com/office/drawing/2014/main" id="{3D0BE52E-56F5-83EC-1155-D6927E276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1" r="2" b="2"/>
          <a:stretch/>
        </p:blipFill>
        <p:spPr>
          <a:xfrm>
            <a:off x="800100" y="1066799"/>
            <a:ext cx="10591800" cy="4724389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ED41C16-52CF-47AA-A5C9-95D10CB80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55380C-6569-E8C7-57EE-5245DC1C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425D3D-AAA0-8022-87B5-7198C1F1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7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F2B951FD-94F7-E138-3EC2-A66A551D9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Jiné státy už řešení našly, píší čtenáři o majetkové nerovnosti v Česku -  Seznam Zprávy">
            <a:extLst>
              <a:ext uri="{FF2B5EF4-FFF2-40B4-BE49-F238E27FC236}">
                <a16:creationId xmlns:a16="http://schemas.microsoft.com/office/drawing/2014/main" id="{079C3B06-8288-A313-7CA9-5BBE048A5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0" r="23804"/>
          <a:stretch/>
        </p:blipFill>
        <p:spPr bwMode="auto">
          <a:xfrm>
            <a:off x="6420752" y="-1"/>
            <a:ext cx="577124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577FF82-ABE8-A9A5-F79E-8E5395214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5195889" cy="13167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>
                <a:latin typeface="Times New Roman" panose="02020603050405020304" pitchFamily="18" charset="0"/>
                <a:ea typeface="Times New Roman" panose="02020603050405020304" pitchFamily="18" charset="0"/>
              </a:rPr>
              <a:t>Základní formy stratifikace</a:t>
            </a:r>
            <a:br>
              <a:rPr lang="cs-CZ" sz="280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28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77E876-71BE-7FB8-F794-10A740904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231136"/>
            <a:ext cx="5195889" cy="393192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buFont typeface="+mj-lt"/>
              <a:buAutoNum type="arabicPeriod"/>
              <a:tabLst>
                <a:tab pos="1127760" algn="l"/>
              </a:tabLst>
            </a:pPr>
            <a:r>
              <a:rPr lang="cs-CZ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Otroctví</a:t>
            </a:r>
            <a:r>
              <a:rPr lang="cs-CZ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používání lidí jako subjektů práce, vnik instituce vlastnictví.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  <a:tabLst>
                <a:tab pos="1127760" algn="l"/>
              </a:tabLst>
            </a:pPr>
            <a:r>
              <a:rPr lang="cs-CZ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Kastovní systém </a:t>
            </a:r>
            <a:r>
              <a:rPr lang="cs-CZ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segregace společenských skupin pomocí rituálů, hierarchie je neprůchodná, absolutní dědičnost, náboženská legitimizace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  <a:tabLst>
                <a:tab pos="1127760" algn="l"/>
              </a:tabLst>
            </a:pPr>
            <a:r>
              <a:rPr lang="cs-CZ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Stavy</a:t>
            </a:r>
            <a:r>
              <a:rPr lang="cs-CZ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systém povinností ale i práv, segregace (částečně prostupná), upraveno zákony (tradicí), existuje určitá vertikální mobilita, adopce do stavu, koncept dědičnosti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  <a:tabLst>
                <a:tab pos="1127760" algn="l"/>
              </a:tabLst>
            </a:pPr>
            <a:r>
              <a:rPr lang="cs-CZ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Třídy </a:t>
            </a:r>
            <a:r>
              <a:rPr lang="cs-CZ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nefungují na bázi práva, z hlediska legálního neexistují, příslušnost ke třídě je důležitá z hlediska přístupu k ekonomickým zdrojům</a:t>
            </a:r>
          </a:p>
          <a:p>
            <a:pPr>
              <a:lnSpc>
                <a:spcPct val="100000"/>
              </a:lnSpc>
            </a:pPr>
            <a:endParaRPr lang="cs-CZ" sz="17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DFB0C-D240-D3CF-C1EA-BC9A9646A4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11A866-C2FB-4110-C10C-82695C5C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9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12" name="Straight Connector 4111">
            <a:extLst>
              <a:ext uri="{FF2B5EF4-FFF2-40B4-BE49-F238E27FC236}">
                <a16:creationId xmlns:a16="http://schemas.microsoft.com/office/drawing/2014/main" id="{F2B951FD-94F7-E138-3EC2-A66A551D9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Understanding social mobility | OECD">
            <a:extLst>
              <a:ext uri="{FF2B5EF4-FFF2-40B4-BE49-F238E27FC236}">
                <a16:creationId xmlns:a16="http://schemas.microsoft.com/office/drawing/2014/main" id="{8DE49EB5-6B34-FAC7-A502-F5ECDEEF6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9" r="47710"/>
          <a:stretch/>
        </p:blipFill>
        <p:spPr bwMode="auto">
          <a:xfrm>
            <a:off x="6420752" y="-1"/>
            <a:ext cx="577124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4AD826B-B3E8-F906-4731-E1FD640E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5195889" cy="13167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b="1" u="sng">
                <a:latin typeface="Times New Roman" panose="02020603050405020304" pitchFamily="18" charset="0"/>
              </a:rPr>
              <a:t>Sociální mobilita</a:t>
            </a:r>
            <a:br>
              <a:rPr lang="cs-CZ" sz="2800" b="1" u="sng">
                <a:latin typeface="Times New Roman" panose="02020603050405020304" pitchFamily="18" charset="0"/>
              </a:rPr>
            </a:br>
            <a:r>
              <a:rPr lang="cs-CZ" sz="28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cs-CZ" sz="280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28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F727C8-72DF-24C5-F2B6-4EBBF1450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231136"/>
            <a:ext cx="5195889" cy="39319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ohyb jedinců a skupin z jednoho sociálněekonomického postavení do druhého.</a:t>
            </a:r>
          </a:p>
          <a:p>
            <a:pPr marL="342900" indent="-342900">
              <a:lnSpc>
                <a:spcPct val="100000"/>
              </a:lnSpc>
              <a:buAutoNum type="alphaLcParenR"/>
            </a:pPr>
            <a:r>
              <a:rPr lang="cs-CZ" sz="1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Vertikální mobilita</a:t>
            </a:r>
            <a:r>
              <a:rPr lang="cs-CZ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pohyb vzhůru či dolů po sociálněekonomickém žebříčku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vzestupná – ti, kteří stoupají nahoru, roste jim majetek nebo příjem nebo obojí, vyšší postavení /status/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sestupná – ti, kdo lezou, popř. padají dolů. Většinou sestupná mobilita bývá nedobrovolná, nucená. Někdo však může sestoupit dobrovolně, třeba z filozofických nebo náboženských důvodů.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cs-CZ" sz="1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Horizontální /laterální/ mobilita</a:t>
            </a:r>
            <a:endParaRPr lang="cs-CZ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přesuny do jiných čtvrtí, měst, oblastí </a:t>
            </a:r>
          </a:p>
          <a:p>
            <a:pPr>
              <a:lnSpc>
                <a:spcPct val="100000"/>
              </a:lnSpc>
            </a:pPr>
            <a:endParaRPr lang="cs-CZ" sz="14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727105-BC02-9CA4-A9C2-119A7AC86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4/11/2024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105F5E-9DF5-17F7-2ACB-56AA686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51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0">
            <a:extLst>
              <a:ext uri="{FF2B5EF4-FFF2-40B4-BE49-F238E27FC236}">
                <a16:creationId xmlns:a16="http://schemas.microsoft.com/office/drawing/2014/main" id="{F2B951FD-94F7-E138-3EC2-A66A551D9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Obsah obrázku Lidská tvář, osoba, interiér, oblečení&#10;&#10;Popis byl vytvořen automaticky">
            <a:extLst>
              <a:ext uri="{FF2B5EF4-FFF2-40B4-BE49-F238E27FC236}">
                <a16:creationId xmlns:a16="http://schemas.microsoft.com/office/drawing/2014/main" id="{13BC8110-D690-3E58-A1CA-F5CD6DD0F2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4" r="7994" b="-1"/>
          <a:stretch/>
        </p:blipFill>
        <p:spPr>
          <a:xfrm>
            <a:off x="6420752" y="-1"/>
            <a:ext cx="5771248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40A9FD-CD01-E0D2-5418-2D5C7AF63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5195889" cy="1316736"/>
          </a:xfrm>
        </p:spPr>
        <p:txBody>
          <a:bodyPr>
            <a:normAutofit/>
          </a:bodyPr>
          <a:lstStyle/>
          <a:p>
            <a:r>
              <a:rPr lang="cs-CZ" dirty="0"/>
              <a:t>Pierre Bourdieu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795555-39A8-78CB-60D6-702B2A179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231136"/>
            <a:ext cx="5195889" cy="3931920"/>
          </a:xfrm>
        </p:spPr>
        <p:txBody>
          <a:bodyPr>
            <a:normAutofit/>
          </a:bodyPr>
          <a:lstStyle/>
          <a:p>
            <a:r>
              <a:rPr lang="cs-CZ" dirty="0"/>
              <a:t>Habitus (vnitřní dispozice vážící se k pozici ve společenském prostoru)</a:t>
            </a:r>
          </a:p>
          <a:p>
            <a:r>
              <a:rPr lang="cs-CZ" dirty="0"/>
              <a:t>Vše je dáno vlastněním nebo nevlastněním </a:t>
            </a:r>
            <a:r>
              <a:rPr lang="cs-CZ" b="1" dirty="0"/>
              <a:t>kulturního</a:t>
            </a:r>
            <a:r>
              <a:rPr lang="cs-CZ" dirty="0"/>
              <a:t>, </a:t>
            </a:r>
            <a:r>
              <a:rPr lang="cs-CZ" b="1" dirty="0"/>
              <a:t>sociálního </a:t>
            </a:r>
            <a:r>
              <a:rPr lang="cs-CZ" dirty="0"/>
              <a:t>a </a:t>
            </a:r>
            <a:r>
              <a:rPr lang="cs-CZ" b="1" dirty="0"/>
              <a:t>ekonomického kapitálu </a:t>
            </a:r>
            <a:r>
              <a:rPr lang="cs-CZ" dirty="0"/>
              <a:t>Bourdieuho postoj k malé prostupnosti mezi třídami (viz malé ambice studovat dětí z dělnických tříd)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</a:rPr>
              <a:t>Habitus je soubor dispozic, tj. předpokladů k tomu </a:t>
            </a:r>
            <a:r>
              <a:rPr lang="cs-CZ" b="1" i="0" dirty="0">
                <a:solidFill>
                  <a:srgbClr val="000000"/>
                </a:solidFill>
                <a:effectLst/>
              </a:rPr>
              <a:t>vnímat, myslet a jednat </a:t>
            </a:r>
            <a:r>
              <a:rPr lang="cs-CZ" b="0" i="0" dirty="0">
                <a:solidFill>
                  <a:srgbClr val="000000"/>
                </a:solidFill>
                <a:effectLst/>
              </a:rPr>
              <a:t>ve světě určitým způsobem.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B886DD-9432-C3AA-C73A-88F9DAA1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08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3" name="Rectangle 5142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45" name="Straight Connector 5144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7" name="Straight Connector 5146">
            <a:extLst>
              <a:ext uri="{FF2B5EF4-FFF2-40B4-BE49-F238E27FC236}">
                <a16:creationId xmlns:a16="http://schemas.microsoft.com/office/drawing/2014/main" id="{8E0104E4-99BC-494F-8342-F250828E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9068E759-DAC4-85BF-A59B-BD48D4AF6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1" y="934651"/>
            <a:ext cx="3801753" cy="13167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>
                <a:latin typeface="Verdana" panose="020B0604030504040204" pitchFamily="34" charset="0"/>
              </a:rPr>
              <a:t>Schéma sociálního prostoru </a:t>
            </a:r>
            <a:endParaRPr lang="cs-CZ" sz="2800" dirty="0"/>
          </a:p>
        </p:txBody>
      </p:sp>
      <p:sp>
        <p:nvSpPr>
          <p:cNvPr id="5138" name="Content Placeholder 5125">
            <a:extLst>
              <a:ext uri="{FF2B5EF4-FFF2-40B4-BE49-F238E27FC236}">
                <a16:creationId xmlns:a16="http://schemas.microsoft.com/office/drawing/2014/main" id="{924D12D8-174F-5786-C7D9-0291D2746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382" y="2219183"/>
            <a:ext cx="3801753" cy="373636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1700" i="0" u="sng" dirty="0">
                <a:effectLst/>
                <a:latin typeface="Verdana" panose="020B0604030504040204" pitchFamily="34" charset="0"/>
              </a:rPr>
              <a:t>vztah mezi:</a:t>
            </a:r>
          </a:p>
          <a:p>
            <a:pPr>
              <a:lnSpc>
                <a:spcPct val="100000"/>
              </a:lnSpc>
            </a:pPr>
            <a:r>
              <a:rPr lang="cs-CZ" sz="1700" i="0" dirty="0">
                <a:effectLst/>
                <a:latin typeface="Verdana" panose="020B0604030504040204" pitchFamily="34" charset="0"/>
              </a:rPr>
              <a:t>pozicí zaujímanou v sociálním prostoru</a:t>
            </a:r>
          </a:p>
          <a:p>
            <a:pPr>
              <a:lnSpc>
                <a:spcPct val="100000"/>
              </a:lnSpc>
            </a:pPr>
            <a:r>
              <a:rPr lang="cs-CZ" sz="1700" i="0" dirty="0">
                <a:effectLst/>
                <a:latin typeface="Verdana" panose="020B0604030504040204" pitchFamily="34" charset="0"/>
              </a:rPr>
              <a:t>typem zaměstnání </a:t>
            </a:r>
          </a:p>
          <a:p>
            <a:pPr>
              <a:lnSpc>
                <a:spcPct val="100000"/>
              </a:lnSpc>
            </a:pPr>
            <a:r>
              <a:rPr lang="cs-CZ" sz="1700" i="0" dirty="0">
                <a:effectLst/>
                <a:latin typeface="Verdana" panose="020B0604030504040204" pitchFamily="34" charset="0"/>
              </a:rPr>
              <a:t>pravděpodobnými politickými preferencemi</a:t>
            </a:r>
            <a:endParaRPr lang="en-US" sz="17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B9B07D-BED6-9A28-D3D9-378533AC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 smtClean="0"/>
              <a:pPr>
                <a:spcAft>
                  <a:spcPts val="600"/>
                </a:spcAft>
              </a:pPr>
              <a:t>4/11/2024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153418-026B-3429-6DF6-12955B50F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B0C059-42F0-9410-8031-2F4219362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5122" name="Picture 2" descr="Obsah obrázku text, snímek obrazovky, účtenka, dokument&#10;&#10;Popis byl vytvořen automaticky">
            <a:extLst>
              <a:ext uri="{FF2B5EF4-FFF2-40B4-BE49-F238E27FC236}">
                <a16:creationId xmlns:a16="http://schemas.microsoft.com/office/drawing/2014/main" id="{A91120F9-B9DB-584C-CF0D-07C10B3C6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4765" y="902448"/>
            <a:ext cx="4333036" cy="50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444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0" name="Rectangle 615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62" name="Straight Connector 6161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2739" y="722376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Výročí: Třicet let od zahájení hospodářské transformace - CNN Prima NEWS">
            <a:extLst>
              <a:ext uri="{FF2B5EF4-FFF2-40B4-BE49-F238E27FC236}">
                <a16:creationId xmlns:a16="http://schemas.microsoft.com/office/drawing/2014/main" id="{F43349E7-80C4-CFBC-3D6F-25EB7C42C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6" r="28831"/>
          <a:stretch/>
        </p:blipFill>
        <p:spPr bwMode="auto">
          <a:xfrm>
            <a:off x="20" y="10"/>
            <a:ext cx="568674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50F30FA-F5F7-1610-3456-5D1DA9D8B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749" y="909638"/>
            <a:ext cx="5201121" cy="1318062"/>
          </a:xfrm>
        </p:spPr>
        <p:txBody>
          <a:bodyPr>
            <a:normAutofit/>
          </a:bodyPr>
          <a:lstStyle/>
          <a:p>
            <a:r>
              <a:rPr lang="cs-CZ" dirty="0"/>
              <a:t>Český příklad?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B6FD55-F1CA-0DD2-998F-9FDF4CAEC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838" y="2236843"/>
            <a:ext cx="5201121" cy="3931920"/>
          </a:xfrm>
        </p:spPr>
        <p:txBody>
          <a:bodyPr>
            <a:normAutofit/>
          </a:bodyPr>
          <a:lstStyle/>
          <a:p>
            <a:r>
              <a:rPr lang="cs-CZ" dirty="0"/>
              <a:t>Vznik střední třídy </a:t>
            </a:r>
          </a:p>
          <a:p>
            <a:r>
              <a:rPr lang="cs-CZ" dirty="0"/>
              <a:t>Ekonomické reformy 90. léta</a:t>
            </a:r>
          </a:p>
          <a:p>
            <a:r>
              <a:rPr lang="cs-CZ" dirty="0"/>
              <a:t>Upevňování modelu tradiční rodiny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DF2496-34D4-5D3D-F7F1-855C30225D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 smtClean="0"/>
              <a:pPr>
                <a:spcAft>
                  <a:spcPts val="600"/>
                </a:spcAft>
              </a:pPr>
              <a:t>4/11/2024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32356B-4EAD-8BAA-9C03-12D392A8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2730B2-B974-D269-BEB9-92DF6B75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01257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LightSeedLeftStep">
      <a:dk1>
        <a:srgbClr val="000000"/>
      </a:dk1>
      <a:lt1>
        <a:srgbClr val="FFFFFF"/>
      </a:lt1>
      <a:dk2>
        <a:srgbClr val="41243E"/>
      </a:dk2>
      <a:lt2>
        <a:srgbClr val="E2E6E8"/>
      </a:lt2>
      <a:accent1>
        <a:srgbClr val="C39983"/>
      </a:accent1>
      <a:accent2>
        <a:srgbClr val="BF7A7F"/>
      </a:accent2>
      <a:accent3>
        <a:srgbClr val="CB92AE"/>
      </a:accent3>
      <a:accent4>
        <a:srgbClr val="BF7AB9"/>
      </a:accent4>
      <a:accent5>
        <a:srgbClr val="B892CB"/>
      </a:accent5>
      <a:accent6>
        <a:srgbClr val="8B7ABF"/>
      </a:accent6>
      <a:hlink>
        <a:srgbClr val="5B879D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824</Words>
  <Application>Microsoft Office PowerPoint</Application>
  <PresentationFormat>Širokoúhlá obrazovka</PresentationFormat>
  <Paragraphs>93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Arial</vt:lpstr>
      <vt:lpstr>Barlow</vt:lpstr>
      <vt:lpstr>Calibri</vt:lpstr>
      <vt:lpstr>Calisto MT</vt:lpstr>
      <vt:lpstr>Open Sans</vt:lpstr>
      <vt:lpstr>Times New Roman</vt:lpstr>
      <vt:lpstr>Univers Condensed</vt:lpstr>
      <vt:lpstr>Verdana</vt:lpstr>
      <vt:lpstr>ChronicleVTI</vt:lpstr>
      <vt:lpstr>Sociální stratikace</vt:lpstr>
      <vt:lpstr>Základní pojmy</vt:lpstr>
      <vt:lpstr>Nerovnost</vt:lpstr>
      <vt:lpstr>Prezentace aplikace PowerPoint</vt:lpstr>
      <vt:lpstr>Základní formy stratifikace </vt:lpstr>
      <vt:lpstr>Sociální mobilita   </vt:lpstr>
      <vt:lpstr>Pierre Bourdieu</vt:lpstr>
      <vt:lpstr>Schéma sociálního prostoru </vt:lpstr>
      <vt:lpstr>Český příklad?</vt:lpstr>
      <vt:lpstr>Jak je to dnes?</vt:lpstr>
      <vt:lpstr>Prezentace aplikace PowerPoint</vt:lpstr>
      <vt:lpstr>Prezentace aplikace PowerPoint</vt:lpstr>
      <vt:lpstr>Ideologické iniciativy </vt:lpstr>
      <vt:lpstr>Socialistické pokusy vyvlastnit rodinu</vt:lpstr>
      <vt:lpstr>Prezentace aplikace PowerPoint</vt:lpstr>
      <vt:lpstr>feminismus</vt:lpstr>
      <vt:lpstr>Prezentace aplikace PowerPoint</vt:lpstr>
      <vt:lpstr>Společenská odpovědnost firem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stratikace</dc:title>
  <dc:creator>Petr Hlávka</dc:creator>
  <cp:lastModifiedBy>Petr Hlávka</cp:lastModifiedBy>
  <cp:revision>2</cp:revision>
  <dcterms:created xsi:type="dcterms:W3CDTF">2024-03-04T11:55:35Z</dcterms:created>
  <dcterms:modified xsi:type="dcterms:W3CDTF">2024-04-11T06:39:02Z</dcterms:modified>
</cp:coreProperties>
</file>